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7" r:id="rId2"/>
    <p:sldId id="258" r:id="rId3"/>
    <p:sldId id="259" r:id="rId4"/>
    <p:sldId id="272" r:id="rId5"/>
    <p:sldId id="273" r:id="rId6"/>
    <p:sldId id="274" r:id="rId7"/>
    <p:sldId id="260" r:id="rId8"/>
    <p:sldId id="275" r:id="rId9"/>
    <p:sldId id="261" r:id="rId10"/>
    <p:sldId id="276" r:id="rId11"/>
    <p:sldId id="262" r:id="rId12"/>
    <p:sldId id="277" r:id="rId13"/>
    <p:sldId id="278" r:id="rId14"/>
    <p:sldId id="263" r:id="rId15"/>
    <p:sldId id="279" r:id="rId16"/>
    <p:sldId id="264" r:id="rId17"/>
    <p:sldId id="280" r:id="rId18"/>
    <p:sldId id="267" r:id="rId19"/>
    <p:sldId id="281" r:id="rId20"/>
    <p:sldId id="268" r:id="rId21"/>
    <p:sldId id="282" r:id="rId22"/>
    <p:sldId id="269" r:id="rId23"/>
    <p:sldId id="283" r:id="rId24"/>
    <p:sldId id="270" r:id="rId25"/>
    <p:sldId id="284" r:id="rId26"/>
    <p:sldId id="271" r:id="rId27"/>
    <p:sldId id="285" r:id="rId28"/>
    <p:sldId id="286"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MT" initials="G" lastIdx="4" clrIdx="0">
    <p:extLst>
      <p:ext uri="{19B8F6BF-5375-455C-9EA6-DF929625EA0E}">
        <p15:presenceInfo xmlns:p15="http://schemas.microsoft.com/office/powerpoint/2012/main" userId="GM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6/25/2022</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93057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6/25/2022</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542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6/25/2022</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59436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6/25/2022</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564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6/25/2022</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0079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6/25/2022</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7241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6/25/2022</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671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6/25/2022</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82961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6/25/2022</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84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6/25/2022</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193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6/25/2022</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49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6/25/2022</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1636932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D30F1E2-7295-48A5-A94C-10316624623D}"/>
              </a:ext>
            </a:extLst>
          </p:cNvPr>
          <p:cNvSpPr txBox="1"/>
          <p:nvPr/>
        </p:nvSpPr>
        <p:spPr>
          <a:xfrm>
            <a:off x="852486" y="3036320"/>
            <a:ext cx="10183054" cy="1938992"/>
          </a:xfrm>
          <a:prstGeom prst="rect">
            <a:avLst/>
          </a:prstGeom>
          <a:noFill/>
        </p:spPr>
        <p:txBody>
          <a:bodyPr wrap="square">
            <a:spAutoFit/>
          </a:bodyPr>
          <a:lstStyle/>
          <a:p>
            <a:pPr marL="285750" indent="-285750" algn="l">
              <a:buFontTx/>
              <a:buChar char="-"/>
            </a:pP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bit logic.</a:t>
            </a:r>
          </a:p>
          <a:p>
            <a:pPr marL="285750" indent="-285750" algn="l">
              <a:buFontTx/>
              <a:buChar char="-"/>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bit logic.</a:t>
            </a:r>
          </a:p>
          <a:p>
            <a:pPr marL="285750" indent="-285750" algn="l">
              <a:buFontTx/>
              <a:buChar char="-"/>
            </a:pPr>
            <a:endParaRPr lang="en-US" sz="2400" dirty="0">
              <a:latin typeface="Times New Roman" panose="02020603050405020304" pitchFamily="18" charset="0"/>
              <a:cs typeface="Times New Roman" panose="02020603050405020304" pitchFamily="18" charset="0"/>
            </a:endParaRPr>
          </a:p>
          <a:p>
            <a:pPr marL="285750" indent="-285750" algn="l">
              <a:buFontTx/>
              <a:buChar char="-"/>
            </a:pPr>
            <a:endParaRPr lang="en-US" sz="2400" dirty="0">
              <a:latin typeface="Times New Roman" panose="02020603050405020304" pitchFamily="18" charset="0"/>
              <a:cs typeface="Times New Roman" panose="02020603050405020304" pitchFamily="18" charset="0"/>
            </a:endParaRPr>
          </a:p>
          <a:p>
            <a:pPr marL="285750" indent="-285750" algn="l">
              <a:buFontTx/>
              <a:buChar char="-"/>
            </a:pPr>
            <a:endParaRPr lang="en-US" sz="2400" b="0" i="0" u="none" strike="noStrike" dirty="0">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559F7A6-5877-4193-8082-B6DCCA11BA69}"/>
              </a:ext>
            </a:extLst>
          </p:cNvPr>
          <p:cNvSpPr txBox="1"/>
          <p:nvPr/>
        </p:nvSpPr>
        <p:spPr>
          <a:xfrm>
            <a:off x="852486" y="2465194"/>
            <a:ext cx="6096000"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NỘI DUNG TÌM HIỂU :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Tree>
    <p:extLst>
      <p:ext uri="{BB962C8B-B14F-4D97-AF65-F5344CB8AC3E}">
        <p14:creationId xmlns:p14="http://schemas.microsoft.com/office/powerpoint/2010/main" val="381256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SET_BF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RESET_BF: Set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Reset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trƣờng</a:t>
            </a:r>
            <a:r>
              <a:rPr lang="en-US" sz="2400" dirty="0">
                <a:latin typeface="Times New Roman" panose="02020603050405020304" pitchFamily="18" charset="0"/>
                <a:cs typeface="Times New Roman" panose="02020603050405020304" pitchFamily="18" charset="0"/>
              </a:rPr>
              <a:t> bit</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4" name="Picture 3">
            <a:extLst>
              <a:ext uri="{FF2B5EF4-FFF2-40B4-BE49-F238E27FC236}">
                <a16:creationId xmlns:a16="http://schemas.microsoft.com/office/drawing/2014/main" id="{05034916-2443-48E1-9257-1CC50B3E4EB5}"/>
              </a:ext>
            </a:extLst>
          </p:cNvPr>
          <p:cNvPicPr>
            <a:picLocks noChangeAspect="1"/>
          </p:cNvPicPr>
          <p:nvPr/>
        </p:nvPicPr>
        <p:blipFill>
          <a:blip r:embed="rId4"/>
          <a:stretch>
            <a:fillRect/>
          </a:stretch>
        </p:blipFill>
        <p:spPr>
          <a:xfrm>
            <a:off x="968578" y="2268143"/>
            <a:ext cx="9164351" cy="4203683"/>
          </a:xfrm>
          <a:prstGeom prst="rect">
            <a:avLst/>
          </a:prstGeom>
        </p:spPr>
      </p:pic>
    </p:spTree>
    <p:extLst>
      <p:ext uri="{BB962C8B-B14F-4D97-AF65-F5344CB8AC3E}">
        <p14:creationId xmlns:p14="http://schemas.microsoft.com/office/powerpoint/2010/main" val="1773875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SR: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bit set </a:t>
            </a:r>
            <a:r>
              <a:rPr lang="en-US" sz="2400" dirty="0" err="1">
                <a:latin typeface="Times New Roman" panose="02020603050405020304" pitchFamily="18" charset="0"/>
                <a:cs typeface="Times New Roman" panose="02020603050405020304" pitchFamily="18" charset="0"/>
              </a:rPr>
              <a:t>trội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reset </a:t>
            </a:r>
            <a:r>
              <a:rPr lang="en-US" sz="2400" dirty="0" err="1">
                <a:latin typeface="Times New Roman" panose="02020603050405020304" pitchFamily="18" charset="0"/>
                <a:cs typeface="Times New Roman" panose="02020603050405020304" pitchFamily="18" charset="0"/>
              </a:rPr>
              <a:t>trội</a:t>
            </a:r>
            <a:r>
              <a:rPr lang="en-US" sz="2400" dirty="0">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475566BD-66F0-4346-BB5A-0D7057665C9A}"/>
              </a:ext>
            </a:extLst>
          </p:cNvPr>
          <p:cNvSpPr txBox="1"/>
          <p:nvPr/>
        </p:nvSpPr>
        <p:spPr>
          <a:xfrm>
            <a:off x="567622" y="2218759"/>
            <a:ext cx="6638018" cy="4154984"/>
          </a:xfrm>
          <a:prstGeom prst="rect">
            <a:avLst/>
          </a:prstGeom>
          <a:noFill/>
        </p:spPr>
        <p:txBody>
          <a:bodyPr wrap="square">
            <a:spAutoFit/>
          </a:bodyPr>
          <a:lstStyle/>
          <a:p>
            <a:pPr marL="285750" indent="-285750">
              <a:buFontTx/>
              <a:buChar char="-"/>
            </a:pPr>
            <a:r>
              <a:rPr lang="vi-VN" sz="2400" dirty="0">
                <a:latin typeface="Times New Roman" panose="02020603050405020304" pitchFamily="18" charset="0"/>
                <a:cs typeface="Times New Roman" panose="02020603050405020304" pitchFamily="18" charset="0"/>
              </a:rPr>
              <a:t>RS là một mạch chốt set trội mà set chiếm ưu thế. Nếu tín hiệu set (S1) và reset (R) đều là đúng, địa chỉ ngõ ra OUT sẽ bằng 1. </a:t>
            </a:r>
            <a:endParaRPr lang="en-US" sz="2400" dirty="0">
              <a:latin typeface="Times New Roman" panose="02020603050405020304" pitchFamily="18" charset="0"/>
              <a:cs typeface="Times New Roman" panose="02020603050405020304" pitchFamily="18" charset="0"/>
            </a:endParaRPr>
          </a:p>
          <a:p>
            <a:pPr marL="285750" indent="-285750">
              <a:buFontTx/>
              <a:buChar char="-"/>
            </a:pP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vi-VN" sz="2400" dirty="0">
                <a:latin typeface="Times New Roman" panose="02020603050405020304" pitchFamily="18" charset="0"/>
                <a:cs typeface="Times New Roman" panose="02020603050405020304" pitchFamily="18" charset="0"/>
              </a:rPr>
              <a:t>SR là một mạch chốt reset trội mà reset chiếm ưu thế. Nếu tín hiệu set (S) và reset (R1) đều là đúng thì địa chỉ ngõ ra OUT sẽ là 0. </a:t>
            </a:r>
            <a:endParaRPr lang="en-US" sz="2400" dirty="0">
              <a:latin typeface="Times New Roman" panose="02020603050405020304" pitchFamily="18" charset="0"/>
              <a:cs typeface="Times New Roman" panose="02020603050405020304" pitchFamily="18" charset="0"/>
            </a:endParaRPr>
          </a:p>
          <a:p>
            <a:pPr marL="285750" indent="-285750">
              <a:buFontTx/>
              <a:buChar char="-"/>
            </a:pP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vi-VN" sz="2400" dirty="0">
                <a:latin typeface="Times New Roman" panose="02020603050405020304" pitchFamily="18" charset="0"/>
                <a:cs typeface="Times New Roman" panose="02020603050405020304" pitchFamily="18" charset="0"/>
              </a:rPr>
              <a:t>Thông số OUT định rõ địa chỉ bit được set hay reset. Ngõ ra OUT tùy chọn (Q ) phản ánh trạng thái tín hiệu của địa chỉ OUT. </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2CE2A73-8A03-44B4-8969-840B199CF053}"/>
              </a:ext>
            </a:extLst>
          </p:cNvPr>
          <p:cNvPicPr>
            <a:picLocks noChangeAspect="1"/>
          </p:cNvPicPr>
          <p:nvPr/>
        </p:nvPicPr>
        <p:blipFill>
          <a:blip r:embed="rId4"/>
          <a:stretch>
            <a:fillRect/>
          </a:stretch>
        </p:blipFill>
        <p:spPr>
          <a:xfrm>
            <a:off x="7443166" y="2962657"/>
            <a:ext cx="4718126" cy="1983416"/>
          </a:xfrm>
          <a:prstGeom prst="rect">
            <a:avLst/>
          </a:prstGeom>
        </p:spPr>
      </p:pic>
    </p:spTree>
    <p:extLst>
      <p:ext uri="{BB962C8B-B14F-4D97-AF65-F5344CB8AC3E}">
        <p14:creationId xmlns:p14="http://schemas.microsoft.com/office/powerpoint/2010/main" val="311412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SR: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bit set </a:t>
            </a:r>
            <a:r>
              <a:rPr lang="en-US" sz="2400" dirty="0" err="1">
                <a:latin typeface="Times New Roman" panose="02020603050405020304" pitchFamily="18" charset="0"/>
                <a:cs typeface="Times New Roman" panose="02020603050405020304" pitchFamily="18" charset="0"/>
              </a:rPr>
              <a:t>trội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reset </a:t>
            </a:r>
            <a:r>
              <a:rPr lang="en-US" sz="2400" dirty="0" err="1">
                <a:latin typeface="Times New Roman" panose="02020603050405020304" pitchFamily="18" charset="0"/>
                <a:cs typeface="Times New Roman" panose="02020603050405020304" pitchFamily="18" charset="0"/>
              </a:rPr>
              <a:t>trội</a:t>
            </a:r>
            <a:r>
              <a:rPr lang="en-US" sz="2400" dirty="0">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graphicFrame>
        <p:nvGraphicFramePr>
          <p:cNvPr id="2" name="Table 4">
            <a:extLst>
              <a:ext uri="{FF2B5EF4-FFF2-40B4-BE49-F238E27FC236}">
                <a16:creationId xmlns:a16="http://schemas.microsoft.com/office/drawing/2014/main" id="{C20625EA-72D4-410A-BFCA-F7FD13EBD2FA}"/>
              </a:ext>
            </a:extLst>
          </p:cNvPr>
          <p:cNvGraphicFramePr>
            <a:graphicFrameLocks noGrp="1"/>
          </p:cNvGraphicFramePr>
          <p:nvPr>
            <p:extLst>
              <p:ext uri="{D42A27DB-BD31-4B8C-83A1-F6EECF244321}">
                <p14:modId xmlns:p14="http://schemas.microsoft.com/office/powerpoint/2010/main" val="2004704298"/>
              </p:ext>
            </p:extLst>
          </p:nvPr>
        </p:nvGraphicFramePr>
        <p:xfrm>
          <a:off x="1341988" y="3544527"/>
          <a:ext cx="5046315" cy="2225040"/>
        </p:xfrm>
        <a:graphic>
          <a:graphicData uri="http://schemas.openxmlformats.org/drawingml/2006/table">
            <a:tbl>
              <a:tblPr firstRow="1" bandRow="1">
                <a:tableStyleId>{7DF18680-E054-41AD-8BC1-D1AEF772440D}</a:tableStyleId>
              </a:tblPr>
              <a:tblGrid>
                <a:gridCol w="1682105">
                  <a:extLst>
                    <a:ext uri="{9D8B030D-6E8A-4147-A177-3AD203B41FA5}">
                      <a16:colId xmlns:a16="http://schemas.microsoft.com/office/drawing/2014/main" val="3989073357"/>
                    </a:ext>
                  </a:extLst>
                </a:gridCol>
                <a:gridCol w="1682105">
                  <a:extLst>
                    <a:ext uri="{9D8B030D-6E8A-4147-A177-3AD203B41FA5}">
                      <a16:colId xmlns:a16="http://schemas.microsoft.com/office/drawing/2014/main" val="885836893"/>
                    </a:ext>
                  </a:extLst>
                </a:gridCol>
                <a:gridCol w="1682105">
                  <a:extLst>
                    <a:ext uri="{9D8B030D-6E8A-4147-A177-3AD203B41FA5}">
                      <a16:colId xmlns:a16="http://schemas.microsoft.com/office/drawing/2014/main" val="499851004"/>
                    </a:ext>
                  </a:extLst>
                </a:gridCol>
              </a:tblGrid>
              <a:tr h="370840">
                <a:tc>
                  <a:txBody>
                    <a:bodyPr/>
                    <a:lstStyle/>
                    <a:p>
                      <a:r>
                        <a:rPr lang="en-US" dirty="0" err="1">
                          <a:solidFill>
                            <a:schemeClr val="tx1"/>
                          </a:solidFill>
                        </a:rPr>
                        <a:t>Điều</a:t>
                      </a:r>
                      <a:r>
                        <a:rPr lang="en-US" dirty="0">
                          <a:solidFill>
                            <a:schemeClr val="tx1"/>
                          </a:solidFill>
                        </a:rPr>
                        <a:t> </a:t>
                      </a:r>
                      <a:r>
                        <a:rPr lang="en-US" dirty="0" err="1">
                          <a:solidFill>
                            <a:schemeClr val="tx1"/>
                          </a:solidFill>
                        </a:rPr>
                        <a:t>kiện</a:t>
                      </a:r>
                      <a:r>
                        <a:rPr lang="en-US" dirty="0">
                          <a:solidFill>
                            <a:schemeClr val="tx1"/>
                          </a:solidFill>
                        </a:rPr>
                        <a:t> 1</a:t>
                      </a:r>
                    </a:p>
                  </a:txBody>
                  <a:tcPr/>
                </a:tc>
                <a:tc>
                  <a:txBody>
                    <a:bodyPr/>
                    <a:lstStyle/>
                    <a:p>
                      <a:r>
                        <a:rPr lang="en-US" dirty="0" err="1">
                          <a:solidFill>
                            <a:schemeClr val="tx1"/>
                          </a:solidFill>
                        </a:rPr>
                        <a:t>Điều</a:t>
                      </a:r>
                      <a:r>
                        <a:rPr lang="en-US" dirty="0">
                          <a:solidFill>
                            <a:schemeClr val="tx1"/>
                          </a:solidFill>
                        </a:rPr>
                        <a:t> </a:t>
                      </a:r>
                      <a:r>
                        <a:rPr lang="en-US" dirty="0" err="1">
                          <a:solidFill>
                            <a:schemeClr val="tx1"/>
                          </a:solidFill>
                        </a:rPr>
                        <a:t>kiện</a:t>
                      </a:r>
                      <a:r>
                        <a:rPr lang="en-US" dirty="0">
                          <a:solidFill>
                            <a:schemeClr val="tx1"/>
                          </a:solidFill>
                        </a:rPr>
                        <a:t> 2 </a:t>
                      </a:r>
                    </a:p>
                  </a:txBody>
                  <a:tcPr/>
                </a:tc>
                <a:tc>
                  <a:txBody>
                    <a:bodyPr/>
                    <a:lstStyle/>
                    <a:p>
                      <a:r>
                        <a:rPr lang="en-US" dirty="0" err="1">
                          <a:solidFill>
                            <a:schemeClr val="tx1"/>
                          </a:solidFill>
                        </a:rPr>
                        <a:t>Đầu</a:t>
                      </a:r>
                      <a:r>
                        <a:rPr lang="en-US" dirty="0">
                          <a:solidFill>
                            <a:schemeClr val="tx1"/>
                          </a:solidFill>
                        </a:rPr>
                        <a:t> </a:t>
                      </a:r>
                      <a:r>
                        <a:rPr lang="en-US" dirty="0" err="1">
                          <a:solidFill>
                            <a:schemeClr val="tx1"/>
                          </a:solidFill>
                        </a:rPr>
                        <a:t>ra</a:t>
                      </a:r>
                      <a:r>
                        <a:rPr lang="en-US" dirty="0">
                          <a:solidFill>
                            <a:schemeClr val="tx1"/>
                          </a:solidFill>
                        </a:rPr>
                        <a:t> 1 </a:t>
                      </a:r>
                    </a:p>
                  </a:txBody>
                  <a:tcPr/>
                </a:tc>
                <a:extLst>
                  <a:ext uri="{0D108BD9-81ED-4DB2-BD59-A6C34878D82A}">
                    <a16:rowId xmlns:a16="http://schemas.microsoft.com/office/drawing/2014/main" val="2217795637"/>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021941640"/>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872052273"/>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2682979027"/>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239246207"/>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34253551"/>
                  </a:ext>
                </a:extLst>
              </a:tr>
            </a:tbl>
          </a:graphicData>
        </a:graphic>
      </p:graphicFrame>
      <p:sp>
        <p:nvSpPr>
          <p:cNvPr id="15" name="TextBox 14">
            <a:extLst>
              <a:ext uri="{FF2B5EF4-FFF2-40B4-BE49-F238E27FC236}">
                <a16:creationId xmlns:a16="http://schemas.microsoft.com/office/drawing/2014/main" id="{A9086CF3-6E5C-4496-BD3F-C617DAB84CCA}"/>
              </a:ext>
            </a:extLst>
          </p:cNvPr>
          <p:cNvSpPr txBox="1"/>
          <p:nvPr/>
        </p:nvSpPr>
        <p:spPr>
          <a:xfrm>
            <a:off x="2548398" y="2930171"/>
            <a:ext cx="2633494" cy="46166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SR </a:t>
            </a:r>
          </a:p>
        </p:txBody>
      </p:sp>
      <p:pic>
        <p:nvPicPr>
          <p:cNvPr id="6" name="Picture 5">
            <a:extLst>
              <a:ext uri="{FF2B5EF4-FFF2-40B4-BE49-F238E27FC236}">
                <a16:creationId xmlns:a16="http://schemas.microsoft.com/office/drawing/2014/main" id="{F9D05ED6-C17F-46B3-95EC-A5BD8DF66BC5}"/>
              </a:ext>
            </a:extLst>
          </p:cNvPr>
          <p:cNvPicPr>
            <a:picLocks noChangeAspect="1"/>
          </p:cNvPicPr>
          <p:nvPr/>
        </p:nvPicPr>
        <p:blipFill>
          <a:blip r:embed="rId4"/>
          <a:stretch>
            <a:fillRect/>
          </a:stretch>
        </p:blipFill>
        <p:spPr>
          <a:xfrm>
            <a:off x="7085899" y="2387078"/>
            <a:ext cx="3637519" cy="3667706"/>
          </a:xfrm>
          <a:prstGeom prst="rect">
            <a:avLst/>
          </a:prstGeom>
        </p:spPr>
      </p:pic>
    </p:spTree>
    <p:extLst>
      <p:ext uri="{BB962C8B-B14F-4D97-AF65-F5344CB8AC3E}">
        <p14:creationId xmlns:p14="http://schemas.microsoft.com/office/powerpoint/2010/main" val="4085426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SR: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bit set </a:t>
            </a:r>
            <a:r>
              <a:rPr lang="en-US" sz="2400" dirty="0" err="1">
                <a:latin typeface="Times New Roman" panose="02020603050405020304" pitchFamily="18" charset="0"/>
                <a:cs typeface="Times New Roman" panose="02020603050405020304" pitchFamily="18" charset="0"/>
              </a:rPr>
              <a:t>trội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reset </a:t>
            </a:r>
            <a:r>
              <a:rPr lang="en-US" sz="2400" dirty="0" err="1">
                <a:latin typeface="Times New Roman" panose="02020603050405020304" pitchFamily="18" charset="0"/>
                <a:cs typeface="Times New Roman" panose="02020603050405020304" pitchFamily="18" charset="0"/>
              </a:rPr>
              <a:t>trội</a:t>
            </a:r>
            <a:r>
              <a:rPr lang="en-US" sz="2400" dirty="0">
                <a:latin typeface="Times New Roman" panose="02020603050405020304" pitchFamily="18" charset="0"/>
                <a:cs typeface="Times New Roman" panose="02020603050405020304" pitchFamily="18" charset="0"/>
              </a:rPr>
              <a:t> </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graphicFrame>
        <p:nvGraphicFramePr>
          <p:cNvPr id="2" name="Table 4">
            <a:extLst>
              <a:ext uri="{FF2B5EF4-FFF2-40B4-BE49-F238E27FC236}">
                <a16:creationId xmlns:a16="http://schemas.microsoft.com/office/drawing/2014/main" id="{C20625EA-72D4-410A-BFCA-F7FD13EBD2FA}"/>
              </a:ext>
            </a:extLst>
          </p:cNvPr>
          <p:cNvGraphicFramePr>
            <a:graphicFrameLocks noGrp="1"/>
          </p:cNvGraphicFramePr>
          <p:nvPr>
            <p:extLst>
              <p:ext uri="{D42A27DB-BD31-4B8C-83A1-F6EECF244321}">
                <p14:modId xmlns:p14="http://schemas.microsoft.com/office/powerpoint/2010/main" val="2636165319"/>
              </p:ext>
            </p:extLst>
          </p:nvPr>
        </p:nvGraphicFramePr>
        <p:xfrm>
          <a:off x="1341988" y="3544527"/>
          <a:ext cx="5046315" cy="2225040"/>
        </p:xfrm>
        <a:graphic>
          <a:graphicData uri="http://schemas.openxmlformats.org/drawingml/2006/table">
            <a:tbl>
              <a:tblPr firstRow="1" bandRow="1">
                <a:tableStyleId>{7DF18680-E054-41AD-8BC1-D1AEF772440D}</a:tableStyleId>
              </a:tblPr>
              <a:tblGrid>
                <a:gridCol w="1682105">
                  <a:extLst>
                    <a:ext uri="{9D8B030D-6E8A-4147-A177-3AD203B41FA5}">
                      <a16:colId xmlns:a16="http://schemas.microsoft.com/office/drawing/2014/main" val="3989073357"/>
                    </a:ext>
                  </a:extLst>
                </a:gridCol>
                <a:gridCol w="1682105">
                  <a:extLst>
                    <a:ext uri="{9D8B030D-6E8A-4147-A177-3AD203B41FA5}">
                      <a16:colId xmlns:a16="http://schemas.microsoft.com/office/drawing/2014/main" val="885836893"/>
                    </a:ext>
                  </a:extLst>
                </a:gridCol>
                <a:gridCol w="1682105">
                  <a:extLst>
                    <a:ext uri="{9D8B030D-6E8A-4147-A177-3AD203B41FA5}">
                      <a16:colId xmlns:a16="http://schemas.microsoft.com/office/drawing/2014/main" val="499851004"/>
                    </a:ext>
                  </a:extLst>
                </a:gridCol>
              </a:tblGrid>
              <a:tr h="370840">
                <a:tc>
                  <a:txBody>
                    <a:bodyPr/>
                    <a:lstStyle/>
                    <a:p>
                      <a:r>
                        <a:rPr lang="en-US" dirty="0" err="1">
                          <a:solidFill>
                            <a:schemeClr val="tx1"/>
                          </a:solidFill>
                        </a:rPr>
                        <a:t>Điều</a:t>
                      </a:r>
                      <a:r>
                        <a:rPr lang="en-US" dirty="0">
                          <a:solidFill>
                            <a:schemeClr val="tx1"/>
                          </a:solidFill>
                        </a:rPr>
                        <a:t> </a:t>
                      </a:r>
                      <a:r>
                        <a:rPr lang="en-US" dirty="0" err="1">
                          <a:solidFill>
                            <a:schemeClr val="tx1"/>
                          </a:solidFill>
                        </a:rPr>
                        <a:t>kiện</a:t>
                      </a:r>
                      <a:r>
                        <a:rPr lang="en-US" dirty="0">
                          <a:solidFill>
                            <a:schemeClr val="tx1"/>
                          </a:solidFill>
                        </a:rPr>
                        <a:t> 1</a:t>
                      </a:r>
                    </a:p>
                  </a:txBody>
                  <a:tcPr/>
                </a:tc>
                <a:tc>
                  <a:txBody>
                    <a:bodyPr/>
                    <a:lstStyle/>
                    <a:p>
                      <a:r>
                        <a:rPr lang="en-US" dirty="0" err="1">
                          <a:solidFill>
                            <a:schemeClr val="tx1"/>
                          </a:solidFill>
                        </a:rPr>
                        <a:t>Điều</a:t>
                      </a:r>
                      <a:r>
                        <a:rPr lang="en-US" dirty="0">
                          <a:solidFill>
                            <a:schemeClr val="tx1"/>
                          </a:solidFill>
                        </a:rPr>
                        <a:t> </a:t>
                      </a:r>
                      <a:r>
                        <a:rPr lang="en-US" dirty="0" err="1">
                          <a:solidFill>
                            <a:schemeClr val="tx1"/>
                          </a:solidFill>
                        </a:rPr>
                        <a:t>kiện</a:t>
                      </a:r>
                      <a:r>
                        <a:rPr lang="en-US" dirty="0">
                          <a:solidFill>
                            <a:schemeClr val="tx1"/>
                          </a:solidFill>
                        </a:rPr>
                        <a:t> 2 </a:t>
                      </a:r>
                    </a:p>
                  </a:txBody>
                  <a:tcPr/>
                </a:tc>
                <a:tc>
                  <a:txBody>
                    <a:bodyPr/>
                    <a:lstStyle/>
                    <a:p>
                      <a:r>
                        <a:rPr lang="en-US" dirty="0" err="1">
                          <a:solidFill>
                            <a:schemeClr val="tx1"/>
                          </a:solidFill>
                        </a:rPr>
                        <a:t>Đầu</a:t>
                      </a:r>
                      <a:r>
                        <a:rPr lang="en-US" dirty="0">
                          <a:solidFill>
                            <a:schemeClr val="tx1"/>
                          </a:solidFill>
                        </a:rPr>
                        <a:t> </a:t>
                      </a:r>
                      <a:r>
                        <a:rPr lang="en-US" dirty="0" err="1">
                          <a:solidFill>
                            <a:schemeClr val="tx1"/>
                          </a:solidFill>
                        </a:rPr>
                        <a:t>ra</a:t>
                      </a:r>
                      <a:r>
                        <a:rPr lang="en-US" dirty="0">
                          <a:solidFill>
                            <a:schemeClr val="tx1"/>
                          </a:solidFill>
                        </a:rPr>
                        <a:t> 1 </a:t>
                      </a:r>
                    </a:p>
                  </a:txBody>
                  <a:tcPr/>
                </a:tc>
                <a:extLst>
                  <a:ext uri="{0D108BD9-81ED-4DB2-BD59-A6C34878D82A}">
                    <a16:rowId xmlns:a16="http://schemas.microsoft.com/office/drawing/2014/main" val="2217795637"/>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021941640"/>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872052273"/>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682979027"/>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239246207"/>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34253551"/>
                  </a:ext>
                </a:extLst>
              </a:tr>
            </a:tbl>
          </a:graphicData>
        </a:graphic>
      </p:graphicFrame>
      <p:sp>
        <p:nvSpPr>
          <p:cNvPr id="15" name="TextBox 14">
            <a:extLst>
              <a:ext uri="{FF2B5EF4-FFF2-40B4-BE49-F238E27FC236}">
                <a16:creationId xmlns:a16="http://schemas.microsoft.com/office/drawing/2014/main" id="{A9086CF3-6E5C-4496-BD3F-C617DAB84CCA}"/>
              </a:ext>
            </a:extLst>
          </p:cNvPr>
          <p:cNvSpPr txBox="1"/>
          <p:nvPr/>
        </p:nvSpPr>
        <p:spPr>
          <a:xfrm>
            <a:off x="2548398" y="2930171"/>
            <a:ext cx="2633494" cy="46166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RS </a:t>
            </a:r>
          </a:p>
        </p:txBody>
      </p:sp>
      <p:pic>
        <p:nvPicPr>
          <p:cNvPr id="5" name="Picture 4">
            <a:extLst>
              <a:ext uri="{FF2B5EF4-FFF2-40B4-BE49-F238E27FC236}">
                <a16:creationId xmlns:a16="http://schemas.microsoft.com/office/drawing/2014/main" id="{B459BF3F-9CB2-4C08-984F-8EF36D249C25}"/>
              </a:ext>
            </a:extLst>
          </p:cNvPr>
          <p:cNvPicPr>
            <a:picLocks noChangeAspect="1"/>
          </p:cNvPicPr>
          <p:nvPr/>
        </p:nvPicPr>
        <p:blipFill>
          <a:blip r:embed="rId4"/>
          <a:stretch>
            <a:fillRect/>
          </a:stretch>
        </p:blipFill>
        <p:spPr>
          <a:xfrm>
            <a:off x="6979975" y="2420899"/>
            <a:ext cx="3870037" cy="3741572"/>
          </a:xfrm>
          <a:prstGeom prst="rect">
            <a:avLst/>
          </a:prstGeom>
        </p:spPr>
      </p:pic>
    </p:spTree>
    <p:extLst>
      <p:ext uri="{BB962C8B-B14F-4D97-AF65-F5344CB8AC3E}">
        <p14:creationId xmlns:p14="http://schemas.microsoft.com/office/powerpoint/2010/main" val="346182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bộ dò quá độ d</a:t>
            </a:r>
            <a:r>
              <a:rPr lang="en-US" sz="2400" dirty="0" err="1">
                <a:latin typeface="Times New Roman" panose="02020603050405020304" pitchFamily="18" charset="0"/>
                <a:cs typeface="Times New Roman" panose="02020603050405020304" pitchFamily="18" charset="0"/>
              </a:rPr>
              <a:t>ương</a:t>
            </a:r>
            <a:r>
              <a:rPr lang="vi-VN" sz="2400" dirty="0">
                <a:latin typeface="Times New Roman" panose="02020603050405020304" pitchFamily="18" charset="0"/>
                <a:cs typeface="Times New Roman" panose="02020603050405020304" pitchFamily="18" charset="0"/>
              </a:rPr>
              <a:t> và âm </a:t>
            </a:r>
            <a:endParaRPr lang="en-US" sz="2400" dirty="0">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475566BD-66F0-4346-BB5A-0D7057665C9A}"/>
              </a:ext>
            </a:extLst>
          </p:cNvPr>
          <p:cNvSpPr txBox="1"/>
          <p:nvPr/>
        </p:nvSpPr>
        <p:spPr>
          <a:xfrm>
            <a:off x="567622" y="2218759"/>
            <a:ext cx="6638018" cy="3046988"/>
          </a:xfrm>
          <a:prstGeom prst="rect">
            <a:avLst/>
          </a:prstGeom>
          <a:noFill/>
        </p:spPr>
        <p:txBody>
          <a:bodyPr wrap="square">
            <a:spAutoFit/>
          </a:bodyPr>
          <a:lstStyle/>
          <a:p>
            <a:pPr marL="285750" indent="-285750">
              <a:buFontTx/>
              <a:buChar char="-"/>
            </a:pPr>
            <a:r>
              <a:rPr lang="vi-VN" sz="2400" dirty="0">
                <a:latin typeface="Times New Roman" panose="02020603050405020304" pitchFamily="18" charset="0"/>
                <a:cs typeface="Times New Roman" panose="02020603050405020304" pitchFamily="18" charset="0"/>
              </a:rPr>
              <a:t>Tiếp điểm P (LAD): trạng thái của tiếp điểm này là “TRUE” khi một sự quá độ dương (từ OFF sang ON) được phát hiện trên bit “IN” được gán. Trạng thái logic của tiếp điểm sau đó được kết hợp với dòng tín hiệu trong mạch để thiết lập trạng thái ngõ ra của dòng tín hiệu. Tiếp điểm P có thể được định vị tại bất kỳ vị trí nào trong mạch, ngoại trừ vị trí kết thúc của một nhánh.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F94C42-C1FA-4675-9AD8-21F415BA947B}"/>
              </a:ext>
            </a:extLst>
          </p:cNvPr>
          <p:cNvPicPr>
            <a:picLocks noChangeAspect="1"/>
          </p:cNvPicPr>
          <p:nvPr/>
        </p:nvPicPr>
        <p:blipFill>
          <a:blip r:embed="rId4"/>
          <a:stretch>
            <a:fillRect/>
          </a:stretch>
        </p:blipFill>
        <p:spPr>
          <a:xfrm>
            <a:off x="7554438" y="1487689"/>
            <a:ext cx="4288764" cy="4883657"/>
          </a:xfrm>
          <a:prstGeom prst="rect">
            <a:avLst/>
          </a:prstGeom>
        </p:spPr>
      </p:pic>
      <p:sp>
        <p:nvSpPr>
          <p:cNvPr id="6" name="Rectangle: Rounded Corners 5">
            <a:extLst>
              <a:ext uri="{FF2B5EF4-FFF2-40B4-BE49-F238E27FC236}">
                <a16:creationId xmlns:a16="http://schemas.microsoft.com/office/drawing/2014/main" id="{FEDEAB1C-E2AB-4DF0-B967-334E49838DFF}"/>
              </a:ext>
            </a:extLst>
          </p:cNvPr>
          <p:cNvSpPr/>
          <p:nvPr/>
        </p:nvSpPr>
        <p:spPr>
          <a:xfrm>
            <a:off x="7554438" y="1642168"/>
            <a:ext cx="1838944" cy="143354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975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bộ dò quá độ d</a:t>
            </a:r>
            <a:r>
              <a:rPr lang="en-US" sz="2400" dirty="0" err="1">
                <a:latin typeface="Times New Roman" panose="02020603050405020304" pitchFamily="18" charset="0"/>
                <a:cs typeface="Times New Roman" panose="02020603050405020304" pitchFamily="18" charset="0"/>
              </a:rPr>
              <a:t>ương</a:t>
            </a:r>
            <a:r>
              <a:rPr lang="vi-VN" sz="2400" dirty="0">
                <a:latin typeface="Times New Roman" panose="02020603050405020304" pitchFamily="18" charset="0"/>
                <a:cs typeface="Times New Roman" panose="02020603050405020304" pitchFamily="18" charset="0"/>
              </a:rPr>
              <a:t> và âm </a:t>
            </a:r>
            <a:endParaRPr lang="en-US" sz="2400" dirty="0">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4" name="Picture 3">
            <a:extLst>
              <a:ext uri="{FF2B5EF4-FFF2-40B4-BE49-F238E27FC236}">
                <a16:creationId xmlns:a16="http://schemas.microsoft.com/office/drawing/2014/main" id="{DAFCA685-8260-4638-B784-6274AB16F482}"/>
              </a:ext>
            </a:extLst>
          </p:cNvPr>
          <p:cNvPicPr>
            <a:picLocks noChangeAspect="1"/>
          </p:cNvPicPr>
          <p:nvPr/>
        </p:nvPicPr>
        <p:blipFill>
          <a:blip r:embed="rId4"/>
          <a:stretch>
            <a:fillRect/>
          </a:stretch>
        </p:blipFill>
        <p:spPr>
          <a:xfrm>
            <a:off x="1202746" y="2725220"/>
            <a:ext cx="8432493" cy="2790825"/>
          </a:xfrm>
          <a:prstGeom prst="rect">
            <a:avLst/>
          </a:prstGeom>
        </p:spPr>
      </p:pic>
    </p:spTree>
    <p:extLst>
      <p:ext uri="{BB962C8B-B14F-4D97-AF65-F5344CB8AC3E}">
        <p14:creationId xmlns:p14="http://schemas.microsoft.com/office/powerpoint/2010/main" val="1987620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bộ dò quá độ d</a:t>
            </a:r>
            <a:r>
              <a:rPr lang="en-US" sz="2400" dirty="0" err="1">
                <a:latin typeface="Times New Roman" panose="02020603050405020304" pitchFamily="18" charset="0"/>
                <a:cs typeface="Times New Roman" panose="02020603050405020304" pitchFamily="18" charset="0"/>
              </a:rPr>
              <a:t>ương</a:t>
            </a:r>
            <a:r>
              <a:rPr lang="vi-VN" sz="2400" dirty="0">
                <a:latin typeface="Times New Roman" panose="02020603050405020304" pitchFamily="18" charset="0"/>
                <a:cs typeface="Times New Roman" panose="02020603050405020304" pitchFamily="18" charset="0"/>
              </a:rPr>
              <a:t> và âm </a:t>
            </a:r>
            <a:endParaRPr lang="en-US" sz="2400" dirty="0">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475566BD-66F0-4346-BB5A-0D7057665C9A}"/>
              </a:ext>
            </a:extLst>
          </p:cNvPr>
          <p:cNvSpPr txBox="1"/>
          <p:nvPr/>
        </p:nvSpPr>
        <p:spPr>
          <a:xfrm>
            <a:off x="567622" y="2218759"/>
            <a:ext cx="6638018" cy="3046988"/>
          </a:xfrm>
          <a:prstGeom prst="rect">
            <a:avLst/>
          </a:prstGeom>
          <a:noFill/>
        </p:spPr>
        <p:txBody>
          <a:bodyPr wrap="square">
            <a:spAutoFit/>
          </a:bodyPr>
          <a:lstStyle/>
          <a:p>
            <a:pPr marL="285750" indent="-285750">
              <a:buFontTx/>
              <a:buChar char="-"/>
            </a:pPr>
            <a:r>
              <a:rPr lang="vi-VN" sz="2400" dirty="0">
                <a:latin typeface="Times New Roman" panose="02020603050405020304" pitchFamily="18" charset="0"/>
                <a:cs typeface="Times New Roman" panose="02020603050405020304" pitchFamily="18" charset="0"/>
              </a:rPr>
              <a:t>Tiếp điểm N (LAD): trạng thái của tiếp điểm này là “TRUE” khi một sự quá độ âm (từ ON sang OFF) được phát hiện trên bit được gán. Trạng thái logic của tiếp điểm sau đó được kết hợp với dòng tín hiệu trong mạch để thiết lập trạng thái ngõ ra của dòng tín hiệu. Tiếp điểm N có thể được định vị tại bất kỳ vị trí nào trong mạch, ngoại trừ vị trí kết thúc của một nhánh.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F94C42-C1FA-4675-9AD8-21F415BA947B}"/>
              </a:ext>
            </a:extLst>
          </p:cNvPr>
          <p:cNvPicPr>
            <a:picLocks noChangeAspect="1"/>
          </p:cNvPicPr>
          <p:nvPr/>
        </p:nvPicPr>
        <p:blipFill>
          <a:blip r:embed="rId4"/>
          <a:stretch>
            <a:fillRect/>
          </a:stretch>
        </p:blipFill>
        <p:spPr>
          <a:xfrm>
            <a:off x="7554438" y="1487689"/>
            <a:ext cx="4288764" cy="4883657"/>
          </a:xfrm>
          <a:prstGeom prst="rect">
            <a:avLst/>
          </a:prstGeom>
        </p:spPr>
      </p:pic>
      <p:sp>
        <p:nvSpPr>
          <p:cNvPr id="2" name="Rectangle: Rounded Corners 1">
            <a:extLst>
              <a:ext uri="{FF2B5EF4-FFF2-40B4-BE49-F238E27FC236}">
                <a16:creationId xmlns:a16="http://schemas.microsoft.com/office/drawing/2014/main" id="{34F3F4DE-71C0-45F6-B023-D1FE13A719B3}"/>
              </a:ext>
            </a:extLst>
          </p:cNvPr>
          <p:cNvSpPr/>
          <p:nvPr/>
        </p:nvSpPr>
        <p:spPr>
          <a:xfrm>
            <a:off x="9712036" y="1642168"/>
            <a:ext cx="1912342" cy="14473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511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bộ dò quá độ d</a:t>
            </a:r>
            <a:r>
              <a:rPr lang="en-US" sz="2400" dirty="0" err="1">
                <a:latin typeface="Times New Roman" panose="02020603050405020304" pitchFamily="18" charset="0"/>
                <a:cs typeface="Times New Roman" panose="02020603050405020304" pitchFamily="18" charset="0"/>
              </a:rPr>
              <a:t>ương</a:t>
            </a:r>
            <a:r>
              <a:rPr lang="vi-VN" sz="2400" dirty="0">
                <a:latin typeface="Times New Roman" panose="02020603050405020304" pitchFamily="18" charset="0"/>
                <a:cs typeface="Times New Roman" panose="02020603050405020304" pitchFamily="18" charset="0"/>
              </a:rPr>
              <a:t> và âm </a:t>
            </a:r>
            <a:endParaRPr lang="en-US" sz="2400" dirty="0">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6" name="Picture 5">
            <a:extLst>
              <a:ext uri="{FF2B5EF4-FFF2-40B4-BE49-F238E27FC236}">
                <a16:creationId xmlns:a16="http://schemas.microsoft.com/office/drawing/2014/main" id="{56DA6A16-EF3E-4FDE-8CDB-00237DBF7BA0}"/>
              </a:ext>
            </a:extLst>
          </p:cNvPr>
          <p:cNvPicPr>
            <a:picLocks noChangeAspect="1"/>
          </p:cNvPicPr>
          <p:nvPr/>
        </p:nvPicPr>
        <p:blipFill>
          <a:blip r:embed="rId4"/>
          <a:stretch>
            <a:fillRect/>
          </a:stretch>
        </p:blipFill>
        <p:spPr>
          <a:xfrm>
            <a:off x="1018371" y="2532635"/>
            <a:ext cx="7730967" cy="2720413"/>
          </a:xfrm>
          <a:prstGeom prst="rect">
            <a:avLst/>
          </a:prstGeom>
        </p:spPr>
      </p:pic>
    </p:spTree>
    <p:extLst>
      <p:ext uri="{BB962C8B-B14F-4D97-AF65-F5344CB8AC3E}">
        <p14:creationId xmlns:p14="http://schemas.microsoft.com/office/powerpoint/2010/main" val="2680051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bộ dò quá độ d</a:t>
            </a:r>
            <a:r>
              <a:rPr lang="en-US" sz="2400" dirty="0" err="1">
                <a:latin typeface="Times New Roman" panose="02020603050405020304" pitchFamily="18" charset="0"/>
                <a:cs typeface="Times New Roman" panose="02020603050405020304" pitchFamily="18" charset="0"/>
              </a:rPr>
              <a:t>ương</a:t>
            </a:r>
            <a:r>
              <a:rPr lang="vi-VN" sz="2400" dirty="0">
                <a:latin typeface="Times New Roman" panose="02020603050405020304" pitchFamily="18" charset="0"/>
                <a:cs typeface="Times New Roman" panose="02020603050405020304" pitchFamily="18" charset="0"/>
              </a:rPr>
              <a:t> và âm </a:t>
            </a:r>
            <a:endParaRPr lang="en-US" sz="2400" dirty="0">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475566BD-66F0-4346-BB5A-0D7057665C9A}"/>
              </a:ext>
            </a:extLst>
          </p:cNvPr>
          <p:cNvSpPr txBox="1"/>
          <p:nvPr/>
        </p:nvSpPr>
        <p:spPr>
          <a:xfrm>
            <a:off x="567622" y="2218759"/>
            <a:ext cx="6638018" cy="2677656"/>
          </a:xfrm>
          <a:prstGeom prst="rect">
            <a:avLst/>
          </a:prstGeom>
          <a:noFill/>
        </p:spPr>
        <p:txBody>
          <a:bodyPr wrap="square">
            <a:spAutoFit/>
          </a:bodyPr>
          <a:lstStyle/>
          <a:p>
            <a:pPr marL="285750" indent="-285750">
              <a:buFontTx/>
              <a:buChar char="-"/>
            </a:pPr>
            <a:r>
              <a:rPr lang="vi-VN" sz="2400" dirty="0">
                <a:latin typeface="Times New Roman" panose="02020603050405020304" pitchFamily="18" charset="0"/>
                <a:cs typeface="Times New Roman" panose="02020603050405020304" pitchFamily="18" charset="0"/>
              </a:rPr>
              <a:t>Cuộn dây P (LAD): bit được gán “OUT” là “TRUE” khi một sự quá độ dương (từ OFF sang ON) được phát hiện trên dòng tín hiệu đi vào cuộn dây. Dòng tín hiệu trong mạch luôn chạy xuyên qua cuộn dây, đóng vai trò như trạng thái ngõ ra dòng tín hiệu. Cuộn dây P có thể được định vị tại bât kỳ vị trí nào trong mạch.</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F94C42-C1FA-4675-9AD8-21F415BA947B}"/>
              </a:ext>
            </a:extLst>
          </p:cNvPr>
          <p:cNvPicPr>
            <a:picLocks noChangeAspect="1"/>
          </p:cNvPicPr>
          <p:nvPr/>
        </p:nvPicPr>
        <p:blipFill>
          <a:blip r:embed="rId4"/>
          <a:stretch>
            <a:fillRect/>
          </a:stretch>
        </p:blipFill>
        <p:spPr>
          <a:xfrm>
            <a:off x="7554438" y="1487689"/>
            <a:ext cx="4288764" cy="4883657"/>
          </a:xfrm>
          <a:prstGeom prst="rect">
            <a:avLst/>
          </a:prstGeom>
        </p:spPr>
      </p:pic>
      <p:sp>
        <p:nvSpPr>
          <p:cNvPr id="2" name="Rectangle: Rounded Corners 1">
            <a:extLst>
              <a:ext uri="{FF2B5EF4-FFF2-40B4-BE49-F238E27FC236}">
                <a16:creationId xmlns:a16="http://schemas.microsoft.com/office/drawing/2014/main" id="{34F3F4DE-71C0-45F6-B023-D1FE13A719B3}"/>
              </a:ext>
            </a:extLst>
          </p:cNvPr>
          <p:cNvSpPr/>
          <p:nvPr/>
        </p:nvSpPr>
        <p:spPr>
          <a:xfrm>
            <a:off x="7458025" y="3166386"/>
            <a:ext cx="1912342" cy="14473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36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bộ dò quá độ d</a:t>
            </a:r>
            <a:r>
              <a:rPr lang="en-US" sz="2400" dirty="0" err="1">
                <a:latin typeface="Times New Roman" panose="02020603050405020304" pitchFamily="18" charset="0"/>
                <a:cs typeface="Times New Roman" panose="02020603050405020304" pitchFamily="18" charset="0"/>
              </a:rPr>
              <a:t>ương</a:t>
            </a:r>
            <a:r>
              <a:rPr lang="vi-VN" sz="2400" dirty="0">
                <a:latin typeface="Times New Roman" panose="02020603050405020304" pitchFamily="18" charset="0"/>
                <a:cs typeface="Times New Roman" panose="02020603050405020304" pitchFamily="18" charset="0"/>
              </a:rPr>
              <a:t> và âm </a:t>
            </a:r>
            <a:endParaRPr lang="en-US" sz="2400" dirty="0">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6" name="Picture 5">
            <a:extLst>
              <a:ext uri="{FF2B5EF4-FFF2-40B4-BE49-F238E27FC236}">
                <a16:creationId xmlns:a16="http://schemas.microsoft.com/office/drawing/2014/main" id="{6F7C8AB4-9071-4207-AE27-8C3171450A15}"/>
              </a:ext>
            </a:extLst>
          </p:cNvPr>
          <p:cNvPicPr>
            <a:picLocks noChangeAspect="1"/>
          </p:cNvPicPr>
          <p:nvPr/>
        </p:nvPicPr>
        <p:blipFill>
          <a:blip r:embed="rId4"/>
          <a:stretch>
            <a:fillRect/>
          </a:stretch>
        </p:blipFill>
        <p:spPr>
          <a:xfrm>
            <a:off x="838630" y="2234332"/>
            <a:ext cx="9890194" cy="2670177"/>
          </a:xfrm>
          <a:prstGeom prst="rect">
            <a:avLst/>
          </a:prstGeom>
        </p:spPr>
      </p:pic>
    </p:spTree>
    <p:extLst>
      <p:ext uri="{BB962C8B-B14F-4D97-AF65-F5344CB8AC3E}">
        <p14:creationId xmlns:p14="http://schemas.microsoft.com/office/powerpoint/2010/main" val="2597379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52486" y="2465194"/>
            <a:ext cx="6096000" cy="46166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ladder (LAD) </a:t>
            </a:r>
            <a:r>
              <a:rPr lang="en-US" sz="1800" dirty="0">
                <a:latin typeface="Arial" panose="020B0604020202020204" pitchFamily="34" charset="0"/>
                <a:cs typeface="Arial" panose="020B0604020202020204" pitchFamily="34" charset="0"/>
              </a:rPr>
              <a:t>.</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4" name="Picture 3">
            <a:extLst>
              <a:ext uri="{FF2B5EF4-FFF2-40B4-BE49-F238E27FC236}">
                <a16:creationId xmlns:a16="http://schemas.microsoft.com/office/drawing/2014/main" id="{5DF6F4F0-973B-478A-8F96-7A926940B0C3}"/>
              </a:ext>
            </a:extLst>
          </p:cNvPr>
          <p:cNvPicPr>
            <a:picLocks noChangeAspect="1"/>
          </p:cNvPicPr>
          <p:nvPr/>
        </p:nvPicPr>
        <p:blipFill>
          <a:blip r:embed="rId4"/>
          <a:stretch>
            <a:fillRect/>
          </a:stretch>
        </p:blipFill>
        <p:spPr>
          <a:xfrm>
            <a:off x="7800972" y="2884863"/>
            <a:ext cx="4005883" cy="2010443"/>
          </a:xfrm>
          <a:prstGeom prst="rect">
            <a:avLst/>
          </a:prstGeom>
        </p:spPr>
      </p:pic>
      <p:sp>
        <p:nvSpPr>
          <p:cNvPr id="15" name="TextBox 14">
            <a:extLst>
              <a:ext uri="{FF2B5EF4-FFF2-40B4-BE49-F238E27FC236}">
                <a16:creationId xmlns:a16="http://schemas.microsoft.com/office/drawing/2014/main" id="{29B7CC52-9521-4C7B-987D-FBE16AF919AB}"/>
              </a:ext>
            </a:extLst>
          </p:cNvPr>
          <p:cNvSpPr txBox="1"/>
          <p:nvPr/>
        </p:nvSpPr>
        <p:spPr>
          <a:xfrm>
            <a:off x="706712" y="2994583"/>
            <a:ext cx="7244592" cy="304698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Tiếp điểm thường hở NO (Normally Open) được đóng lại (ON) khi giá trị bit được gán bằng 1.</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Tiếp điểm thường đóng NC (Normally Closed) được đóng lại (ON) khi giá trị bit được gán bằng 0. </a:t>
            </a:r>
            <a:endParaRPr lang="en-US" sz="2400" dirty="0">
              <a:latin typeface="Times New Roman" panose="02020603050405020304" pitchFamily="18" charset="0"/>
              <a:cs typeface="Times New Roman" panose="02020603050405020304" pitchFamily="18" charset="0"/>
            </a:endParaRPr>
          </a:p>
          <a:p>
            <a:pPr marL="342900" indent="-342900">
              <a:buFontTx/>
              <a:buChar char="-"/>
            </a:pPr>
            <a:r>
              <a:rPr lang="vi-VN" sz="2400" dirty="0">
                <a:latin typeface="Times New Roman" panose="02020603050405020304" pitchFamily="18" charset="0"/>
                <a:cs typeface="Times New Roman" panose="02020603050405020304" pitchFamily="18" charset="0"/>
              </a:rPr>
              <a:t>Các tiếp điểm được nối nối tiếp sẽ tạo ra mạch logic AND. </a:t>
            </a:r>
            <a:endParaRPr lang="en-US" sz="2400" dirty="0">
              <a:latin typeface="Times New Roman" panose="02020603050405020304" pitchFamily="18" charset="0"/>
              <a:cs typeface="Times New Roman" panose="02020603050405020304" pitchFamily="18" charset="0"/>
            </a:endParaRPr>
          </a:p>
          <a:p>
            <a:pPr marL="342900" indent="-342900">
              <a:buFontTx/>
              <a:buChar char="-"/>
            </a:pPr>
            <a:r>
              <a:rPr lang="vi-VN" sz="2400" dirty="0">
                <a:latin typeface="Times New Roman" panose="02020603050405020304" pitchFamily="18" charset="0"/>
                <a:cs typeface="Times New Roman" panose="02020603050405020304" pitchFamily="18" charset="0"/>
              </a:rPr>
              <a:t> Các tiếp điểm được nối song song sẽ tạo ra mạch logic OR.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642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bộ dò quá độ d</a:t>
            </a:r>
            <a:r>
              <a:rPr lang="en-US" sz="2400" dirty="0" err="1">
                <a:latin typeface="Times New Roman" panose="02020603050405020304" pitchFamily="18" charset="0"/>
                <a:cs typeface="Times New Roman" panose="02020603050405020304" pitchFamily="18" charset="0"/>
              </a:rPr>
              <a:t>ương</a:t>
            </a:r>
            <a:r>
              <a:rPr lang="vi-VN" sz="2400" dirty="0">
                <a:latin typeface="Times New Roman" panose="02020603050405020304" pitchFamily="18" charset="0"/>
                <a:cs typeface="Times New Roman" panose="02020603050405020304" pitchFamily="18" charset="0"/>
              </a:rPr>
              <a:t> và âm </a:t>
            </a:r>
            <a:endParaRPr lang="en-US" sz="2400" dirty="0">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475566BD-66F0-4346-BB5A-0D7057665C9A}"/>
              </a:ext>
            </a:extLst>
          </p:cNvPr>
          <p:cNvSpPr txBox="1"/>
          <p:nvPr/>
        </p:nvSpPr>
        <p:spPr>
          <a:xfrm>
            <a:off x="567622" y="2218759"/>
            <a:ext cx="6638018" cy="2677656"/>
          </a:xfrm>
          <a:prstGeom prst="rect">
            <a:avLst/>
          </a:prstGeom>
          <a:noFill/>
        </p:spPr>
        <p:txBody>
          <a:bodyPr wrap="square">
            <a:spAutoFit/>
          </a:bodyPr>
          <a:lstStyle/>
          <a:p>
            <a:pPr marL="285750" indent="-285750">
              <a:buFontTx/>
              <a:buChar char="-"/>
            </a:pPr>
            <a:r>
              <a:rPr lang="vi-VN" sz="2400" dirty="0">
                <a:latin typeface="Times New Roman" panose="02020603050405020304" pitchFamily="18" charset="0"/>
                <a:cs typeface="Times New Roman" panose="02020603050405020304" pitchFamily="18" charset="0"/>
              </a:rPr>
              <a:t>Cuộn dây N (LAD): bit được gán “OUT” là “TRUE” khi một sự quá độ âm (từ ON sang OFF) được phát hiện trên dòng tín hiệu đi vào cuộn dây. Dòng tín hiệu trong mạch luôn chạy xuyên qua cuộn dây, đóng vai trò như trạng thái ngõ ra dòng tín hiệu. Cuộn dây N có thể được định vị tại bât kỳ vị trí nào trong mạch.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F94C42-C1FA-4675-9AD8-21F415BA947B}"/>
              </a:ext>
            </a:extLst>
          </p:cNvPr>
          <p:cNvPicPr>
            <a:picLocks noChangeAspect="1"/>
          </p:cNvPicPr>
          <p:nvPr/>
        </p:nvPicPr>
        <p:blipFill>
          <a:blip r:embed="rId4"/>
          <a:stretch>
            <a:fillRect/>
          </a:stretch>
        </p:blipFill>
        <p:spPr>
          <a:xfrm>
            <a:off x="7554438" y="1487689"/>
            <a:ext cx="4288764" cy="4883657"/>
          </a:xfrm>
          <a:prstGeom prst="rect">
            <a:avLst/>
          </a:prstGeom>
        </p:spPr>
      </p:pic>
      <p:sp>
        <p:nvSpPr>
          <p:cNvPr id="2" name="Rectangle: Rounded Corners 1">
            <a:extLst>
              <a:ext uri="{FF2B5EF4-FFF2-40B4-BE49-F238E27FC236}">
                <a16:creationId xmlns:a16="http://schemas.microsoft.com/office/drawing/2014/main" id="{34F3F4DE-71C0-45F6-B023-D1FE13A719B3}"/>
              </a:ext>
            </a:extLst>
          </p:cNvPr>
          <p:cNvSpPr/>
          <p:nvPr/>
        </p:nvSpPr>
        <p:spPr>
          <a:xfrm>
            <a:off x="9497886" y="3205819"/>
            <a:ext cx="1912342" cy="14473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7525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bộ dò quá độ d</a:t>
            </a:r>
            <a:r>
              <a:rPr lang="en-US" sz="2400" dirty="0" err="1">
                <a:latin typeface="Times New Roman" panose="02020603050405020304" pitchFamily="18" charset="0"/>
                <a:cs typeface="Times New Roman" panose="02020603050405020304" pitchFamily="18" charset="0"/>
              </a:rPr>
              <a:t>ương</a:t>
            </a:r>
            <a:r>
              <a:rPr lang="vi-VN" sz="2400" dirty="0">
                <a:latin typeface="Times New Roman" panose="02020603050405020304" pitchFamily="18" charset="0"/>
                <a:cs typeface="Times New Roman" panose="02020603050405020304" pitchFamily="18" charset="0"/>
              </a:rPr>
              <a:t> và âm </a:t>
            </a:r>
            <a:endParaRPr lang="en-US" sz="2400" dirty="0">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6" name="Picture 5">
            <a:extLst>
              <a:ext uri="{FF2B5EF4-FFF2-40B4-BE49-F238E27FC236}">
                <a16:creationId xmlns:a16="http://schemas.microsoft.com/office/drawing/2014/main" id="{7C3926BE-2D20-48E9-8FEB-DF454B452244}"/>
              </a:ext>
            </a:extLst>
          </p:cNvPr>
          <p:cNvPicPr>
            <a:picLocks noChangeAspect="1"/>
          </p:cNvPicPr>
          <p:nvPr/>
        </p:nvPicPr>
        <p:blipFill>
          <a:blip r:embed="rId4"/>
          <a:stretch>
            <a:fillRect/>
          </a:stretch>
        </p:blipFill>
        <p:spPr>
          <a:xfrm>
            <a:off x="1207136" y="2632646"/>
            <a:ext cx="9337558" cy="2746340"/>
          </a:xfrm>
          <a:prstGeom prst="rect">
            <a:avLst/>
          </a:prstGeom>
        </p:spPr>
      </p:pic>
    </p:spTree>
    <p:extLst>
      <p:ext uri="{BB962C8B-B14F-4D97-AF65-F5344CB8AC3E}">
        <p14:creationId xmlns:p14="http://schemas.microsoft.com/office/powerpoint/2010/main" val="1345119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bộ dò quá độ d</a:t>
            </a:r>
            <a:r>
              <a:rPr lang="en-US" sz="2400" dirty="0" err="1">
                <a:latin typeface="Times New Roman" panose="02020603050405020304" pitchFamily="18" charset="0"/>
                <a:cs typeface="Times New Roman" panose="02020603050405020304" pitchFamily="18" charset="0"/>
              </a:rPr>
              <a:t>ương</a:t>
            </a:r>
            <a:r>
              <a:rPr lang="vi-VN" sz="2400" dirty="0">
                <a:latin typeface="Times New Roman" panose="02020603050405020304" pitchFamily="18" charset="0"/>
                <a:cs typeface="Times New Roman" panose="02020603050405020304" pitchFamily="18" charset="0"/>
              </a:rPr>
              <a:t> và âm </a:t>
            </a:r>
            <a:endParaRPr lang="en-US" sz="2400" dirty="0">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475566BD-66F0-4346-BB5A-0D7057665C9A}"/>
              </a:ext>
            </a:extLst>
          </p:cNvPr>
          <p:cNvSpPr txBox="1"/>
          <p:nvPr/>
        </p:nvSpPr>
        <p:spPr>
          <a:xfrm>
            <a:off x="567622" y="2218759"/>
            <a:ext cx="6638018" cy="3416320"/>
          </a:xfrm>
          <a:prstGeom prst="rect">
            <a:avLst/>
          </a:prstGeom>
          <a:noFill/>
        </p:spPr>
        <p:txBody>
          <a:bodyPr wrap="square">
            <a:spAutoFit/>
          </a:bodyPr>
          <a:lstStyle/>
          <a:p>
            <a:pPr marL="285750" indent="-285750">
              <a:buFontTx/>
              <a:buChar char="-"/>
            </a:pPr>
            <a:r>
              <a:rPr lang="vi-VN" sz="2400" dirty="0">
                <a:latin typeface="Times New Roman" panose="02020603050405020304" pitchFamily="18" charset="0"/>
                <a:cs typeface="Times New Roman" panose="02020603050405020304" pitchFamily="18" charset="0"/>
              </a:rPr>
              <a:t>P_TRIG (LAD/FBD): dòng tín hiệu ngõ ra Q hoặc trạng thái logic là “TRUE” khi một sự quá độ dương (từ OFF sang ON) được phát hiện trên trạng thái ngõ vào CLK (FBD) hay trên dòng tín hiệu CLK (LAD). Trong ngôn ngữ LAD, lệnh P_TRIG không thể được định vị tại vị trí khởi đầu hay kết thúc của một mạch. Trong ngôn ngữ FBD, lệnh P_TRIG có thể được định vị tại bất kỳ vị trí nào, ngoại trừ vị trí cuối của một nhánh.</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F94C42-C1FA-4675-9AD8-21F415BA947B}"/>
              </a:ext>
            </a:extLst>
          </p:cNvPr>
          <p:cNvPicPr>
            <a:picLocks noChangeAspect="1"/>
          </p:cNvPicPr>
          <p:nvPr/>
        </p:nvPicPr>
        <p:blipFill>
          <a:blip r:embed="rId4"/>
          <a:stretch>
            <a:fillRect/>
          </a:stretch>
        </p:blipFill>
        <p:spPr>
          <a:xfrm>
            <a:off x="7554438" y="1487689"/>
            <a:ext cx="4288764" cy="4883657"/>
          </a:xfrm>
          <a:prstGeom prst="rect">
            <a:avLst/>
          </a:prstGeom>
        </p:spPr>
      </p:pic>
      <p:sp>
        <p:nvSpPr>
          <p:cNvPr id="2" name="Rectangle: Rounded Corners 1">
            <a:extLst>
              <a:ext uri="{FF2B5EF4-FFF2-40B4-BE49-F238E27FC236}">
                <a16:creationId xmlns:a16="http://schemas.microsoft.com/office/drawing/2014/main" id="{34F3F4DE-71C0-45F6-B023-D1FE13A719B3}"/>
              </a:ext>
            </a:extLst>
          </p:cNvPr>
          <p:cNvSpPr/>
          <p:nvPr/>
        </p:nvSpPr>
        <p:spPr>
          <a:xfrm>
            <a:off x="7786478" y="4646613"/>
            <a:ext cx="1912342" cy="14473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2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bộ dò quá độ d</a:t>
            </a:r>
            <a:r>
              <a:rPr lang="en-US" sz="2400" dirty="0" err="1">
                <a:latin typeface="Times New Roman" panose="02020603050405020304" pitchFamily="18" charset="0"/>
                <a:cs typeface="Times New Roman" panose="02020603050405020304" pitchFamily="18" charset="0"/>
              </a:rPr>
              <a:t>ương</a:t>
            </a:r>
            <a:r>
              <a:rPr lang="vi-VN" sz="2400" dirty="0">
                <a:latin typeface="Times New Roman" panose="02020603050405020304" pitchFamily="18" charset="0"/>
                <a:cs typeface="Times New Roman" panose="02020603050405020304" pitchFamily="18" charset="0"/>
              </a:rPr>
              <a:t> và âm </a:t>
            </a:r>
            <a:endParaRPr lang="en-US" sz="2400" dirty="0">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6" name="Picture 5">
            <a:extLst>
              <a:ext uri="{FF2B5EF4-FFF2-40B4-BE49-F238E27FC236}">
                <a16:creationId xmlns:a16="http://schemas.microsoft.com/office/drawing/2014/main" id="{A85F0E9C-0ACC-4707-84F5-7AEB6B24863B}"/>
              </a:ext>
            </a:extLst>
          </p:cNvPr>
          <p:cNvPicPr>
            <a:picLocks noChangeAspect="1"/>
          </p:cNvPicPr>
          <p:nvPr/>
        </p:nvPicPr>
        <p:blipFill>
          <a:blip r:embed="rId4"/>
          <a:stretch>
            <a:fillRect/>
          </a:stretch>
        </p:blipFill>
        <p:spPr>
          <a:xfrm>
            <a:off x="1271647" y="2476409"/>
            <a:ext cx="8135589" cy="3532177"/>
          </a:xfrm>
          <a:prstGeom prst="rect">
            <a:avLst/>
          </a:prstGeom>
        </p:spPr>
      </p:pic>
    </p:spTree>
    <p:extLst>
      <p:ext uri="{BB962C8B-B14F-4D97-AF65-F5344CB8AC3E}">
        <p14:creationId xmlns:p14="http://schemas.microsoft.com/office/powerpoint/2010/main" val="3890726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bộ dò quá độ d</a:t>
            </a:r>
            <a:r>
              <a:rPr lang="en-US" sz="2400" dirty="0" err="1">
                <a:latin typeface="Times New Roman" panose="02020603050405020304" pitchFamily="18" charset="0"/>
                <a:cs typeface="Times New Roman" panose="02020603050405020304" pitchFamily="18" charset="0"/>
              </a:rPr>
              <a:t>ương</a:t>
            </a:r>
            <a:r>
              <a:rPr lang="vi-VN" sz="2400" dirty="0">
                <a:latin typeface="Times New Roman" panose="02020603050405020304" pitchFamily="18" charset="0"/>
                <a:cs typeface="Times New Roman" panose="02020603050405020304" pitchFamily="18" charset="0"/>
              </a:rPr>
              <a:t> và âm </a:t>
            </a:r>
            <a:endParaRPr lang="en-US" sz="2400" dirty="0">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475566BD-66F0-4346-BB5A-0D7057665C9A}"/>
              </a:ext>
            </a:extLst>
          </p:cNvPr>
          <p:cNvSpPr txBox="1"/>
          <p:nvPr/>
        </p:nvSpPr>
        <p:spPr>
          <a:xfrm>
            <a:off x="567622" y="2218759"/>
            <a:ext cx="6638018" cy="3416320"/>
          </a:xfrm>
          <a:prstGeom prst="rect">
            <a:avLst/>
          </a:prstGeom>
          <a:noFill/>
        </p:spPr>
        <p:txBody>
          <a:bodyPr wrap="square">
            <a:spAutoFit/>
          </a:bodyPr>
          <a:lstStyle/>
          <a:p>
            <a:pPr marL="285750" indent="-285750">
              <a:buFontTx/>
              <a:buChar char="-"/>
            </a:pPr>
            <a:r>
              <a:rPr lang="vi-VN" sz="2400" dirty="0">
                <a:latin typeface="Times New Roman" panose="02020603050405020304" pitchFamily="18" charset="0"/>
                <a:cs typeface="Times New Roman" panose="02020603050405020304" pitchFamily="18" charset="0"/>
              </a:rPr>
              <a:t>N_TRIG (LAD/FBD): dòng tín hiệu ngõ ra Q hoặc trạng thái logic là “TRUE” khi một sự quá độ âm (từ ON sang OFF) được phát hiện trên trạng thái ngõ vào CLK (FBD) hay trên dòng tín hiệu CLK (LAD). Trong ngôn ngữ LAD, lệnh N_TRIG không thể được định vị tại vị trí khởi đầu hay kết thúc của một mạch. Trong ngôn ngữ FBD, lệnh N_TRIG có thể được định vị tại bất kỳ vị trí nào, ngoại trừ vị trí cuối của một nhánh.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F94C42-C1FA-4675-9AD8-21F415BA947B}"/>
              </a:ext>
            </a:extLst>
          </p:cNvPr>
          <p:cNvPicPr>
            <a:picLocks noChangeAspect="1"/>
          </p:cNvPicPr>
          <p:nvPr/>
        </p:nvPicPr>
        <p:blipFill>
          <a:blip r:embed="rId4"/>
          <a:stretch>
            <a:fillRect/>
          </a:stretch>
        </p:blipFill>
        <p:spPr>
          <a:xfrm>
            <a:off x="7554438" y="1487689"/>
            <a:ext cx="4288764" cy="4883657"/>
          </a:xfrm>
          <a:prstGeom prst="rect">
            <a:avLst/>
          </a:prstGeom>
        </p:spPr>
      </p:pic>
      <p:sp>
        <p:nvSpPr>
          <p:cNvPr id="2" name="Rectangle: Rounded Corners 1">
            <a:extLst>
              <a:ext uri="{FF2B5EF4-FFF2-40B4-BE49-F238E27FC236}">
                <a16:creationId xmlns:a16="http://schemas.microsoft.com/office/drawing/2014/main" id="{34F3F4DE-71C0-45F6-B023-D1FE13A719B3}"/>
              </a:ext>
            </a:extLst>
          </p:cNvPr>
          <p:cNvSpPr/>
          <p:nvPr/>
        </p:nvSpPr>
        <p:spPr>
          <a:xfrm>
            <a:off x="9827150" y="4646613"/>
            <a:ext cx="1912342" cy="14473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253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bộ dò quá độ d</a:t>
            </a:r>
            <a:r>
              <a:rPr lang="en-US" sz="2400" dirty="0" err="1">
                <a:latin typeface="Times New Roman" panose="02020603050405020304" pitchFamily="18" charset="0"/>
                <a:cs typeface="Times New Roman" panose="02020603050405020304" pitchFamily="18" charset="0"/>
              </a:rPr>
              <a:t>ương</a:t>
            </a:r>
            <a:r>
              <a:rPr lang="vi-VN" sz="2400" dirty="0">
                <a:latin typeface="Times New Roman" panose="02020603050405020304" pitchFamily="18" charset="0"/>
                <a:cs typeface="Times New Roman" panose="02020603050405020304" pitchFamily="18" charset="0"/>
              </a:rPr>
              <a:t> và âm </a:t>
            </a:r>
            <a:endParaRPr lang="en-US" sz="2400" dirty="0">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6" name="Picture 5">
            <a:extLst>
              <a:ext uri="{FF2B5EF4-FFF2-40B4-BE49-F238E27FC236}">
                <a16:creationId xmlns:a16="http://schemas.microsoft.com/office/drawing/2014/main" id="{48B32F65-373D-45F4-A6FE-51A111C912A9}"/>
              </a:ext>
            </a:extLst>
          </p:cNvPr>
          <p:cNvPicPr>
            <a:picLocks noChangeAspect="1"/>
          </p:cNvPicPr>
          <p:nvPr/>
        </p:nvPicPr>
        <p:blipFill>
          <a:blip r:embed="rId4"/>
          <a:stretch>
            <a:fillRect/>
          </a:stretch>
        </p:blipFill>
        <p:spPr>
          <a:xfrm>
            <a:off x="838629" y="2392296"/>
            <a:ext cx="8901115" cy="4028590"/>
          </a:xfrm>
          <a:prstGeom prst="rect">
            <a:avLst/>
          </a:prstGeom>
        </p:spPr>
      </p:pic>
    </p:spTree>
    <p:extLst>
      <p:ext uri="{BB962C8B-B14F-4D97-AF65-F5344CB8AC3E}">
        <p14:creationId xmlns:p14="http://schemas.microsoft.com/office/powerpoint/2010/main" val="4278193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vi-VN" sz="2400" dirty="0">
                <a:latin typeface="Times New Roman" panose="02020603050405020304" pitchFamily="18" charset="0"/>
                <a:cs typeface="Times New Roman" panose="02020603050405020304" pitchFamily="18" charset="0"/>
              </a:rPr>
              <a:t>Các bộ dò quá độ d</a:t>
            </a:r>
            <a:r>
              <a:rPr lang="en-US" sz="2400" dirty="0" err="1">
                <a:latin typeface="Times New Roman" panose="02020603050405020304" pitchFamily="18" charset="0"/>
                <a:cs typeface="Times New Roman" panose="02020603050405020304" pitchFamily="18" charset="0"/>
              </a:rPr>
              <a:t>ương</a:t>
            </a:r>
            <a:r>
              <a:rPr lang="vi-VN" sz="2400" dirty="0">
                <a:latin typeface="Times New Roman" panose="02020603050405020304" pitchFamily="18" charset="0"/>
                <a:cs typeface="Times New Roman" panose="02020603050405020304" pitchFamily="18" charset="0"/>
              </a:rPr>
              <a:t> và âm </a:t>
            </a:r>
            <a:endParaRPr lang="en-US" sz="2400" dirty="0">
              <a:latin typeface="Times New Roman" panose="02020603050405020304" pitchFamily="18" charset="0"/>
              <a:cs typeface="Times New Roman" panose="02020603050405020304" pitchFamily="18" charset="0"/>
            </a:endParaRP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475566BD-66F0-4346-BB5A-0D7057665C9A}"/>
              </a:ext>
            </a:extLst>
          </p:cNvPr>
          <p:cNvSpPr txBox="1"/>
          <p:nvPr/>
        </p:nvSpPr>
        <p:spPr>
          <a:xfrm>
            <a:off x="567622" y="2218759"/>
            <a:ext cx="6638018" cy="3785652"/>
          </a:xfrm>
          <a:prstGeom prst="rect">
            <a:avLst/>
          </a:prstGeom>
          <a:noFill/>
        </p:spPr>
        <p:txBody>
          <a:bodyPr wrap="square">
            <a:spAutoFit/>
          </a:bodyPr>
          <a:lstStyle/>
          <a:p>
            <a:pPr marL="285750" indent="-285750">
              <a:buFontTx/>
              <a:buChar char="-"/>
            </a:pPr>
            <a:r>
              <a:rPr lang="vi-VN" sz="2400" dirty="0">
                <a:latin typeface="Times New Roman" panose="02020603050405020304" pitchFamily="18" charset="0"/>
                <a:cs typeface="Times New Roman" panose="02020603050405020304" pitchFamily="18" charset="0"/>
              </a:rPr>
              <a:t>Tất cả các lệnh ngưỡng sử dụng một bit nhớ (M_BIT) để lưu trữ trạng thái kề trước của tín hiệu ngõ vào đang được giám sát. Một ngưỡng được phát hiện bằng cách so sánh trạng thái của tín hiệu ngõ vào với trạng thái của bit nhớ. Nếu các trạng thái cho biết rằng một sự thay đổi của tín hiệu theo hướng cần quan tâm thì sau đó một</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ngưỡng được thuật lại bằng việc ghi giá trị ngõ ra “TRUE”. Nếu không, ngõ ra được ghi là “FALSE”.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675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08ABF51F-C4DA-19B0-446D-4527E97AAA2F}"/>
              </a:ext>
            </a:extLst>
          </p:cNvPr>
          <p:cNvSpPr txBox="1"/>
          <p:nvPr/>
        </p:nvSpPr>
        <p:spPr>
          <a:xfrm>
            <a:off x="224555" y="1674674"/>
            <a:ext cx="11688524" cy="1200329"/>
          </a:xfrm>
          <a:prstGeom prst="rect">
            <a:avLst/>
          </a:prstGeom>
          <a:noFill/>
        </p:spPr>
        <p:txBody>
          <a:bodyPr wrap="square">
            <a:spAutoFit/>
          </a:bodyPr>
          <a:lstStyle/>
          <a:p>
            <a:r>
              <a:rPr lang="vi-VN" sz="1800" b="0" i="0">
                <a:solidFill>
                  <a:srgbClr val="000000"/>
                </a:solidFill>
                <a:effectLst/>
                <a:latin typeface="Wingdings" panose="05000000000000000000" pitchFamily="2" charset="2"/>
              </a:rPr>
              <a:t> </a:t>
            </a:r>
            <a:r>
              <a:rPr lang="vi-VN" sz="1800" b="1" i="0">
                <a:solidFill>
                  <a:srgbClr val="000000"/>
                </a:solidFill>
                <a:effectLst/>
                <a:latin typeface="Times New Roman" panose="02020603050405020304" pitchFamily="18" charset="0"/>
              </a:rPr>
              <a:t>Bài </a:t>
            </a:r>
            <a:r>
              <a:rPr lang="en-US" sz="1800" b="1" i="0">
                <a:solidFill>
                  <a:srgbClr val="000000"/>
                </a:solidFill>
                <a:effectLst/>
                <a:latin typeface="Times New Roman" panose="02020603050405020304" pitchFamily="18" charset="0"/>
              </a:rPr>
              <a:t>1</a:t>
            </a:r>
            <a:r>
              <a:rPr lang="vi-VN" sz="1800" b="1" i="0">
                <a:solidFill>
                  <a:srgbClr val="000000"/>
                </a:solidFill>
                <a:effectLst/>
                <a:latin typeface="Times New Roman" panose="02020603050405020304" pitchFamily="18" charset="0"/>
              </a:rPr>
              <a:t> :</a:t>
            </a:r>
            <a:r>
              <a:rPr lang="en-US" sz="1800" b="1" i="0">
                <a:solidFill>
                  <a:srgbClr val="000000"/>
                </a:solidFill>
                <a:effectLst/>
                <a:latin typeface="Times New Roman" panose="02020603050405020304" pitchFamily="18" charset="0"/>
              </a:rPr>
              <a:t> </a:t>
            </a:r>
            <a:r>
              <a:rPr lang="vi-VN" sz="1800" b="0" i="0">
                <a:solidFill>
                  <a:srgbClr val="000000"/>
                </a:solidFill>
                <a:effectLst/>
                <a:latin typeface="Times New Roman" panose="02020603050405020304" pitchFamily="18" charset="0"/>
              </a:rPr>
              <a:t>Hãy viết chương trình điều khiển cho một động cơ mở máy trực tiếp hoạt động</a:t>
            </a:r>
            <a:r>
              <a:rPr lang="en-US" sz="1800" b="0" i="0">
                <a:solidFill>
                  <a:srgbClr val="000000"/>
                </a:solidFill>
                <a:effectLst/>
                <a:latin typeface="Times New Roman" panose="02020603050405020304" pitchFamily="18" charset="0"/>
              </a:rPr>
              <a:t> </a:t>
            </a:r>
            <a:r>
              <a:rPr lang="vi-VN" sz="1800" b="0" i="0">
                <a:solidFill>
                  <a:srgbClr val="000000"/>
                </a:solidFill>
                <a:effectLst/>
                <a:latin typeface="Times New Roman" panose="02020603050405020304" pitchFamily="18" charset="0"/>
              </a:rPr>
              <a:t>như sau : khi ấn S</a:t>
            </a:r>
            <a:r>
              <a:rPr lang="vi-VN" sz="1050" b="0" i="0">
                <a:solidFill>
                  <a:srgbClr val="000000"/>
                </a:solidFill>
                <a:effectLst/>
                <a:latin typeface="Times New Roman" panose="02020603050405020304" pitchFamily="18" charset="0"/>
              </a:rPr>
              <a:t>1 </a:t>
            </a:r>
            <a:r>
              <a:rPr lang="vi-VN" sz="1800" b="0" i="0">
                <a:solidFill>
                  <a:srgbClr val="000000"/>
                </a:solidFill>
                <a:effectLst/>
                <a:latin typeface="Times New Roman" panose="02020603050405020304" pitchFamily="18" charset="0"/>
              </a:rPr>
              <a:t>động cơ</a:t>
            </a:r>
            <a:r>
              <a:rPr lang="en-US" sz="1800" b="0" i="0">
                <a:solidFill>
                  <a:srgbClr val="000000"/>
                </a:solidFill>
                <a:effectLst/>
                <a:latin typeface="Times New Roman" panose="02020603050405020304" pitchFamily="18" charset="0"/>
              </a:rPr>
              <a:t> </a:t>
            </a:r>
            <a:r>
              <a:rPr lang="vi-VN" sz="1800" b="0" i="0">
                <a:solidFill>
                  <a:srgbClr val="000000"/>
                </a:solidFill>
                <a:effectLst/>
                <a:latin typeface="Times New Roman" panose="02020603050405020304" pitchFamily="18" charset="0"/>
              </a:rPr>
              <a:t>hoạt động. Khi muốn dừng ta ấn S</a:t>
            </a:r>
            <a:r>
              <a:rPr lang="vi-VN" sz="1050" b="0" i="0">
                <a:solidFill>
                  <a:srgbClr val="000000"/>
                </a:solidFill>
                <a:effectLst/>
                <a:latin typeface="Times New Roman" panose="02020603050405020304" pitchFamily="18" charset="0"/>
              </a:rPr>
              <a:t>2</a:t>
            </a:r>
            <a:r>
              <a:rPr lang="vi-VN" sz="1800" b="0" i="0">
                <a:solidFill>
                  <a:srgbClr val="000000"/>
                </a:solidFill>
                <a:effectLst/>
                <a:latin typeface="Times New Roman" panose="02020603050405020304" pitchFamily="18" charset="0"/>
              </a:rPr>
              <a:t>. Động cơ được bảo vệ quá</a:t>
            </a:r>
            <a:r>
              <a:rPr lang="en-US" sz="1800" b="0" i="0">
                <a:solidFill>
                  <a:srgbClr val="000000"/>
                </a:solidFill>
                <a:effectLst/>
                <a:latin typeface="Times New Roman" panose="02020603050405020304" pitchFamily="18" charset="0"/>
              </a:rPr>
              <a:t> </a:t>
            </a:r>
            <a:r>
              <a:rPr lang="vi-VN" sz="1800" b="0" i="0">
                <a:solidFill>
                  <a:srgbClr val="000000"/>
                </a:solidFill>
                <a:effectLst/>
                <a:latin typeface="Times New Roman" panose="02020603050405020304" pitchFamily="18" charset="0"/>
              </a:rPr>
              <a:t>tải bằng rơle nhiệt. Hãy vẽ mạch động lực, kết nối phần cứng và mạch điều khiển theo yêu</a:t>
            </a:r>
            <a:r>
              <a:rPr lang="en-US" sz="1800" b="0" i="0">
                <a:solidFill>
                  <a:srgbClr val="000000"/>
                </a:solidFill>
                <a:effectLst/>
                <a:latin typeface="Times New Roman" panose="02020603050405020304" pitchFamily="18" charset="0"/>
              </a:rPr>
              <a:t> </a:t>
            </a:r>
            <a:r>
              <a:rPr lang="vi-VN" sz="1800" b="0" i="0">
                <a:solidFill>
                  <a:srgbClr val="000000"/>
                </a:solidFill>
                <a:effectLst/>
                <a:latin typeface="Times New Roman" panose="02020603050405020304" pitchFamily="18" charset="0"/>
              </a:rPr>
              <a:t>cầu</a:t>
            </a:r>
            <a:r>
              <a:rPr lang="en-US" sz="1800" b="0" i="0">
                <a:solidFill>
                  <a:srgbClr val="000000"/>
                </a:solidFill>
                <a:effectLst/>
                <a:latin typeface="Times New Roman" panose="02020603050405020304" pitchFamily="18" charset="0"/>
              </a:rPr>
              <a:t>.</a:t>
            </a:r>
            <a:br>
              <a:rPr lang="vi-VN"/>
            </a:br>
            <a:endParaRPr lang="en-US"/>
          </a:p>
        </p:txBody>
      </p:sp>
    </p:spTree>
    <p:extLst>
      <p:ext uri="{BB962C8B-B14F-4D97-AF65-F5344CB8AC3E}">
        <p14:creationId xmlns:p14="http://schemas.microsoft.com/office/powerpoint/2010/main" val="2294494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08ABF51F-C4DA-19B0-446D-4527E97AAA2F}"/>
              </a:ext>
            </a:extLst>
          </p:cNvPr>
          <p:cNvSpPr txBox="1"/>
          <p:nvPr/>
        </p:nvSpPr>
        <p:spPr>
          <a:xfrm>
            <a:off x="224555" y="1674674"/>
            <a:ext cx="11688524" cy="1200329"/>
          </a:xfrm>
          <a:prstGeom prst="rect">
            <a:avLst/>
          </a:prstGeom>
          <a:noFill/>
        </p:spPr>
        <p:txBody>
          <a:bodyPr wrap="square">
            <a:spAutoFit/>
          </a:bodyPr>
          <a:lstStyle/>
          <a:p>
            <a:r>
              <a:rPr lang="vi-VN" sz="1800" b="0" i="0">
                <a:solidFill>
                  <a:srgbClr val="000000"/>
                </a:solidFill>
                <a:effectLst/>
                <a:latin typeface="Wingdings" panose="05000000000000000000" pitchFamily="2" charset="2"/>
              </a:rPr>
              <a:t> </a:t>
            </a:r>
            <a:r>
              <a:rPr lang="vi-VN" sz="1800" b="1" i="0">
                <a:solidFill>
                  <a:srgbClr val="000000"/>
                </a:solidFill>
                <a:effectLst/>
                <a:latin typeface="Times New Roman" panose="02020603050405020304" pitchFamily="18" charset="0"/>
              </a:rPr>
              <a:t>Bài </a:t>
            </a:r>
            <a:r>
              <a:rPr lang="en-US" sz="1800" b="1" i="0">
                <a:solidFill>
                  <a:srgbClr val="000000"/>
                </a:solidFill>
                <a:effectLst/>
                <a:latin typeface="Times New Roman" panose="02020603050405020304" pitchFamily="18" charset="0"/>
              </a:rPr>
              <a:t>1</a:t>
            </a:r>
            <a:r>
              <a:rPr lang="vi-VN" sz="1800" b="1" i="0">
                <a:solidFill>
                  <a:srgbClr val="000000"/>
                </a:solidFill>
                <a:effectLst/>
                <a:latin typeface="Times New Roman" panose="02020603050405020304" pitchFamily="18" charset="0"/>
              </a:rPr>
              <a:t> :</a:t>
            </a:r>
            <a:r>
              <a:rPr lang="en-US" sz="1800" b="1" i="0">
                <a:solidFill>
                  <a:srgbClr val="000000"/>
                </a:solidFill>
                <a:effectLst/>
                <a:latin typeface="Times New Roman" panose="02020603050405020304" pitchFamily="18" charset="0"/>
              </a:rPr>
              <a:t> </a:t>
            </a:r>
            <a:r>
              <a:rPr lang="vi-VN" sz="1800" b="0" i="0">
                <a:solidFill>
                  <a:srgbClr val="000000"/>
                </a:solidFill>
                <a:effectLst/>
                <a:latin typeface="Times New Roman" panose="02020603050405020304" pitchFamily="18" charset="0"/>
              </a:rPr>
              <a:t>Hãy viết chương trình điều khiển cho một động cơ mở máy trực tiếp hoạt động</a:t>
            </a:r>
            <a:r>
              <a:rPr lang="en-US" sz="1800" b="0" i="0">
                <a:solidFill>
                  <a:srgbClr val="000000"/>
                </a:solidFill>
                <a:effectLst/>
                <a:latin typeface="Times New Roman" panose="02020603050405020304" pitchFamily="18" charset="0"/>
              </a:rPr>
              <a:t> </a:t>
            </a:r>
            <a:r>
              <a:rPr lang="vi-VN" sz="1800" b="0" i="0">
                <a:solidFill>
                  <a:srgbClr val="000000"/>
                </a:solidFill>
                <a:effectLst/>
                <a:latin typeface="Times New Roman" panose="02020603050405020304" pitchFamily="18" charset="0"/>
              </a:rPr>
              <a:t>như sau : khi ấn S</a:t>
            </a:r>
            <a:r>
              <a:rPr lang="vi-VN" sz="1050" b="0" i="0">
                <a:solidFill>
                  <a:srgbClr val="000000"/>
                </a:solidFill>
                <a:effectLst/>
                <a:latin typeface="Times New Roman" panose="02020603050405020304" pitchFamily="18" charset="0"/>
              </a:rPr>
              <a:t>1 </a:t>
            </a:r>
            <a:r>
              <a:rPr lang="vi-VN" sz="1800" b="0" i="0">
                <a:solidFill>
                  <a:srgbClr val="000000"/>
                </a:solidFill>
                <a:effectLst/>
                <a:latin typeface="Times New Roman" panose="02020603050405020304" pitchFamily="18" charset="0"/>
              </a:rPr>
              <a:t>động cơ</a:t>
            </a:r>
            <a:r>
              <a:rPr lang="en-US" sz="1800" b="0" i="0">
                <a:solidFill>
                  <a:srgbClr val="000000"/>
                </a:solidFill>
                <a:effectLst/>
                <a:latin typeface="Times New Roman" panose="02020603050405020304" pitchFamily="18" charset="0"/>
              </a:rPr>
              <a:t> </a:t>
            </a:r>
            <a:r>
              <a:rPr lang="vi-VN" sz="1800" b="0" i="0">
                <a:solidFill>
                  <a:srgbClr val="000000"/>
                </a:solidFill>
                <a:effectLst/>
                <a:latin typeface="Times New Roman" panose="02020603050405020304" pitchFamily="18" charset="0"/>
              </a:rPr>
              <a:t>hoạt động. Khi muốn dừng ta ấn S</a:t>
            </a:r>
            <a:r>
              <a:rPr lang="vi-VN" sz="1050" b="0" i="0">
                <a:solidFill>
                  <a:srgbClr val="000000"/>
                </a:solidFill>
                <a:effectLst/>
                <a:latin typeface="Times New Roman" panose="02020603050405020304" pitchFamily="18" charset="0"/>
              </a:rPr>
              <a:t>2</a:t>
            </a:r>
            <a:r>
              <a:rPr lang="vi-VN" sz="1800" b="0" i="0">
                <a:solidFill>
                  <a:srgbClr val="000000"/>
                </a:solidFill>
                <a:effectLst/>
                <a:latin typeface="Times New Roman" panose="02020603050405020304" pitchFamily="18" charset="0"/>
              </a:rPr>
              <a:t>. Động cơ được bảo vệ quá</a:t>
            </a:r>
            <a:r>
              <a:rPr lang="en-US" sz="1800" b="0" i="0">
                <a:solidFill>
                  <a:srgbClr val="000000"/>
                </a:solidFill>
                <a:effectLst/>
                <a:latin typeface="Times New Roman" panose="02020603050405020304" pitchFamily="18" charset="0"/>
              </a:rPr>
              <a:t> </a:t>
            </a:r>
            <a:r>
              <a:rPr lang="vi-VN" sz="1800" b="0" i="0">
                <a:solidFill>
                  <a:srgbClr val="000000"/>
                </a:solidFill>
                <a:effectLst/>
                <a:latin typeface="Times New Roman" panose="02020603050405020304" pitchFamily="18" charset="0"/>
              </a:rPr>
              <a:t>tải bằng rơle nhiệt. Hãy vẽ mạch động lực, kết nối phần cứng và mạch điều khiển theo yêu</a:t>
            </a:r>
            <a:r>
              <a:rPr lang="en-US" sz="1800" b="0" i="0">
                <a:solidFill>
                  <a:srgbClr val="000000"/>
                </a:solidFill>
                <a:effectLst/>
                <a:latin typeface="Times New Roman" panose="02020603050405020304" pitchFamily="18" charset="0"/>
              </a:rPr>
              <a:t> </a:t>
            </a:r>
            <a:r>
              <a:rPr lang="vi-VN" sz="1800" b="0" i="0">
                <a:solidFill>
                  <a:srgbClr val="000000"/>
                </a:solidFill>
                <a:effectLst/>
                <a:latin typeface="Times New Roman" panose="02020603050405020304" pitchFamily="18" charset="0"/>
              </a:rPr>
              <a:t>cầu</a:t>
            </a:r>
            <a:r>
              <a:rPr lang="en-US" sz="1800" b="0" i="0">
                <a:solidFill>
                  <a:srgbClr val="000000"/>
                </a:solidFill>
                <a:effectLst/>
                <a:latin typeface="Times New Roman" panose="02020603050405020304" pitchFamily="18" charset="0"/>
              </a:rPr>
              <a:t>.</a:t>
            </a:r>
            <a:br>
              <a:rPr lang="vi-VN"/>
            </a:br>
            <a:endParaRPr lang="en-US"/>
          </a:p>
        </p:txBody>
      </p:sp>
      <p:pic>
        <p:nvPicPr>
          <p:cNvPr id="4" name="Picture 3">
            <a:extLst>
              <a:ext uri="{FF2B5EF4-FFF2-40B4-BE49-F238E27FC236}">
                <a16:creationId xmlns:a16="http://schemas.microsoft.com/office/drawing/2014/main" id="{5A9A2432-F3D0-6A8C-1188-282EE751C9FC}"/>
              </a:ext>
            </a:extLst>
          </p:cNvPr>
          <p:cNvPicPr>
            <a:picLocks noChangeAspect="1"/>
          </p:cNvPicPr>
          <p:nvPr/>
        </p:nvPicPr>
        <p:blipFill>
          <a:blip r:embed="rId4"/>
          <a:stretch>
            <a:fillRect/>
          </a:stretch>
        </p:blipFill>
        <p:spPr>
          <a:xfrm>
            <a:off x="688292" y="2658408"/>
            <a:ext cx="2425843" cy="4013985"/>
          </a:xfrm>
          <a:prstGeom prst="rect">
            <a:avLst/>
          </a:prstGeom>
        </p:spPr>
      </p:pic>
      <p:pic>
        <p:nvPicPr>
          <p:cNvPr id="5" name="Picture 4">
            <a:extLst>
              <a:ext uri="{FF2B5EF4-FFF2-40B4-BE49-F238E27FC236}">
                <a16:creationId xmlns:a16="http://schemas.microsoft.com/office/drawing/2014/main" id="{188D0A6F-F4A5-54B1-FE2B-3FC1E7695F3E}"/>
              </a:ext>
            </a:extLst>
          </p:cNvPr>
          <p:cNvPicPr>
            <a:picLocks noChangeAspect="1"/>
          </p:cNvPicPr>
          <p:nvPr/>
        </p:nvPicPr>
        <p:blipFill>
          <a:blip r:embed="rId5"/>
          <a:stretch>
            <a:fillRect/>
          </a:stretch>
        </p:blipFill>
        <p:spPr>
          <a:xfrm>
            <a:off x="3209566" y="2521431"/>
            <a:ext cx="5498250" cy="4218712"/>
          </a:xfrm>
          <a:prstGeom prst="rect">
            <a:avLst/>
          </a:prstGeom>
        </p:spPr>
      </p:pic>
      <p:pic>
        <p:nvPicPr>
          <p:cNvPr id="2" name="Picture 1">
            <a:extLst>
              <a:ext uri="{FF2B5EF4-FFF2-40B4-BE49-F238E27FC236}">
                <a16:creationId xmlns:a16="http://schemas.microsoft.com/office/drawing/2014/main" id="{1DEA39DE-3527-7C37-C6ED-D2499D60921D}"/>
              </a:ext>
            </a:extLst>
          </p:cNvPr>
          <p:cNvPicPr>
            <a:picLocks noChangeAspect="1"/>
          </p:cNvPicPr>
          <p:nvPr/>
        </p:nvPicPr>
        <p:blipFill>
          <a:blip r:embed="rId6"/>
          <a:stretch>
            <a:fillRect/>
          </a:stretch>
        </p:blipFill>
        <p:spPr>
          <a:xfrm>
            <a:off x="8923682" y="4372443"/>
            <a:ext cx="3115870" cy="1621766"/>
          </a:xfrm>
          <a:prstGeom prst="rect">
            <a:avLst/>
          </a:prstGeom>
        </p:spPr>
      </p:pic>
    </p:spTree>
    <p:extLst>
      <p:ext uri="{BB962C8B-B14F-4D97-AF65-F5344CB8AC3E}">
        <p14:creationId xmlns:p14="http://schemas.microsoft.com/office/powerpoint/2010/main" val="2840452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0" name="TextBox 9">
            <a:extLst>
              <a:ext uri="{FF2B5EF4-FFF2-40B4-BE49-F238E27FC236}">
                <a16:creationId xmlns:a16="http://schemas.microsoft.com/office/drawing/2014/main" id="{B7B26511-6352-6433-D04C-DAEF11FE540D}"/>
              </a:ext>
            </a:extLst>
          </p:cNvPr>
          <p:cNvSpPr txBox="1"/>
          <p:nvPr/>
        </p:nvSpPr>
        <p:spPr>
          <a:xfrm>
            <a:off x="205596" y="1341639"/>
            <a:ext cx="11780807" cy="2308324"/>
          </a:xfrm>
          <a:prstGeom prst="rect">
            <a:avLst/>
          </a:prstGeom>
          <a:noFill/>
        </p:spPr>
        <p:txBody>
          <a:bodyPr wrap="square">
            <a:spAutoFit/>
          </a:bodyPr>
          <a:lstStyle/>
          <a:p>
            <a:r>
              <a:rPr lang="en-US" b="1">
                <a:solidFill>
                  <a:srgbClr val="000000"/>
                </a:solidFill>
                <a:latin typeface="Times New Roman" panose="02020603050405020304" pitchFamily="18" charset="0"/>
              </a:rPr>
              <a:t>Bài 2</a:t>
            </a:r>
            <a:r>
              <a:rPr lang="en-US">
                <a:solidFill>
                  <a:srgbClr val="000000"/>
                </a:solidFill>
                <a:latin typeface="Times New Roman" panose="02020603050405020304" pitchFamily="18" charset="0"/>
              </a:rPr>
              <a:t>: </a:t>
            </a:r>
            <a:r>
              <a:rPr lang="vi-VN" sz="1800" b="0" i="0">
                <a:solidFill>
                  <a:srgbClr val="000000"/>
                </a:solidFill>
                <a:effectLst/>
                <a:latin typeface="Times New Roman" panose="02020603050405020304" pitchFamily="18" charset="0"/>
              </a:rPr>
              <a:t>Hai động cơ M</a:t>
            </a:r>
            <a:r>
              <a:rPr lang="vi-VN" sz="1050" b="0" i="0">
                <a:solidFill>
                  <a:srgbClr val="000000"/>
                </a:solidFill>
                <a:effectLst/>
                <a:latin typeface="Times New Roman" panose="02020603050405020304" pitchFamily="18" charset="0"/>
              </a:rPr>
              <a:t>1 </a:t>
            </a:r>
            <a:r>
              <a:rPr lang="vi-VN" sz="1800" b="0" i="0">
                <a:solidFill>
                  <a:srgbClr val="000000"/>
                </a:solidFill>
                <a:effectLst/>
                <a:latin typeface="Times New Roman" panose="02020603050405020304" pitchFamily="18" charset="0"/>
              </a:rPr>
              <a:t>và M</a:t>
            </a:r>
            <a:r>
              <a:rPr lang="vi-VN" sz="1050" b="0" i="0">
                <a:solidFill>
                  <a:srgbClr val="000000"/>
                </a:solidFill>
                <a:effectLst/>
                <a:latin typeface="Times New Roman" panose="02020603050405020304" pitchFamily="18" charset="0"/>
              </a:rPr>
              <a:t>2 </a:t>
            </a:r>
            <a:r>
              <a:rPr lang="vi-VN" sz="1800" b="0" i="0">
                <a:solidFill>
                  <a:srgbClr val="000000"/>
                </a:solidFill>
                <a:effectLst/>
                <a:latin typeface="Times New Roman" panose="02020603050405020304" pitchFamily="18" charset="0"/>
              </a:rPr>
              <a:t>hoạt động như sau : </a:t>
            </a:r>
            <a:endParaRPr lang="en-US" sz="1800" b="0" i="0">
              <a:solidFill>
                <a:srgbClr val="000000"/>
              </a:solidFill>
              <a:effectLst/>
              <a:latin typeface="Times New Roman" panose="02020603050405020304" pitchFamily="18" charset="0"/>
            </a:endParaRPr>
          </a:p>
          <a:p>
            <a:r>
              <a:rPr lang="vi-VN" sz="1800" b="0" i="0">
                <a:solidFill>
                  <a:srgbClr val="000000"/>
                </a:solidFill>
                <a:effectLst/>
                <a:latin typeface="Times New Roman" panose="02020603050405020304" pitchFamily="18" charset="0"/>
              </a:rPr>
              <a:t>Khi ấn S</a:t>
            </a:r>
            <a:r>
              <a:rPr lang="vi-VN" sz="1050" b="0" i="0">
                <a:solidFill>
                  <a:srgbClr val="000000"/>
                </a:solidFill>
                <a:effectLst/>
                <a:latin typeface="Times New Roman" panose="02020603050405020304" pitchFamily="18" charset="0"/>
              </a:rPr>
              <a:t>1</a:t>
            </a:r>
            <a:r>
              <a:rPr lang="vi-VN" sz="1800" b="0" i="0">
                <a:solidFill>
                  <a:srgbClr val="000000"/>
                </a:solidFill>
                <a:effectLst/>
                <a:latin typeface="Times New Roman" panose="02020603050405020304" pitchFamily="18" charset="0"/>
              </a:rPr>
              <a:t>, động cơ M</a:t>
            </a:r>
            <a:r>
              <a:rPr lang="vi-VN" sz="1050" b="0" i="0">
                <a:solidFill>
                  <a:srgbClr val="000000"/>
                </a:solidFill>
                <a:effectLst/>
                <a:latin typeface="Times New Roman" panose="02020603050405020304" pitchFamily="18" charset="0"/>
              </a:rPr>
              <a:t>1 </a:t>
            </a:r>
            <a:r>
              <a:rPr lang="vi-VN" sz="1800" b="0" i="0">
                <a:solidFill>
                  <a:srgbClr val="000000"/>
                </a:solidFill>
                <a:effectLst/>
                <a:latin typeface="Times New Roman" panose="02020603050405020304" pitchFamily="18" charset="0"/>
              </a:rPr>
              <a:t>chạy trước.</a:t>
            </a:r>
            <a:r>
              <a:rPr lang="en-US" sz="1800" b="0" i="0">
                <a:solidFill>
                  <a:srgbClr val="000000"/>
                </a:solidFill>
                <a:effectLst/>
                <a:latin typeface="Times New Roman" panose="02020603050405020304" pitchFamily="18" charset="0"/>
              </a:rPr>
              <a:t> </a:t>
            </a:r>
          </a:p>
          <a:p>
            <a:r>
              <a:rPr lang="vi-VN" sz="1800" b="0" i="0">
                <a:solidFill>
                  <a:srgbClr val="000000"/>
                </a:solidFill>
                <a:effectLst/>
                <a:latin typeface="Times New Roman" panose="02020603050405020304" pitchFamily="18" charset="0"/>
              </a:rPr>
              <a:t>Khi ấn S</a:t>
            </a:r>
            <a:r>
              <a:rPr lang="vi-VN" sz="1050" b="0" i="0">
                <a:solidFill>
                  <a:srgbClr val="000000"/>
                </a:solidFill>
                <a:effectLst/>
                <a:latin typeface="Times New Roman" panose="02020603050405020304" pitchFamily="18" charset="0"/>
              </a:rPr>
              <a:t>2 </a:t>
            </a:r>
            <a:r>
              <a:rPr lang="vi-VN" sz="1800" b="0" i="0">
                <a:solidFill>
                  <a:srgbClr val="000000"/>
                </a:solidFill>
                <a:effectLst/>
                <a:latin typeface="Times New Roman" panose="02020603050405020304" pitchFamily="18" charset="0"/>
              </a:rPr>
              <a:t>động cơ M</a:t>
            </a:r>
            <a:r>
              <a:rPr lang="vi-VN" sz="1050" b="0" i="0">
                <a:solidFill>
                  <a:srgbClr val="000000"/>
                </a:solidFill>
                <a:effectLst/>
                <a:latin typeface="Times New Roman" panose="02020603050405020304" pitchFamily="18" charset="0"/>
              </a:rPr>
              <a:t>2 </a:t>
            </a:r>
            <a:r>
              <a:rPr lang="vi-VN" sz="1800" b="0" i="0">
                <a:solidFill>
                  <a:srgbClr val="000000"/>
                </a:solidFill>
                <a:effectLst/>
                <a:latin typeface="Times New Roman" panose="02020603050405020304" pitchFamily="18" charset="0"/>
              </a:rPr>
              <a:t>chạy. </a:t>
            </a:r>
            <a:endParaRPr lang="en-US" sz="1800" b="0" i="0">
              <a:solidFill>
                <a:srgbClr val="000000"/>
              </a:solidFill>
              <a:effectLst/>
              <a:latin typeface="Times New Roman" panose="02020603050405020304" pitchFamily="18" charset="0"/>
            </a:endParaRPr>
          </a:p>
          <a:p>
            <a:r>
              <a:rPr lang="vi-VN" sz="1800" b="0" i="0">
                <a:solidFill>
                  <a:srgbClr val="FF0000"/>
                </a:solidFill>
                <a:effectLst/>
                <a:latin typeface="Times New Roman" panose="02020603050405020304" pitchFamily="18" charset="0"/>
              </a:rPr>
              <a:t>Nếu chưa ấn S</a:t>
            </a:r>
            <a:r>
              <a:rPr lang="vi-VN" sz="1050" b="0" i="0">
                <a:solidFill>
                  <a:srgbClr val="FF0000"/>
                </a:solidFill>
                <a:effectLst/>
                <a:latin typeface="Times New Roman" panose="02020603050405020304" pitchFamily="18" charset="0"/>
              </a:rPr>
              <a:t>1 </a:t>
            </a:r>
            <a:r>
              <a:rPr lang="vi-VN" sz="1800" b="0" i="0">
                <a:solidFill>
                  <a:srgbClr val="FF0000"/>
                </a:solidFill>
                <a:effectLst/>
                <a:latin typeface="Times New Roman" panose="02020603050405020304" pitchFamily="18" charset="0"/>
              </a:rPr>
              <a:t>mà ấn S</a:t>
            </a:r>
            <a:r>
              <a:rPr lang="vi-VN" sz="1050" b="0" i="0">
                <a:solidFill>
                  <a:srgbClr val="FF0000"/>
                </a:solidFill>
                <a:effectLst/>
                <a:latin typeface="Times New Roman" panose="02020603050405020304" pitchFamily="18" charset="0"/>
              </a:rPr>
              <a:t>2 </a:t>
            </a:r>
            <a:r>
              <a:rPr lang="vi-VN" sz="1800" b="0" i="0">
                <a:solidFill>
                  <a:srgbClr val="FF0000"/>
                </a:solidFill>
                <a:effectLst/>
                <a:latin typeface="Times New Roman" panose="02020603050405020304" pitchFamily="18" charset="0"/>
              </a:rPr>
              <a:t>thì không có động cơ nào hoạt động.</a:t>
            </a:r>
            <a:br>
              <a:rPr lang="vi-VN" sz="1800" b="0" i="0">
                <a:solidFill>
                  <a:srgbClr val="FF0000"/>
                </a:solidFill>
                <a:effectLst/>
                <a:latin typeface="Times New Roman" panose="02020603050405020304" pitchFamily="18" charset="0"/>
              </a:rPr>
            </a:br>
            <a:r>
              <a:rPr lang="vi-VN" sz="1800" b="0" i="0">
                <a:solidFill>
                  <a:srgbClr val="000000"/>
                </a:solidFill>
                <a:effectLst/>
                <a:latin typeface="Times New Roman" panose="02020603050405020304" pitchFamily="18" charset="0"/>
              </a:rPr>
              <a:t>Muốn dừng, ta ấn S</a:t>
            </a:r>
            <a:r>
              <a:rPr lang="vi-VN" sz="1050" b="0" i="0">
                <a:solidFill>
                  <a:srgbClr val="000000"/>
                </a:solidFill>
                <a:effectLst/>
                <a:latin typeface="Times New Roman" panose="02020603050405020304" pitchFamily="18" charset="0"/>
              </a:rPr>
              <a:t>0 </a:t>
            </a:r>
            <a:r>
              <a:rPr lang="vi-VN" sz="1800" b="0" i="0">
                <a:solidFill>
                  <a:srgbClr val="000000"/>
                </a:solidFill>
                <a:effectLst/>
                <a:latin typeface="Times New Roman" panose="02020603050405020304" pitchFamily="18" charset="0"/>
              </a:rPr>
              <a:t>cả hai động cơ dừng đồng thời. </a:t>
            </a:r>
            <a:endParaRPr lang="en-US" sz="1800" b="0" i="0">
              <a:solidFill>
                <a:srgbClr val="000000"/>
              </a:solidFill>
              <a:effectLst/>
              <a:latin typeface="Times New Roman" panose="02020603050405020304" pitchFamily="18" charset="0"/>
            </a:endParaRPr>
          </a:p>
          <a:p>
            <a:r>
              <a:rPr lang="vi-VN" sz="1800" b="0" i="0">
                <a:solidFill>
                  <a:srgbClr val="000000"/>
                </a:solidFill>
                <a:effectLst/>
                <a:latin typeface="Times New Roman" panose="02020603050405020304" pitchFamily="18" charset="0"/>
              </a:rPr>
              <a:t>Hai động cơ được bảo vệ quá tải bằng</a:t>
            </a:r>
            <a:r>
              <a:rPr lang="en-US" sz="1800" b="0" i="0">
                <a:solidFill>
                  <a:srgbClr val="000000"/>
                </a:solidFill>
                <a:effectLst/>
                <a:latin typeface="Times New Roman" panose="02020603050405020304" pitchFamily="18" charset="0"/>
              </a:rPr>
              <a:t> </a:t>
            </a:r>
            <a:r>
              <a:rPr lang="vi-VN" sz="1800" b="0" i="0">
                <a:solidFill>
                  <a:srgbClr val="000000"/>
                </a:solidFill>
                <a:effectLst/>
                <a:latin typeface="Times New Roman" panose="02020603050405020304" pitchFamily="18" charset="0"/>
              </a:rPr>
              <a:t>rơle nhiệt. </a:t>
            </a:r>
            <a:endParaRPr lang="en-US" sz="1800" b="0" i="0">
              <a:solidFill>
                <a:srgbClr val="000000"/>
              </a:solidFill>
              <a:effectLst/>
              <a:latin typeface="Times New Roman" panose="02020603050405020304" pitchFamily="18" charset="0"/>
            </a:endParaRPr>
          </a:p>
          <a:p>
            <a:r>
              <a:rPr lang="vi-VN" sz="1800" b="0" i="0">
                <a:solidFill>
                  <a:srgbClr val="000000"/>
                </a:solidFill>
                <a:effectLst/>
                <a:latin typeface="Times New Roman" panose="02020603050405020304" pitchFamily="18" charset="0"/>
              </a:rPr>
              <a:t>Hãy vẽ sơ đồ mạch động lực, sơ đồ kết nối phần cứng và viết chương trình theo</a:t>
            </a:r>
            <a:r>
              <a:rPr lang="en-US" sz="1800" b="0" i="0">
                <a:solidFill>
                  <a:srgbClr val="000000"/>
                </a:solidFill>
                <a:effectLst/>
                <a:latin typeface="Times New Roman" panose="02020603050405020304" pitchFamily="18" charset="0"/>
              </a:rPr>
              <a:t> </a:t>
            </a:r>
            <a:r>
              <a:rPr lang="vi-VN" sz="1800" b="0" i="0">
                <a:solidFill>
                  <a:srgbClr val="000000"/>
                </a:solidFill>
                <a:effectLst/>
                <a:latin typeface="Times New Roman" panose="02020603050405020304" pitchFamily="18" charset="0"/>
              </a:rPr>
              <a:t>yêu cầu trên .</a:t>
            </a:r>
            <a:r>
              <a:rPr lang="vi-VN"/>
              <a:t> </a:t>
            </a:r>
            <a:br>
              <a:rPr lang="vi-VN"/>
            </a:br>
            <a:endParaRPr lang="en-US"/>
          </a:p>
        </p:txBody>
      </p:sp>
    </p:spTree>
    <p:extLst>
      <p:ext uri="{BB962C8B-B14F-4D97-AF65-F5344CB8AC3E}">
        <p14:creationId xmlns:p14="http://schemas.microsoft.com/office/powerpoint/2010/main" val="377870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52486" y="2465194"/>
            <a:ext cx="6096000" cy="461665"/>
          </a:xfrm>
          <a:prstGeom prst="rect">
            <a:avLst/>
          </a:prstGeom>
          <a:noFill/>
        </p:spPr>
        <p:txBody>
          <a:bodyPr wrap="square">
            <a:spAutoFit/>
          </a:bodyPr>
          <a:lstStyle/>
          <a:p>
            <a:r>
              <a:rPr lang="en-US" sz="2400" dirty="0" err="1">
                <a:latin typeface="Times New Roman" panose="02020603050405020304" pitchFamily="18" charset="0"/>
                <a:cs typeface="Times New Roman" panose="02020603050405020304" pitchFamily="18" charset="0"/>
              </a:rPr>
              <a:t>Cuộn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ngõ</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(LAD).</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475566BD-66F0-4346-BB5A-0D7057665C9A}"/>
              </a:ext>
            </a:extLst>
          </p:cNvPr>
          <p:cNvSpPr txBox="1"/>
          <p:nvPr/>
        </p:nvSpPr>
        <p:spPr>
          <a:xfrm>
            <a:off x="852486" y="3301524"/>
            <a:ext cx="6241774" cy="3046988"/>
          </a:xfrm>
          <a:prstGeom prst="rect">
            <a:avLst/>
          </a:prstGeom>
          <a:noFill/>
        </p:spPr>
        <p:txBody>
          <a:bodyPr wrap="square">
            <a:spAutoFit/>
          </a:bodyPr>
          <a:lstStyle/>
          <a:p>
            <a:pPr marL="285750" indent="-285750">
              <a:buFontTx/>
              <a:buChar char="-"/>
            </a:pPr>
            <a:r>
              <a:rPr lang="vi-VN" sz="2400" dirty="0">
                <a:latin typeface="Times New Roman" panose="02020603050405020304" pitchFamily="18" charset="0"/>
                <a:cs typeface="Times New Roman" panose="02020603050405020304" pitchFamily="18" charset="0"/>
              </a:rPr>
              <a:t>Nếu có luồng tín hiệu chạy qua một cuộn dây ngõ ra, bit ngõ ra được đặt lên 1. </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vi-VN" sz="2400" dirty="0">
                <a:latin typeface="Times New Roman" panose="02020603050405020304" pitchFamily="18" charset="0"/>
                <a:cs typeface="Times New Roman" panose="02020603050405020304" pitchFamily="18" charset="0"/>
              </a:rPr>
              <a:t>Nếu không có luồng tín hiệu chạy qua một cuộn dây ngõ ra, bit ngõ ra được đặt về 0. </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vi-VN" sz="2400" dirty="0">
                <a:latin typeface="Times New Roman" panose="02020603050405020304" pitchFamily="18" charset="0"/>
                <a:cs typeface="Times New Roman" panose="02020603050405020304" pitchFamily="18" charset="0"/>
              </a:rPr>
              <a:t> Nếu có luồng tín hiệu chạy qua một cuộn dây ngõ ra đảo, bit ngõ ra được đặt về 0.</a:t>
            </a: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vi-VN" sz="2400" dirty="0">
                <a:latin typeface="Times New Roman" panose="02020603050405020304" pitchFamily="18" charset="0"/>
                <a:cs typeface="Times New Roman" panose="02020603050405020304" pitchFamily="18" charset="0"/>
              </a:rPr>
              <a:t> Nếu không có luồng tín hiệu chạy qua một cuộn dây ngõ ra đảo, bit ngõ ra được đặt lên 1.</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BCC7A07-4B91-4568-AA76-02AA96A16FC0}"/>
              </a:ext>
            </a:extLst>
          </p:cNvPr>
          <p:cNvPicPr>
            <a:picLocks noChangeAspect="1"/>
          </p:cNvPicPr>
          <p:nvPr/>
        </p:nvPicPr>
        <p:blipFill>
          <a:blip r:embed="rId4"/>
          <a:stretch>
            <a:fillRect/>
          </a:stretch>
        </p:blipFill>
        <p:spPr>
          <a:xfrm>
            <a:off x="7339218" y="3301524"/>
            <a:ext cx="4266011" cy="2539292"/>
          </a:xfrm>
          <a:prstGeom prst="rect">
            <a:avLst/>
          </a:prstGeom>
        </p:spPr>
      </p:pic>
    </p:spTree>
    <p:extLst>
      <p:ext uri="{BB962C8B-B14F-4D97-AF65-F5344CB8AC3E}">
        <p14:creationId xmlns:p14="http://schemas.microsoft.com/office/powerpoint/2010/main" val="137331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13A927BD-9ED6-4BD9-9A77-C03F25DD6C1F}"/>
              </a:ext>
            </a:extLst>
          </p:cNvPr>
          <p:cNvSpPr txBox="1"/>
          <p:nvPr/>
        </p:nvSpPr>
        <p:spPr>
          <a:xfrm>
            <a:off x="529936" y="1745442"/>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Các</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phép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toán</a:t>
            </a:r>
            <a:r>
              <a:rPr lang="en-US" sz="2400" dirty="0">
                <a:solidFill>
                  <a:schemeClr val="accent4">
                    <a:lumMod val="75000"/>
                  </a:schemeClr>
                </a:solidFill>
                <a:latin typeface="Times New Roman" panose="02020603050405020304" pitchFamily="18" charset="0"/>
                <a:cs typeface="Times New Roman" panose="02020603050405020304" pitchFamily="18" charset="0"/>
              </a:rPr>
              <a:t> dung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trong</a:t>
            </a:r>
            <a:r>
              <a:rPr lang="en-US" sz="2400" dirty="0">
                <a:solidFill>
                  <a:schemeClr val="accent4">
                    <a:lumMod val="75000"/>
                  </a:schemeClr>
                </a:solidFill>
                <a:latin typeface="Times New Roman" panose="02020603050405020304" pitchFamily="18" charset="0"/>
                <a:cs typeface="Times New Roman" panose="02020603050405020304" pitchFamily="18" charset="0"/>
              </a:rPr>
              <a:t> bit logic</a:t>
            </a:r>
            <a:r>
              <a:rPr lang="en-US" sz="1800"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E15B8A00-D264-4FD0-A90C-24A0C79ADEE4}"/>
              </a:ext>
            </a:extLst>
          </p:cNvPr>
          <p:cNvSpPr txBox="1"/>
          <p:nvPr/>
        </p:nvSpPr>
        <p:spPr>
          <a:xfrm>
            <a:off x="529936" y="2343213"/>
            <a:ext cx="10941628" cy="830997"/>
          </a:xfrm>
          <a:prstGeom prst="rect">
            <a:avLst/>
          </a:prstGeom>
          <a:noFill/>
        </p:spPr>
        <p:txBody>
          <a:bodyPr wrap="square">
            <a:spAutoFit/>
          </a:bodyPr>
          <a:lstStyle/>
          <a:p>
            <a:pPr marL="285750" indent="-285750" algn="l">
              <a:buFontTx/>
              <a:buChar char="-"/>
            </a:pP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AND</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bit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bit 0 </a:t>
            </a:r>
          </a:p>
        </p:txBody>
      </p:sp>
      <p:pic>
        <p:nvPicPr>
          <p:cNvPr id="5" name="Picture 4">
            <a:extLst>
              <a:ext uri="{FF2B5EF4-FFF2-40B4-BE49-F238E27FC236}">
                <a16:creationId xmlns:a16="http://schemas.microsoft.com/office/drawing/2014/main" id="{977A35C7-5B0F-4D37-9FDE-7C0CDE56A3EA}"/>
              </a:ext>
            </a:extLst>
          </p:cNvPr>
          <p:cNvPicPr>
            <a:picLocks noChangeAspect="1"/>
          </p:cNvPicPr>
          <p:nvPr/>
        </p:nvPicPr>
        <p:blipFill>
          <a:blip r:embed="rId4"/>
          <a:stretch>
            <a:fillRect/>
          </a:stretch>
        </p:blipFill>
        <p:spPr>
          <a:xfrm>
            <a:off x="1014566" y="3310316"/>
            <a:ext cx="6470912" cy="1725577"/>
          </a:xfrm>
          <a:prstGeom prst="rect">
            <a:avLst/>
          </a:prstGeom>
        </p:spPr>
      </p:pic>
      <p:pic>
        <p:nvPicPr>
          <p:cNvPr id="7" name="Picture 6">
            <a:extLst>
              <a:ext uri="{FF2B5EF4-FFF2-40B4-BE49-F238E27FC236}">
                <a16:creationId xmlns:a16="http://schemas.microsoft.com/office/drawing/2014/main" id="{DD512F4D-CB2F-4AA3-BB3D-42B37E471582}"/>
              </a:ext>
            </a:extLst>
          </p:cNvPr>
          <p:cNvPicPr>
            <a:picLocks noChangeAspect="1"/>
          </p:cNvPicPr>
          <p:nvPr/>
        </p:nvPicPr>
        <p:blipFill>
          <a:blip r:embed="rId5"/>
          <a:stretch>
            <a:fillRect/>
          </a:stretch>
        </p:blipFill>
        <p:spPr>
          <a:xfrm>
            <a:off x="1135233" y="5065158"/>
            <a:ext cx="6470912" cy="1747464"/>
          </a:xfrm>
          <a:prstGeom prst="rect">
            <a:avLst/>
          </a:prstGeom>
        </p:spPr>
      </p:pic>
    </p:spTree>
    <p:extLst>
      <p:ext uri="{BB962C8B-B14F-4D97-AF65-F5344CB8AC3E}">
        <p14:creationId xmlns:p14="http://schemas.microsoft.com/office/powerpoint/2010/main" val="1741388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13A927BD-9ED6-4BD9-9A77-C03F25DD6C1F}"/>
              </a:ext>
            </a:extLst>
          </p:cNvPr>
          <p:cNvSpPr txBox="1"/>
          <p:nvPr/>
        </p:nvSpPr>
        <p:spPr>
          <a:xfrm>
            <a:off x="529936" y="1745442"/>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Các</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phép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toán</a:t>
            </a:r>
            <a:r>
              <a:rPr lang="en-US" sz="2400" dirty="0">
                <a:solidFill>
                  <a:schemeClr val="accent4">
                    <a:lumMod val="75000"/>
                  </a:schemeClr>
                </a:solidFill>
                <a:latin typeface="Times New Roman" panose="02020603050405020304" pitchFamily="18" charset="0"/>
                <a:cs typeface="Times New Roman" panose="02020603050405020304" pitchFamily="18" charset="0"/>
              </a:rPr>
              <a:t> dung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trong</a:t>
            </a:r>
            <a:r>
              <a:rPr lang="en-US" sz="2400" dirty="0">
                <a:solidFill>
                  <a:schemeClr val="accent4">
                    <a:lumMod val="75000"/>
                  </a:schemeClr>
                </a:solidFill>
                <a:latin typeface="Times New Roman" panose="02020603050405020304" pitchFamily="18" charset="0"/>
                <a:cs typeface="Times New Roman" panose="02020603050405020304" pitchFamily="18" charset="0"/>
              </a:rPr>
              <a:t> bit logic</a:t>
            </a:r>
            <a:r>
              <a:rPr lang="en-US" sz="1800"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E15B8A00-D264-4FD0-A90C-24A0C79ADEE4}"/>
              </a:ext>
            </a:extLst>
          </p:cNvPr>
          <p:cNvSpPr txBox="1"/>
          <p:nvPr/>
        </p:nvSpPr>
        <p:spPr>
          <a:xfrm>
            <a:off x="529936" y="2343213"/>
            <a:ext cx="10941628" cy="830997"/>
          </a:xfrm>
          <a:prstGeom prst="rect">
            <a:avLst/>
          </a:prstGeom>
          <a:noFill/>
        </p:spPr>
        <p:txBody>
          <a:bodyPr wrap="square">
            <a:spAutoFit/>
          </a:bodyPr>
          <a:lstStyle/>
          <a:p>
            <a:pPr marL="285750" indent="-285750" algn="l">
              <a:buFontTx/>
              <a:buChar char="-"/>
            </a:pP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OR</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bit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bit 0 </a:t>
            </a:r>
          </a:p>
        </p:txBody>
      </p:sp>
      <p:pic>
        <p:nvPicPr>
          <p:cNvPr id="4" name="Picture 3">
            <a:extLst>
              <a:ext uri="{FF2B5EF4-FFF2-40B4-BE49-F238E27FC236}">
                <a16:creationId xmlns:a16="http://schemas.microsoft.com/office/drawing/2014/main" id="{B05E96FF-F132-4F2F-98BA-CECE54047738}"/>
              </a:ext>
            </a:extLst>
          </p:cNvPr>
          <p:cNvPicPr>
            <a:picLocks noChangeAspect="1"/>
          </p:cNvPicPr>
          <p:nvPr/>
        </p:nvPicPr>
        <p:blipFill>
          <a:blip r:embed="rId4"/>
          <a:stretch>
            <a:fillRect/>
          </a:stretch>
        </p:blipFill>
        <p:spPr>
          <a:xfrm>
            <a:off x="713624" y="3429000"/>
            <a:ext cx="5382376" cy="2534004"/>
          </a:xfrm>
          <a:prstGeom prst="rect">
            <a:avLst/>
          </a:prstGeom>
        </p:spPr>
      </p:pic>
      <p:pic>
        <p:nvPicPr>
          <p:cNvPr id="7" name="Picture 6">
            <a:extLst>
              <a:ext uri="{FF2B5EF4-FFF2-40B4-BE49-F238E27FC236}">
                <a16:creationId xmlns:a16="http://schemas.microsoft.com/office/drawing/2014/main" id="{175E1296-0DA0-41DD-A8A9-F7152D908A14}"/>
              </a:ext>
            </a:extLst>
          </p:cNvPr>
          <p:cNvPicPr>
            <a:picLocks noChangeAspect="1"/>
          </p:cNvPicPr>
          <p:nvPr/>
        </p:nvPicPr>
        <p:blipFill>
          <a:blip r:embed="rId5"/>
          <a:stretch>
            <a:fillRect/>
          </a:stretch>
        </p:blipFill>
        <p:spPr>
          <a:xfrm>
            <a:off x="6127952" y="3429000"/>
            <a:ext cx="5363323" cy="1924319"/>
          </a:xfrm>
          <a:prstGeom prst="rect">
            <a:avLst/>
          </a:prstGeom>
        </p:spPr>
      </p:pic>
    </p:spTree>
    <p:extLst>
      <p:ext uri="{BB962C8B-B14F-4D97-AF65-F5344CB8AC3E}">
        <p14:creationId xmlns:p14="http://schemas.microsoft.com/office/powerpoint/2010/main" val="422821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1" name="TextBox 10">
            <a:extLst>
              <a:ext uri="{FF2B5EF4-FFF2-40B4-BE49-F238E27FC236}">
                <a16:creationId xmlns:a16="http://schemas.microsoft.com/office/drawing/2014/main" id="{13A927BD-9ED6-4BD9-9A77-C03F25DD6C1F}"/>
              </a:ext>
            </a:extLst>
          </p:cNvPr>
          <p:cNvSpPr txBox="1"/>
          <p:nvPr/>
        </p:nvSpPr>
        <p:spPr>
          <a:xfrm>
            <a:off x="529936" y="1745442"/>
            <a:ext cx="6241472" cy="461665"/>
          </a:xfrm>
          <a:prstGeom prst="rect">
            <a:avLst/>
          </a:prstGeom>
          <a:noFill/>
        </p:spPr>
        <p:txBody>
          <a:bodyPr wrap="square">
            <a:spAutoFit/>
          </a:bodyPr>
          <a:lstStyle/>
          <a:p>
            <a:pPr marL="285750" indent="-285750" algn="l">
              <a:buFontTx/>
              <a:buChar char="-"/>
            </a:pPr>
            <a:r>
              <a:rPr lang="en-US" sz="2400" dirty="0" err="1">
                <a:solidFill>
                  <a:schemeClr val="accent4">
                    <a:lumMod val="75000"/>
                  </a:schemeClr>
                </a:solidFill>
                <a:latin typeface="Times New Roman" panose="02020603050405020304" pitchFamily="18" charset="0"/>
                <a:cs typeface="Times New Roman" panose="02020603050405020304" pitchFamily="18" charset="0"/>
              </a:rPr>
              <a:t>Các</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phép</a:t>
            </a:r>
            <a:r>
              <a:rPr lang="en-US" sz="2400" dirty="0">
                <a:solidFill>
                  <a:schemeClr val="accent4">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toán</a:t>
            </a:r>
            <a:r>
              <a:rPr lang="en-US" sz="2400" dirty="0">
                <a:solidFill>
                  <a:schemeClr val="accent4">
                    <a:lumMod val="75000"/>
                  </a:schemeClr>
                </a:solidFill>
                <a:latin typeface="Times New Roman" panose="02020603050405020304" pitchFamily="18" charset="0"/>
                <a:cs typeface="Times New Roman" panose="02020603050405020304" pitchFamily="18" charset="0"/>
              </a:rPr>
              <a:t> dung </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trong</a:t>
            </a:r>
            <a:r>
              <a:rPr lang="en-US" sz="2400" dirty="0">
                <a:solidFill>
                  <a:schemeClr val="accent4">
                    <a:lumMod val="75000"/>
                  </a:schemeClr>
                </a:solidFill>
                <a:latin typeface="Times New Roman" panose="02020603050405020304" pitchFamily="18" charset="0"/>
                <a:cs typeface="Times New Roman" panose="02020603050405020304" pitchFamily="18" charset="0"/>
              </a:rPr>
              <a:t> bit logic</a:t>
            </a:r>
            <a:r>
              <a:rPr lang="en-US" sz="1800" dirty="0">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E15B8A00-D264-4FD0-A90C-24A0C79ADEE4}"/>
              </a:ext>
            </a:extLst>
          </p:cNvPr>
          <p:cNvSpPr txBox="1"/>
          <p:nvPr/>
        </p:nvSpPr>
        <p:spPr>
          <a:xfrm>
            <a:off x="917489" y="2494715"/>
            <a:ext cx="10941628" cy="830997"/>
          </a:xfrm>
          <a:prstGeom prst="rect">
            <a:avLst/>
          </a:prstGeom>
          <a:noFill/>
        </p:spPr>
        <p:txBody>
          <a:bodyPr wrap="square">
            <a:spAutoFit/>
          </a:bodyPr>
          <a:lstStyle/>
          <a:p>
            <a:pPr marL="285750" indent="-285750" algn="l">
              <a:buFontTx/>
              <a:buChar char="-"/>
            </a:pP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XOR</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XOR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2 bit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bit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XOR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bit 0 </a:t>
            </a:r>
          </a:p>
        </p:txBody>
      </p:sp>
      <p:pic>
        <p:nvPicPr>
          <p:cNvPr id="5" name="Picture 4">
            <a:extLst>
              <a:ext uri="{FF2B5EF4-FFF2-40B4-BE49-F238E27FC236}">
                <a16:creationId xmlns:a16="http://schemas.microsoft.com/office/drawing/2014/main" id="{B56337EE-8ED5-4231-90E7-124CF1A3CA4C}"/>
              </a:ext>
            </a:extLst>
          </p:cNvPr>
          <p:cNvPicPr>
            <a:picLocks noChangeAspect="1"/>
          </p:cNvPicPr>
          <p:nvPr/>
        </p:nvPicPr>
        <p:blipFill>
          <a:blip r:embed="rId4"/>
          <a:stretch>
            <a:fillRect/>
          </a:stretch>
        </p:blipFill>
        <p:spPr>
          <a:xfrm>
            <a:off x="1015452" y="3385445"/>
            <a:ext cx="8260367" cy="3061023"/>
          </a:xfrm>
          <a:prstGeom prst="rect">
            <a:avLst/>
          </a:prstGeom>
        </p:spPr>
      </p:pic>
    </p:spTree>
    <p:extLst>
      <p:ext uri="{BB962C8B-B14F-4D97-AF65-F5344CB8AC3E}">
        <p14:creationId xmlns:p14="http://schemas.microsoft.com/office/powerpoint/2010/main" val="4893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1" y="1839280"/>
            <a:ext cx="609600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 Set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Reset 1 bit</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475566BD-66F0-4346-BB5A-0D7057665C9A}"/>
              </a:ext>
            </a:extLst>
          </p:cNvPr>
          <p:cNvSpPr txBox="1"/>
          <p:nvPr/>
        </p:nvSpPr>
        <p:spPr>
          <a:xfrm>
            <a:off x="491017" y="2498057"/>
            <a:ext cx="6638018" cy="3785652"/>
          </a:xfrm>
          <a:prstGeom prst="rect">
            <a:avLst/>
          </a:prstGeom>
          <a:noFill/>
        </p:spPr>
        <p:txBody>
          <a:bodyPr wrap="square">
            <a:spAutoFit/>
          </a:bodyPr>
          <a:lstStyle/>
          <a:p>
            <a:pPr marL="285750" indent="-285750">
              <a:buFontTx/>
              <a:buChar char="-"/>
            </a:pPr>
            <a:r>
              <a:rPr lang="vi-VN" sz="2400" dirty="0">
                <a:latin typeface="Times New Roman" panose="02020603050405020304" pitchFamily="18" charset="0"/>
                <a:cs typeface="Times New Roman" panose="02020603050405020304" pitchFamily="18" charset="0"/>
              </a:rPr>
              <a:t>Khi lệnh S (Set) được kích hoạt, giá trị dữ liệu ở địa chỉ OUT được đặt lên 1. Khi lệnh S không được kích hoạt, ngõ ra OUT không bị thay đổi. </a:t>
            </a:r>
            <a:endParaRPr lang="en-US" sz="2400" dirty="0">
              <a:latin typeface="Times New Roman" panose="02020603050405020304" pitchFamily="18" charset="0"/>
              <a:cs typeface="Times New Roman" panose="02020603050405020304" pitchFamily="18" charset="0"/>
            </a:endParaRPr>
          </a:p>
          <a:p>
            <a:pPr marL="285750" indent="-285750">
              <a:buFontTx/>
              <a:buChar char="-"/>
            </a:pP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vi-VN" sz="2400" dirty="0">
                <a:latin typeface="Times New Roman" panose="02020603050405020304" pitchFamily="18" charset="0"/>
                <a:cs typeface="Times New Roman" panose="02020603050405020304" pitchFamily="18" charset="0"/>
              </a:rPr>
              <a:t> Khi lệnh R (Reset) được kích hoạt, giá trị dữ liệu ở địa chỉ OUT được đặt về 0. Khi lệnh R không được kích hoạt, ngõ ra OUT không bị thay đổi. </a:t>
            </a:r>
            <a:endParaRPr lang="en-US" sz="2400" dirty="0">
              <a:latin typeface="Times New Roman" panose="02020603050405020304" pitchFamily="18" charset="0"/>
              <a:cs typeface="Times New Roman" panose="02020603050405020304" pitchFamily="18" charset="0"/>
            </a:endParaRPr>
          </a:p>
          <a:p>
            <a:pPr marL="285750" indent="-285750">
              <a:buFontTx/>
              <a:buChar char="-"/>
            </a:pP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vi-VN" sz="2400" dirty="0">
                <a:latin typeface="Times New Roman" panose="02020603050405020304" pitchFamily="18" charset="0"/>
                <a:cs typeface="Times New Roman" panose="02020603050405020304" pitchFamily="18" charset="0"/>
              </a:rPr>
              <a:t> Những lệnh này có thể được đặt tại bất cứ vị trí nào trong mạch.</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E6117FD-F556-4060-B882-FE3A1BCBC5CD}"/>
              </a:ext>
            </a:extLst>
          </p:cNvPr>
          <p:cNvPicPr>
            <a:picLocks noChangeAspect="1"/>
          </p:cNvPicPr>
          <p:nvPr/>
        </p:nvPicPr>
        <p:blipFill>
          <a:blip r:embed="rId4"/>
          <a:stretch>
            <a:fillRect/>
          </a:stretch>
        </p:blipFill>
        <p:spPr>
          <a:xfrm>
            <a:off x="7417772" y="3133853"/>
            <a:ext cx="4450716" cy="2144729"/>
          </a:xfrm>
          <a:prstGeom prst="rect">
            <a:avLst/>
          </a:prstGeom>
        </p:spPr>
      </p:pic>
    </p:spTree>
    <p:extLst>
      <p:ext uri="{BB962C8B-B14F-4D97-AF65-F5344CB8AC3E}">
        <p14:creationId xmlns:p14="http://schemas.microsoft.com/office/powerpoint/2010/main" val="35457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1" y="1839280"/>
            <a:ext cx="609600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 Set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Reset 1 bit</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pic>
        <p:nvPicPr>
          <p:cNvPr id="5" name="Picture 4">
            <a:extLst>
              <a:ext uri="{FF2B5EF4-FFF2-40B4-BE49-F238E27FC236}">
                <a16:creationId xmlns:a16="http://schemas.microsoft.com/office/drawing/2014/main" id="{1191ED63-F543-48C3-ACCD-664B2D9B1D6A}"/>
              </a:ext>
            </a:extLst>
          </p:cNvPr>
          <p:cNvPicPr>
            <a:picLocks noChangeAspect="1"/>
          </p:cNvPicPr>
          <p:nvPr/>
        </p:nvPicPr>
        <p:blipFill>
          <a:blip r:embed="rId4"/>
          <a:stretch>
            <a:fillRect/>
          </a:stretch>
        </p:blipFill>
        <p:spPr>
          <a:xfrm>
            <a:off x="1571249" y="2691667"/>
            <a:ext cx="8570278" cy="3497764"/>
          </a:xfrm>
          <a:prstGeom prst="rect">
            <a:avLst/>
          </a:prstGeom>
        </p:spPr>
      </p:pic>
    </p:spTree>
    <p:extLst>
      <p:ext uri="{BB962C8B-B14F-4D97-AF65-F5344CB8AC3E}">
        <p14:creationId xmlns:p14="http://schemas.microsoft.com/office/powerpoint/2010/main" val="347088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559F7A6-5877-4193-8082-B6DCCA11BA69}"/>
              </a:ext>
            </a:extLst>
          </p:cNvPr>
          <p:cNvSpPr txBox="1"/>
          <p:nvPr/>
        </p:nvSpPr>
        <p:spPr>
          <a:xfrm>
            <a:off x="838630" y="1642168"/>
            <a:ext cx="916435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SET_BF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RESET_BF: Set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Reset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trƣờng</a:t>
            </a:r>
            <a:r>
              <a:rPr lang="en-US" sz="2400" dirty="0">
                <a:latin typeface="Times New Roman" panose="02020603050405020304" pitchFamily="18" charset="0"/>
                <a:cs typeface="Times New Roman" panose="02020603050405020304" pitchFamily="18" charset="0"/>
              </a:rPr>
              <a:t> bit</a:t>
            </a:r>
          </a:p>
        </p:txBody>
      </p:sp>
      <p:pic>
        <p:nvPicPr>
          <p:cNvPr id="13" name="Picture 12" descr="Shape, rectangle&#10;&#10;Description automatically generated">
            <a:extLst>
              <a:ext uri="{FF2B5EF4-FFF2-40B4-BE49-F238E27FC236}">
                <a16:creationId xmlns:a16="http://schemas.microsoft.com/office/drawing/2014/main" id="{45BB5F3C-39A6-4597-A722-906E7E35CFDB}"/>
              </a:ext>
            </a:extLst>
          </p:cNvPr>
          <p:cNvPicPr>
            <a:picLocks noChangeAspect="1"/>
          </p:cNvPicPr>
          <p:nvPr/>
        </p:nvPicPr>
        <p:blipFill>
          <a:blip r:embed="rId2">
            <a:duotone>
              <a:schemeClr val="accent2">
                <a:shade val="45000"/>
                <a:satMod val="135000"/>
              </a:schemeClr>
              <a:prstClr val="white"/>
            </a:duotone>
          </a:blip>
          <a:stretch>
            <a:fillRect/>
          </a:stretch>
        </p:blipFill>
        <p:spPr>
          <a:xfrm>
            <a:off x="0" y="0"/>
            <a:ext cx="12192000" cy="1213366"/>
          </a:xfrm>
          <a:prstGeom prst="rect">
            <a:avLst/>
          </a:prstGeom>
        </p:spPr>
      </p:pic>
      <p:sp>
        <p:nvSpPr>
          <p:cNvPr id="14" name="TextBox 13">
            <a:extLst>
              <a:ext uri="{FF2B5EF4-FFF2-40B4-BE49-F238E27FC236}">
                <a16:creationId xmlns:a16="http://schemas.microsoft.com/office/drawing/2014/main" id="{A54D1E60-6E02-4155-9684-A44C93C6DB0C}"/>
              </a:ext>
            </a:extLst>
          </p:cNvPr>
          <p:cNvSpPr txBox="1"/>
          <p:nvPr/>
        </p:nvSpPr>
        <p:spPr>
          <a:xfrm>
            <a:off x="6388303" y="48545"/>
            <a:ext cx="2887517"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CHỦ ĐỀ : SIEMEN </a:t>
            </a:r>
          </a:p>
        </p:txBody>
      </p:sp>
      <p:sp>
        <p:nvSpPr>
          <p:cNvPr id="16" name="TextBox 15">
            <a:extLst>
              <a:ext uri="{FF2B5EF4-FFF2-40B4-BE49-F238E27FC236}">
                <a16:creationId xmlns:a16="http://schemas.microsoft.com/office/drawing/2014/main" id="{B311B9C4-A338-4F56-8709-683A1E213478}"/>
              </a:ext>
            </a:extLst>
          </p:cNvPr>
          <p:cNvSpPr txBox="1"/>
          <p:nvPr/>
        </p:nvSpPr>
        <p:spPr>
          <a:xfrm>
            <a:off x="5245401" y="668569"/>
            <a:ext cx="3678281"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TÊN BÀI : TẬP LỆNH CƠ BẢN </a:t>
            </a:r>
          </a:p>
        </p:txBody>
      </p:sp>
      <p:sp>
        <p:nvSpPr>
          <p:cNvPr id="17" name="TextBox 16">
            <a:extLst>
              <a:ext uri="{FF2B5EF4-FFF2-40B4-BE49-F238E27FC236}">
                <a16:creationId xmlns:a16="http://schemas.microsoft.com/office/drawing/2014/main" id="{F683B0BF-D17B-4688-A4A9-4ACAF212A59C}"/>
              </a:ext>
            </a:extLst>
          </p:cNvPr>
          <p:cNvSpPr txBox="1"/>
          <p:nvPr/>
        </p:nvSpPr>
        <p:spPr>
          <a:xfrm>
            <a:off x="8952446" y="784301"/>
            <a:ext cx="3528291" cy="369332"/>
          </a:xfrm>
          <a:prstGeom prst="rect">
            <a:avLst/>
          </a:prstGeom>
          <a:noFill/>
        </p:spPr>
        <p:txBody>
          <a:bodyPr wrap="square">
            <a:spAutoFit/>
          </a:bodyPr>
          <a:lstStyle/>
          <a:p>
            <a:r>
              <a:rPr lang="en-US" sz="1800" dirty="0" err="1">
                <a:latin typeface="Arial" panose="020B0604020202020204" pitchFamily="34" charset="0"/>
                <a:cs typeface="Arial" panose="020B0604020202020204" pitchFamily="34" charset="0"/>
              </a:rPr>
              <a:t>Người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thực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hiện</a:t>
            </a:r>
            <a:r>
              <a:rPr lang="en-US" sz="1800" dirty="0">
                <a:latin typeface="Arial" panose="020B0604020202020204" pitchFamily="34" charset="0"/>
                <a:cs typeface="Arial" panose="020B0604020202020204" pitchFamily="34" charset="0"/>
              </a:rPr>
              <a:t> : PLC TECH</a:t>
            </a:r>
          </a:p>
        </p:txBody>
      </p:sp>
      <p:pic>
        <p:nvPicPr>
          <p:cNvPr id="3" name="Picture 2">
            <a:extLst>
              <a:ext uri="{FF2B5EF4-FFF2-40B4-BE49-F238E27FC236}">
                <a16:creationId xmlns:a16="http://schemas.microsoft.com/office/drawing/2014/main" id="{464E06C6-EF28-47E0-A197-29A6FCF11F4C}"/>
              </a:ext>
            </a:extLst>
          </p:cNvPr>
          <p:cNvPicPr>
            <a:picLocks noChangeAspect="1"/>
          </p:cNvPicPr>
          <p:nvPr/>
        </p:nvPicPr>
        <p:blipFill>
          <a:blip r:embed="rId3"/>
          <a:stretch>
            <a:fillRect/>
          </a:stretch>
        </p:blipFill>
        <p:spPr>
          <a:xfrm>
            <a:off x="-1" y="0"/>
            <a:ext cx="3472125" cy="1261539"/>
          </a:xfrm>
          <a:prstGeom prst="rect">
            <a:avLst/>
          </a:prstGeom>
        </p:spPr>
      </p:pic>
      <p:sp>
        <p:nvSpPr>
          <p:cNvPr id="18" name="TextBox 17">
            <a:extLst>
              <a:ext uri="{FF2B5EF4-FFF2-40B4-BE49-F238E27FC236}">
                <a16:creationId xmlns:a16="http://schemas.microsoft.com/office/drawing/2014/main" id="{475566BD-66F0-4346-BB5A-0D7057665C9A}"/>
              </a:ext>
            </a:extLst>
          </p:cNvPr>
          <p:cNvSpPr txBox="1"/>
          <p:nvPr/>
        </p:nvSpPr>
        <p:spPr>
          <a:xfrm>
            <a:off x="567622" y="2218759"/>
            <a:ext cx="6638018" cy="4524315"/>
          </a:xfrm>
          <a:prstGeom prst="rect">
            <a:avLst/>
          </a:prstGeom>
          <a:noFill/>
        </p:spPr>
        <p:txBody>
          <a:bodyPr wrap="square">
            <a:spAutoFit/>
          </a:bodyPr>
          <a:lstStyle/>
          <a:p>
            <a:pPr marL="285750" indent="-285750">
              <a:buFontTx/>
              <a:buChar char="-"/>
            </a:pPr>
            <a:r>
              <a:rPr lang="vi-VN" sz="2400" dirty="0">
                <a:latin typeface="Times New Roman" panose="02020603050405020304" pitchFamily="18" charset="0"/>
                <a:cs typeface="Times New Roman" panose="02020603050405020304" pitchFamily="18" charset="0"/>
              </a:rPr>
              <a:t>Khi SET_BF được kích hoạt, một giá trị dữ liệu bằng 1 được gán cho “n” bit bắt đầu tại địa chỉ OUT. Khi SET_BF không được kích hoạt, địa chỉ OUT không bị thay đổi. </a:t>
            </a:r>
            <a:endParaRPr lang="en-US" sz="2400" dirty="0">
              <a:latin typeface="Times New Roman" panose="02020603050405020304" pitchFamily="18" charset="0"/>
              <a:cs typeface="Times New Roman" panose="02020603050405020304" pitchFamily="18" charset="0"/>
            </a:endParaRPr>
          </a:p>
          <a:p>
            <a:pPr marL="285750" indent="-285750">
              <a:buFontTx/>
              <a:buChar char="-"/>
            </a:pP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vi-VN" sz="2400" dirty="0">
                <a:latin typeface="Times New Roman" panose="02020603050405020304" pitchFamily="18" charset="0"/>
                <a:cs typeface="Times New Roman" panose="02020603050405020304" pitchFamily="18" charset="0"/>
              </a:rPr>
              <a:t> RESET_BF ghi một giá trị dữ liệu bằng 0 đến “n” bit bắt đầu tại địa chỉ OUT. Khi RESET_BF không được kích hoạt, địa chỉ OUT không bị thay đổi. </a:t>
            </a:r>
            <a:endParaRPr lang="en-US" sz="2400" dirty="0">
              <a:latin typeface="Times New Roman" panose="02020603050405020304" pitchFamily="18" charset="0"/>
              <a:cs typeface="Times New Roman" panose="02020603050405020304" pitchFamily="18" charset="0"/>
            </a:endParaRPr>
          </a:p>
          <a:p>
            <a:pPr marL="285750" indent="-285750">
              <a:buFontTx/>
              <a:buChar char="-"/>
            </a:pPr>
            <a:endParaRPr lang="en-US" sz="2400" dirty="0">
              <a:latin typeface="Times New Roman" panose="02020603050405020304" pitchFamily="18" charset="0"/>
              <a:cs typeface="Times New Roman" panose="02020603050405020304" pitchFamily="18" charset="0"/>
            </a:endParaRPr>
          </a:p>
          <a:p>
            <a:pPr marL="285750" indent="-285750">
              <a:buFontTx/>
              <a:buChar char="-"/>
            </a:pPr>
            <a:r>
              <a:rPr lang="vi-VN" sz="2400" dirty="0">
                <a:latin typeface="Times New Roman" panose="02020603050405020304" pitchFamily="18" charset="0"/>
                <a:cs typeface="Times New Roman" panose="02020603050405020304" pitchFamily="18" charset="0"/>
              </a:rPr>
              <a:t> Những lệnh này phải là lệnh nằm về bên phải trong một nhánh.</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455DA34-DBF2-4706-8EC7-1E828A66769E}"/>
              </a:ext>
            </a:extLst>
          </p:cNvPr>
          <p:cNvPicPr>
            <a:picLocks noChangeAspect="1"/>
          </p:cNvPicPr>
          <p:nvPr/>
        </p:nvPicPr>
        <p:blipFill>
          <a:blip r:embed="rId4"/>
          <a:stretch>
            <a:fillRect/>
          </a:stretch>
        </p:blipFill>
        <p:spPr>
          <a:xfrm>
            <a:off x="6934631" y="2878686"/>
            <a:ext cx="4973348" cy="2145692"/>
          </a:xfrm>
          <a:prstGeom prst="rect">
            <a:avLst/>
          </a:prstGeom>
        </p:spPr>
      </p:pic>
    </p:spTree>
    <p:extLst>
      <p:ext uri="{BB962C8B-B14F-4D97-AF65-F5344CB8AC3E}">
        <p14:creationId xmlns:p14="http://schemas.microsoft.com/office/powerpoint/2010/main" val="3668432622"/>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TM02900722[[fn=Ion Boardroom]]</Template>
  <TotalTime>1468</TotalTime>
  <Words>2295</Words>
  <Application>Microsoft Office PowerPoint</Application>
  <PresentationFormat>Widescreen</PresentationFormat>
  <Paragraphs>189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Franklin Gothic Demi Cond</vt:lpstr>
      <vt:lpstr>Franklin Gothic Medium</vt:lpstr>
      <vt:lpstr>Times New Roman</vt:lpstr>
      <vt:lpstr>Wingdings</vt:lpstr>
      <vt:lpstr>JuxtaposeVTI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Duy Binh</dc:creator>
  <cp:lastModifiedBy>NGUYEN</cp:lastModifiedBy>
  <cp:revision>18</cp:revision>
  <dcterms:created xsi:type="dcterms:W3CDTF">2022-01-26T10:07:13Z</dcterms:created>
  <dcterms:modified xsi:type="dcterms:W3CDTF">2022-06-25T08:08:47Z</dcterms:modified>
</cp:coreProperties>
</file>