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8" r:id="rId2"/>
    <p:sldId id="265" r:id="rId3"/>
    <p:sldId id="259" r:id="rId4"/>
    <p:sldId id="261" r:id="rId5"/>
    <p:sldId id="266" r:id="rId6"/>
    <p:sldId id="262" r:id="rId7"/>
    <p:sldId id="263" r:id="rId8"/>
    <p:sldId id="264" r:id="rId9"/>
    <p:sldId id="278" r:id="rId10"/>
    <p:sldId id="260" r:id="rId11"/>
    <p:sldId id="279" r:id="rId12"/>
    <p:sldId id="280" r:id="rId13"/>
    <p:sldId id="268" r:id="rId14"/>
    <p:sldId id="269" r:id="rId15"/>
    <p:sldId id="281" r:id="rId16"/>
    <p:sldId id="270" r:id="rId17"/>
    <p:sldId id="271" r:id="rId18"/>
    <p:sldId id="272" r:id="rId19"/>
    <p:sldId id="273" r:id="rId20"/>
    <p:sldId id="274" r:id="rId21"/>
    <p:sldId id="282" r:id="rId22"/>
    <p:sldId id="283" r:id="rId23"/>
    <p:sldId id="275"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50" d="100"/>
          <a:sy n="150" d="100"/>
        </p:scale>
        <p:origin x="-954"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8/15/2022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305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8/15/2022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42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8/15/2022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5943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8/15/2022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6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8/15/2022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079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8/15/2022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724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8/15/2022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671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8/15/2022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2961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8/15/2022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84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8/15/2022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193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8/15/2022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8/15/2022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636932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93F9EFB-7B32-4CB1-BFD8-96A359345B55}"/>
              </a:ext>
            </a:extLst>
          </p:cNvPr>
          <p:cNvSpPr txBox="1"/>
          <p:nvPr/>
        </p:nvSpPr>
        <p:spPr>
          <a:xfrm>
            <a:off x="498913" y="2363688"/>
            <a:ext cx="10603196" cy="369331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ANALOG LÀ GÌ : </a:t>
            </a:r>
          </a:p>
          <a:p>
            <a:endParaRPr lang="en-US" sz="2400" dirty="0">
              <a:latin typeface="Times New Roman" panose="02020603050405020304" pitchFamily="18" charset="0"/>
              <a:cs typeface="Times New Roman" panose="02020603050405020304" pitchFamily="18" charset="0"/>
            </a:endParaRPr>
          </a:p>
          <a:p>
            <a:pPr algn="l"/>
            <a:r>
              <a:rPr lang="en-US" sz="2400" b="1" i="0" u="none" strike="noStrike" dirty="0">
                <a:solidFill>
                  <a:srgbClr val="1F1F1F"/>
                </a:solidFill>
                <a:effectLst/>
                <a:latin typeface="Times New Roman" panose="02020603050405020304" pitchFamily="18" charset="0"/>
                <a:cs typeface="Times New Roman" panose="02020603050405020304" pitchFamily="18" charset="0"/>
              </a:rPr>
              <a:t>   </a:t>
            </a:r>
            <a:r>
              <a:rPr lang="vi-VN" sz="2400" b="1" i="0" u="none" strike="noStrike" dirty="0">
                <a:solidFill>
                  <a:srgbClr val="1F1F1F"/>
                </a:solidFill>
                <a:effectLst/>
                <a:latin typeface="Times New Roman" panose="02020603050405020304" pitchFamily="18" charset="0"/>
                <a:cs typeface="Times New Roman" panose="02020603050405020304" pitchFamily="18" charset="0"/>
              </a:rPr>
              <a:t>Tín hiệu Analog</a:t>
            </a:r>
            <a:r>
              <a:rPr lang="vi-VN" sz="2400" b="0" i="0" u="none" strike="noStrike" dirty="0">
                <a:solidFill>
                  <a:srgbClr val="1F1F1F"/>
                </a:solidFill>
                <a:effectLst/>
                <a:latin typeface="Times New Roman" panose="02020603050405020304" pitchFamily="18" charset="0"/>
                <a:cs typeface="Times New Roman" panose="02020603050405020304" pitchFamily="18" charset="0"/>
              </a:rPr>
              <a:t> hay còn gọi là tín hiệu tương tự hay tín hiệu liên tục.</a:t>
            </a:r>
          </a:p>
          <a:p>
            <a:pPr algn="l"/>
            <a:r>
              <a:rPr lang="en-US" sz="2400" b="0" i="0" u="none" strike="noStrike" dirty="0">
                <a:solidFill>
                  <a:srgbClr val="1F1F1F"/>
                </a:solidFill>
                <a:effectLst/>
                <a:latin typeface="Times New Roman" panose="02020603050405020304" pitchFamily="18" charset="0"/>
                <a:cs typeface="Times New Roman" panose="02020603050405020304" pitchFamily="18" charset="0"/>
              </a:rPr>
              <a:t>    </a:t>
            </a:r>
            <a:r>
              <a:rPr lang="vi-VN" sz="2400" b="0" i="0" u="none" strike="noStrike" dirty="0">
                <a:solidFill>
                  <a:srgbClr val="1F1F1F"/>
                </a:solidFill>
                <a:effectLst/>
                <a:latin typeface="Times New Roman" panose="02020603050405020304" pitchFamily="18" charset="0"/>
                <a:cs typeface="Times New Roman" panose="02020603050405020304" pitchFamily="18" charset="0"/>
              </a:rPr>
              <a:t>Quan sát hình dưới ta thấy đồ thị biểu diễn tín hiệu analog là một đường liên tục (ví dụ sin, cos hoặc đường cong lên xuống bất kỳ). Tín hiệu sẽ tương tự về bản chất, nhưng sẽ khác nhau về cường độ tín hiệu lúc sau so với lúc trước.</a:t>
            </a:r>
          </a:p>
          <a:p>
            <a:pPr algn="l"/>
            <a:r>
              <a:rPr lang="en-US" sz="2400" b="0" i="0" u="none" strike="noStrike" dirty="0">
                <a:solidFill>
                  <a:srgbClr val="1F1F1F"/>
                </a:solidFill>
                <a:effectLst/>
                <a:latin typeface="Times New Roman" panose="02020603050405020304" pitchFamily="18" charset="0"/>
                <a:cs typeface="Times New Roman" panose="02020603050405020304" pitchFamily="18" charset="0"/>
              </a:rPr>
              <a:t>   </a:t>
            </a:r>
            <a:r>
              <a:rPr lang="vi-VN" sz="2400" b="0" i="0" u="none" strike="noStrike" dirty="0">
                <a:solidFill>
                  <a:srgbClr val="1F1F1F"/>
                </a:solidFill>
                <a:effectLst/>
                <a:latin typeface="Times New Roman" panose="02020603050405020304" pitchFamily="18" charset="0"/>
                <a:cs typeface="Times New Roman" panose="02020603050405020304" pitchFamily="18" charset="0"/>
              </a:rPr>
              <a:t>Được truyền đi dưới dạng tín hiệu dòng điện (mA) hay điện áp (mV). Dùng nhiều trong các thiết bị đo lường như cảm biến nhiệt độ, cảm biến áp suất, v.v…. hay sử dụng điều khiển các thiết bị như van tỉ lệ, biến tần, v.v…phổ biến nhất là 4-20mA.</a:t>
            </a:r>
          </a:p>
          <a:p>
            <a:endParaRPr lang="en-US" dirty="0">
              <a:latin typeface="Times New Roman" panose="02020603050405020304" pitchFamily="18" charset="0"/>
              <a:cs typeface="Times New Roman" panose="02020603050405020304" pitchFamily="18" charset="0"/>
            </a:endParaRPr>
          </a:p>
        </p:txBody>
      </p:sp>
      <p:pic>
        <p:nvPicPr>
          <p:cNvPr id="11" name="Picture 10" descr="Shape, rectangle&#10;&#10;Description automatically generated">
            <a:extLst>
              <a:ext uri="{FF2B5EF4-FFF2-40B4-BE49-F238E27FC236}">
                <a16:creationId xmlns:a16="http://schemas.microsoft.com/office/drawing/2014/main" id="{71B5E056-D1C0-436C-AD93-A4A2887F876C}"/>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BEDAC957-8542-455E-A8D3-8D837C15B6F6}"/>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3" name="TextBox 12">
            <a:extLst>
              <a:ext uri="{FF2B5EF4-FFF2-40B4-BE49-F238E27FC236}">
                <a16:creationId xmlns:a16="http://schemas.microsoft.com/office/drawing/2014/main" id="{2FF67A90-5633-4DAA-8D96-269A20E61DA8}"/>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E9802BD-C18F-4EF3-90F1-68FC7708D4DF}"/>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CBA28A56-B68E-412B-BD4C-69FB4E24EE11}"/>
              </a:ext>
            </a:extLst>
          </p:cNvPr>
          <p:cNvPicPr>
            <a:picLocks noChangeAspect="1"/>
          </p:cNvPicPr>
          <p:nvPr/>
        </p:nvPicPr>
        <p:blipFill>
          <a:blip r:embed="rId3"/>
          <a:stretch>
            <a:fillRect/>
          </a:stretch>
        </p:blipFill>
        <p:spPr>
          <a:xfrm>
            <a:off x="-1" y="0"/>
            <a:ext cx="3472125" cy="1261539"/>
          </a:xfrm>
          <a:prstGeom prst="rect">
            <a:avLst/>
          </a:prstGeom>
        </p:spPr>
      </p:pic>
    </p:spTree>
    <p:extLst>
      <p:ext uri="{BB962C8B-B14F-4D97-AF65-F5344CB8AC3E}">
        <p14:creationId xmlns:p14="http://schemas.microsoft.com/office/powerpoint/2010/main" val="12432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63267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KHỐI LÊNH NORM/SCALE ĐỂ XỬ LÍ ANALOG INPUT:</a:t>
            </a:r>
          </a:p>
        </p:txBody>
      </p:sp>
      <p:pic>
        <p:nvPicPr>
          <p:cNvPr id="5" name="Picture 4">
            <a:extLst>
              <a:ext uri="{FF2B5EF4-FFF2-40B4-BE49-F238E27FC236}">
                <a16:creationId xmlns:a16="http://schemas.microsoft.com/office/drawing/2014/main" id="{4D99F99E-1FB4-41B3-B890-7F209E5CBD69}"/>
              </a:ext>
            </a:extLst>
          </p:cNvPr>
          <p:cNvPicPr>
            <a:picLocks noChangeAspect="1"/>
          </p:cNvPicPr>
          <p:nvPr/>
        </p:nvPicPr>
        <p:blipFill>
          <a:blip r:embed="rId2"/>
          <a:stretch>
            <a:fillRect/>
          </a:stretch>
        </p:blipFill>
        <p:spPr>
          <a:xfrm>
            <a:off x="1286019" y="3039308"/>
            <a:ext cx="9915525" cy="2000250"/>
          </a:xfrm>
          <a:prstGeom prst="rect">
            <a:avLst/>
          </a:prstGeom>
        </p:spPr>
      </p:pic>
      <p:sp>
        <p:nvSpPr>
          <p:cNvPr id="20" name="TextBox 19">
            <a:extLst>
              <a:ext uri="{FF2B5EF4-FFF2-40B4-BE49-F238E27FC236}">
                <a16:creationId xmlns:a16="http://schemas.microsoft.com/office/drawing/2014/main" id="{99379D8B-C66A-4122-8E69-2D3F6676B3F5}"/>
              </a:ext>
            </a:extLst>
          </p:cNvPr>
          <p:cNvSpPr txBox="1"/>
          <p:nvPr/>
        </p:nvSpPr>
        <p:spPr>
          <a:xfrm>
            <a:off x="235677" y="5098136"/>
            <a:ext cx="11956323" cy="1477328"/>
          </a:xfrm>
          <a:prstGeom prst="rect">
            <a:avLst/>
          </a:prstGeom>
          <a:noFill/>
        </p:spPr>
        <p:txBody>
          <a:bodyPr wrap="square" rtlCol="0">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INPUT_ADC = GIÁ TRỊ PLC ĐỌC ANALOG VỀ . </a:t>
            </a:r>
          </a:p>
          <a:p>
            <a:pPr marL="285750" indent="-285750">
              <a:buFontTx/>
              <a:buChar char="-"/>
            </a:pPr>
            <a:r>
              <a:rPr lang="en-US" dirty="0">
                <a:latin typeface="Times New Roman" panose="02020603050405020304" pitchFamily="18" charset="0"/>
                <a:cs typeface="Times New Roman" panose="02020603050405020304" pitchFamily="18" charset="0"/>
              </a:rPr>
              <a:t>MIN , MAX KHỐI NORM LUN BẰNG 0 VÀ 27648 ĐỂ PLC QUY ĐỔI  </a:t>
            </a:r>
          </a:p>
          <a:p>
            <a:r>
              <a:rPr lang="en-US" dirty="0">
                <a:latin typeface="Times New Roman" panose="02020603050405020304" pitchFamily="18" charset="0"/>
                <a:cs typeface="Times New Roman" panose="02020603050405020304" pitchFamily="18" charset="0"/>
              </a:rPr>
              <a:t>-    BIẾN TẠM LÀ GIÁ TRỊ ĐỂ CHUẨN HÓA KẾT HỢP VỚI MIN , MAX TỪ 0 ĐẾN 100 LÀ DẢI CỦA CẢM BIẾN ĐỂ HIỂN THỊ GIÁ TRỊ NHIỆT ĐỘ TRÊN BIẾN GT_HIENTHI</a:t>
            </a:r>
          </a:p>
          <a:p>
            <a:endParaRPr lang="en-US" dirty="0">
              <a:latin typeface="Times New Roman" panose="02020603050405020304" pitchFamily="18" charset="0"/>
              <a:cs typeface="Times New Roman" panose="02020603050405020304" pitchFamily="18" charset="0"/>
            </a:endParaRPr>
          </a:p>
        </p:txBody>
      </p:sp>
      <p:pic>
        <p:nvPicPr>
          <p:cNvPr id="11" name="Picture 10" descr="Shape, rectangle&#10;&#10;Description automatically generated">
            <a:extLst>
              <a:ext uri="{FF2B5EF4-FFF2-40B4-BE49-F238E27FC236}">
                <a16:creationId xmlns:a16="http://schemas.microsoft.com/office/drawing/2014/main" id="{0C7FB802-93AB-45E9-B099-A791E82D60A7}"/>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48F475D5-E45F-444D-86D4-F2EB8F8F69FA}"/>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1BF0022C-B2D8-4B18-87E4-EB160F936DC6}"/>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B66C9888-99EF-4131-A0AE-B45498A72AF7}"/>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0D6DA902-CEDE-4D19-8B5F-E97D670E2F21}"/>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3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61543" y="1604483"/>
            <a:ext cx="63267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KHỐI LÊNH NORM/SCALE ĐỂ XỬ LÍ ANALOG INPUT:</a:t>
            </a:r>
          </a:p>
        </p:txBody>
      </p:sp>
      <p:pic>
        <p:nvPicPr>
          <p:cNvPr id="11" name="Picture 10" descr="Shape, rectangle&#10;&#10;Description automatically generated">
            <a:extLst>
              <a:ext uri="{FF2B5EF4-FFF2-40B4-BE49-F238E27FC236}">
                <a16:creationId xmlns:a16="http://schemas.microsoft.com/office/drawing/2014/main" id="{0C7FB802-93AB-45E9-B099-A791E82D60A7}"/>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48F475D5-E45F-444D-86D4-F2EB8F8F69FA}"/>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1BF0022C-B2D8-4B18-87E4-EB160F936DC6}"/>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B66C9888-99EF-4131-A0AE-B45498A72AF7}"/>
              </a:ext>
            </a:extLst>
          </p:cNvPr>
          <p:cNvPicPr>
            <a:picLocks noChangeAspect="1"/>
          </p:cNvPicPr>
          <p:nvPr/>
        </p:nvPicPr>
        <p:blipFill>
          <a:blip r:embed="rId3"/>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0D6DA902-CEDE-4D19-8B5F-E97D670E2F21}"/>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941FFEB-19CC-6976-E6A8-397A5C56082B}"/>
              </a:ext>
            </a:extLst>
          </p:cNvPr>
          <p:cNvPicPr>
            <a:picLocks noChangeAspect="1"/>
          </p:cNvPicPr>
          <p:nvPr/>
        </p:nvPicPr>
        <p:blipFill>
          <a:blip r:embed="rId4"/>
          <a:stretch>
            <a:fillRect/>
          </a:stretch>
        </p:blipFill>
        <p:spPr>
          <a:xfrm>
            <a:off x="4132052" y="2013739"/>
            <a:ext cx="7514905" cy="2232065"/>
          </a:xfrm>
          <a:prstGeom prst="rect">
            <a:avLst/>
          </a:prstGeom>
        </p:spPr>
      </p:pic>
      <p:pic>
        <p:nvPicPr>
          <p:cNvPr id="4" name="Picture 3">
            <a:extLst>
              <a:ext uri="{FF2B5EF4-FFF2-40B4-BE49-F238E27FC236}">
                <a16:creationId xmlns:a16="http://schemas.microsoft.com/office/drawing/2014/main" id="{98F3146C-1C8A-3A45-A7E3-CB85C1636963}"/>
              </a:ext>
            </a:extLst>
          </p:cNvPr>
          <p:cNvPicPr>
            <a:picLocks noChangeAspect="1"/>
          </p:cNvPicPr>
          <p:nvPr/>
        </p:nvPicPr>
        <p:blipFill>
          <a:blip r:embed="rId5"/>
          <a:stretch>
            <a:fillRect/>
          </a:stretch>
        </p:blipFill>
        <p:spPr>
          <a:xfrm>
            <a:off x="463814" y="1985001"/>
            <a:ext cx="1586195" cy="2138691"/>
          </a:xfrm>
          <a:prstGeom prst="rect">
            <a:avLst/>
          </a:prstGeom>
        </p:spPr>
      </p:pic>
      <p:pic>
        <p:nvPicPr>
          <p:cNvPr id="6" name="Picture 5">
            <a:extLst>
              <a:ext uri="{FF2B5EF4-FFF2-40B4-BE49-F238E27FC236}">
                <a16:creationId xmlns:a16="http://schemas.microsoft.com/office/drawing/2014/main" id="{58CF403F-1304-B106-D598-B7FB94883E25}"/>
              </a:ext>
            </a:extLst>
          </p:cNvPr>
          <p:cNvPicPr>
            <a:picLocks noChangeAspect="1"/>
          </p:cNvPicPr>
          <p:nvPr/>
        </p:nvPicPr>
        <p:blipFill>
          <a:blip r:embed="rId6"/>
          <a:stretch>
            <a:fillRect/>
          </a:stretch>
        </p:blipFill>
        <p:spPr>
          <a:xfrm>
            <a:off x="389728" y="4285728"/>
            <a:ext cx="11412543" cy="2467319"/>
          </a:xfrm>
          <a:prstGeom prst="rect">
            <a:avLst/>
          </a:prstGeom>
        </p:spPr>
      </p:pic>
    </p:spTree>
    <p:extLst>
      <p:ext uri="{BB962C8B-B14F-4D97-AF65-F5344CB8AC3E}">
        <p14:creationId xmlns:p14="http://schemas.microsoft.com/office/powerpoint/2010/main" val="343380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61543" y="1604483"/>
            <a:ext cx="63267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KHỐI LÊNH NORM/SCALE ĐỂ XỬ LÍ ANALOG INPUT:</a:t>
            </a:r>
          </a:p>
        </p:txBody>
      </p:sp>
      <p:pic>
        <p:nvPicPr>
          <p:cNvPr id="11" name="Picture 10" descr="Shape, rectangle&#10;&#10;Description automatically generated">
            <a:extLst>
              <a:ext uri="{FF2B5EF4-FFF2-40B4-BE49-F238E27FC236}">
                <a16:creationId xmlns:a16="http://schemas.microsoft.com/office/drawing/2014/main" id="{0C7FB802-93AB-45E9-B099-A791E82D60A7}"/>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48F475D5-E45F-444D-86D4-F2EB8F8F69FA}"/>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1BF0022C-B2D8-4B18-87E4-EB160F936DC6}"/>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B66C9888-99EF-4131-A0AE-B45498A72AF7}"/>
              </a:ext>
            </a:extLst>
          </p:cNvPr>
          <p:cNvPicPr>
            <a:picLocks noChangeAspect="1"/>
          </p:cNvPicPr>
          <p:nvPr/>
        </p:nvPicPr>
        <p:blipFill>
          <a:blip r:embed="rId3"/>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0D6DA902-CEDE-4D19-8B5F-E97D670E2F21}"/>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AFEAB22-1D3A-A933-44AC-E2871E0DA5C0}"/>
              </a:ext>
            </a:extLst>
          </p:cNvPr>
          <p:cNvPicPr>
            <a:picLocks noChangeAspect="1"/>
          </p:cNvPicPr>
          <p:nvPr/>
        </p:nvPicPr>
        <p:blipFill>
          <a:blip r:embed="rId4"/>
          <a:stretch>
            <a:fillRect/>
          </a:stretch>
        </p:blipFill>
        <p:spPr>
          <a:xfrm>
            <a:off x="545043" y="1944924"/>
            <a:ext cx="1590897" cy="2114845"/>
          </a:xfrm>
          <a:prstGeom prst="rect">
            <a:avLst/>
          </a:prstGeom>
        </p:spPr>
      </p:pic>
      <p:pic>
        <p:nvPicPr>
          <p:cNvPr id="5" name="Picture 4">
            <a:extLst>
              <a:ext uri="{FF2B5EF4-FFF2-40B4-BE49-F238E27FC236}">
                <a16:creationId xmlns:a16="http://schemas.microsoft.com/office/drawing/2014/main" id="{7D274A4A-B667-0DA5-FB9F-222D8BF5D8AF}"/>
              </a:ext>
            </a:extLst>
          </p:cNvPr>
          <p:cNvPicPr>
            <a:picLocks noChangeAspect="1"/>
          </p:cNvPicPr>
          <p:nvPr/>
        </p:nvPicPr>
        <p:blipFill>
          <a:blip r:embed="rId5"/>
          <a:stretch>
            <a:fillRect/>
          </a:stretch>
        </p:blipFill>
        <p:spPr>
          <a:xfrm>
            <a:off x="3263019" y="1908628"/>
            <a:ext cx="7914794" cy="2238706"/>
          </a:xfrm>
          <a:prstGeom prst="rect">
            <a:avLst/>
          </a:prstGeom>
        </p:spPr>
      </p:pic>
      <p:pic>
        <p:nvPicPr>
          <p:cNvPr id="7" name="Picture 6">
            <a:extLst>
              <a:ext uri="{FF2B5EF4-FFF2-40B4-BE49-F238E27FC236}">
                <a16:creationId xmlns:a16="http://schemas.microsoft.com/office/drawing/2014/main" id="{7DCC8C52-1AA5-3BF3-8819-D1BC489B3A48}"/>
              </a:ext>
            </a:extLst>
          </p:cNvPr>
          <p:cNvPicPr>
            <a:picLocks noChangeAspect="1"/>
          </p:cNvPicPr>
          <p:nvPr/>
        </p:nvPicPr>
        <p:blipFill>
          <a:blip r:embed="rId6"/>
          <a:stretch>
            <a:fillRect/>
          </a:stretch>
        </p:blipFill>
        <p:spPr>
          <a:xfrm>
            <a:off x="261605" y="4285736"/>
            <a:ext cx="11202963" cy="2410161"/>
          </a:xfrm>
          <a:prstGeom prst="rect">
            <a:avLst/>
          </a:prstGeom>
        </p:spPr>
      </p:pic>
    </p:spTree>
    <p:extLst>
      <p:ext uri="{BB962C8B-B14F-4D97-AF65-F5344CB8AC3E}">
        <p14:creationId xmlns:p14="http://schemas.microsoft.com/office/powerpoint/2010/main" val="191366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526623" y="2118403"/>
            <a:ext cx="11425232" cy="1200329"/>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analog output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kênh</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B6F2F06-B78E-4A4A-9C76-43EE7CA912E1}"/>
              </a:ext>
            </a:extLst>
          </p:cNvPr>
          <p:cNvPicPr>
            <a:picLocks noChangeAspect="1"/>
          </p:cNvPicPr>
          <p:nvPr/>
        </p:nvPicPr>
        <p:blipFill>
          <a:blip r:embed="rId2"/>
          <a:stretch>
            <a:fillRect/>
          </a:stretch>
        </p:blipFill>
        <p:spPr>
          <a:xfrm>
            <a:off x="1224270" y="3429000"/>
            <a:ext cx="9743460" cy="3119695"/>
          </a:xfrm>
          <a:prstGeom prst="rect">
            <a:avLst/>
          </a:prstGeom>
        </p:spPr>
      </p:pic>
      <p:pic>
        <p:nvPicPr>
          <p:cNvPr id="11" name="Picture 10" descr="Shape, rectangle&#10;&#10;Description automatically generated">
            <a:extLst>
              <a:ext uri="{FF2B5EF4-FFF2-40B4-BE49-F238E27FC236}">
                <a16:creationId xmlns:a16="http://schemas.microsoft.com/office/drawing/2014/main" id="{FFE4EF76-2374-4E52-BA2D-D594DFBA3B6F}"/>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1BBBEEBE-EB64-4095-8805-21733BFC4C30}"/>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A9E1372A-9190-4796-859F-2858428EF6A5}"/>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A21CE77B-01B9-499D-83B5-63C9F6A7C999}"/>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A09170DC-951E-4F69-BA97-C9E8D3A3B880}"/>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90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2867741" cy="1938992"/>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analog output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kênh</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242842BE-1AED-4870-B85C-3A0FF6D0188F}"/>
              </a:ext>
            </a:extLst>
          </p:cNvPr>
          <p:cNvPicPr>
            <a:picLocks noChangeAspect="1"/>
          </p:cNvPicPr>
          <p:nvPr/>
        </p:nvPicPr>
        <p:blipFill>
          <a:blip r:embed="rId2"/>
          <a:stretch>
            <a:fillRect/>
          </a:stretch>
        </p:blipFill>
        <p:spPr>
          <a:xfrm>
            <a:off x="3705223" y="2191783"/>
            <a:ext cx="7562851" cy="3913741"/>
          </a:xfrm>
          <a:prstGeom prst="rect">
            <a:avLst/>
          </a:prstGeom>
        </p:spPr>
      </p:pic>
      <p:pic>
        <p:nvPicPr>
          <p:cNvPr id="11" name="Picture 10" descr="Shape, rectangle&#10;&#10;Description automatically generated">
            <a:extLst>
              <a:ext uri="{FF2B5EF4-FFF2-40B4-BE49-F238E27FC236}">
                <a16:creationId xmlns:a16="http://schemas.microsoft.com/office/drawing/2014/main" id="{2FC5734C-ACB7-4778-89C8-0FE6D5245839}"/>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6A1D7EC5-C4C9-4781-9462-F079ECEB5488}"/>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3581B0DB-6567-484D-B957-03493A88504E}"/>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560F3CC3-23D9-4CC2-B68C-492DFB8A74C3}"/>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1A26F32A-558A-4E11-A10B-BA46812756AA}"/>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975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hape, rectangle&#10;&#10;Description automatically generated">
            <a:extLst>
              <a:ext uri="{FF2B5EF4-FFF2-40B4-BE49-F238E27FC236}">
                <a16:creationId xmlns:a16="http://schemas.microsoft.com/office/drawing/2014/main" id="{2FC5734C-ACB7-4778-89C8-0FE6D5245839}"/>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6A1D7EC5-C4C9-4781-9462-F079ECEB5488}"/>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3581B0DB-6567-484D-B957-03493A88504E}"/>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560F3CC3-23D9-4CC2-B68C-492DFB8A74C3}"/>
              </a:ext>
            </a:extLst>
          </p:cNvPr>
          <p:cNvPicPr>
            <a:picLocks noChangeAspect="1"/>
          </p:cNvPicPr>
          <p:nvPr/>
        </p:nvPicPr>
        <p:blipFill>
          <a:blip r:embed="rId3"/>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1A26F32A-558A-4E11-A10B-BA46812756AA}"/>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D3AA464-7D6A-CDC5-FA40-0F1BBFB7E818}"/>
              </a:ext>
            </a:extLst>
          </p:cNvPr>
          <p:cNvPicPr>
            <a:picLocks noChangeAspect="1"/>
          </p:cNvPicPr>
          <p:nvPr/>
        </p:nvPicPr>
        <p:blipFill>
          <a:blip r:embed="rId4"/>
          <a:stretch>
            <a:fillRect/>
          </a:stretch>
        </p:blipFill>
        <p:spPr>
          <a:xfrm>
            <a:off x="1501720" y="1429196"/>
            <a:ext cx="9188559" cy="2171786"/>
          </a:xfrm>
          <a:prstGeom prst="rect">
            <a:avLst/>
          </a:prstGeom>
        </p:spPr>
      </p:pic>
      <p:sp>
        <p:nvSpPr>
          <p:cNvPr id="4" name="TextBox 3">
            <a:extLst>
              <a:ext uri="{FF2B5EF4-FFF2-40B4-BE49-F238E27FC236}">
                <a16:creationId xmlns:a16="http://schemas.microsoft.com/office/drawing/2014/main" id="{96C60F88-661F-F740-84ED-6653ED74522F}"/>
              </a:ext>
            </a:extLst>
          </p:cNvPr>
          <p:cNvSpPr txBox="1"/>
          <p:nvPr/>
        </p:nvSpPr>
        <p:spPr>
          <a:xfrm>
            <a:off x="255543" y="1230089"/>
            <a:ext cx="6024487"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Biến tần và nguyên lí hoạt động: </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38B5890-E4B7-600B-BF96-AA9AE2675C2B}"/>
              </a:ext>
            </a:extLst>
          </p:cNvPr>
          <p:cNvSpPr txBox="1"/>
          <p:nvPr/>
        </p:nvSpPr>
        <p:spPr>
          <a:xfrm>
            <a:off x="498174" y="3632146"/>
            <a:ext cx="11803094" cy="646331"/>
          </a:xfrm>
          <a:prstGeom prst="rect">
            <a:avLst/>
          </a:prstGeom>
          <a:noFill/>
        </p:spPr>
        <p:txBody>
          <a:bodyPr wrap="square">
            <a:spAutoFit/>
          </a:bodyPr>
          <a:lstStyle/>
          <a:p>
            <a:pPr marL="285750" indent="-285750">
              <a:buFontTx/>
              <a:buChar char="-"/>
            </a:pPr>
            <a:r>
              <a:rPr lang="en-US">
                <a:solidFill>
                  <a:srgbClr val="000000"/>
                </a:solidFill>
                <a:latin typeface="Times New Roman" panose="02020603050405020304" pitchFamily="18" charset="0"/>
                <a:ea typeface="Arial" panose="020B0604020202020204" pitchFamily="34" charset="0"/>
              </a:rPr>
              <a:t>N</a:t>
            </a:r>
            <a:r>
              <a:rPr lang="vi-VN" sz="1800">
                <a:solidFill>
                  <a:srgbClr val="000000"/>
                </a:solidFill>
                <a:effectLst/>
                <a:latin typeface="Times New Roman" panose="02020603050405020304" pitchFamily="18" charset="0"/>
                <a:ea typeface="Arial" panose="020B0604020202020204" pitchFamily="34" charset="0"/>
              </a:rPr>
              <a:t>guồn điện 1 pha hay 3 pha được chỉnh lưu và lọc thành nguồn 1 chiều bằng phẳng</a:t>
            </a:r>
            <a:endParaRPr lang="en-US" sz="1800">
              <a:solidFill>
                <a:srgbClr val="000000"/>
              </a:solidFill>
              <a:effectLst/>
              <a:latin typeface="Times New Roman" panose="02020603050405020304" pitchFamily="18" charset="0"/>
              <a:ea typeface="Arial" panose="020B0604020202020204" pitchFamily="34" charset="0"/>
            </a:endParaRPr>
          </a:p>
          <a:p>
            <a:pPr marL="285750" indent="-285750">
              <a:buFontTx/>
              <a:buChar char="-"/>
            </a:pPr>
            <a:r>
              <a:rPr lang="vi-VN" sz="1800">
                <a:solidFill>
                  <a:srgbClr val="000000"/>
                </a:solidFill>
                <a:effectLst/>
                <a:latin typeface="Times New Roman" panose="02020603050405020304" pitchFamily="18" charset="0"/>
                <a:ea typeface="Arial" panose="020B0604020202020204" pitchFamily="34" charset="0"/>
              </a:rPr>
              <a:t>Điện áp 1 chiều ở trên sẽ được biến đổi (nghịch lưu) thành điện áp xoay chiều 3 pha đối xứng</a:t>
            </a:r>
            <a:r>
              <a:rPr lang="en-US" sz="1800">
                <a:solidFill>
                  <a:srgbClr val="000000"/>
                </a:solidFill>
                <a:effectLst/>
                <a:latin typeface="Times New Roman" panose="02020603050405020304" pitchFamily="18" charset="0"/>
                <a:ea typeface="Arial" panose="020B0604020202020204" pitchFamily="34" charset="0"/>
              </a:rPr>
              <a:t> thông qua bộ biến đổi IGBT </a:t>
            </a:r>
            <a:endParaRPr lang="en-US"/>
          </a:p>
        </p:txBody>
      </p:sp>
      <p:pic>
        <p:nvPicPr>
          <p:cNvPr id="10" name="Picture 9" descr="Nguyên lý hoạt động của biến tần">
            <a:extLst>
              <a:ext uri="{FF2B5EF4-FFF2-40B4-BE49-F238E27FC236}">
                <a16:creationId xmlns:a16="http://schemas.microsoft.com/office/drawing/2014/main" id="{24D2F1DF-09FE-D528-795A-2EED0C7CE0A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46248" y="4513320"/>
            <a:ext cx="8499501" cy="2229182"/>
          </a:xfrm>
          <a:prstGeom prst="rect">
            <a:avLst/>
          </a:prstGeom>
          <a:noFill/>
          <a:ln>
            <a:noFill/>
          </a:ln>
        </p:spPr>
      </p:pic>
    </p:spTree>
    <p:extLst>
      <p:ext uri="{BB962C8B-B14F-4D97-AF65-F5344CB8AC3E}">
        <p14:creationId xmlns:p14="http://schemas.microsoft.com/office/powerpoint/2010/main" val="427188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11425232" cy="3046988"/>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 PLC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analog output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E700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chân</a:t>
            </a:r>
            <a:r>
              <a:rPr lang="en-US" sz="2400" dirty="0">
                <a:latin typeface="Times New Roman" panose="02020603050405020304" pitchFamily="18" charset="0"/>
                <a:cs typeface="Times New Roman" panose="02020603050405020304" pitchFamily="18" charset="0"/>
              </a:rPr>
              <a:t>  E700 , PLC S71200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p>
          <a:p>
            <a:pPr marL="285750" indent="-285750">
              <a:buFontTx/>
              <a:buChar char="-"/>
            </a:pP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p>
          <a:p>
            <a:pPr marL="285750" indent="-285750">
              <a:buFontTx/>
              <a:buChar char="-"/>
            </a:pP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PLC s71200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analog output </a:t>
            </a:r>
          </a:p>
          <a:p>
            <a:pPr marL="285750" indent="-285750">
              <a:buFontTx/>
              <a:buChar char="-"/>
            </a:pPr>
            <a:r>
              <a:rPr lang="en-US" sz="2400" dirty="0" err="1">
                <a:latin typeface="Times New Roman" panose="02020603050405020304" pitchFamily="18" charset="0"/>
                <a:cs typeface="Times New Roman" panose="02020603050405020304" pitchFamily="18" charset="0"/>
              </a:rPr>
              <a:t>Tận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p>
        </p:txBody>
      </p:sp>
      <p:pic>
        <p:nvPicPr>
          <p:cNvPr id="11" name="Picture 10" descr="Shape, rectangle&#10;&#10;Description automatically generated">
            <a:extLst>
              <a:ext uri="{FF2B5EF4-FFF2-40B4-BE49-F238E27FC236}">
                <a16:creationId xmlns:a16="http://schemas.microsoft.com/office/drawing/2014/main" id="{2CA95592-F906-49EF-ACEA-452B750AAA8F}"/>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B00C9254-8374-40D4-BBDF-4EAB3F5DAB5E}"/>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6879A8ED-612F-4318-8DB9-DB0D72CB6C3B}"/>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680BCC13-D8C7-48FE-AF08-964C5127B45C}"/>
              </a:ext>
            </a:extLst>
          </p:cNvPr>
          <p:cNvPicPr>
            <a:picLocks noChangeAspect="1"/>
          </p:cNvPicPr>
          <p:nvPr/>
        </p:nvPicPr>
        <p:blipFill>
          <a:blip r:embed="rId3"/>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1ACD8BA0-7959-4680-B035-6E3D8E57C186}"/>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390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11425232"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chân</a:t>
            </a:r>
            <a:r>
              <a:rPr lang="en-US" sz="2400" dirty="0">
                <a:latin typeface="Times New Roman" panose="02020603050405020304" pitchFamily="18" charset="0"/>
                <a:cs typeface="Times New Roman" panose="02020603050405020304" pitchFamily="18" charset="0"/>
              </a:rPr>
              <a:t>  E700</a:t>
            </a:r>
          </a:p>
        </p:txBody>
      </p:sp>
      <p:pic>
        <p:nvPicPr>
          <p:cNvPr id="5" name="Picture 4">
            <a:extLst>
              <a:ext uri="{FF2B5EF4-FFF2-40B4-BE49-F238E27FC236}">
                <a16:creationId xmlns:a16="http://schemas.microsoft.com/office/drawing/2014/main" id="{9A26836C-52FD-4A41-AC36-3D738C0CB8C5}"/>
              </a:ext>
            </a:extLst>
          </p:cNvPr>
          <p:cNvPicPr>
            <a:picLocks noChangeAspect="1"/>
          </p:cNvPicPr>
          <p:nvPr/>
        </p:nvPicPr>
        <p:blipFill>
          <a:blip r:embed="rId2"/>
          <a:stretch>
            <a:fillRect/>
          </a:stretch>
        </p:blipFill>
        <p:spPr>
          <a:xfrm>
            <a:off x="4163289" y="2057400"/>
            <a:ext cx="6220693" cy="4667901"/>
          </a:xfrm>
          <a:prstGeom prst="rect">
            <a:avLst/>
          </a:prstGeom>
        </p:spPr>
      </p:pic>
      <p:sp>
        <p:nvSpPr>
          <p:cNvPr id="6" name="Oval 5">
            <a:extLst>
              <a:ext uri="{FF2B5EF4-FFF2-40B4-BE49-F238E27FC236}">
                <a16:creationId xmlns:a16="http://schemas.microsoft.com/office/drawing/2014/main" id="{872CD998-C4C7-4F9A-8AF8-32FDB84845B3}"/>
              </a:ext>
            </a:extLst>
          </p:cNvPr>
          <p:cNvSpPr/>
          <p:nvPr/>
        </p:nvSpPr>
        <p:spPr>
          <a:xfrm>
            <a:off x="5800727" y="5800186"/>
            <a:ext cx="2082509" cy="9341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hape, rectangle&#10;&#10;Description automatically generated">
            <a:extLst>
              <a:ext uri="{FF2B5EF4-FFF2-40B4-BE49-F238E27FC236}">
                <a16:creationId xmlns:a16="http://schemas.microsoft.com/office/drawing/2014/main" id="{C34450A6-B067-4FA1-9748-6A4B94F7F883}"/>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3" name="TextBox 12">
            <a:extLst>
              <a:ext uri="{FF2B5EF4-FFF2-40B4-BE49-F238E27FC236}">
                <a16:creationId xmlns:a16="http://schemas.microsoft.com/office/drawing/2014/main" id="{84015DEF-51C0-48DA-A399-30FE94CBA545}"/>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5" name="TextBox 14">
            <a:extLst>
              <a:ext uri="{FF2B5EF4-FFF2-40B4-BE49-F238E27FC236}">
                <a16:creationId xmlns:a16="http://schemas.microsoft.com/office/drawing/2014/main" id="{08500051-2BAE-4072-8399-C481BC8BF290}"/>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6" name="Picture 15">
            <a:extLst>
              <a:ext uri="{FF2B5EF4-FFF2-40B4-BE49-F238E27FC236}">
                <a16:creationId xmlns:a16="http://schemas.microsoft.com/office/drawing/2014/main" id="{88DA3E81-B1ED-42E3-95EA-478B17FD5A49}"/>
              </a:ext>
            </a:extLst>
          </p:cNvPr>
          <p:cNvPicPr>
            <a:picLocks noChangeAspect="1"/>
          </p:cNvPicPr>
          <p:nvPr/>
        </p:nvPicPr>
        <p:blipFill>
          <a:blip r:embed="rId4"/>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9BF995C3-0F82-438E-8014-99476D3E8FF5}"/>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164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3380360"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chân</a:t>
            </a:r>
            <a:r>
              <a:rPr lang="en-US" sz="2400" dirty="0">
                <a:latin typeface="Times New Roman" panose="02020603050405020304" pitchFamily="18" charset="0"/>
                <a:cs typeface="Times New Roman" panose="02020603050405020304" pitchFamily="18" charset="0"/>
              </a:rPr>
              <a:t>  PLC S71200</a:t>
            </a:r>
          </a:p>
        </p:txBody>
      </p:sp>
      <p:pic>
        <p:nvPicPr>
          <p:cNvPr id="7" name="Picture 6">
            <a:extLst>
              <a:ext uri="{FF2B5EF4-FFF2-40B4-BE49-F238E27FC236}">
                <a16:creationId xmlns:a16="http://schemas.microsoft.com/office/drawing/2014/main" id="{003622C2-EBBA-4A6E-BA85-40F4AC770C65}"/>
              </a:ext>
            </a:extLst>
          </p:cNvPr>
          <p:cNvPicPr>
            <a:picLocks noChangeAspect="1"/>
          </p:cNvPicPr>
          <p:nvPr/>
        </p:nvPicPr>
        <p:blipFill>
          <a:blip r:embed="rId2"/>
          <a:stretch>
            <a:fillRect/>
          </a:stretch>
        </p:blipFill>
        <p:spPr>
          <a:xfrm>
            <a:off x="4156364" y="2136082"/>
            <a:ext cx="5283073" cy="4721918"/>
          </a:xfrm>
          <a:prstGeom prst="rect">
            <a:avLst/>
          </a:prstGeom>
        </p:spPr>
      </p:pic>
      <p:sp>
        <p:nvSpPr>
          <p:cNvPr id="12" name="Oval 11">
            <a:extLst>
              <a:ext uri="{FF2B5EF4-FFF2-40B4-BE49-F238E27FC236}">
                <a16:creationId xmlns:a16="http://schemas.microsoft.com/office/drawing/2014/main" id="{E8B3B486-DDEA-4C8A-9654-968D4B3D15AD}"/>
              </a:ext>
            </a:extLst>
          </p:cNvPr>
          <p:cNvSpPr/>
          <p:nvPr/>
        </p:nvSpPr>
        <p:spPr>
          <a:xfrm>
            <a:off x="5721926" y="4752109"/>
            <a:ext cx="969818" cy="6373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Shape, rectangle&#10;&#10;Description automatically generated">
            <a:extLst>
              <a:ext uri="{FF2B5EF4-FFF2-40B4-BE49-F238E27FC236}">
                <a16:creationId xmlns:a16="http://schemas.microsoft.com/office/drawing/2014/main" id="{B8237660-C3EE-4D9F-B636-3125736BEC15}"/>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6" name="TextBox 15">
            <a:extLst>
              <a:ext uri="{FF2B5EF4-FFF2-40B4-BE49-F238E27FC236}">
                <a16:creationId xmlns:a16="http://schemas.microsoft.com/office/drawing/2014/main" id="{1A799D6A-B9D7-483D-B60E-D68383EA8E3F}"/>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9" name="TextBox 18">
            <a:extLst>
              <a:ext uri="{FF2B5EF4-FFF2-40B4-BE49-F238E27FC236}">
                <a16:creationId xmlns:a16="http://schemas.microsoft.com/office/drawing/2014/main" id="{A30ACAAF-BBA5-4183-B75F-2E424DCBFB3A}"/>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20" name="Picture 19">
            <a:extLst>
              <a:ext uri="{FF2B5EF4-FFF2-40B4-BE49-F238E27FC236}">
                <a16:creationId xmlns:a16="http://schemas.microsoft.com/office/drawing/2014/main" id="{58AC40BA-5FCB-494C-9BA7-2B528BB2E2CB}"/>
              </a:ext>
            </a:extLst>
          </p:cNvPr>
          <p:cNvPicPr>
            <a:picLocks noChangeAspect="1"/>
          </p:cNvPicPr>
          <p:nvPr/>
        </p:nvPicPr>
        <p:blipFill>
          <a:blip r:embed="rId4"/>
          <a:stretch>
            <a:fillRect/>
          </a:stretch>
        </p:blipFill>
        <p:spPr>
          <a:xfrm>
            <a:off x="-1" y="0"/>
            <a:ext cx="3472125" cy="1261539"/>
          </a:xfrm>
          <a:prstGeom prst="rect">
            <a:avLst/>
          </a:prstGeom>
        </p:spPr>
      </p:pic>
      <p:sp>
        <p:nvSpPr>
          <p:cNvPr id="21" name="TextBox 20">
            <a:extLst>
              <a:ext uri="{FF2B5EF4-FFF2-40B4-BE49-F238E27FC236}">
                <a16:creationId xmlns:a16="http://schemas.microsoft.com/office/drawing/2014/main" id="{FA8BAFD5-A2F6-46BF-B4F4-1F7273EDBC7B}"/>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66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3130978"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Plc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B3785ABE-3F3D-4624-B885-9896957EF4E3}"/>
              </a:ext>
            </a:extLst>
          </p:cNvPr>
          <p:cNvPicPr>
            <a:picLocks noChangeAspect="1"/>
          </p:cNvPicPr>
          <p:nvPr/>
        </p:nvPicPr>
        <p:blipFill>
          <a:blip r:embed="rId2"/>
          <a:stretch>
            <a:fillRect/>
          </a:stretch>
        </p:blipFill>
        <p:spPr>
          <a:xfrm>
            <a:off x="3477490" y="2301343"/>
            <a:ext cx="7374037" cy="4251857"/>
          </a:xfrm>
          <a:prstGeom prst="rect">
            <a:avLst/>
          </a:prstGeom>
        </p:spPr>
      </p:pic>
      <p:pic>
        <p:nvPicPr>
          <p:cNvPr id="13" name="Picture 12" descr="Shape, rectangle&#10;&#10;Description automatically generated">
            <a:extLst>
              <a:ext uri="{FF2B5EF4-FFF2-40B4-BE49-F238E27FC236}">
                <a16:creationId xmlns:a16="http://schemas.microsoft.com/office/drawing/2014/main" id="{AB513A21-D567-45A6-BB5F-34B99CA6EB72}"/>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F3D406D9-43A1-4033-A64B-0578A1040F3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06B4DE9E-B14F-4332-BD62-D2468A39BB62}"/>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8" name="Picture 17">
            <a:extLst>
              <a:ext uri="{FF2B5EF4-FFF2-40B4-BE49-F238E27FC236}">
                <a16:creationId xmlns:a16="http://schemas.microsoft.com/office/drawing/2014/main" id="{B6662320-2B6C-4480-AA8A-9D0C56531EBA}"/>
              </a:ext>
            </a:extLst>
          </p:cNvPr>
          <p:cNvPicPr>
            <a:picLocks noChangeAspect="1"/>
          </p:cNvPicPr>
          <p:nvPr/>
        </p:nvPicPr>
        <p:blipFill>
          <a:blip r:embed="rId4"/>
          <a:stretch>
            <a:fillRect/>
          </a:stretch>
        </p:blipFill>
        <p:spPr>
          <a:xfrm>
            <a:off x="-1" y="0"/>
            <a:ext cx="3472125" cy="1261539"/>
          </a:xfrm>
          <a:prstGeom prst="rect">
            <a:avLst/>
          </a:prstGeom>
        </p:spPr>
      </p:pic>
      <p:sp>
        <p:nvSpPr>
          <p:cNvPr id="19" name="TextBox 18">
            <a:extLst>
              <a:ext uri="{FF2B5EF4-FFF2-40B4-BE49-F238E27FC236}">
                <a16:creationId xmlns:a16="http://schemas.microsoft.com/office/drawing/2014/main" id="{3EFEAD4D-4D82-4F7F-95EB-3447F5DB9F65}"/>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707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4C42FF0B-13B8-4FEF-8181-9B3A6612F7D3}"/>
              </a:ext>
            </a:extLst>
          </p:cNvPr>
          <p:cNvSpPr/>
          <p:nvPr/>
        </p:nvSpPr>
        <p:spPr>
          <a:xfrm>
            <a:off x="424873" y="2484582"/>
            <a:ext cx="1995054" cy="1117600"/>
          </a:xfrm>
          <a:prstGeom prst="round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CB NHIỆT ĐỘ , ÁP SUẤT , ĐẦU CÂN ,… </a:t>
            </a:r>
          </a:p>
        </p:txBody>
      </p:sp>
      <p:sp>
        <p:nvSpPr>
          <p:cNvPr id="11" name="Rectangle: Rounded Corners 10">
            <a:extLst>
              <a:ext uri="{FF2B5EF4-FFF2-40B4-BE49-F238E27FC236}">
                <a16:creationId xmlns:a16="http://schemas.microsoft.com/office/drawing/2014/main" id="{5171D7E8-3798-44EA-9B9D-33028BB20954}"/>
              </a:ext>
            </a:extLst>
          </p:cNvPr>
          <p:cNvSpPr/>
          <p:nvPr/>
        </p:nvSpPr>
        <p:spPr>
          <a:xfrm>
            <a:off x="3775365" y="2492605"/>
            <a:ext cx="2590801" cy="1117600"/>
          </a:xfrm>
          <a:prstGeom prst="round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7FA03BCA-035B-4966-9CFB-CE71008BE723}"/>
              </a:ext>
            </a:extLst>
          </p:cNvPr>
          <p:cNvSpPr/>
          <p:nvPr/>
        </p:nvSpPr>
        <p:spPr>
          <a:xfrm>
            <a:off x="3871473" y="2595418"/>
            <a:ext cx="1132323" cy="8959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ĐO LƯỜNG</a:t>
            </a:r>
          </a:p>
        </p:txBody>
      </p:sp>
      <p:sp>
        <p:nvSpPr>
          <p:cNvPr id="12" name="Rectangle: Rounded Corners 11">
            <a:extLst>
              <a:ext uri="{FF2B5EF4-FFF2-40B4-BE49-F238E27FC236}">
                <a16:creationId xmlns:a16="http://schemas.microsoft.com/office/drawing/2014/main" id="{4B7FFF7C-378E-40F8-B178-4F445C2A3702}"/>
              </a:ext>
            </a:extLst>
          </p:cNvPr>
          <p:cNvSpPr/>
          <p:nvPr/>
        </p:nvSpPr>
        <p:spPr>
          <a:xfrm>
            <a:off x="5047022" y="2603441"/>
            <a:ext cx="1245035" cy="8959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CHUYỂN ĐỔI</a:t>
            </a:r>
          </a:p>
        </p:txBody>
      </p:sp>
      <p:sp>
        <p:nvSpPr>
          <p:cNvPr id="13" name="Rectangle: Rounded Corners 12">
            <a:extLst>
              <a:ext uri="{FF2B5EF4-FFF2-40B4-BE49-F238E27FC236}">
                <a16:creationId xmlns:a16="http://schemas.microsoft.com/office/drawing/2014/main" id="{FEC5E8F1-557D-465C-943A-1368C90056C1}"/>
              </a:ext>
            </a:extLst>
          </p:cNvPr>
          <p:cNvSpPr/>
          <p:nvPr/>
        </p:nvSpPr>
        <p:spPr>
          <a:xfrm>
            <a:off x="7462982" y="2459454"/>
            <a:ext cx="4304144" cy="3645782"/>
          </a:xfrm>
          <a:prstGeom prst="round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F3136BAD-2CB4-48AA-9ED8-DF07A13E8F1D}"/>
              </a:ext>
            </a:extLst>
          </p:cNvPr>
          <p:cNvSpPr/>
          <p:nvPr/>
        </p:nvSpPr>
        <p:spPr>
          <a:xfrm>
            <a:off x="7845424" y="2766241"/>
            <a:ext cx="1529486" cy="12847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ANALOG INPUT </a:t>
            </a:r>
          </a:p>
          <a:p>
            <a:pPr algn="ctr"/>
            <a:r>
              <a:rPr lang="en-US" dirty="0">
                <a:latin typeface="Times New Roman" panose="02020603050405020304" pitchFamily="18" charset="0"/>
                <a:cs typeface="Times New Roman" panose="02020603050405020304" pitchFamily="18" charset="0"/>
              </a:rPr>
              <a:t>(ADC )</a:t>
            </a:r>
          </a:p>
        </p:txBody>
      </p:sp>
      <p:sp>
        <p:nvSpPr>
          <p:cNvPr id="16" name="Rectangle: Rounded Corners 15">
            <a:extLst>
              <a:ext uri="{FF2B5EF4-FFF2-40B4-BE49-F238E27FC236}">
                <a16:creationId xmlns:a16="http://schemas.microsoft.com/office/drawing/2014/main" id="{5FE6834D-71F7-48E1-BD77-1BB2B4484171}"/>
              </a:ext>
            </a:extLst>
          </p:cNvPr>
          <p:cNvSpPr/>
          <p:nvPr/>
        </p:nvSpPr>
        <p:spPr>
          <a:xfrm>
            <a:off x="7845424" y="4369346"/>
            <a:ext cx="1529486" cy="12847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ANALOG OUTPUT </a:t>
            </a:r>
          </a:p>
          <a:p>
            <a:pPr algn="ctr"/>
            <a:r>
              <a:rPr lang="en-US" dirty="0">
                <a:latin typeface="Times New Roman" panose="02020603050405020304" pitchFamily="18" charset="0"/>
                <a:cs typeface="Times New Roman" panose="02020603050405020304" pitchFamily="18" charset="0"/>
              </a:rPr>
              <a:t>(DAC )</a:t>
            </a:r>
          </a:p>
        </p:txBody>
      </p:sp>
      <p:sp>
        <p:nvSpPr>
          <p:cNvPr id="17" name="Rectangle: Rounded Corners 16">
            <a:extLst>
              <a:ext uri="{FF2B5EF4-FFF2-40B4-BE49-F238E27FC236}">
                <a16:creationId xmlns:a16="http://schemas.microsoft.com/office/drawing/2014/main" id="{9E33DDF5-BE66-4EB5-A920-46BE84770871}"/>
              </a:ext>
            </a:extLst>
          </p:cNvPr>
          <p:cNvSpPr/>
          <p:nvPr/>
        </p:nvSpPr>
        <p:spPr>
          <a:xfrm>
            <a:off x="3687616" y="4550405"/>
            <a:ext cx="2673929" cy="1117600"/>
          </a:xfrm>
          <a:prstGeom prst="round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ĐỐI TƯỢNG ĐIỀU KHIỂN (BIẾN TẦN , NHIỆT ĐIỆN TRỞ ,…)</a:t>
            </a:r>
          </a:p>
        </p:txBody>
      </p:sp>
      <p:sp>
        <p:nvSpPr>
          <p:cNvPr id="18" name="Rectangle: Rounded Corners 17">
            <a:extLst>
              <a:ext uri="{FF2B5EF4-FFF2-40B4-BE49-F238E27FC236}">
                <a16:creationId xmlns:a16="http://schemas.microsoft.com/office/drawing/2014/main" id="{18CD7236-9CCA-4607-AA08-8B3E921B117A}"/>
              </a:ext>
            </a:extLst>
          </p:cNvPr>
          <p:cNvSpPr/>
          <p:nvPr/>
        </p:nvSpPr>
        <p:spPr>
          <a:xfrm>
            <a:off x="263953" y="4573265"/>
            <a:ext cx="2673929" cy="1117600"/>
          </a:xfrm>
          <a:prstGeom prst="round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ĐỐI TƯỢNG CẦN ĐIỀU KHIỂN ( ĐỘNG CƠ , BÓNG ĐÈN ,…</a:t>
            </a:r>
          </a:p>
        </p:txBody>
      </p:sp>
      <p:sp>
        <p:nvSpPr>
          <p:cNvPr id="19" name="Rectangle: Rounded Corners 18">
            <a:extLst>
              <a:ext uri="{FF2B5EF4-FFF2-40B4-BE49-F238E27FC236}">
                <a16:creationId xmlns:a16="http://schemas.microsoft.com/office/drawing/2014/main" id="{2E530639-95F5-4697-B9DB-32CD2DCE16A8}"/>
              </a:ext>
            </a:extLst>
          </p:cNvPr>
          <p:cNvSpPr/>
          <p:nvPr/>
        </p:nvSpPr>
        <p:spPr>
          <a:xfrm>
            <a:off x="10046851" y="2786601"/>
            <a:ext cx="1628129" cy="28675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BỘ ĐIỀU KHIỂN PLC XỬ LÍ</a:t>
            </a:r>
          </a:p>
        </p:txBody>
      </p:sp>
      <p:sp>
        <p:nvSpPr>
          <p:cNvPr id="7" name="Arrow: Right 6">
            <a:extLst>
              <a:ext uri="{FF2B5EF4-FFF2-40B4-BE49-F238E27FC236}">
                <a16:creationId xmlns:a16="http://schemas.microsoft.com/office/drawing/2014/main" id="{8920E244-71D1-4B6B-ADC0-2DCD568E94DA}"/>
              </a:ext>
            </a:extLst>
          </p:cNvPr>
          <p:cNvSpPr/>
          <p:nvPr/>
        </p:nvSpPr>
        <p:spPr>
          <a:xfrm>
            <a:off x="2419927" y="3051404"/>
            <a:ext cx="1355437"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71827E7-A677-4B30-8AA3-40E7201D203A}"/>
              </a:ext>
            </a:extLst>
          </p:cNvPr>
          <p:cNvSpPr/>
          <p:nvPr/>
        </p:nvSpPr>
        <p:spPr>
          <a:xfrm>
            <a:off x="6388605" y="3036103"/>
            <a:ext cx="1447581" cy="610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268370DF-3707-4B05-9524-DCD9CFA43B48}"/>
              </a:ext>
            </a:extLst>
          </p:cNvPr>
          <p:cNvSpPr/>
          <p:nvPr/>
        </p:nvSpPr>
        <p:spPr>
          <a:xfrm flipV="1">
            <a:off x="9365678" y="3058963"/>
            <a:ext cx="681173"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0DB378C9-4F1D-4124-8E6D-07370A251EF6}"/>
              </a:ext>
            </a:extLst>
          </p:cNvPr>
          <p:cNvSpPr/>
          <p:nvPr/>
        </p:nvSpPr>
        <p:spPr>
          <a:xfrm rot="10800000" flipV="1">
            <a:off x="9344892" y="5086345"/>
            <a:ext cx="681173"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199B75F7-23C7-4347-BCA7-395B7FFDE7A4}"/>
              </a:ext>
            </a:extLst>
          </p:cNvPr>
          <p:cNvSpPr/>
          <p:nvPr/>
        </p:nvSpPr>
        <p:spPr>
          <a:xfrm rot="10800000">
            <a:off x="6361547" y="5086346"/>
            <a:ext cx="1483876" cy="457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AA506F02-7E40-4B42-8081-550521795065}"/>
              </a:ext>
            </a:extLst>
          </p:cNvPr>
          <p:cNvSpPr/>
          <p:nvPr/>
        </p:nvSpPr>
        <p:spPr>
          <a:xfrm rot="10800000">
            <a:off x="2937882" y="5055464"/>
            <a:ext cx="728948"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648D087-A387-40D9-BA8A-7A144FDCE791}"/>
              </a:ext>
            </a:extLst>
          </p:cNvPr>
          <p:cNvSpPr txBox="1"/>
          <p:nvPr/>
        </p:nvSpPr>
        <p:spPr>
          <a:xfrm>
            <a:off x="2567718" y="2716768"/>
            <a:ext cx="10714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ĐỌC VỀ </a:t>
            </a:r>
          </a:p>
        </p:txBody>
      </p:sp>
      <p:sp>
        <p:nvSpPr>
          <p:cNvPr id="27" name="TextBox 26">
            <a:extLst>
              <a:ext uri="{FF2B5EF4-FFF2-40B4-BE49-F238E27FC236}">
                <a16:creationId xmlns:a16="http://schemas.microsoft.com/office/drawing/2014/main" id="{480CF506-E784-43E4-B85F-D5ABDEA713CD}"/>
              </a:ext>
            </a:extLst>
          </p:cNvPr>
          <p:cNvSpPr txBox="1"/>
          <p:nvPr/>
        </p:nvSpPr>
        <p:spPr>
          <a:xfrm>
            <a:off x="6492302" y="2712490"/>
            <a:ext cx="10714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0 -10V</a:t>
            </a:r>
          </a:p>
        </p:txBody>
      </p:sp>
      <p:sp>
        <p:nvSpPr>
          <p:cNvPr id="28" name="TextBox 27">
            <a:extLst>
              <a:ext uri="{FF2B5EF4-FFF2-40B4-BE49-F238E27FC236}">
                <a16:creationId xmlns:a16="http://schemas.microsoft.com/office/drawing/2014/main" id="{45E133D6-E83E-4835-A4A8-77516029100D}"/>
              </a:ext>
            </a:extLst>
          </p:cNvPr>
          <p:cNvSpPr txBox="1"/>
          <p:nvPr/>
        </p:nvSpPr>
        <p:spPr>
          <a:xfrm>
            <a:off x="6490862" y="3094924"/>
            <a:ext cx="10714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4- 20 mA</a:t>
            </a:r>
          </a:p>
        </p:txBody>
      </p:sp>
      <p:sp>
        <p:nvSpPr>
          <p:cNvPr id="29" name="TextBox 28">
            <a:extLst>
              <a:ext uri="{FF2B5EF4-FFF2-40B4-BE49-F238E27FC236}">
                <a16:creationId xmlns:a16="http://schemas.microsoft.com/office/drawing/2014/main" id="{DAA6B419-A907-4128-99EC-291AEC9079B6}"/>
              </a:ext>
            </a:extLst>
          </p:cNvPr>
          <p:cNvSpPr txBox="1"/>
          <p:nvPr/>
        </p:nvSpPr>
        <p:spPr>
          <a:xfrm>
            <a:off x="6412780" y="5132065"/>
            <a:ext cx="10714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4- 20 mA</a:t>
            </a:r>
          </a:p>
        </p:txBody>
      </p:sp>
      <p:sp>
        <p:nvSpPr>
          <p:cNvPr id="30" name="TextBox 29">
            <a:extLst>
              <a:ext uri="{FF2B5EF4-FFF2-40B4-BE49-F238E27FC236}">
                <a16:creationId xmlns:a16="http://schemas.microsoft.com/office/drawing/2014/main" id="{43380A07-7546-4C3F-8967-B9D7B3CEEFC2}"/>
              </a:ext>
            </a:extLst>
          </p:cNvPr>
          <p:cNvSpPr txBox="1"/>
          <p:nvPr/>
        </p:nvSpPr>
        <p:spPr>
          <a:xfrm>
            <a:off x="6497780" y="4712521"/>
            <a:ext cx="10714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0 -10V</a:t>
            </a:r>
          </a:p>
        </p:txBody>
      </p:sp>
      <p:pic>
        <p:nvPicPr>
          <p:cNvPr id="31" name="Picture 30" descr="Shape, rectangle&#10;&#10;Description automatically generated">
            <a:extLst>
              <a:ext uri="{FF2B5EF4-FFF2-40B4-BE49-F238E27FC236}">
                <a16:creationId xmlns:a16="http://schemas.microsoft.com/office/drawing/2014/main" id="{BCDD85F1-E1C4-415C-8E65-FFEF150AA509}"/>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32" name="TextBox 31">
            <a:extLst>
              <a:ext uri="{FF2B5EF4-FFF2-40B4-BE49-F238E27FC236}">
                <a16:creationId xmlns:a16="http://schemas.microsoft.com/office/drawing/2014/main" id="{571EFE28-5523-4F68-9B8D-1DC2C9EC9FB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34" name="TextBox 33">
            <a:extLst>
              <a:ext uri="{FF2B5EF4-FFF2-40B4-BE49-F238E27FC236}">
                <a16:creationId xmlns:a16="http://schemas.microsoft.com/office/drawing/2014/main" id="{8C854C3C-C7C9-4607-BB7B-C940F07E4D3B}"/>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5" name="Picture 34">
            <a:extLst>
              <a:ext uri="{FF2B5EF4-FFF2-40B4-BE49-F238E27FC236}">
                <a16:creationId xmlns:a16="http://schemas.microsoft.com/office/drawing/2014/main" id="{E2873AAC-46CA-4F7F-AF3A-1794B8001D21}"/>
              </a:ext>
            </a:extLst>
          </p:cNvPr>
          <p:cNvPicPr>
            <a:picLocks noChangeAspect="1"/>
          </p:cNvPicPr>
          <p:nvPr/>
        </p:nvPicPr>
        <p:blipFill>
          <a:blip r:embed="rId3"/>
          <a:stretch>
            <a:fillRect/>
          </a:stretch>
        </p:blipFill>
        <p:spPr>
          <a:xfrm>
            <a:off x="-1" y="0"/>
            <a:ext cx="3472125" cy="1261539"/>
          </a:xfrm>
          <a:prstGeom prst="rect">
            <a:avLst/>
          </a:prstGeom>
        </p:spPr>
      </p:pic>
      <p:sp>
        <p:nvSpPr>
          <p:cNvPr id="36" name="TextBox 35">
            <a:extLst>
              <a:ext uri="{FF2B5EF4-FFF2-40B4-BE49-F238E27FC236}">
                <a16:creationId xmlns:a16="http://schemas.microsoft.com/office/drawing/2014/main" id="{E6951432-7CFA-473F-96E5-9E4D72D2F793}"/>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3240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3" y="2282659"/>
            <a:ext cx="10266069" cy="3785652"/>
          </a:xfrm>
          <a:prstGeom prst="rect">
            <a:avLst/>
          </a:prstGeom>
          <a:noFill/>
        </p:spPr>
        <p:txBody>
          <a:bodyPr wrap="square" rtlCol="0">
            <a:spAutoFit/>
          </a:bodyPr>
          <a:lstStyle/>
          <a:p>
            <a:pPr marL="285750" indent="-285750">
              <a:buFontTx/>
              <a:buChar char="-"/>
            </a:pP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p>
          <a:p>
            <a:pPr marL="285750" indent="-285750">
              <a:buFontTx/>
              <a:buChar char="-"/>
            </a:pP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p>
          <a:p>
            <a:pPr marL="342900" indent="-342900">
              <a:buFontTx/>
              <a:buChar char="-"/>
            </a:pP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p>
          <a:p>
            <a:pPr marL="342900" indent="-342900">
              <a:buFontTx/>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màn</a:t>
            </a:r>
            <a:r>
              <a:rPr lang="en-US" sz="2400" dirty="0">
                <a:latin typeface="Times New Roman" panose="02020603050405020304" pitchFamily="18" charset="0"/>
                <a:cs typeface="Times New Roman" panose="02020603050405020304" pitchFamily="18" charset="0"/>
              </a:rPr>
              <a:t> popup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nút</a:t>
            </a:r>
            <a:r>
              <a:rPr lang="en-US" sz="2400" dirty="0">
                <a:latin typeface="Times New Roman" panose="02020603050405020304" pitchFamily="18" charset="0"/>
                <a:cs typeface="Times New Roman" panose="02020603050405020304" pitchFamily="18" charset="0"/>
              </a:rPr>
              <a:t> PU/EXT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Mode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P79 </a:t>
            </a:r>
            <a:r>
              <a:rPr lang="en-US" sz="2400" err="1">
                <a:latin typeface="Times New Roman" panose="02020603050405020304" pitchFamily="18" charset="0"/>
                <a:cs typeface="Times New Roman" panose="02020603050405020304" pitchFamily="18" charset="0"/>
              </a:rPr>
              <a:t>chọn</a:t>
            </a:r>
            <a:r>
              <a:rPr lang="en-US" sz="2400">
                <a:latin typeface="Times New Roman" panose="02020603050405020304" pitchFamily="18" charset="0"/>
                <a:cs typeface="Times New Roman" panose="02020603050405020304" pitchFamily="18" charset="0"/>
              </a:rPr>
              <a:t> 2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11" name="Picture 10" descr="Shape, rectangle&#10;&#10;Description automatically generated">
            <a:extLst>
              <a:ext uri="{FF2B5EF4-FFF2-40B4-BE49-F238E27FC236}">
                <a16:creationId xmlns:a16="http://schemas.microsoft.com/office/drawing/2014/main" id="{A1934573-29CF-4059-87E3-36215F3CBCD7}"/>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9CDB282D-5CE7-4B58-859F-FCF9FC769B8E}"/>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EF31E7EA-66C3-4222-BFA9-BCEA2D5659B0}"/>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639371D5-A889-4C11-BE94-690D0DE10BE6}"/>
              </a:ext>
            </a:extLst>
          </p:cNvPr>
          <p:cNvPicPr>
            <a:picLocks noChangeAspect="1"/>
          </p:cNvPicPr>
          <p:nvPr/>
        </p:nvPicPr>
        <p:blipFill>
          <a:blip r:embed="rId3"/>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1BAEBE11-5C9B-4F87-8C93-07FBE679E1EF}"/>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97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hape, rectangle&#10;&#10;Description automatically generated">
            <a:extLst>
              <a:ext uri="{FF2B5EF4-FFF2-40B4-BE49-F238E27FC236}">
                <a16:creationId xmlns:a16="http://schemas.microsoft.com/office/drawing/2014/main" id="{A1934573-29CF-4059-87E3-36215F3CBCD7}"/>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9CDB282D-5CE7-4B58-859F-FCF9FC769B8E}"/>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EF31E7EA-66C3-4222-BFA9-BCEA2D5659B0}"/>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639371D5-A889-4C11-BE94-690D0DE10BE6}"/>
              </a:ext>
            </a:extLst>
          </p:cNvPr>
          <p:cNvPicPr>
            <a:picLocks noChangeAspect="1"/>
          </p:cNvPicPr>
          <p:nvPr/>
        </p:nvPicPr>
        <p:blipFill>
          <a:blip r:embed="rId3"/>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1BAEBE11-5C9B-4F87-8C93-07FBE679E1EF}"/>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A6D7AB1-C43B-ABBC-C9B7-F06887BDD98F}"/>
              </a:ext>
            </a:extLst>
          </p:cNvPr>
          <p:cNvPicPr>
            <a:picLocks noChangeAspect="1"/>
          </p:cNvPicPr>
          <p:nvPr/>
        </p:nvPicPr>
        <p:blipFill>
          <a:blip r:embed="rId4"/>
          <a:stretch>
            <a:fillRect/>
          </a:stretch>
        </p:blipFill>
        <p:spPr>
          <a:xfrm>
            <a:off x="2397646" y="1429196"/>
            <a:ext cx="9117972" cy="4733542"/>
          </a:xfrm>
          <a:prstGeom prst="rect">
            <a:avLst/>
          </a:prstGeom>
        </p:spPr>
      </p:pic>
    </p:spTree>
    <p:extLst>
      <p:ext uri="{BB962C8B-B14F-4D97-AF65-F5344CB8AC3E}">
        <p14:creationId xmlns:p14="http://schemas.microsoft.com/office/powerpoint/2010/main" val="67142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hape, rectangle&#10;&#10;Description automatically generated">
            <a:extLst>
              <a:ext uri="{FF2B5EF4-FFF2-40B4-BE49-F238E27FC236}">
                <a16:creationId xmlns:a16="http://schemas.microsoft.com/office/drawing/2014/main" id="{A1934573-29CF-4059-87E3-36215F3CBCD7}"/>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9CDB282D-5CE7-4B58-859F-FCF9FC769B8E}"/>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EF31E7EA-66C3-4222-BFA9-BCEA2D5659B0}"/>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639371D5-A889-4C11-BE94-690D0DE10BE6}"/>
              </a:ext>
            </a:extLst>
          </p:cNvPr>
          <p:cNvPicPr>
            <a:picLocks noChangeAspect="1"/>
          </p:cNvPicPr>
          <p:nvPr/>
        </p:nvPicPr>
        <p:blipFill>
          <a:blip r:embed="rId3"/>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1BAEBE11-5C9B-4F87-8C93-07FBE679E1EF}"/>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C5B294-FF78-3200-96A2-FECD12DCCD16}"/>
              </a:ext>
            </a:extLst>
          </p:cNvPr>
          <p:cNvPicPr>
            <a:picLocks noChangeAspect="1"/>
          </p:cNvPicPr>
          <p:nvPr/>
        </p:nvPicPr>
        <p:blipFill>
          <a:blip r:embed="rId4"/>
          <a:stretch>
            <a:fillRect/>
          </a:stretch>
        </p:blipFill>
        <p:spPr>
          <a:xfrm>
            <a:off x="77574" y="1518235"/>
            <a:ext cx="12036851" cy="1910612"/>
          </a:xfrm>
          <a:prstGeom prst="rect">
            <a:avLst/>
          </a:prstGeom>
        </p:spPr>
      </p:pic>
      <p:pic>
        <p:nvPicPr>
          <p:cNvPr id="5" name="Picture 4">
            <a:extLst>
              <a:ext uri="{FF2B5EF4-FFF2-40B4-BE49-F238E27FC236}">
                <a16:creationId xmlns:a16="http://schemas.microsoft.com/office/drawing/2014/main" id="{EE1BDA85-D692-6698-16F8-56DB3A428582}"/>
              </a:ext>
            </a:extLst>
          </p:cNvPr>
          <p:cNvPicPr>
            <a:picLocks noChangeAspect="1"/>
          </p:cNvPicPr>
          <p:nvPr/>
        </p:nvPicPr>
        <p:blipFill>
          <a:blip r:embed="rId5"/>
          <a:stretch>
            <a:fillRect/>
          </a:stretch>
        </p:blipFill>
        <p:spPr>
          <a:xfrm>
            <a:off x="77574" y="3685541"/>
            <a:ext cx="12128018" cy="1463507"/>
          </a:xfrm>
          <a:prstGeom prst="rect">
            <a:avLst/>
          </a:prstGeom>
        </p:spPr>
      </p:pic>
    </p:spTree>
    <p:extLst>
      <p:ext uri="{BB962C8B-B14F-4D97-AF65-F5344CB8AC3E}">
        <p14:creationId xmlns:p14="http://schemas.microsoft.com/office/powerpoint/2010/main" val="294105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3" y="2282659"/>
            <a:ext cx="5126033" cy="2677656"/>
          </a:xfrm>
          <a:prstGeom prst="rect">
            <a:avLst/>
          </a:prstGeom>
          <a:noFill/>
        </p:spPr>
        <p:txBody>
          <a:bodyPr wrap="square" rtlCol="0">
            <a:spAutoFit/>
          </a:bodyPr>
          <a:lstStyle/>
          <a:p>
            <a:pPr marL="285750" indent="-285750">
              <a:buFontTx/>
              <a:buChar char="-"/>
            </a:pP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PLC s71200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analog output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cứng</a:t>
            </a:r>
            <a:r>
              <a:rPr lang="en-US" sz="2400" dirty="0">
                <a:latin typeface="Times New Roman" panose="02020603050405020304" pitchFamily="18" charset="0"/>
                <a:cs typeface="Times New Roman" panose="02020603050405020304" pitchFamily="18" charset="0"/>
              </a:rPr>
              <a:t> plc s71200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module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analog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analog out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analog output</a:t>
            </a: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CC91A6-EA5F-45DC-A75B-0493AA263D52}"/>
              </a:ext>
            </a:extLst>
          </p:cNvPr>
          <p:cNvPicPr>
            <a:picLocks noChangeAspect="1"/>
          </p:cNvPicPr>
          <p:nvPr/>
        </p:nvPicPr>
        <p:blipFill>
          <a:blip r:embed="rId2"/>
          <a:stretch>
            <a:fillRect/>
          </a:stretch>
        </p:blipFill>
        <p:spPr>
          <a:xfrm>
            <a:off x="6467306" y="2733020"/>
            <a:ext cx="3277057" cy="3581900"/>
          </a:xfrm>
          <a:prstGeom prst="rect">
            <a:avLst/>
          </a:prstGeom>
        </p:spPr>
      </p:pic>
      <p:pic>
        <p:nvPicPr>
          <p:cNvPr id="11" name="Picture 10" descr="Shape, rectangle&#10;&#10;Description automatically generated">
            <a:extLst>
              <a:ext uri="{FF2B5EF4-FFF2-40B4-BE49-F238E27FC236}">
                <a16:creationId xmlns:a16="http://schemas.microsoft.com/office/drawing/2014/main" id="{0DF32209-1AB0-4198-BCC2-DF6F859BCBAD}"/>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D383115D-517D-42CC-BB1E-ED8161FE0F10}"/>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6730618D-94FB-455D-AEEF-7B88394E4658}"/>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12162D0E-729E-4CBB-99E5-33852DD8FE3E}"/>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226B5763-C021-47AB-A9AD-06504461F02A}"/>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9528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382731" y="2164259"/>
            <a:ext cx="5126033" cy="1569660"/>
          </a:xfrm>
          <a:prstGeom prst="rect">
            <a:avLst/>
          </a:prstGeom>
          <a:noFill/>
        </p:spPr>
        <p:txBody>
          <a:bodyPr wrap="square" rtlCol="0">
            <a:spAutoFit/>
          </a:bodyPr>
          <a:lstStyle/>
          <a:p>
            <a:pPr marL="285750" indent="-285750">
              <a:buFontTx/>
              <a:buChar char="-"/>
            </a:pP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PLC s71200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analog output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analog out</a:t>
            </a:r>
          </a:p>
          <a:p>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FF8C567-6D70-4081-99D4-ED0ADB50CF38}"/>
              </a:ext>
            </a:extLst>
          </p:cNvPr>
          <p:cNvPicPr>
            <a:picLocks noChangeAspect="1"/>
          </p:cNvPicPr>
          <p:nvPr/>
        </p:nvPicPr>
        <p:blipFill>
          <a:blip r:embed="rId2"/>
          <a:stretch>
            <a:fillRect/>
          </a:stretch>
        </p:blipFill>
        <p:spPr>
          <a:xfrm>
            <a:off x="2382982" y="3502716"/>
            <a:ext cx="7808767" cy="3197436"/>
          </a:xfrm>
          <a:prstGeom prst="rect">
            <a:avLst/>
          </a:prstGeom>
        </p:spPr>
      </p:pic>
      <p:pic>
        <p:nvPicPr>
          <p:cNvPr id="12" name="Picture 11" descr="Shape, rectangle&#10;&#10;Description automatically generated">
            <a:extLst>
              <a:ext uri="{FF2B5EF4-FFF2-40B4-BE49-F238E27FC236}">
                <a16:creationId xmlns:a16="http://schemas.microsoft.com/office/drawing/2014/main" id="{F80B40C7-C17F-4DE3-9D64-5D599F5EC837}"/>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3" name="TextBox 12">
            <a:extLst>
              <a:ext uri="{FF2B5EF4-FFF2-40B4-BE49-F238E27FC236}">
                <a16:creationId xmlns:a16="http://schemas.microsoft.com/office/drawing/2014/main" id="{942E2BEA-779E-46A2-9192-C4DF610CDCCA}"/>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5" name="TextBox 14">
            <a:extLst>
              <a:ext uri="{FF2B5EF4-FFF2-40B4-BE49-F238E27FC236}">
                <a16:creationId xmlns:a16="http://schemas.microsoft.com/office/drawing/2014/main" id="{16595916-94B8-4C2D-8ECD-0CFD9B261223}"/>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6" name="Picture 15">
            <a:extLst>
              <a:ext uri="{FF2B5EF4-FFF2-40B4-BE49-F238E27FC236}">
                <a16:creationId xmlns:a16="http://schemas.microsoft.com/office/drawing/2014/main" id="{7DF86229-4050-42F6-B63B-A35C66FB46F3}"/>
              </a:ext>
            </a:extLst>
          </p:cNvPr>
          <p:cNvPicPr>
            <a:picLocks noChangeAspect="1"/>
          </p:cNvPicPr>
          <p:nvPr/>
        </p:nvPicPr>
        <p:blipFill>
          <a:blip r:embed="rId4"/>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F569C694-2265-4BFE-9989-9C70D55465A2}"/>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41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382731" y="2164259"/>
            <a:ext cx="5126033" cy="1569660"/>
          </a:xfrm>
          <a:prstGeom prst="rect">
            <a:avLst/>
          </a:prstGeom>
          <a:noFill/>
        </p:spPr>
        <p:txBody>
          <a:bodyPr wrap="square" rtlCol="0">
            <a:spAutoFit/>
          </a:bodyPr>
          <a:lstStyle/>
          <a:p>
            <a:pPr marL="285750" indent="-285750">
              <a:buFontTx/>
              <a:buChar char="-"/>
            </a:pP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PLC s71200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analog output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analog out</a:t>
            </a:r>
          </a:p>
          <a:p>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B35B0E3-A2ED-4A16-AAD2-62C84CB9F5C4}"/>
              </a:ext>
            </a:extLst>
          </p:cNvPr>
          <p:cNvPicPr>
            <a:picLocks noChangeAspect="1"/>
          </p:cNvPicPr>
          <p:nvPr/>
        </p:nvPicPr>
        <p:blipFill>
          <a:blip r:embed="rId2"/>
          <a:stretch>
            <a:fillRect/>
          </a:stretch>
        </p:blipFill>
        <p:spPr>
          <a:xfrm>
            <a:off x="1224270" y="3429000"/>
            <a:ext cx="9743460" cy="3119695"/>
          </a:xfrm>
          <a:prstGeom prst="rect">
            <a:avLst/>
          </a:prstGeom>
        </p:spPr>
      </p:pic>
      <p:pic>
        <p:nvPicPr>
          <p:cNvPr id="12" name="Picture 11" descr="Shape, rectangle&#10;&#10;Description automatically generated">
            <a:extLst>
              <a:ext uri="{FF2B5EF4-FFF2-40B4-BE49-F238E27FC236}">
                <a16:creationId xmlns:a16="http://schemas.microsoft.com/office/drawing/2014/main" id="{378C1065-CBE7-4D53-85F9-5563DA8E0CB7}"/>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3" name="TextBox 12">
            <a:extLst>
              <a:ext uri="{FF2B5EF4-FFF2-40B4-BE49-F238E27FC236}">
                <a16:creationId xmlns:a16="http://schemas.microsoft.com/office/drawing/2014/main" id="{684A5056-65C9-463A-98FF-4140A4B9EC98}"/>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5" name="TextBox 14">
            <a:extLst>
              <a:ext uri="{FF2B5EF4-FFF2-40B4-BE49-F238E27FC236}">
                <a16:creationId xmlns:a16="http://schemas.microsoft.com/office/drawing/2014/main" id="{DE1FBF3D-4C0D-4FD9-AFD0-60C8E3E380B0}"/>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6" name="Picture 15">
            <a:extLst>
              <a:ext uri="{FF2B5EF4-FFF2-40B4-BE49-F238E27FC236}">
                <a16:creationId xmlns:a16="http://schemas.microsoft.com/office/drawing/2014/main" id="{706DA21C-04C3-4192-A0AD-377B6928A780}"/>
              </a:ext>
            </a:extLst>
          </p:cNvPr>
          <p:cNvPicPr>
            <a:picLocks noChangeAspect="1"/>
          </p:cNvPicPr>
          <p:nvPr/>
        </p:nvPicPr>
        <p:blipFill>
          <a:blip r:embed="rId4"/>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12553DEC-B499-46E7-8E09-791610498041}"/>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400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07E025F-199D-40C3-A746-854D0117F9AC}"/>
              </a:ext>
            </a:extLst>
          </p:cNvPr>
          <p:cNvSpPr txBox="1"/>
          <p:nvPr/>
        </p:nvSpPr>
        <p:spPr>
          <a:xfrm>
            <a:off x="498913" y="2282659"/>
            <a:ext cx="486741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CÁCH TÍNH TOÁN CÁC THAM SỐ ĐỌC VỀ :</a:t>
            </a:r>
          </a:p>
        </p:txBody>
      </p:sp>
      <p:sp>
        <p:nvSpPr>
          <p:cNvPr id="32" name="TextBox 31">
            <a:extLst>
              <a:ext uri="{FF2B5EF4-FFF2-40B4-BE49-F238E27FC236}">
                <a16:creationId xmlns:a16="http://schemas.microsoft.com/office/drawing/2014/main" id="{8C0B6181-35D0-430F-B973-029832378D30}"/>
              </a:ext>
            </a:extLst>
          </p:cNvPr>
          <p:cNvSpPr txBox="1"/>
          <p:nvPr/>
        </p:nvSpPr>
        <p:spPr>
          <a:xfrm>
            <a:off x="498912" y="2879620"/>
            <a:ext cx="1134210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ĐỌC VỀ GT CB_NHIETDO : 0-100 ĐỘ =&gt; 0 -10V (GIÁ TRỊ SAU KHI QUA BỘ CHUYỂN ĐỔI VÀO INPUT PLC )  </a:t>
            </a:r>
          </a:p>
        </p:txBody>
      </p:sp>
      <p:sp>
        <p:nvSpPr>
          <p:cNvPr id="33" name="TextBox 32">
            <a:extLst>
              <a:ext uri="{FF2B5EF4-FFF2-40B4-BE49-F238E27FC236}">
                <a16:creationId xmlns:a16="http://schemas.microsoft.com/office/drawing/2014/main" id="{C701AE9F-ED92-4662-9584-F60A8B804B78}"/>
              </a:ext>
            </a:extLst>
          </p:cNvPr>
          <p:cNvSpPr txBox="1"/>
          <p:nvPr/>
        </p:nvSpPr>
        <p:spPr>
          <a:xfrm>
            <a:off x="3362039" y="3429000"/>
            <a:ext cx="866370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0 -10V =&gt; 0- 27648 (GIÁ TRỊ PLC HIỂU TÍNH TOÁN VÀ XỬ LÍ BẰNG GIÁ TRỊ NÀY )</a:t>
            </a:r>
            <a:endParaRPr lang="en-US" dirty="0"/>
          </a:p>
        </p:txBody>
      </p:sp>
      <p:sp>
        <p:nvSpPr>
          <p:cNvPr id="36" name="TextBox 35">
            <a:extLst>
              <a:ext uri="{FF2B5EF4-FFF2-40B4-BE49-F238E27FC236}">
                <a16:creationId xmlns:a16="http://schemas.microsoft.com/office/drawing/2014/main" id="{86381161-FC9A-4C14-B206-130D8963CFBB}"/>
              </a:ext>
            </a:extLst>
          </p:cNvPr>
          <p:cNvSpPr txBox="1"/>
          <p:nvPr/>
        </p:nvSpPr>
        <p:spPr>
          <a:xfrm>
            <a:off x="498912" y="3900019"/>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ĐỂ HIỂN THỊ GIÁ TRỊ CHO NGƯỜI VẬN HÀNH XEM :</a:t>
            </a:r>
            <a:endParaRPr lang="en-US" dirty="0"/>
          </a:p>
        </p:txBody>
      </p:sp>
      <p:sp>
        <p:nvSpPr>
          <p:cNvPr id="38" name="TextBox 37">
            <a:extLst>
              <a:ext uri="{FF2B5EF4-FFF2-40B4-BE49-F238E27FC236}">
                <a16:creationId xmlns:a16="http://schemas.microsoft.com/office/drawing/2014/main" id="{EB5D8D46-1045-4EBA-A835-186B6DE9D4D7}"/>
              </a:ext>
            </a:extLst>
          </p:cNvPr>
          <p:cNvSpPr txBox="1"/>
          <p:nvPr/>
        </p:nvSpPr>
        <p:spPr>
          <a:xfrm>
            <a:off x="3362037" y="4279764"/>
            <a:ext cx="4294907"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0   -      ? ĐỘ                                  100 ĐỘ</a:t>
            </a:r>
            <a:endParaRPr lang="en-US" dirty="0"/>
          </a:p>
        </p:txBody>
      </p:sp>
      <p:sp>
        <p:nvSpPr>
          <p:cNvPr id="40" name="TextBox 39">
            <a:extLst>
              <a:ext uri="{FF2B5EF4-FFF2-40B4-BE49-F238E27FC236}">
                <a16:creationId xmlns:a16="http://schemas.microsoft.com/office/drawing/2014/main" id="{7994B288-A9A5-4D9A-ADA6-7F77C2C9829C}"/>
              </a:ext>
            </a:extLst>
          </p:cNvPr>
          <p:cNvSpPr txBox="1"/>
          <p:nvPr/>
        </p:nvSpPr>
        <p:spPr>
          <a:xfrm>
            <a:off x="3362039" y="4718118"/>
            <a:ext cx="429490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0   -      GIÁ TRỊ ĐỌC VỀ             27648  </a:t>
            </a:r>
            <a:endParaRPr lang="en-US" dirty="0"/>
          </a:p>
        </p:txBody>
      </p:sp>
      <p:sp>
        <p:nvSpPr>
          <p:cNvPr id="41" name="TextBox 40">
            <a:extLst>
              <a:ext uri="{FF2B5EF4-FFF2-40B4-BE49-F238E27FC236}">
                <a16:creationId xmlns:a16="http://schemas.microsoft.com/office/drawing/2014/main" id="{75862538-ACFC-4549-B8A0-3846DDD94636}"/>
              </a:ext>
            </a:extLst>
          </p:cNvPr>
          <p:cNvSpPr txBox="1"/>
          <p:nvPr/>
        </p:nvSpPr>
        <p:spPr>
          <a:xfrm>
            <a:off x="3362037" y="5182123"/>
            <a:ext cx="725054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ĐỘ =  (GTDV*100 ) /27648 = GIÁ TRỊ HIỂN THỊ THỰC TẾ </a:t>
            </a:r>
            <a:endParaRPr lang="en-US" dirty="0"/>
          </a:p>
        </p:txBody>
      </p:sp>
      <p:sp>
        <p:nvSpPr>
          <p:cNvPr id="42" name="TextBox 41">
            <a:extLst>
              <a:ext uri="{FF2B5EF4-FFF2-40B4-BE49-F238E27FC236}">
                <a16:creationId xmlns:a16="http://schemas.microsoft.com/office/drawing/2014/main" id="{ACD182A4-C882-4C45-87D9-8C6F022536F2}"/>
              </a:ext>
            </a:extLst>
          </p:cNvPr>
          <p:cNvSpPr txBox="1"/>
          <p:nvPr/>
        </p:nvSpPr>
        <p:spPr>
          <a:xfrm>
            <a:off x="3362037" y="5547109"/>
            <a:ext cx="725054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VD :GTDV PLC =13000 =&gt; (13000*100 ) /27648 = 47 ĐỘ  </a:t>
            </a:r>
            <a:endParaRPr lang="en-US" dirty="0"/>
          </a:p>
        </p:txBody>
      </p:sp>
      <p:sp>
        <p:nvSpPr>
          <p:cNvPr id="43" name="TextBox 42">
            <a:extLst>
              <a:ext uri="{FF2B5EF4-FFF2-40B4-BE49-F238E27FC236}">
                <a16:creationId xmlns:a16="http://schemas.microsoft.com/office/drawing/2014/main" id="{577DD703-EA03-4D6B-B048-7D2DBE334FB5}"/>
              </a:ext>
            </a:extLst>
          </p:cNvPr>
          <p:cNvSpPr txBox="1"/>
          <p:nvPr/>
        </p:nvSpPr>
        <p:spPr>
          <a:xfrm>
            <a:off x="3362036" y="6013966"/>
            <a:ext cx="725054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GTDV =&gt; 0 -10V (DAC ) ĐỂ ĐƯA RA ĐỐI TƯỢNG ĐIỀU KHIỂN</a:t>
            </a:r>
            <a:endParaRPr lang="en-US" dirty="0"/>
          </a:p>
        </p:txBody>
      </p:sp>
      <p:pic>
        <p:nvPicPr>
          <p:cNvPr id="17" name="Picture 16" descr="Shape, rectangle&#10;&#10;Description automatically generated">
            <a:extLst>
              <a:ext uri="{FF2B5EF4-FFF2-40B4-BE49-F238E27FC236}">
                <a16:creationId xmlns:a16="http://schemas.microsoft.com/office/drawing/2014/main" id="{9690F4D3-92E0-446E-980E-EBBAE3F20467}"/>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8" name="TextBox 17">
            <a:extLst>
              <a:ext uri="{FF2B5EF4-FFF2-40B4-BE49-F238E27FC236}">
                <a16:creationId xmlns:a16="http://schemas.microsoft.com/office/drawing/2014/main" id="{7F7DBC81-A742-47B3-BA5B-744EF4D418C3}"/>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20" name="TextBox 19">
            <a:extLst>
              <a:ext uri="{FF2B5EF4-FFF2-40B4-BE49-F238E27FC236}">
                <a16:creationId xmlns:a16="http://schemas.microsoft.com/office/drawing/2014/main" id="{8AC0AA90-D2E0-4F2F-BC4A-DAB47D8C6405}"/>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21" name="Picture 20">
            <a:extLst>
              <a:ext uri="{FF2B5EF4-FFF2-40B4-BE49-F238E27FC236}">
                <a16:creationId xmlns:a16="http://schemas.microsoft.com/office/drawing/2014/main" id="{1AB27BA1-44FD-443D-B963-64836671CD6C}"/>
              </a:ext>
            </a:extLst>
          </p:cNvPr>
          <p:cNvPicPr>
            <a:picLocks noChangeAspect="1"/>
          </p:cNvPicPr>
          <p:nvPr/>
        </p:nvPicPr>
        <p:blipFill>
          <a:blip r:embed="rId3"/>
          <a:stretch>
            <a:fillRect/>
          </a:stretch>
        </p:blipFill>
        <p:spPr>
          <a:xfrm>
            <a:off x="-1" y="0"/>
            <a:ext cx="3472125" cy="1261539"/>
          </a:xfrm>
          <a:prstGeom prst="rect">
            <a:avLst/>
          </a:prstGeom>
        </p:spPr>
      </p:pic>
      <p:sp>
        <p:nvSpPr>
          <p:cNvPr id="22" name="TextBox 21">
            <a:extLst>
              <a:ext uri="{FF2B5EF4-FFF2-40B4-BE49-F238E27FC236}">
                <a16:creationId xmlns:a16="http://schemas.microsoft.com/office/drawing/2014/main" id="{10CA9A8E-F872-4197-84DA-268723CCA8E8}"/>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58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2069236"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8BD5E67D-E225-4EA8-BFB6-F9E4C5E78411}"/>
              </a:ext>
            </a:extLst>
          </p:cNvPr>
          <p:cNvPicPr>
            <a:picLocks noChangeAspect="1"/>
          </p:cNvPicPr>
          <p:nvPr/>
        </p:nvPicPr>
        <p:blipFill>
          <a:blip r:embed="rId2"/>
          <a:stretch>
            <a:fillRect/>
          </a:stretch>
        </p:blipFill>
        <p:spPr>
          <a:xfrm>
            <a:off x="2540440" y="2056676"/>
            <a:ext cx="6943725" cy="4391025"/>
          </a:xfrm>
          <a:prstGeom prst="rect">
            <a:avLst/>
          </a:prstGeom>
        </p:spPr>
      </p:pic>
      <p:pic>
        <p:nvPicPr>
          <p:cNvPr id="11" name="Picture 10" descr="Shape, rectangle&#10;&#10;Description automatically generated">
            <a:extLst>
              <a:ext uri="{FF2B5EF4-FFF2-40B4-BE49-F238E27FC236}">
                <a16:creationId xmlns:a16="http://schemas.microsoft.com/office/drawing/2014/main" id="{5899C36E-C7CC-4220-80CE-24C8351BED34}"/>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8BB9A750-E3F7-46CE-AA61-E446B0F7CE8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9653A01C-50C6-4764-AFBE-55C72FCA1083}"/>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E276D8E3-F0FC-45AF-8232-89E13AA3100B}"/>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4E9A11AD-68DC-4234-BD62-50CE47B7A28B}"/>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639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2069236"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CB38C0C2-0715-4AB9-B242-942DD4287B16}"/>
              </a:ext>
            </a:extLst>
          </p:cNvPr>
          <p:cNvPicPr>
            <a:picLocks noChangeAspect="1"/>
          </p:cNvPicPr>
          <p:nvPr/>
        </p:nvPicPr>
        <p:blipFill>
          <a:blip r:embed="rId2"/>
          <a:stretch>
            <a:fillRect/>
          </a:stretch>
        </p:blipFill>
        <p:spPr>
          <a:xfrm>
            <a:off x="4535054" y="2123369"/>
            <a:ext cx="5142345" cy="4301243"/>
          </a:xfrm>
          <a:prstGeom prst="rect">
            <a:avLst/>
          </a:prstGeom>
        </p:spPr>
      </p:pic>
      <p:pic>
        <p:nvPicPr>
          <p:cNvPr id="11" name="Picture 10" descr="Shape, rectangle&#10;&#10;Description automatically generated">
            <a:extLst>
              <a:ext uri="{FF2B5EF4-FFF2-40B4-BE49-F238E27FC236}">
                <a16:creationId xmlns:a16="http://schemas.microsoft.com/office/drawing/2014/main" id="{0B5F3B9D-990B-421A-9FD4-6014C854617C}"/>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1AC02FEB-6C7C-4220-8310-8C4ED007CDA6}"/>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C2230274-A4F2-4460-8AFD-326C1E451501}"/>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2415913D-B809-480A-81BE-F6696B783838}"/>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421048F5-53AE-4BBE-849A-EB095A9FEE9C}"/>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675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11425232" cy="1200329"/>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analog input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device configuration =&gt; </a:t>
            </a:r>
            <a:r>
              <a:rPr lang="en-US" sz="2400" dirty="0" err="1">
                <a:latin typeface="Times New Roman" panose="02020603050405020304" pitchFamily="18" charset="0"/>
                <a:cs typeface="Times New Roman" panose="02020603050405020304" pitchFamily="18" charset="0"/>
              </a:rPr>
              <a:t>Properti</a:t>
            </a:r>
            <a:r>
              <a:rPr lang="en-US" sz="2400" dirty="0">
                <a:latin typeface="Times New Roman" panose="02020603050405020304" pitchFamily="18" charset="0"/>
                <a:cs typeface="Times New Roman" panose="02020603050405020304" pitchFamily="18" charset="0"/>
              </a:rPr>
              <a:t> =&gt; AI2 /AQ2 =&gt; Analog input</a:t>
            </a:r>
          </a:p>
        </p:txBody>
      </p:sp>
      <p:pic>
        <p:nvPicPr>
          <p:cNvPr id="5" name="Picture 4">
            <a:extLst>
              <a:ext uri="{FF2B5EF4-FFF2-40B4-BE49-F238E27FC236}">
                <a16:creationId xmlns:a16="http://schemas.microsoft.com/office/drawing/2014/main" id="{5C892C9C-E900-430D-B962-8435FCB07204}"/>
              </a:ext>
            </a:extLst>
          </p:cNvPr>
          <p:cNvPicPr>
            <a:picLocks noChangeAspect="1"/>
          </p:cNvPicPr>
          <p:nvPr/>
        </p:nvPicPr>
        <p:blipFill>
          <a:blip r:embed="rId2"/>
          <a:stretch>
            <a:fillRect/>
          </a:stretch>
        </p:blipFill>
        <p:spPr>
          <a:xfrm>
            <a:off x="2069237" y="3884682"/>
            <a:ext cx="7791450" cy="2038350"/>
          </a:xfrm>
          <a:prstGeom prst="rect">
            <a:avLst/>
          </a:prstGeom>
        </p:spPr>
      </p:pic>
      <p:pic>
        <p:nvPicPr>
          <p:cNvPr id="11" name="Picture 10" descr="Shape, rectangle&#10;&#10;Description automatically generated">
            <a:extLst>
              <a:ext uri="{FF2B5EF4-FFF2-40B4-BE49-F238E27FC236}">
                <a16:creationId xmlns:a16="http://schemas.microsoft.com/office/drawing/2014/main" id="{7A9B4CC2-C5B7-45B3-8DDF-D79DE88274E4}"/>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90E4550E-61FE-4403-B1F8-BB5186309227}"/>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9EEEF7B0-ED43-4AB0-A893-58CF595DAB8D}"/>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AC696FA7-E018-442B-A95D-30CE605DE4E3}"/>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6EA0B186-151B-412A-A0EF-F4F3A848A80B}"/>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53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11425232" cy="1200329"/>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analog input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kênh</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E364A4E2-3C41-44DF-A2B4-3316B160FC96}"/>
              </a:ext>
            </a:extLst>
          </p:cNvPr>
          <p:cNvPicPr>
            <a:picLocks noChangeAspect="1"/>
          </p:cNvPicPr>
          <p:nvPr/>
        </p:nvPicPr>
        <p:blipFill>
          <a:blip r:embed="rId2"/>
          <a:stretch>
            <a:fillRect/>
          </a:stretch>
        </p:blipFill>
        <p:spPr>
          <a:xfrm>
            <a:off x="2639580" y="3652012"/>
            <a:ext cx="4400550" cy="2828925"/>
          </a:xfrm>
          <a:prstGeom prst="rect">
            <a:avLst/>
          </a:prstGeom>
        </p:spPr>
      </p:pic>
      <p:pic>
        <p:nvPicPr>
          <p:cNvPr id="11" name="Picture 10" descr="Shape, rectangle&#10;&#10;Description automatically generated">
            <a:extLst>
              <a:ext uri="{FF2B5EF4-FFF2-40B4-BE49-F238E27FC236}">
                <a16:creationId xmlns:a16="http://schemas.microsoft.com/office/drawing/2014/main" id="{018D0639-C023-456B-87ED-B20E477B8593}"/>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FF31C047-3295-4635-A5C8-A6A611717B1D}"/>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2CF8D446-67DF-4A8C-A8DB-AF0F68FF0933}"/>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94755162-B392-4C5D-B93D-BB79FBB6B1C3}"/>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66EB39E9-7C21-4D5D-98D1-9B271AF3625E}"/>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98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2867741" cy="1938992"/>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analog input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kênh</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5B198F0B-902F-4750-8A2C-187CD9A41EA8}"/>
              </a:ext>
            </a:extLst>
          </p:cNvPr>
          <p:cNvPicPr>
            <a:picLocks noChangeAspect="1"/>
          </p:cNvPicPr>
          <p:nvPr/>
        </p:nvPicPr>
        <p:blipFill>
          <a:blip r:embed="rId2"/>
          <a:stretch>
            <a:fillRect/>
          </a:stretch>
        </p:blipFill>
        <p:spPr>
          <a:xfrm>
            <a:off x="3705223" y="2204564"/>
            <a:ext cx="7486651" cy="3834285"/>
          </a:xfrm>
          <a:prstGeom prst="rect">
            <a:avLst/>
          </a:prstGeom>
        </p:spPr>
      </p:pic>
      <p:pic>
        <p:nvPicPr>
          <p:cNvPr id="11" name="Picture 10" descr="Shape, rectangle&#10;&#10;Description automatically generated">
            <a:extLst>
              <a:ext uri="{FF2B5EF4-FFF2-40B4-BE49-F238E27FC236}">
                <a16:creationId xmlns:a16="http://schemas.microsoft.com/office/drawing/2014/main" id="{4308E1BE-B0DB-463D-B9CD-37E6E6DB2394}"/>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D34B01F4-32A8-4D47-AE22-738025B3AC4F}"/>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23D19506-475A-423B-B2D1-A2542EF8A0A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E5136647-D948-4F96-9728-D496F2181DAF}"/>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D4EC9DFC-2EFC-4A9B-BAE7-AEB3122AAB30}"/>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28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DC8AB4D-BEED-436E-A763-58C75E2119C1}"/>
              </a:ext>
            </a:extLst>
          </p:cNvPr>
          <p:cNvSpPr txBox="1"/>
          <p:nvPr/>
        </p:nvSpPr>
        <p:spPr>
          <a:xfrm>
            <a:off x="471204" y="2282659"/>
            <a:ext cx="2867741" cy="1938992"/>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analog input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kênh</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5B198F0B-902F-4750-8A2C-187CD9A41EA8}"/>
              </a:ext>
            </a:extLst>
          </p:cNvPr>
          <p:cNvPicPr>
            <a:picLocks noChangeAspect="1"/>
          </p:cNvPicPr>
          <p:nvPr/>
        </p:nvPicPr>
        <p:blipFill>
          <a:blip r:embed="rId2"/>
          <a:stretch>
            <a:fillRect/>
          </a:stretch>
        </p:blipFill>
        <p:spPr>
          <a:xfrm>
            <a:off x="3705223" y="2204564"/>
            <a:ext cx="7486651" cy="3834285"/>
          </a:xfrm>
          <a:prstGeom prst="rect">
            <a:avLst/>
          </a:prstGeom>
        </p:spPr>
      </p:pic>
      <p:pic>
        <p:nvPicPr>
          <p:cNvPr id="11" name="Picture 10" descr="Shape, rectangle&#10;&#10;Description automatically generated">
            <a:extLst>
              <a:ext uri="{FF2B5EF4-FFF2-40B4-BE49-F238E27FC236}">
                <a16:creationId xmlns:a16="http://schemas.microsoft.com/office/drawing/2014/main" id="{4308E1BE-B0DB-463D-B9CD-37E6E6DB2394}"/>
              </a:ext>
            </a:extLst>
          </p:cNvPr>
          <p:cNvPicPr>
            <a:picLocks noChangeAspect="1"/>
          </p:cNvPicPr>
          <p:nvPr/>
        </p:nvPicPr>
        <p:blipFill>
          <a:blip r:embed="rId3">
            <a:duotone>
              <a:schemeClr val="accent2">
                <a:shade val="45000"/>
                <a:satMod val="135000"/>
              </a:schemeClr>
              <a:prstClr val="white"/>
            </a:duotone>
          </a:blip>
          <a:stretch>
            <a:fillRect/>
          </a:stretch>
        </p:blipFill>
        <p:spPr>
          <a:xfrm>
            <a:off x="0" y="0"/>
            <a:ext cx="12192000" cy="1213366"/>
          </a:xfrm>
          <a:prstGeom prst="rect">
            <a:avLst/>
          </a:prstGeom>
        </p:spPr>
      </p:pic>
      <p:sp>
        <p:nvSpPr>
          <p:cNvPr id="12" name="TextBox 11">
            <a:extLst>
              <a:ext uri="{FF2B5EF4-FFF2-40B4-BE49-F238E27FC236}">
                <a16:creationId xmlns:a16="http://schemas.microsoft.com/office/drawing/2014/main" id="{D34B01F4-32A8-4D47-AE22-738025B3AC4F}"/>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4" name="TextBox 13">
            <a:extLst>
              <a:ext uri="{FF2B5EF4-FFF2-40B4-BE49-F238E27FC236}">
                <a16:creationId xmlns:a16="http://schemas.microsoft.com/office/drawing/2014/main" id="{23D19506-475A-423B-B2D1-A2542EF8A0A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15" name="Picture 14">
            <a:extLst>
              <a:ext uri="{FF2B5EF4-FFF2-40B4-BE49-F238E27FC236}">
                <a16:creationId xmlns:a16="http://schemas.microsoft.com/office/drawing/2014/main" id="{E5136647-D948-4F96-9728-D496F2181DAF}"/>
              </a:ext>
            </a:extLst>
          </p:cNvPr>
          <p:cNvPicPr>
            <a:picLocks noChangeAspect="1"/>
          </p:cNvPicPr>
          <p:nvPr/>
        </p:nvPicPr>
        <p:blipFill>
          <a:blip r:embed="rId4"/>
          <a:stretch>
            <a:fillRect/>
          </a:stretch>
        </p:blipFill>
        <p:spPr>
          <a:xfrm>
            <a:off x="-1" y="0"/>
            <a:ext cx="3472125" cy="1261539"/>
          </a:xfrm>
          <a:prstGeom prst="rect">
            <a:avLst/>
          </a:prstGeom>
        </p:spPr>
      </p:pic>
      <p:sp>
        <p:nvSpPr>
          <p:cNvPr id="16" name="TextBox 15">
            <a:extLst>
              <a:ext uri="{FF2B5EF4-FFF2-40B4-BE49-F238E27FC236}">
                <a16:creationId xmlns:a16="http://schemas.microsoft.com/office/drawing/2014/main" id="{D4EC9DFC-2EFC-4A9B-BAE7-AEB3122AAB30}"/>
              </a:ext>
            </a:extLst>
          </p:cNvPr>
          <p:cNvSpPr txBox="1"/>
          <p:nvPr/>
        </p:nvSpPr>
        <p:spPr>
          <a:xfrm>
            <a:off x="4377183" y="695262"/>
            <a:ext cx="4286526"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XỬ L</a:t>
            </a:r>
            <a:r>
              <a:rPr lang="en-US" dirty="0">
                <a:latin typeface="Arial" panose="020B0604020202020204" pitchFamily="34" charset="0"/>
                <a:cs typeface="Arial" panose="020B0604020202020204" pitchFamily="34" charset="0"/>
              </a:rPr>
              <a:t>Í IN/OUT ANALOG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897154"/>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TM02900722[[fn=Ion Boardroom]]</Template>
  <TotalTime>759</TotalTime>
  <Words>1257</Words>
  <Application>Microsoft Office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Franklin Gothic Demi Cond</vt:lpstr>
      <vt:lpstr>Franklin Gothic Medium</vt:lpstr>
      <vt:lpstr>Times New Roman</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Duy Binh</dc:creator>
  <cp:lastModifiedBy>NGUYEN</cp:lastModifiedBy>
  <cp:revision>11</cp:revision>
  <dcterms:created xsi:type="dcterms:W3CDTF">2022-01-26T10:07:13Z</dcterms:created>
  <dcterms:modified xsi:type="dcterms:W3CDTF">2022-08-15T13:57:24Z</dcterms:modified>
</cp:coreProperties>
</file>