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T" initials="G" lastIdx="4" clrIdx="0">
    <p:extLst>
      <p:ext uri="{19B8F6BF-5375-455C-9EA6-DF929625EA0E}">
        <p15:presenceInfo xmlns:p15="http://schemas.microsoft.com/office/powerpoint/2012/main" userId="GM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4/11/2022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305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4/11/2022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42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4/11/2022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5943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4/11/2022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6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4/11/2022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079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4/11/2022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724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4/11/2022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671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4/11/2022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2961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4/11/2022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84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4/11/2022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193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4/11/2022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4/11/2022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636932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1434377" y="3040437"/>
            <a:ext cx="10183054" cy="2308324"/>
          </a:xfrm>
          <a:prstGeom prst="rect">
            <a:avLst/>
          </a:prstGeom>
          <a:noFill/>
        </p:spPr>
        <p:txBody>
          <a:bodyPr wrap="square">
            <a:spAutoFit/>
          </a:bodyPr>
          <a:lstStyle/>
          <a:p>
            <a:pPr marL="285750" indent="-285750" algn="l">
              <a:buFontTx/>
              <a:buChar char="-"/>
            </a:pP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a:t>
            </a:r>
          </a:p>
          <a:p>
            <a:pPr marL="285750" indent="-285750" algn="l">
              <a:buFontTx/>
              <a:buChar char="-"/>
            </a:pPr>
            <a:endParaRPr lang="en-US" sz="2400" dirty="0">
              <a:latin typeface="Times New Roman" panose="02020603050405020304" pitchFamily="18" charset="0"/>
              <a:cs typeface="Times New Roman" panose="02020603050405020304" pitchFamily="18" charset="0"/>
            </a:endParaRPr>
          </a:p>
          <a:p>
            <a:pPr marL="285750" indent="-285750" algn="l">
              <a:buFontTx/>
              <a:buChar char="-"/>
            </a:pP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p>
          <a:p>
            <a:pPr marL="285750" indent="-285750" algn="l">
              <a:buFontTx/>
              <a:buChar char="-"/>
            </a:pPr>
            <a:endParaRPr lang="en-US" sz="2400" dirty="0">
              <a:latin typeface="Times New Roman" panose="02020603050405020304" pitchFamily="18" charset="0"/>
              <a:cs typeface="Times New Roman" panose="02020603050405020304" pitchFamily="18" charset="0"/>
            </a:endParaRPr>
          </a:p>
          <a:p>
            <a:pPr marL="285750" indent="-285750" algn="l">
              <a:buFontTx/>
              <a:buChar char="-"/>
            </a:pPr>
            <a:r>
              <a:rPr lang="en-US" sz="2400" b="0" i="0" u="none" strike="noStrike" dirty="0" err="1">
                <a:effectLst/>
                <a:latin typeface="Times New Roman" panose="02020603050405020304" pitchFamily="18" charset="0"/>
                <a:cs typeface="Times New Roman" panose="02020603050405020304" pitchFamily="18" charset="0"/>
              </a:rPr>
              <a:t>Tìm</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hiểu</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về</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tập</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lệnh</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chuyển</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đổi</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dữ</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liệu</a:t>
            </a:r>
            <a:r>
              <a:rPr lang="en-US" sz="2400" b="0" i="0" u="none" strike="noStrike" dirty="0">
                <a:effectLst/>
                <a:latin typeface="Times New Roman" panose="02020603050405020304" pitchFamily="18" charset="0"/>
                <a:cs typeface="Times New Roman" panose="02020603050405020304" pitchFamily="18" charset="0"/>
              </a:rPr>
              <a:t> .</a:t>
            </a:r>
          </a:p>
          <a:p>
            <a:pPr marL="285750" indent="-285750" algn="l">
              <a:buFontTx/>
              <a:buChar char="-"/>
            </a:pPr>
            <a:endParaRPr lang="en-US" sz="2400" b="0" i="0" u="none" strike="noStrike"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559F7A6-5877-4193-8082-B6DCCA11BA69}"/>
              </a:ext>
            </a:extLst>
          </p:cNvPr>
          <p:cNvSpPr txBox="1"/>
          <p:nvPr/>
        </p:nvSpPr>
        <p:spPr>
          <a:xfrm>
            <a:off x="852486" y="2465194"/>
            <a:ext cx="609600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NỘI DUNG TÌM HIỂU :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Tree>
    <p:extLst>
      <p:ext uri="{BB962C8B-B14F-4D97-AF65-F5344CB8AC3E}">
        <p14:creationId xmlns:p14="http://schemas.microsoft.com/office/powerpoint/2010/main" val="381256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A83CA0B-B6FD-4142-8686-F036C3CA62B3}"/>
              </a:ext>
            </a:extLst>
          </p:cNvPr>
          <p:cNvPicPr>
            <a:picLocks noChangeAspect="1"/>
          </p:cNvPicPr>
          <p:nvPr/>
        </p:nvPicPr>
        <p:blipFill>
          <a:blip r:embed="rId4"/>
          <a:stretch>
            <a:fillRect/>
          </a:stretch>
        </p:blipFill>
        <p:spPr>
          <a:xfrm>
            <a:off x="1047475" y="2457987"/>
            <a:ext cx="4197926" cy="2877611"/>
          </a:xfrm>
          <a:prstGeom prst="rect">
            <a:avLst/>
          </a:prstGeom>
        </p:spPr>
      </p:pic>
      <p:pic>
        <p:nvPicPr>
          <p:cNvPr id="7" name="Picture 6">
            <a:extLst>
              <a:ext uri="{FF2B5EF4-FFF2-40B4-BE49-F238E27FC236}">
                <a16:creationId xmlns:a16="http://schemas.microsoft.com/office/drawing/2014/main" id="{37EC4AB0-58B6-4672-8423-37B7E1A5D81E}"/>
              </a:ext>
            </a:extLst>
          </p:cNvPr>
          <p:cNvPicPr>
            <a:picLocks noChangeAspect="1"/>
          </p:cNvPicPr>
          <p:nvPr/>
        </p:nvPicPr>
        <p:blipFill>
          <a:blip r:embed="rId5"/>
          <a:stretch>
            <a:fillRect/>
          </a:stretch>
        </p:blipFill>
        <p:spPr>
          <a:xfrm>
            <a:off x="2608551" y="5494700"/>
            <a:ext cx="8549349" cy="1213366"/>
          </a:xfrm>
          <a:prstGeom prst="rect">
            <a:avLst/>
          </a:prstGeom>
        </p:spPr>
      </p:pic>
      <p:pic>
        <p:nvPicPr>
          <p:cNvPr id="20" name="Picture 19">
            <a:extLst>
              <a:ext uri="{FF2B5EF4-FFF2-40B4-BE49-F238E27FC236}">
                <a16:creationId xmlns:a16="http://schemas.microsoft.com/office/drawing/2014/main" id="{3F2D4D79-1DE3-404A-8234-2E3B8E708619}"/>
              </a:ext>
            </a:extLst>
          </p:cNvPr>
          <p:cNvPicPr>
            <a:picLocks noChangeAspect="1"/>
          </p:cNvPicPr>
          <p:nvPr/>
        </p:nvPicPr>
        <p:blipFill>
          <a:blip r:embed="rId6"/>
          <a:stretch>
            <a:fillRect/>
          </a:stretch>
        </p:blipFill>
        <p:spPr>
          <a:xfrm>
            <a:off x="6946601" y="2218831"/>
            <a:ext cx="3899982" cy="3100404"/>
          </a:xfrm>
          <a:prstGeom prst="rect">
            <a:avLst/>
          </a:prstGeom>
        </p:spPr>
      </p:pic>
    </p:spTree>
    <p:extLst>
      <p:ext uri="{BB962C8B-B14F-4D97-AF65-F5344CB8AC3E}">
        <p14:creationId xmlns:p14="http://schemas.microsoft.com/office/powerpoint/2010/main" val="336018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so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sánh</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AA1BD8B4-8AE3-4CBD-BE15-15C31BADB50B}"/>
              </a:ext>
            </a:extLst>
          </p:cNvPr>
          <p:cNvPicPr>
            <a:picLocks noChangeAspect="1"/>
          </p:cNvPicPr>
          <p:nvPr/>
        </p:nvPicPr>
        <p:blipFill>
          <a:blip r:embed="rId4"/>
          <a:stretch>
            <a:fillRect/>
          </a:stretch>
        </p:blipFill>
        <p:spPr>
          <a:xfrm>
            <a:off x="2424112" y="2514825"/>
            <a:ext cx="2231015" cy="3290184"/>
          </a:xfrm>
          <a:prstGeom prst="rect">
            <a:avLst/>
          </a:prstGeom>
        </p:spPr>
      </p:pic>
      <p:pic>
        <p:nvPicPr>
          <p:cNvPr id="9" name="Picture 8">
            <a:extLst>
              <a:ext uri="{FF2B5EF4-FFF2-40B4-BE49-F238E27FC236}">
                <a16:creationId xmlns:a16="http://schemas.microsoft.com/office/drawing/2014/main" id="{DF554339-289D-4780-A996-1A6ED3E9EB10}"/>
              </a:ext>
            </a:extLst>
          </p:cNvPr>
          <p:cNvPicPr>
            <a:picLocks noChangeAspect="1"/>
          </p:cNvPicPr>
          <p:nvPr/>
        </p:nvPicPr>
        <p:blipFill>
          <a:blip r:embed="rId5"/>
          <a:stretch>
            <a:fillRect/>
          </a:stretch>
        </p:blipFill>
        <p:spPr>
          <a:xfrm>
            <a:off x="5666076" y="2514825"/>
            <a:ext cx="2106325" cy="3383565"/>
          </a:xfrm>
          <a:prstGeom prst="rect">
            <a:avLst/>
          </a:prstGeom>
        </p:spPr>
      </p:pic>
      <p:sp>
        <p:nvSpPr>
          <p:cNvPr id="18" name="TextBox 17">
            <a:extLst>
              <a:ext uri="{FF2B5EF4-FFF2-40B4-BE49-F238E27FC236}">
                <a16:creationId xmlns:a16="http://schemas.microsoft.com/office/drawing/2014/main" id="{51BD5143-05F0-45F6-A070-B7855A10B290}"/>
              </a:ext>
            </a:extLst>
          </p:cNvPr>
          <p:cNvSpPr txBox="1"/>
          <p:nvPr/>
        </p:nvSpPr>
        <p:spPr>
          <a:xfrm>
            <a:off x="2424112" y="5976234"/>
            <a:ext cx="255400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Lệnh</a:t>
            </a:r>
            <a:r>
              <a:rPr lang="en-US" sz="1800" dirty="0">
                <a:latin typeface="Arial" panose="020B0604020202020204" pitchFamily="34" charset="0"/>
                <a:cs typeface="Arial" panose="020B0604020202020204" pitchFamily="34" charset="0"/>
              </a:rPr>
              <a:t> so </a:t>
            </a:r>
            <a:r>
              <a:rPr lang="en-US" sz="1800" dirty="0" err="1">
                <a:latin typeface="Arial" panose="020B0604020202020204" pitchFamily="34" charset="0"/>
                <a:cs typeface="Arial" panose="020B0604020202020204" pitchFamily="34" charset="0"/>
              </a:rPr>
              <a:t>sánh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nhỏ</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hơn</a:t>
            </a:r>
            <a:r>
              <a:rPr lang="en-US" sz="1800" dirty="0">
                <a:latin typeface="Arial" panose="020B0604020202020204" pitchFamily="34" charset="0"/>
                <a:cs typeface="Arial" panose="020B0604020202020204" pitchFamily="34" charset="0"/>
              </a:rPr>
              <a:t> </a:t>
            </a:r>
          </a:p>
        </p:txBody>
      </p:sp>
      <p:sp>
        <p:nvSpPr>
          <p:cNvPr id="19" name="TextBox 18">
            <a:extLst>
              <a:ext uri="{FF2B5EF4-FFF2-40B4-BE49-F238E27FC236}">
                <a16:creationId xmlns:a16="http://schemas.microsoft.com/office/drawing/2014/main" id="{22DCADF0-08FB-4570-91C1-73350F90C3F6}"/>
              </a:ext>
            </a:extLst>
          </p:cNvPr>
          <p:cNvSpPr txBox="1"/>
          <p:nvPr/>
        </p:nvSpPr>
        <p:spPr>
          <a:xfrm>
            <a:off x="5442237" y="5976234"/>
            <a:ext cx="255400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Lệnh</a:t>
            </a:r>
            <a:r>
              <a:rPr lang="en-US" sz="1800" dirty="0">
                <a:latin typeface="Arial" panose="020B0604020202020204" pitchFamily="34" charset="0"/>
                <a:cs typeface="Arial" panose="020B0604020202020204" pitchFamily="34" charset="0"/>
              </a:rPr>
              <a:t> so </a:t>
            </a:r>
            <a:r>
              <a:rPr lang="en-US" sz="1800" dirty="0" err="1">
                <a:latin typeface="Arial" panose="020B0604020202020204" pitchFamily="34" charset="0"/>
                <a:cs typeface="Arial" panose="020B0604020202020204" pitchFamily="34" charset="0"/>
              </a:rPr>
              <a:t>sánh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lớn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hơn</a:t>
            </a:r>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8212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so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sánh</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FBBF2683-833C-4899-B091-DD5CE94019B0}"/>
              </a:ext>
            </a:extLst>
          </p:cNvPr>
          <p:cNvPicPr>
            <a:picLocks noChangeAspect="1"/>
          </p:cNvPicPr>
          <p:nvPr/>
        </p:nvPicPr>
        <p:blipFill>
          <a:blip r:embed="rId4"/>
          <a:stretch>
            <a:fillRect/>
          </a:stretch>
        </p:blipFill>
        <p:spPr>
          <a:xfrm>
            <a:off x="1152091" y="2618926"/>
            <a:ext cx="4093310" cy="2670717"/>
          </a:xfrm>
          <a:prstGeom prst="rect">
            <a:avLst/>
          </a:prstGeom>
        </p:spPr>
      </p:pic>
      <p:pic>
        <p:nvPicPr>
          <p:cNvPr id="6" name="Picture 5">
            <a:extLst>
              <a:ext uri="{FF2B5EF4-FFF2-40B4-BE49-F238E27FC236}">
                <a16:creationId xmlns:a16="http://schemas.microsoft.com/office/drawing/2014/main" id="{93612EBF-4D68-402A-96C1-3B127D541D98}"/>
              </a:ext>
            </a:extLst>
          </p:cNvPr>
          <p:cNvPicPr>
            <a:picLocks noChangeAspect="1"/>
          </p:cNvPicPr>
          <p:nvPr/>
        </p:nvPicPr>
        <p:blipFill>
          <a:blip r:embed="rId5"/>
          <a:stretch>
            <a:fillRect/>
          </a:stretch>
        </p:blipFill>
        <p:spPr>
          <a:xfrm>
            <a:off x="2613314" y="5254183"/>
            <a:ext cx="7211372" cy="1437561"/>
          </a:xfrm>
          <a:prstGeom prst="rect">
            <a:avLst/>
          </a:prstGeom>
        </p:spPr>
      </p:pic>
      <p:pic>
        <p:nvPicPr>
          <p:cNvPr id="20" name="Picture 19">
            <a:extLst>
              <a:ext uri="{FF2B5EF4-FFF2-40B4-BE49-F238E27FC236}">
                <a16:creationId xmlns:a16="http://schemas.microsoft.com/office/drawing/2014/main" id="{13EF3026-88DF-4E99-A5D1-E26250A11E1B}"/>
              </a:ext>
            </a:extLst>
          </p:cNvPr>
          <p:cNvPicPr>
            <a:picLocks noChangeAspect="1"/>
          </p:cNvPicPr>
          <p:nvPr/>
        </p:nvPicPr>
        <p:blipFill>
          <a:blip r:embed="rId6"/>
          <a:stretch>
            <a:fillRect/>
          </a:stretch>
        </p:blipFill>
        <p:spPr>
          <a:xfrm>
            <a:off x="5555757" y="2236213"/>
            <a:ext cx="4959844" cy="2943527"/>
          </a:xfrm>
          <a:prstGeom prst="rect">
            <a:avLst/>
          </a:prstGeom>
        </p:spPr>
      </p:pic>
    </p:spTree>
    <p:extLst>
      <p:ext uri="{BB962C8B-B14F-4D97-AF65-F5344CB8AC3E}">
        <p14:creationId xmlns:p14="http://schemas.microsoft.com/office/powerpoint/2010/main" val="202571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so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sánh</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287ADEE6-EB59-4CC5-B28B-881BF05A4D59}"/>
              </a:ext>
            </a:extLst>
          </p:cNvPr>
          <p:cNvPicPr>
            <a:picLocks noChangeAspect="1"/>
          </p:cNvPicPr>
          <p:nvPr/>
        </p:nvPicPr>
        <p:blipFill>
          <a:blip r:embed="rId4"/>
          <a:stretch>
            <a:fillRect/>
          </a:stretch>
        </p:blipFill>
        <p:spPr>
          <a:xfrm>
            <a:off x="3352800" y="2540801"/>
            <a:ext cx="1565564" cy="3669291"/>
          </a:xfrm>
          <a:prstGeom prst="rect">
            <a:avLst/>
          </a:prstGeom>
        </p:spPr>
      </p:pic>
      <p:pic>
        <p:nvPicPr>
          <p:cNvPr id="9" name="Picture 8">
            <a:extLst>
              <a:ext uri="{FF2B5EF4-FFF2-40B4-BE49-F238E27FC236}">
                <a16:creationId xmlns:a16="http://schemas.microsoft.com/office/drawing/2014/main" id="{8A8F1D47-72A4-4AE5-98C0-33CA742844D6}"/>
              </a:ext>
            </a:extLst>
          </p:cNvPr>
          <p:cNvPicPr>
            <a:picLocks noChangeAspect="1"/>
          </p:cNvPicPr>
          <p:nvPr/>
        </p:nvPicPr>
        <p:blipFill>
          <a:blip r:embed="rId5"/>
          <a:stretch>
            <a:fillRect/>
          </a:stretch>
        </p:blipFill>
        <p:spPr>
          <a:xfrm>
            <a:off x="5724237" y="2462153"/>
            <a:ext cx="1634838" cy="3814622"/>
          </a:xfrm>
          <a:prstGeom prst="rect">
            <a:avLst/>
          </a:prstGeom>
        </p:spPr>
      </p:pic>
      <p:sp>
        <p:nvSpPr>
          <p:cNvPr id="18" name="TextBox 17">
            <a:extLst>
              <a:ext uri="{FF2B5EF4-FFF2-40B4-BE49-F238E27FC236}">
                <a16:creationId xmlns:a16="http://schemas.microsoft.com/office/drawing/2014/main" id="{C9FAF0FF-827C-46EC-AB13-3ABC0D9FDE0A}"/>
              </a:ext>
            </a:extLst>
          </p:cNvPr>
          <p:cNvSpPr txBox="1"/>
          <p:nvPr/>
        </p:nvSpPr>
        <p:spPr>
          <a:xfrm>
            <a:off x="3142573" y="6322153"/>
            <a:ext cx="2073564"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nằm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trong</a:t>
            </a:r>
            <a:endParaRPr lang="en-US" sz="18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38F19895-FCF6-4A0C-BA85-F1A97CB9A736}"/>
              </a:ext>
            </a:extLst>
          </p:cNvPr>
          <p:cNvSpPr txBox="1"/>
          <p:nvPr/>
        </p:nvSpPr>
        <p:spPr>
          <a:xfrm>
            <a:off x="5593722" y="6300260"/>
            <a:ext cx="2073564"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nằm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ngoài</a:t>
            </a:r>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8689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so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sánh</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C9FAF0FF-827C-46EC-AB13-3ABC0D9FDE0A}"/>
              </a:ext>
            </a:extLst>
          </p:cNvPr>
          <p:cNvSpPr txBox="1"/>
          <p:nvPr/>
        </p:nvSpPr>
        <p:spPr>
          <a:xfrm>
            <a:off x="1555173" y="6317937"/>
            <a:ext cx="8883172"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MIN, VAL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MAX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7240A923-883A-4C73-B3E4-27D47AC73CD4}"/>
              </a:ext>
            </a:extLst>
          </p:cNvPr>
          <p:cNvPicPr>
            <a:picLocks noChangeAspect="1"/>
          </p:cNvPicPr>
          <p:nvPr/>
        </p:nvPicPr>
        <p:blipFill>
          <a:blip r:embed="rId4"/>
          <a:stretch>
            <a:fillRect/>
          </a:stretch>
        </p:blipFill>
        <p:spPr>
          <a:xfrm>
            <a:off x="1555173" y="2511379"/>
            <a:ext cx="8530936" cy="3642267"/>
          </a:xfrm>
          <a:prstGeom prst="rect">
            <a:avLst/>
          </a:prstGeom>
        </p:spPr>
      </p:pic>
    </p:spTree>
    <p:extLst>
      <p:ext uri="{BB962C8B-B14F-4D97-AF65-F5344CB8AC3E}">
        <p14:creationId xmlns:p14="http://schemas.microsoft.com/office/powerpoint/2010/main" val="128471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so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sánh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455E715-E436-44E3-BC8A-24FCD0DB778A}"/>
              </a:ext>
            </a:extLst>
          </p:cNvPr>
          <p:cNvPicPr>
            <a:picLocks noChangeAspect="1"/>
          </p:cNvPicPr>
          <p:nvPr/>
        </p:nvPicPr>
        <p:blipFill>
          <a:blip r:embed="rId4"/>
          <a:stretch>
            <a:fillRect/>
          </a:stretch>
        </p:blipFill>
        <p:spPr>
          <a:xfrm>
            <a:off x="1186294" y="2583007"/>
            <a:ext cx="7766151" cy="3508158"/>
          </a:xfrm>
          <a:prstGeom prst="rect">
            <a:avLst/>
          </a:prstGeom>
        </p:spPr>
      </p:pic>
    </p:spTree>
    <p:extLst>
      <p:ext uri="{BB962C8B-B14F-4D97-AF65-F5344CB8AC3E}">
        <p14:creationId xmlns:p14="http://schemas.microsoft.com/office/powerpoint/2010/main" val="95220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so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sánh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A132411B-0786-4C33-8B6D-389924BF0CD8}"/>
              </a:ext>
            </a:extLst>
          </p:cNvPr>
          <p:cNvPicPr>
            <a:picLocks noChangeAspect="1"/>
          </p:cNvPicPr>
          <p:nvPr/>
        </p:nvPicPr>
        <p:blipFill>
          <a:blip r:embed="rId4"/>
          <a:stretch>
            <a:fillRect/>
          </a:stretch>
        </p:blipFill>
        <p:spPr>
          <a:xfrm>
            <a:off x="968578" y="2644759"/>
            <a:ext cx="7593531" cy="3830129"/>
          </a:xfrm>
          <a:prstGeom prst="rect">
            <a:avLst/>
          </a:prstGeom>
        </p:spPr>
      </p:pic>
    </p:spTree>
    <p:extLst>
      <p:ext uri="{BB962C8B-B14F-4D97-AF65-F5344CB8AC3E}">
        <p14:creationId xmlns:p14="http://schemas.microsoft.com/office/powerpoint/2010/main" val="370427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chuyển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đổi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dữ</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liệu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72683835-F3CC-4F99-BF5D-41FC87158677}"/>
              </a:ext>
            </a:extLst>
          </p:cNvPr>
          <p:cNvSpPr txBox="1"/>
          <p:nvPr/>
        </p:nvSpPr>
        <p:spPr>
          <a:xfrm>
            <a:off x="843069" y="2694936"/>
            <a:ext cx="4402332"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sang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p>
          <a:p>
            <a:r>
              <a:rPr lang="vi-VN" sz="2400" dirty="0">
                <a:latin typeface="Times New Roman" panose="02020603050405020304" pitchFamily="18" charset="0"/>
                <a:cs typeface="Times New Roman" panose="02020603050405020304" pitchFamily="18" charset="0"/>
              </a:rPr>
              <a:t>MOVE: sao chép một phần tử dữ liệu được lưu trữ tại một địa chỉ xác định đến một địa chỉ mới.</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E6E6A5-C2F0-4527-BC9F-E7DD48D48FF7}"/>
              </a:ext>
            </a:extLst>
          </p:cNvPr>
          <p:cNvPicPr>
            <a:picLocks noChangeAspect="1"/>
          </p:cNvPicPr>
          <p:nvPr/>
        </p:nvPicPr>
        <p:blipFill>
          <a:blip r:embed="rId4"/>
          <a:stretch>
            <a:fillRect/>
          </a:stretch>
        </p:blipFill>
        <p:spPr>
          <a:xfrm>
            <a:off x="6553200" y="2561738"/>
            <a:ext cx="2895600" cy="3197225"/>
          </a:xfrm>
          <a:prstGeom prst="rect">
            <a:avLst/>
          </a:prstGeom>
        </p:spPr>
      </p:pic>
    </p:spTree>
    <p:extLst>
      <p:ext uri="{BB962C8B-B14F-4D97-AF65-F5344CB8AC3E}">
        <p14:creationId xmlns:p14="http://schemas.microsoft.com/office/powerpoint/2010/main" val="119353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chuyển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đổi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dữ</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liệu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7E7EC40F-9B86-4BDB-AB99-CA14494570E6}"/>
              </a:ext>
            </a:extLst>
          </p:cNvPr>
          <p:cNvPicPr>
            <a:picLocks noChangeAspect="1"/>
          </p:cNvPicPr>
          <p:nvPr/>
        </p:nvPicPr>
        <p:blipFill>
          <a:blip r:embed="rId4"/>
          <a:stretch>
            <a:fillRect/>
          </a:stretch>
        </p:blipFill>
        <p:spPr>
          <a:xfrm>
            <a:off x="2137496" y="4475122"/>
            <a:ext cx="7528282" cy="2295054"/>
          </a:xfrm>
          <a:prstGeom prst="rect">
            <a:avLst/>
          </a:prstGeom>
        </p:spPr>
      </p:pic>
      <p:pic>
        <p:nvPicPr>
          <p:cNvPr id="7" name="Picture 6">
            <a:extLst>
              <a:ext uri="{FF2B5EF4-FFF2-40B4-BE49-F238E27FC236}">
                <a16:creationId xmlns:a16="http://schemas.microsoft.com/office/drawing/2014/main" id="{B1AA4D58-9E1D-4708-85B4-A978A6A477A3}"/>
              </a:ext>
            </a:extLst>
          </p:cNvPr>
          <p:cNvPicPr>
            <a:picLocks noChangeAspect="1"/>
          </p:cNvPicPr>
          <p:nvPr/>
        </p:nvPicPr>
        <p:blipFill>
          <a:blip r:embed="rId5"/>
          <a:stretch>
            <a:fillRect/>
          </a:stretch>
        </p:blipFill>
        <p:spPr>
          <a:xfrm>
            <a:off x="2137496" y="2312507"/>
            <a:ext cx="5281293" cy="2064761"/>
          </a:xfrm>
          <a:prstGeom prst="rect">
            <a:avLst/>
          </a:prstGeom>
        </p:spPr>
      </p:pic>
    </p:spTree>
    <p:extLst>
      <p:ext uri="{BB962C8B-B14F-4D97-AF65-F5344CB8AC3E}">
        <p14:creationId xmlns:p14="http://schemas.microsoft.com/office/powerpoint/2010/main" val="3816616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chuyển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đổi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dữ</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liệu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9BAC39F4-E445-4DEF-B248-2AD3A3A8DB8D}"/>
              </a:ext>
            </a:extLst>
          </p:cNvPr>
          <p:cNvSpPr txBox="1"/>
          <p:nvPr/>
        </p:nvSpPr>
        <p:spPr>
          <a:xfrm>
            <a:off x="807027" y="2806241"/>
            <a:ext cx="3267567" cy="3416320"/>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Ta sử dụng lệnh CONVERT để chuyển đổi một phần tử dữ liệu từ một kiểu dữ liệu này sang một kiểu dữ liệu khác. Ta nhấp vào phía dưới tên hộp và chọn các kiểu dữ liệu IN và OUT từ danh sách thả xuống.</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E44B5F1-4002-4CC6-A4B3-F40D4409FE21}"/>
              </a:ext>
            </a:extLst>
          </p:cNvPr>
          <p:cNvPicPr>
            <a:picLocks noChangeAspect="1"/>
          </p:cNvPicPr>
          <p:nvPr/>
        </p:nvPicPr>
        <p:blipFill>
          <a:blip r:embed="rId4"/>
          <a:stretch>
            <a:fillRect/>
          </a:stretch>
        </p:blipFill>
        <p:spPr>
          <a:xfrm>
            <a:off x="5100637" y="2781300"/>
            <a:ext cx="5096308" cy="3316258"/>
          </a:xfrm>
          <a:prstGeom prst="rect">
            <a:avLst/>
          </a:prstGeom>
        </p:spPr>
      </p:pic>
    </p:spTree>
    <p:extLst>
      <p:ext uri="{BB962C8B-B14F-4D97-AF65-F5344CB8AC3E}">
        <p14:creationId xmlns:p14="http://schemas.microsoft.com/office/powerpoint/2010/main" val="298766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9FC8A46A-93FB-45B7-A6B3-6C2F1D8C822A}"/>
              </a:ext>
            </a:extLst>
          </p:cNvPr>
          <p:cNvPicPr>
            <a:picLocks noChangeAspect="1"/>
          </p:cNvPicPr>
          <p:nvPr/>
        </p:nvPicPr>
        <p:blipFill>
          <a:blip r:embed="rId4"/>
          <a:stretch>
            <a:fillRect/>
          </a:stretch>
        </p:blipFill>
        <p:spPr>
          <a:xfrm>
            <a:off x="1163349" y="2794839"/>
            <a:ext cx="1843087" cy="2829790"/>
          </a:xfrm>
          <a:prstGeom prst="rect">
            <a:avLst/>
          </a:prstGeom>
        </p:spPr>
      </p:pic>
      <p:pic>
        <p:nvPicPr>
          <p:cNvPr id="7" name="Picture 6">
            <a:extLst>
              <a:ext uri="{FF2B5EF4-FFF2-40B4-BE49-F238E27FC236}">
                <a16:creationId xmlns:a16="http://schemas.microsoft.com/office/drawing/2014/main" id="{BDBFDB8C-BF82-4AE2-A4BA-049C278D36C6}"/>
              </a:ext>
            </a:extLst>
          </p:cNvPr>
          <p:cNvPicPr>
            <a:picLocks noChangeAspect="1"/>
          </p:cNvPicPr>
          <p:nvPr/>
        </p:nvPicPr>
        <p:blipFill>
          <a:blip r:embed="rId5"/>
          <a:stretch>
            <a:fillRect/>
          </a:stretch>
        </p:blipFill>
        <p:spPr>
          <a:xfrm>
            <a:off x="3226810" y="2873939"/>
            <a:ext cx="1856364" cy="2681415"/>
          </a:xfrm>
          <a:prstGeom prst="rect">
            <a:avLst/>
          </a:prstGeom>
        </p:spPr>
      </p:pic>
      <p:pic>
        <p:nvPicPr>
          <p:cNvPr id="9" name="Picture 8">
            <a:extLst>
              <a:ext uri="{FF2B5EF4-FFF2-40B4-BE49-F238E27FC236}">
                <a16:creationId xmlns:a16="http://schemas.microsoft.com/office/drawing/2014/main" id="{8E7E511E-7278-4688-B7B5-6966AF88CF0C}"/>
              </a:ext>
            </a:extLst>
          </p:cNvPr>
          <p:cNvPicPr>
            <a:picLocks noChangeAspect="1"/>
          </p:cNvPicPr>
          <p:nvPr/>
        </p:nvPicPr>
        <p:blipFill>
          <a:blip r:embed="rId6"/>
          <a:stretch>
            <a:fillRect/>
          </a:stretch>
        </p:blipFill>
        <p:spPr>
          <a:xfrm>
            <a:off x="5460121" y="2914338"/>
            <a:ext cx="1856364" cy="2710291"/>
          </a:xfrm>
          <a:prstGeom prst="rect">
            <a:avLst/>
          </a:prstGeom>
        </p:spPr>
      </p:pic>
      <p:pic>
        <p:nvPicPr>
          <p:cNvPr id="18" name="Picture 17">
            <a:extLst>
              <a:ext uri="{FF2B5EF4-FFF2-40B4-BE49-F238E27FC236}">
                <a16:creationId xmlns:a16="http://schemas.microsoft.com/office/drawing/2014/main" id="{3B6E8ABA-A027-494A-91A7-47ECF17F3B59}"/>
              </a:ext>
            </a:extLst>
          </p:cNvPr>
          <p:cNvPicPr>
            <a:picLocks noChangeAspect="1"/>
          </p:cNvPicPr>
          <p:nvPr/>
        </p:nvPicPr>
        <p:blipFill>
          <a:blip r:embed="rId7"/>
          <a:stretch>
            <a:fillRect/>
          </a:stretch>
        </p:blipFill>
        <p:spPr>
          <a:xfrm>
            <a:off x="7527172" y="2860084"/>
            <a:ext cx="1832108" cy="2829790"/>
          </a:xfrm>
          <a:prstGeom prst="rect">
            <a:avLst/>
          </a:prstGeom>
        </p:spPr>
      </p:pic>
      <p:sp>
        <p:nvSpPr>
          <p:cNvPr id="22" name="TextBox 21">
            <a:extLst>
              <a:ext uri="{FF2B5EF4-FFF2-40B4-BE49-F238E27FC236}">
                <a16:creationId xmlns:a16="http://schemas.microsoft.com/office/drawing/2014/main" id="{639A8243-EAFA-4CF9-8B84-B8771709F42E}"/>
              </a:ext>
            </a:extLst>
          </p:cNvPr>
          <p:cNvSpPr txBox="1"/>
          <p:nvPr/>
        </p:nvSpPr>
        <p:spPr>
          <a:xfrm>
            <a:off x="1606696" y="5871982"/>
            <a:ext cx="115036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CỘNG </a:t>
            </a:r>
          </a:p>
        </p:txBody>
      </p:sp>
      <p:sp>
        <p:nvSpPr>
          <p:cNvPr id="23" name="TextBox 22">
            <a:extLst>
              <a:ext uri="{FF2B5EF4-FFF2-40B4-BE49-F238E27FC236}">
                <a16:creationId xmlns:a16="http://schemas.microsoft.com/office/drawing/2014/main" id="{64BF1A62-9102-4190-AA30-33D52E23C7AC}"/>
              </a:ext>
            </a:extLst>
          </p:cNvPr>
          <p:cNvSpPr txBox="1"/>
          <p:nvPr/>
        </p:nvSpPr>
        <p:spPr>
          <a:xfrm>
            <a:off x="3788572" y="5871982"/>
            <a:ext cx="115036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TRỪ  </a:t>
            </a:r>
          </a:p>
        </p:txBody>
      </p:sp>
      <p:sp>
        <p:nvSpPr>
          <p:cNvPr id="24" name="TextBox 23">
            <a:extLst>
              <a:ext uri="{FF2B5EF4-FFF2-40B4-BE49-F238E27FC236}">
                <a16:creationId xmlns:a16="http://schemas.microsoft.com/office/drawing/2014/main" id="{4752E872-5F60-4AC0-AEAF-DB5A76698DAE}"/>
              </a:ext>
            </a:extLst>
          </p:cNvPr>
          <p:cNvSpPr txBox="1"/>
          <p:nvPr/>
        </p:nvSpPr>
        <p:spPr>
          <a:xfrm>
            <a:off x="6013517" y="5820099"/>
            <a:ext cx="897794"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NHÂN</a:t>
            </a:r>
          </a:p>
        </p:txBody>
      </p:sp>
      <p:sp>
        <p:nvSpPr>
          <p:cNvPr id="27" name="TextBox 26">
            <a:extLst>
              <a:ext uri="{FF2B5EF4-FFF2-40B4-BE49-F238E27FC236}">
                <a16:creationId xmlns:a16="http://schemas.microsoft.com/office/drawing/2014/main" id="{9666F5FB-CFAE-446C-A350-E0BFDAFE4BB8}"/>
              </a:ext>
            </a:extLst>
          </p:cNvPr>
          <p:cNvSpPr txBox="1"/>
          <p:nvPr/>
        </p:nvSpPr>
        <p:spPr>
          <a:xfrm>
            <a:off x="8025888" y="5719939"/>
            <a:ext cx="897794"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CHIA </a:t>
            </a:r>
            <a:endParaRPr lang="en-US" dirty="0"/>
          </a:p>
        </p:txBody>
      </p:sp>
    </p:spTree>
    <p:extLst>
      <p:ext uri="{BB962C8B-B14F-4D97-AF65-F5344CB8AC3E}">
        <p14:creationId xmlns:p14="http://schemas.microsoft.com/office/powerpoint/2010/main" val="78908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chuyển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đổi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dữ</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liệu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49D5228E-87A4-4470-B139-A03F39713DA0}"/>
              </a:ext>
            </a:extLst>
          </p:cNvPr>
          <p:cNvPicPr>
            <a:picLocks noChangeAspect="1"/>
          </p:cNvPicPr>
          <p:nvPr/>
        </p:nvPicPr>
        <p:blipFill>
          <a:blip r:embed="rId4"/>
          <a:stretch>
            <a:fillRect/>
          </a:stretch>
        </p:blipFill>
        <p:spPr>
          <a:xfrm>
            <a:off x="1514042" y="4962054"/>
            <a:ext cx="7077855" cy="1847401"/>
          </a:xfrm>
          <a:prstGeom prst="rect">
            <a:avLst/>
          </a:prstGeom>
        </p:spPr>
      </p:pic>
      <p:pic>
        <p:nvPicPr>
          <p:cNvPr id="7" name="Picture 6">
            <a:extLst>
              <a:ext uri="{FF2B5EF4-FFF2-40B4-BE49-F238E27FC236}">
                <a16:creationId xmlns:a16="http://schemas.microsoft.com/office/drawing/2014/main" id="{5A4CD7AA-F91D-434D-BB49-73A7C0E71F72}"/>
              </a:ext>
            </a:extLst>
          </p:cNvPr>
          <p:cNvPicPr>
            <a:picLocks noChangeAspect="1"/>
          </p:cNvPicPr>
          <p:nvPr/>
        </p:nvPicPr>
        <p:blipFill>
          <a:blip r:embed="rId5"/>
          <a:stretch>
            <a:fillRect/>
          </a:stretch>
        </p:blipFill>
        <p:spPr>
          <a:xfrm>
            <a:off x="1514042" y="2364382"/>
            <a:ext cx="6091778" cy="2422207"/>
          </a:xfrm>
          <a:prstGeom prst="rect">
            <a:avLst/>
          </a:prstGeom>
        </p:spPr>
      </p:pic>
    </p:spTree>
    <p:extLst>
      <p:ext uri="{BB962C8B-B14F-4D97-AF65-F5344CB8AC3E}">
        <p14:creationId xmlns:p14="http://schemas.microsoft.com/office/powerpoint/2010/main" val="10052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chuyển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đổi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dữ</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liệu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AE5E9C0F-F6E1-4B72-BB8D-9AC56938DB1F}"/>
              </a:ext>
            </a:extLst>
          </p:cNvPr>
          <p:cNvPicPr>
            <a:picLocks noChangeAspect="1"/>
          </p:cNvPicPr>
          <p:nvPr/>
        </p:nvPicPr>
        <p:blipFill>
          <a:blip r:embed="rId4"/>
          <a:stretch>
            <a:fillRect/>
          </a:stretch>
        </p:blipFill>
        <p:spPr>
          <a:xfrm>
            <a:off x="6537612" y="3045711"/>
            <a:ext cx="3991617" cy="2426277"/>
          </a:xfrm>
          <a:prstGeom prst="rect">
            <a:avLst/>
          </a:prstGeom>
        </p:spPr>
      </p:pic>
      <p:sp>
        <p:nvSpPr>
          <p:cNvPr id="18" name="TextBox 17">
            <a:extLst>
              <a:ext uri="{FF2B5EF4-FFF2-40B4-BE49-F238E27FC236}">
                <a16:creationId xmlns:a16="http://schemas.microsoft.com/office/drawing/2014/main" id="{74777625-E9BE-480F-93F1-93224C8F3EA2}"/>
              </a:ext>
            </a:extLst>
          </p:cNvPr>
          <p:cNvSpPr txBox="1"/>
          <p:nvPr/>
        </p:nvSpPr>
        <p:spPr>
          <a:xfrm>
            <a:off x="1084118" y="2870246"/>
            <a:ext cx="5011882" cy="3416320"/>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Lệnh ROUND chuyển đổi một số thực thành một số nguyên. Phần phân số của số thực được làm tròn đến giá trị số nguyên gần nhất (IEEE – làm tròn đến gần nhất). Nếu số thực nằm chính xác ở giữa vùng giữa 2 số nguyên thì số thực này được làm tròn đến số nguyên chẵn. Ví dụ: ROUND(10,5) = 10 và ROUND(11,5) = 12.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371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chuyển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đổi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dữ</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liệu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5B812E6-DC5E-42B4-B547-6CEAAD0ED7A0}"/>
              </a:ext>
            </a:extLst>
          </p:cNvPr>
          <p:cNvPicPr>
            <a:picLocks noChangeAspect="1"/>
          </p:cNvPicPr>
          <p:nvPr/>
        </p:nvPicPr>
        <p:blipFill>
          <a:blip r:embed="rId4"/>
          <a:stretch>
            <a:fillRect/>
          </a:stretch>
        </p:blipFill>
        <p:spPr>
          <a:xfrm>
            <a:off x="1124211" y="2680538"/>
            <a:ext cx="6481934" cy="2314037"/>
          </a:xfrm>
          <a:prstGeom prst="rect">
            <a:avLst/>
          </a:prstGeom>
        </p:spPr>
      </p:pic>
      <p:pic>
        <p:nvPicPr>
          <p:cNvPr id="7" name="Picture 6">
            <a:extLst>
              <a:ext uri="{FF2B5EF4-FFF2-40B4-BE49-F238E27FC236}">
                <a16:creationId xmlns:a16="http://schemas.microsoft.com/office/drawing/2014/main" id="{96193B62-FB66-48C6-9C6E-D0DBADB40EA9}"/>
              </a:ext>
            </a:extLst>
          </p:cNvPr>
          <p:cNvPicPr>
            <a:picLocks noChangeAspect="1"/>
          </p:cNvPicPr>
          <p:nvPr/>
        </p:nvPicPr>
        <p:blipFill>
          <a:blip r:embed="rId5"/>
          <a:stretch>
            <a:fillRect/>
          </a:stretch>
        </p:blipFill>
        <p:spPr>
          <a:xfrm>
            <a:off x="1124211" y="5224717"/>
            <a:ext cx="6904930" cy="1584738"/>
          </a:xfrm>
          <a:prstGeom prst="rect">
            <a:avLst/>
          </a:prstGeom>
        </p:spPr>
      </p:pic>
    </p:spTree>
    <p:extLst>
      <p:ext uri="{BB962C8B-B14F-4D97-AF65-F5344CB8AC3E}">
        <p14:creationId xmlns:p14="http://schemas.microsoft.com/office/powerpoint/2010/main" val="7644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1569660"/>
          </a:xfrm>
          <a:prstGeom prst="rect">
            <a:avLst/>
          </a:prstGeom>
          <a:noFill/>
        </p:spPr>
        <p:txBody>
          <a:bodyPr wrap="square">
            <a:spAutoFit/>
          </a:bodyPr>
          <a:lstStyle/>
          <a:p>
            <a:pPr algn="l"/>
            <a:r>
              <a:rPr lang="en-US" sz="2400" dirty="0">
                <a:solidFill>
                  <a:schemeClr val="accent4">
                    <a:lumMod val="75000"/>
                  </a:schemeClr>
                </a:solidFill>
                <a:latin typeface="Times New Roman" panose="02020603050405020304" pitchFamily="18" charset="0"/>
                <a:cs typeface="Times New Roman" panose="02020603050405020304" pitchFamily="18" charset="0"/>
              </a:rPr>
              <a:t>BTTH: </a:t>
            </a:r>
          </a:p>
          <a:p>
            <a:pPr algn="l"/>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Tính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kết</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quả</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trên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b="0" i="0" dirty="0">
                <a:solidFill>
                  <a:schemeClr val="accent4">
                    <a:lumMod val="75000"/>
                  </a:schemeClr>
                </a:solidFill>
                <a:effectLst/>
                <a:latin typeface="Arial" panose="020B0604020202020204" pitchFamily="34" charset="0"/>
              </a:rPr>
              <a:t>13 . 17 – 256 : 16 + 14 : 7 – 1.</a:t>
            </a:r>
          </a:p>
          <a:p>
            <a:pPr algn="l"/>
            <a:r>
              <a:rPr lang="en-US" sz="2400" dirty="0">
                <a:solidFill>
                  <a:schemeClr val="accent4">
                    <a:lumMod val="75000"/>
                  </a:schemeClr>
                </a:solidFill>
                <a:latin typeface="Arial" panose="020B0604020202020204" pitchFamily="34" charset="0"/>
                <a:cs typeface="Times New Roman" panose="02020603050405020304" pitchFamily="18" charset="0"/>
              </a:rPr>
              <a:t>- Thao </a:t>
            </a:r>
            <a:r>
              <a:rPr lang="en-US" sz="2400" dirty="0" err="1">
                <a:solidFill>
                  <a:schemeClr val="accent4">
                    <a:lumMod val="75000"/>
                  </a:schemeClr>
                </a:solidFill>
                <a:latin typeface="Arial" panose="020B0604020202020204" pitchFamily="34" charset="0"/>
                <a:cs typeface="Times New Roman" panose="02020603050405020304" pitchFamily="18" charset="0"/>
              </a:rPr>
              <a:t>tác</a:t>
            </a:r>
            <a:r>
              <a:rPr lang="en-US" sz="2400" dirty="0">
                <a:solidFill>
                  <a:schemeClr val="accent4">
                    <a:lumMod val="75000"/>
                  </a:schemeClr>
                </a:solidFill>
                <a:latin typeface="Arial" panose="020B0604020202020204" pitchFamily="34" charset="0"/>
                <a:cs typeface="Times New Roman" panose="02020603050405020304" pitchFamily="18" charset="0"/>
              </a:rPr>
              <a:t> Move </a:t>
            </a:r>
            <a:r>
              <a:rPr lang="en-US" sz="2400" dirty="0" err="1">
                <a:solidFill>
                  <a:schemeClr val="accent4">
                    <a:lumMod val="75000"/>
                  </a:schemeClr>
                </a:solidFill>
                <a:latin typeface="Arial" panose="020B0604020202020204" pitchFamily="34" charset="0"/>
                <a:cs typeface="Times New Roman" panose="02020603050405020304" pitchFamily="18" charset="0"/>
              </a:rPr>
              <a:t>dữ</a:t>
            </a:r>
            <a:r>
              <a:rPr lang="en-US" sz="2400" dirty="0">
                <a:solidFill>
                  <a:schemeClr val="accent4">
                    <a:lumMod val="75000"/>
                  </a:schemeClr>
                </a:solidFill>
                <a:latin typeface="Arial" panose="020B0604020202020204" pitchFamily="34" charset="0"/>
                <a:cs typeface="Times New Roman" panose="02020603050405020304" pitchFamily="18" charset="0"/>
              </a:rPr>
              <a:t> </a:t>
            </a:r>
            <a:r>
              <a:rPr lang="en-US" sz="2400" dirty="0" err="1">
                <a:solidFill>
                  <a:schemeClr val="accent4">
                    <a:lumMod val="75000"/>
                  </a:schemeClr>
                </a:solidFill>
                <a:latin typeface="Arial" panose="020B0604020202020204" pitchFamily="34" charset="0"/>
                <a:cs typeface="Times New Roman" panose="02020603050405020304" pitchFamily="18" charset="0"/>
              </a:rPr>
              <a:t>liệu</a:t>
            </a:r>
            <a:r>
              <a:rPr lang="en-US" sz="2400" dirty="0">
                <a:solidFill>
                  <a:schemeClr val="accent4">
                    <a:lumMod val="75000"/>
                  </a:schemeClr>
                </a:solidFill>
                <a:latin typeface="Arial" panose="020B0604020202020204" pitchFamily="34" charset="0"/>
                <a:cs typeface="Times New Roman" panose="02020603050405020304" pitchFamily="18" charset="0"/>
              </a:rPr>
              <a:t> </a:t>
            </a:r>
            <a:r>
              <a:rPr lang="en-US" sz="2400" dirty="0" err="1">
                <a:solidFill>
                  <a:schemeClr val="accent4">
                    <a:lumMod val="75000"/>
                  </a:schemeClr>
                </a:solidFill>
                <a:latin typeface="Arial" panose="020B0604020202020204" pitchFamily="34" charset="0"/>
                <a:cs typeface="Times New Roman" panose="02020603050405020304" pitchFamily="18" charset="0"/>
              </a:rPr>
              <a:t>dạng</a:t>
            </a:r>
            <a:r>
              <a:rPr lang="en-US" sz="2400" dirty="0">
                <a:solidFill>
                  <a:schemeClr val="accent4">
                    <a:lumMod val="75000"/>
                  </a:schemeClr>
                </a:solidFill>
                <a:latin typeface="Arial" panose="020B0604020202020204" pitchFamily="34" charset="0"/>
                <a:cs typeface="Times New Roman" panose="02020603050405020304" pitchFamily="18" charset="0"/>
              </a:rPr>
              <a:t> </a:t>
            </a:r>
            <a:r>
              <a:rPr lang="en-US" sz="2400" dirty="0" err="1">
                <a:solidFill>
                  <a:schemeClr val="accent4">
                    <a:lumMod val="75000"/>
                  </a:schemeClr>
                </a:solidFill>
                <a:latin typeface="Arial" panose="020B0604020202020204" pitchFamily="34" charset="0"/>
                <a:cs typeface="Times New Roman" panose="02020603050405020304" pitchFamily="18" charset="0"/>
              </a:rPr>
              <a:t>Mảng</a:t>
            </a:r>
            <a:r>
              <a:rPr lang="en-US" sz="2400" dirty="0">
                <a:solidFill>
                  <a:schemeClr val="accent4">
                    <a:lumMod val="75000"/>
                  </a:schemeClr>
                </a:solidFill>
                <a:latin typeface="Arial" panose="020B0604020202020204" pitchFamily="34" charset="0"/>
                <a:cs typeface="Times New Roman" panose="02020603050405020304" pitchFamily="18" charset="0"/>
              </a:rPr>
              <a:t> .</a:t>
            </a: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10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B8E797AA-3223-45E1-9326-4C815DD4D7E2}"/>
              </a:ext>
            </a:extLst>
          </p:cNvPr>
          <p:cNvPicPr>
            <a:picLocks noChangeAspect="1"/>
          </p:cNvPicPr>
          <p:nvPr/>
        </p:nvPicPr>
        <p:blipFill>
          <a:blip r:embed="rId4"/>
          <a:stretch>
            <a:fillRect/>
          </a:stretch>
        </p:blipFill>
        <p:spPr>
          <a:xfrm>
            <a:off x="706580" y="2550504"/>
            <a:ext cx="10280083" cy="2082893"/>
          </a:xfrm>
          <a:prstGeom prst="rect">
            <a:avLst/>
          </a:prstGeom>
        </p:spPr>
      </p:pic>
      <p:sp>
        <p:nvSpPr>
          <p:cNvPr id="11" name="TextBox 10">
            <a:extLst>
              <a:ext uri="{FF2B5EF4-FFF2-40B4-BE49-F238E27FC236}">
                <a16:creationId xmlns:a16="http://schemas.microsoft.com/office/drawing/2014/main" id="{0391C7EE-83FA-49A7-8A1C-B98D93A4F1EB}"/>
              </a:ext>
            </a:extLst>
          </p:cNvPr>
          <p:cNvSpPr txBox="1"/>
          <p:nvPr/>
        </p:nvSpPr>
        <p:spPr>
          <a:xfrm>
            <a:off x="710044" y="4674084"/>
            <a:ext cx="10470573" cy="1569660"/>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Khi được cho phép (EN = 1), lệnh phép toán thực hiện hoạt động được định rõ trên các giá trị ngõ vào (IN1 và IN2) và lưu trữ kết quả trong địa chỉ nhớ được 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(OUT). Sau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ENO = 1.</a:t>
            </a:r>
          </a:p>
        </p:txBody>
      </p:sp>
    </p:spTree>
    <p:extLst>
      <p:ext uri="{BB962C8B-B14F-4D97-AF65-F5344CB8AC3E}">
        <p14:creationId xmlns:p14="http://schemas.microsoft.com/office/powerpoint/2010/main" val="55089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B8E797AA-3223-45E1-9326-4C815DD4D7E2}"/>
              </a:ext>
            </a:extLst>
          </p:cNvPr>
          <p:cNvPicPr>
            <a:picLocks noChangeAspect="1"/>
          </p:cNvPicPr>
          <p:nvPr/>
        </p:nvPicPr>
        <p:blipFill>
          <a:blip r:embed="rId4"/>
          <a:stretch>
            <a:fillRect/>
          </a:stretch>
        </p:blipFill>
        <p:spPr>
          <a:xfrm>
            <a:off x="332499" y="3012169"/>
            <a:ext cx="11388446" cy="2307463"/>
          </a:xfrm>
          <a:prstGeom prst="rect">
            <a:avLst/>
          </a:prstGeom>
        </p:spPr>
      </p:pic>
    </p:spTree>
    <p:extLst>
      <p:ext uri="{BB962C8B-B14F-4D97-AF65-F5344CB8AC3E}">
        <p14:creationId xmlns:p14="http://schemas.microsoft.com/office/powerpoint/2010/main" val="128137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A67C523C-3044-4836-88E5-C11AB94D7BDC}"/>
              </a:ext>
            </a:extLst>
          </p:cNvPr>
          <p:cNvPicPr>
            <a:picLocks noChangeAspect="1"/>
          </p:cNvPicPr>
          <p:nvPr/>
        </p:nvPicPr>
        <p:blipFill>
          <a:blip r:embed="rId4"/>
          <a:stretch>
            <a:fillRect/>
          </a:stretch>
        </p:blipFill>
        <p:spPr>
          <a:xfrm>
            <a:off x="788383" y="2963996"/>
            <a:ext cx="5367481" cy="2860413"/>
          </a:xfrm>
          <a:prstGeom prst="rect">
            <a:avLst/>
          </a:prstGeom>
        </p:spPr>
      </p:pic>
    </p:spTree>
    <p:extLst>
      <p:ext uri="{BB962C8B-B14F-4D97-AF65-F5344CB8AC3E}">
        <p14:creationId xmlns:p14="http://schemas.microsoft.com/office/powerpoint/2010/main" val="320221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5EF53E9B-5014-426F-BBCA-0D222A176891}"/>
              </a:ext>
            </a:extLst>
          </p:cNvPr>
          <p:cNvPicPr>
            <a:picLocks noChangeAspect="1"/>
          </p:cNvPicPr>
          <p:nvPr/>
        </p:nvPicPr>
        <p:blipFill>
          <a:blip r:embed="rId4"/>
          <a:stretch>
            <a:fillRect/>
          </a:stretch>
        </p:blipFill>
        <p:spPr>
          <a:xfrm>
            <a:off x="814445" y="2695126"/>
            <a:ext cx="4838220" cy="2971383"/>
          </a:xfrm>
          <a:prstGeom prst="rect">
            <a:avLst/>
          </a:prstGeom>
        </p:spPr>
      </p:pic>
    </p:spTree>
    <p:extLst>
      <p:ext uri="{BB962C8B-B14F-4D97-AF65-F5344CB8AC3E}">
        <p14:creationId xmlns:p14="http://schemas.microsoft.com/office/powerpoint/2010/main" val="16001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2D8F87B8-5C30-4B5A-AC13-18FEAED2592A}"/>
              </a:ext>
            </a:extLst>
          </p:cNvPr>
          <p:cNvPicPr>
            <a:picLocks noChangeAspect="1"/>
          </p:cNvPicPr>
          <p:nvPr/>
        </p:nvPicPr>
        <p:blipFill>
          <a:blip r:embed="rId4"/>
          <a:stretch>
            <a:fillRect/>
          </a:stretch>
        </p:blipFill>
        <p:spPr>
          <a:xfrm>
            <a:off x="706580" y="2676076"/>
            <a:ext cx="5600189" cy="3295233"/>
          </a:xfrm>
          <a:prstGeom prst="rect">
            <a:avLst/>
          </a:prstGeom>
        </p:spPr>
      </p:pic>
    </p:spTree>
    <p:extLst>
      <p:ext uri="{BB962C8B-B14F-4D97-AF65-F5344CB8AC3E}">
        <p14:creationId xmlns:p14="http://schemas.microsoft.com/office/powerpoint/2010/main" val="37333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2C819D7E-08D7-417B-9394-09EFC19961EC}"/>
              </a:ext>
            </a:extLst>
          </p:cNvPr>
          <p:cNvPicPr>
            <a:picLocks noChangeAspect="1"/>
          </p:cNvPicPr>
          <p:nvPr/>
        </p:nvPicPr>
        <p:blipFill>
          <a:blip r:embed="rId4"/>
          <a:stretch>
            <a:fillRect/>
          </a:stretch>
        </p:blipFill>
        <p:spPr>
          <a:xfrm>
            <a:off x="710045" y="2752949"/>
            <a:ext cx="5686136" cy="3436481"/>
          </a:xfrm>
          <a:prstGeom prst="rect">
            <a:avLst/>
          </a:prstGeom>
        </p:spPr>
      </p:pic>
    </p:spTree>
    <p:extLst>
      <p:ext uri="{BB962C8B-B14F-4D97-AF65-F5344CB8AC3E}">
        <p14:creationId xmlns:p14="http://schemas.microsoft.com/office/powerpoint/2010/main" val="224793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SỐ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92E216EF-6396-497A-8F5F-84D0AF555AD6}"/>
              </a:ext>
            </a:extLst>
          </p:cNvPr>
          <p:cNvSpPr txBox="1"/>
          <p:nvPr/>
        </p:nvSpPr>
        <p:spPr>
          <a:xfrm>
            <a:off x="710045" y="1881935"/>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70790D80-6EC6-4C1F-BA73-9FCE310623DF}"/>
              </a:ext>
            </a:extLst>
          </p:cNvPr>
          <p:cNvPicPr>
            <a:picLocks noChangeAspect="1"/>
          </p:cNvPicPr>
          <p:nvPr/>
        </p:nvPicPr>
        <p:blipFill>
          <a:blip r:embed="rId4"/>
          <a:stretch>
            <a:fillRect/>
          </a:stretch>
        </p:blipFill>
        <p:spPr>
          <a:xfrm>
            <a:off x="2793855" y="2486250"/>
            <a:ext cx="2027527" cy="3093546"/>
          </a:xfrm>
          <a:prstGeom prst="rect">
            <a:avLst/>
          </a:prstGeom>
        </p:spPr>
      </p:pic>
      <p:pic>
        <p:nvPicPr>
          <p:cNvPr id="9" name="Picture 8">
            <a:extLst>
              <a:ext uri="{FF2B5EF4-FFF2-40B4-BE49-F238E27FC236}">
                <a16:creationId xmlns:a16="http://schemas.microsoft.com/office/drawing/2014/main" id="{0EEE354A-9F00-4E71-8667-64E7AC1C85B6}"/>
              </a:ext>
            </a:extLst>
          </p:cNvPr>
          <p:cNvPicPr>
            <a:picLocks noChangeAspect="1"/>
          </p:cNvPicPr>
          <p:nvPr/>
        </p:nvPicPr>
        <p:blipFill>
          <a:blip r:embed="rId5"/>
          <a:stretch>
            <a:fillRect/>
          </a:stretch>
        </p:blipFill>
        <p:spPr>
          <a:xfrm>
            <a:off x="5688479" y="2353295"/>
            <a:ext cx="2499557" cy="3434174"/>
          </a:xfrm>
          <a:prstGeom prst="rect">
            <a:avLst/>
          </a:prstGeom>
        </p:spPr>
      </p:pic>
      <p:sp>
        <p:nvSpPr>
          <p:cNvPr id="18" name="TextBox 17">
            <a:extLst>
              <a:ext uri="{FF2B5EF4-FFF2-40B4-BE49-F238E27FC236}">
                <a16:creationId xmlns:a16="http://schemas.microsoft.com/office/drawing/2014/main" id="{8E6F6814-F9F3-46B1-B888-61C62F400BE3}"/>
              </a:ext>
            </a:extLst>
          </p:cNvPr>
          <p:cNvSpPr txBox="1"/>
          <p:nvPr/>
        </p:nvSpPr>
        <p:spPr>
          <a:xfrm>
            <a:off x="3292619" y="5849566"/>
            <a:ext cx="1293236"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Lệnh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tăng</a:t>
            </a:r>
            <a:endParaRPr lang="en-US" sz="18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D087F9EA-3732-4DDC-BB6E-16F52870BDFB}"/>
              </a:ext>
            </a:extLst>
          </p:cNvPr>
          <p:cNvSpPr txBox="1"/>
          <p:nvPr/>
        </p:nvSpPr>
        <p:spPr>
          <a:xfrm>
            <a:off x="6291639" y="5849566"/>
            <a:ext cx="1293236"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Lệnh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giảm</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9810585"/>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TM02900722[[fn=Ion Boardroom]]</Template>
  <TotalTime>1059</TotalTime>
  <Words>921</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Franklin Gothic Demi Cond</vt:lpstr>
      <vt:lpstr>Franklin Gothic Medium</vt:lpstr>
      <vt:lpstr>Times New Roman</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Duy Binh</dc:creator>
  <cp:lastModifiedBy>GMT</cp:lastModifiedBy>
  <cp:revision>17</cp:revision>
  <dcterms:created xsi:type="dcterms:W3CDTF">2022-01-26T10:07:13Z</dcterms:created>
  <dcterms:modified xsi:type="dcterms:W3CDTF">2022-04-11T06:35:41Z</dcterms:modified>
</cp:coreProperties>
</file>