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7"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MT" initials="G" lastIdx="4" clrIdx="0">
    <p:extLst>
      <p:ext uri="{19B8F6BF-5375-455C-9EA6-DF929625EA0E}">
        <p15:presenceInfo xmlns:p15="http://schemas.microsoft.com/office/powerpoint/2012/main" userId="GM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6/26/2022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93057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6/26/2022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5420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6/26/2022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5943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6/26/2022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564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6/26/2022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00793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6/26/2022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7241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6/26/2022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671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6/26/2022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2961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6/26/2022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5841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6/26/2022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193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6/26/2022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49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6/26/2022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1636932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1434377" y="3040437"/>
            <a:ext cx="10183054" cy="1938992"/>
          </a:xfrm>
          <a:prstGeom prst="rect">
            <a:avLst/>
          </a:prstGeom>
          <a:noFill/>
        </p:spPr>
        <p:txBody>
          <a:bodyPr wrap="square">
            <a:spAutoFit/>
          </a:bodyPr>
          <a:lstStyle/>
          <a:p>
            <a:pPr algn="l"/>
            <a:endParaRPr lang="en-US" sz="2400" dirty="0">
              <a:latin typeface="Times New Roman" panose="02020603050405020304" pitchFamily="18" charset="0"/>
              <a:cs typeface="Times New Roman" panose="02020603050405020304" pitchFamily="18" charset="0"/>
            </a:endParaRPr>
          </a:p>
          <a:p>
            <a:pPr marL="285750" indent="-285750" algn="l">
              <a:buFontTx/>
              <a:buChar char="-"/>
            </a:pP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p>
          <a:p>
            <a:pPr marL="285750" indent="-285750" algn="l">
              <a:buFontTx/>
              <a:buChar char="-"/>
            </a:pPr>
            <a:endParaRPr lang="en-US" sz="2400" dirty="0">
              <a:latin typeface="Times New Roman" panose="02020603050405020304" pitchFamily="18" charset="0"/>
              <a:cs typeface="Times New Roman" panose="02020603050405020304" pitchFamily="18" charset="0"/>
            </a:endParaRPr>
          </a:p>
          <a:p>
            <a:pPr marL="285750" indent="-285750" algn="l">
              <a:buFontTx/>
              <a:buChar char="-"/>
            </a:pPr>
            <a:r>
              <a:rPr lang="en-US" sz="2400" b="0" i="0" u="none" strike="noStrike" dirty="0" err="1">
                <a:effectLst/>
                <a:latin typeface="Times New Roman" panose="02020603050405020304" pitchFamily="18" charset="0"/>
                <a:cs typeface="Times New Roman" panose="02020603050405020304" pitchFamily="18" charset="0"/>
              </a:rPr>
              <a:t>Tìm</a:t>
            </a:r>
            <a:r>
              <a:rPr lang="en-US" sz="2400" b="0" i="0" u="none" strike="noStrike" dirty="0">
                <a:effectLst/>
                <a:latin typeface="Times New Roman" panose="02020603050405020304" pitchFamily="18" charset="0"/>
                <a:cs typeface="Times New Roman" panose="02020603050405020304" pitchFamily="18" charset="0"/>
              </a:rPr>
              <a:t> </a:t>
            </a:r>
            <a:r>
              <a:rPr lang="en-US" sz="2400" b="0" i="0" u="none" strike="noStrike" dirty="0" err="1">
                <a:effectLst/>
                <a:latin typeface="Times New Roman" panose="02020603050405020304" pitchFamily="18" charset="0"/>
                <a:cs typeface="Times New Roman" panose="02020603050405020304" pitchFamily="18" charset="0"/>
              </a:rPr>
              <a:t>hiểu</a:t>
            </a:r>
            <a:r>
              <a:rPr lang="en-US" sz="2400" b="0" i="0" u="none" strike="noStrike" dirty="0">
                <a:effectLst/>
                <a:latin typeface="Times New Roman" panose="02020603050405020304" pitchFamily="18" charset="0"/>
                <a:cs typeface="Times New Roman" panose="02020603050405020304" pitchFamily="18" charset="0"/>
              </a:rPr>
              <a:t> </a:t>
            </a:r>
            <a:r>
              <a:rPr lang="en-US" sz="2400" b="0" i="0" u="none" strike="noStrike" dirty="0" err="1">
                <a:effectLst/>
                <a:latin typeface="Times New Roman" panose="02020603050405020304" pitchFamily="18" charset="0"/>
                <a:cs typeface="Times New Roman" panose="02020603050405020304" pitchFamily="18" charset="0"/>
              </a:rPr>
              <a:t>về</a:t>
            </a:r>
            <a:r>
              <a:rPr lang="en-US" sz="2400" b="0" i="0" u="none" strike="noStrike" dirty="0">
                <a:effectLst/>
                <a:latin typeface="Times New Roman" panose="02020603050405020304" pitchFamily="18" charset="0"/>
                <a:cs typeface="Times New Roman" panose="02020603050405020304" pitchFamily="18" charset="0"/>
              </a:rPr>
              <a:t> </a:t>
            </a:r>
            <a:r>
              <a:rPr lang="en-US" sz="2400" b="0" i="0" u="none" strike="noStrike" dirty="0" err="1">
                <a:effectLst/>
                <a:latin typeface="Times New Roman" panose="02020603050405020304" pitchFamily="18" charset="0"/>
                <a:cs typeface="Times New Roman" panose="02020603050405020304" pitchFamily="18" charset="0"/>
              </a:rPr>
              <a:t>bộ</a:t>
            </a:r>
            <a:r>
              <a:rPr lang="en-US" sz="2400" b="0" i="0" u="none" strike="noStrike" dirty="0">
                <a:effectLst/>
                <a:latin typeface="Times New Roman" panose="02020603050405020304" pitchFamily="18" charset="0"/>
                <a:cs typeface="Times New Roman" panose="02020603050405020304" pitchFamily="18" charset="0"/>
              </a:rPr>
              <a:t> </a:t>
            </a:r>
            <a:r>
              <a:rPr lang="en-US" sz="2400" b="0" i="0" u="none" strike="noStrike" dirty="0" err="1">
                <a:effectLst/>
                <a:latin typeface="Times New Roman" panose="02020603050405020304" pitchFamily="18" charset="0"/>
                <a:cs typeface="Times New Roman" panose="02020603050405020304" pitchFamily="18" charset="0"/>
              </a:rPr>
              <a:t>đếm</a:t>
            </a:r>
            <a:r>
              <a:rPr lang="en-US" sz="2400" b="0" i="0" u="none" strike="noStrike" dirty="0">
                <a:effectLst/>
                <a:latin typeface="Times New Roman" panose="02020603050405020304" pitchFamily="18" charset="0"/>
                <a:cs typeface="Times New Roman" panose="02020603050405020304" pitchFamily="18" charset="0"/>
              </a:rPr>
              <a:t>.</a:t>
            </a:r>
          </a:p>
          <a:p>
            <a:pPr marL="285750" indent="-285750" algn="l">
              <a:buFontTx/>
              <a:buChar char="-"/>
            </a:pPr>
            <a:endParaRPr lang="en-US" sz="2400" b="0" i="0" u="none" strike="noStrike" dirty="0">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559F7A6-5877-4193-8082-B6DCCA11BA69}"/>
              </a:ext>
            </a:extLst>
          </p:cNvPr>
          <p:cNvSpPr txBox="1"/>
          <p:nvPr/>
        </p:nvSpPr>
        <p:spPr>
          <a:xfrm>
            <a:off x="852486" y="2465194"/>
            <a:ext cx="6096000"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NỘI DUNG TÌM HIỂU :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Tree>
    <p:extLst>
      <p:ext uri="{BB962C8B-B14F-4D97-AF65-F5344CB8AC3E}">
        <p14:creationId xmlns:p14="http://schemas.microsoft.com/office/powerpoint/2010/main" val="3812563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đếm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5" name="TextBox 14">
            <a:extLst>
              <a:ext uri="{FF2B5EF4-FFF2-40B4-BE49-F238E27FC236}">
                <a16:creationId xmlns:a16="http://schemas.microsoft.com/office/drawing/2014/main" id="{BCF7CC7E-CE03-4EA1-BFA1-7AF8C423BBEB}"/>
              </a:ext>
            </a:extLst>
          </p:cNvPr>
          <p:cNvSpPr txBox="1"/>
          <p:nvPr/>
        </p:nvSpPr>
        <p:spPr>
          <a:xfrm>
            <a:off x="843069" y="2209469"/>
            <a:ext cx="1858568" cy="3416320"/>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Ta sử dụng các lệnh bộ đếm để đếm các sự kiện chương trình bên trong và các sự kiện xử lý bên ngoài</a:t>
            </a:r>
            <a:r>
              <a:rPr lang="vi-VN" dirty="0"/>
              <a:t>:</a:t>
            </a:r>
            <a:endParaRPr lang="en-US" dirty="0"/>
          </a:p>
        </p:txBody>
      </p:sp>
      <p:pic>
        <p:nvPicPr>
          <p:cNvPr id="6" name="Picture 5">
            <a:extLst>
              <a:ext uri="{FF2B5EF4-FFF2-40B4-BE49-F238E27FC236}">
                <a16:creationId xmlns:a16="http://schemas.microsoft.com/office/drawing/2014/main" id="{D040C899-4A3F-4083-9D52-CA27727B9F06}"/>
              </a:ext>
            </a:extLst>
          </p:cNvPr>
          <p:cNvPicPr>
            <a:picLocks noChangeAspect="1"/>
          </p:cNvPicPr>
          <p:nvPr/>
        </p:nvPicPr>
        <p:blipFill>
          <a:blip r:embed="rId4"/>
          <a:stretch>
            <a:fillRect/>
          </a:stretch>
        </p:blipFill>
        <p:spPr>
          <a:xfrm>
            <a:off x="3688477" y="1642168"/>
            <a:ext cx="1637435" cy="3317961"/>
          </a:xfrm>
          <a:prstGeom prst="rect">
            <a:avLst/>
          </a:prstGeom>
        </p:spPr>
      </p:pic>
      <p:pic>
        <p:nvPicPr>
          <p:cNvPr id="9" name="Picture 8">
            <a:extLst>
              <a:ext uri="{FF2B5EF4-FFF2-40B4-BE49-F238E27FC236}">
                <a16:creationId xmlns:a16="http://schemas.microsoft.com/office/drawing/2014/main" id="{F4EE4AB2-2618-451F-839B-A6B2C8CBDAAE}"/>
              </a:ext>
            </a:extLst>
          </p:cNvPr>
          <p:cNvPicPr>
            <a:picLocks noChangeAspect="1"/>
          </p:cNvPicPr>
          <p:nvPr/>
        </p:nvPicPr>
        <p:blipFill>
          <a:blip r:embed="rId5"/>
          <a:stretch>
            <a:fillRect/>
          </a:stretch>
        </p:blipFill>
        <p:spPr>
          <a:xfrm>
            <a:off x="6265823" y="1762838"/>
            <a:ext cx="1637435" cy="3332323"/>
          </a:xfrm>
          <a:prstGeom prst="rect">
            <a:avLst/>
          </a:prstGeom>
        </p:spPr>
      </p:pic>
      <p:pic>
        <p:nvPicPr>
          <p:cNvPr id="11" name="Picture 10">
            <a:extLst>
              <a:ext uri="{FF2B5EF4-FFF2-40B4-BE49-F238E27FC236}">
                <a16:creationId xmlns:a16="http://schemas.microsoft.com/office/drawing/2014/main" id="{428EC8DB-665D-4688-9B1D-E396012E097E}"/>
              </a:ext>
            </a:extLst>
          </p:cNvPr>
          <p:cNvPicPr>
            <a:picLocks noChangeAspect="1"/>
          </p:cNvPicPr>
          <p:nvPr/>
        </p:nvPicPr>
        <p:blipFill>
          <a:blip r:embed="rId6"/>
          <a:stretch>
            <a:fillRect/>
          </a:stretch>
        </p:blipFill>
        <p:spPr>
          <a:xfrm>
            <a:off x="9014389" y="1213366"/>
            <a:ext cx="1502017" cy="5632564"/>
          </a:xfrm>
          <a:prstGeom prst="rect">
            <a:avLst/>
          </a:prstGeom>
        </p:spPr>
      </p:pic>
    </p:spTree>
    <p:extLst>
      <p:ext uri="{BB962C8B-B14F-4D97-AF65-F5344CB8AC3E}">
        <p14:creationId xmlns:p14="http://schemas.microsoft.com/office/powerpoint/2010/main" val="1833198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đếm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4" name="Picture 3">
            <a:extLst>
              <a:ext uri="{FF2B5EF4-FFF2-40B4-BE49-F238E27FC236}">
                <a16:creationId xmlns:a16="http://schemas.microsoft.com/office/drawing/2014/main" id="{ED506B5D-43E1-49C1-9023-A4C8B2EE7320}"/>
              </a:ext>
            </a:extLst>
          </p:cNvPr>
          <p:cNvPicPr>
            <a:picLocks noChangeAspect="1"/>
          </p:cNvPicPr>
          <p:nvPr/>
        </p:nvPicPr>
        <p:blipFill>
          <a:blip r:embed="rId4"/>
          <a:stretch>
            <a:fillRect/>
          </a:stretch>
        </p:blipFill>
        <p:spPr>
          <a:xfrm>
            <a:off x="2747096" y="1912099"/>
            <a:ext cx="7734069" cy="4403246"/>
          </a:xfrm>
          <a:prstGeom prst="rect">
            <a:avLst/>
          </a:prstGeom>
        </p:spPr>
      </p:pic>
    </p:spTree>
    <p:extLst>
      <p:ext uri="{BB962C8B-B14F-4D97-AF65-F5344CB8AC3E}">
        <p14:creationId xmlns:p14="http://schemas.microsoft.com/office/powerpoint/2010/main" val="142230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đếm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5" name="Picture 4">
            <a:extLst>
              <a:ext uri="{FF2B5EF4-FFF2-40B4-BE49-F238E27FC236}">
                <a16:creationId xmlns:a16="http://schemas.microsoft.com/office/drawing/2014/main" id="{1ABFF0EF-BDAC-4E38-BF59-B610CAA6AFFC}"/>
              </a:ext>
            </a:extLst>
          </p:cNvPr>
          <p:cNvPicPr>
            <a:picLocks noChangeAspect="1"/>
          </p:cNvPicPr>
          <p:nvPr/>
        </p:nvPicPr>
        <p:blipFill>
          <a:blip r:embed="rId4"/>
          <a:stretch>
            <a:fillRect/>
          </a:stretch>
        </p:blipFill>
        <p:spPr>
          <a:xfrm>
            <a:off x="954664" y="2408262"/>
            <a:ext cx="4290737" cy="3799542"/>
          </a:xfrm>
          <a:prstGeom prst="rect">
            <a:avLst/>
          </a:prstGeom>
        </p:spPr>
      </p:pic>
      <p:pic>
        <p:nvPicPr>
          <p:cNvPr id="7" name="Picture 6">
            <a:extLst>
              <a:ext uri="{FF2B5EF4-FFF2-40B4-BE49-F238E27FC236}">
                <a16:creationId xmlns:a16="http://schemas.microsoft.com/office/drawing/2014/main" id="{BCF7D5E1-5599-4552-83FF-781392ECBFD0}"/>
              </a:ext>
            </a:extLst>
          </p:cNvPr>
          <p:cNvPicPr>
            <a:picLocks noChangeAspect="1"/>
          </p:cNvPicPr>
          <p:nvPr/>
        </p:nvPicPr>
        <p:blipFill>
          <a:blip r:embed="rId5"/>
          <a:stretch>
            <a:fillRect/>
          </a:stretch>
        </p:blipFill>
        <p:spPr>
          <a:xfrm>
            <a:off x="5420804" y="1937934"/>
            <a:ext cx="6079747" cy="4005666"/>
          </a:xfrm>
          <a:prstGeom prst="rect">
            <a:avLst/>
          </a:prstGeom>
        </p:spPr>
      </p:pic>
    </p:spTree>
    <p:extLst>
      <p:ext uri="{BB962C8B-B14F-4D97-AF65-F5344CB8AC3E}">
        <p14:creationId xmlns:p14="http://schemas.microsoft.com/office/powerpoint/2010/main" val="3503352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đếm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4" name="Picture 3">
            <a:extLst>
              <a:ext uri="{FF2B5EF4-FFF2-40B4-BE49-F238E27FC236}">
                <a16:creationId xmlns:a16="http://schemas.microsoft.com/office/drawing/2014/main" id="{003D25B1-2747-4549-843A-86B0E90EE8C7}"/>
              </a:ext>
            </a:extLst>
          </p:cNvPr>
          <p:cNvPicPr>
            <a:picLocks noChangeAspect="1"/>
          </p:cNvPicPr>
          <p:nvPr/>
        </p:nvPicPr>
        <p:blipFill>
          <a:blip r:embed="rId4"/>
          <a:stretch>
            <a:fillRect/>
          </a:stretch>
        </p:blipFill>
        <p:spPr>
          <a:xfrm>
            <a:off x="867696" y="2484462"/>
            <a:ext cx="4262011" cy="3694665"/>
          </a:xfrm>
          <a:prstGeom prst="rect">
            <a:avLst/>
          </a:prstGeom>
        </p:spPr>
      </p:pic>
      <p:pic>
        <p:nvPicPr>
          <p:cNvPr id="8" name="Picture 7">
            <a:extLst>
              <a:ext uri="{FF2B5EF4-FFF2-40B4-BE49-F238E27FC236}">
                <a16:creationId xmlns:a16="http://schemas.microsoft.com/office/drawing/2014/main" id="{7AB74CDD-84DE-46D2-BAC7-E96DD9F28487}"/>
              </a:ext>
            </a:extLst>
          </p:cNvPr>
          <p:cNvPicPr>
            <a:picLocks noChangeAspect="1"/>
          </p:cNvPicPr>
          <p:nvPr/>
        </p:nvPicPr>
        <p:blipFill>
          <a:blip r:embed="rId5"/>
          <a:stretch>
            <a:fillRect/>
          </a:stretch>
        </p:blipFill>
        <p:spPr>
          <a:xfrm>
            <a:off x="5420805" y="2187072"/>
            <a:ext cx="6262257" cy="3406024"/>
          </a:xfrm>
          <a:prstGeom prst="rect">
            <a:avLst/>
          </a:prstGeom>
        </p:spPr>
      </p:pic>
    </p:spTree>
    <p:extLst>
      <p:ext uri="{BB962C8B-B14F-4D97-AF65-F5344CB8AC3E}">
        <p14:creationId xmlns:p14="http://schemas.microsoft.com/office/powerpoint/2010/main" val="3520551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đếm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5" name="Picture 4">
            <a:extLst>
              <a:ext uri="{FF2B5EF4-FFF2-40B4-BE49-F238E27FC236}">
                <a16:creationId xmlns:a16="http://schemas.microsoft.com/office/drawing/2014/main" id="{D243E517-62ED-401F-9883-BD9B86E2036E}"/>
              </a:ext>
            </a:extLst>
          </p:cNvPr>
          <p:cNvPicPr>
            <a:picLocks noChangeAspect="1"/>
          </p:cNvPicPr>
          <p:nvPr/>
        </p:nvPicPr>
        <p:blipFill>
          <a:blip r:embed="rId4"/>
          <a:stretch>
            <a:fillRect/>
          </a:stretch>
        </p:blipFill>
        <p:spPr>
          <a:xfrm>
            <a:off x="838630" y="2103832"/>
            <a:ext cx="3580970" cy="4766951"/>
          </a:xfrm>
          <a:prstGeom prst="rect">
            <a:avLst/>
          </a:prstGeom>
        </p:spPr>
      </p:pic>
      <p:pic>
        <p:nvPicPr>
          <p:cNvPr id="7" name="Picture 6">
            <a:extLst>
              <a:ext uri="{FF2B5EF4-FFF2-40B4-BE49-F238E27FC236}">
                <a16:creationId xmlns:a16="http://schemas.microsoft.com/office/drawing/2014/main" id="{93944383-3CC5-4A7D-8811-DE9B589C702D}"/>
              </a:ext>
            </a:extLst>
          </p:cNvPr>
          <p:cNvPicPr>
            <a:picLocks noChangeAspect="1"/>
          </p:cNvPicPr>
          <p:nvPr/>
        </p:nvPicPr>
        <p:blipFill>
          <a:blip r:embed="rId5"/>
          <a:stretch>
            <a:fillRect/>
          </a:stretch>
        </p:blipFill>
        <p:spPr>
          <a:xfrm>
            <a:off x="4419600" y="1617114"/>
            <a:ext cx="7605525" cy="5033068"/>
          </a:xfrm>
          <a:prstGeom prst="rect">
            <a:avLst/>
          </a:prstGeom>
        </p:spPr>
      </p:pic>
    </p:spTree>
    <p:extLst>
      <p:ext uri="{BB962C8B-B14F-4D97-AF65-F5344CB8AC3E}">
        <p14:creationId xmlns:p14="http://schemas.microsoft.com/office/powerpoint/2010/main" val="22848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1938992"/>
          </a:xfrm>
          <a:prstGeom prst="rect">
            <a:avLst/>
          </a:prstGeom>
          <a:noFill/>
        </p:spPr>
        <p:txBody>
          <a:bodyPr wrap="square">
            <a:spAutoFit/>
          </a:bodyPr>
          <a:lstStyle/>
          <a:p>
            <a:r>
              <a:rPr lang="en-US" sz="2400" dirty="0">
                <a:solidFill>
                  <a:schemeClr val="accent4">
                    <a:lumMod val="75000"/>
                  </a:schemeClr>
                </a:solidFill>
                <a:latin typeface="Times New Roman" panose="02020603050405020304" pitchFamily="18" charset="0"/>
                <a:cs typeface="Times New Roman" panose="02020603050405020304" pitchFamily="18" charset="0"/>
              </a:rPr>
              <a:t>BTTH: </a:t>
            </a:r>
          </a:p>
          <a:p>
            <a:pPr marL="342900" indent="-342900">
              <a:buFontTx/>
              <a:buChar char="-"/>
            </a:pPr>
            <a:r>
              <a:rPr lang="en-US" sz="2400" dirty="0">
                <a:solidFill>
                  <a:schemeClr val="accent4">
                    <a:lumMod val="75000"/>
                  </a:schemeClr>
                </a:solidFill>
                <a:latin typeface="Times New Roman" panose="02020603050405020304" pitchFamily="18" charset="0"/>
                <a:cs typeface="Times New Roman" panose="02020603050405020304" pitchFamily="18" charset="0"/>
              </a:rPr>
              <a:t>Thao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tác</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tập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lệnh</a:t>
            </a:r>
            <a:r>
              <a:rPr lang="en-US" sz="2400" dirty="0">
                <a:solidFill>
                  <a:schemeClr val="accent4">
                    <a:lumMod val="75000"/>
                  </a:schemeClr>
                </a:solidFill>
                <a:latin typeface="Times New Roman" panose="02020603050405020304" pitchFamily="18" charset="0"/>
                <a:cs typeface="Times New Roman" panose="02020603050405020304" pitchFamily="18" charset="0"/>
              </a:rPr>
              <a:t> NO,NC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và</a:t>
            </a:r>
            <a:r>
              <a:rPr lang="en-US" sz="2400" dirty="0">
                <a:solidFill>
                  <a:schemeClr val="accent4">
                    <a:lumMod val="75000"/>
                  </a:schemeClr>
                </a:solidFill>
                <a:latin typeface="Times New Roman" panose="02020603050405020304" pitchFamily="18" charset="0"/>
                <a:cs typeface="Times New Roman" panose="02020603050405020304" pitchFamily="18" charset="0"/>
              </a:rPr>
              <a:t> Set/Reset</a:t>
            </a:r>
          </a:p>
          <a:p>
            <a:pPr marL="342900" indent="-342900">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Nhấn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nút</a:t>
            </a:r>
            <a:r>
              <a:rPr lang="en-US" sz="2400" dirty="0">
                <a:solidFill>
                  <a:schemeClr val="accent4">
                    <a:lumMod val="75000"/>
                  </a:schemeClr>
                </a:solidFill>
                <a:latin typeface="Times New Roman" panose="02020603050405020304" pitchFamily="18" charset="0"/>
                <a:cs typeface="Times New Roman" panose="02020603050405020304" pitchFamily="18" charset="0"/>
              </a:rPr>
              <a:t> start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động</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cơ</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chạy</a:t>
            </a:r>
            <a:r>
              <a:rPr lang="en-US" sz="2400" dirty="0">
                <a:solidFill>
                  <a:schemeClr val="accent4">
                    <a:lumMod val="75000"/>
                  </a:schemeClr>
                </a:solidFill>
                <a:latin typeface="Times New Roman" panose="02020603050405020304" pitchFamily="18" charset="0"/>
                <a:cs typeface="Times New Roman" panose="02020603050405020304" pitchFamily="18" charset="0"/>
              </a:rPr>
              <a:t> 10s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rồi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tắt</a:t>
            </a:r>
            <a:r>
              <a:rPr lang="en-US" sz="2400" dirty="0">
                <a:solidFill>
                  <a:schemeClr val="accent4">
                    <a:lumMod val="75000"/>
                  </a:schemeClr>
                </a:solidFill>
                <a:latin typeface="Times New Roman" panose="02020603050405020304" pitchFamily="18" charset="0"/>
                <a:cs typeface="Times New Roman" panose="02020603050405020304" pitchFamily="18" charset="0"/>
              </a:rPr>
              <a:t> .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Tắt</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trong</a:t>
            </a:r>
            <a:r>
              <a:rPr lang="en-US" sz="2400" dirty="0">
                <a:solidFill>
                  <a:schemeClr val="accent4">
                    <a:lumMod val="75000"/>
                  </a:schemeClr>
                </a:solidFill>
                <a:latin typeface="Times New Roman" panose="02020603050405020304" pitchFamily="18" charset="0"/>
                <a:cs typeface="Times New Roman" panose="02020603050405020304" pitchFamily="18" charset="0"/>
              </a:rPr>
              <a:t> 5s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rồi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lắp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lại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cho</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đến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khi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nhấn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nút</a:t>
            </a:r>
            <a:r>
              <a:rPr lang="en-US" sz="2400" dirty="0">
                <a:solidFill>
                  <a:schemeClr val="accent4">
                    <a:lumMod val="75000"/>
                  </a:schemeClr>
                </a:solidFill>
                <a:latin typeface="Times New Roman" panose="02020603050405020304" pitchFamily="18" charset="0"/>
                <a:cs typeface="Times New Roman" panose="02020603050405020304" pitchFamily="18" charset="0"/>
              </a:rPr>
              <a:t> stop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và</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đếm</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số</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lần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động</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cơ</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chạy</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chạy</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cho</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tới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khi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nhấn</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nút</a:t>
            </a:r>
            <a:r>
              <a:rPr lang="en-US" sz="2400" dirty="0">
                <a:solidFill>
                  <a:schemeClr val="accent4">
                    <a:lumMod val="75000"/>
                  </a:schemeClr>
                </a:solidFill>
                <a:latin typeface="Times New Roman" panose="02020603050405020304" pitchFamily="18" charset="0"/>
                <a:cs typeface="Times New Roman" panose="02020603050405020304" pitchFamily="18" charset="0"/>
              </a:rPr>
              <a:t> stop .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Tree>
    <p:extLst>
      <p:ext uri="{BB962C8B-B14F-4D97-AF65-F5344CB8AC3E}">
        <p14:creationId xmlns:p14="http://schemas.microsoft.com/office/powerpoint/2010/main" val="3754262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định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thời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8" name="TextBox 17">
            <a:extLst>
              <a:ext uri="{FF2B5EF4-FFF2-40B4-BE49-F238E27FC236}">
                <a16:creationId xmlns:a16="http://schemas.microsoft.com/office/drawing/2014/main" id="{475566BD-66F0-4346-BB5A-0D7057665C9A}"/>
              </a:ext>
            </a:extLst>
          </p:cNvPr>
          <p:cNvSpPr txBox="1"/>
          <p:nvPr/>
        </p:nvSpPr>
        <p:spPr>
          <a:xfrm>
            <a:off x="567622" y="2218759"/>
            <a:ext cx="11624378" cy="461665"/>
          </a:xfrm>
          <a:prstGeom prst="rect">
            <a:avLst/>
          </a:prstGeom>
          <a:noFill/>
        </p:spPr>
        <p:txBody>
          <a:bodyPr wrap="square">
            <a:spAutoFit/>
          </a:bodyPr>
          <a:lstStyle/>
          <a:p>
            <a:pPr marL="285750" indent="-285750">
              <a:buFontTx/>
              <a:buChar char="-"/>
            </a:pPr>
            <a:r>
              <a:rPr lang="vi-VN" sz="2400" dirty="0">
                <a:latin typeface="Times New Roman" panose="02020603050405020304" pitchFamily="18" charset="0"/>
                <a:cs typeface="Times New Roman" panose="02020603050405020304" pitchFamily="18" charset="0"/>
              </a:rPr>
              <a:t>Ta sử dụng các lệnh định thì để tạo ra các trì hoãn thời gian được lập trình.</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FBCD269-1786-4888-9333-3DED394F1386}"/>
              </a:ext>
            </a:extLst>
          </p:cNvPr>
          <p:cNvPicPr>
            <a:picLocks noChangeAspect="1"/>
          </p:cNvPicPr>
          <p:nvPr/>
        </p:nvPicPr>
        <p:blipFill>
          <a:blip r:embed="rId4"/>
          <a:stretch>
            <a:fillRect/>
          </a:stretch>
        </p:blipFill>
        <p:spPr>
          <a:xfrm>
            <a:off x="838630" y="2811778"/>
            <a:ext cx="2108280" cy="2731597"/>
          </a:xfrm>
          <a:prstGeom prst="rect">
            <a:avLst/>
          </a:prstGeom>
        </p:spPr>
      </p:pic>
      <p:pic>
        <p:nvPicPr>
          <p:cNvPr id="6" name="Picture 5">
            <a:extLst>
              <a:ext uri="{FF2B5EF4-FFF2-40B4-BE49-F238E27FC236}">
                <a16:creationId xmlns:a16="http://schemas.microsoft.com/office/drawing/2014/main" id="{6E2788B8-B213-4E33-B6E5-A5CE4A945F9B}"/>
              </a:ext>
            </a:extLst>
          </p:cNvPr>
          <p:cNvPicPr>
            <a:picLocks noChangeAspect="1"/>
          </p:cNvPicPr>
          <p:nvPr/>
        </p:nvPicPr>
        <p:blipFill>
          <a:blip r:embed="rId5"/>
          <a:stretch>
            <a:fillRect/>
          </a:stretch>
        </p:blipFill>
        <p:spPr>
          <a:xfrm>
            <a:off x="3508216" y="2826282"/>
            <a:ext cx="2185278" cy="2731597"/>
          </a:xfrm>
          <a:prstGeom prst="rect">
            <a:avLst/>
          </a:prstGeom>
        </p:spPr>
      </p:pic>
      <p:pic>
        <p:nvPicPr>
          <p:cNvPr id="8" name="Picture 7">
            <a:extLst>
              <a:ext uri="{FF2B5EF4-FFF2-40B4-BE49-F238E27FC236}">
                <a16:creationId xmlns:a16="http://schemas.microsoft.com/office/drawing/2014/main" id="{B90C9554-A0DA-40E8-9BFA-31B4B5F0F1D3}"/>
              </a:ext>
            </a:extLst>
          </p:cNvPr>
          <p:cNvPicPr>
            <a:picLocks noChangeAspect="1"/>
          </p:cNvPicPr>
          <p:nvPr/>
        </p:nvPicPr>
        <p:blipFill>
          <a:blip r:embed="rId6"/>
          <a:stretch>
            <a:fillRect/>
          </a:stretch>
        </p:blipFill>
        <p:spPr>
          <a:xfrm>
            <a:off x="6254800" y="2826281"/>
            <a:ext cx="2239766" cy="2717093"/>
          </a:xfrm>
          <a:prstGeom prst="rect">
            <a:avLst/>
          </a:prstGeom>
        </p:spPr>
      </p:pic>
      <p:pic>
        <p:nvPicPr>
          <p:cNvPr id="10" name="Picture 9">
            <a:extLst>
              <a:ext uri="{FF2B5EF4-FFF2-40B4-BE49-F238E27FC236}">
                <a16:creationId xmlns:a16="http://schemas.microsoft.com/office/drawing/2014/main" id="{92927CFD-023E-4FD1-AD62-617FD3756B7D}"/>
              </a:ext>
            </a:extLst>
          </p:cNvPr>
          <p:cNvPicPr>
            <a:picLocks noChangeAspect="1"/>
          </p:cNvPicPr>
          <p:nvPr/>
        </p:nvPicPr>
        <p:blipFill>
          <a:blip r:embed="rId7"/>
          <a:stretch>
            <a:fillRect/>
          </a:stretch>
        </p:blipFill>
        <p:spPr>
          <a:xfrm>
            <a:off x="9275820" y="2763531"/>
            <a:ext cx="1921889" cy="3587526"/>
          </a:xfrm>
          <a:prstGeom prst="rect">
            <a:avLst/>
          </a:prstGeom>
        </p:spPr>
      </p:pic>
    </p:spTree>
    <p:extLst>
      <p:ext uri="{BB962C8B-B14F-4D97-AF65-F5344CB8AC3E}">
        <p14:creationId xmlns:p14="http://schemas.microsoft.com/office/powerpoint/2010/main" val="286785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định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thời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5" name="Picture 4">
            <a:extLst>
              <a:ext uri="{FF2B5EF4-FFF2-40B4-BE49-F238E27FC236}">
                <a16:creationId xmlns:a16="http://schemas.microsoft.com/office/drawing/2014/main" id="{BAC075D5-858B-451D-8E67-4562FED3D127}"/>
              </a:ext>
            </a:extLst>
          </p:cNvPr>
          <p:cNvPicPr>
            <a:picLocks noChangeAspect="1"/>
          </p:cNvPicPr>
          <p:nvPr/>
        </p:nvPicPr>
        <p:blipFill>
          <a:blip r:embed="rId4"/>
          <a:stretch>
            <a:fillRect/>
          </a:stretch>
        </p:blipFill>
        <p:spPr>
          <a:xfrm>
            <a:off x="1594767" y="2306243"/>
            <a:ext cx="9002466" cy="4035588"/>
          </a:xfrm>
          <a:prstGeom prst="rect">
            <a:avLst/>
          </a:prstGeom>
        </p:spPr>
      </p:pic>
    </p:spTree>
    <p:extLst>
      <p:ext uri="{BB962C8B-B14F-4D97-AF65-F5344CB8AC3E}">
        <p14:creationId xmlns:p14="http://schemas.microsoft.com/office/powerpoint/2010/main" val="1363368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định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thời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1" name="TextBox 10">
            <a:extLst>
              <a:ext uri="{FF2B5EF4-FFF2-40B4-BE49-F238E27FC236}">
                <a16:creationId xmlns:a16="http://schemas.microsoft.com/office/drawing/2014/main" id="{02F5E996-7206-495F-9A8E-D7FCEDF13414}"/>
              </a:ext>
            </a:extLst>
          </p:cNvPr>
          <p:cNvSpPr txBox="1"/>
          <p:nvPr/>
        </p:nvSpPr>
        <p:spPr>
          <a:xfrm>
            <a:off x="838630" y="2163303"/>
            <a:ext cx="6241472" cy="461665"/>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TIME</a:t>
            </a:r>
            <a:r>
              <a:rPr lang="en-US" dirty="0">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id="{6C929288-3C50-4083-B99D-2BCC20DBFC67}"/>
              </a:ext>
            </a:extLst>
          </p:cNvPr>
          <p:cNvSpPr txBox="1"/>
          <p:nvPr/>
        </p:nvSpPr>
        <p:spPr>
          <a:xfrm>
            <a:off x="838630" y="2710158"/>
            <a:ext cx="11353370" cy="1938992"/>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Các giá trị PT (preset time – thời gian đặt trước) và ET (elapsed time – thời gian đã trôi qua) được lưu trữ trong bộ nhớ như các số nguyên double có dấu, tượng trưng cho những mili giây thời gian. Dữ liệu TIME sử dụng bộ định danh T# và có thể được nhập vào như một đơn vị thời gian thuần túy “T#200ms” hay như các đơn vị thời gian phức hợp “T#2s_200ms”.</a:t>
            </a: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F164B06-281F-401C-976D-428AFC076885}"/>
              </a:ext>
            </a:extLst>
          </p:cNvPr>
          <p:cNvPicPr>
            <a:picLocks noChangeAspect="1"/>
          </p:cNvPicPr>
          <p:nvPr/>
        </p:nvPicPr>
        <p:blipFill>
          <a:blip r:embed="rId4"/>
          <a:stretch>
            <a:fillRect/>
          </a:stretch>
        </p:blipFill>
        <p:spPr>
          <a:xfrm>
            <a:off x="1097631" y="4734340"/>
            <a:ext cx="8646347" cy="1800141"/>
          </a:xfrm>
          <a:prstGeom prst="rect">
            <a:avLst/>
          </a:prstGeom>
        </p:spPr>
      </p:pic>
    </p:spTree>
    <p:extLst>
      <p:ext uri="{BB962C8B-B14F-4D97-AF65-F5344CB8AC3E}">
        <p14:creationId xmlns:p14="http://schemas.microsoft.com/office/powerpoint/2010/main" val="4083527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định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thời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1" name="TextBox 10">
            <a:extLst>
              <a:ext uri="{FF2B5EF4-FFF2-40B4-BE49-F238E27FC236}">
                <a16:creationId xmlns:a16="http://schemas.microsoft.com/office/drawing/2014/main" id="{02F5E996-7206-495F-9A8E-D7FCEDF13414}"/>
              </a:ext>
            </a:extLst>
          </p:cNvPr>
          <p:cNvSpPr txBox="1"/>
          <p:nvPr/>
        </p:nvSpPr>
        <p:spPr>
          <a:xfrm>
            <a:off x="838630" y="2163303"/>
            <a:ext cx="6241472" cy="461665"/>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TIME</a:t>
            </a:r>
            <a:r>
              <a:rPr lang="en-US" dirty="0">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id="{6C929288-3C50-4083-B99D-2BCC20DBFC67}"/>
              </a:ext>
            </a:extLst>
          </p:cNvPr>
          <p:cNvSpPr txBox="1"/>
          <p:nvPr/>
        </p:nvSpPr>
        <p:spPr>
          <a:xfrm>
            <a:off x="838630" y="2710158"/>
            <a:ext cx="11353370" cy="1938992"/>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Các giá trị PT (preset time – thời gian đặt trước) và ET (elapsed time – thời gian đã trôi qua) được lưu trữ trong bộ nhớ như các số nguyên double có dấu, tượng trưng cho những mili giây thời gian. Dữ liệu TIME sử dụng bộ định danh T# và có thể được nhập vào như một đơn vị thời gian thuần túy “T#200ms” hay như các đơn vị thời gian phức hợp “T#2s_200ms”.</a:t>
            </a: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F164B06-281F-401C-976D-428AFC076885}"/>
              </a:ext>
            </a:extLst>
          </p:cNvPr>
          <p:cNvPicPr>
            <a:picLocks noChangeAspect="1"/>
          </p:cNvPicPr>
          <p:nvPr/>
        </p:nvPicPr>
        <p:blipFill>
          <a:blip r:embed="rId4"/>
          <a:stretch>
            <a:fillRect/>
          </a:stretch>
        </p:blipFill>
        <p:spPr>
          <a:xfrm>
            <a:off x="1097631" y="4734340"/>
            <a:ext cx="8646347" cy="1800141"/>
          </a:xfrm>
          <a:prstGeom prst="rect">
            <a:avLst/>
          </a:prstGeom>
        </p:spPr>
      </p:pic>
    </p:spTree>
    <p:extLst>
      <p:ext uri="{BB962C8B-B14F-4D97-AF65-F5344CB8AC3E}">
        <p14:creationId xmlns:p14="http://schemas.microsoft.com/office/powerpoint/2010/main" val="324750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định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thời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6" name="Picture 5">
            <a:extLst>
              <a:ext uri="{FF2B5EF4-FFF2-40B4-BE49-F238E27FC236}">
                <a16:creationId xmlns:a16="http://schemas.microsoft.com/office/drawing/2014/main" id="{39DA08E6-18F0-45D2-A767-EB96A380349D}"/>
              </a:ext>
            </a:extLst>
          </p:cNvPr>
          <p:cNvPicPr>
            <a:picLocks noChangeAspect="1"/>
          </p:cNvPicPr>
          <p:nvPr/>
        </p:nvPicPr>
        <p:blipFill>
          <a:blip r:embed="rId4"/>
          <a:stretch>
            <a:fillRect/>
          </a:stretch>
        </p:blipFill>
        <p:spPr>
          <a:xfrm>
            <a:off x="5570392" y="3291755"/>
            <a:ext cx="6341811" cy="3408862"/>
          </a:xfrm>
          <a:prstGeom prst="rect">
            <a:avLst/>
          </a:prstGeom>
        </p:spPr>
      </p:pic>
      <p:pic>
        <p:nvPicPr>
          <p:cNvPr id="9" name="Picture 8">
            <a:extLst>
              <a:ext uri="{FF2B5EF4-FFF2-40B4-BE49-F238E27FC236}">
                <a16:creationId xmlns:a16="http://schemas.microsoft.com/office/drawing/2014/main" id="{7AD1C8CA-C408-417E-BE0F-33D223076AEE}"/>
              </a:ext>
            </a:extLst>
          </p:cNvPr>
          <p:cNvPicPr>
            <a:picLocks noChangeAspect="1"/>
          </p:cNvPicPr>
          <p:nvPr/>
        </p:nvPicPr>
        <p:blipFill>
          <a:blip r:embed="rId5"/>
          <a:stretch>
            <a:fillRect/>
          </a:stretch>
        </p:blipFill>
        <p:spPr>
          <a:xfrm>
            <a:off x="542492" y="2785196"/>
            <a:ext cx="5027900" cy="3535942"/>
          </a:xfrm>
          <a:prstGeom prst="rect">
            <a:avLst/>
          </a:prstGeom>
        </p:spPr>
      </p:pic>
      <p:sp>
        <p:nvSpPr>
          <p:cNvPr id="11" name="TextBox 10">
            <a:extLst>
              <a:ext uri="{FF2B5EF4-FFF2-40B4-BE49-F238E27FC236}">
                <a16:creationId xmlns:a16="http://schemas.microsoft.com/office/drawing/2014/main" id="{4496D141-01B0-AE78-60C4-BEAAE64A87F7}"/>
              </a:ext>
            </a:extLst>
          </p:cNvPr>
          <p:cNvSpPr txBox="1"/>
          <p:nvPr/>
        </p:nvSpPr>
        <p:spPr>
          <a:xfrm>
            <a:off x="5570392" y="3236335"/>
            <a:ext cx="6690224" cy="369332"/>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Khi có xung cạnh lênh, ngõ ra Q lên mức 1 trong khoảng thời gian đặt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2954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định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thời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4" name="Picture 3">
            <a:extLst>
              <a:ext uri="{FF2B5EF4-FFF2-40B4-BE49-F238E27FC236}">
                <a16:creationId xmlns:a16="http://schemas.microsoft.com/office/drawing/2014/main" id="{6E5F911E-A000-4F3B-B4F8-7E4D51B08C5F}"/>
              </a:ext>
            </a:extLst>
          </p:cNvPr>
          <p:cNvPicPr>
            <a:picLocks noChangeAspect="1"/>
          </p:cNvPicPr>
          <p:nvPr/>
        </p:nvPicPr>
        <p:blipFill>
          <a:blip r:embed="rId4"/>
          <a:stretch>
            <a:fillRect/>
          </a:stretch>
        </p:blipFill>
        <p:spPr>
          <a:xfrm>
            <a:off x="576695" y="2566868"/>
            <a:ext cx="4844171" cy="3408861"/>
          </a:xfrm>
          <a:prstGeom prst="rect">
            <a:avLst/>
          </a:prstGeom>
        </p:spPr>
      </p:pic>
      <p:pic>
        <p:nvPicPr>
          <p:cNvPr id="7" name="Picture 6">
            <a:extLst>
              <a:ext uri="{FF2B5EF4-FFF2-40B4-BE49-F238E27FC236}">
                <a16:creationId xmlns:a16="http://schemas.microsoft.com/office/drawing/2014/main" id="{4F2CDF4C-84D9-449E-B963-F4DB4E4A8574}"/>
              </a:ext>
            </a:extLst>
          </p:cNvPr>
          <p:cNvPicPr>
            <a:picLocks noChangeAspect="1"/>
          </p:cNvPicPr>
          <p:nvPr/>
        </p:nvPicPr>
        <p:blipFill>
          <a:blip r:embed="rId5"/>
          <a:stretch>
            <a:fillRect/>
          </a:stretch>
        </p:blipFill>
        <p:spPr>
          <a:xfrm>
            <a:off x="5601291" y="2146812"/>
            <a:ext cx="6475567" cy="3408860"/>
          </a:xfrm>
          <a:prstGeom prst="rect">
            <a:avLst/>
          </a:prstGeom>
        </p:spPr>
      </p:pic>
    </p:spTree>
    <p:extLst>
      <p:ext uri="{BB962C8B-B14F-4D97-AF65-F5344CB8AC3E}">
        <p14:creationId xmlns:p14="http://schemas.microsoft.com/office/powerpoint/2010/main" val="192787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định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thời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5" name="Picture 4">
            <a:extLst>
              <a:ext uri="{FF2B5EF4-FFF2-40B4-BE49-F238E27FC236}">
                <a16:creationId xmlns:a16="http://schemas.microsoft.com/office/drawing/2014/main" id="{639ED4D4-4378-443B-BB8A-452F26F25C00}"/>
              </a:ext>
            </a:extLst>
          </p:cNvPr>
          <p:cNvPicPr>
            <a:picLocks noChangeAspect="1"/>
          </p:cNvPicPr>
          <p:nvPr/>
        </p:nvPicPr>
        <p:blipFill>
          <a:blip r:embed="rId4"/>
          <a:stretch>
            <a:fillRect/>
          </a:stretch>
        </p:blipFill>
        <p:spPr>
          <a:xfrm>
            <a:off x="700678" y="2484462"/>
            <a:ext cx="4891852" cy="3237465"/>
          </a:xfrm>
          <a:prstGeom prst="rect">
            <a:avLst/>
          </a:prstGeom>
        </p:spPr>
      </p:pic>
      <p:pic>
        <p:nvPicPr>
          <p:cNvPr id="8" name="Picture 7">
            <a:extLst>
              <a:ext uri="{FF2B5EF4-FFF2-40B4-BE49-F238E27FC236}">
                <a16:creationId xmlns:a16="http://schemas.microsoft.com/office/drawing/2014/main" id="{982FFBE8-2F7D-4CA0-B1A2-D53EC47ABDA8}"/>
              </a:ext>
            </a:extLst>
          </p:cNvPr>
          <p:cNvPicPr>
            <a:picLocks noChangeAspect="1"/>
          </p:cNvPicPr>
          <p:nvPr/>
        </p:nvPicPr>
        <p:blipFill>
          <a:blip r:embed="rId5"/>
          <a:stretch>
            <a:fillRect/>
          </a:stretch>
        </p:blipFill>
        <p:spPr>
          <a:xfrm>
            <a:off x="5730585" y="1997667"/>
            <a:ext cx="6021495" cy="3396422"/>
          </a:xfrm>
          <a:prstGeom prst="rect">
            <a:avLst/>
          </a:prstGeom>
        </p:spPr>
      </p:pic>
    </p:spTree>
    <p:extLst>
      <p:ext uri="{BB962C8B-B14F-4D97-AF65-F5344CB8AC3E}">
        <p14:creationId xmlns:p14="http://schemas.microsoft.com/office/powerpoint/2010/main" val="3988232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en-US" sz="2400" dirty="0" err="1">
                <a:solidFill>
                  <a:schemeClr val="accent4">
                    <a:lumMod val="75000"/>
                  </a:schemeClr>
                </a:solidFill>
                <a:latin typeface="Times New Roman" panose="02020603050405020304" pitchFamily="18" charset="0"/>
                <a:cs typeface="Times New Roman" panose="02020603050405020304" pitchFamily="18" charset="0"/>
              </a:rPr>
              <a:t>Bộ</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định</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thời</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4" name="Picture 3">
            <a:extLst>
              <a:ext uri="{FF2B5EF4-FFF2-40B4-BE49-F238E27FC236}">
                <a16:creationId xmlns:a16="http://schemas.microsoft.com/office/drawing/2014/main" id="{EB65DA49-A013-4FEC-AD61-34E2E0D33B94}"/>
              </a:ext>
            </a:extLst>
          </p:cNvPr>
          <p:cNvPicPr>
            <a:picLocks noChangeAspect="1"/>
          </p:cNvPicPr>
          <p:nvPr/>
        </p:nvPicPr>
        <p:blipFill>
          <a:blip r:embed="rId4"/>
          <a:stretch>
            <a:fillRect/>
          </a:stretch>
        </p:blipFill>
        <p:spPr>
          <a:xfrm>
            <a:off x="838630" y="2329757"/>
            <a:ext cx="4452035" cy="4100202"/>
          </a:xfrm>
          <a:prstGeom prst="rect">
            <a:avLst/>
          </a:prstGeom>
        </p:spPr>
      </p:pic>
      <p:pic>
        <p:nvPicPr>
          <p:cNvPr id="7" name="Picture 6">
            <a:extLst>
              <a:ext uri="{FF2B5EF4-FFF2-40B4-BE49-F238E27FC236}">
                <a16:creationId xmlns:a16="http://schemas.microsoft.com/office/drawing/2014/main" id="{432E1D86-D913-4FDA-9AAB-C76D99004EA1}"/>
              </a:ext>
            </a:extLst>
          </p:cNvPr>
          <p:cNvPicPr>
            <a:picLocks noChangeAspect="1"/>
          </p:cNvPicPr>
          <p:nvPr/>
        </p:nvPicPr>
        <p:blipFill>
          <a:blip r:embed="rId5"/>
          <a:stretch>
            <a:fillRect/>
          </a:stretch>
        </p:blipFill>
        <p:spPr>
          <a:xfrm>
            <a:off x="5560967" y="2103833"/>
            <a:ext cx="6162035" cy="4020787"/>
          </a:xfrm>
          <a:prstGeom prst="rect">
            <a:avLst/>
          </a:prstGeom>
        </p:spPr>
      </p:pic>
    </p:spTree>
    <p:extLst>
      <p:ext uri="{BB962C8B-B14F-4D97-AF65-F5344CB8AC3E}">
        <p14:creationId xmlns:p14="http://schemas.microsoft.com/office/powerpoint/2010/main" val="1313076609"/>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TM02900722[[fn=Ion Boardroom]]</Template>
  <TotalTime>935</TotalTime>
  <Words>614</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Franklin Gothic Demi Cond</vt:lpstr>
      <vt:lpstr>Franklin Gothic Medium</vt:lpstr>
      <vt:lpstr>Times New Roman</vt:lpstr>
      <vt:lpstr>Wingdings</vt:lpstr>
      <vt:lpstr>JuxtaposeVTI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Duy Binh</dc:creator>
  <cp:lastModifiedBy>NGUYEN</cp:lastModifiedBy>
  <cp:revision>17</cp:revision>
  <dcterms:created xsi:type="dcterms:W3CDTF">2022-01-26T10:07:13Z</dcterms:created>
  <dcterms:modified xsi:type="dcterms:W3CDTF">2022-06-26T16:27:19Z</dcterms:modified>
</cp:coreProperties>
</file>