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81" r:id="rId5"/>
    <p:sldId id="280" r:id="rId6"/>
    <p:sldId id="282" r:id="rId7"/>
    <p:sldId id="295" r:id="rId8"/>
    <p:sldId id="283" r:id="rId9"/>
    <p:sldId id="296" r:id="rId10"/>
    <p:sldId id="284" r:id="rId11"/>
    <p:sldId id="293" r:id="rId12"/>
    <p:sldId id="294" r:id="rId13"/>
    <p:sldId id="285" r:id="rId14"/>
    <p:sldId id="286" r:id="rId15"/>
    <p:sldId id="287" r:id="rId16"/>
    <p:sldId id="288" r:id="rId17"/>
    <p:sldId id="289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>
        <p:scale>
          <a:sx n="70" d="100"/>
          <a:sy n="70" d="100"/>
        </p:scale>
        <p:origin x="7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638E9-4199-44E6-90A4-9385B7CF0993}" type="datetimeFigureOut">
              <a:rPr lang="en-US" smtClean="0"/>
              <a:t>09-Aug-22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38E31-B4DD-4611-AC31-6CBABE776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005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372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788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4086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8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193D-8974-41C7-B917-804B760A2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B9691-9180-4890-905E-EFD1BBD24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756E-55D2-4700-987D-A58DE8D8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898E-7EC8-41E2-955A-4834BA4364FE}" type="datetimeFigureOut">
              <a:rPr lang="en-US" smtClean="0"/>
              <a:t>09-Aug-22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1B0B1-1C59-43BA-B19F-A2586D79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784FF-2D01-49DC-95B4-489478C7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F7AA-126E-4C23-AC0D-3477DB79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296C-5B16-4BCC-A703-19502546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72062-D396-4C93-890D-89BBA58F4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232B-9964-4196-85F7-424D09FF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898E-7EC8-41E2-955A-4834BA4364FE}" type="datetimeFigureOut">
              <a:rPr lang="en-US" smtClean="0"/>
              <a:t>09-Aug-22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C137-3EB5-4FBF-AA3B-1405FA75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86D3-AD6D-403E-9785-D40D6670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F7AA-126E-4C23-AC0D-3477DB79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4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B38B5-D80E-4DE7-BA80-35EC8B66B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2022F-BF8F-4E49-ABCC-E4701EE07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EAEB-71B6-46B4-A6A6-C166F8DB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898E-7EC8-41E2-955A-4834BA4364FE}" type="datetimeFigureOut">
              <a:rPr lang="en-US" smtClean="0"/>
              <a:t>09-Aug-22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F974-FFEE-4417-BB29-89FE944D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C1F6-3858-432C-ABF0-9D707CED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F7AA-126E-4C23-AC0D-3477DB79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75C4-4A6F-479E-8856-9470457C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2236-2E76-4E7C-80B5-442E14D7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183C4-462F-4155-B937-70254949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898E-7EC8-41E2-955A-4834BA4364FE}" type="datetimeFigureOut">
              <a:rPr lang="en-US" smtClean="0"/>
              <a:t>09-Aug-22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AD7CF-8C73-4FAE-9A78-B33DA54D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60BC9-5A53-4F0C-ABBE-81789EA8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F7AA-126E-4C23-AC0D-3477DB79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43ED-F186-4C11-9A29-58A18770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57F34-831F-4680-8291-CB47D175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466B-1B17-4DBC-80F5-009C10E4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898E-7EC8-41E2-955A-4834BA4364FE}" type="datetimeFigureOut">
              <a:rPr lang="en-US" smtClean="0"/>
              <a:t>09-Aug-22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B038-05CC-4D98-A886-1816B441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252E-E1D6-4A87-A930-C3ADC529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F7AA-126E-4C23-AC0D-3477DB79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48AB-679F-4F9F-8FA1-A08EF17D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2525-1A39-4D65-8E31-172507AB8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EDEE0-F808-46DA-9DD7-188756E22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1EB5F-53D2-4B5C-9911-C36F8463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898E-7EC8-41E2-955A-4834BA4364FE}" type="datetimeFigureOut">
              <a:rPr lang="en-US" smtClean="0"/>
              <a:t>09-Aug-22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A52E5-4E93-43A5-952C-178837EA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0739B-E773-431A-BC40-F334329B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F7AA-126E-4C23-AC0D-3477DB79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D3B0-4A93-4360-BF30-92962F88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6958B-002F-4A87-9E13-7CC0B4266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3C949-639E-446A-AAF1-B9F09A6DC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9F546-BE4F-4399-9F87-7B3EEFD77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25CFA-2F36-42F2-8EEA-BC9DABADA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8FFC0-AA93-47F4-8B5A-190DFC5E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898E-7EC8-41E2-955A-4834BA4364FE}" type="datetimeFigureOut">
              <a:rPr lang="en-US" smtClean="0"/>
              <a:t>09-Aug-22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7922B-6AB9-454A-90A9-8F27B68B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73F69-EEFA-443B-A60A-DCBC0985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F7AA-126E-4C23-AC0D-3477DB79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0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EC37-CDEB-476D-82C5-30C760A5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6BB95-82DF-4AAD-B4C5-38BA5E48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898E-7EC8-41E2-955A-4834BA4364FE}" type="datetimeFigureOut">
              <a:rPr lang="en-US" smtClean="0"/>
              <a:t>09-Aug-22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9AC19-E87C-48C7-AFEF-18DF585A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CB45D-B2E9-477D-B00F-DEBAA7FE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F7AA-126E-4C23-AC0D-3477DB79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3640F-8629-4DC1-99CC-98C01AE9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898E-7EC8-41E2-955A-4834BA4364FE}" type="datetimeFigureOut">
              <a:rPr lang="en-US" smtClean="0"/>
              <a:t>09-Aug-22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7DB4D-2BBD-457E-A6FE-C63CCA38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B5BA5-9075-43C1-A162-467B891A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F7AA-126E-4C23-AC0D-3477DB79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1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9CC8-2077-46A3-8DD8-CE75A024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4A5E-52F7-4D4D-B912-B667C0AE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F5FED-9C10-4591-B63E-1688D99EE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3FC0C-44CD-459F-8A46-2193876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898E-7EC8-41E2-955A-4834BA4364FE}" type="datetimeFigureOut">
              <a:rPr lang="en-US" smtClean="0"/>
              <a:t>09-Aug-22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C4352-E89D-49F4-A7B7-0B6E0A9C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270B-C2F8-4CB3-8ADB-D378BFC2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F7AA-126E-4C23-AC0D-3477DB79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3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8F71-2493-4CFB-9078-3477E8E5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76377-9D7B-42CE-AB27-3E72E3FB0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51B82-3007-4624-8712-D8B546EF0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12E68-FDF8-4A9E-9ACB-5809437C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898E-7EC8-41E2-955A-4834BA4364FE}" type="datetimeFigureOut">
              <a:rPr lang="en-US" smtClean="0"/>
              <a:t>09-Aug-22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3DFA1-CCE5-4E7C-901B-6920A1F4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D51BE-D498-4636-9CD3-144FFC81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F7AA-126E-4C23-AC0D-3477DB79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9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90A9A-059B-4433-8726-9ED9F7E4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1AD45-7DEC-4407-B6D8-179053DC7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FA3F0-8922-46E1-89B6-C669AB95B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5898E-7EC8-41E2-955A-4834BA4364FE}" type="datetimeFigureOut">
              <a:rPr lang="en-US" smtClean="0"/>
              <a:t>09-Aug-22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FDE7-E83D-4A1B-81CF-F690CA82B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13FE-044F-432E-853C-105FE9FB5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F7AA-126E-4C23-AC0D-3477DB79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5;p1" descr="Có thể là hình ảnh về đang đứng và văn bản cho biết 'PLCTECEH Dạy tận tình Học hết mình Đào Tạo Lập Trình PLC Lập Trình HMI, SCADA Thiết Kế &amp; Lắp Đặt Tủ Điện Công Nghệ Thông Tin Bảo Hành Kiến Thức Trọn Đời!!'">
            <a:extLst>
              <a:ext uri="{FF2B5EF4-FFF2-40B4-BE49-F238E27FC236}">
                <a16:creationId xmlns:a16="http://schemas.microsoft.com/office/drawing/2014/main" id="{7A0CE5F6-0063-469B-B245-A927B62FFF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9165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6;p1">
            <a:extLst>
              <a:ext uri="{FF2B5EF4-FFF2-40B4-BE49-F238E27FC236}">
                <a16:creationId xmlns:a16="http://schemas.microsoft.com/office/drawing/2014/main" id="{AC3E123C-F746-482B-A003-D8DA9E3A72A7}"/>
              </a:ext>
            </a:extLst>
          </p:cNvPr>
          <p:cNvSpPr/>
          <p:nvPr/>
        </p:nvSpPr>
        <p:spPr>
          <a:xfrm>
            <a:off x="1010816" y="5485386"/>
            <a:ext cx="10170368" cy="9377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 to PLCTECH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05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7;p3">
            <a:extLst>
              <a:ext uri="{FF2B5EF4-FFF2-40B4-BE49-F238E27FC236}">
                <a16:creationId xmlns:a16="http://schemas.microsoft.com/office/drawing/2014/main" id="{77E5DD11-7D74-459E-B023-EBB140444AFF}"/>
              </a:ext>
            </a:extLst>
          </p:cNvPr>
          <p:cNvSpPr txBox="1"/>
          <p:nvPr/>
        </p:nvSpPr>
        <p:spPr>
          <a:xfrm>
            <a:off x="0" y="0"/>
            <a:ext cx="762311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Sơ đồ nối dây</a:t>
            </a:r>
            <a:endParaRPr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2C5B67-9D0E-48B5-BA66-0273B265B18E}"/>
              </a:ext>
            </a:extLst>
          </p:cNvPr>
          <p:cNvGrpSpPr/>
          <p:nvPr/>
        </p:nvGrpSpPr>
        <p:grpSpPr>
          <a:xfrm>
            <a:off x="163773" y="1107955"/>
            <a:ext cx="11846258" cy="5651604"/>
            <a:chOff x="90196" y="700725"/>
            <a:chExt cx="12055151" cy="61132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F98561-2D28-47F3-9D47-31E5A24C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6658" y="2230933"/>
              <a:ext cx="5538689" cy="3016340"/>
            </a:xfrm>
            <a:prstGeom prst="rect">
              <a:avLst/>
            </a:prstGeom>
          </p:spPr>
        </p:pic>
        <p:pic>
          <p:nvPicPr>
            <p:cNvPr id="2050" name="Picture 2" descr="Sơ đồ đấu dây biến tần E700">
              <a:extLst>
                <a:ext uri="{FF2B5EF4-FFF2-40B4-BE49-F238E27FC236}">
                  <a16:creationId xmlns:a16="http://schemas.microsoft.com/office/drawing/2014/main" id="{7E16F469-0CA8-4414-BC5A-DFF0B041C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96" y="700725"/>
              <a:ext cx="6516462" cy="6113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BF188E9-FEE9-4A3F-A7D7-367EAC02ECCA}"/>
                </a:ext>
              </a:extLst>
            </p:cNvPr>
            <p:cNvSpPr/>
            <p:nvPr/>
          </p:nvSpPr>
          <p:spPr>
            <a:xfrm>
              <a:off x="90196" y="2939140"/>
              <a:ext cx="2363755" cy="276186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AC9FD61-9901-4B73-8548-697C62D594ED}"/>
                </a:ext>
              </a:extLst>
            </p:cNvPr>
            <p:cNvSpPr/>
            <p:nvPr/>
          </p:nvSpPr>
          <p:spPr>
            <a:xfrm>
              <a:off x="4111106" y="2939140"/>
              <a:ext cx="1922691" cy="118498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A04169-2586-4FD3-9FE1-8E6311F45D2F}"/>
              </a:ext>
            </a:extLst>
          </p:cNvPr>
          <p:cNvSpPr/>
          <p:nvPr/>
        </p:nvSpPr>
        <p:spPr>
          <a:xfrm>
            <a:off x="292359" y="5646569"/>
            <a:ext cx="2677886" cy="111299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822CF-2562-4C13-AB1F-2E41B62F361D}"/>
              </a:ext>
            </a:extLst>
          </p:cNvPr>
          <p:cNvSpPr txBox="1"/>
          <p:nvPr/>
        </p:nvSpPr>
        <p:spPr>
          <a:xfrm>
            <a:off x="506550" y="646290"/>
            <a:ext cx="592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Mạch điều khiển</a:t>
            </a:r>
          </a:p>
        </p:txBody>
      </p:sp>
    </p:spTree>
    <p:extLst>
      <p:ext uri="{BB962C8B-B14F-4D97-AF65-F5344CB8AC3E}">
        <p14:creationId xmlns:p14="http://schemas.microsoft.com/office/powerpoint/2010/main" val="271073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B0F7BCF9-4883-4CCD-8DD0-BA4EB14788D2}"/>
              </a:ext>
            </a:extLst>
          </p:cNvPr>
          <p:cNvSpPr txBox="1"/>
          <p:nvPr/>
        </p:nvSpPr>
        <p:spPr>
          <a:xfrm>
            <a:off x="0" y="0"/>
            <a:ext cx="762311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Sơ đồ nối dây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08237-912F-4E94-A4CC-A0688C0F2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19" y="914755"/>
            <a:ext cx="7623110" cy="59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6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023A18-8A3A-4FB0-A867-D095A9E38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51" t="38224" r="16867" b="9911"/>
          <a:stretch/>
        </p:blipFill>
        <p:spPr>
          <a:xfrm>
            <a:off x="1809690" y="1378226"/>
            <a:ext cx="8142694" cy="5435688"/>
          </a:xfrm>
          <a:prstGeom prst="rect">
            <a:avLst/>
          </a:prstGeom>
        </p:spPr>
      </p:pic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C238A3F2-CCD9-410A-AEFA-1400C44B2F2B}"/>
              </a:ext>
            </a:extLst>
          </p:cNvPr>
          <p:cNvSpPr txBox="1"/>
          <p:nvPr/>
        </p:nvSpPr>
        <p:spPr>
          <a:xfrm>
            <a:off x="-1" y="0"/>
            <a:ext cx="809897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Cài đặt thông số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F97E4-9325-425E-8F10-77FFF1BE01DB}"/>
              </a:ext>
            </a:extLst>
          </p:cNvPr>
          <p:cNvSpPr txBox="1"/>
          <p:nvPr/>
        </p:nvSpPr>
        <p:spPr>
          <a:xfrm>
            <a:off x="861392" y="812203"/>
            <a:ext cx="592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Reset biến tần trước khi cài đặt</a:t>
            </a:r>
          </a:p>
        </p:txBody>
      </p:sp>
    </p:spTree>
    <p:extLst>
      <p:ext uri="{BB962C8B-B14F-4D97-AF65-F5344CB8AC3E}">
        <p14:creationId xmlns:p14="http://schemas.microsoft.com/office/powerpoint/2010/main" val="9768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ài đặt thông số biến tần Mitsubishi">
            <a:extLst>
              <a:ext uri="{FF2B5EF4-FFF2-40B4-BE49-F238E27FC236}">
                <a16:creationId xmlns:a16="http://schemas.microsoft.com/office/drawing/2014/main" id="{694EA79A-EC7E-42EF-87A3-511E83F98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14" y="1462764"/>
            <a:ext cx="8098971" cy="539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B9FA59EB-86F9-4FF3-AF6F-C66A0FAD288D}"/>
              </a:ext>
            </a:extLst>
          </p:cNvPr>
          <p:cNvSpPr txBox="1"/>
          <p:nvPr/>
        </p:nvSpPr>
        <p:spPr>
          <a:xfrm>
            <a:off x="-1" y="0"/>
            <a:ext cx="809897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Cài đặt thông số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C76C7-9851-441A-83F1-2B899F42653E}"/>
              </a:ext>
            </a:extLst>
          </p:cNvPr>
          <p:cNvSpPr txBox="1"/>
          <p:nvPr/>
        </p:nvSpPr>
        <p:spPr>
          <a:xfrm>
            <a:off x="561141" y="854472"/>
            <a:ext cx="592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Cài đặt chế độ điều khiển</a:t>
            </a:r>
          </a:p>
        </p:txBody>
      </p:sp>
    </p:spTree>
    <p:extLst>
      <p:ext uri="{BB962C8B-B14F-4D97-AF65-F5344CB8AC3E}">
        <p14:creationId xmlns:p14="http://schemas.microsoft.com/office/powerpoint/2010/main" val="1950459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7;p3">
            <a:extLst>
              <a:ext uri="{FF2B5EF4-FFF2-40B4-BE49-F238E27FC236}">
                <a16:creationId xmlns:a16="http://schemas.microsoft.com/office/drawing/2014/main" id="{6E944D09-21BB-4839-9B07-8CBA94A51B73}"/>
              </a:ext>
            </a:extLst>
          </p:cNvPr>
          <p:cNvSpPr txBox="1"/>
          <p:nvPr/>
        </p:nvSpPr>
        <p:spPr>
          <a:xfrm>
            <a:off x="-1" y="0"/>
            <a:ext cx="88920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thông số cơ bản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B67566-66E7-4D69-BB4F-63B1BE667FF7}"/>
              </a:ext>
            </a:extLst>
          </p:cNvPr>
          <p:cNvGrpSpPr/>
          <p:nvPr/>
        </p:nvGrpSpPr>
        <p:grpSpPr>
          <a:xfrm>
            <a:off x="123825" y="739163"/>
            <a:ext cx="11930063" cy="5829591"/>
            <a:chOff x="123825" y="739163"/>
            <a:chExt cx="11930063" cy="5829591"/>
          </a:xfrm>
        </p:grpSpPr>
        <p:pic>
          <p:nvPicPr>
            <p:cNvPr id="3074" name="Picture 2" descr="chức năng cơ bảncủa biến tần Mitsubishi">
              <a:extLst>
                <a:ext uri="{FF2B5EF4-FFF2-40B4-BE49-F238E27FC236}">
                  <a16:creationId xmlns:a16="http://schemas.microsoft.com/office/drawing/2014/main" id="{6D2422F0-5955-4FE7-AAE7-8A2CF1359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" y="739163"/>
              <a:ext cx="5972175" cy="5829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ài đặt thông số biến tần E700">
              <a:extLst>
                <a:ext uri="{FF2B5EF4-FFF2-40B4-BE49-F238E27FC236}">
                  <a16:creationId xmlns:a16="http://schemas.microsoft.com/office/drawing/2014/main" id="{1AD8B79F-AADD-4A51-B651-97EEAEEEB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739163"/>
              <a:ext cx="5953125" cy="268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cài đặt biến tần E700">
              <a:extLst>
                <a:ext uri="{FF2B5EF4-FFF2-40B4-BE49-F238E27FC236}">
                  <a16:creationId xmlns:a16="http://schemas.microsoft.com/office/drawing/2014/main" id="{B047D12C-53B2-44C7-81E0-BC2333F9C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1238" y="3425213"/>
              <a:ext cx="5962650" cy="3143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560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7;p3">
            <a:extLst>
              <a:ext uri="{FF2B5EF4-FFF2-40B4-BE49-F238E27FC236}">
                <a16:creationId xmlns:a16="http://schemas.microsoft.com/office/drawing/2014/main" id="{6E944D09-21BB-4839-9B07-8CBA94A51B73}"/>
              </a:ext>
            </a:extLst>
          </p:cNvPr>
          <p:cNvSpPr txBox="1"/>
          <p:nvPr/>
        </p:nvSpPr>
        <p:spPr>
          <a:xfrm>
            <a:off x="-1" y="0"/>
            <a:ext cx="88920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4.Các thông số cơ bản</a:t>
            </a:r>
            <a:endParaRPr dirty="0"/>
          </a:p>
        </p:txBody>
      </p:sp>
      <p:pic>
        <p:nvPicPr>
          <p:cNvPr id="6146" name="Picture 2" descr="cài đặt biến tần E700">
            <a:extLst>
              <a:ext uri="{FF2B5EF4-FFF2-40B4-BE49-F238E27FC236}">
                <a16:creationId xmlns:a16="http://schemas.microsoft.com/office/drawing/2014/main" id="{3060B6E8-223F-410C-B6C3-69D49F27C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739163"/>
            <a:ext cx="59531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ài đặt biến tần E700">
            <a:extLst>
              <a:ext uri="{FF2B5EF4-FFF2-40B4-BE49-F238E27FC236}">
                <a16:creationId xmlns:a16="http://schemas.microsoft.com/office/drawing/2014/main" id="{89482E76-7AA3-4949-8EC7-2D5A9616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144" y="739163"/>
            <a:ext cx="5962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399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15E2C03-8179-43FF-963B-BFF0D76DC909}"/>
              </a:ext>
            </a:extLst>
          </p:cNvPr>
          <p:cNvGrpSpPr/>
          <p:nvPr/>
        </p:nvGrpSpPr>
        <p:grpSpPr>
          <a:xfrm>
            <a:off x="0" y="0"/>
            <a:ext cx="11308699" cy="6344816"/>
            <a:chOff x="0" y="0"/>
            <a:chExt cx="11308699" cy="6344816"/>
          </a:xfrm>
        </p:grpSpPr>
        <p:sp>
          <p:nvSpPr>
            <p:cNvPr id="4" name="Google Shape;117;p3">
              <a:extLst>
                <a:ext uri="{FF2B5EF4-FFF2-40B4-BE49-F238E27FC236}">
                  <a16:creationId xmlns:a16="http://schemas.microsoft.com/office/drawing/2014/main" id="{219E3BAB-3872-400D-BBED-6432826A594B}"/>
                </a:ext>
              </a:extLst>
            </p:cNvPr>
            <p:cNvSpPr txBox="1"/>
            <p:nvPr/>
          </p:nvSpPr>
          <p:spPr>
            <a:xfrm>
              <a:off x="0" y="0"/>
              <a:ext cx="7119258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5.</a:t>
              </a:r>
              <a:r>
                <a:rPr lang="en-US" sz="3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Chế độ PU</a:t>
              </a:r>
              <a:endParaRPr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797AEC-5DCA-460A-9AB5-313E4BDB4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967" y="1519616"/>
              <a:ext cx="5859486" cy="2511208"/>
            </a:xfrm>
            <a:prstGeom prst="rect">
              <a:avLst/>
            </a:prstGeom>
          </p:spPr>
        </p:pic>
        <p:sp>
          <p:nvSpPr>
            <p:cNvPr id="6" name="Google Shape;120;p3">
              <a:extLst>
                <a:ext uri="{FF2B5EF4-FFF2-40B4-BE49-F238E27FC236}">
                  <a16:creationId xmlns:a16="http://schemas.microsoft.com/office/drawing/2014/main" id="{FF438A60-5CF4-4138-8ED6-A59DD6C2CF9B}"/>
                </a:ext>
              </a:extLst>
            </p:cNvPr>
            <p:cNvSpPr/>
            <p:nvPr/>
          </p:nvSpPr>
          <p:spPr>
            <a:xfrm>
              <a:off x="6379023" y="2293807"/>
              <a:ext cx="4929675" cy="5598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Chỉnh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giá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trị thông số biến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tần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Pr. 79 = 0 hoặc 1,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rồi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bấm SET để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xác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nhận thay đổi </a:t>
              </a:r>
              <a:endParaRPr lang="en-US" dirty="0"/>
            </a:p>
          </p:txBody>
        </p:sp>
        <p:sp>
          <p:nvSpPr>
            <p:cNvPr id="7" name="Google Shape;120;p3">
              <a:extLst>
                <a:ext uri="{FF2B5EF4-FFF2-40B4-BE49-F238E27FC236}">
                  <a16:creationId xmlns:a16="http://schemas.microsoft.com/office/drawing/2014/main" id="{553082F7-2E98-4BF4-9ED6-A0428083E84D}"/>
                </a:ext>
              </a:extLst>
            </p:cNvPr>
            <p:cNvSpPr/>
            <p:nvPr/>
          </p:nvSpPr>
          <p:spPr>
            <a:xfrm>
              <a:off x="6379022" y="4251487"/>
              <a:ext cx="4929675" cy="5598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Nếu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đèn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EXT sáng thì bấm </a:t>
              </a:r>
              <a:r>
                <a:rPr lang="en-US" sz="1800" u="sng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PU|EXT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một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lần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nữa để chuyển hoàn toàn sang chế độ PU</a:t>
              </a:r>
              <a:endParaRPr lang="en-US" sz="1800" dirty="0"/>
            </a:p>
          </p:txBody>
        </p:sp>
        <p:sp>
          <p:nvSpPr>
            <p:cNvPr id="8" name="Google Shape;120;p3">
              <a:extLst>
                <a:ext uri="{FF2B5EF4-FFF2-40B4-BE49-F238E27FC236}">
                  <a16:creationId xmlns:a16="http://schemas.microsoft.com/office/drawing/2014/main" id="{D3A0F566-6011-4D41-9C54-731FF59F0FF6}"/>
                </a:ext>
              </a:extLst>
            </p:cNvPr>
            <p:cNvSpPr/>
            <p:nvPr/>
          </p:nvSpPr>
          <p:spPr>
            <a:xfrm>
              <a:off x="6379022" y="5230327"/>
              <a:ext cx="4929675" cy="111448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Sử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dụng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phím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RUN và STOP trên biến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tần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để khởi động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Vặn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núm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xoay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đến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tốc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độ cần đặt,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sau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đó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bấm Set để thay đổi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tốc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độ </a:t>
              </a:r>
              <a:endParaRPr lang="en-US" dirty="0"/>
            </a:p>
          </p:txBody>
        </p:sp>
        <p:sp>
          <p:nvSpPr>
            <p:cNvPr id="9" name="Google Shape;120;p3">
              <a:extLst>
                <a:ext uri="{FF2B5EF4-FFF2-40B4-BE49-F238E27FC236}">
                  <a16:creationId xmlns:a16="http://schemas.microsoft.com/office/drawing/2014/main" id="{54AC9AEE-70F6-4E18-A3F9-4BC021BD7CE7}"/>
                </a:ext>
              </a:extLst>
            </p:cNvPr>
            <p:cNvSpPr/>
            <p:nvPr/>
          </p:nvSpPr>
          <p:spPr>
            <a:xfrm>
              <a:off x="6379024" y="955350"/>
              <a:ext cx="4929675" cy="91945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Chỉnh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về chế độ </a:t>
              </a:r>
              <a:r>
                <a:rPr lang="en-US" sz="1800" u="sng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PU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bằng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nút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u="sng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PU|EXT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sau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đó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dùng </a:t>
              </a:r>
              <a:r>
                <a:rPr lang="en-US" sz="1800" u="sng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MODE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để chuyển sang chế độ thay đổi thông số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rồi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xoay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núm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đến thông số Pr. 79</a:t>
              </a:r>
              <a:endParaRPr lang="en-US" dirty="0"/>
            </a:p>
          </p:txBody>
        </p:sp>
        <p:sp>
          <p:nvSpPr>
            <p:cNvPr id="10" name="Google Shape;120;p3">
              <a:extLst>
                <a:ext uri="{FF2B5EF4-FFF2-40B4-BE49-F238E27FC236}">
                  <a16:creationId xmlns:a16="http://schemas.microsoft.com/office/drawing/2014/main" id="{5816BF4D-D558-43D8-B561-9A7D92775AD2}"/>
                </a:ext>
              </a:extLst>
            </p:cNvPr>
            <p:cNvSpPr/>
            <p:nvPr/>
          </p:nvSpPr>
          <p:spPr>
            <a:xfrm>
              <a:off x="6379023" y="3272647"/>
              <a:ext cx="4929675" cy="5598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Tiếp tục bấm MODE để trở về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màn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hình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hiển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thị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tốc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độ</a:t>
              </a:r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3423891-A078-4E16-97C4-90A3E9A873C6}"/>
                </a:ext>
              </a:extLst>
            </p:cNvPr>
            <p:cNvCxnSpPr>
              <a:stCxn id="9" idx="2"/>
              <a:endCxn id="6" idx="0"/>
            </p:cNvCxnSpPr>
            <p:nvPr/>
          </p:nvCxnSpPr>
          <p:spPr>
            <a:xfrm flipH="1">
              <a:off x="8843861" y="1874804"/>
              <a:ext cx="1" cy="41900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66AA5F5-5DB0-4283-B476-8E6B9E6BB647}"/>
                </a:ext>
              </a:extLst>
            </p:cNvPr>
            <p:cNvCxnSpPr/>
            <p:nvPr/>
          </p:nvCxnSpPr>
          <p:spPr>
            <a:xfrm flipH="1">
              <a:off x="8843846" y="2853644"/>
              <a:ext cx="1" cy="41900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6BC7E7-2D49-43E4-ADC0-DCBAAC8FE23F}"/>
                </a:ext>
              </a:extLst>
            </p:cNvPr>
            <p:cNvCxnSpPr/>
            <p:nvPr/>
          </p:nvCxnSpPr>
          <p:spPr>
            <a:xfrm flipH="1">
              <a:off x="8843846" y="3821322"/>
              <a:ext cx="1" cy="41900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DEB8335-39DC-4760-9EF9-43A7438600C6}"/>
                </a:ext>
              </a:extLst>
            </p:cNvPr>
            <p:cNvCxnSpPr/>
            <p:nvPr/>
          </p:nvCxnSpPr>
          <p:spPr>
            <a:xfrm flipH="1">
              <a:off x="8843845" y="4789000"/>
              <a:ext cx="1" cy="41900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65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CB8D210-C208-433E-8A3E-4CBE1E1B1ADD}"/>
              </a:ext>
            </a:extLst>
          </p:cNvPr>
          <p:cNvGrpSpPr/>
          <p:nvPr/>
        </p:nvGrpSpPr>
        <p:grpSpPr>
          <a:xfrm>
            <a:off x="-1" y="0"/>
            <a:ext cx="11308700" cy="6139543"/>
            <a:chOff x="-1" y="0"/>
            <a:chExt cx="11308700" cy="6139543"/>
          </a:xfrm>
        </p:grpSpPr>
        <p:sp>
          <p:nvSpPr>
            <p:cNvPr id="4" name="Google Shape;117;p3">
              <a:extLst>
                <a:ext uri="{FF2B5EF4-FFF2-40B4-BE49-F238E27FC236}">
                  <a16:creationId xmlns:a16="http://schemas.microsoft.com/office/drawing/2014/main" id="{219E3BAB-3872-400D-BBED-6432826A594B}"/>
                </a:ext>
              </a:extLst>
            </p:cNvPr>
            <p:cNvSpPr txBox="1"/>
            <p:nvPr/>
          </p:nvSpPr>
          <p:spPr>
            <a:xfrm>
              <a:off x="-1" y="0"/>
              <a:ext cx="7361853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6.Điều khiển biến tần ở chế độ EXT</a:t>
              </a:r>
              <a:endParaRPr lang="en-US" sz="36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020E9B0-8FC7-422E-809F-ED6A8983E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53764" b="2239"/>
            <a:stretch/>
          </p:blipFill>
          <p:spPr>
            <a:xfrm>
              <a:off x="636619" y="936040"/>
              <a:ext cx="3952058" cy="2656762"/>
            </a:xfrm>
            <a:prstGeom prst="rect">
              <a:avLst/>
            </a:prstGeom>
          </p:spPr>
        </p:pic>
        <p:sp>
          <p:nvSpPr>
            <p:cNvPr id="7" name="Google Shape;120;p3">
              <a:extLst>
                <a:ext uri="{FF2B5EF4-FFF2-40B4-BE49-F238E27FC236}">
                  <a16:creationId xmlns:a16="http://schemas.microsoft.com/office/drawing/2014/main" id="{D361C3F3-7551-4524-876E-EA487536451D}"/>
                </a:ext>
              </a:extLst>
            </p:cNvPr>
            <p:cNvSpPr/>
            <p:nvPr/>
          </p:nvSpPr>
          <p:spPr>
            <a:xfrm>
              <a:off x="6379023" y="2293807"/>
              <a:ext cx="4929675" cy="5598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Chỉnh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giá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trị thông số biến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tần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Pr. 79 = 0 hoặc 2,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rồi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bấm SET để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xác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nhận thay đổi </a:t>
              </a:r>
              <a:endParaRPr lang="en-US" dirty="0"/>
            </a:p>
          </p:txBody>
        </p:sp>
        <p:sp>
          <p:nvSpPr>
            <p:cNvPr id="8" name="Google Shape;120;p3">
              <a:extLst>
                <a:ext uri="{FF2B5EF4-FFF2-40B4-BE49-F238E27FC236}">
                  <a16:creationId xmlns:a16="http://schemas.microsoft.com/office/drawing/2014/main" id="{D33D7A27-EF90-4083-BF79-523FEF558958}"/>
                </a:ext>
              </a:extLst>
            </p:cNvPr>
            <p:cNvSpPr/>
            <p:nvPr/>
          </p:nvSpPr>
          <p:spPr>
            <a:xfrm>
              <a:off x="6379022" y="4251487"/>
              <a:ext cx="4929675" cy="5598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Nếu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đèn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PU vẫn sáng thì bấm </a:t>
              </a:r>
              <a:r>
                <a:rPr lang="en-US" sz="1800" u="sng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PU|EXT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một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lần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nữa để chuyển hoàn toàn sang chế độ EXT</a:t>
              </a:r>
              <a:endParaRPr lang="en-US" dirty="0"/>
            </a:p>
          </p:txBody>
        </p:sp>
        <p:sp>
          <p:nvSpPr>
            <p:cNvPr id="9" name="Google Shape;120;p3">
              <a:extLst>
                <a:ext uri="{FF2B5EF4-FFF2-40B4-BE49-F238E27FC236}">
                  <a16:creationId xmlns:a16="http://schemas.microsoft.com/office/drawing/2014/main" id="{6CCB5EC6-4CEE-4DBA-A4B8-0E52AD9D23B2}"/>
                </a:ext>
              </a:extLst>
            </p:cNvPr>
            <p:cNvSpPr/>
            <p:nvPr/>
          </p:nvSpPr>
          <p:spPr>
            <a:xfrm>
              <a:off x="6379022" y="5230327"/>
              <a:ext cx="4929675" cy="9092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Sử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dụng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các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chân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Terminal, tiến hành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đấu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dây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nút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nhấn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, biến trở hoặc bộ điều khiển vào biến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tần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để điều khiển khởi động và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tốc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độ của biến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tần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tùy ý</a:t>
              </a:r>
              <a:endParaRPr lang="en-US" dirty="0"/>
            </a:p>
          </p:txBody>
        </p:sp>
        <p:sp>
          <p:nvSpPr>
            <p:cNvPr id="10" name="Google Shape;120;p3">
              <a:extLst>
                <a:ext uri="{FF2B5EF4-FFF2-40B4-BE49-F238E27FC236}">
                  <a16:creationId xmlns:a16="http://schemas.microsoft.com/office/drawing/2014/main" id="{BAE05C89-02C6-4100-A147-44C07D560E55}"/>
                </a:ext>
              </a:extLst>
            </p:cNvPr>
            <p:cNvSpPr/>
            <p:nvPr/>
          </p:nvSpPr>
          <p:spPr>
            <a:xfrm>
              <a:off x="6379024" y="955350"/>
              <a:ext cx="4929675" cy="91945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Chỉnh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về chế độ </a:t>
              </a:r>
              <a:r>
                <a:rPr lang="en-US" sz="1800" u="sng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PU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bằng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nút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u="sng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PU|EXT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sau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đó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dùng </a:t>
              </a:r>
              <a:r>
                <a:rPr lang="en-US" sz="1800" u="sng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MODE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để chuyển sang chế độ thay đổi thông số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rồi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xoay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núm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đến thông số Pr. 79</a:t>
              </a:r>
              <a:endParaRPr lang="en-US" dirty="0"/>
            </a:p>
          </p:txBody>
        </p:sp>
        <p:sp>
          <p:nvSpPr>
            <p:cNvPr id="11" name="Google Shape;120;p3">
              <a:extLst>
                <a:ext uri="{FF2B5EF4-FFF2-40B4-BE49-F238E27FC236}">
                  <a16:creationId xmlns:a16="http://schemas.microsoft.com/office/drawing/2014/main" id="{FD48EE0D-2DE5-4C49-8077-27D524BC7A7E}"/>
                </a:ext>
              </a:extLst>
            </p:cNvPr>
            <p:cNvSpPr/>
            <p:nvPr/>
          </p:nvSpPr>
          <p:spPr>
            <a:xfrm>
              <a:off x="6379023" y="3272647"/>
              <a:ext cx="4929675" cy="55983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Tiếp tục bấm MODE để trở về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màn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hình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hiển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thị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tốc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độ</a:t>
              </a:r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DC175DD-7BDD-49ED-AB55-338D3742766E}"/>
                </a:ext>
              </a:extLst>
            </p:cNvPr>
            <p:cNvCxnSpPr>
              <a:stCxn id="10" idx="2"/>
              <a:endCxn id="7" idx="0"/>
            </p:cNvCxnSpPr>
            <p:nvPr/>
          </p:nvCxnSpPr>
          <p:spPr>
            <a:xfrm flipH="1">
              <a:off x="8843861" y="1874804"/>
              <a:ext cx="1" cy="41900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48DDB7-F234-46D1-8251-0043C463A7FA}"/>
                </a:ext>
              </a:extLst>
            </p:cNvPr>
            <p:cNvCxnSpPr/>
            <p:nvPr/>
          </p:nvCxnSpPr>
          <p:spPr>
            <a:xfrm flipH="1">
              <a:off x="8843846" y="2853644"/>
              <a:ext cx="1" cy="41900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3A8B88-1B3B-47FF-BE06-D7CA604D4C3C}"/>
                </a:ext>
              </a:extLst>
            </p:cNvPr>
            <p:cNvCxnSpPr/>
            <p:nvPr/>
          </p:nvCxnSpPr>
          <p:spPr>
            <a:xfrm flipH="1">
              <a:off x="8843846" y="3821322"/>
              <a:ext cx="1" cy="41900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B2A354-F323-4DD2-BADB-19B2591B9E3C}"/>
                </a:ext>
              </a:extLst>
            </p:cNvPr>
            <p:cNvCxnSpPr/>
            <p:nvPr/>
          </p:nvCxnSpPr>
          <p:spPr>
            <a:xfrm flipH="1">
              <a:off x="8843845" y="4789000"/>
              <a:ext cx="1" cy="41900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9741EA-AF49-44BB-8F00-C03B8169F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821" t="1" b="2239"/>
            <a:stretch/>
          </p:blipFill>
          <p:spPr>
            <a:xfrm>
              <a:off x="636620" y="3592802"/>
              <a:ext cx="3952058" cy="2400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98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ài đặt biến tần mItsubishi E7000">
            <a:extLst>
              <a:ext uri="{FF2B5EF4-FFF2-40B4-BE49-F238E27FC236}">
                <a16:creationId xmlns:a16="http://schemas.microsoft.com/office/drawing/2014/main" id="{BE22FDB7-07B2-4C22-8882-9938432CB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890" y="827654"/>
            <a:ext cx="6569626" cy="57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68A72795-6CCD-4E64-8557-092DD96C0BC4}"/>
              </a:ext>
            </a:extLst>
          </p:cNvPr>
          <p:cNvSpPr txBox="1"/>
          <p:nvPr/>
        </p:nvSpPr>
        <p:spPr>
          <a:xfrm>
            <a:off x="-1" y="0"/>
            <a:ext cx="1082351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 khiển biến tần ở chế độ EXT</a:t>
            </a:r>
            <a:endParaRPr dirty="0"/>
          </a:p>
        </p:txBody>
      </p:sp>
      <p:sp>
        <p:nvSpPr>
          <p:cNvPr id="6" name="Google Shape;120;p3">
            <a:extLst>
              <a:ext uri="{FF2B5EF4-FFF2-40B4-BE49-F238E27FC236}">
                <a16:creationId xmlns:a16="http://schemas.microsoft.com/office/drawing/2014/main" id="{143991DB-46ED-4C30-8E3D-CED040942C3A}"/>
              </a:ext>
            </a:extLst>
          </p:cNvPr>
          <p:cNvSpPr/>
          <p:nvPr/>
        </p:nvSpPr>
        <p:spPr>
          <a:xfrm>
            <a:off x="239483" y="1133559"/>
            <a:ext cx="4929675" cy="13297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Biến </a:t>
            </a:r>
            <a:r>
              <a:rPr lang="en-US" sz="18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tần</a:t>
            </a:r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chạy chế độ công </a:t>
            </a:r>
            <a:r>
              <a:rPr lang="en-US" sz="18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tắc</a:t>
            </a:r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ngoài: có thuận </a:t>
            </a:r>
            <a:r>
              <a:rPr lang="en-US" sz="18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nghịch</a:t>
            </a:r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và 8 cấp </a:t>
            </a:r>
            <a:r>
              <a:rPr lang="en-US" sz="18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tốc</a:t>
            </a:r>
            <a:r>
              <a:rPr lang="en-US" sz="1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 độ, hoặc điều khiển bằng biến trở</a:t>
            </a:r>
            <a:endParaRPr lang="en-US" dirty="0"/>
          </a:p>
        </p:txBody>
      </p:sp>
      <p:pic>
        <p:nvPicPr>
          <p:cNvPr id="7172" name="Picture 4" descr="cài đặt biến tần Mitsubishi">
            <a:extLst>
              <a:ext uri="{FF2B5EF4-FFF2-40B4-BE49-F238E27FC236}">
                <a16:creationId xmlns:a16="http://schemas.microsoft.com/office/drawing/2014/main" id="{1B7E3100-F37C-4A20-A047-BABABCD1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3" y="2542129"/>
            <a:ext cx="4929675" cy="40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6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1010816" y="433874"/>
            <a:ext cx="10170368" cy="9377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11: Biến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tần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Inverter</a:t>
            </a:r>
            <a:endParaRPr dirty="0"/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FD0D8FA1-76F6-4048-BD77-0E628EC71DE5}"/>
              </a:ext>
            </a:extLst>
          </p:cNvPr>
          <p:cNvSpPr/>
          <p:nvPr/>
        </p:nvSpPr>
        <p:spPr>
          <a:xfrm>
            <a:off x="1010816" y="2377751"/>
            <a:ext cx="10170368" cy="9377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Bạn đã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nghe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“Inverter” ở đâu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0" y="0"/>
            <a:ext cx="49265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Giới thiệu về biến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tần</a:t>
            </a: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6EAFCE-BE4A-49D7-BB48-900D0549FA35}"/>
              </a:ext>
            </a:extLst>
          </p:cNvPr>
          <p:cNvGrpSpPr/>
          <p:nvPr/>
        </p:nvGrpSpPr>
        <p:grpSpPr>
          <a:xfrm>
            <a:off x="1416991" y="915468"/>
            <a:ext cx="8899829" cy="4732893"/>
            <a:chOff x="250664" y="1139402"/>
            <a:chExt cx="8899829" cy="4732893"/>
          </a:xfrm>
        </p:grpSpPr>
        <p:sp>
          <p:nvSpPr>
            <p:cNvPr id="120" name="Google Shape;120;p3"/>
            <p:cNvSpPr/>
            <p:nvPr/>
          </p:nvSpPr>
          <p:spPr>
            <a:xfrm>
              <a:off x="1930704" y="1139402"/>
              <a:ext cx="5507487" cy="6463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Ứng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dụng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thực tế của biến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tần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trong thiết bị dân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dụng</a:t>
              </a:r>
              <a:endParaRPr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99ED9C6-5E21-426E-A447-368AC82C1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664" y="1900140"/>
              <a:ext cx="4433784" cy="397215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4A7AB6-B1F5-48E6-9144-E91C12A31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4448" y="2812856"/>
              <a:ext cx="4466045" cy="21467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983FBE-2093-4AD8-A3C9-CC8307C23D95}"/>
              </a:ext>
            </a:extLst>
          </p:cNvPr>
          <p:cNvGrpSpPr/>
          <p:nvPr/>
        </p:nvGrpSpPr>
        <p:grpSpPr>
          <a:xfrm>
            <a:off x="0" y="0"/>
            <a:ext cx="12216805" cy="6819692"/>
            <a:chOff x="0" y="0"/>
            <a:chExt cx="12216805" cy="6819692"/>
          </a:xfrm>
        </p:grpSpPr>
        <p:sp>
          <p:nvSpPr>
            <p:cNvPr id="117" name="Google Shape;117;p3"/>
            <p:cNvSpPr txBox="1"/>
            <p:nvPr/>
          </p:nvSpPr>
          <p:spPr>
            <a:xfrm>
              <a:off x="0" y="0"/>
              <a:ext cx="49265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Giới thiệu về biến </a:t>
              </a:r>
              <a:r>
                <a:rPr lang="en-US" sz="3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tần</a:t>
              </a:r>
              <a:endParaRPr dirty="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648738" y="153665"/>
              <a:ext cx="5507487" cy="6463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Ứng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dụng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thực tế của biến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tần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trong công nghiệp</a:t>
              </a:r>
              <a:endParaRPr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1D11D61-245F-4F29-A4E7-F59ECCCD3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537"/>
            <a:stretch/>
          </p:blipFill>
          <p:spPr>
            <a:xfrm>
              <a:off x="3636701" y="799996"/>
              <a:ext cx="3756482" cy="28383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8F7F4EE-13F6-4F8C-A171-78E5E01B31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714" r="3648" b="5777"/>
            <a:stretch/>
          </p:blipFill>
          <p:spPr>
            <a:xfrm>
              <a:off x="7521406" y="799996"/>
              <a:ext cx="4571672" cy="283834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7D86D63-05E1-43CE-9017-17DF9E0B2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0782"/>
            <a:stretch/>
          </p:blipFill>
          <p:spPr>
            <a:xfrm>
              <a:off x="136628" y="799996"/>
              <a:ext cx="3371850" cy="283834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308FB2B-58CA-4201-AFC2-57B6E8ACC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795"/>
            <a:stretch/>
          </p:blipFill>
          <p:spPr>
            <a:xfrm>
              <a:off x="0" y="3792007"/>
              <a:ext cx="4691479" cy="302768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185B860-B97F-43CE-AEA0-9CB5E9274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87726" y="3792005"/>
              <a:ext cx="3378575" cy="302768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9CD9DDF-B0A5-4593-826E-5A43CA43D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4324" r="895" b="6083"/>
            <a:stretch/>
          </p:blipFill>
          <p:spPr>
            <a:xfrm>
              <a:off x="8262549" y="3792006"/>
              <a:ext cx="3954256" cy="3027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79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BE7C9B-579C-4C12-BA27-4B8613321259}"/>
              </a:ext>
            </a:extLst>
          </p:cNvPr>
          <p:cNvGrpSpPr/>
          <p:nvPr/>
        </p:nvGrpSpPr>
        <p:grpSpPr>
          <a:xfrm>
            <a:off x="0" y="0"/>
            <a:ext cx="11793892" cy="6814822"/>
            <a:chOff x="0" y="0"/>
            <a:chExt cx="11793892" cy="6814822"/>
          </a:xfrm>
        </p:grpSpPr>
        <p:sp>
          <p:nvSpPr>
            <p:cNvPr id="117" name="Google Shape;117;p3"/>
            <p:cNvSpPr txBox="1"/>
            <p:nvPr/>
          </p:nvSpPr>
          <p:spPr>
            <a:xfrm>
              <a:off x="0" y="0"/>
              <a:ext cx="49265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Giới thiệu về biến </a:t>
              </a:r>
              <a:r>
                <a:rPr lang="en-US" sz="36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tần</a:t>
              </a:r>
              <a:endParaRPr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A397FE3-5AA5-483A-9A43-50F081BBF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6528" y="993177"/>
              <a:ext cx="3483509" cy="286106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518867E-8704-45C0-9302-E14386784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351" b="6315"/>
            <a:stretch/>
          </p:blipFill>
          <p:spPr>
            <a:xfrm>
              <a:off x="1047665" y="1021561"/>
              <a:ext cx="4488655" cy="28610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A5F37E2-4F89-417B-BA6C-D3446CA2A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867" y="4068512"/>
              <a:ext cx="5428253" cy="274631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245EE5B-7524-4819-AA66-33D97A3CD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5129" y="4434291"/>
              <a:ext cx="5318763" cy="2234366"/>
            </a:xfrm>
            <a:prstGeom prst="rect">
              <a:avLst/>
            </a:prstGeom>
          </p:spPr>
        </p:pic>
        <p:sp>
          <p:nvSpPr>
            <p:cNvPr id="15" name="Google Shape;120;p3">
              <a:extLst>
                <a:ext uri="{FF2B5EF4-FFF2-40B4-BE49-F238E27FC236}">
                  <a16:creationId xmlns:a16="http://schemas.microsoft.com/office/drawing/2014/main" id="{9DA5422D-C321-4306-A298-395A5C6E5971}"/>
                </a:ext>
              </a:extLst>
            </p:cNvPr>
            <p:cNvSpPr/>
            <p:nvPr/>
          </p:nvSpPr>
          <p:spPr>
            <a:xfrm>
              <a:off x="5648738" y="153665"/>
              <a:ext cx="5507487" cy="6463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Ứng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dụng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thực tế của biến </a:t>
              </a:r>
              <a:r>
                <a:rPr lang="en-US" sz="18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tần</a:t>
              </a:r>
              <a:r>
                <a:rPr lang="en-US" sz="1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trong công nghiệp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41637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ài đặt biến tần Mitsubishi E700">
            <a:extLst>
              <a:ext uri="{FF2B5EF4-FFF2-40B4-BE49-F238E27FC236}">
                <a16:creationId xmlns:a16="http://schemas.microsoft.com/office/drawing/2014/main" id="{622650B4-FD0E-4CB1-8DFB-4A5808EB6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99" y="646331"/>
            <a:ext cx="9365601" cy="312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17;p3">
            <a:extLst>
              <a:ext uri="{FF2B5EF4-FFF2-40B4-BE49-F238E27FC236}">
                <a16:creationId xmlns:a16="http://schemas.microsoft.com/office/drawing/2014/main" id="{77E5DD11-7D74-459E-B023-EBB140444AFF}"/>
              </a:ext>
            </a:extLst>
          </p:cNvPr>
          <p:cNvSpPr txBox="1"/>
          <p:nvPr/>
        </p:nvSpPr>
        <p:spPr>
          <a:xfrm>
            <a:off x="0" y="0"/>
            <a:ext cx="49265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Giới thiệu về biến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tần</a:t>
            </a:r>
            <a:endParaRPr dirty="0"/>
          </a:p>
        </p:txBody>
      </p:sp>
      <p:sp>
        <p:nvSpPr>
          <p:cNvPr id="5" name="Google Shape;120;p3">
            <a:extLst>
              <a:ext uri="{FF2B5EF4-FFF2-40B4-BE49-F238E27FC236}">
                <a16:creationId xmlns:a16="http://schemas.microsoft.com/office/drawing/2014/main" id="{051A99E5-6F48-446C-A843-5AF2A518F189}"/>
              </a:ext>
            </a:extLst>
          </p:cNvPr>
          <p:cNvSpPr/>
          <p:nvPr/>
        </p:nvSpPr>
        <p:spPr>
          <a:xfrm>
            <a:off x="2743238" y="3826277"/>
            <a:ext cx="6705521" cy="234563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5875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cs typeface="Calibri"/>
                <a:sym typeface="Calibri"/>
              </a:rPr>
              <a:t>Xem thông số biến tần và</a:t>
            </a:r>
            <a:r>
              <a:rPr lang="en-US" sz="1800" dirty="0">
                <a:latin typeface="Calibri"/>
                <a:cs typeface="Calibri"/>
                <a:sym typeface="Calibri"/>
              </a:rPr>
              <a:t> thông số động cơ: 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  <a:sym typeface="Calibri"/>
              </a:rPr>
              <a:t>Điện áp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  <a:sym typeface="Calibri"/>
              </a:rPr>
              <a:t>Dòng điện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  <a:sym typeface="Calibri"/>
              </a:rPr>
              <a:t>Tần số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  <a:sym typeface="Calibri"/>
              </a:rPr>
              <a:t>Công suất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  <a:sym typeface="Calibri"/>
              </a:rPr>
              <a:t>Cos phi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D016E6-BEF4-4C52-84DD-C52AA735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3" y="1967552"/>
            <a:ext cx="12085438" cy="3819099"/>
          </a:xfrm>
          <a:prstGeom prst="rect">
            <a:avLst/>
          </a:prstGeom>
        </p:spPr>
      </p:pic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F2E178EB-E74B-44A5-8F19-E4F274AFC5C4}"/>
              </a:ext>
            </a:extLst>
          </p:cNvPr>
          <p:cNvSpPr txBox="1"/>
          <p:nvPr/>
        </p:nvSpPr>
        <p:spPr>
          <a:xfrm>
            <a:off x="0" y="0"/>
            <a:ext cx="762311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Sơ đồ nối dây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763E2-FAE5-4A58-9F7C-025D2001C086}"/>
              </a:ext>
            </a:extLst>
          </p:cNvPr>
          <p:cNvSpPr txBox="1"/>
          <p:nvPr/>
        </p:nvSpPr>
        <p:spPr>
          <a:xfrm>
            <a:off x="506550" y="646290"/>
            <a:ext cx="592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Mạch động lực</a:t>
            </a:r>
          </a:p>
        </p:txBody>
      </p:sp>
    </p:spTree>
    <p:extLst>
      <p:ext uri="{BB962C8B-B14F-4D97-AF65-F5344CB8AC3E}">
        <p14:creationId xmlns:p14="http://schemas.microsoft.com/office/powerpoint/2010/main" val="220478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7;p3">
            <a:extLst>
              <a:ext uri="{FF2B5EF4-FFF2-40B4-BE49-F238E27FC236}">
                <a16:creationId xmlns:a16="http://schemas.microsoft.com/office/drawing/2014/main" id="{77E5DD11-7D74-459E-B023-EBB140444AFF}"/>
              </a:ext>
            </a:extLst>
          </p:cNvPr>
          <p:cNvSpPr txBox="1"/>
          <p:nvPr/>
        </p:nvSpPr>
        <p:spPr>
          <a:xfrm>
            <a:off x="0" y="0"/>
            <a:ext cx="762311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Sơ đồ nối dây</a:t>
            </a:r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BABE0F-0991-4D7C-85D4-F8F8D2A22B8C}"/>
              </a:ext>
            </a:extLst>
          </p:cNvPr>
          <p:cNvGrpSpPr/>
          <p:nvPr/>
        </p:nvGrpSpPr>
        <p:grpSpPr>
          <a:xfrm>
            <a:off x="270285" y="1190766"/>
            <a:ext cx="11378473" cy="5452281"/>
            <a:chOff x="90196" y="700725"/>
            <a:chExt cx="12011608" cy="6113270"/>
          </a:xfrm>
        </p:grpSpPr>
        <p:pic>
          <p:nvPicPr>
            <p:cNvPr id="2050" name="Picture 2" descr="Sơ đồ đấu dây biến tần E700">
              <a:extLst>
                <a:ext uri="{FF2B5EF4-FFF2-40B4-BE49-F238E27FC236}">
                  <a16:creationId xmlns:a16="http://schemas.microsoft.com/office/drawing/2014/main" id="{7E16F469-0CA8-4414-BC5A-DFF0B041C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96" y="700725"/>
              <a:ext cx="6516462" cy="6113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0A2948-6D3D-4580-B922-CF7307730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98" t="2570" r="3639" b="8834"/>
            <a:stretch/>
          </p:blipFill>
          <p:spPr>
            <a:xfrm>
              <a:off x="6606658" y="1737766"/>
              <a:ext cx="5495146" cy="260868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76DBA9-239A-4B31-8778-6A1F06D50B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525" b="3350"/>
            <a:stretch/>
          </p:blipFill>
          <p:spPr>
            <a:xfrm>
              <a:off x="6606658" y="4366597"/>
              <a:ext cx="5495146" cy="234665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BF188E9-FEE9-4A3F-A7D7-367EAC02ECCA}"/>
                </a:ext>
              </a:extLst>
            </p:cNvPr>
            <p:cNvSpPr/>
            <p:nvPr/>
          </p:nvSpPr>
          <p:spPr>
            <a:xfrm>
              <a:off x="90196" y="914400"/>
              <a:ext cx="2363755" cy="154888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62C4F30-B38B-4738-950B-3E2ED41B0235}"/>
                </a:ext>
              </a:extLst>
            </p:cNvPr>
            <p:cNvCxnSpPr>
              <a:cxnSpLocks/>
              <a:stCxn id="6" idx="3"/>
              <a:endCxn id="3" idx="1"/>
            </p:cNvCxnSpPr>
            <p:nvPr/>
          </p:nvCxnSpPr>
          <p:spPr>
            <a:xfrm>
              <a:off x="2453951" y="1688841"/>
              <a:ext cx="4152707" cy="13532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AC9FD61-9901-4B73-8548-697C62D594ED}"/>
                </a:ext>
              </a:extLst>
            </p:cNvPr>
            <p:cNvSpPr/>
            <p:nvPr/>
          </p:nvSpPr>
          <p:spPr>
            <a:xfrm>
              <a:off x="4683967" y="1156995"/>
              <a:ext cx="1922691" cy="118498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B04856-786C-499B-B4D9-B507183C8F56}"/>
                </a:ext>
              </a:extLst>
            </p:cNvPr>
            <p:cNvCxnSpPr>
              <a:cxnSpLocks/>
              <a:stCxn id="15" idx="2"/>
              <a:endCxn id="5" idx="1"/>
            </p:cNvCxnSpPr>
            <p:nvPr/>
          </p:nvCxnSpPr>
          <p:spPr>
            <a:xfrm>
              <a:off x="5645313" y="2341980"/>
              <a:ext cx="961345" cy="3197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55F-4FA1-49FB-B16C-F6B065FE2138}"/>
              </a:ext>
            </a:extLst>
          </p:cNvPr>
          <p:cNvSpPr txBox="1"/>
          <p:nvPr/>
        </p:nvSpPr>
        <p:spPr>
          <a:xfrm>
            <a:off x="519541" y="690708"/>
            <a:ext cx="592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Mạch động lực</a:t>
            </a:r>
          </a:p>
        </p:txBody>
      </p:sp>
    </p:spTree>
    <p:extLst>
      <p:ext uri="{BB962C8B-B14F-4D97-AF65-F5344CB8AC3E}">
        <p14:creationId xmlns:p14="http://schemas.microsoft.com/office/powerpoint/2010/main" val="335617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78CF18-7BF5-4E96-B617-465CCBCE7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5654"/>
            <a:ext cx="6447769" cy="3877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CE112-A45C-4FF6-B60A-A3C718731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5654"/>
            <a:ext cx="6096000" cy="3594013"/>
          </a:xfrm>
          <a:prstGeom prst="rect">
            <a:avLst/>
          </a:prstGeom>
        </p:spPr>
      </p:pic>
      <p:sp>
        <p:nvSpPr>
          <p:cNvPr id="8" name="Google Shape;117;p3">
            <a:extLst>
              <a:ext uri="{FF2B5EF4-FFF2-40B4-BE49-F238E27FC236}">
                <a16:creationId xmlns:a16="http://schemas.microsoft.com/office/drawing/2014/main" id="{85F89FEA-484F-4A0A-B709-6FC63768BDB5}"/>
              </a:ext>
            </a:extLst>
          </p:cNvPr>
          <p:cNvSpPr txBox="1"/>
          <p:nvPr/>
        </p:nvSpPr>
        <p:spPr>
          <a:xfrm>
            <a:off x="0" y="0"/>
            <a:ext cx="762311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Sơ đồ nối dây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76D1A-F82E-4850-A379-AFA9AE7E43A5}"/>
              </a:ext>
            </a:extLst>
          </p:cNvPr>
          <p:cNvSpPr txBox="1"/>
          <p:nvPr/>
        </p:nvSpPr>
        <p:spPr>
          <a:xfrm>
            <a:off x="506550" y="646290"/>
            <a:ext cx="592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Mạch điều khiển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40279-6CF6-4D23-A16E-1450EB895E5C}"/>
              </a:ext>
            </a:extLst>
          </p:cNvPr>
          <p:cNvSpPr txBox="1"/>
          <p:nvPr/>
        </p:nvSpPr>
        <p:spPr>
          <a:xfrm>
            <a:off x="1201005" y="5890672"/>
            <a:ext cx="2934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Kết nối theo kiểu Sink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4F560-844C-4718-84C0-D4F3BA22BBF9}"/>
              </a:ext>
            </a:extLst>
          </p:cNvPr>
          <p:cNvSpPr txBox="1"/>
          <p:nvPr/>
        </p:nvSpPr>
        <p:spPr>
          <a:xfrm>
            <a:off x="7092531" y="5848893"/>
            <a:ext cx="3225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Kết nối theo kiểu Source</a:t>
            </a:r>
          </a:p>
        </p:txBody>
      </p:sp>
    </p:spTree>
    <p:extLst>
      <p:ext uri="{BB962C8B-B14F-4D97-AF65-F5344CB8AC3E}">
        <p14:creationId xmlns:p14="http://schemas.microsoft.com/office/powerpoint/2010/main" val="240148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485</Words>
  <Application>Microsoft Office PowerPoint</Application>
  <PresentationFormat>Widescreen</PresentationFormat>
  <Paragraphs>55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</dc:creator>
  <cp:lastModifiedBy>Hiếu</cp:lastModifiedBy>
  <cp:revision>9</cp:revision>
  <dcterms:created xsi:type="dcterms:W3CDTF">2022-06-05T09:18:12Z</dcterms:created>
  <dcterms:modified xsi:type="dcterms:W3CDTF">2022-08-09T09:52:38Z</dcterms:modified>
</cp:coreProperties>
</file>