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21" r:id="rId2"/>
    <p:sldId id="326" r:id="rId3"/>
    <p:sldId id="33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6285" autoAdjust="0"/>
  </p:normalViewPr>
  <p:slideViewPr>
    <p:cSldViewPr snapToGrid="0">
      <p:cViewPr>
        <p:scale>
          <a:sx n="66" d="100"/>
          <a:sy n="66" d="100"/>
        </p:scale>
        <p:origin x="-792" y="-60"/>
      </p:cViewPr>
      <p:guideLst>
        <p:guide orient="horz" pos="2160"/>
        <p:guide pos="384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DEE89-EC2E-45C8-AC49-CEBDBBD895D9}" type="datetimeFigureOut">
              <a:rPr lang="zh-CN" altLang="en-US" smtClean="0"/>
              <a:pPr/>
              <a:t>2018/4/8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9D828-A78A-4D99-86F1-A7C4174A13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5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0583-66F1-4F69-81EB-2D8CBCDC5139}" type="datetimeFigureOut">
              <a:rPr lang="zh-CN" altLang="en-US" smtClean="0"/>
              <a:pPr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8A2-BCE4-4D40-B733-6B1FD3E2DA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0583-66F1-4F69-81EB-2D8CBCDC5139}" type="datetimeFigureOut">
              <a:rPr lang="zh-CN" altLang="en-US" smtClean="0"/>
              <a:pPr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8A2-BCE4-4D40-B733-6B1FD3E2DA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0583-66F1-4F69-81EB-2D8CBCDC5139}" type="datetimeFigureOut">
              <a:rPr lang="zh-CN" altLang="en-US" smtClean="0"/>
              <a:pPr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8A2-BCE4-4D40-B733-6B1FD3E2DA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0583-66F1-4F69-81EB-2D8CBCDC5139}" type="datetimeFigureOut">
              <a:rPr lang="zh-CN" altLang="en-US" smtClean="0"/>
              <a:pPr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8A2-BCE4-4D40-B733-6B1FD3E2DAC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0690690" y="41014"/>
            <a:ext cx="1076909" cy="1037834"/>
            <a:chOff x="1092778" y="1268557"/>
            <a:chExt cx="3281362" cy="3162300"/>
          </a:xfrm>
        </p:grpSpPr>
        <p:cxnSp>
          <p:nvCxnSpPr>
            <p:cNvPr id="8" name="直接箭头连接符 7"/>
            <p:cNvCxnSpPr>
              <a:stCxn id="14" idx="4"/>
              <a:endCxn id="15" idx="0"/>
            </p:cNvCxnSpPr>
            <p:nvPr/>
          </p:nvCxnSpPr>
          <p:spPr>
            <a:xfrm flipH="1">
              <a:off x="2604871" y="2082944"/>
              <a:ext cx="1" cy="376238"/>
            </a:xfrm>
            <a:prstGeom prst="straightConnector1">
              <a:avLst/>
            </a:prstGeom>
            <a:ln>
              <a:solidFill>
                <a:schemeClr val="accent2">
                  <a:alpha val="48000"/>
                </a:schemeClr>
              </a:solidFill>
              <a:headEnd type="none" w="sm" len="sm"/>
              <a:tailEnd type="none" w="sm" len="sm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15" idx="3"/>
            </p:cNvCxnSpPr>
            <p:nvPr/>
          </p:nvCxnSpPr>
          <p:spPr>
            <a:xfrm flipH="1">
              <a:off x="2111220" y="2979508"/>
              <a:ext cx="278125" cy="197294"/>
            </a:xfrm>
            <a:prstGeom prst="straightConnector1">
              <a:avLst/>
            </a:prstGeom>
            <a:ln>
              <a:solidFill>
                <a:schemeClr val="accent2">
                  <a:alpha val="48000"/>
                </a:schemeClr>
              </a:solidFill>
              <a:headEnd type="none" w="sm" len="sm"/>
              <a:tailEnd type="none" w="sm" len="sm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15" idx="5"/>
              <a:endCxn id="17" idx="1"/>
            </p:cNvCxnSpPr>
            <p:nvPr/>
          </p:nvCxnSpPr>
          <p:spPr>
            <a:xfrm>
              <a:off x="2820397" y="2979508"/>
              <a:ext cx="391139" cy="288745"/>
            </a:xfrm>
            <a:prstGeom prst="straightConnector1">
              <a:avLst/>
            </a:prstGeom>
            <a:ln>
              <a:solidFill>
                <a:schemeClr val="accent2">
                  <a:alpha val="48000"/>
                </a:schemeClr>
              </a:solidFill>
              <a:headEnd type="none" w="sm" len="sm"/>
              <a:tailEnd type="none" w="sm" len="sm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17" idx="2"/>
            </p:cNvCxnSpPr>
            <p:nvPr/>
          </p:nvCxnSpPr>
          <p:spPr>
            <a:xfrm>
              <a:off x="2167010" y="3655301"/>
              <a:ext cx="845055" cy="94519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1865949" y="1950979"/>
              <a:ext cx="441858" cy="991864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endCxn id="14" idx="5"/>
            </p:cNvCxnSpPr>
            <p:nvPr/>
          </p:nvCxnSpPr>
          <p:spPr>
            <a:xfrm flipH="1" flipV="1">
              <a:off x="2892801" y="1963680"/>
              <a:ext cx="544251" cy="1160200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2197678" y="1268557"/>
              <a:ext cx="814387" cy="814387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7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2300071" y="2459182"/>
              <a:ext cx="609600" cy="6096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1002">
              <a:schemeClr val="dk2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092778" y="2878281"/>
              <a:ext cx="1104900" cy="11049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012065" y="3068782"/>
              <a:ext cx="1362075" cy="1362075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 userDrawn="1"/>
        </p:nvSpPr>
        <p:spPr>
          <a:xfrm>
            <a:off x="10175114" y="1047829"/>
            <a:ext cx="21651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>
                <a:solidFill>
                  <a:srgbClr val="FFC000"/>
                </a:solidFill>
                <a:latin typeface="Arial Black" panose="020B0A04020102020204" pitchFamily="34" charset="0"/>
              </a:rPr>
              <a:t>Tu</a:t>
            </a:r>
            <a:r>
              <a:rPr lang="en-US" altLang="zh-CN" sz="2500" dirty="0">
                <a:solidFill>
                  <a:srgbClr val="00B0F0"/>
                </a:solidFill>
                <a:latin typeface="Arial Black" panose="020B0A04020102020204" pitchFamily="34" charset="0"/>
              </a:rPr>
              <a:t>Do</a:t>
            </a:r>
            <a:r>
              <a:rPr lang="en-US" altLang="zh-CN" sz="2500" dirty="0">
                <a:solidFill>
                  <a:srgbClr val="00B050"/>
                </a:solidFill>
                <a:latin typeface="Arial Black" panose="020B0A04020102020204" pitchFamily="34" charset="0"/>
              </a:rPr>
              <a:t>LINK</a:t>
            </a:r>
            <a:endParaRPr lang="zh-CN" altLang="en-US" sz="25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0583-66F1-4F69-81EB-2D8CBCDC5139}" type="datetimeFigureOut">
              <a:rPr lang="zh-CN" altLang="en-US" smtClean="0"/>
              <a:pPr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8A2-BCE4-4D40-B733-6B1FD3E2DA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0583-66F1-4F69-81EB-2D8CBCDC5139}" type="datetimeFigureOut">
              <a:rPr lang="zh-CN" altLang="en-US" smtClean="0"/>
              <a:pPr/>
              <a:t>2018/4/8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8A2-BCE4-4D40-B733-6B1FD3E2DA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0583-66F1-4F69-81EB-2D8CBCDC5139}" type="datetimeFigureOut">
              <a:rPr lang="zh-CN" altLang="en-US" smtClean="0"/>
              <a:pPr/>
              <a:t>2018/4/8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8A2-BCE4-4D40-B733-6B1FD3E2DA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0583-66F1-4F69-81EB-2D8CBCDC5139}" type="datetimeFigureOut">
              <a:rPr lang="zh-CN" altLang="en-US" smtClean="0"/>
              <a:pPr/>
              <a:t>2018/4/8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8A2-BCE4-4D40-B733-6B1FD3E2DA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0583-66F1-4F69-81EB-2D8CBCDC5139}" type="datetimeFigureOut">
              <a:rPr lang="zh-CN" altLang="en-US" smtClean="0"/>
              <a:pPr/>
              <a:t>2018/4/8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8A2-BCE4-4D40-B733-6B1FD3E2DA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0583-66F1-4F69-81EB-2D8CBCDC5139}" type="datetimeFigureOut">
              <a:rPr lang="zh-CN" altLang="en-US" smtClean="0"/>
              <a:pPr/>
              <a:t>2018/4/8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8A2-BCE4-4D40-B733-6B1FD3E2DA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0583-66F1-4F69-81EB-2D8CBCDC5139}" type="datetimeFigureOut">
              <a:rPr lang="zh-CN" altLang="en-US" smtClean="0"/>
              <a:pPr/>
              <a:t>2018/4/8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8A2-BCE4-4D40-B733-6B1FD3E2DA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80583-66F1-4F69-81EB-2D8CBCDC5139}" type="datetimeFigureOut">
              <a:rPr lang="zh-CN" altLang="en-US" smtClean="0"/>
              <a:pPr/>
              <a:t>2018/4/8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A88A2-BCE4-4D40-B733-6B1FD3E2DA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48" r="7262"/>
          <a:stretch/>
        </p:blipFill>
        <p:spPr bwMode="auto">
          <a:xfrm>
            <a:off x="0" y="-4209"/>
            <a:ext cx="12192000" cy="686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84602"/>
            <a:ext cx="2956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Problems:</a:t>
            </a:r>
            <a:endParaRPr lang="en-US" sz="4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114" y="1888774"/>
            <a:ext cx="873668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chemeClr val="bg1"/>
                </a:solidFill>
              </a:rPr>
              <a:t>Idle Computing Resources: </a:t>
            </a:r>
          </a:p>
          <a:p>
            <a:r>
              <a:rPr lang="en-US" sz="2400" b="1" i="1" dirty="0" smtClean="0">
                <a:solidFill>
                  <a:schemeClr val="bg1"/>
                </a:solidFill>
              </a:rPr>
              <a:t>There are </a:t>
            </a:r>
            <a:r>
              <a:rPr lang="en-US" sz="2400" b="1" i="1" dirty="0">
                <a:solidFill>
                  <a:schemeClr val="bg1"/>
                </a:solidFill>
              </a:rPr>
              <a:t>more than </a:t>
            </a:r>
            <a:r>
              <a:rPr lang="en-US" sz="2400" b="1" i="1" dirty="0" smtClean="0">
                <a:solidFill>
                  <a:schemeClr val="bg1"/>
                </a:solidFill>
              </a:rPr>
              <a:t>millions computers </a:t>
            </a:r>
            <a:r>
              <a:rPr lang="en-US" sz="2400" b="1" i="1" dirty="0">
                <a:solidFill>
                  <a:schemeClr val="bg1"/>
                </a:solidFill>
              </a:rPr>
              <a:t>and </a:t>
            </a:r>
            <a:r>
              <a:rPr lang="en-US" sz="2400" b="1" i="1" dirty="0">
                <a:solidFill>
                  <a:schemeClr val="bg1"/>
                </a:solidFill>
              </a:rPr>
              <a:t>s</a:t>
            </a:r>
            <a:r>
              <a:rPr lang="en-US" sz="2400" b="1" i="1" dirty="0" smtClean="0">
                <a:solidFill>
                  <a:schemeClr val="bg1"/>
                </a:solidFill>
              </a:rPr>
              <a:t>martphones </a:t>
            </a:r>
          </a:p>
          <a:p>
            <a:r>
              <a:rPr lang="en-US" sz="2400" b="1" i="1" dirty="0" smtClean="0">
                <a:solidFill>
                  <a:schemeClr val="bg1"/>
                </a:solidFill>
              </a:rPr>
              <a:t>which </a:t>
            </a:r>
            <a:r>
              <a:rPr lang="en-US" sz="2400" b="1" i="1" dirty="0">
                <a:solidFill>
                  <a:schemeClr val="bg1"/>
                </a:solidFill>
              </a:rPr>
              <a:t>are not used at least in the evening</a:t>
            </a:r>
            <a:r>
              <a:rPr lang="en-US" sz="2400" b="1" i="1" dirty="0" smtClean="0">
                <a:solidFill>
                  <a:schemeClr val="bg1"/>
                </a:solidFill>
              </a:rPr>
              <a:t>.</a:t>
            </a:r>
          </a:p>
          <a:p>
            <a:endParaRPr lang="en-US" sz="2400" b="1" i="1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</a:rPr>
              <a:t>How to share?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2400" b="1" i="1" dirty="0" smtClean="0">
                <a:solidFill>
                  <a:schemeClr val="bg1"/>
                </a:solidFill>
              </a:rPr>
              <a:t>People do not know how to share their computers and so on.</a:t>
            </a:r>
          </a:p>
          <a:p>
            <a:endParaRPr lang="en-US" sz="2400" b="1" i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</a:rPr>
              <a:t>Trust Problem!</a:t>
            </a:r>
          </a:p>
          <a:p>
            <a:r>
              <a:rPr lang="en-US" sz="2400" b="1" i="1" dirty="0" smtClean="0">
                <a:solidFill>
                  <a:schemeClr val="bg1"/>
                </a:solidFill>
              </a:rPr>
              <a:t>People do not trust to share because of computer virus.	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pic>
        <p:nvPicPr>
          <p:cNvPr id="8" name="Picture 3" descr="G:\SideJobs\TuDoLink\TuDo\TudolinkWeb\images\logo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116" y="26405"/>
            <a:ext cx="1985508" cy="129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7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48" r="7262"/>
          <a:stretch/>
        </p:blipFill>
        <p:spPr bwMode="auto">
          <a:xfrm>
            <a:off x="0" y="-4209"/>
            <a:ext cx="12192000" cy="686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G:\SideJobs\TuDoLink\TuDo\TudolinkWeb\images\logo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116" y="26405"/>
            <a:ext cx="1985508" cy="129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84602"/>
            <a:ext cx="109536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TuDoLink provides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 data analysis </a:t>
            </a:r>
            <a:endParaRPr lang="en-US" sz="4800" b="1" i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infrastructure to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solve these problems.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1257" y="2454833"/>
            <a:ext cx="1206137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</a:rPr>
              <a:t>A </a:t>
            </a:r>
            <a:r>
              <a:rPr lang="en-US" sz="3600" b="1" dirty="0" smtClean="0">
                <a:solidFill>
                  <a:schemeClr val="bg1"/>
                </a:solidFill>
              </a:rPr>
              <a:t>platform for </a:t>
            </a:r>
            <a:r>
              <a:rPr lang="en-US" sz="3600" b="1" dirty="0">
                <a:solidFill>
                  <a:schemeClr val="bg1"/>
                </a:solidFill>
              </a:rPr>
              <a:t>people to share their </a:t>
            </a:r>
            <a:r>
              <a:rPr lang="en-US" sz="3600" b="1" dirty="0" smtClean="0">
                <a:solidFill>
                  <a:schemeClr val="bg1"/>
                </a:solidFill>
              </a:rPr>
              <a:t>idle resources.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sz="2400" b="1" i="1" dirty="0">
              <a:solidFill>
                <a:schemeClr val="bg1"/>
              </a:solidFill>
            </a:endParaRPr>
          </a:p>
          <a:p>
            <a:r>
              <a:rPr lang="en-US" sz="2400" b="1" i="1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400" b="1" i="1" dirty="0" err="1" smtClean="0">
                <a:solidFill>
                  <a:schemeClr val="bg1">
                    <a:lumMod val="75000"/>
                  </a:schemeClr>
                </a:solidFill>
              </a:rPr>
              <a:t>KvK</a:t>
            </a:r>
            <a:r>
              <a:rPr lang="en-US" sz="2400" b="1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i="1" dirty="0">
                <a:solidFill>
                  <a:schemeClr val="bg1">
                    <a:lumMod val="75000"/>
                  </a:schemeClr>
                </a:solidFill>
              </a:rPr>
              <a:t>could use it for company data analysis. </a:t>
            </a:r>
          </a:p>
          <a:p>
            <a:r>
              <a:rPr lang="en-US" sz="2400" b="1" i="1" dirty="0" smtClean="0">
                <a:solidFill>
                  <a:schemeClr val="bg1">
                    <a:lumMod val="75000"/>
                  </a:schemeClr>
                </a:solidFill>
              </a:rPr>
              <a:t>	Hospitals</a:t>
            </a:r>
            <a:r>
              <a:rPr lang="en-US" sz="2400" b="1" i="1" dirty="0">
                <a:solidFill>
                  <a:schemeClr val="bg1">
                    <a:lumMod val="75000"/>
                  </a:schemeClr>
                </a:solidFill>
              </a:rPr>
              <a:t> could use it </a:t>
            </a:r>
            <a:r>
              <a:rPr lang="en-US" sz="2400" b="1" i="1" dirty="0" smtClean="0">
                <a:solidFill>
                  <a:schemeClr val="bg1">
                    <a:lumMod val="75000"/>
                  </a:schemeClr>
                </a:solidFill>
              </a:rPr>
              <a:t> for </a:t>
            </a:r>
            <a:r>
              <a:rPr lang="en-US" sz="2400" b="1" i="1" dirty="0">
                <a:solidFill>
                  <a:schemeClr val="bg1">
                    <a:lumMod val="75000"/>
                  </a:schemeClr>
                </a:solidFill>
              </a:rPr>
              <a:t>genomic data analysis. </a:t>
            </a:r>
            <a:r>
              <a:rPr lang="en-US" sz="2400" b="1" i="1" dirty="0">
                <a:solidFill>
                  <a:schemeClr val="bg1"/>
                </a:solidFill>
              </a:rPr>
              <a:t/>
            </a:r>
            <a:br>
              <a:rPr lang="en-US" sz="2400" b="1" i="1" dirty="0">
                <a:solidFill>
                  <a:schemeClr val="bg1"/>
                </a:solidFill>
              </a:rPr>
            </a:br>
            <a:endParaRPr lang="en-US" sz="2400" b="1" i="1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</a:rPr>
              <a:t>Machine Learning </a:t>
            </a:r>
            <a:r>
              <a:rPr lang="en-US" sz="3600" b="1" dirty="0" smtClean="0">
                <a:solidFill>
                  <a:schemeClr val="bg1"/>
                </a:solidFill>
              </a:rPr>
              <a:t>+ Blockchain provides </a:t>
            </a:r>
            <a:r>
              <a:rPr lang="en-US" sz="3600" b="1" dirty="0">
                <a:solidFill>
                  <a:schemeClr val="bg1"/>
                </a:solidFill>
              </a:rPr>
              <a:t>program guarantee and insurance for computers</a:t>
            </a:r>
            <a:r>
              <a:rPr lang="en-US" sz="36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b="1" i="1" dirty="0" smtClean="0">
                <a:solidFill>
                  <a:schemeClr val="bg1">
                    <a:lumMod val="75000"/>
                  </a:schemeClr>
                </a:solidFill>
              </a:rPr>
              <a:t>	Only safe codes could be submitted on the platform. </a:t>
            </a:r>
          </a:p>
          <a:p>
            <a:r>
              <a:rPr lang="en-US" sz="2400" b="1" i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400" b="1" i="1" dirty="0" smtClean="0">
                <a:solidFill>
                  <a:schemeClr val="bg1">
                    <a:lumMod val="75000"/>
                  </a:schemeClr>
                </a:solidFill>
              </a:rPr>
              <a:t>Codes</a:t>
            </a:r>
            <a:r>
              <a:rPr lang="en-US" sz="2400" b="1" i="1" dirty="0">
                <a:solidFill>
                  <a:schemeClr val="bg1">
                    <a:lumMod val="75000"/>
                  </a:schemeClr>
                </a:solidFill>
              </a:rPr>
              <a:t> from every program are stored in the blockchain. </a:t>
            </a:r>
            <a:endParaRPr lang="en-US" sz="2400" b="1" i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400" b="1" i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400" b="1" i="1" dirty="0" smtClean="0">
                <a:solidFill>
                  <a:schemeClr val="bg1">
                    <a:lumMod val="75000"/>
                  </a:schemeClr>
                </a:solidFill>
              </a:rPr>
              <a:t>Suppliers</a:t>
            </a:r>
            <a:r>
              <a:rPr lang="en-US" sz="2400" b="1" i="1" dirty="0">
                <a:solidFill>
                  <a:schemeClr val="bg1">
                    <a:lumMod val="75000"/>
                  </a:schemeClr>
                </a:solidFill>
              </a:rPr>
              <a:t> could always check the codes running on their </a:t>
            </a:r>
            <a:r>
              <a:rPr lang="en-US" sz="2400" b="1" i="1" dirty="0" smtClean="0">
                <a:solidFill>
                  <a:schemeClr val="bg1">
                    <a:lumMod val="75000"/>
                  </a:schemeClr>
                </a:solidFill>
              </a:rPr>
              <a:t>computers. </a:t>
            </a:r>
            <a:endParaRPr lang="en-US" sz="24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48" r="7262"/>
          <a:stretch/>
        </p:blipFill>
        <p:spPr bwMode="auto">
          <a:xfrm>
            <a:off x="0" y="-4209"/>
            <a:ext cx="12192000" cy="686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84602"/>
            <a:ext cx="3845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Profit Model:</a:t>
            </a:r>
            <a:endParaRPr lang="en-US" sz="4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750" y="1888774"/>
            <a:ext cx="1099692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chemeClr val="bg1"/>
                </a:solidFill>
              </a:rPr>
              <a:t>Airbnb model: </a:t>
            </a:r>
          </a:p>
          <a:p>
            <a:r>
              <a:rPr lang="en-US" sz="2400" b="1" i="1" dirty="0" smtClean="0">
                <a:solidFill>
                  <a:schemeClr val="bg1"/>
                </a:solidFill>
              </a:rPr>
              <a:t>We charge 3% - 12% of service fee for each </a:t>
            </a:r>
            <a:r>
              <a:rPr lang="en-US" sz="2400" b="1" i="1" dirty="0">
                <a:solidFill>
                  <a:schemeClr val="bg1"/>
                </a:solidFill>
              </a:rPr>
              <a:t>deal </a:t>
            </a:r>
            <a:r>
              <a:rPr lang="en-US" sz="2400" b="1" i="1" dirty="0">
                <a:solidFill>
                  <a:schemeClr val="bg1"/>
                </a:solidFill>
              </a:rPr>
              <a:t>that is completed</a:t>
            </a:r>
            <a:r>
              <a:rPr lang="en-US" sz="2400" b="1" i="1" dirty="0">
                <a:solidFill>
                  <a:schemeClr val="bg1"/>
                </a:solidFill>
              </a:rPr>
              <a:t>.</a:t>
            </a:r>
          </a:p>
          <a:p>
            <a:r>
              <a:rPr lang="en-US" sz="2400" b="1" i="1" dirty="0" smtClean="0">
                <a:solidFill>
                  <a:schemeClr val="bg1"/>
                </a:solidFill>
              </a:rPr>
              <a:t>This </a:t>
            </a:r>
            <a:r>
              <a:rPr lang="en-US" sz="2400" b="1" i="1" dirty="0">
                <a:solidFill>
                  <a:schemeClr val="bg1"/>
                </a:solidFill>
              </a:rPr>
              <a:t>service fee is what actually goes to the project's operation, enables </a:t>
            </a:r>
            <a:endParaRPr lang="en-US" sz="2400" b="1" i="1" dirty="0" smtClean="0">
              <a:solidFill>
                <a:schemeClr val="bg1"/>
              </a:solidFill>
            </a:endParaRPr>
          </a:p>
          <a:p>
            <a:r>
              <a:rPr lang="en-US" sz="2400" b="1" i="1" dirty="0" smtClean="0">
                <a:solidFill>
                  <a:schemeClr val="bg1"/>
                </a:solidFill>
              </a:rPr>
              <a:t>the platform </a:t>
            </a:r>
            <a:r>
              <a:rPr lang="en-US" sz="2400" b="1" i="1" dirty="0">
                <a:solidFill>
                  <a:schemeClr val="bg1"/>
                </a:solidFill>
              </a:rPr>
              <a:t>that we provide, and allows us to offer great customer </a:t>
            </a:r>
            <a:endParaRPr lang="en-US" sz="2400" b="1" i="1" dirty="0" smtClean="0">
              <a:solidFill>
                <a:schemeClr val="bg1"/>
              </a:solidFill>
            </a:endParaRPr>
          </a:p>
          <a:p>
            <a:r>
              <a:rPr lang="en-US" sz="2400" b="1" i="1" dirty="0" smtClean="0">
                <a:solidFill>
                  <a:schemeClr val="bg1"/>
                </a:solidFill>
              </a:rPr>
              <a:t>support </a:t>
            </a:r>
            <a:r>
              <a:rPr lang="en-US" sz="2400" b="1" i="1" dirty="0">
                <a:solidFill>
                  <a:schemeClr val="bg1"/>
                </a:solidFill>
              </a:rPr>
              <a:t>before, during and after </a:t>
            </a:r>
            <a:r>
              <a:rPr lang="en-US" sz="2400" b="1" i="1" dirty="0" smtClean="0">
                <a:solidFill>
                  <a:schemeClr val="bg1"/>
                </a:solidFill>
              </a:rPr>
              <a:t>deal</a:t>
            </a:r>
          </a:p>
          <a:p>
            <a:endParaRPr lang="en-US" sz="2400" b="1" i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chemeClr val="bg1"/>
                </a:solidFill>
              </a:rPr>
              <a:t>Technology Support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2400" b="1" i="1" dirty="0" smtClean="0">
                <a:solidFill>
                  <a:schemeClr val="bg1"/>
                </a:solidFill>
              </a:rPr>
              <a:t>We </a:t>
            </a:r>
            <a:r>
              <a:rPr lang="en-US" sz="2400" b="1" i="1" dirty="0">
                <a:solidFill>
                  <a:schemeClr val="bg1"/>
                </a:solidFill>
              </a:rPr>
              <a:t>provide </a:t>
            </a:r>
            <a:r>
              <a:rPr lang="en-US" sz="2400" b="1" i="1" dirty="0" smtClean="0">
                <a:solidFill>
                  <a:schemeClr val="bg1"/>
                </a:solidFill>
              </a:rPr>
              <a:t>organizations, such as university and hospitals, to build </a:t>
            </a:r>
          </a:p>
          <a:p>
            <a:r>
              <a:rPr lang="en-US" sz="2400" b="1" i="1" dirty="0" smtClean="0">
                <a:solidFill>
                  <a:schemeClr val="bg1"/>
                </a:solidFill>
              </a:rPr>
              <a:t>a distributed computing system by using their own idle computing resources.</a:t>
            </a:r>
          </a:p>
          <a:p>
            <a:endParaRPr lang="en-US" sz="2400" b="1" i="1" dirty="0">
              <a:solidFill>
                <a:schemeClr val="bg1"/>
              </a:solidFill>
            </a:endParaRPr>
          </a:p>
        </p:txBody>
      </p:sp>
      <p:pic>
        <p:nvPicPr>
          <p:cNvPr id="8" name="Picture 3" descr="G:\SideJobs\TuDoLink\TuDo\TudolinkWeb\images\logo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116" y="26405"/>
            <a:ext cx="1985508" cy="129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00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173</TotalTime>
  <Words>150</Words>
  <Application>Microsoft Office PowerPoint</Application>
  <PresentationFormat>自定义</PresentationFormat>
  <Paragraphs>30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TuDoLINK 图链</dc:title>
  <dc:creator>In Chou</dc:creator>
  <cp:lastModifiedBy>SCY</cp:lastModifiedBy>
  <cp:revision>507</cp:revision>
  <dcterms:created xsi:type="dcterms:W3CDTF">2018-01-04T06:28:00Z</dcterms:created>
  <dcterms:modified xsi:type="dcterms:W3CDTF">2018-04-07T23:51:22Z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2052-10.8.0.5761</vt:lpwstr>
  </property>
</Properties>
</file>