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3" r:id="rId3"/>
    <p:sldId id="276" r:id="rId5"/>
    <p:sldId id="287" r:id="rId6"/>
    <p:sldId id="288" r:id="rId7"/>
    <p:sldId id="289" r:id="rId8"/>
    <p:sldId id="290" r:id="rId9"/>
    <p:sldId id="275" r:id="rId10"/>
  </p:sldIdLst>
  <p:sldSz cx="9144000" cy="6858000" type="screen4x3"/>
  <p:notesSz cx="6858000" cy="9144000"/>
  <p:custDataLst>
    <p:tags r:id="rId15"/>
  </p:custData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 autoAdjust="0"/>
    <p:restoredTop sz="96327" autoAdjust="0"/>
  </p:normalViewPr>
  <p:slideViewPr>
    <p:cSldViewPr showGuides="1">
      <p:cViewPr varScale="1">
        <p:scale>
          <a:sx n="123" d="100"/>
          <a:sy n="123" d="100"/>
        </p:scale>
        <p:origin x="1200" y="192"/>
      </p:cViewPr>
      <p:guideLst>
        <p:guide orient="horz" pos="2160"/>
        <p:guide pos="2875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43B54A-B9C0-9641-8E51-ABF070B64932}" type="slidenum">
              <a:rPr lang="it-IT" altLang="it-IT"/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it-IT" altLang="it-IT"/>
              <a:t>Fare clic per modificare gli stili del testo dello schema</a:t>
            </a:r>
            <a:endParaRPr lang="it-IT" altLang="it-IT"/>
          </a:p>
          <a:p>
            <a:pPr lvl="1"/>
            <a:r>
              <a:rPr lang="it-IT" altLang="it-IT"/>
              <a:t>Secondo livello</a:t>
            </a:r>
            <a:endParaRPr lang="it-IT" altLang="it-IT"/>
          </a:p>
          <a:p>
            <a:pPr lvl="2"/>
            <a:r>
              <a:rPr lang="it-IT" altLang="it-IT"/>
              <a:t>Terzo livello</a:t>
            </a:r>
            <a:endParaRPr lang="it-IT" altLang="it-IT"/>
          </a:p>
          <a:p>
            <a:pPr lvl="3"/>
            <a:r>
              <a:rPr lang="it-IT" altLang="it-IT"/>
              <a:t>Quarto livello</a:t>
            </a:r>
            <a:endParaRPr lang="it-IT" altLang="it-IT"/>
          </a:p>
          <a:p>
            <a:pPr lvl="4"/>
            <a:r>
              <a:rPr lang="it-IT" altLang="it-IT"/>
              <a:t>Quinto livello</a:t>
            </a:r>
            <a:endParaRPr lang="it-IT" altLang="it-IT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43C8EB-1AE7-104F-96E5-6F6255D88A01}" type="slidenum">
              <a:rPr lang="it-IT" altLang="it-IT"/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2DD696-3745-E644-BA97-3D5103738CC0}" type="slidenum">
              <a:rPr lang="it-IT" altLang="it-IT"/>
            </a:fld>
            <a:endParaRPr lang="it-IT" altLang="it-IT" dirty="0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A3EF67-0C49-4DA2-AE86-76FFE8ADEC55}" type="slidenum">
              <a:rPr lang="it-IT" altLang="en-US"/>
            </a:fld>
            <a:endParaRPr lang="it-IT" alt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B57D3-67A8-A647-B1E4-4DA7DD44CB05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3442E038-71DA-A041-AB94-ACECFC47CBDF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C6F93-1492-9B4D-96A7-255CC3AF9A57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C3CCEB4E-ACF8-1245-9851-026602A5BDF7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E3E64-D3A8-8342-9875-67513FF9567D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D1C7AD33-8024-414E-A4BE-724D5A7626D5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 hasCustomPrompt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135D8F-E3EF-D54A-8A61-FC103556EA43}" type="datetime1">
              <a:rPr lang="it-IT" altLang="it-IT"/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347CDF99-D98A-D247-B763-4E6EA76299AB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07A6F0-F261-9340-B574-4CB2204F5909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704F8814-1E34-5840-9194-6FF16769C5B1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47A3F4-FF2C-8F4A-AF05-B502FCBB0A5D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A5EB7BC2-C440-D341-AFDF-8B0FAE3D49C5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8459B6-14B4-0F40-A717-68BA3A05F8AC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157CA580-9009-E143-9644-871B82DE87A1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09AF99-89DB-014E-A23D-A1BE72247203}" type="datetime1">
              <a:rPr lang="it-IT" altLang="it-IT"/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23ACEBDB-5EC3-CD42-8985-0B52E0FD4F50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734A9-D26A-8D46-8225-E3F7FADC9B7A}" type="datetime1">
              <a:rPr lang="it-IT" altLang="it-IT"/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B68F478E-4A9E-9E4B-925B-1E9F9FD98106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EEFC3-CEF5-1C45-8713-F9B93A4C4C6D}" type="datetime1">
              <a:rPr lang="it-IT" altLang="it-IT"/>
            </a:fld>
            <a:endParaRPr lang="it-IT" alt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BA8AFD47-4C83-0A48-A8FA-9ACA71692EC6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08CCA6-FF44-7F4A-9FA3-731100809422}" type="datetime1">
              <a:rPr lang="it-IT" altLang="it-IT"/>
            </a:fld>
            <a:endParaRPr lang="it-IT" alt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84A85D10-2400-E84C-A0CB-C97ACF1189D0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8D4DF-4A80-DF4B-A7D0-C1D577F53632}" type="datetime1">
              <a:rPr lang="it-IT" altLang="it-IT"/>
            </a:fld>
            <a:endParaRPr lang="it-IT" alt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8B84DF5D-EE7C-B044-B22D-04A589C6F64F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3ACF3-24E4-2743-A7DF-F4807F6C5C67}" type="datetime1">
              <a:rPr lang="it-IT" altLang="it-IT"/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4648CB78-36AD-E046-BC4F-20596CC5553B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866BE-7403-8045-8BF7-3B3C31744ECD}" type="datetime1">
              <a:rPr lang="it-IT" altLang="it-IT"/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27170E85-8253-9C4F-BB83-0C38A003D97D}" type="slidenum">
              <a:rPr lang="it-IT" altLang="it-IT"/>
            </a:fld>
            <a:endParaRPr lang="it-IT" alt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/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 dirty="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 dirty="0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it-IT" altLang="it-IT"/>
              <a:t>Fare clic per modificare stile</a:t>
            </a:r>
            <a:endParaRPr lang="it-IT" altLang="it-I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it-IT" altLang="it-IT"/>
              <a:t>Fare clic per modificare gli stili del testo dello schema</a:t>
            </a:r>
            <a:endParaRPr lang="it-IT" altLang="it-IT"/>
          </a:p>
          <a:p>
            <a:pPr lvl="1"/>
            <a:r>
              <a:rPr lang="it-IT" altLang="it-IT"/>
              <a:t>Secondo livello</a:t>
            </a:r>
            <a:endParaRPr lang="it-IT" altLang="it-IT"/>
          </a:p>
          <a:p>
            <a:pPr lvl="2"/>
            <a:r>
              <a:rPr lang="it-IT" altLang="it-IT"/>
              <a:t>Terzo livello</a:t>
            </a:r>
            <a:endParaRPr lang="it-IT" altLang="it-IT"/>
          </a:p>
          <a:p>
            <a:pPr lvl="3"/>
            <a:r>
              <a:rPr lang="it-IT" altLang="it-IT"/>
              <a:t>Quarto livello</a:t>
            </a:r>
            <a:endParaRPr lang="it-IT" altLang="it-IT"/>
          </a:p>
          <a:p>
            <a:pPr lvl="4"/>
            <a:r>
              <a:rPr lang="it-IT" altLang="it-IT"/>
              <a:t>Quinto livello</a:t>
            </a:r>
            <a:endParaRPr lang="it-IT" altLang="it-I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00"/>
            </a:lvl1pPr>
          </a:lstStyle>
          <a:p>
            <a:fld id="{72E147BD-4BF5-1847-99B9-A859BEF31146}" type="datetime1">
              <a:rPr lang="it-IT" altLang="it-IT"/>
            </a:fld>
            <a:endParaRPr lang="it-IT" altLang="it-I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r>
              <a:rPr lang="it-IT" altLang="it-IT" dirty="0"/>
              <a:t>Titolo Presentazione</a:t>
            </a:r>
            <a:endParaRPr lang="it-IT" altLang="it-IT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00"/>
            </a:lvl1pPr>
          </a:lstStyle>
          <a:p>
            <a:r>
              <a:rPr lang="it-IT" altLang="it-IT" dirty="0"/>
              <a:t>Pagina </a:t>
            </a:r>
            <a:fld id="{FFDC0E8C-EBB9-FE48-8A51-A493FB65C80D}" type="slidenum">
              <a:rPr lang="it-IT" altLang="it-IT"/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293096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dirty="0"/>
          </a:p>
        </p:txBody>
      </p:sp>
      <p:grpSp>
        <p:nvGrpSpPr>
          <p:cNvPr id="34833" name="Group 17"/>
          <p:cNvGrpSpPr/>
          <p:nvPr/>
        </p:nvGrpSpPr>
        <p:grpSpPr bwMode="auto">
          <a:xfrm>
            <a:off x="0" y="3429000"/>
            <a:ext cx="9144000" cy="3429000"/>
            <a:chOff x="0" y="1738"/>
            <a:chExt cx="5760" cy="2582"/>
          </a:xfrm>
        </p:grpSpPr>
        <p:pic>
          <p:nvPicPr>
            <p:cNvPr id="34831" name="Picture 1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6" r="41672" b="-5959"/>
            <a:stretch>
              <a:fillRect/>
            </a:stretch>
          </p:blipFill>
          <p:spPr bwMode="auto">
            <a:xfrm>
              <a:off x="2" y="3164"/>
              <a:ext cx="2404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6369" y="183499"/>
            <a:ext cx="9296400" cy="9595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Computer, Control and Management Engineering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Master Degree in </a:t>
            </a:r>
            <a:r>
              <a:rPr lang="en-US" altLang="it-IT" sz="1600" b="1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sym typeface="+mn-ea"/>
              </a:rPr>
              <a:t>Artificial Intelligence and Robotics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Thesis Defense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76393" y="1508617"/>
            <a:ext cx="9296399" cy="1555263"/>
          </a:xfrm>
        </p:spPr>
        <p:txBody>
          <a:bodyPr anchor="t">
            <a:no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sym typeface="+mn-ea"/>
              </a:rPr>
              <a:t>Pure Transformers Can Be Powerful Hypergraph Learners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411730" y="3554095"/>
            <a:ext cx="397192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Candidate: 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+mn-lt"/>
              </a:rPr>
              <a:t>Peng Kai,  ID: 1947951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Thesis </a:t>
            </a:r>
            <a:r>
              <a:rPr lang="en-US" sz="1200" dirty="0">
                <a:latin typeface="+mn-lt"/>
                <a:sym typeface="+mn-ea"/>
              </a:rPr>
              <a:t>Supervisor &amp; Co-Supervisor: </a:t>
            </a:r>
            <a:endParaRPr lang="en-US" sz="1200" dirty="0">
              <a:latin typeface="+mn-lt"/>
              <a:sym typeface="+mn-ea"/>
            </a:endParaRPr>
          </a:p>
          <a:p>
            <a:r>
              <a:rPr lang="en-US" sz="1400" i="1" dirty="0">
                <a:latin typeface="+mn-lt"/>
                <a:sym typeface="+mn-ea"/>
              </a:rPr>
              <a:t>Dr. Giovanni Trappolini &amp; Prof. Fabrizio Silvestri</a:t>
            </a:r>
            <a:endParaRPr lang="en-US" sz="1400" i="1" dirty="0">
              <a:solidFill>
                <a:schemeClr val="bg1"/>
              </a:solidFill>
              <a:latin typeface="+mn-lt"/>
            </a:endParaRPr>
          </a:p>
          <a:p>
            <a:endParaRPr lang="en-US" sz="1400" i="1" dirty="0">
              <a:solidFill>
                <a:schemeClr val="bg1"/>
              </a:solidFill>
              <a:latin typeface="+mn-lt"/>
            </a:endParaRPr>
          </a:p>
          <a:p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Academic Year: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+mn-lt"/>
              </a:rPr>
              <a:t>2022/2023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	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Segnaposto data 4"/>
          <p:cNvSpPr>
            <a:spLocks noGrp="1"/>
          </p:cNvSpPr>
          <p:nvPr>
            <p:ph type="dt" sz="half" idx="10"/>
          </p:nvPr>
        </p:nvSpPr>
        <p:spPr>
          <a:xfrm>
            <a:off x="7380312" y="5805264"/>
            <a:ext cx="1905000" cy="457200"/>
          </a:xfrm>
        </p:spPr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47CDF99-D98A-D247-B763-4E6EA76299AB}" type="slidenum">
              <a:rPr lang="it-IT" altLang="it-IT" smtClean="0"/>
            </a:fld>
            <a:endParaRPr lang="it-IT" alt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195026" y="1105629"/>
            <a:ext cx="3538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25000"/>
                </a:schemeClr>
              </a:buClr>
            </a:pPr>
            <a:endParaRPr lang="en-US" sz="1400" dirty="0">
              <a:solidFill>
                <a:srgbClr val="000000"/>
              </a:solidFill>
              <a:latin typeface="+mj-lt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300" i="1" dirty="0">
              <a:solidFill>
                <a:srgbClr val="000000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4645" y="347980"/>
            <a:ext cx="3881120" cy="504825"/>
          </a:xfrm>
        </p:spPr>
        <p:txBody>
          <a:bodyPr/>
          <a:p>
            <a:r>
              <a:rPr lang="en-US" altLang="it-IT" dirty="0"/>
              <a:t>Background/Motivation</a:t>
            </a:r>
            <a:endParaRPr lang="en-US" altLang="it-IT" dirty="0"/>
          </a:p>
        </p:txBody>
      </p:sp>
      <p:sp>
        <p:nvSpPr>
          <p:cNvPr id="20" name="CasellaDiTesto 14"/>
          <p:cNvSpPr txBox="1"/>
          <p:nvPr>
            <p:custDataLst>
              <p:tags r:id="rId2"/>
            </p:custDataLst>
          </p:nvPr>
        </p:nvSpPr>
        <p:spPr>
          <a:xfrm>
            <a:off x="1219200" y="1196340"/>
            <a:ext cx="6711950" cy="75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Graph/hypergraph convolution operations (message-passing methods) can lead to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over-smoothing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problems.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CasellaDiTesto 14"/>
          <p:cNvSpPr txBox="1"/>
          <p:nvPr>
            <p:custDataLst>
              <p:tags r:id="rId3"/>
            </p:custDataLst>
          </p:nvPr>
        </p:nvSpPr>
        <p:spPr>
          <a:xfrm>
            <a:off x="1219200" y="2060575"/>
            <a:ext cx="716978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Modified structure transformers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are designed for specific tasks may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limit versatility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, hindering integration into multi-task and multi-modal general-purpose attentional architectures.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CasellaDiTesto 14"/>
          <p:cNvSpPr txBox="1"/>
          <p:nvPr>
            <p:custDataLst>
              <p:tags r:id="rId4"/>
            </p:custDataLst>
          </p:nvPr>
        </p:nvSpPr>
        <p:spPr>
          <a:xfrm>
            <a:off x="1187450" y="3039745"/>
            <a:ext cx="7016750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Tokenized Graph Transformer(TokenGT)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has successfully addressed these issues in the graph area.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CasellaDiTesto 14"/>
          <p:cNvSpPr txBox="1"/>
          <p:nvPr>
            <p:custDataLst>
              <p:tags r:id="rId5"/>
            </p:custDataLst>
          </p:nvPr>
        </p:nvSpPr>
        <p:spPr>
          <a:xfrm>
            <a:off x="1219200" y="3860800"/>
            <a:ext cx="7016750" cy="1063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This thesis aims to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expand TokenGT to the hypergraph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area to solve the limitations of message-passing and graph-specific structural modifications in the hypergraph field, and provide an optional method for processing hypergraphs.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47CDF99-D98A-D247-B763-4E6EA76299AB}" type="slidenum">
              <a:rPr lang="it-IT" altLang="it-IT" smtClean="0"/>
            </a:fld>
            <a:endParaRPr lang="it-IT" alt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195026" y="1105629"/>
            <a:ext cx="3538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25000"/>
                </a:schemeClr>
              </a:buClr>
            </a:pPr>
            <a:endParaRPr lang="en-US" sz="1400" dirty="0">
              <a:solidFill>
                <a:srgbClr val="000000"/>
              </a:solidFill>
              <a:latin typeface="+mj-lt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300" i="1" dirty="0">
              <a:solidFill>
                <a:srgbClr val="000000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60350"/>
            <a:ext cx="9574530" cy="504825"/>
          </a:xfrm>
        </p:spPr>
        <p:txBody>
          <a:bodyPr/>
          <a:p>
            <a:r>
              <a:rPr lang="en-US" altLang="it-IT" dirty="0"/>
              <a:t>Tokenized Hypergraph Transformer(TokenHGT) </a:t>
            </a:r>
            <a:endParaRPr lang="en-US" altLang="it-IT" dirty="0"/>
          </a:p>
        </p:txBody>
      </p:sp>
      <p:pic>
        <p:nvPicPr>
          <p:cNvPr id="2" name="图片 1" descr="tokenhg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"/>
            <a:ext cx="9144000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47CDF99-D98A-D247-B763-4E6EA76299AB}" type="slidenum">
              <a:rPr lang="it-IT" altLang="it-IT" smtClean="0"/>
            </a:fld>
            <a:endParaRPr lang="it-IT" alt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195026" y="1105629"/>
            <a:ext cx="3538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25000"/>
                </a:schemeClr>
              </a:buClr>
            </a:pPr>
            <a:endParaRPr lang="en-US" sz="1400" dirty="0">
              <a:solidFill>
                <a:srgbClr val="000000"/>
              </a:solidFill>
              <a:latin typeface="+mj-lt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300" i="1" dirty="0">
              <a:solidFill>
                <a:srgbClr val="000000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850" y="328930"/>
            <a:ext cx="3881120" cy="504825"/>
          </a:xfrm>
        </p:spPr>
        <p:txBody>
          <a:bodyPr/>
          <a:p>
            <a:r>
              <a:rPr lang="en-US" altLang="it-IT" dirty="0"/>
              <a:t>Experiment - Dataset</a:t>
            </a:r>
            <a:endParaRPr lang="en-US" altLang="it-IT" dirty="0"/>
          </a:p>
        </p:txBody>
      </p:sp>
      <p:sp>
        <p:nvSpPr>
          <p:cNvPr id="20" name="CasellaDiTesto 14"/>
          <p:cNvSpPr txBox="1"/>
          <p:nvPr>
            <p:custDataLst>
              <p:tags r:id="rId2"/>
            </p:custDataLst>
          </p:nvPr>
        </p:nvSpPr>
        <p:spPr>
          <a:xfrm>
            <a:off x="499745" y="1340485"/>
            <a:ext cx="3773170" cy="2694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Problem: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TokenHGT algorithm is designed to operate at the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graph-level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. 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Ideally, the dataset should include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 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   -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many hypergraphs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   - preferably include both node and hyperedge features to capture the structural.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It is challenging to find readily available datasets that meet these requirements.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asellaDiTesto 14"/>
          <p:cNvSpPr txBox="1"/>
          <p:nvPr>
            <p:custDataLst>
              <p:tags r:id="rId3"/>
            </p:custDataLst>
          </p:nvPr>
        </p:nvSpPr>
        <p:spPr>
          <a:xfrm>
            <a:off x="4643755" y="908685"/>
            <a:ext cx="4198620" cy="424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Solution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: Refer to hyperGAT, a hypergraph can be converted from a text document. The method as follows: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45720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- Using Latent Dirichlet allocation(LDA) to mine the latent topics from text documents.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45720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45720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- Each topic can be represented by a probability distribution over the words.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45720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0" indent="45720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- We consider each topic as a semantic hyperedge that connects the top K words with the largest probabilities in the document.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9" name="Connettore 1 3"/>
          <p:cNvCxnSpPr/>
          <p:nvPr>
            <p:custDataLst>
              <p:tags r:id="rId4"/>
            </p:custDataLst>
          </p:nvPr>
        </p:nvCxnSpPr>
        <p:spPr bwMode="auto">
          <a:xfrm>
            <a:off x="4427984" y="908697"/>
            <a:ext cx="0" cy="501713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82795" y="3781425"/>
            <a:ext cx="4271010" cy="2183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47CDF99-D98A-D247-B763-4E6EA76299AB}" type="slidenum">
              <a:rPr lang="it-IT" altLang="it-IT" smtClean="0"/>
            </a:fld>
            <a:endParaRPr lang="it-IT" alt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195026" y="1105629"/>
            <a:ext cx="3538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25000"/>
                </a:schemeClr>
              </a:buClr>
            </a:pPr>
            <a:endParaRPr lang="en-US" sz="1400" dirty="0">
              <a:solidFill>
                <a:srgbClr val="000000"/>
              </a:solidFill>
              <a:latin typeface="+mj-lt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300" i="1" dirty="0">
              <a:solidFill>
                <a:srgbClr val="000000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23850" y="404495"/>
            <a:ext cx="6294755" cy="504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dirty="0"/>
              <a:t>Experiment - Accuracy-Result</a:t>
            </a:r>
            <a:endParaRPr lang="en-US" altLang="it-IT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827405"/>
            <a:ext cx="4871085" cy="5168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47CDF99-D98A-D247-B763-4E6EA76299AB}" type="slidenum">
              <a:rPr lang="it-IT" altLang="it-IT" smtClean="0"/>
            </a:fld>
            <a:endParaRPr lang="it-IT" alt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195026" y="1105629"/>
            <a:ext cx="3538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25000"/>
                </a:schemeClr>
              </a:buClr>
            </a:pPr>
            <a:endParaRPr lang="en-US" sz="1400" dirty="0">
              <a:solidFill>
                <a:srgbClr val="000000"/>
              </a:solidFill>
              <a:latin typeface="+mj-lt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300" i="1" dirty="0">
              <a:solidFill>
                <a:srgbClr val="000000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4645" y="347980"/>
            <a:ext cx="3881120" cy="504825"/>
          </a:xfrm>
        </p:spPr>
        <p:txBody>
          <a:bodyPr/>
          <a:p>
            <a:r>
              <a:rPr lang="en-US" altLang="it-IT" dirty="0"/>
              <a:t>Conclusions</a:t>
            </a:r>
            <a:endParaRPr lang="en-US" altLang="it-IT" dirty="0"/>
          </a:p>
        </p:txBody>
      </p:sp>
      <p:sp>
        <p:nvSpPr>
          <p:cNvPr id="20" name="CasellaDiTesto 14"/>
          <p:cNvSpPr txBox="1"/>
          <p:nvPr>
            <p:custDataLst>
              <p:tags r:id="rId2"/>
            </p:custDataLst>
          </p:nvPr>
        </p:nvSpPr>
        <p:spPr>
          <a:xfrm>
            <a:off x="1043940" y="908685"/>
            <a:ext cx="741426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sym typeface="+mn-ea"/>
              </a:rPr>
              <a:t>The tokenHGT model generally applies pure transformers to the hypergraph area.</a:t>
            </a:r>
            <a:endParaRPr lang="zh-CN" altLang="en-US" sz="1400" dirty="0">
              <a:solidFill>
                <a:srgbClr val="000000"/>
              </a:solidFill>
              <a:latin typeface="+mn-lt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CasellaDiTesto 14"/>
          <p:cNvSpPr txBox="1"/>
          <p:nvPr>
            <p:custDataLst>
              <p:tags r:id="rId3"/>
            </p:custDataLst>
          </p:nvPr>
        </p:nvSpPr>
        <p:spPr>
          <a:xfrm>
            <a:off x="1043940" y="1484630"/>
            <a:ext cx="706374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The tokenHGT’s effectiveness in overcoming the limitations of message passing methods, leading to superior performance on specific datasets.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asellaDiTesto 14"/>
          <p:cNvSpPr txBox="1"/>
          <p:nvPr>
            <p:custDataLst>
              <p:tags r:id="rId4"/>
            </p:custDataLst>
          </p:nvPr>
        </p:nvSpPr>
        <p:spPr>
          <a:xfrm>
            <a:off x="1043940" y="2204720"/>
            <a:ext cx="706374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Meanwhile, the pure transformer architecture guarantees the versatility of the models, which contributes to future multimodal research.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itolo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23850" y="3192145"/>
            <a:ext cx="3881120" cy="504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dirty="0"/>
              <a:t>Limitations</a:t>
            </a:r>
            <a:endParaRPr lang="en-US" altLang="it-IT" dirty="0"/>
          </a:p>
        </p:txBody>
      </p:sp>
      <p:sp>
        <p:nvSpPr>
          <p:cNvPr id="8" name="CasellaDiTesto 14"/>
          <p:cNvSpPr txBox="1"/>
          <p:nvPr>
            <p:custDataLst>
              <p:tags r:id="rId6"/>
            </p:custDataLst>
          </p:nvPr>
        </p:nvSpPr>
        <p:spPr>
          <a:xfrm>
            <a:off x="1160145" y="3839845"/>
            <a:ext cx="7168515" cy="1292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 TokenHGT is not good at processing large hypergraphs. According to Graphomer, the self-attention module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exhibits a quadratic complexity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, which poses limitations on its applicability to large graphs.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It requires a suitable hypergraph dataset, which can be challenging to find.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2312" y="-5120"/>
            <a:ext cx="9178175" cy="589041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/>
          </a:p>
        </p:txBody>
      </p:sp>
      <p:grpSp>
        <p:nvGrpSpPr>
          <p:cNvPr id="34833" name="Group 17"/>
          <p:cNvGrpSpPr/>
          <p:nvPr/>
        </p:nvGrpSpPr>
        <p:grpSpPr bwMode="auto">
          <a:xfrm>
            <a:off x="-35701" y="5661249"/>
            <a:ext cx="9201149" cy="1196752"/>
            <a:chOff x="0" y="1736"/>
            <a:chExt cx="5760" cy="2584"/>
          </a:xfrm>
        </p:grpSpPr>
        <p:pic>
          <p:nvPicPr>
            <p:cNvPr id="34831" name="Picture 15" descr="Fondino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" y="1736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egnaposto data 3"/>
          <p:cNvSpPr>
            <a:spLocks noGrp="1"/>
          </p:cNvSpPr>
          <p:nvPr>
            <p:ph type="dt" sz="half" idx="10"/>
          </p:nvPr>
        </p:nvSpPr>
        <p:spPr>
          <a:xfrm>
            <a:off x="652838" y="5605073"/>
            <a:ext cx="1428750" cy="342900"/>
          </a:xfrm>
        </p:spPr>
        <p:txBody>
          <a:bodyPr/>
          <a:lstStyle/>
          <a:p>
            <a:r>
              <a:rPr lang="it-IT" altLang="en-US" dirty="0">
                <a:solidFill>
                  <a:schemeClr val="bg1"/>
                </a:solidFill>
              </a:rPr>
              <a:t>20/0</a:t>
            </a:r>
            <a:r>
              <a:rPr lang="en-US" altLang="it-IT" dirty="0">
                <a:solidFill>
                  <a:schemeClr val="bg1"/>
                </a:solidFill>
              </a:rPr>
              <a:t>7</a:t>
            </a:r>
            <a:r>
              <a:rPr lang="it-IT" altLang="en-US" dirty="0">
                <a:solidFill>
                  <a:schemeClr val="bg1"/>
                </a:solidFill>
              </a:rPr>
              <a:t>/202</a:t>
            </a:r>
            <a:r>
              <a:rPr lang="en-US" altLang="it-IT" dirty="0">
                <a:solidFill>
                  <a:schemeClr val="bg1"/>
                </a:solidFill>
              </a:rPr>
              <a:t>3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195830" y="5748020"/>
            <a:ext cx="2820035" cy="487045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Pure Transformers Can Be Powerful Hypergraph Learners</a:t>
            </a:r>
            <a:endParaRPr lang="it-IT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23596" y="1988916"/>
            <a:ext cx="4972050" cy="132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</a:rPr>
              <a:t>THANK YOU FOR YOUR ATTENTION!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Segnaposto piè di pagina 4"/>
          <p:cNvSpPr txBox="1"/>
          <p:nvPr/>
        </p:nvSpPr>
        <p:spPr bwMode="auto">
          <a:xfrm>
            <a:off x="7019925" y="5713730"/>
            <a:ext cx="191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it-IT" sz="1400" i="1" dirty="0"/>
              <a:t>Peng Kai</a:t>
            </a:r>
            <a:r>
              <a:rPr lang="it-IT" altLang="en-US" sz="1400" i="1" dirty="0"/>
              <a:t>, 1</a:t>
            </a:r>
            <a:r>
              <a:rPr lang="en-US" altLang="it-IT" sz="1400" i="1" dirty="0"/>
              <a:t>947951</a:t>
            </a:r>
            <a:endParaRPr lang="en-US" altLang="it-IT" sz="1400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2bb92807-ee58-45a2-9222-fadb5f985ec9"/>
  <p:tag name="COMMONDATA" val="eyJoZGlkIjoiY2NmZDUzMDlhMWIxMTUxNzhmMjJhMzcwNjE5ZDM1N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0</TotalTime>
  <Words>2875</Words>
  <Application>WPS 演示</Application>
  <PresentationFormat>Presentazione su schermo (4:3)</PresentationFormat>
  <Paragraphs>119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MS PGothic</vt:lpstr>
      <vt:lpstr>Calibri Light</vt:lpstr>
      <vt:lpstr>Cambria</vt:lpstr>
      <vt:lpstr>Helvetica</vt:lpstr>
      <vt:lpstr>微软雅黑</vt:lpstr>
      <vt:lpstr>Arial Unicode MS</vt:lpstr>
      <vt:lpstr>la sapienza</vt:lpstr>
      <vt:lpstr>Pure Transformers Can Be Powerful Hypergraph Learners</vt:lpstr>
      <vt:lpstr>Background/Motivation</vt:lpstr>
      <vt:lpstr>Tokenized Hypergraph Transformer(TokenHGT) </vt:lpstr>
      <vt:lpstr>Experiment - Dataset</vt:lpstr>
      <vt:lpstr>PowerPoint 演示文稿</vt:lpstr>
      <vt:lpstr>Conclusions</vt:lpstr>
      <vt:lpstr>PowerPoint 演示文稿</vt:lpstr>
    </vt:vector>
  </TitlesOfParts>
  <Company>- 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- -</dc:creator>
  <cp:lastModifiedBy>TUDOU</cp:lastModifiedBy>
  <cp:revision>56</cp:revision>
  <dcterms:created xsi:type="dcterms:W3CDTF">2006-11-20T16:13:00Z</dcterms:created>
  <dcterms:modified xsi:type="dcterms:W3CDTF">2023-07-19T21:26:00Z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EE3876F3B4EB41DCB51FD49935D08D9B_12</vt:lpwstr>
  </property>
  <property fmtid="{D5CDD505-2E9C-101B-9397-08002B2CF9AE}" pid="3" name="KSOProductBuildVer">
    <vt:lpwstr>2052-11.1.0.14309</vt:lpwstr>
  </property>
</Properties>
</file>