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2" r:id="rId3"/>
    <p:sldId id="293" r:id="rId4"/>
    <p:sldId id="263" r:id="rId5"/>
    <p:sldId id="285" r:id="rId6"/>
    <p:sldId id="294" r:id="rId7"/>
    <p:sldId id="286" r:id="rId8"/>
    <p:sldId id="288" r:id="rId9"/>
    <p:sldId id="289" r:id="rId10"/>
    <p:sldId id="295" r:id="rId11"/>
    <p:sldId id="300" r:id="rId12"/>
    <p:sldId id="296" r:id="rId13"/>
    <p:sldId id="297" r:id="rId14"/>
    <p:sldId id="298" r:id="rId15"/>
    <p:sldId id="290" r:id="rId16"/>
    <p:sldId id="291" r:id="rId17"/>
    <p:sldId id="28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5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/>
              <a:t>Tugraph</a:t>
            </a:r>
            <a:r>
              <a:rPr lang="zh-CN" altLang="en-US" sz="4400" dirty="0"/>
              <a:t>教学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2023</a:t>
            </a:r>
            <a:r>
              <a:rPr lang="zh-CN" altLang="en-US" sz="2800" dirty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 err="1"/>
              <a:t>Tugraph</a:t>
            </a:r>
            <a:r>
              <a:rPr lang="zh-CN" altLang="en-US" dirty="0"/>
              <a:t>算法插件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141053-C46C-5216-A155-FBD1C066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49" y="1702101"/>
            <a:ext cx="5027054" cy="49256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0211914-446C-F555-62B9-B2EDC6F0F8BA}"/>
              </a:ext>
            </a:extLst>
          </p:cNvPr>
          <p:cNvSpPr txBox="1"/>
          <p:nvPr/>
        </p:nvSpPr>
        <p:spPr>
          <a:xfrm>
            <a:off x="5065691" y="3271234"/>
            <a:ext cx="2580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该算法用于对给定图的点和边进行计数</a:t>
            </a:r>
          </a:p>
        </p:txBody>
      </p:sp>
    </p:spTree>
    <p:extLst>
      <p:ext uri="{BB962C8B-B14F-4D97-AF65-F5344CB8AC3E}">
        <p14:creationId xmlns:p14="http://schemas.microsoft.com/office/powerpoint/2010/main" val="2033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7822072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由于读取数据库需要的</a:t>
            </a:r>
            <a:r>
              <a:rPr lang="en-US" altLang="zh-CN" dirty="0"/>
              <a:t>liblgraph_python_api.so</a:t>
            </a:r>
            <a:r>
              <a:rPr lang="zh-CN" altLang="en-US" dirty="0"/>
              <a:t>文件在</a:t>
            </a:r>
            <a:r>
              <a:rPr lang="en-US" altLang="zh-CN" dirty="0"/>
              <a:t>build/output</a:t>
            </a:r>
            <a:r>
              <a:rPr lang="zh-CN" altLang="en-US" dirty="0"/>
              <a:t>目录下，</a:t>
            </a:r>
            <a:r>
              <a:rPr lang="zh-CN" altLang="en-US" dirty="0">
                <a:solidFill>
                  <a:srgbClr val="FF0000"/>
                </a:solidFill>
              </a:rPr>
              <a:t>因此需要将文件放入该目录下运行</a:t>
            </a:r>
            <a:r>
              <a:rPr lang="zh-CN" altLang="en-US" dirty="0"/>
              <a:t>，或使用</a:t>
            </a:r>
            <a:r>
              <a:rPr lang="en-US" altLang="zh-CN" dirty="0"/>
              <a:t>ln –s</a:t>
            </a:r>
            <a:r>
              <a:rPr lang="zh-CN" altLang="en-US" dirty="0"/>
              <a:t>命令进行链接，例如将</a:t>
            </a:r>
            <a:r>
              <a:rPr lang="en-US" altLang="zh-CN" dirty="0"/>
              <a:t>biased_random_walk.py</a:t>
            </a:r>
            <a:r>
              <a:rPr lang="zh-CN" altLang="en-US" dirty="0"/>
              <a:t>放入了</a:t>
            </a:r>
            <a:r>
              <a:rPr lang="en-US" altLang="zh-CN" dirty="0"/>
              <a:t>procedures</a:t>
            </a:r>
            <a:r>
              <a:rPr lang="zh-CN" altLang="en-US" dirty="0"/>
              <a:t>路径下，可以使用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将其链接到</a:t>
            </a:r>
            <a:r>
              <a:rPr lang="en-US" altLang="zh-CN" dirty="0"/>
              <a:t>build/output</a:t>
            </a:r>
            <a:r>
              <a:rPr lang="zh-CN" altLang="en-US" dirty="0"/>
              <a:t>目录下，然后到</a:t>
            </a:r>
            <a:r>
              <a:rPr lang="en-US" altLang="zh-CN" dirty="0"/>
              <a:t>build/output</a:t>
            </a:r>
            <a:r>
              <a:rPr lang="zh-CN" altLang="en-US" dirty="0"/>
              <a:t>目录下执行。修改原文件后链接文件也会同步修改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测试编写的</a:t>
            </a:r>
            <a:r>
              <a:rPr lang="en-US" altLang="zh-CN" dirty="0" err="1"/>
              <a:t>Tugraph</a:t>
            </a:r>
            <a:r>
              <a:rPr lang="zh-CN" altLang="en-US" dirty="0"/>
              <a:t>算法插件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CBB91A-01BA-FF46-9E70-49662F7C6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52" y="3660147"/>
            <a:ext cx="6438947" cy="3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0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7822072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Tugraph</a:t>
            </a:r>
            <a:r>
              <a:rPr lang="zh-CN" altLang="en-US" dirty="0"/>
              <a:t>目前包含</a:t>
            </a:r>
            <a:r>
              <a:rPr lang="en-US" altLang="zh-CN" dirty="0"/>
              <a:t>6</a:t>
            </a:r>
            <a:r>
              <a:rPr lang="zh-CN" altLang="en-US" dirty="0"/>
              <a:t>个基础算法和</a:t>
            </a:r>
            <a:r>
              <a:rPr lang="en-US" altLang="zh-CN" dirty="0"/>
              <a:t>28</a:t>
            </a:r>
            <a:r>
              <a:rPr lang="zh-CN" altLang="en-US" dirty="0"/>
              <a:t>个扩展算法，使用</a:t>
            </a:r>
            <a:r>
              <a:rPr lang="en-US" altLang="zh-CN" dirty="0"/>
              <a:t>C++</a:t>
            </a:r>
            <a:r>
              <a:rPr lang="zh-CN" altLang="en-US" dirty="0"/>
              <a:t>实现，源码路径为</a:t>
            </a:r>
            <a:r>
              <a:rPr lang="en-US" altLang="zh-CN" dirty="0"/>
              <a:t>procedures/</a:t>
            </a:r>
            <a:r>
              <a:rPr lang="en-US" altLang="zh-CN" dirty="0" err="1"/>
              <a:t>algo_cpp</a:t>
            </a:r>
            <a:r>
              <a:rPr lang="zh-CN" altLang="en-US" dirty="0"/>
              <a:t>，可以查看每种算法传入的参数。算法编译后可直接通过命令行处理存入</a:t>
            </a:r>
            <a:r>
              <a:rPr lang="en-US" altLang="zh-CN" dirty="0" err="1"/>
              <a:t>Tugraph</a:t>
            </a:r>
            <a:r>
              <a:rPr lang="zh-CN" altLang="en-US" dirty="0"/>
              <a:t>的图数据，流程如下：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修改</a:t>
            </a:r>
            <a:r>
              <a:rPr lang="en-US" altLang="zh-CN" dirty="0"/>
              <a:t>procedures</a:t>
            </a:r>
            <a:r>
              <a:rPr lang="zh-CN" altLang="en-US" dirty="0"/>
              <a:t>目录下</a:t>
            </a:r>
            <a:r>
              <a:rPr lang="en-US" altLang="zh-CN" dirty="0"/>
              <a:t>embed_main.cpp</a:t>
            </a:r>
            <a:r>
              <a:rPr lang="zh-CN" altLang="en-US" dirty="0"/>
              <a:t>文件中的图数据存储路径，图名称以及传入参数等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Tugraph</a:t>
            </a:r>
            <a:r>
              <a:rPr lang="zh-CN" altLang="en-US" dirty="0"/>
              <a:t>内置算法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E232D6-B648-E101-2F42-6D5668B48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4" y="4146427"/>
            <a:ext cx="5688169" cy="260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1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7822072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/>
              <a:t>build</a:t>
            </a:r>
            <a:r>
              <a:rPr lang="zh-CN" altLang="en-US" dirty="0"/>
              <a:t>目录下运行</a:t>
            </a:r>
            <a:r>
              <a:rPr lang="en-US" altLang="zh-CN" dirty="0"/>
              <a:t>make </a:t>
            </a:r>
            <a:r>
              <a:rPr lang="zh-CN" altLang="en-US" dirty="0"/>
              <a:t>算法名</a:t>
            </a:r>
            <a:r>
              <a:rPr lang="en-US" altLang="zh-CN" dirty="0"/>
              <a:t>_embed</a:t>
            </a:r>
            <a:r>
              <a:rPr lang="zh-CN" altLang="en-US" dirty="0"/>
              <a:t>进行编译，自动链接之前的</a:t>
            </a:r>
            <a:r>
              <a:rPr lang="en-US" altLang="zh-CN" dirty="0"/>
              <a:t>embed_main.cpp</a:t>
            </a:r>
            <a:r>
              <a:rPr lang="zh-CN" altLang="en-US" dirty="0"/>
              <a:t>文件。以算法</a:t>
            </a:r>
            <a:r>
              <a:rPr lang="en-US" altLang="zh-CN" dirty="0" err="1"/>
              <a:t>bfs</a:t>
            </a:r>
            <a:r>
              <a:rPr lang="zh-CN" altLang="en-US" dirty="0"/>
              <a:t>为例，则执行：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make </a:t>
            </a:r>
            <a:r>
              <a:rPr lang="en-US" altLang="zh-CN" dirty="0" err="1"/>
              <a:t>bfs_embed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编译完成后会在</a:t>
            </a:r>
            <a:r>
              <a:rPr lang="en-US" altLang="zh-CN" dirty="0"/>
              <a:t>build/output/algo</a:t>
            </a:r>
            <a:r>
              <a:rPr lang="zh-CN" altLang="en-US" dirty="0"/>
              <a:t>目录下生成名为</a:t>
            </a:r>
            <a:r>
              <a:rPr lang="en-US" altLang="zh-CN" dirty="0" err="1"/>
              <a:t>bfs_embed</a:t>
            </a:r>
            <a:r>
              <a:rPr lang="zh-CN" altLang="en-US" dirty="0"/>
              <a:t>的文件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编译结果对照：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注意：如果修改了</a:t>
            </a:r>
            <a:r>
              <a:rPr lang="en-US" altLang="zh-CN" dirty="0">
                <a:solidFill>
                  <a:srgbClr val="FF0000"/>
                </a:solidFill>
              </a:rPr>
              <a:t>embed_main.cpp</a:t>
            </a:r>
            <a:r>
              <a:rPr lang="zh-CN" altLang="en-US" dirty="0">
                <a:solidFill>
                  <a:srgbClr val="FF0000"/>
                </a:solidFill>
              </a:rPr>
              <a:t>文件，则需要重新编译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Tugraph</a:t>
            </a:r>
            <a:r>
              <a:rPr lang="zh-CN" altLang="en-US" dirty="0"/>
              <a:t>内置算法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6F19B1-FCC0-8DF6-0468-3147FE87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81" y="4628745"/>
            <a:ext cx="6086520" cy="7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3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7822072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在</a:t>
            </a:r>
            <a:r>
              <a:rPr lang="en-US" altLang="zh-CN" dirty="0"/>
              <a:t>build/output</a:t>
            </a:r>
            <a:r>
              <a:rPr lang="zh-CN" altLang="en-US" dirty="0"/>
              <a:t>目录下运行编译好的算子，格式为</a:t>
            </a:r>
            <a:r>
              <a:rPr lang="en-US" altLang="zh-CN" dirty="0"/>
              <a:t>embed</a:t>
            </a:r>
            <a:r>
              <a:rPr lang="zh-CN" altLang="en-US" dirty="0"/>
              <a:t>文件路径</a:t>
            </a:r>
            <a:r>
              <a:rPr lang="en-US" altLang="zh-CN" dirty="0"/>
              <a:t>+</a:t>
            </a:r>
            <a:r>
              <a:rPr lang="zh-CN" altLang="en-US" dirty="0"/>
              <a:t>图数据存储路径，例如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algo/</a:t>
            </a:r>
            <a:r>
              <a:rPr lang="en-US" altLang="zh-CN" dirty="0" err="1"/>
              <a:t>bfs_embed</a:t>
            </a:r>
            <a:r>
              <a:rPr lang="en-US" altLang="zh-CN" dirty="0"/>
              <a:t> ./</a:t>
            </a:r>
            <a:r>
              <a:rPr lang="en-US" altLang="zh-CN" dirty="0" err="1"/>
              <a:t>fb_db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运行结果对照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Tugraph</a:t>
            </a:r>
            <a:r>
              <a:rPr lang="zh-CN" altLang="en-US" dirty="0"/>
              <a:t>内置算法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E49DE5-FBCB-3C35-03EC-52B742B1E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20" y="3883544"/>
            <a:ext cx="6662786" cy="179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7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7822072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将原始数据导入</a:t>
            </a:r>
            <a:r>
              <a:rPr lang="en-US" altLang="zh-CN" dirty="0" err="1"/>
              <a:t>Tugraph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完成算法插件</a:t>
            </a:r>
            <a:r>
              <a:rPr lang="en-US" altLang="zh-CN" dirty="0"/>
              <a:t>louvain.py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在主文件</a:t>
            </a:r>
            <a:r>
              <a:rPr lang="en-US" altLang="zh-CN" dirty="0"/>
              <a:t>community_detection.py</a:t>
            </a:r>
            <a:r>
              <a:rPr lang="zh-CN" altLang="en-US" dirty="0"/>
              <a:t>中调用</a:t>
            </a:r>
            <a:r>
              <a:rPr lang="en-US" altLang="zh-CN" dirty="0" err="1"/>
              <a:t>louvain</a:t>
            </a:r>
            <a:r>
              <a:rPr lang="zh-CN" altLang="en-US" dirty="0"/>
              <a:t>算法插件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完成后续标签任务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5.</a:t>
            </a:r>
            <a:r>
              <a:rPr lang="zh-CN" altLang="en-US" dirty="0"/>
              <a:t>调用</a:t>
            </a:r>
            <a:r>
              <a:rPr lang="en-US" altLang="zh-CN" dirty="0" err="1"/>
              <a:t>Tugraph</a:t>
            </a:r>
            <a:r>
              <a:rPr lang="zh-CN" altLang="en-US" dirty="0"/>
              <a:t>自带</a:t>
            </a:r>
            <a:r>
              <a:rPr lang="en-US" altLang="zh-CN" dirty="0"/>
              <a:t>Louvain</a:t>
            </a:r>
            <a:r>
              <a:rPr lang="zh-CN" altLang="en-US" dirty="0"/>
              <a:t>算子，保留正确运行的截图，并对比实验结果（需要在</a:t>
            </a:r>
            <a:r>
              <a:rPr lang="en-US" altLang="zh-CN" dirty="0"/>
              <a:t>procedures/</a:t>
            </a:r>
            <a:r>
              <a:rPr lang="en-US" altLang="zh-CN" dirty="0" err="1"/>
              <a:t>algo_cpp</a:t>
            </a:r>
            <a:r>
              <a:rPr lang="zh-CN" altLang="en-US" dirty="0"/>
              <a:t>中的</a:t>
            </a:r>
            <a:r>
              <a:rPr lang="en-US" altLang="zh-CN" dirty="0"/>
              <a:t>louvain_procedure.cpp</a:t>
            </a:r>
            <a:r>
              <a:rPr lang="zh-CN" altLang="en-US" dirty="0"/>
              <a:t>查看需要传入的参数，以保存结果）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社区检测任务目标</a:t>
            </a:r>
          </a:p>
        </p:txBody>
      </p:sp>
    </p:spTree>
    <p:extLst>
      <p:ext uri="{BB962C8B-B14F-4D97-AF65-F5344CB8AC3E}">
        <p14:creationId xmlns:p14="http://schemas.microsoft.com/office/powerpoint/2010/main" val="211006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4" y="1685678"/>
            <a:ext cx="8209251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将原始数据导入</a:t>
            </a:r>
            <a:r>
              <a:rPr lang="en-US" altLang="zh-CN" dirty="0" err="1"/>
              <a:t>Tugraph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完成采样算法插件</a:t>
            </a:r>
            <a:r>
              <a:rPr lang="en-US" altLang="zh-CN" dirty="0"/>
              <a:t>biased_random_walk.py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在主文件</a:t>
            </a:r>
            <a:r>
              <a:rPr lang="en-US" altLang="zh-CN" dirty="0"/>
              <a:t>link_prediction.py</a:t>
            </a:r>
            <a:r>
              <a:rPr lang="zh-CN" altLang="en-US" dirty="0"/>
              <a:t>中调用上述采样插件并完成</a:t>
            </a:r>
            <a:r>
              <a:rPr lang="en-US" altLang="zh-CN" dirty="0"/>
              <a:t>node2vec</a:t>
            </a:r>
            <a:r>
              <a:rPr lang="zh-CN" altLang="en-US" dirty="0"/>
              <a:t>算法（可直接使用</a:t>
            </a:r>
            <a:r>
              <a:rPr lang="en-US" altLang="zh-CN" dirty="0"/>
              <a:t>Word2Vec</a:t>
            </a:r>
            <a:r>
              <a:rPr lang="zh-CN" altLang="en-US" dirty="0"/>
              <a:t>库将采样出的路径视为句子）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使用得到的特征向量训练分类器模型（其中负样本可在已知边和测试集之外进行采集）并预测测试集中每条边存在的概率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链路预测任务目标</a:t>
            </a:r>
          </a:p>
        </p:txBody>
      </p:sp>
    </p:spTree>
    <p:extLst>
      <p:ext uri="{BB962C8B-B14F-4D97-AF65-F5344CB8AC3E}">
        <p14:creationId xmlns:p14="http://schemas.microsoft.com/office/powerpoint/2010/main" val="2564093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276488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TuGraph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是一个支持大数据容量、低延迟查找和快读图分析功能的高效图数据库，由蚂蚁集团与清华大学联合研发，包含图存储、图计算、图学习、图研发平台的完善的图技术体系，拥有业界领先规模的图集群，解决了图数据分析面临的大数据量、高吞吐率和低延迟等重大挑战</a:t>
            </a:r>
            <a:r>
              <a:rPr lang="zh-CN" altLang="en-US" dirty="0">
                <a:solidFill>
                  <a:srgbClr val="404040"/>
                </a:solidFill>
                <a:latin typeface="Lato" panose="020F0502020204030203" pitchFamily="34" charset="0"/>
              </a:rPr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Tugraph</a:t>
            </a:r>
            <a:r>
              <a:rPr lang="zh-CN" altLang="en-US" dirty="0"/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276488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为了统一实验环境，本课程使用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Tugraph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官方提供的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tugraph-compile-centos7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版本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docker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进行部署，过程参照“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TuGraph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Linux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上使用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Docker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部署步骤</a:t>
            </a:r>
            <a:r>
              <a:rPr lang="zh-CN" altLang="en-US" b="0" i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”文档，如有需要可使用虚拟机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04040"/>
                </a:solidFill>
                <a:latin typeface="Lato" panose="020F0502020204030203" pitchFamily="34" charset="0"/>
              </a:rPr>
              <a:t>硬件要求</a:t>
            </a:r>
            <a:endParaRPr lang="en-US" altLang="zh-CN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部署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4E365A-1CB2-B774-B9FC-8C1018D8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86" y="3860034"/>
            <a:ext cx="4582571" cy="198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4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7822072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 err="1"/>
              <a:t>Tugraph</a:t>
            </a:r>
            <a:r>
              <a:rPr lang="zh-CN" altLang="en-US" dirty="0"/>
              <a:t>源码编译后，使用</a:t>
            </a:r>
            <a:r>
              <a:rPr lang="en-US" altLang="zh-CN" dirty="0"/>
              <a:t>build/output</a:t>
            </a:r>
            <a:r>
              <a:rPr lang="zh-CN" altLang="en-US" dirty="0"/>
              <a:t>中的</a:t>
            </a:r>
            <a:r>
              <a:rPr lang="en-US" altLang="zh-CN" dirty="0" err="1"/>
              <a:t>lgraph_import</a:t>
            </a:r>
            <a:r>
              <a:rPr lang="zh-CN" altLang="en-US" dirty="0"/>
              <a:t>文件进行数据导入，支持</a:t>
            </a:r>
            <a:r>
              <a:rPr lang="en-US" altLang="zh-CN" dirty="0"/>
              <a:t>CSV</a:t>
            </a:r>
            <a:r>
              <a:rPr lang="zh-CN" altLang="en-US" dirty="0"/>
              <a:t>格式和</a:t>
            </a:r>
            <a:r>
              <a:rPr lang="en-US" altLang="zh-CN" dirty="0"/>
              <a:t>JSON</a:t>
            </a:r>
            <a:r>
              <a:rPr lang="zh-CN" altLang="en-US" dirty="0"/>
              <a:t>格式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导入数据需要三个文件：配置文件、边文件和节点文件，可先将这些文件放入</a:t>
            </a:r>
            <a:r>
              <a:rPr lang="en-US" altLang="zh-CN" dirty="0"/>
              <a:t>test/integration/data/algo</a:t>
            </a:r>
            <a:r>
              <a:rPr lang="zh-CN" altLang="en-US" dirty="0"/>
              <a:t>中，再在</a:t>
            </a:r>
            <a:r>
              <a:rPr lang="en-US" altLang="zh-CN" dirty="0"/>
              <a:t>build/output</a:t>
            </a:r>
            <a:r>
              <a:rPr lang="zh-CN" altLang="en-US" dirty="0"/>
              <a:t>目录下执行复制数据：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以</a:t>
            </a:r>
            <a:r>
              <a:rPr lang="en-US" altLang="zh-CN" dirty="0" err="1"/>
              <a:t>Tugraph</a:t>
            </a:r>
            <a:r>
              <a:rPr lang="zh-CN" altLang="en-US" dirty="0"/>
              <a:t>自带的</a:t>
            </a:r>
            <a:r>
              <a:rPr lang="en-US" altLang="zh-CN" dirty="0"/>
              <a:t>fb</a:t>
            </a:r>
            <a:r>
              <a:rPr lang="zh-CN" altLang="en-US" dirty="0"/>
              <a:t>数据集为例，导入命令：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数据导入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658DC6-7D15-7658-6E21-5C70112DB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94" y="4186738"/>
            <a:ext cx="4000529" cy="3476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B2151A-F11B-5DCA-0651-AC18E4F8B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05" y="5325544"/>
            <a:ext cx="6686599" cy="123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6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246890" y="1685677"/>
            <a:ext cx="4325110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配置文件示例：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Schema:</a:t>
            </a:r>
            <a:r>
              <a:rPr lang="zh-CN" altLang="en-US" dirty="0"/>
              <a:t>标明边和节点的基本信息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Files:</a:t>
            </a:r>
            <a:r>
              <a:rPr lang="zh-CN" altLang="en-US" dirty="0"/>
              <a:t>标明边和节点文件路径和每列含义等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边和节点的文件中需要按照配置文件中的列来储存数据，</a:t>
            </a:r>
            <a:r>
              <a:rPr lang="en-US" altLang="zh-CN" dirty="0"/>
              <a:t>header=0</a:t>
            </a:r>
            <a:r>
              <a:rPr lang="zh-CN" altLang="en-US" dirty="0"/>
              <a:t>代表无表头，配置文件根据实际情况调整，例如作业中的节点无标签和自带特征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数据导入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246694-3274-6012-F7DA-7BD88DA4C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105" y="1573448"/>
            <a:ext cx="4385791" cy="514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2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246890" y="1685677"/>
            <a:ext cx="4325110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边和节点文件示例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数据导入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6A8D91-CE7A-3E93-C424-68395E352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5" y="2202285"/>
            <a:ext cx="3361284" cy="27178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54E3C20-16B4-05A1-FBDC-3EDAD7662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449" y="2051544"/>
            <a:ext cx="3865618" cy="31207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56CE03A-E136-0B1E-84C0-CF92897593C8}"/>
              </a:ext>
            </a:extLst>
          </p:cNvPr>
          <p:cNvSpPr txBox="1"/>
          <p:nvPr/>
        </p:nvSpPr>
        <p:spPr>
          <a:xfrm>
            <a:off x="296562" y="5308564"/>
            <a:ext cx="260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列对应配置文件中的“</a:t>
            </a:r>
            <a:r>
              <a:rPr lang="en-US" altLang="zh-CN" dirty="0"/>
              <a:t>SRC_ID</a:t>
            </a:r>
            <a:r>
              <a:rPr lang="zh-CN" altLang="en-US" dirty="0"/>
              <a:t>”和“</a:t>
            </a:r>
            <a:r>
              <a:rPr lang="en-US" altLang="zh-CN" dirty="0"/>
              <a:t>DST_ID</a:t>
            </a:r>
            <a:r>
              <a:rPr lang="zh-CN" altLang="en-US" dirty="0"/>
              <a:t>”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97B980-EEF3-8142-D9F4-EF2C56735B0E}"/>
              </a:ext>
            </a:extLst>
          </p:cNvPr>
          <p:cNvSpPr txBox="1"/>
          <p:nvPr/>
        </p:nvSpPr>
        <p:spPr>
          <a:xfrm>
            <a:off x="4680105" y="5308563"/>
            <a:ext cx="260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列对应配置文件中的“</a:t>
            </a:r>
            <a:r>
              <a:rPr lang="en-US" altLang="zh-CN" dirty="0"/>
              <a:t>id</a:t>
            </a:r>
            <a:r>
              <a:rPr lang="zh-CN" altLang="en-US" dirty="0"/>
              <a:t>”“</a:t>
            </a:r>
            <a:r>
              <a:rPr lang="en-US" altLang="zh-CN" dirty="0"/>
              <a:t>label</a:t>
            </a:r>
            <a:r>
              <a:rPr lang="zh-CN" altLang="en-US" dirty="0"/>
              <a:t>”和“</a:t>
            </a:r>
            <a:r>
              <a:rPr lang="en-US" altLang="zh-CN" dirty="0"/>
              <a:t>feature</a:t>
            </a:r>
            <a:r>
              <a:rPr lang="zh-CN" altLang="en-US" dirty="0"/>
              <a:t>”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57E573-823F-E7CE-326C-4EC68CFA1D5F}"/>
              </a:ext>
            </a:extLst>
          </p:cNvPr>
          <p:cNvSpPr txBox="1"/>
          <p:nvPr/>
        </p:nvSpPr>
        <p:spPr>
          <a:xfrm>
            <a:off x="1328365" y="6009985"/>
            <a:ext cx="6466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en-US" altLang="zh-CN" dirty="0" err="1">
                <a:solidFill>
                  <a:srgbClr val="FF0000"/>
                </a:solidFill>
              </a:rPr>
              <a:t>Tugraph</a:t>
            </a:r>
            <a:r>
              <a:rPr lang="zh-CN" altLang="en-US" dirty="0">
                <a:solidFill>
                  <a:srgbClr val="FF0000"/>
                </a:solidFill>
              </a:rPr>
              <a:t>默认有向图，在处理无向图时需要在边文件中把每条边正反都存一遍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1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7822072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Tugraph</a:t>
            </a:r>
            <a:r>
              <a:rPr lang="zh-CN" altLang="en-US" dirty="0"/>
              <a:t>使用</a:t>
            </a:r>
            <a:r>
              <a:rPr lang="en-US" altLang="zh-CN" dirty="0" err="1"/>
              <a:t>liblgraph_python_api</a:t>
            </a:r>
            <a:r>
              <a:rPr lang="zh-CN" altLang="en-US" dirty="0"/>
              <a:t>中的</a:t>
            </a:r>
            <a:r>
              <a:rPr lang="en-US" altLang="zh-CN" dirty="0"/>
              <a:t>Galaxy</a:t>
            </a:r>
            <a:r>
              <a:rPr lang="zh-CN" altLang="en-US" dirty="0"/>
              <a:t>完成从图数据库的读取，该部分代码已编译在</a:t>
            </a:r>
            <a:r>
              <a:rPr lang="en-US" altLang="zh-CN" dirty="0"/>
              <a:t>build/output/ liblgraph_python_api.so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其中</a:t>
            </a:r>
            <a:r>
              <a:rPr lang="en-US" altLang="zh-CN" dirty="0" err="1"/>
              <a:t>db_path</a:t>
            </a:r>
            <a:r>
              <a:rPr lang="zh-CN" altLang="en-US" dirty="0"/>
              <a:t>和</a:t>
            </a:r>
            <a:r>
              <a:rPr lang="en-US" altLang="zh-CN" dirty="0" err="1"/>
              <a:t>graph_name</a:t>
            </a:r>
            <a:r>
              <a:rPr lang="zh-CN" altLang="en-US" dirty="0"/>
              <a:t>即为导入时的参数</a:t>
            </a:r>
            <a:r>
              <a:rPr lang="en-US" altLang="zh-CN" dirty="0"/>
              <a:t>--</a:t>
            </a:r>
            <a:r>
              <a:rPr lang="en-US" altLang="zh-CN" dirty="0" err="1"/>
              <a:t>dir</a:t>
            </a:r>
            <a:r>
              <a:rPr lang="zh-CN" altLang="en-US" dirty="0"/>
              <a:t>和</a:t>
            </a:r>
            <a:r>
              <a:rPr lang="en-US" altLang="zh-CN" dirty="0"/>
              <a:t>—graph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读取得到的</a:t>
            </a:r>
            <a:r>
              <a:rPr lang="en-US" altLang="zh-CN" dirty="0" err="1"/>
              <a:t>db</a:t>
            </a:r>
            <a:r>
              <a:rPr lang="zh-CN" altLang="en-US" dirty="0"/>
              <a:t>为一个</a:t>
            </a:r>
            <a:r>
              <a:rPr lang="en-US" altLang="zh-CN" dirty="0"/>
              <a:t>GraphDB</a:t>
            </a:r>
            <a:r>
              <a:rPr lang="zh-CN" altLang="en-US" dirty="0"/>
              <a:t>类型的对象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GraphDB</a:t>
            </a:r>
            <a:r>
              <a:rPr lang="zh-CN" altLang="en-US" dirty="0"/>
              <a:t>对象创建读事务并获得节点迭代器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数据读取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AA2A8B-465B-4961-A5BA-7DB2C993D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734" y="5359602"/>
            <a:ext cx="4529171" cy="5810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AD03B8-34F0-7512-9A8E-414C856AD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734" y="2644660"/>
            <a:ext cx="4433920" cy="10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2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210065" y="1685678"/>
            <a:ext cx="8822724" cy="4921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节点迭代器的相关操作：（源文件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lgraph_api</a:t>
            </a:r>
            <a:r>
              <a:rPr lang="en-US" altLang="zh-CN" dirty="0"/>
              <a:t>/lgraph_vertex_iterator.cpp)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vit.GetId</a:t>
            </a:r>
            <a:r>
              <a:rPr lang="en-US" altLang="zh-CN" dirty="0"/>
              <a:t>()		</a:t>
            </a:r>
            <a:r>
              <a:rPr lang="zh-CN" altLang="en-US" dirty="0"/>
              <a:t>获得当前节点</a:t>
            </a:r>
            <a:r>
              <a:rPr lang="en-US" altLang="zh-CN" dirty="0"/>
              <a:t>ID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vit.Next</a:t>
            </a:r>
            <a:r>
              <a:rPr lang="en-US" altLang="zh-CN" dirty="0"/>
              <a:t>()		</a:t>
            </a:r>
            <a:r>
              <a:rPr lang="zh-CN" altLang="en-US" dirty="0"/>
              <a:t>前进到下一节点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 err="1"/>
              <a:t>vit.Goto</a:t>
            </a:r>
            <a:r>
              <a:rPr lang="en-US" altLang="zh-CN" dirty="0"/>
              <a:t>(</a:t>
            </a:r>
            <a:r>
              <a:rPr lang="en-US" altLang="zh-CN" dirty="0" err="1"/>
              <a:t>int:vid</a:t>
            </a:r>
            <a:r>
              <a:rPr lang="en-US" altLang="zh-CN" dirty="0"/>
              <a:t>, False)	</a:t>
            </a:r>
            <a:r>
              <a:rPr lang="zh-CN" altLang="en-US" dirty="0"/>
              <a:t>跳转到指定</a:t>
            </a:r>
            <a:r>
              <a:rPr lang="en-US" altLang="zh-CN" dirty="0"/>
              <a:t>vid</a:t>
            </a:r>
            <a:r>
              <a:rPr lang="zh-CN" altLang="en-US" dirty="0"/>
              <a:t>的节点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vit.GetOutEdgeIterator</a:t>
            </a:r>
            <a:r>
              <a:rPr lang="en-US" altLang="zh-CN" dirty="0"/>
              <a:t>()	</a:t>
            </a:r>
            <a:r>
              <a:rPr lang="zh-CN" altLang="en-US" dirty="0"/>
              <a:t>获得出边的迭代器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 err="1"/>
              <a:t>vit.GetInEdgeIterator</a:t>
            </a:r>
            <a:r>
              <a:rPr lang="en-US" altLang="zh-CN" dirty="0"/>
              <a:t>()	</a:t>
            </a:r>
            <a:r>
              <a:rPr lang="zh-CN" altLang="en-US" dirty="0"/>
              <a:t>获得入边的迭代器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 err="1"/>
              <a:t>vit.ListDstVids</a:t>
            </a:r>
            <a:r>
              <a:rPr lang="en-US" altLang="zh-CN" dirty="0"/>
              <a:t>()[0]	</a:t>
            </a:r>
            <a:r>
              <a:rPr lang="zh-CN" altLang="en-US" dirty="0"/>
              <a:t>获得出边对应的节点</a:t>
            </a:r>
            <a:r>
              <a:rPr lang="en-US" altLang="zh-CN" dirty="0"/>
              <a:t>ID</a:t>
            </a:r>
            <a:r>
              <a:rPr lang="zh-CN" altLang="en-US" dirty="0"/>
              <a:t>列表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 err="1"/>
              <a:t>vit.ListSrcVids</a:t>
            </a:r>
            <a:r>
              <a:rPr lang="en-US" altLang="zh-CN" dirty="0"/>
              <a:t>()[0]	</a:t>
            </a:r>
            <a:r>
              <a:rPr lang="zh-CN" altLang="en-US" dirty="0"/>
              <a:t>获得入边对应的节点</a:t>
            </a:r>
            <a:r>
              <a:rPr lang="en-US" altLang="zh-CN" dirty="0"/>
              <a:t>ID</a:t>
            </a:r>
            <a:r>
              <a:rPr lang="zh-CN" altLang="en-US" dirty="0"/>
              <a:t>列表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 err="1"/>
              <a:t>vit.GetNumInEdges</a:t>
            </a:r>
            <a:r>
              <a:rPr lang="en-US" altLang="zh-CN" dirty="0"/>
              <a:t>()	</a:t>
            </a:r>
            <a:r>
              <a:rPr lang="zh-CN" altLang="en-US" dirty="0"/>
              <a:t>获得入度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</a:t>
            </a:r>
            <a:r>
              <a:rPr lang="en-US" altLang="zh-CN" dirty="0" err="1"/>
              <a:t>vit.GetNumOutEdges</a:t>
            </a:r>
            <a:r>
              <a:rPr lang="en-US" altLang="zh-CN" dirty="0"/>
              <a:t>()	</a:t>
            </a:r>
            <a:r>
              <a:rPr lang="zh-CN" altLang="en-US" dirty="0"/>
              <a:t>获得出度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节点迭代器操作</a:t>
            </a:r>
          </a:p>
        </p:txBody>
      </p:sp>
    </p:spTree>
    <p:extLst>
      <p:ext uri="{BB962C8B-B14F-4D97-AF65-F5344CB8AC3E}">
        <p14:creationId xmlns:p14="http://schemas.microsoft.com/office/powerpoint/2010/main" val="131762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7822072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Cython</a:t>
            </a:r>
            <a:r>
              <a:rPr lang="zh-CN" altLang="en-US" dirty="0"/>
              <a:t>是一种高效的编程语言，是</a:t>
            </a:r>
            <a:r>
              <a:rPr lang="en-US" altLang="zh-CN" dirty="0"/>
              <a:t>Python</a:t>
            </a:r>
            <a:r>
              <a:rPr lang="zh-CN" altLang="en-US" dirty="0"/>
              <a:t>的超集，能将</a:t>
            </a:r>
            <a:r>
              <a:rPr lang="en-US" altLang="zh-CN" dirty="0" err="1"/>
              <a:t>py</a:t>
            </a:r>
            <a:r>
              <a:rPr lang="zh-CN" altLang="en-US" dirty="0"/>
              <a:t>文件翻译为</a:t>
            </a:r>
            <a:r>
              <a:rPr lang="en-US" altLang="zh-CN" dirty="0"/>
              <a:t>C/C++</a:t>
            </a:r>
            <a:r>
              <a:rPr lang="zh-CN" altLang="en-US" dirty="0"/>
              <a:t>代码后编译为</a:t>
            </a:r>
            <a:r>
              <a:rPr lang="en-US" altLang="zh-CN" dirty="0"/>
              <a:t>Python</a:t>
            </a:r>
            <a:r>
              <a:rPr lang="zh-CN" altLang="en-US" dirty="0"/>
              <a:t>拓展类，在</a:t>
            </a:r>
            <a:r>
              <a:rPr lang="en-US" altLang="zh-CN" dirty="0"/>
              <a:t>Python</a:t>
            </a:r>
            <a:r>
              <a:rPr lang="zh-CN" altLang="en-US" dirty="0"/>
              <a:t>中通过</a:t>
            </a:r>
            <a:r>
              <a:rPr lang="en-US" altLang="zh-CN" dirty="0"/>
              <a:t>import</a:t>
            </a:r>
            <a:r>
              <a:rPr lang="zh-CN" altLang="en-US" dirty="0"/>
              <a:t>调用。在</a:t>
            </a:r>
            <a:r>
              <a:rPr lang="en-US" altLang="zh-CN" dirty="0" err="1"/>
              <a:t>TuGraph</a:t>
            </a:r>
            <a:r>
              <a:rPr lang="zh-CN" altLang="en-US" dirty="0"/>
              <a:t>中，所有的</a:t>
            </a:r>
            <a:r>
              <a:rPr lang="en-US" altLang="zh-CN" dirty="0"/>
              <a:t>Python plugin</a:t>
            </a:r>
            <a:r>
              <a:rPr lang="zh-CN" altLang="en-US" dirty="0"/>
              <a:t>都由</a:t>
            </a:r>
            <a:r>
              <a:rPr lang="en-US" altLang="zh-CN" dirty="0" err="1"/>
              <a:t>Cython</a:t>
            </a:r>
            <a:r>
              <a:rPr lang="zh-CN" altLang="en-US" dirty="0"/>
              <a:t>编译为</a:t>
            </a:r>
            <a:r>
              <a:rPr lang="en-US" altLang="zh-CN" dirty="0"/>
              <a:t>.so</a:t>
            </a:r>
            <a:r>
              <a:rPr lang="zh-CN" altLang="en-US" dirty="0"/>
              <a:t>文件后作为</a:t>
            </a:r>
            <a:r>
              <a:rPr lang="en-US" altLang="zh-CN" dirty="0"/>
              <a:t>Python</a:t>
            </a:r>
            <a:r>
              <a:rPr lang="zh-CN" altLang="en-US" dirty="0"/>
              <a:t>拓展类后使用。算法接口统一为函数</a:t>
            </a:r>
            <a:r>
              <a:rPr lang="en-US" altLang="zh-CN" dirty="0"/>
              <a:t>Process()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以编译好的</a:t>
            </a:r>
            <a:r>
              <a:rPr lang="en-US" altLang="zh-CN" dirty="0"/>
              <a:t>bfs.so</a:t>
            </a:r>
            <a:r>
              <a:rPr lang="zh-CN" altLang="en-US" dirty="0"/>
              <a:t>算子为例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为了简化作业流程，本课程中仅使用</a:t>
            </a:r>
            <a:r>
              <a:rPr lang="en-US" altLang="zh-CN" dirty="0"/>
              <a:t>Python</a:t>
            </a:r>
            <a:r>
              <a:rPr lang="zh-CN" altLang="en-US" dirty="0"/>
              <a:t>来模拟算法插件编写，无需编译，可直接调用，但算法接口保持一致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 err="1"/>
              <a:t>Tugraph</a:t>
            </a:r>
            <a:r>
              <a:rPr lang="zh-CN" altLang="en-US" dirty="0"/>
              <a:t>算法插件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F76E4C-F56F-5E9C-B9C1-6A539304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36" y="4219451"/>
            <a:ext cx="5500728" cy="56197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905E344-AC87-4B1A-0D57-AEF67D2A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85" y="5934724"/>
            <a:ext cx="7415267" cy="35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89375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5014</TotalTime>
  <Words>1185</Words>
  <Application>Microsoft Office PowerPoint</Application>
  <PresentationFormat>全屏显示(4:3)</PresentationFormat>
  <Paragraphs>78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Calibri</vt:lpstr>
      <vt:lpstr>Lato</vt:lpstr>
      <vt:lpstr>2016-VI主题-蓝</vt:lpstr>
      <vt:lpstr>Tugraph教学</vt:lpstr>
      <vt:lpstr>Tugraph简介</vt:lpstr>
      <vt:lpstr>Docker部署</vt:lpstr>
      <vt:lpstr>数据导入</vt:lpstr>
      <vt:lpstr>数据导入</vt:lpstr>
      <vt:lpstr>数据导入</vt:lpstr>
      <vt:lpstr>数据读取</vt:lpstr>
      <vt:lpstr>节点迭代器操作</vt:lpstr>
      <vt:lpstr>编写Tugraph算法插件</vt:lpstr>
      <vt:lpstr>编写Tugraph算法插件</vt:lpstr>
      <vt:lpstr>测试编写的Tugraph算法插件</vt:lpstr>
      <vt:lpstr>调用Tugraph内置算法</vt:lpstr>
      <vt:lpstr>调用Tugraph内置算法</vt:lpstr>
      <vt:lpstr>调用Tugraph内置算法</vt:lpstr>
      <vt:lpstr>社区检测任务目标</vt:lpstr>
      <vt:lpstr>链路预测任务目标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Xi Yu</cp:lastModifiedBy>
  <cp:revision>108</cp:revision>
  <dcterms:created xsi:type="dcterms:W3CDTF">2016-04-20T02:59:17Z</dcterms:created>
  <dcterms:modified xsi:type="dcterms:W3CDTF">2024-02-16T13:46:24Z</dcterms:modified>
</cp:coreProperties>
</file>