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89" r:id="rId3"/>
    <p:sldId id="318" r:id="rId4"/>
    <p:sldId id="290" r:id="rId5"/>
    <p:sldId id="292" r:id="rId6"/>
    <p:sldId id="297" r:id="rId7"/>
    <p:sldId id="298" r:id="rId8"/>
    <p:sldId id="300" r:id="rId9"/>
    <p:sldId id="320" r:id="rId10"/>
    <p:sldId id="301" r:id="rId11"/>
    <p:sldId id="319"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295" r:id="rId29"/>
    <p:sldId id="296" r:id="rId30"/>
    <p:sldId id="26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101"/>
    <a:srgbClr val="3E4150"/>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2" autoAdjust="0"/>
    <p:restoredTop sz="99516" autoAdjust="0"/>
  </p:normalViewPr>
  <p:slideViewPr>
    <p:cSldViewPr snapToGrid="0">
      <p:cViewPr varScale="1">
        <p:scale>
          <a:sx n="91" d="100"/>
          <a:sy n="91" d="100"/>
        </p:scale>
        <p:origin x="696" y="75"/>
      </p:cViewPr>
      <p:guideLst>
        <p:guide orient="horz" pos="2160"/>
        <p:guide pos="3840"/>
      </p:guideLst>
    </p:cSldViewPr>
  </p:slideViewPr>
  <p:outlineViewPr>
    <p:cViewPr>
      <p:scale>
        <a:sx n="33" d="100"/>
        <a:sy n="33" d="100"/>
      </p:scale>
      <p:origin x="0" y="-2430"/>
    </p:cViewPr>
  </p:outlineViewPr>
  <p:notesTextViewPr>
    <p:cViewPr>
      <p:scale>
        <a:sx n="1" d="1"/>
        <a:sy n="1" d="1"/>
      </p:scale>
      <p:origin x="0" y="0"/>
    </p:cViewPr>
  </p:notesTextViewPr>
  <p:sorterViewPr>
    <p:cViewPr>
      <p:scale>
        <a:sx n="66" d="100"/>
        <a:sy n="66" d="100"/>
      </p:scale>
      <p:origin x="0" y="-25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4064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8913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9E81-2A51-4B75-811C-C3E8AA2F7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9851"/>
          <a:stretch>
            <a:fillRect/>
          </a:stretch>
        </p:blipFill>
        <p:spPr>
          <a:xfrm rot="18426895">
            <a:off x="-6161032" y="-3864538"/>
            <a:ext cx="15335316" cy="10632912"/>
          </a:xfrm>
          <a:prstGeom prst="rect">
            <a:avLst/>
          </a:prstGeom>
        </p:spPr>
      </p:pic>
      <p:sp>
        <p:nvSpPr>
          <p:cNvPr id="6" name="椭圆 5"/>
          <p:cNvSpPr/>
          <p:nvPr/>
        </p:nvSpPr>
        <p:spPr>
          <a:xfrm>
            <a:off x="1879599" y="1219862"/>
            <a:ext cx="2206018" cy="2310738"/>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2"/>
          <p:cNvSpPr txBox="1"/>
          <p:nvPr/>
        </p:nvSpPr>
        <p:spPr>
          <a:xfrm>
            <a:off x="3396783" y="4275789"/>
            <a:ext cx="8006981" cy="831029"/>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algn="r"/>
            <a:r>
              <a:rPr lang="zh-CN" altLang="en-US" sz="4800" dirty="0">
                <a:solidFill>
                  <a:srgbClr val="3E4150"/>
                </a:solidFill>
              </a:rPr>
              <a:t>关系代数运算系统</a:t>
            </a:r>
          </a:p>
        </p:txBody>
      </p:sp>
      <p:grpSp>
        <p:nvGrpSpPr>
          <p:cNvPr id="41" name="组合 40"/>
          <p:cNvGrpSpPr/>
          <p:nvPr/>
        </p:nvGrpSpPr>
        <p:grpSpPr>
          <a:xfrm>
            <a:off x="11571416" y="3959358"/>
            <a:ext cx="620584" cy="1723138"/>
            <a:chOff x="11571416" y="3218099"/>
            <a:chExt cx="620584" cy="1723138"/>
          </a:xfrm>
        </p:grpSpPr>
        <p:sp>
          <p:nvSpPr>
            <p:cNvPr id="43" name="矩形 42"/>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571416" y="4500799"/>
              <a:ext cx="620584" cy="44043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7400273" y="5242058"/>
            <a:ext cx="3822155" cy="1323439"/>
          </a:xfrm>
          <a:prstGeom prst="rect">
            <a:avLst/>
          </a:prstGeom>
          <a:noFill/>
        </p:spPr>
        <p:txBody>
          <a:bodyPr wrap="square" rtlCol="0">
            <a:spAutoFit/>
          </a:bodyPr>
          <a:lstStyle/>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第七组：</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19030100069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薛   晴</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19030400025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王禹轩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19030100272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陈曼琪</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指 导 老 师：赵   亮 </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299" y="1296062"/>
            <a:ext cx="2206017" cy="2206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0-#ppt_w/2"/>
                                          </p:val>
                                        </p:tav>
                                        <p:tav tm="100000">
                                          <p:val>
                                            <p:strVal val="#ppt_x"/>
                                          </p:val>
                                        </p:tav>
                                      </p:tavLst>
                                    </p:anim>
                                    <p:anim calcmode="lin" valueType="num">
                                      <p:cBhvr additive="base">
                                        <p:cTn id="8" dur="1300" fill="hold"/>
                                        <p:tgtEl>
                                          <p:spTgt spid="4"/>
                                        </p:tgtEl>
                                        <p:attrNameLst>
                                          <p:attrName>ppt_y</p:attrName>
                                        </p:attrNameLst>
                                      </p:cBhvr>
                                      <p:tavLst>
                                        <p:tav tm="0">
                                          <p:val>
                                            <p:strVal val="0-#ppt_h/2"/>
                                          </p:val>
                                        </p:tav>
                                        <p:tav tm="100000">
                                          <p:val>
                                            <p:strVal val="#ppt_y"/>
                                          </p:val>
                                        </p:tav>
                                      </p:tavLst>
                                    </p:anim>
                                  </p:childTnLst>
                                </p:cTn>
                              </p:par>
                              <p:par>
                                <p:cTn id="9" presetID="12" presetClass="entr" presetSubtype="2" fill="hold" nodeType="withEffect">
                                  <p:stCondLst>
                                    <p:cond delay="8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12" presetClass="entr" presetSubtype="8" fill="hold" grpId="0"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ppt_x</p:attrName>
                                        </p:attrNameLst>
                                      </p:cBhvr>
                                      <p:tavLst>
                                        <p:tav tm="0">
                                          <p:val>
                                            <p:strVal val="#ppt_x-#ppt_w*1.125000"/>
                                          </p:val>
                                        </p:tav>
                                        <p:tav tm="100000">
                                          <p:val>
                                            <p:strVal val="#ppt_x"/>
                                          </p:val>
                                        </p:tav>
                                      </p:tavLst>
                                    </p:anim>
                                    <p:animEffect transition="in" filter="wipe(righ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1551708"/>
            <a:chOff x="-84842" y="1195818"/>
            <a:chExt cx="11651531" cy="1551708"/>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055289"/>
            </a:xfrm>
            <a:prstGeom prst="rect">
              <a:avLst/>
            </a:prstGeom>
            <a:noFill/>
          </p:spPr>
          <p:txBody>
            <a:bodyPr wrap="square" rtlCol="0">
              <a:spAutoFit/>
            </a:bodyPr>
            <a:lstStyle/>
            <a:p>
              <a:pPr>
                <a:lnSpc>
                  <a:spcPct val="150000"/>
                </a:lnSpc>
              </a:pPr>
              <a:r>
                <a:rPr lang="en-US" altLang="zh-CN" sz="2400" b="1" dirty="0"/>
                <a:t>       2</a:t>
              </a:r>
              <a:r>
                <a:rPr lang="zh-CN" altLang="en-US" sz="2400" b="1" dirty="0"/>
                <a:t>）运算符的转义</a:t>
              </a:r>
              <a:endParaRPr lang="en-US" altLang="zh-CN" sz="2400" b="1" dirty="0"/>
            </a:p>
            <a:p>
              <a:pPr>
                <a:lnSpc>
                  <a:spcPct val="150000"/>
                </a:lnSpc>
              </a:pPr>
              <a:r>
                <a:rPr lang="zh-CN" altLang="en-US" sz="2000" dirty="0"/>
                <a:t>       </a:t>
              </a:r>
              <a:r>
                <a:rPr lang="en-US" altLang="zh-CN" sz="2000" dirty="0"/>
                <a:t>	</a:t>
              </a:r>
              <a:r>
                <a:rPr lang="zh-CN" altLang="en-US" sz="2000" dirty="0"/>
                <a:t>为方便后续计算过程中的处理，将关系运算符转义成如下表规定的形式。</a:t>
              </a:r>
              <a:endParaRPr lang="en-US" altLang="zh-CN" sz="2000"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CB1DADF-D351-1333-96BC-1CA0780DA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506" y="2629124"/>
            <a:ext cx="6300421" cy="3862003"/>
          </a:xfrm>
          <a:prstGeom prst="rect">
            <a:avLst/>
          </a:prstGeom>
        </p:spPr>
      </p:pic>
    </p:spTree>
    <p:extLst>
      <p:ext uri="{BB962C8B-B14F-4D97-AF65-F5344CB8AC3E}">
        <p14:creationId xmlns:p14="http://schemas.microsoft.com/office/powerpoint/2010/main" val="5326004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5286192"/>
            <a:chOff x="-84842" y="1195818"/>
            <a:chExt cx="11651531" cy="5286192"/>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词法分析与语法分析解决输入合法性问题</a:t>
              </a:r>
              <a:endParaRPr lang="en-US" altLang="zh-CN" sz="2500"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4789773"/>
                </a:xfrm>
                <a:prstGeom prst="rect">
                  <a:avLst/>
                </a:prstGeom>
                <a:noFill/>
              </p:spPr>
              <p:txBody>
                <a:bodyPr wrap="square" rtlCol="0">
                  <a:spAutoFit/>
                </a:bodyPr>
                <a:lstStyle/>
                <a:p>
                  <a:pPr>
                    <a:lnSpc>
                      <a:spcPct val="150000"/>
                    </a:lnSpc>
                  </a:pPr>
                  <a:r>
                    <a:rPr lang="en-US" altLang="zh-CN" sz="2400" b="1" dirty="0"/>
                    <a:t>       1</a:t>
                  </a:r>
                  <a:r>
                    <a:rPr lang="zh-CN" altLang="en-US" sz="2400" b="1" dirty="0"/>
                    <a:t>）词法分析</a:t>
                  </a:r>
                  <a:endParaRPr lang="en-US" altLang="zh-CN" sz="2400" b="1" dirty="0"/>
                </a:p>
                <a:p>
                  <a:pPr>
                    <a:lnSpc>
                      <a:spcPct val="150000"/>
                    </a:lnSpc>
                  </a:pPr>
                  <a:r>
                    <a:rPr lang="en-US" altLang="zh-CN" sz="2000" b="1" dirty="0"/>
                    <a:t>        DFA</a:t>
                  </a:r>
                  <a:r>
                    <a:rPr lang="zh-CN" altLang="en-US" sz="2000" b="1" dirty="0"/>
                    <a:t>推导过程：</a:t>
                  </a:r>
                  <a:endParaRPr lang="en-US" altLang="zh-CN" sz="2000" b="1" dirty="0"/>
                </a:p>
                <a:p>
                  <a:pPr>
                    <a:lnSpc>
                      <a:spcPct val="150000"/>
                    </a:lnSpc>
                  </a:pPr>
                  <a:r>
                    <a:rPr lang="zh-CN" altLang="en-US" sz="2000" dirty="0"/>
                    <a:t>       通过词法分析，我们可以判断输入的计算表达式中是否含非法的字符。这一步骤由程序实现，则需要首先推导出我们的</a:t>
                  </a:r>
                  <a:r>
                    <a:rPr lang="en-US" altLang="zh-CN" sz="2000" dirty="0"/>
                    <a:t>DFA</a:t>
                  </a:r>
                  <a:r>
                    <a:rPr lang="zh-CN" altLang="en-US" sz="2000" dirty="0"/>
                    <a:t>（</a:t>
                  </a:r>
                  <a:r>
                    <a:rPr lang="en-US" altLang="zh-CN" sz="2000" dirty="0"/>
                    <a:t>deterministic finite automaton </a:t>
                  </a:r>
                  <a:r>
                    <a:rPr lang="zh-CN" altLang="en-US" sz="2000" dirty="0"/>
                    <a:t>有限状态自动机）。</a:t>
                  </a:r>
                  <a:endParaRPr lang="en-US" altLang="zh-CN" sz="2000" dirty="0"/>
                </a:p>
                <a:p>
                  <a:pPr>
                    <a:lnSpc>
                      <a:spcPct val="150000"/>
                    </a:lnSpc>
                  </a:pPr>
                  <a:r>
                    <a:rPr lang="zh-CN" altLang="en-US" sz="2000" dirty="0"/>
                    <a:t>       使用正规式定义标识符记号</a:t>
                  </a:r>
                  <a:r>
                    <a:rPr lang="en-US" altLang="zh-CN" sz="2000" dirty="0"/>
                    <a:t>id</a:t>
                  </a:r>
                  <a:r>
                    <a:rPr lang="zh-CN" altLang="en-US" sz="2000" dirty="0"/>
                    <a:t>，数字记号</a:t>
                  </a:r>
                  <a:r>
                    <a:rPr lang="en-US" altLang="zh-CN" sz="2000" dirty="0"/>
                    <a:t>num</a:t>
                  </a:r>
                  <a:r>
                    <a:rPr lang="zh-CN" altLang="en-US" sz="2000" dirty="0"/>
                    <a:t>，运算符记号</a:t>
                  </a:r>
                  <a:r>
                    <a:rPr lang="en-US" altLang="zh-CN" sz="2000" dirty="0"/>
                    <a:t>operator:</a:t>
                  </a:r>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𝑖𝑑</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𝑑𝑖𝑔𝑖𝑡</m:t>
                          </m:r>
                          <m:r>
                            <a:rPr lang="en-US" altLang="zh-CN" sz="2000" i="1">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ea typeface="Cambria Math" panose="02040503050406030204" pitchFamily="18" charset="0"/>
                            </a:rPr>
                            <m:t>∗</m:t>
                          </m:r>
                        </m:sup>
                      </m:sSup>
                    </m:oMath>
                  </a14:m>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𝑛𝑢𝑚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𝑑𝑖𝑔𝑖𝑡𝑠</m:t>
                      </m:r>
                      <m:r>
                        <a:rPr lang="en-US" altLang="zh-CN" sz="2000" b="0" i="1" smtClean="0">
                          <a:latin typeface="Cambria Math" panose="02040503050406030204" pitchFamily="18" charset="0"/>
                        </a:rPr>
                        <m:t> </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oMath>
                  </a14:m>
                  <a:endParaRPr lang="en-US" altLang="zh-CN" sz="2000" b="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𝑜𝑝𝑒𝑟𝑎𝑡𝑜𝑟</m:t>
                      </m:r>
                      <m:r>
                        <a:rPr lang="en-US" altLang="zh-CN" sz="2000" b="0" i="1" smtClean="0">
                          <a:latin typeface="Cambria Math" panose="02040503050406030204" pitchFamily="18" charset="0"/>
                        </a:rPr>
                        <m:t>= ∩|∪|−|×|⋈|</m:t>
                      </m:r>
                      <m:r>
                        <a:rPr lang="el-GR" altLang="zh-CN" sz="2000" i="1">
                          <a:latin typeface="Cambria Math" panose="02040503050406030204" pitchFamily="18" charset="0"/>
                          <a:ea typeface="Cambria Math" panose="02040503050406030204" pitchFamily="18" charset="0"/>
                        </a:rPr>
                        <m:t>𝜋</m:t>
                      </m:r>
                      <m:r>
                        <a:rPr lang="el-GR" altLang="zh-CN" sz="2000" i="1">
                          <a:latin typeface="Cambria Math" panose="02040503050406030204" pitchFamily="18" charset="0"/>
                          <a:ea typeface="Cambria Math" panose="02040503050406030204" pitchFamily="18" charset="0"/>
                        </a:rPr>
                        <m:t>|</m:t>
                      </m:r>
                      <m:r>
                        <a:rPr lang="el-GR" altLang="zh-CN" sz="2000" i="1">
                          <a:latin typeface="Cambria Math" panose="02040503050406030204" pitchFamily="18" charset="0"/>
                          <a:ea typeface="Cambria Math" panose="02040503050406030204" pitchFamily="18" charset="0"/>
                        </a:rPr>
                        <m:t>𝜎</m:t>
                      </m:r>
                      <m:r>
                        <a:rPr lang="el-GR" altLang="zh-CN" sz="2000" i="1">
                          <a:latin typeface="Cambria Math" panose="02040503050406030204" pitchFamily="18" charset="0"/>
                          <a:ea typeface="Cambria Math" panose="02040503050406030204" pitchFamily="18" charset="0"/>
                        </a:rPr>
                        <m:t>|∧|∨|(|)|[|]|.|≤|≥|≠|&gt;|&lt;|=|</m:t>
                      </m:r>
                    </m:oMath>
                  </a14:m>
                  <a:endParaRPr lang="en-US" altLang="zh-CN" sz="2000" dirty="0"/>
                </a:p>
                <a:p>
                  <a:pPr>
                    <a:lnSpc>
                      <a:spcPct val="150000"/>
                    </a:lnSpc>
                  </a:pPr>
                  <a:r>
                    <a:rPr lang="en-US" altLang="zh-CN" sz="2000" dirty="0"/>
                    <a:t>        </a:t>
                  </a:r>
                  <a:r>
                    <a:rPr lang="zh-CN" altLang="en-US" sz="2000" dirty="0"/>
                    <a:t>其中，辅助定义式：</a:t>
                  </a:r>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𝑐h𝑎𝑟</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zh-CN" altLang="en-US" sz="2000" i="1">
                          <a:latin typeface="Cambria Math" panose="02040503050406030204" pitchFamily="18" charset="0"/>
                        </a:rPr>
                        <m:t>、</m:t>
                      </m:r>
                      <m:r>
                        <a:rPr lang="en-US" altLang="zh-CN" sz="2000" i="1">
                          <a:latin typeface="Cambria Math" panose="02040503050406030204" pitchFamily="18" charset="0"/>
                        </a:rPr>
                        <m:t>𝑑𝑖𝑔𝑖𝑡</m:t>
                      </m:r>
                      <m:r>
                        <a:rPr lang="en-US" altLang="zh-CN" sz="2000" i="1">
                          <a:latin typeface="Cambria Math" panose="02040503050406030204" pitchFamily="18" charset="0"/>
                        </a:rPr>
                        <m:t> = </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0−9</m:t>
                          </m:r>
                        </m:e>
                      </m:d>
                      <m:r>
                        <a:rPr lang="zh-CN" altLang="en-US" sz="2000" i="1" smtClean="0">
                          <a:latin typeface="Cambria Math" panose="02040503050406030204" pitchFamily="18" charset="0"/>
                        </a:rPr>
                        <m:t>、</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 = </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𝑑𝑖𝑔𝑖𝑡</m:t>
                          </m:r>
                        </m:e>
                        <m:sup>
                          <m:r>
                            <a:rPr lang="en-US" altLang="zh-CN" sz="2000" b="0" i="1" smtClean="0">
                              <a:latin typeface="Cambria Math" panose="02040503050406030204" pitchFamily="18" charset="0"/>
                            </a:rPr>
                            <m:t>+</m:t>
                          </m:r>
                        </m:sup>
                      </m:sSup>
                      <m:r>
                        <a:rPr lang="zh-CN" altLang="en-US" sz="2000" i="1" smtClean="0">
                          <a:latin typeface="Cambria Math" panose="02040503050406030204" pitchFamily="18" charset="0"/>
                        </a:rPr>
                        <m:t>、</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r>
                        <a:rPr lang="en-US" altLang="zh-CN" sz="2000" i="1">
                          <a:latin typeface="Cambria Math" panose="02040503050406030204" pitchFamily="18" charset="0"/>
                        </a:rPr>
                        <m:t> = (.</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m:t>
                      </m:r>
                    </m:oMath>
                  </a14:m>
                  <a:endParaRPr lang="en-US" altLang="zh-CN" sz="2000" dirty="0"/>
                </a:p>
              </p:txBody>
            </p:sp>
          </mc:Choice>
          <mc:Fallback xmlns="">
            <p:sp>
              <p:nvSpPr>
                <p:cNvPr id="7" name="文本框 6">
                  <a:extLst>
                    <a:ext uri="{FF2B5EF4-FFF2-40B4-BE49-F238E27FC236}">
                      <a16:creationId xmlns:a16="http://schemas.microsoft.com/office/drawing/2014/main" id="{3BCFD3A5-941E-A3FF-554D-046E7DA5D53F}"/>
                    </a:ext>
                  </a:extLst>
                </p:cNvPr>
                <p:cNvSpPr txBox="1">
                  <a:spLocks noRot="1" noChangeAspect="1" noMove="1" noResize="1" noEditPoints="1" noAdjustHandles="1" noChangeArrowheads="1" noChangeShapeType="1" noTextEdit="1"/>
                </p:cNvSpPr>
                <p:nvPr/>
              </p:nvSpPr>
              <p:spPr>
                <a:xfrm>
                  <a:off x="382691" y="1692237"/>
                  <a:ext cx="11183998" cy="4789773"/>
                </a:xfrm>
                <a:prstGeom prst="rect">
                  <a:avLst/>
                </a:prstGeom>
                <a:blipFill>
                  <a:blip r:embed="rId3"/>
                  <a:stretch>
                    <a:fillRect l="-600"/>
                  </a:stretch>
                </a:blipFill>
              </p:spPr>
              <p:txBody>
                <a:bodyPr/>
                <a:lstStyle/>
                <a:p>
                  <a:r>
                    <a:rPr lang="zh-CN" altLang="en-US">
                      <a:noFill/>
                    </a:rPr>
                    <a:t> </a:t>
                  </a:r>
                </a:p>
              </p:txBody>
            </p:sp>
          </mc:Fallback>
        </mc:AlternateContent>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7737362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30EBE43B-6001-0845-1536-05BF98EC55C0}"/>
              </a:ext>
            </a:extLst>
          </p:cNvPr>
          <p:cNvSpPr txBox="1"/>
          <p:nvPr/>
        </p:nvSpPr>
        <p:spPr>
          <a:xfrm>
            <a:off x="414673" y="1272500"/>
            <a:ext cx="4958605" cy="1886286"/>
          </a:xfrm>
          <a:prstGeom prst="rect">
            <a:avLst/>
          </a:prstGeom>
          <a:noFill/>
        </p:spPr>
        <p:txBody>
          <a:bodyPr wrap="square" rtlCol="0">
            <a:spAutoFit/>
          </a:bodyPr>
          <a:lstStyle/>
          <a:p>
            <a:pPr>
              <a:lnSpc>
                <a:spcPct val="150000"/>
              </a:lnSpc>
            </a:pPr>
            <a:r>
              <a:rPr lang="zh-CN" altLang="en-US" sz="2000" dirty="0"/>
              <a:t>         通过正规式构建</a:t>
            </a:r>
            <a:r>
              <a:rPr lang="en-US" altLang="zh-CN" sz="2000" dirty="0"/>
              <a:t>DFA</a:t>
            </a:r>
            <a:r>
              <a:rPr lang="zh-CN" altLang="en-US" sz="2000" dirty="0"/>
              <a:t>如</a:t>
            </a:r>
            <a:r>
              <a:rPr lang="zh-CN" altLang="en-US" sz="2000" b="1" dirty="0"/>
              <a:t>右图</a:t>
            </a:r>
            <a:r>
              <a:rPr lang="zh-CN" altLang="en-US" sz="2000" dirty="0"/>
              <a:t>所示：</a:t>
            </a:r>
            <a:endParaRPr lang="en-US" altLang="zh-CN" sz="2000" dirty="0"/>
          </a:p>
          <a:p>
            <a:pPr>
              <a:lnSpc>
                <a:spcPct val="150000"/>
              </a:lnSpc>
            </a:pPr>
            <a:r>
              <a:rPr lang="zh-CN" altLang="en-US" sz="2000" dirty="0"/>
              <a:t>         有了</a:t>
            </a:r>
            <a:r>
              <a:rPr lang="en-US" altLang="zh-CN" sz="2000" dirty="0"/>
              <a:t>DFA</a:t>
            </a:r>
            <a:r>
              <a:rPr lang="zh-CN" altLang="en-US" sz="2000" dirty="0"/>
              <a:t>，我们就可以基于</a:t>
            </a:r>
            <a:r>
              <a:rPr lang="en-US" altLang="zh-CN" sz="2000" dirty="0"/>
              <a:t>DFA</a:t>
            </a:r>
            <a:r>
              <a:rPr lang="zh-CN" altLang="en-US" sz="2000" dirty="0"/>
              <a:t>的基础来编写词法分析程序，进而解决了输入表达式中包含不合法的字符的问题。</a:t>
            </a:r>
            <a:endParaRPr lang="en-US" altLang="zh-CN" sz="2000" dirty="0"/>
          </a:p>
        </p:txBody>
      </p:sp>
      <p:pic>
        <p:nvPicPr>
          <p:cNvPr id="12" name="图片 11">
            <a:extLst>
              <a:ext uri="{FF2B5EF4-FFF2-40B4-BE49-F238E27FC236}">
                <a16:creationId xmlns:a16="http://schemas.microsoft.com/office/drawing/2014/main" id="{55F8EDFB-1E5D-CB14-B22A-F0EDC106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35" y="484868"/>
            <a:ext cx="4476750" cy="6143625"/>
          </a:xfrm>
          <a:prstGeom prst="rect">
            <a:avLst/>
          </a:prstGeom>
        </p:spPr>
      </p:pic>
    </p:spTree>
    <p:extLst>
      <p:ext uri="{BB962C8B-B14F-4D97-AF65-F5344CB8AC3E}">
        <p14:creationId xmlns:p14="http://schemas.microsoft.com/office/powerpoint/2010/main" val="34343168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3" y="1070853"/>
            <a:ext cx="11183998" cy="2440283"/>
          </a:xfrm>
          <a:prstGeom prst="rect">
            <a:avLst/>
          </a:prstGeom>
          <a:noFill/>
        </p:spPr>
        <p:txBody>
          <a:bodyPr wrap="square" rtlCol="0">
            <a:spAutoFit/>
          </a:bodyPr>
          <a:lstStyle/>
          <a:p>
            <a:pPr>
              <a:lnSpc>
                <a:spcPct val="150000"/>
              </a:lnSpc>
            </a:pPr>
            <a:r>
              <a:rPr lang="en-US" altLang="zh-CN" sz="2400" b="1" dirty="0"/>
              <a:t>       2</a:t>
            </a:r>
            <a:r>
              <a:rPr lang="zh-CN" altLang="en-US" sz="2400" b="1" dirty="0"/>
              <a:t>）语法分析</a:t>
            </a:r>
            <a:endParaRPr lang="en-US" altLang="zh-CN" sz="2000" b="1" dirty="0"/>
          </a:p>
          <a:p>
            <a:pPr>
              <a:lnSpc>
                <a:spcPct val="150000"/>
              </a:lnSpc>
            </a:pPr>
            <a:r>
              <a:rPr lang="zh-CN" altLang="en-US" sz="2000" b="1" dirty="0"/>
              <a:t>       预测分析表推导过程：</a:t>
            </a:r>
            <a:endParaRPr lang="en-US" altLang="zh-CN" sz="2000" b="1" dirty="0"/>
          </a:p>
          <a:p>
            <a:pPr>
              <a:lnSpc>
                <a:spcPct val="150000"/>
              </a:lnSpc>
            </a:pPr>
            <a:r>
              <a:rPr lang="zh-CN" altLang="en-US" sz="2000" dirty="0"/>
              <a:t>       除此之外，还需要考虑的是用户输入的表达式的语法是否正确，这一步我们使用了语法分析来进行校验。要让程序能具备语法分析的能力，需要先获得关系</a:t>
            </a:r>
            <a:r>
              <a:rPr lang="zh-CN" altLang="en-US" sz="2000"/>
              <a:t>表达式的预测分析表</a:t>
            </a:r>
            <a:r>
              <a:rPr lang="zh-CN" altLang="en-US" sz="2000" dirty="0"/>
              <a:t>。</a:t>
            </a:r>
            <a:endParaRPr lang="en-US" altLang="zh-CN" sz="2000" dirty="0"/>
          </a:p>
          <a:p>
            <a:pPr>
              <a:lnSpc>
                <a:spcPct val="150000"/>
              </a:lnSpc>
            </a:pPr>
            <a:r>
              <a:rPr lang="en-US" altLang="zh-CN" sz="2000" dirty="0"/>
              <a:t>       </a:t>
            </a:r>
            <a:r>
              <a:rPr lang="zh-CN" altLang="en-US" sz="2000" dirty="0"/>
              <a:t>接下来是我们的推导过程。</a:t>
            </a:r>
            <a:r>
              <a:rPr lang="en-US" altLang="zh-CN" sz="2000" dirty="0"/>
              <a:t>        </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93613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32776" y="1152572"/>
            <a:ext cx="11183998" cy="501291"/>
          </a:xfrm>
          <a:prstGeom prst="rect">
            <a:avLst/>
          </a:prstGeom>
          <a:noFill/>
        </p:spPr>
        <p:txBody>
          <a:bodyPr wrap="square" rtlCol="0">
            <a:spAutoFit/>
          </a:bodyPr>
          <a:lstStyle/>
          <a:p>
            <a:pPr>
              <a:lnSpc>
                <a:spcPct val="150000"/>
              </a:lnSpc>
            </a:pPr>
            <a:r>
              <a:rPr lang="zh-CN" altLang="en-US" sz="2000" dirty="0"/>
              <a:t>① 用产生式表示文法，其中</a:t>
            </a:r>
            <a:r>
              <a:rPr lang="en-US" altLang="zh-CN" sz="2000" dirty="0"/>
              <a:t>A</a:t>
            </a:r>
            <a:r>
              <a:rPr lang="zh-CN" altLang="en-US" sz="2000" dirty="0"/>
              <a:t>：表达式，</a:t>
            </a:r>
            <a:r>
              <a:rPr lang="en-US" altLang="zh-CN" sz="2000" dirty="0"/>
              <a:t>id</a:t>
            </a:r>
            <a:r>
              <a:rPr lang="zh-CN" altLang="en-US" sz="2000" dirty="0"/>
              <a:t>：标识符，</a:t>
            </a:r>
            <a:r>
              <a:rPr lang="en-US" altLang="zh-CN" sz="2000" dirty="0"/>
              <a:t>num</a:t>
            </a:r>
            <a:r>
              <a:rPr lang="zh-CN" altLang="en-US" sz="2000" dirty="0"/>
              <a:t>：数字</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88F66DA-D060-33FD-E641-DCE23C22AD71}"/>
              </a:ext>
            </a:extLst>
          </p:cNvPr>
          <p:cNvPicPr>
            <a:picLocks noChangeAspect="1"/>
          </p:cNvPicPr>
          <p:nvPr/>
        </p:nvPicPr>
        <p:blipFill>
          <a:blip r:embed="rId3"/>
          <a:stretch>
            <a:fillRect/>
          </a:stretch>
        </p:blipFill>
        <p:spPr>
          <a:xfrm>
            <a:off x="918583" y="1803134"/>
            <a:ext cx="10354834" cy="4154606"/>
          </a:xfrm>
          <a:prstGeom prst="rect">
            <a:avLst/>
          </a:prstGeom>
        </p:spPr>
      </p:pic>
    </p:spTree>
    <p:extLst>
      <p:ext uri="{BB962C8B-B14F-4D97-AF65-F5344CB8AC3E}">
        <p14:creationId xmlns:p14="http://schemas.microsoft.com/office/powerpoint/2010/main" val="272768359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86656" y="1045665"/>
            <a:ext cx="11183998" cy="501291"/>
          </a:xfrm>
          <a:prstGeom prst="rect">
            <a:avLst/>
          </a:prstGeom>
          <a:noFill/>
        </p:spPr>
        <p:txBody>
          <a:bodyPr wrap="square" rtlCol="0">
            <a:spAutoFit/>
          </a:bodyPr>
          <a:lstStyle/>
          <a:p>
            <a:pPr>
              <a:lnSpc>
                <a:spcPct val="150000"/>
              </a:lnSpc>
            </a:pPr>
            <a:r>
              <a:rPr lang="zh-CN" altLang="en-US" sz="2000" dirty="0"/>
              <a:t>② 消除左递归和公共左因子</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0012D34-D81D-5705-9864-B06627D1A96B}"/>
              </a:ext>
            </a:extLst>
          </p:cNvPr>
          <p:cNvPicPr>
            <a:picLocks noChangeAspect="1"/>
          </p:cNvPicPr>
          <p:nvPr/>
        </p:nvPicPr>
        <p:blipFill rotWithShape="1">
          <a:blip r:embed="rId3"/>
          <a:srcRect r="37619"/>
          <a:stretch/>
        </p:blipFill>
        <p:spPr>
          <a:xfrm>
            <a:off x="4864766" y="1114978"/>
            <a:ext cx="5509474" cy="5455505"/>
          </a:xfrm>
          <a:prstGeom prst="rect">
            <a:avLst/>
          </a:prstGeom>
        </p:spPr>
      </p:pic>
    </p:spTree>
    <p:extLst>
      <p:ext uri="{BB962C8B-B14F-4D97-AF65-F5344CB8AC3E}">
        <p14:creationId xmlns:p14="http://schemas.microsoft.com/office/powerpoint/2010/main" val="230859667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914935" y="1025511"/>
            <a:ext cx="11183998" cy="501291"/>
          </a:xfrm>
          <a:prstGeom prst="rect">
            <a:avLst/>
          </a:prstGeom>
          <a:noFill/>
        </p:spPr>
        <p:txBody>
          <a:bodyPr wrap="square" rtlCol="0">
            <a:spAutoFit/>
          </a:bodyPr>
          <a:lstStyle/>
          <a:p>
            <a:pPr>
              <a:lnSpc>
                <a:spcPct val="150000"/>
              </a:lnSpc>
            </a:pPr>
            <a:r>
              <a:rPr lang="zh-CN" altLang="en-US" sz="2000" dirty="0"/>
              <a:t>③ 求解</a:t>
            </a:r>
            <a:r>
              <a:rPr lang="en-US" altLang="zh-CN" sz="2000" dirty="0"/>
              <a:t>First</a:t>
            </a:r>
            <a:r>
              <a:rPr lang="zh-CN" altLang="en-US" sz="2000" dirty="0"/>
              <a:t>集和</a:t>
            </a:r>
            <a:r>
              <a:rPr lang="en-US" altLang="zh-CN" sz="2000" dirty="0"/>
              <a:t>Follow</a:t>
            </a:r>
            <a:r>
              <a:rPr lang="zh-CN" altLang="en-US" sz="2000" dirty="0"/>
              <a:t>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756B29B-5D2C-35EE-313F-A542F94B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27" y="1025511"/>
            <a:ext cx="6601354" cy="5670904"/>
          </a:xfrm>
          <a:prstGeom prst="rect">
            <a:avLst/>
          </a:prstGeom>
        </p:spPr>
      </p:pic>
    </p:spTree>
    <p:extLst>
      <p:ext uri="{BB962C8B-B14F-4D97-AF65-F5344CB8AC3E}">
        <p14:creationId xmlns:p14="http://schemas.microsoft.com/office/powerpoint/2010/main" val="229273584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8948" y="913385"/>
            <a:ext cx="11183998" cy="506292"/>
          </a:xfrm>
          <a:prstGeom prst="rect">
            <a:avLst/>
          </a:prstGeom>
          <a:noFill/>
        </p:spPr>
        <p:txBody>
          <a:bodyPr wrap="square" rtlCol="0">
            <a:spAutoFit/>
          </a:bodyPr>
          <a:lstStyle/>
          <a:p>
            <a:pPr>
              <a:lnSpc>
                <a:spcPct val="150000"/>
              </a:lnSpc>
            </a:pPr>
            <a:r>
              <a:rPr lang="zh-CN" altLang="en-US" sz="2000" b="1" dirty="0"/>
              <a:t>最终得到的预测分析表如下：</a:t>
            </a:r>
            <a:endParaRPr lang="en-US" altLang="zh-CN" sz="2000" b="1"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7B25A980-7000-CE37-63DA-A4F7E9A60CBB}"/>
              </a:ext>
            </a:extLst>
          </p:cNvPr>
          <p:cNvPicPr>
            <a:picLocks noChangeAspect="1"/>
          </p:cNvPicPr>
          <p:nvPr/>
        </p:nvPicPr>
        <p:blipFill>
          <a:blip r:embed="rId3"/>
          <a:stretch>
            <a:fillRect/>
          </a:stretch>
        </p:blipFill>
        <p:spPr>
          <a:xfrm>
            <a:off x="317369" y="1598384"/>
            <a:ext cx="11557262" cy="4932977"/>
          </a:xfrm>
          <a:prstGeom prst="rect">
            <a:avLst/>
          </a:prstGeom>
        </p:spPr>
      </p:pic>
    </p:spTree>
    <p:extLst>
      <p:ext uri="{BB962C8B-B14F-4D97-AF65-F5344CB8AC3E}">
        <p14:creationId xmlns:p14="http://schemas.microsoft.com/office/powerpoint/2010/main" val="15651300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A6BBDE63-C58F-0A9E-655E-6BCAFA83BB2A}"/>
              </a:ext>
            </a:extLst>
          </p:cNvPr>
          <p:cNvSpPr txBox="1"/>
          <p:nvPr/>
        </p:nvSpPr>
        <p:spPr>
          <a:xfrm>
            <a:off x="414673" y="1070853"/>
            <a:ext cx="11183998" cy="1424621"/>
          </a:xfrm>
          <a:prstGeom prst="rect">
            <a:avLst/>
          </a:prstGeom>
          <a:noFill/>
        </p:spPr>
        <p:txBody>
          <a:bodyPr wrap="square" rtlCol="0">
            <a:spAutoFit/>
          </a:bodyPr>
          <a:lstStyle/>
          <a:p>
            <a:pPr>
              <a:lnSpc>
                <a:spcPct val="150000"/>
              </a:lnSpc>
            </a:pPr>
            <a:r>
              <a:rPr lang="zh-CN" altLang="en-US" sz="2000" b="1" dirty="0"/>
              <a:t>       语法分析的程序实现步骤</a:t>
            </a:r>
            <a:endParaRPr lang="en-US" altLang="zh-CN" sz="2000" b="1" dirty="0"/>
          </a:p>
          <a:p>
            <a:pPr>
              <a:lnSpc>
                <a:spcPct val="150000"/>
              </a:lnSpc>
            </a:pPr>
            <a:r>
              <a:rPr lang="zh-CN" altLang="en-US" sz="2000" dirty="0"/>
              <a:t>       通过预测分析表以及辅助栈的帮助，可以使程序按如下步骤完成语法分析的过程。先入栈终止符，再入栈起始符。循环执行以下步骤之一：</a:t>
            </a:r>
          </a:p>
        </p:txBody>
      </p:sp>
      <p:pic>
        <p:nvPicPr>
          <p:cNvPr id="13" name="图片 12">
            <a:extLst>
              <a:ext uri="{FF2B5EF4-FFF2-40B4-BE49-F238E27FC236}">
                <a16:creationId xmlns:a16="http://schemas.microsoft.com/office/drawing/2014/main" id="{C449990B-63DF-4BE4-805A-23CCEF8BA7A1}"/>
              </a:ext>
            </a:extLst>
          </p:cNvPr>
          <p:cNvPicPr>
            <a:picLocks noChangeAspect="1"/>
          </p:cNvPicPr>
          <p:nvPr/>
        </p:nvPicPr>
        <p:blipFill>
          <a:blip r:embed="rId3"/>
          <a:stretch>
            <a:fillRect/>
          </a:stretch>
        </p:blipFill>
        <p:spPr>
          <a:xfrm>
            <a:off x="721150" y="2726095"/>
            <a:ext cx="9637102" cy="2348741"/>
          </a:xfrm>
          <a:prstGeom prst="rect">
            <a:avLst/>
          </a:prstGeom>
        </p:spPr>
      </p:pic>
      <p:sp>
        <p:nvSpPr>
          <p:cNvPr id="14" name="文本框 13">
            <a:extLst>
              <a:ext uri="{FF2B5EF4-FFF2-40B4-BE49-F238E27FC236}">
                <a16:creationId xmlns:a16="http://schemas.microsoft.com/office/drawing/2014/main" id="{600D7C9D-AD08-E1DE-78F6-E4AF516F8FEF}"/>
              </a:ext>
            </a:extLst>
          </p:cNvPr>
          <p:cNvSpPr txBox="1"/>
          <p:nvPr/>
        </p:nvSpPr>
        <p:spPr>
          <a:xfrm>
            <a:off x="414673" y="5260791"/>
            <a:ext cx="11183998" cy="501291"/>
          </a:xfrm>
          <a:prstGeom prst="rect">
            <a:avLst/>
          </a:prstGeom>
          <a:noFill/>
        </p:spPr>
        <p:txBody>
          <a:bodyPr wrap="square" rtlCol="0">
            <a:spAutoFit/>
          </a:bodyPr>
          <a:lstStyle/>
          <a:p>
            <a:pPr>
              <a:lnSpc>
                <a:spcPct val="150000"/>
              </a:lnSpc>
            </a:pPr>
            <a:r>
              <a:rPr lang="zh-CN" altLang="en-US" sz="2000" dirty="0"/>
              <a:t>       通过以上步骤即可对输入字符串完成语法分析。</a:t>
            </a:r>
          </a:p>
        </p:txBody>
      </p:sp>
    </p:spTree>
    <p:extLst>
      <p:ext uri="{BB962C8B-B14F-4D97-AF65-F5344CB8AC3E}">
        <p14:creationId xmlns:p14="http://schemas.microsoft.com/office/powerpoint/2010/main" val="79891629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921040"/>
            <a:chOff x="-84842" y="1195818"/>
            <a:chExt cx="11651531" cy="1921040"/>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3.</a:t>
              </a:r>
              <a:r>
                <a:rPr lang="zh-CN" altLang="en-US" sz="2500" b="1" dirty="0">
                  <a:latin typeface="黑体" panose="02010609060101010101" pitchFamily="49" charset="-122"/>
                  <a:ea typeface="黑体" panose="02010609060101010101" pitchFamily="49" charset="-122"/>
                </a:rPr>
                <a:t>逆波兰表达式转换与计算</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424621"/>
            </a:xfrm>
            <a:prstGeom prst="rect">
              <a:avLst/>
            </a:prstGeom>
            <a:noFill/>
          </p:spPr>
          <p:txBody>
            <a:bodyPr wrap="square" rtlCol="0">
              <a:spAutoFit/>
            </a:bodyPr>
            <a:lstStyle/>
            <a:p>
              <a:pPr>
                <a:lnSpc>
                  <a:spcPct val="150000"/>
                </a:lnSpc>
              </a:pPr>
              <a:r>
                <a:rPr lang="zh-CN" altLang="en-US" sz="2000" dirty="0"/>
                <a:t>       通过前置的合法性分析以及前后端约定的传输格式，现在已经可以得到一个格式合法的、运算符与标识符等元素被分隔的以字符串数组形式表示的关系代数表达式。接下来另一个关键问题，即表达式如何计算得到结果，我们参考了计算机处理四则运算的思路。 </a:t>
              </a:r>
              <a:endParaRPr lang="en-US" altLang="zh-CN" sz="2000" b="0" i="1"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412473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需求分析</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38659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2901948"/>
          </a:xfrm>
          <a:prstGeom prst="rect">
            <a:avLst/>
          </a:prstGeom>
          <a:noFill/>
        </p:spPr>
        <p:txBody>
          <a:bodyPr wrap="square" rtlCol="0">
            <a:spAutoFit/>
          </a:bodyPr>
          <a:lstStyle/>
          <a:p>
            <a:pPr>
              <a:lnSpc>
                <a:spcPct val="150000"/>
              </a:lnSpc>
            </a:pPr>
            <a:r>
              <a:rPr lang="en-US" altLang="zh-CN" sz="2400" b="1" dirty="0"/>
              <a:t>       1</a:t>
            </a:r>
            <a:r>
              <a:rPr lang="zh-CN" altLang="en-US" sz="2400" b="1" dirty="0"/>
              <a:t>）逆波兰表达式转换</a:t>
            </a:r>
            <a:endParaRPr lang="en-US" altLang="zh-CN" sz="2400" b="1" dirty="0"/>
          </a:p>
          <a:p>
            <a:pPr>
              <a:lnSpc>
                <a:spcPct val="150000"/>
              </a:lnSpc>
            </a:pPr>
            <a:r>
              <a:rPr lang="zh-CN" altLang="en-US" sz="2000" dirty="0"/>
              <a:t>        逆波兰表达式中，所有操作符置于操作数的后面，因此也被称为后缀表达式、后序表达式。逆波兰记法不需要括号来标识操作符的优先级。因为逆波兰表达式的处理更符合计算机的处理逻辑，所以先通过程序将输入的中缀表达式转换为逆波兰表达式以便后续的计算处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EE41EAF-F527-ABA1-94B8-E217C4A232D9}"/>
              </a:ext>
            </a:extLst>
          </p:cNvPr>
          <p:cNvPicPr>
            <a:picLocks noChangeAspect="1"/>
          </p:cNvPicPr>
          <p:nvPr/>
        </p:nvPicPr>
        <p:blipFill>
          <a:blip r:embed="rId3"/>
          <a:stretch>
            <a:fillRect/>
          </a:stretch>
        </p:blipFill>
        <p:spPr>
          <a:xfrm>
            <a:off x="7001237" y="0"/>
            <a:ext cx="3034904" cy="6858000"/>
          </a:xfrm>
          <a:prstGeom prst="rect">
            <a:avLst/>
          </a:prstGeom>
        </p:spPr>
      </p:pic>
    </p:spTree>
    <p:extLst>
      <p:ext uri="{BB962C8B-B14F-4D97-AF65-F5344CB8AC3E}">
        <p14:creationId xmlns:p14="http://schemas.microsoft.com/office/powerpoint/2010/main" val="32043286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1343" y="1071211"/>
            <a:ext cx="10756225" cy="501291"/>
          </a:xfrm>
          <a:prstGeom prst="rect">
            <a:avLst/>
          </a:prstGeom>
          <a:noFill/>
        </p:spPr>
        <p:txBody>
          <a:bodyPr wrap="square" rtlCol="0">
            <a:spAutoFit/>
          </a:bodyPr>
          <a:lstStyle/>
          <a:p>
            <a:pPr>
              <a:lnSpc>
                <a:spcPct val="150000"/>
              </a:lnSpc>
            </a:pPr>
            <a:r>
              <a:rPr lang="zh-CN" altLang="en-US" sz="2000" dirty="0"/>
              <a:t>算法的文字表述如下，需要用到栈的辅助：</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4EA96D9B-2017-642F-97D0-4A39E521B6A7}"/>
              </a:ext>
            </a:extLst>
          </p:cNvPr>
          <p:cNvPicPr>
            <a:picLocks noChangeAspect="1"/>
          </p:cNvPicPr>
          <p:nvPr/>
        </p:nvPicPr>
        <p:blipFill>
          <a:blip r:embed="rId3"/>
          <a:stretch>
            <a:fillRect/>
          </a:stretch>
        </p:blipFill>
        <p:spPr>
          <a:xfrm>
            <a:off x="414672" y="1707820"/>
            <a:ext cx="9152581" cy="3680364"/>
          </a:xfrm>
          <a:prstGeom prst="rect">
            <a:avLst/>
          </a:prstGeom>
        </p:spPr>
      </p:pic>
      <p:sp>
        <p:nvSpPr>
          <p:cNvPr id="12" name="文本框 11">
            <a:extLst>
              <a:ext uri="{FF2B5EF4-FFF2-40B4-BE49-F238E27FC236}">
                <a16:creationId xmlns:a16="http://schemas.microsoft.com/office/drawing/2014/main" id="{2617F0EE-8415-0A56-D805-B308E7ECA8EC}"/>
              </a:ext>
            </a:extLst>
          </p:cNvPr>
          <p:cNvSpPr txBox="1"/>
          <p:nvPr/>
        </p:nvSpPr>
        <p:spPr>
          <a:xfrm>
            <a:off x="841343" y="5523502"/>
            <a:ext cx="6094428" cy="501291"/>
          </a:xfrm>
          <a:prstGeom prst="rect">
            <a:avLst/>
          </a:prstGeom>
          <a:noFill/>
        </p:spPr>
        <p:txBody>
          <a:bodyPr wrap="square">
            <a:spAutoFit/>
          </a:bodyPr>
          <a:lstStyle/>
          <a:p>
            <a:pPr>
              <a:lnSpc>
                <a:spcPct val="150000"/>
              </a:lnSpc>
            </a:pPr>
            <a:r>
              <a:rPr lang="zh-CN" altLang="en-US" sz="2000" dirty="0"/>
              <a:t>最后得到的</a:t>
            </a:r>
            <a:r>
              <a:rPr lang="en-US" altLang="zh-CN" sz="2000" dirty="0"/>
              <a:t>res</a:t>
            </a:r>
            <a:r>
              <a:rPr lang="zh-CN" altLang="en-US" sz="2000" dirty="0"/>
              <a:t>即为逆波兰表达式结果。</a:t>
            </a:r>
            <a:endParaRPr lang="en-US" altLang="zh-CN" sz="2000" dirty="0"/>
          </a:p>
        </p:txBody>
      </p:sp>
    </p:spTree>
    <p:extLst>
      <p:ext uri="{BB962C8B-B14F-4D97-AF65-F5344CB8AC3E}">
        <p14:creationId xmlns:p14="http://schemas.microsoft.com/office/powerpoint/2010/main" val="373501658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）计算逆波兰表达式</a:t>
            </a:r>
            <a:endParaRPr lang="en-US" altLang="zh-CN" sz="2400" b="1" dirty="0"/>
          </a:p>
          <a:p>
            <a:pPr>
              <a:lnSpc>
                <a:spcPct val="150000"/>
              </a:lnSpc>
            </a:pPr>
            <a:r>
              <a:rPr lang="zh-CN" altLang="en-US" sz="2000" dirty="0"/>
              <a:t>        文字表述如下：</a:t>
            </a:r>
          </a:p>
          <a:p>
            <a:pPr>
              <a:lnSpc>
                <a:spcPct val="150000"/>
              </a:lnSpc>
            </a:pPr>
            <a:r>
              <a:rPr lang="zh-CN" altLang="en-US" sz="2000" dirty="0"/>
              <a:t>        </a:t>
            </a:r>
            <a:r>
              <a:rPr lang="en-US" altLang="zh-CN" sz="2000" dirty="0"/>
              <a:t>a. </a:t>
            </a:r>
            <a:r>
              <a:rPr lang="zh-CN" altLang="en-US" sz="2000" dirty="0"/>
              <a:t>由左到右开始，逐项扫描逆波兰表达式数组</a:t>
            </a:r>
            <a:r>
              <a:rPr lang="en-US" altLang="zh-CN" sz="2000" dirty="0"/>
              <a:t>res</a:t>
            </a:r>
            <a:r>
              <a:rPr lang="zh-CN" altLang="en-US" sz="2000" dirty="0"/>
              <a:t>。</a:t>
            </a:r>
          </a:p>
          <a:p>
            <a:pPr>
              <a:lnSpc>
                <a:spcPct val="150000"/>
              </a:lnSpc>
            </a:pPr>
            <a:r>
              <a:rPr lang="en-US" altLang="zh-CN" sz="2000" dirty="0"/>
              <a:t>        b. </a:t>
            </a:r>
            <a:r>
              <a:rPr lang="zh-CN" altLang="en-US" sz="2000" dirty="0"/>
              <a:t>遇到关系名则压栈。</a:t>
            </a:r>
          </a:p>
          <a:p>
            <a:pPr>
              <a:lnSpc>
                <a:spcPct val="150000"/>
              </a:lnSpc>
            </a:pPr>
            <a:r>
              <a:rPr lang="zh-CN" altLang="en-US" sz="2000" dirty="0"/>
              <a:t>        </a:t>
            </a:r>
            <a:r>
              <a:rPr lang="en-US" altLang="zh-CN" sz="2000" dirty="0"/>
              <a:t>c. </a:t>
            </a:r>
            <a:r>
              <a:rPr lang="zh-CN" altLang="en-US" sz="2000" dirty="0"/>
              <a:t>遇到关系运算符，则弹出栈顶的两个元素，先弹出的在右边，后弹出的在左边，进行计算，将结果关系压栈。</a:t>
            </a:r>
          </a:p>
          <a:p>
            <a:pPr>
              <a:lnSpc>
                <a:spcPct val="150000"/>
              </a:lnSpc>
            </a:pPr>
            <a:r>
              <a:rPr lang="zh-CN" altLang="en-US" sz="2000" dirty="0"/>
              <a:t>       </a:t>
            </a:r>
            <a:r>
              <a:rPr lang="en-US" altLang="zh-CN" sz="2000" dirty="0"/>
              <a:t>d. </a:t>
            </a:r>
            <a:r>
              <a:rPr lang="zh-CN" altLang="en-US" sz="2000" dirty="0"/>
              <a:t>扫描完成后，弹出栈顶元素，即为最终结果。</a:t>
            </a:r>
          </a:p>
          <a:p>
            <a:pPr>
              <a:lnSpc>
                <a:spcPct val="150000"/>
              </a:lnSpc>
            </a:pPr>
            <a:r>
              <a:rPr lang="zh-CN" altLang="en-US" sz="2000" dirty="0"/>
              <a:t>       以上步骤即为计算关系表达式的步骤。</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37F7427-17A4-F16A-2E0E-B8354EEF260A}"/>
              </a:ext>
            </a:extLst>
          </p:cNvPr>
          <p:cNvPicPr>
            <a:picLocks noChangeAspect="1"/>
          </p:cNvPicPr>
          <p:nvPr/>
        </p:nvPicPr>
        <p:blipFill>
          <a:blip r:embed="rId3"/>
          <a:stretch>
            <a:fillRect/>
          </a:stretch>
        </p:blipFill>
        <p:spPr>
          <a:xfrm>
            <a:off x="6813445" y="407160"/>
            <a:ext cx="4177517" cy="6191499"/>
          </a:xfrm>
          <a:prstGeom prst="rect">
            <a:avLst/>
          </a:prstGeom>
        </p:spPr>
      </p:pic>
    </p:spTree>
    <p:extLst>
      <p:ext uri="{BB962C8B-B14F-4D97-AF65-F5344CB8AC3E}">
        <p14:creationId xmlns:p14="http://schemas.microsoft.com/office/powerpoint/2010/main" val="2708727889"/>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3306034"/>
            <a:chOff x="-84842" y="1195818"/>
            <a:chExt cx="11651531" cy="330603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4.</a:t>
              </a:r>
              <a:r>
                <a:rPr lang="zh-CN" altLang="en-US" sz="2500" b="1" dirty="0">
                  <a:latin typeface="黑体" panose="02010609060101010101" pitchFamily="49" charset="-122"/>
                  <a:ea typeface="黑体" panose="02010609060101010101" pitchFamily="49" charset="-122"/>
                </a:rPr>
                <a:t>单目运算符的递归预处理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809615"/>
            </a:xfrm>
            <a:prstGeom prst="rect">
              <a:avLst/>
            </a:prstGeom>
            <a:noFill/>
          </p:spPr>
          <p:txBody>
            <a:bodyPr wrap="square" rtlCol="0">
              <a:spAutoFit/>
            </a:bodyPr>
            <a:lstStyle/>
            <a:p>
              <a:pPr>
                <a:lnSpc>
                  <a:spcPct val="150000"/>
                </a:lnSpc>
              </a:pPr>
              <a:r>
                <a:rPr lang="zh-CN" altLang="en-US" sz="2000" dirty="0"/>
                <a:t>        上述借助处理四则运算的思路衍生出的逆波兰表达式计算法其实对于处理关系运算有个问题，就是关系代数运算中存在着选择以及投影两个单目运算符。而上面的算法实际上处理不了单目运算符的，回想一下四则运算中的单目运算符也就是负号，在计算过程中实在中缀表达式转逆波兰表达式这一步就将其与数字合并成一个整体供后续计算。</a:t>
              </a:r>
            </a:p>
            <a:p>
              <a:pPr>
                <a:lnSpc>
                  <a:spcPct val="150000"/>
                </a:lnSpc>
              </a:pPr>
              <a:r>
                <a:rPr lang="zh-CN" altLang="en-US" sz="2000" dirty="0"/>
                <a:t>        借助这个思路，我们引入了对单目表达式的预处理来改进上述的算法，使其支持单目表达式的计算。</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72984608"/>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181563"/>
            <a:ext cx="6099249" cy="3271280"/>
          </a:xfrm>
          <a:prstGeom prst="rect">
            <a:avLst/>
          </a:prstGeom>
          <a:noFill/>
        </p:spPr>
        <p:txBody>
          <a:bodyPr wrap="square" rtlCol="0">
            <a:spAutoFit/>
          </a:bodyPr>
          <a:lstStyle/>
          <a:p>
            <a:pPr>
              <a:lnSpc>
                <a:spcPct val="150000"/>
              </a:lnSpc>
            </a:pPr>
            <a:r>
              <a:rPr lang="zh-CN" altLang="en-US" sz="2000" dirty="0"/>
              <a:t>         如整体流程图所示，在中缀表达式转逆波兰表达式中，当我们遇到单目运算符时，我们就对其进行预处理，即提前计算出该运算符的结果，用作为结果的表来替换掉整个单目运算符，继续参与后续的计算，这样，在核心算法不需要大改的情况下，通过在转逆波兰表达式这一过程中的预处理完美解决了单目运算符的问题。</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8A5B1BC-A56C-CC87-9DD5-430C389956B5}"/>
              </a:ext>
            </a:extLst>
          </p:cNvPr>
          <p:cNvPicPr>
            <a:picLocks noChangeAspect="1"/>
          </p:cNvPicPr>
          <p:nvPr/>
        </p:nvPicPr>
        <p:blipFill>
          <a:blip r:embed="rId3"/>
          <a:stretch>
            <a:fillRect/>
          </a:stretch>
        </p:blipFill>
        <p:spPr>
          <a:xfrm>
            <a:off x="7070908" y="0"/>
            <a:ext cx="3027538" cy="6858000"/>
          </a:xfrm>
          <a:prstGeom prst="rect">
            <a:avLst/>
          </a:prstGeom>
        </p:spPr>
      </p:pic>
    </p:spTree>
    <p:extLst>
      <p:ext uri="{BB962C8B-B14F-4D97-AF65-F5344CB8AC3E}">
        <p14:creationId xmlns:p14="http://schemas.microsoft.com/office/powerpoint/2010/main" val="394745956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459375"/>
            <a:chOff x="-84842" y="1195818"/>
            <a:chExt cx="11651531" cy="1459375"/>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5.</a:t>
              </a:r>
              <a:r>
                <a:rPr lang="zh-CN" altLang="en-US" sz="2500" b="1" dirty="0">
                  <a:latin typeface="黑体" panose="02010609060101010101" pitchFamily="49" charset="-122"/>
                  <a:ea typeface="黑体" panose="02010609060101010101" pitchFamily="49" charset="-122"/>
                </a:rPr>
                <a:t>运算符的求解算法</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962956"/>
            </a:xfrm>
            <a:prstGeom prst="rect">
              <a:avLst/>
            </a:prstGeom>
            <a:noFill/>
          </p:spPr>
          <p:txBody>
            <a:bodyPr wrap="square" rtlCol="0">
              <a:spAutoFit/>
            </a:bodyPr>
            <a:lstStyle/>
            <a:p>
              <a:pPr>
                <a:lnSpc>
                  <a:spcPct val="150000"/>
                </a:lnSpc>
              </a:pPr>
              <a:r>
                <a:rPr lang="zh-CN" altLang="en-US" sz="2000" dirty="0"/>
                <a:t>        对于每个运算符，我们在后端程序中分别写了单独的算法，以支持关系代数的运算，以简单例子介绍一下运算符的求解思路。</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58572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3" y="928223"/>
            <a:ext cx="10963481" cy="5394938"/>
          </a:xfrm>
          <a:prstGeom prst="rect">
            <a:avLst/>
          </a:prstGeom>
          <a:noFill/>
        </p:spPr>
        <p:txBody>
          <a:bodyPr wrap="square" rtlCol="0">
            <a:spAutoFit/>
          </a:bodyPr>
          <a:lstStyle/>
          <a:p>
            <a:pPr>
              <a:lnSpc>
                <a:spcPct val="150000"/>
              </a:lnSpc>
            </a:pPr>
            <a:r>
              <a:rPr lang="en-US" altLang="zh-CN" sz="3200" b="1" dirty="0"/>
              <a:t> </a:t>
            </a:r>
            <a:r>
              <a:rPr lang="en-US" altLang="zh-CN" sz="2400" b="1" dirty="0"/>
              <a:t>1</a:t>
            </a:r>
            <a:r>
              <a:rPr lang="zh-CN" altLang="en-US" sz="2400" b="1" dirty="0"/>
              <a:t>）笛卡尔积</a:t>
            </a:r>
            <a:endParaRPr lang="en-US" altLang="zh-CN" sz="2400" b="1" dirty="0"/>
          </a:p>
          <a:p>
            <a:pPr>
              <a:lnSpc>
                <a:spcPct val="150000"/>
              </a:lnSpc>
            </a:pPr>
            <a:r>
              <a:rPr lang="zh-CN" altLang="en-US" sz="2000" dirty="0"/>
              <a:t>        笛卡尔积运算要求对两个关系进行操作，产生的关系中元组个数为两个关系中元组个数之积。</a:t>
            </a:r>
            <a:endParaRPr lang="en-US" altLang="zh-CN" sz="2000" dirty="0"/>
          </a:p>
          <a:p>
            <a:pPr>
              <a:lnSpc>
                <a:spcPct val="150000"/>
              </a:lnSpc>
            </a:pPr>
            <a:r>
              <a:rPr lang="en-US" altLang="zh-CN" sz="2000" dirty="0"/>
              <a:t>        </a:t>
            </a:r>
            <a:r>
              <a:rPr lang="zh-CN" altLang="en-US" sz="2000" dirty="0"/>
              <a:t>具体的程序实现逻辑如下：</a:t>
            </a:r>
            <a:endParaRPr lang="en-US" altLang="zh-CN" sz="2000" dirty="0"/>
          </a:p>
          <a:p>
            <a:pPr>
              <a:lnSpc>
                <a:spcPct val="150000"/>
              </a:lnSpc>
            </a:pPr>
            <a:r>
              <a:rPr lang="en-US" altLang="zh-CN" sz="2000" dirty="0"/>
              <a:t>        </a:t>
            </a:r>
            <a:r>
              <a:rPr lang="zh-CN" altLang="en-US" sz="2000" dirty="0"/>
              <a:t>① 求所产生关系的行数和列数，行数</a:t>
            </a:r>
            <a:r>
              <a:rPr lang="en-US" altLang="zh-CN" sz="2000" dirty="0"/>
              <a:t>=</a:t>
            </a:r>
            <a:r>
              <a:rPr lang="zh-CN" altLang="en-US" sz="2000" dirty="0"/>
              <a:t>参与运算的两个关系的列数之和，行数</a:t>
            </a:r>
            <a:r>
              <a:rPr lang="en-US" altLang="zh-CN" sz="2000" dirty="0"/>
              <a:t>=</a:t>
            </a:r>
            <a:r>
              <a:rPr lang="zh-CN" altLang="en-US" sz="2000" dirty="0"/>
              <a:t>参与运算的两个关系的行数之积。</a:t>
            </a:r>
            <a:endParaRPr lang="en-US" altLang="zh-CN" sz="2000" dirty="0"/>
          </a:p>
          <a:p>
            <a:pPr>
              <a:lnSpc>
                <a:spcPct val="150000"/>
              </a:lnSpc>
            </a:pPr>
            <a:r>
              <a:rPr lang="en-US" altLang="zh-CN" sz="2000" dirty="0"/>
              <a:t>        </a:t>
            </a:r>
            <a:r>
              <a:rPr lang="zh-CN" altLang="en-US" sz="2000" dirty="0"/>
              <a:t>② 使用一个嵌套</a:t>
            </a:r>
            <a:r>
              <a:rPr lang="en-US" altLang="zh-CN" sz="2000" dirty="0"/>
              <a:t>for</a:t>
            </a:r>
            <a:r>
              <a:rPr lang="zh-CN" altLang="en-US" sz="2000" dirty="0"/>
              <a:t>循环寻找两表相同列，保存在两个数组</a:t>
            </a:r>
            <a:r>
              <a:rPr lang="en-US" altLang="zh-CN" sz="2000" dirty="0"/>
              <a:t>temp1</a:t>
            </a:r>
            <a:r>
              <a:rPr lang="zh-CN" altLang="en-US" sz="2000" dirty="0"/>
              <a:t>和</a:t>
            </a:r>
            <a:r>
              <a:rPr lang="en-US" altLang="zh-CN" sz="2000" dirty="0"/>
              <a:t>temp2</a:t>
            </a:r>
            <a:r>
              <a:rPr lang="zh-CN" altLang="en-US" sz="2000" dirty="0"/>
              <a:t>中。</a:t>
            </a:r>
            <a:endParaRPr lang="en-US" altLang="zh-CN" sz="2000" dirty="0"/>
          </a:p>
          <a:p>
            <a:pPr>
              <a:lnSpc>
                <a:spcPct val="150000"/>
              </a:lnSpc>
            </a:pPr>
            <a:r>
              <a:rPr lang="en-US" altLang="zh-CN" sz="2000" dirty="0"/>
              <a:t>        </a:t>
            </a:r>
            <a:r>
              <a:rPr lang="zh-CN" altLang="en-US" sz="2000" dirty="0"/>
              <a:t>③ 计算所产生关系的列名，列名</a:t>
            </a:r>
            <a:r>
              <a:rPr lang="en-US" altLang="zh-CN" sz="2000" dirty="0"/>
              <a:t>=</a:t>
            </a:r>
            <a:r>
              <a:rPr lang="zh-CN" altLang="en-US" sz="2000" dirty="0"/>
              <a:t>所参与运算的两个关系的列名相连，其中相同列命名为</a:t>
            </a:r>
            <a:r>
              <a:rPr lang="en-US" altLang="zh-CN" sz="2000" dirty="0"/>
              <a:t>”</a:t>
            </a:r>
            <a:r>
              <a:rPr lang="en-US" altLang="zh-CN" sz="2000" dirty="0" err="1"/>
              <a:t>Relation”+count</a:t>
            </a:r>
            <a:r>
              <a:rPr lang="en-US" altLang="zh-CN" sz="2000" dirty="0"/>
              <a:t>+”.”+</a:t>
            </a:r>
            <a:r>
              <a:rPr lang="zh-CN" altLang="en-US" sz="2000" dirty="0"/>
              <a:t>列名，</a:t>
            </a:r>
            <a:r>
              <a:rPr lang="en-US" altLang="zh-CN" sz="2000" dirty="0"/>
              <a:t>count</a:t>
            </a:r>
            <a:r>
              <a:rPr lang="zh-CN" altLang="en-US" sz="2000" dirty="0"/>
              <a:t>为一个全局变量，记录当前关系为参与运算的第几个关系。</a:t>
            </a:r>
            <a:endParaRPr lang="en-US" altLang="zh-CN" sz="2000" dirty="0"/>
          </a:p>
          <a:p>
            <a:pPr>
              <a:lnSpc>
                <a:spcPct val="150000"/>
              </a:lnSpc>
            </a:pPr>
            <a:r>
              <a:rPr lang="en-US" altLang="zh-CN" sz="2000" dirty="0"/>
              <a:t>        </a:t>
            </a:r>
            <a:r>
              <a:rPr lang="zh-CN" altLang="en-US" sz="2000" dirty="0"/>
              <a:t>④ 使用一个嵌套</a:t>
            </a:r>
            <a:r>
              <a:rPr lang="en-US" altLang="zh-CN" sz="2000" dirty="0"/>
              <a:t>for</a:t>
            </a:r>
            <a:r>
              <a:rPr lang="zh-CN" altLang="en-US" sz="2000" dirty="0"/>
              <a:t>循环计算所产生关系的所有元组情况，为第一个关系和第二个关系的元组的两两组合。</a:t>
            </a:r>
            <a:endParaRPr lang="en-US" altLang="zh-CN" sz="2000" dirty="0"/>
          </a:p>
          <a:p>
            <a:pPr>
              <a:lnSpc>
                <a:spcPct val="150000"/>
              </a:lnSpc>
            </a:pPr>
            <a:r>
              <a:rPr lang="en-US" altLang="zh-CN" sz="2000" dirty="0"/>
              <a:t>        </a:t>
            </a:r>
            <a:r>
              <a:rPr lang="zh-CN" altLang="en-US" sz="2000" dirty="0"/>
              <a:t>⑤ 形成新表。 </a:t>
            </a:r>
            <a:endParaRPr lang="en-US" altLang="zh-CN" sz="2000" dirty="0"/>
          </a:p>
        </p:txBody>
      </p:sp>
    </p:spTree>
    <p:extLst>
      <p:ext uri="{BB962C8B-B14F-4D97-AF65-F5344CB8AC3E}">
        <p14:creationId xmlns:p14="http://schemas.microsoft.com/office/powerpoint/2010/main" val="27680337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）选择</a:t>
            </a:r>
            <a:endParaRPr lang="en-US" altLang="zh-CN" sz="2400" b="1" dirty="0"/>
          </a:p>
          <a:p>
            <a:pPr>
              <a:lnSpc>
                <a:spcPct val="150000"/>
              </a:lnSpc>
            </a:pPr>
            <a:r>
              <a:rPr lang="zh-CN" altLang="en-US" sz="2000" dirty="0"/>
              <a:t>        选择运算要求筛选符合条件的行。</a:t>
            </a:r>
            <a:endParaRPr lang="en-US" altLang="zh-CN" sz="2000" dirty="0"/>
          </a:p>
          <a:p>
            <a:pPr>
              <a:lnSpc>
                <a:spcPct val="150000"/>
              </a:lnSpc>
            </a:pPr>
            <a:r>
              <a:rPr lang="zh-CN" altLang="en-US" sz="2000" dirty="0"/>
              <a:t>        选择运算符中包含一个参数为“条件式”，条件式的结构为</a:t>
            </a:r>
            <a:r>
              <a:rPr lang="en-US" altLang="zh-CN" sz="2000" dirty="0"/>
              <a:t>[</a:t>
            </a:r>
            <a:r>
              <a:rPr lang="zh-CN" altLang="en-US" sz="2000" dirty="0"/>
              <a:t>列名</a:t>
            </a:r>
            <a:r>
              <a:rPr lang="en-US" altLang="zh-CN" sz="2000" dirty="0"/>
              <a:t>][</a:t>
            </a:r>
            <a:r>
              <a:rPr lang="zh-CN" altLang="en-US" sz="2000" dirty="0"/>
              <a:t>运算符</a:t>
            </a:r>
            <a:r>
              <a:rPr lang="en-US" altLang="zh-CN" sz="2000" dirty="0"/>
              <a:t>][</a:t>
            </a:r>
            <a:r>
              <a:rPr lang="zh-CN" altLang="en-US" sz="2000" dirty="0"/>
              <a:t>值</a:t>
            </a:r>
            <a:r>
              <a:rPr lang="en-US" altLang="zh-CN" sz="2000" dirty="0"/>
              <a:t>]</a:t>
            </a:r>
            <a:r>
              <a:rPr lang="zh-CN" altLang="en-US" sz="2000" dirty="0"/>
              <a:t>，如 </a:t>
            </a:r>
            <a:r>
              <a:rPr lang="en-US" altLang="zh-CN" sz="2000" dirty="0" err="1"/>
              <a:t>Sno</a:t>
            </a:r>
            <a:r>
              <a:rPr lang="en-US" altLang="zh-CN" sz="2000" dirty="0"/>
              <a:t> &gt;= 95001</a:t>
            </a:r>
            <a:r>
              <a:rPr lang="zh-CN" altLang="en-US" sz="2000" dirty="0"/>
              <a:t>，同时，支持多个条件式之间通过与或来连接。因此，选择的运算符运算需要涉及到一个条件式解析的过程，条件式解析的算法参考了四则运算中的后缀表达式处理法，我们将每一个最小的条件单元（只包含一个列名，一个运算符以及一个值的条件式）作为最小分隔单元，涉及到多个条件式通过与或连接组成的复合条件式运算时，将其转为后缀表达式后再处理，每轮循环中只需要处理单个条件单元，最后将得到的结果同与或算符相作运算，即可得到关系中某一行对该表达式的真伪。</a:t>
            </a:r>
            <a:endParaRPr lang="en-US" altLang="zh-CN" sz="2000" dirty="0"/>
          </a:p>
        </p:txBody>
      </p:sp>
    </p:spTree>
    <p:extLst>
      <p:ext uri="{BB962C8B-B14F-4D97-AF65-F5344CB8AC3E}">
        <p14:creationId xmlns:p14="http://schemas.microsoft.com/office/powerpoint/2010/main" val="13125110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结果展示</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308817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DBB2A1C-332B-B4F0-CF42-1C583DC120F2}"/>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结果展示</a:t>
            </a:r>
          </a:p>
        </p:txBody>
      </p:sp>
      <p:pic>
        <p:nvPicPr>
          <p:cNvPr id="2" name="图片 1">
            <a:extLst>
              <a:ext uri="{FF2B5EF4-FFF2-40B4-BE49-F238E27FC236}">
                <a16:creationId xmlns:a16="http://schemas.microsoft.com/office/drawing/2014/main" id="{39B2C249-191B-86CA-72E8-DDEB616A577B}"/>
              </a:ext>
            </a:extLst>
          </p:cNvPr>
          <p:cNvPicPr>
            <a:picLocks noChangeAspect="1"/>
          </p:cNvPicPr>
          <p:nvPr/>
        </p:nvPicPr>
        <p:blipFill>
          <a:blip r:embed="rId3"/>
          <a:stretch>
            <a:fillRect/>
          </a:stretch>
        </p:blipFill>
        <p:spPr>
          <a:xfrm>
            <a:off x="1011511" y="1336430"/>
            <a:ext cx="9826473" cy="4641985"/>
          </a:xfrm>
          <a:prstGeom prst="rect">
            <a:avLst/>
          </a:prstGeom>
        </p:spPr>
      </p:pic>
    </p:spTree>
    <p:extLst>
      <p:ext uri="{BB962C8B-B14F-4D97-AF65-F5344CB8AC3E}">
        <p14:creationId xmlns:p14="http://schemas.microsoft.com/office/powerpoint/2010/main" val="40281817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需求分析</a:t>
            </a:r>
          </a:p>
        </p:txBody>
      </p:sp>
      <p:grpSp>
        <p:nvGrpSpPr>
          <p:cNvPr id="7" name="组合 6">
            <a:extLst>
              <a:ext uri="{FF2B5EF4-FFF2-40B4-BE49-F238E27FC236}">
                <a16:creationId xmlns:a16="http://schemas.microsoft.com/office/drawing/2014/main" id="{E1F1A31A-BC5C-6C2D-8A71-CD0B589AFF8D}"/>
              </a:ext>
            </a:extLst>
          </p:cNvPr>
          <p:cNvGrpSpPr/>
          <p:nvPr/>
        </p:nvGrpSpPr>
        <p:grpSpPr>
          <a:xfrm>
            <a:off x="188686" y="1105217"/>
            <a:ext cx="11069012" cy="5241785"/>
            <a:chOff x="-113122" y="1018335"/>
            <a:chExt cx="11069012" cy="52417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018335"/>
              <a:ext cx="11069012" cy="477054"/>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选题名称：</a:t>
              </a:r>
              <a:r>
                <a:rPr lang="zh-CN" altLang="en-US" sz="2400" dirty="0">
                  <a:latin typeface="黑体" panose="02010609060101010101" pitchFamily="49" charset="-122"/>
                  <a:ea typeface="黑体" panose="02010609060101010101" pitchFamily="49" charset="-122"/>
                </a:rPr>
                <a:t>关系代数运算系统</a:t>
              </a:r>
              <a:endParaRPr lang="en-US" altLang="zh-CN"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62E209C-0E76-F3A5-ECFE-5051775A8B22}"/>
                </a:ext>
              </a:extLst>
            </p:cNvPr>
            <p:cNvSpPr txBox="1"/>
            <p:nvPr/>
          </p:nvSpPr>
          <p:spPr>
            <a:xfrm>
              <a:off x="-113122" y="1597305"/>
              <a:ext cx="11069012" cy="1246495"/>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总体需求：</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对关系代数表达式进行运算，给出结果。</a:t>
              </a:r>
              <a:endParaRPr lang="en-US" altLang="zh-CN" sz="2400" dirty="0">
                <a:latin typeface="+mn-ea"/>
              </a:endParaRPr>
            </a:p>
            <a:p>
              <a:r>
                <a:rPr lang="en-US" altLang="zh-CN" sz="2400" dirty="0">
                  <a:latin typeface="+mn-ea"/>
                </a:rPr>
                <a:t>	2.</a:t>
              </a:r>
              <a:r>
                <a:rPr lang="zh-CN" altLang="en-US" sz="2400" dirty="0">
                  <a:latin typeface="+mn-ea"/>
                </a:rPr>
                <a:t>有一个对用户友好的界面</a:t>
              </a:r>
              <a:endParaRPr lang="en-US" altLang="zh-CN" sz="2400" dirty="0">
                <a:latin typeface="+mn-ea"/>
              </a:endParaRPr>
            </a:p>
          </p:txBody>
        </p:sp>
        <p:sp>
          <p:nvSpPr>
            <p:cNvPr id="5" name="文本框 4">
              <a:extLst>
                <a:ext uri="{FF2B5EF4-FFF2-40B4-BE49-F238E27FC236}">
                  <a16:creationId xmlns:a16="http://schemas.microsoft.com/office/drawing/2014/main" id="{078E0D57-888A-2BA0-4276-76FB94FF6EC3}"/>
                </a:ext>
              </a:extLst>
            </p:cNvPr>
            <p:cNvSpPr txBox="1"/>
            <p:nvPr/>
          </p:nvSpPr>
          <p:spPr>
            <a:xfrm>
              <a:off x="-113122" y="2843800"/>
              <a:ext cx="11069012" cy="3416320"/>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主要功能：</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后端：</a:t>
              </a:r>
              <a:endParaRPr lang="en-US" altLang="zh-CN" sz="2400" dirty="0">
                <a:latin typeface="+mn-ea"/>
              </a:endParaRPr>
            </a:p>
            <a:p>
              <a:r>
                <a:rPr lang="en-US" altLang="zh-CN" sz="2400" dirty="0">
                  <a:latin typeface="+mn-ea"/>
                </a:rPr>
                <a:t>	1</a:t>
              </a:r>
              <a:r>
                <a:rPr lang="zh-CN" altLang="en-US" sz="2400" dirty="0">
                  <a:latin typeface="+mn-ea"/>
                </a:rPr>
                <a:t>）接收前端输入框输入的数据，判断合理性后进行运算，返回结果。</a:t>
              </a:r>
            </a:p>
            <a:p>
              <a:r>
                <a:rPr lang="en-US" altLang="zh-CN" sz="2400" dirty="0">
                  <a:latin typeface="+mn-ea"/>
                </a:rPr>
                <a:t>	2</a:t>
              </a:r>
              <a:r>
                <a:rPr lang="zh-CN" altLang="en-US" sz="2400" dirty="0">
                  <a:latin typeface="+mn-ea"/>
                </a:rPr>
                <a:t>）完成关系代数的运算逻辑，包括并、交、差、笛卡尔积、选择、投影、连接、除。</a:t>
              </a:r>
            </a:p>
            <a:p>
              <a:r>
                <a:rPr lang="en-US" altLang="zh-CN" sz="2400" dirty="0">
                  <a:latin typeface="+mn-ea"/>
                </a:rPr>
                <a:t>	2.</a:t>
              </a:r>
              <a:r>
                <a:rPr lang="zh-CN" altLang="en-US" sz="2400" dirty="0">
                  <a:latin typeface="+mn-ea"/>
                </a:rPr>
                <a:t>前端： </a:t>
              </a:r>
              <a:endParaRPr lang="en-US" altLang="zh-CN" sz="2400" dirty="0">
                <a:latin typeface="+mn-ea"/>
              </a:endParaRPr>
            </a:p>
            <a:p>
              <a:r>
                <a:rPr lang="en-US" altLang="zh-CN" sz="2400" dirty="0">
                  <a:latin typeface="+mn-ea"/>
                </a:rPr>
                <a:t>	1</a:t>
              </a:r>
              <a:r>
                <a:rPr lang="zh-CN" altLang="en-US" sz="2400" dirty="0">
                  <a:latin typeface="+mn-ea"/>
                </a:rPr>
                <a:t>）将输入框数据传送至后端，接收并显示返回的结果。</a:t>
              </a:r>
            </a:p>
            <a:p>
              <a:r>
                <a:rPr lang="en-US" altLang="zh-CN" sz="2400" dirty="0">
                  <a:latin typeface="+mn-ea"/>
                </a:rPr>
                <a:t>	2</a:t>
              </a:r>
              <a:r>
                <a:rPr lang="zh-CN" altLang="en-US" sz="2400" dirty="0">
                  <a:latin typeface="+mn-ea"/>
                </a:rPr>
                <a:t>）完成一个简洁美观、用户友好的界面。</a:t>
              </a:r>
            </a:p>
            <a:p>
              <a:endParaRPr lang="en-US" altLang="zh-CN" sz="2400" dirty="0">
                <a:ea typeface="黑体" panose="02010609060101010101" pitchFamily="49" charset="-122"/>
              </a:endParaRPr>
            </a:p>
          </p:txBody>
        </p:sp>
      </p:grpSp>
    </p:spTree>
    <p:extLst>
      <p:ext uri="{BB962C8B-B14F-4D97-AF65-F5344CB8AC3E}">
        <p14:creationId xmlns:p14="http://schemas.microsoft.com/office/powerpoint/2010/main" val="255177612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9851"/>
          <a:stretch>
            <a:fillRect/>
          </a:stretch>
        </p:blipFill>
        <p:spPr>
          <a:xfrm rot="8836188">
            <a:off x="3825303" y="2380525"/>
            <a:ext cx="11056882" cy="7666412"/>
          </a:xfrm>
          <a:prstGeom prst="rect">
            <a:avLst/>
          </a:prstGeom>
        </p:spPr>
      </p:pic>
      <p:grpSp>
        <p:nvGrpSpPr>
          <p:cNvPr id="27" name="组合 26"/>
          <p:cNvGrpSpPr/>
          <p:nvPr/>
        </p:nvGrpSpPr>
        <p:grpSpPr>
          <a:xfrm>
            <a:off x="0" y="2710631"/>
            <a:ext cx="762000" cy="1590622"/>
            <a:chOff x="11891524" y="3363602"/>
            <a:chExt cx="3362326" cy="1590622"/>
          </a:xfrm>
        </p:grpSpPr>
        <p:sp>
          <p:nvSpPr>
            <p:cNvPr id="29" name="矩形 28"/>
            <p:cNvSpPr/>
            <p:nvPr/>
          </p:nvSpPr>
          <p:spPr>
            <a:xfrm>
              <a:off x="11891524" y="3363602"/>
              <a:ext cx="3362325" cy="1577634"/>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891524" y="4500798"/>
              <a:ext cx="3362326" cy="45342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2"/>
          <p:cNvSpPr txBox="1"/>
          <p:nvPr/>
        </p:nvSpPr>
        <p:spPr>
          <a:xfrm>
            <a:off x="1200618" y="2837712"/>
            <a:ext cx="4499177" cy="1323472"/>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8000" dirty="0">
                <a:solidFill>
                  <a:srgbClr val="3E4150"/>
                </a:solidFill>
              </a:rPr>
              <a:t>感谢</a:t>
            </a:r>
          </a:p>
        </p:txBody>
      </p:sp>
    </p:spTree>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解决方案</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63625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4" name="组合 3">
            <a:extLst>
              <a:ext uri="{FF2B5EF4-FFF2-40B4-BE49-F238E27FC236}">
                <a16:creationId xmlns:a16="http://schemas.microsoft.com/office/drawing/2014/main" id="{7180EE0B-0234-3A8B-D4A1-81AE02E8FC47}"/>
              </a:ext>
            </a:extLst>
          </p:cNvPr>
          <p:cNvGrpSpPr/>
          <p:nvPr/>
        </p:nvGrpSpPr>
        <p:grpSpPr>
          <a:xfrm>
            <a:off x="-113122" y="1120251"/>
            <a:ext cx="11783506" cy="1529985"/>
            <a:chOff x="-113122" y="1120251"/>
            <a:chExt cx="11783506" cy="15299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以</a:t>
              </a:r>
              <a:r>
                <a:rPr lang="en-US" altLang="zh-CN" sz="2500" b="1" dirty="0">
                  <a:latin typeface="黑体" panose="02010609060101010101" pitchFamily="49" charset="-122"/>
                  <a:ea typeface="黑体" panose="02010609060101010101" pitchFamily="49" charset="-122"/>
                </a:rPr>
                <a:t>Web</a:t>
              </a:r>
              <a:r>
                <a:rPr lang="zh-CN" altLang="en-US" sz="2500" b="1" dirty="0">
                  <a:latin typeface="黑体" panose="02010609060101010101" pitchFamily="49" charset="-122"/>
                  <a:ea typeface="黑体" panose="02010609060101010101" pitchFamily="49" charset="-122"/>
                </a:rPr>
                <a:t>网页为入口的前后端系统设计</a:t>
              </a:r>
              <a:endParaRPr lang="en-US" altLang="zh-CN" sz="25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CA1E280-10D3-F0D5-247A-848B9C224837}"/>
                </a:ext>
              </a:extLst>
            </p:cNvPr>
            <p:cNvSpPr txBox="1"/>
            <p:nvPr/>
          </p:nvSpPr>
          <p:spPr>
            <a:xfrm>
              <a:off x="601372" y="1687280"/>
              <a:ext cx="11069012" cy="962956"/>
            </a:xfrm>
            <a:prstGeom prst="rect">
              <a:avLst/>
            </a:prstGeom>
            <a:noFill/>
          </p:spPr>
          <p:txBody>
            <a:bodyPr wrap="square" rtlCol="0">
              <a:spAutoFit/>
            </a:bodyPr>
            <a:lstStyle/>
            <a:p>
              <a:pPr>
                <a:lnSpc>
                  <a:spcPct val="150000"/>
                </a:lnSpc>
              </a:pPr>
              <a:r>
                <a:rPr lang="en-US" altLang="zh-CN" sz="2000" dirty="0"/>
                <a:t>         </a:t>
              </a:r>
              <a:r>
                <a:rPr lang="zh-CN" altLang="en-US" sz="2000" dirty="0"/>
                <a:t>整个系统可以分为前端以及后端两个大的模块，后端是使用</a:t>
              </a:r>
              <a:r>
                <a:rPr lang="en-US" altLang="zh-CN" sz="2000" dirty="0"/>
                <a:t>Java</a:t>
              </a:r>
              <a:r>
                <a:rPr lang="zh-CN" altLang="en-US" sz="2000" dirty="0"/>
                <a:t>编写的，前端是通过</a:t>
              </a:r>
              <a:r>
                <a:rPr lang="en-US" altLang="zh-CN" sz="2000" dirty="0"/>
                <a:t>Vue.js</a:t>
              </a:r>
              <a:r>
                <a:rPr lang="zh-CN" altLang="en-US" sz="2000" dirty="0"/>
                <a:t>编写的，</a:t>
              </a:r>
              <a:r>
                <a:rPr lang="en-US" altLang="zh-CN" sz="2000" dirty="0"/>
                <a:t>Web</a:t>
              </a:r>
              <a:r>
                <a:rPr lang="zh-CN" altLang="en-US" sz="2000" dirty="0"/>
                <a:t>浏览器作为整个程序的入口。</a:t>
              </a:r>
              <a:endParaRPr lang="en-US" altLang="zh-CN" sz="2000" dirty="0"/>
            </a:p>
          </p:txBody>
        </p:sp>
      </p:grpSp>
      <p:pic>
        <p:nvPicPr>
          <p:cNvPr id="6" name="图片 5">
            <a:extLst>
              <a:ext uri="{FF2B5EF4-FFF2-40B4-BE49-F238E27FC236}">
                <a16:creationId xmlns:a16="http://schemas.microsoft.com/office/drawing/2014/main" id="{E1A59747-2C40-01CB-0803-66DA9DE27620}"/>
              </a:ext>
            </a:extLst>
          </p:cNvPr>
          <p:cNvPicPr>
            <a:picLocks noChangeAspect="1"/>
          </p:cNvPicPr>
          <p:nvPr/>
        </p:nvPicPr>
        <p:blipFill>
          <a:blip r:embed="rId3"/>
          <a:stretch>
            <a:fillRect/>
          </a:stretch>
        </p:blipFill>
        <p:spPr>
          <a:xfrm>
            <a:off x="8352357" y="2432873"/>
            <a:ext cx="3063501" cy="4133052"/>
          </a:xfrm>
          <a:prstGeom prst="rect">
            <a:avLst/>
          </a:prstGeom>
        </p:spPr>
      </p:pic>
    </p:spTree>
    <p:extLst>
      <p:ext uri="{BB962C8B-B14F-4D97-AF65-F5344CB8AC3E}">
        <p14:creationId xmlns:p14="http://schemas.microsoft.com/office/powerpoint/2010/main" val="242644170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sp>
        <p:nvSpPr>
          <p:cNvPr id="2" name="文本框 1">
            <a:extLst>
              <a:ext uri="{FF2B5EF4-FFF2-40B4-BE49-F238E27FC236}">
                <a16:creationId xmlns:a16="http://schemas.microsoft.com/office/drawing/2014/main" id="{FD68EB58-C449-1AC1-50FC-253E9E709E4F}"/>
              </a:ext>
            </a:extLst>
          </p:cNvPr>
          <p:cNvSpPr txBox="1"/>
          <p:nvPr/>
        </p:nvSpPr>
        <p:spPr>
          <a:xfrm>
            <a:off x="414673" y="1144617"/>
            <a:ext cx="11069012" cy="400110"/>
          </a:xfrm>
          <a:prstGeom prst="rect">
            <a:avLst/>
          </a:prstGeom>
          <a:noFill/>
        </p:spPr>
        <p:txBody>
          <a:bodyPr wrap="square" rtlCol="0">
            <a:spAutoFit/>
          </a:bodyPr>
          <a:lstStyle/>
          <a:p>
            <a:r>
              <a:rPr lang="en-US" altLang="zh-CN" sz="2000" dirty="0"/>
              <a:t>	</a:t>
            </a:r>
            <a:r>
              <a:rPr lang="zh-CN" altLang="en-US" sz="2000" dirty="0"/>
              <a:t>程序拥有完整的交互界面，用户通过在网页上点击交互界面来使用系统的各种功能。</a:t>
            </a:r>
            <a:endParaRPr lang="en-US" altLang="zh-CN" sz="2000" dirty="0"/>
          </a:p>
        </p:txBody>
      </p:sp>
      <p:pic>
        <p:nvPicPr>
          <p:cNvPr id="5" name="图片 4">
            <a:extLst>
              <a:ext uri="{FF2B5EF4-FFF2-40B4-BE49-F238E27FC236}">
                <a16:creationId xmlns:a16="http://schemas.microsoft.com/office/drawing/2014/main" id="{C1C6406C-BEF6-15A6-1DA8-99F267532A82}"/>
              </a:ext>
            </a:extLst>
          </p:cNvPr>
          <p:cNvPicPr>
            <a:picLocks noChangeAspect="1"/>
          </p:cNvPicPr>
          <p:nvPr/>
        </p:nvPicPr>
        <p:blipFill>
          <a:blip r:embed="rId3"/>
          <a:stretch>
            <a:fillRect/>
          </a:stretch>
        </p:blipFill>
        <p:spPr>
          <a:xfrm>
            <a:off x="1556237" y="1763808"/>
            <a:ext cx="9527931" cy="4500955"/>
          </a:xfrm>
          <a:prstGeom prst="rect">
            <a:avLst/>
          </a:prstGeom>
        </p:spPr>
      </p:pic>
    </p:spTree>
    <p:extLst>
      <p:ext uri="{BB962C8B-B14F-4D97-AF65-F5344CB8AC3E}">
        <p14:creationId xmlns:p14="http://schemas.microsoft.com/office/powerpoint/2010/main" val="12511356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13122" y="1120251"/>
            <a:ext cx="11069012" cy="1991650"/>
            <a:chOff x="-113122" y="1120251"/>
            <a:chExt cx="11069012" cy="1991650"/>
          </a:xfrm>
        </p:grpSpPr>
        <p:sp>
          <p:nvSpPr>
            <p:cNvPr id="5" name="文本框 4">
              <a:extLst>
                <a:ext uri="{FF2B5EF4-FFF2-40B4-BE49-F238E27FC236}">
                  <a16:creationId xmlns:a16="http://schemas.microsoft.com/office/drawing/2014/main" id="{2F62E8DC-94DB-B28C-95A3-52E91F2A67B7}"/>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各功能模块介绍</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490194" y="1687280"/>
              <a:ext cx="5967167" cy="1424621"/>
            </a:xfrm>
            <a:prstGeom prst="rect">
              <a:avLst/>
            </a:prstGeom>
            <a:noFill/>
          </p:spPr>
          <p:txBody>
            <a:bodyPr wrap="square" rtlCol="0">
              <a:spAutoFit/>
            </a:bodyPr>
            <a:lstStyle/>
            <a:p>
              <a:pPr>
                <a:lnSpc>
                  <a:spcPct val="150000"/>
                </a:lnSpc>
              </a:pPr>
              <a:r>
                <a:rPr lang="en-US" altLang="zh-CN" sz="2000" dirty="0"/>
                <a:t>         </a:t>
              </a:r>
              <a:r>
                <a:rPr lang="zh-CN" altLang="en-US" sz="2000" dirty="0"/>
                <a:t>如图所示，为了实际开发的便利以及后期的可维护性，我们将整个系统分割为若干模块。各个模块各司其职，通过数据通信共同完成功能。</a:t>
              </a:r>
              <a:endParaRPr lang="en-US" altLang="zh-CN" sz="2000" dirty="0"/>
            </a:p>
          </p:txBody>
        </p:sp>
      </p:grpSp>
      <p:pic>
        <p:nvPicPr>
          <p:cNvPr id="16" name="图片 15">
            <a:extLst>
              <a:ext uri="{FF2B5EF4-FFF2-40B4-BE49-F238E27FC236}">
                <a16:creationId xmlns:a16="http://schemas.microsoft.com/office/drawing/2014/main" id="{A835DB80-54D5-D203-F8D0-D8C96F8CD794}"/>
              </a:ext>
            </a:extLst>
          </p:cNvPr>
          <p:cNvPicPr>
            <a:picLocks noChangeAspect="1"/>
          </p:cNvPicPr>
          <p:nvPr/>
        </p:nvPicPr>
        <p:blipFill>
          <a:blip r:embed="rId3"/>
          <a:stretch>
            <a:fillRect/>
          </a:stretch>
        </p:blipFill>
        <p:spPr>
          <a:xfrm>
            <a:off x="6955262" y="781050"/>
            <a:ext cx="3885652" cy="5771890"/>
          </a:xfrm>
          <a:prstGeom prst="rect">
            <a:avLst/>
          </a:prstGeom>
        </p:spPr>
      </p:pic>
    </p:spTree>
    <p:extLst>
      <p:ext uri="{BB962C8B-B14F-4D97-AF65-F5344CB8AC3E}">
        <p14:creationId xmlns:p14="http://schemas.microsoft.com/office/powerpoint/2010/main" val="166538650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9482" y="3297843"/>
            <a:ext cx="6357833" cy="19552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怎么表示各种特殊符号以便于处理？</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如何判断用户的输入表达式是否合法？</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如何计算关系代数表达式？</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C6293BC-717B-FFD9-ABE0-73BFA54AEBA8}"/>
              </a:ext>
            </a:extLst>
          </p:cNvPr>
          <p:cNvSpPr txBox="1"/>
          <p:nvPr/>
        </p:nvSpPr>
        <p:spPr>
          <a:xfrm>
            <a:off x="4771070" y="2073360"/>
            <a:ext cx="2954655" cy="923330"/>
          </a:xfrm>
          <a:prstGeom prst="rect">
            <a:avLst/>
          </a:prstGeom>
          <a:noFill/>
        </p:spPr>
        <p:txBody>
          <a:bodyPr wrap="none" rtlCol="0">
            <a:spAutoFit/>
          </a:bodyPr>
          <a:lstStyle/>
          <a:p>
            <a:r>
              <a:rPr lang="zh-CN" altLang="en-US" sz="5400" b="1" dirty="0">
                <a:latin typeface="微软雅黑" panose="020B0503020204020204" pitchFamily="34" charset="-122"/>
                <a:ea typeface="微软雅黑" panose="020B0503020204020204" pitchFamily="34" charset="-122"/>
              </a:rPr>
              <a:t>关键问题</a:t>
            </a:r>
          </a:p>
        </p:txBody>
      </p:sp>
    </p:spTree>
    <p:extLst>
      <p:ext uri="{BB962C8B-B14F-4D97-AF65-F5344CB8AC3E}">
        <p14:creationId xmlns:p14="http://schemas.microsoft.com/office/powerpoint/2010/main" val="356376661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2941704"/>
            <a:chOff x="-84842" y="1195818"/>
            <a:chExt cx="11651531" cy="294170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445285"/>
            </a:xfrm>
            <a:prstGeom prst="rect">
              <a:avLst/>
            </a:prstGeom>
            <a:noFill/>
          </p:spPr>
          <p:txBody>
            <a:bodyPr wrap="square" rtlCol="0">
              <a:spAutoFit/>
            </a:bodyPr>
            <a:lstStyle/>
            <a:p>
              <a:pPr>
                <a:lnSpc>
                  <a:spcPct val="150000"/>
                </a:lnSpc>
              </a:pPr>
              <a:r>
                <a:rPr lang="en-US" altLang="zh-CN" sz="2400" b="1" dirty="0"/>
                <a:t>       1</a:t>
              </a:r>
              <a:r>
                <a:rPr lang="zh-CN" altLang="en-US" sz="2400" b="1" dirty="0"/>
                <a:t>）前端输入</a:t>
              </a:r>
              <a:endParaRPr lang="en-US" altLang="zh-CN" sz="2000" b="1" dirty="0"/>
            </a:p>
            <a:p>
              <a:pPr>
                <a:lnSpc>
                  <a:spcPct val="150000"/>
                </a:lnSpc>
              </a:pPr>
              <a:r>
                <a:rPr lang="zh-CN" altLang="en-US" sz="2000" dirty="0"/>
                <a:t>       </a:t>
              </a:r>
              <a:r>
                <a:rPr lang="en-US" altLang="zh-CN" sz="2000" dirty="0"/>
                <a:t>	</a:t>
              </a:r>
              <a:r>
                <a:rPr lang="zh-CN" altLang="en-US" sz="2000" dirty="0"/>
                <a:t>通过</a:t>
              </a:r>
              <a:r>
                <a:rPr lang="en-US" altLang="zh-CN" sz="2000" dirty="0"/>
                <a:t>button</a:t>
              </a:r>
              <a:r>
                <a:rPr lang="zh-CN" altLang="en-US" sz="2000" dirty="0"/>
                <a:t>按键帮助用户输入特殊符号</a:t>
              </a:r>
            </a:p>
            <a:p>
              <a:pPr>
                <a:lnSpc>
                  <a:spcPct val="150000"/>
                </a:lnSpc>
              </a:pPr>
              <a:r>
                <a:rPr lang="en-US" altLang="zh-CN" sz="2000" dirty="0"/>
                <a:t>	</a:t>
              </a:r>
              <a:r>
                <a:rPr lang="zh-CN" altLang="en-US" sz="2000" dirty="0"/>
                <a:t>规定选择的输入形式为：运算符</a:t>
              </a:r>
              <a:r>
                <a:rPr lang="en-US" altLang="zh-CN" sz="2000" dirty="0"/>
                <a:t>[</a:t>
              </a:r>
              <a:r>
                <a:rPr lang="zh-CN" altLang="en-US" sz="2000" dirty="0"/>
                <a:t>条件式</a:t>
              </a:r>
              <a:r>
                <a:rPr lang="en-US" altLang="zh-CN" sz="2000" dirty="0"/>
                <a:t>][</a:t>
              </a:r>
              <a:r>
                <a:rPr lang="zh-CN" altLang="en-US" sz="2000" dirty="0"/>
                <a:t>表名</a:t>
              </a:r>
              <a:r>
                <a:rPr lang="en-US" altLang="zh-CN" sz="2000" dirty="0"/>
                <a:t>]</a:t>
              </a:r>
            </a:p>
            <a:p>
              <a:pPr>
                <a:lnSpc>
                  <a:spcPct val="150000"/>
                </a:lnSpc>
              </a:pPr>
              <a:r>
                <a:rPr lang="en-US" altLang="zh-CN" sz="2000" dirty="0"/>
                <a:t>	</a:t>
              </a:r>
              <a:r>
                <a:rPr lang="zh-CN" altLang="en-US" sz="2000" dirty="0"/>
                <a:t>规定投影的输入形式为：运算符</a:t>
              </a:r>
              <a:r>
                <a:rPr lang="en-US" altLang="zh-CN" sz="2000" dirty="0"/>
                <a:t>[</a:t>
              </a:r>
              <a:r>
                <a:rPr lang="zh-CN" altLang="en-US" sz="2000" dirty="0"/>
                <a:t>列名</a:t>
              </a:r>
              <a:r>
                <a:rPr lang="en-US" altLang="zh-CN" sz="2000" dirty="0"/>
                <a:t>,</a:t>
              </a:r>
              <a:r>
                <a:rPr lang="zh-CN" altLang="en-US" sz="2000" dirty="0"/>
                <a:t>列名</a:t>
              </a:r>
              <a:r>
                <a:rPr lang="en-US" altLang="zh-CN" sz="2000" dirty="0"/>
                <a:t>,…][</a:t>
              </a:r>
              <a:r>
                <a:rPr lang="zh-CN" altLang="en-US" sz="2000" dirty="0"/>
                <a:t>表名</a:t>
              </a:r>
              <a:r>
                <a:rPr lang="en-US" altLang="zh-CN" sz="2000" dirty="0"/>
                <a:t>]</a:t>
              </a:r>
            </a:p>
            <a:p>
              <a:pPr>
                <a:lnSpc>
                  <a:spcPct val="150000"/>
                </a:lnSpc>
              </a:pPr>
              <a:endParaRPr lang="en-US" altLang="zh-CN" sz="2000"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图片 13">
            <a:extLst>
              <a:ext uri="{FF2B5EF4-FFF2-40B4-BE49-F238E27FC236}">
                <a16:creationId xmlns:a16="http://schemas.microsoft.com/office/drawing/2014/main" id="{685722A6-7CFA-931A-8DD4-68930A6416D5}"/>
              </a:ext>
            </a:extLst>
          </p:cNvPr>
          <p:cNvPicPr>
            <a:picLocks noChangeAspect="1"/>
          </p:cNvPicPr>
          <p:nvPr/>
        </p:nvPicPr>
        <p:blipFill>
          <a:blip r:embed="rId3"/>
          <a:stretch>
            <a:fillRect/>
          </a:stretch>
        </p:blipFill>
        <p:spPr>
          <a:xfrm>
            <a:off x="2239481" y="3694961"/>
            <a:ext cx="6622792" cy="2615724"/>
          </a:xfrm>
          <a:prstGeom prst="rect">
            <a:avLst/>
          </a:prstGeom>
        </p:spPr>
      </p:pic>
    </p:spTree>
    <p:extLst>
      <p:ext uri="{BB962C8B-B14F-4D97-AF65-F5344CB8AC3E}">
        <p14:creationId xmlns:p14="http://schemas.microsoft.com/office/powerpoint/2010/main" val="80133759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2460</TotalTime>
  <Words>1778</Words>
  <Application>Microsoft Office PowerPoint</Application>
  <PresentationFormat>宽屏</PresentationFormat>
  <Paragraphs>116</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1119309385@qq.com</cp:lastModifiedBy>
  <cp:revision>185</cp:revision>
  <dcterms:created xsi:type="dcterms:W3CDTF">2017-05-11T09:34:00Z</dcterms:created>
  <dcterms:modified xsi:type="dcterms:W3CDTF">2023-01-12T13:32:58Z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