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7" r:id="rId2"/>
    <p:sldId id="289" r:id="rId3"/>
    <p:sldId id="318" r:id="rId4"/>
    <p:sldId id="290" r:id="rId5"/>
    <p:sldId id="292" r:id="rId6"/>
    <p:sldId id="297" r:id="rId7"/>
    <p:sldId id="298"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295" r:id="rId27"/>
    <p:sldId id="296" r:id="rId28"/>
    <p:sldId id="26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0101"/>
    <a:srgbClr val="3E4150"/>
    <a:srgbClr val="939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72" autoAdjust="0"/>
    <p:restoredTop sz="99516" autoAdjust="0"/>
  </p:normalViewPr>
  <p:slideViewPr>
    <p:cSldViewPr snapToGrid="0">
      <p:cViewPr varScale="1">
        <p:scale>
          <a:sx n="68" d="100"/>
          <a:sy n="68" d="100"/>
        </p:scale>
        <p:origin x="732" y="64"/>
      </p:cViewPr>
      <p:guideLst>
        <p:guide orient="horz" pos="2160"/>
        <p:guide pos="3840"/>
      </p:guideLst>
    </p:cSldViewPr>
  </p:slideViewPr>
  <p:outlineViewPr>
    <p:cViewPr>
      <p:scale>
        <a:sx n="33" d="100"/>
        <a:sy n="33" d="100"/>
      </p:scale>
      <p:origin x="0" y="-2430"/>
    </p:cViewPr>
  </p:outlineViewPr>
  <p:notesTextViewPr>
    <p:cViewPr>
      <p:scale>
        <a:sx n="1" d="1"/>
        <a:sy n="1" d="1"/>
      </p:scale>
      <p:origin x="0" y="0"/>
    </p:cViewPr>
  </p:notesTextViewPr>
  <p:sorterViewPr>
    <p:cViewPr>
      <p:scale>
        <a:sx n="66" d="100"/>
        <a:sy n="66" d="100"/>
      </p:scale>
      <p:origin x="0" y="-25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2023/1/11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4064348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p>
          <a:p>
            <a:r>
              <a:rPr lang="en-US" altLang="zh-CN" dirty="0"/>
              <a:t>https://liangliangtuwen.tmall.com</a:t>
            </a:r>
          </a:p>
        </p:txBody>
      </p:sp>
    </p:spTree>
    <p:extLst>
      <p:ext uri="{BB962C8B-B14F-4D97-AF65-F5344CB8AC3E}">
        <p14:creationId xmlns:p14="http://schemas.microsoft.com/office/powerpoint/2010/main" val="2891339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762901-3818-4288-A2AF-2123C9E3703D}" type="datetimeFigureOut">
              <a:rPr lang="zh-CN" altLang="en-US" smtClean="0"/>
              <a:pPr/>
              <a:t>2023/1/11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09E81-2A51-4B75-811C-C3E8AA2F715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62901-3818-4288-A2AF-2123C9E3703D}" type="datetimeFigureOut">
              <a:rPr lang="zh-CN" altLang="en-US" smtClean="0"/>
              <a:pPr/>
              <a:t>2023/1/11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09E81-2A51-4B75-811C-C3E8AA2F715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9851"/>
          <a:stretch>
            <a:fillRect/>
          </a:stretch>
        </p:blipFill>
        <p:spPr>
          <a:xfrm rot="18426895">
            <a:off x="-6161032" y="-3864538"/>
            <a:ext cx="15335316" cy="10632912"/>
          </a:xfrm>
          <a:prstGeom prst="rect">
            <a:avLst/>
          </a:prstGeom>
        </p:spPr>
      </p:pic>
      <p:sp>
        <p:nvSpPr>
          <p:cNvPr id="6" name="椭圆 5"/>
          <p:cNvSpPr/>
          <p:nvPr/>
        </p:nvSpPr>
        <p:spPr>
          <a:xfrm>
            <a:off x="1879599" y="1219862"/>
            <a:ext cx="2206018" cy="2310738"/>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12"/>
          <p:cNvSpPr txBox="1"/>
          <p:nvPr/>
        </p:nvSpPr>
        <p:spPr>
          <a:xfrm>
            <a:off x="3396783" y="4275789"/>
            <a:ext cx="8006981" cy="831029"/>
          </a:xfrm>
          <a:prstGeom prst="rect">
            <a:avLst/>
          </a:prstGeom>
          <a:noFill/>
        </p:spPr>
        <p:txBody>
          <a:bodyPr wrap="square" lIns="91472" tIns="45736" rIns="91472" bIns="45736" rtlCol="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anose="020B0604020202020204" pitchFamily="34" charset="0"/>
                <a:ea typeface="微软雅黑" panose="020B0503020204020204" pitchFamily="34" charset="-122"/>
                <a:cs typeface="Arial" panose="020B0604020202020204" pitchFamily="34" charset="0"/>
              </a:defRPr>
            </a:lvl1pPr>
          </a:lstStyle>
          <a:p>
            <a:pPr algn="r"/>
            <a:r>
              <a:rPr lang="zh-CN" altLang="en-US" sz="4800" dirty="0">
                <a:solidFill>
                  <a:srgbClr val="3E4150"/>
                </a:solidFill>
              </a:rPr>
              <a:t>关系代数运算系统</a:t>
            </a:r>
          </a:p>
        </p:txBody>
      </p:sp>
      <p:grpSp>
        <p:nvGrpSpPr>
          <p:cNvPr id="41" name="组合 40"/>
          <p:cNvGrpSpPr/>
          <p:nvPr/>
        </p:nvGrpSpPr>
        <p:grpSpPr>
          <a:xfrm>
            <a:off x="11571416" y="3959358"/>
            <a:ext cx="620584" cy="1723138"/>
            <a:chOff x="11571416" y="3218099"/>
            <a:chExt cx="620584" cy="1723138"/>
          </a:xfrm>
        </p:grpSpPr>
        <p:sp>
          <p:nvSpPr>
            <p:cNvPr id="43" name="矩形 42"/>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1571416" y="4500799"/>
              <a:ext cx="620584" cy="44043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文本框 41"/>
          <p:cNvSpPr txBox="1"/>
          <p:nvPr/>
        </p:nvSpPr>
        <p:spPr>
          <a:xfrm>
            <a:off x="7400273" y="5242058"/>
            <a:ext cx="3822155" cy="1323439"/>
          </a:xfrm>
          <a:prstGeom prst="rect">
            <a:avLst/>
          </a:prstGeom>
          <a:noFill/>
        </p:spPr>
        <p:txBody>
          <a:bodyPr wrap="square" rtlCol="0">
            <a:spAutoFit/>
          </a:bodyPr>
          <a:lstStyle/>
          <a:p>
            <a:pPr algn="r"/>
            <a:r>
              <a:rPr lang="zh-CN" altLang="en-US" sz="1600" dirty="0">
                <a:solidFill>
                  <a:schemeClr val="bg1">
                    <a:lumMod val="50000"/>
                  </a:schemeClr>
                </a:solidFill>
                <a:latin typeface="微软雅黑" panose="020B0503020204020204" pitchFamily="34" charset="-122"/>
                <a:ea typeface="微软雅黑" panose="020B0503020204020204" pitchFamily="34" charset="-122"/>
              </a:rPr>
              <a:t>第七组：</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19030100069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薛   晴</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r>
              <a:rPr lang="en-US" altLang="zh-CN" sz="1600" dirty="0">
                <a:solidFill>
                  <a:schemeClr val="bg1">
                    <a:lumMod val="50000"/>
                  </a:schemeClr>
                </a:solidFill>
                <a:latin typeface="微软雅黑" panose="020B0503020204020204" pitchFamily="34" charset="-122"/>
                <a:ea typeface="微软雅黑" panose="020B0503020204020204" pitchFamily="34" charset="-122"/>
              </a:rPr>
              <a:t>19030400025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王禹轩</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r>
              <a:rPr lang="en-US" altLang="zh-CN" sz="1600" dirty="0">
                <a:solidFill>
                  <a:schemeClr val="bg1">
                    <a:lumMod val="50000"/>
                  </a:schemeClr>
                </a:solidFill>
                <a:latin typeface="微软雅黑" panose="020B0503020204020204" pitchFamily="34" charset="-122"/>
                <a:ea typeface="微软雅黑" panose="020B0503020204020204" pitchFamily="34" charset="-122"/>
              </a:rPr>
              <a:t>19030100272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陈曼琪</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r>
              <a:rPr lang="zh-CN" altLang="en-US" sz="1600" dirty="0">
                <a:solidFill>
                  <a:schemeClr val="bg1">
                    <a:lumMod val="50000"/>
                  </a:schemeClr>
                </a:solidFill>
                <a:latin typeface="微软雅黑" panose="020B0503020204020204" pitchFamily="34" charset="-122"/>
                <a:ea typeface="微软雅黑" panose="020B0503020204020204" pitchFamily="34" charset="-122"/>
              </a:rPr>
              <a:t>指 导 老 师：赵   亮 </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299" y="1296062"/>
            <a:ext cx="2206017" cy="220601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300" fill="hold"/>
                                        <p:tgtEl>
                                          <p:spTgt spid="4"/>
                                        </p:tgtEl>
                                        <p:attrNameLst>
                                          <p:attrName>ppt_x</p:attrName>
                                        </p:attrNameLst>
                                      </p:cBhvr>
                                      <p:tavLst>
                                        <p:tav tm="0">
                                          <p:val>
                                            <p:strVal val="0-#ppt_w/2"/>
                                          </p:val>
                                        </p:tav>
                                        <p:tav tm="100000">
                                          <p:val>
                                            <p:strVal val="#ppt_x"/>
                                          </p:val>
                                        </p:tav>
                                      </p:tavLst>
                                    </p:anim>
                                    <p:anim calcmode="lin" valueType="num">
                                      <p:cBhvr additive="base">
                                        <p:cTn id="8" dur="1300" fill="hold"/>
                                        <p:tgtEl>
                                          <p:spTgt spid="4"/>
                                        </p:tgtEl>
                                        <p:attrNameLst>
                                          <p:attrName>ppt_y</p:attrName>
                                        </p:attrNameLst>
                                      </p:cBhvr>
                                      <p:tavLst>
                                        <p:tav tm="0">
                                          <p:val>
                                            <p:strVal val="0-#ppt_h/2"/>
                                          </p:val>
                                        </p:tav>
                                        <p:tav tm="100000">
                                          <p:val>
                                            <p:strVal val="#ppt_y"/>
                                          </p:val>
                                        </p:tav>
                                      </p:tavLst>
                                    </p:anim>
                                  </p:childTnLst>
                                </p:cTn>
                              </p:par>
                              <p:par>
                                <p:cTn id="9" presetID="12" presetClass="entr" presetSubtype="2" fill="hold" nodeType="withEffect">
                                  <p:stCondLst>
                                    <p:cond delay="80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p:tgtEl>
                                          <p:spTgt spid="41"/>
                                        </p:tgtEl>
                                        <p:attrNameLst>
                                          <p:attrName>ppt_x</p:attrName>
                                        </p:attrNameLst>
                                      </p:cBhvr>
                                      <p:tavLst>
                                        <p:tav tm="0">
                                          <p:val>
                                            <p:strVal val="#ppt_x+#ppt_w*1.125000"/>
                                          </p:val>
                                        </p:tav>
                                        <p:tav tm="100000">
                                          <p:val>
                                            <p:strVal val="#ppt_x"/>
                                          </p:val>
                                        </p:tav>
                                      </p:tavLst>
                                    </p:anim>
                                    <p:animEffect transition="in" filter="wipe(left)">
                                      <p:cBhvr>
                                        <p:cTn id="12" dur="500"/>
                                        <p:tgtEl>
                                          <p:spTgt spid="41"/>
                                        </p:tgtEl>
                                      </p:cBhvr>
                                    </p:animEffect>
                                  </p:childTnLst>
                                </p:cTn>
                              </p:par>
                              <p:par>
                                <p:cTn id="13" presetID="12" presetClass="entr" presetSubtype="8" fill="hold" grpId="0" nodeType="withEffect">
                                  <p:stCondLst>
                                    <p:cond delay="100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p:tgtEl>
                                          <p:spTgt spid="45"/>
                                        </p:tgtEl>
                                        <p:attrNameLst>
                                          <p:attrName>ppt_x</p:attrName>
                                        </p:attrNameLst>
                                      </p:cBhvr>
                                      <p:tavLst>
                                        <p:tav tm="0">
                                          <p:val>
                                            <p:strVal val="#ppt_x-#ppt_w*1.125000"/>
                                          </p:val>
                                        </p:tav>
                                        <p:tav tm="100000">
                                          <p:val>
                                            <p:strVal val="#ppt_x"/>
                                          </p:val>
                                        </p:tav>
                                      </p:tavLst>
                                    </p:anim>
                                    <p:animEffect transition="in" filter="wipe(right)">
                                      <p:cBhvr>
                                        <p:cTn id="16" dur="500"/>
                                        <p:tgtEl>
                                          <p:spTgt spid="45"/>
                                        </p:tgtEl>
                                      </p:cBhvr>
                                    </p:animEffect>
                                  </p:childTnLst>
                                </p:cTn>
                              </p:par>
                              <p:par>
                                <p:cTn id="17" presetID="12" presetClass="entr" presetSubtype="8" fill="hold" grpId="0" nodeType="withEffect">
                                  <p:stCondLst>
                                    <p:cond delay="150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p:tgtEl>
                                          <p:spTgt spid="42"/>
                                        </p:tgtEl>
                                        <p:attrNameLst>
                                          <p:attrName>ppt_x</p:attrName>
                                        </p:attrNameLst>
                                      </p:cBhvr>
                                      <p:tavLst>
                                        <p:tav tm="0">
                                          <p:val>
                                            <p:strVal val="#ppt_x-#ppt_w*1.125000"/>
                                          </p:val>
                                        </p:tav>
                                        <p:tav tm="100000">
                                          <p:val>
                                            <p:strVal val="#ppt_x"/>
                                          </p:val>
                                        </p:tav>
                                      </p:tavLst>
                                    </p:anim>
                                    <p:animEffect transition="in" filter="wipe(right)">
                                      <p:cBhvr>
                                        <p:cTn id="2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id="{30EBE43B-6001-0845-1536-05BF98EC55C0}"/>
              </a:ext>
            </a:extLst>
          </p:cNvPr>
          <p:cNvSpPr txBox="1"/>
          <p:nvPr/>
        </p:nvSpPr>
        <p:spPr>
          <a:xfrm>
            <a:off x="414673" y="1272500"/>
            <a:ext cx="4958605" cy="1886286"/>
          </a:xfrm>
          <a:prstGeom prst="rect">
            <a:avLst/>
          </a:prstGeom>
          <a:noFill/>
        </p:spPr>
        <p:txBody>
          <a:bodyPr wrap="square" rtlCol="0">
            <a:spAutoFit/>
          </a:bodyPr>
          <a:lstStyle/>
          <a:p>
            <a:pPr>
              <a:lnSpc>
                <a:spcPct val="150000"/>
              </a:lnSpc>
            </a:pPr>
            <a:r>
              <a:rPr lang="zh-CN" altLang="en-US" sz="2000" dirty="0"/>
              <a:t>         通过正规式构建</a:t>
            </a:r>
            <a:r>
              <a:rPr lang="en-US" altLang="zh-CN" sz="2000" dirty="0"/>
              <a:t>DFA</a:t>
            </a:r>
            <a:r>
              <a:rPr lang="zh-CN" altLang="en-US" sz="2000" dirty="0"/>
              <a:t>如</a:t>
            </a:r>
            <a:r>
              <a:rPr lang="zh-CN" altLang="en-US" sz="2000" b="1" dirty="0"/>
              <a:t>右图</a:t>
            </a:r>
            <a:r>
              <a:rPr lang="zh-CN" altLang="en-US" sz="2000" dirty="0"/>
              <a:t>所示：</a:t>
            </a:r>
            <a:endParaRPr lang="en-US" altLang="zh-CN" sz="2000" dirty="0"/>
          </a:p>
          <a:p>
            <a:pPr>
              <a:lnSpc>
                <a:spcPct val="150000"/>
              </a:lnSpc>
            </a:pPr>
            <a:r>
              <a:rPr lang="zh-CN" altLang="en-US" sz="2000" dirty="0"/>
              <a:t>         有了</a:t>
            </a:r>
            <a:r>
              <a:rPr lang="en-US" altLang="zh-CN" sz="2000" dirty="0"/>
              <a:t>DFA</a:t>
            </a:r>
            <a:r>
              <a:rPr lang="zh-CN" altLang="en-US" sz="2000" dirty="0"/>
              <a:t>，我们就可以基于</a:t>
            </a:r>
            <a:r>
              <a:rPr lang="en-US" altLang="zh-CN" sz="2000" dirty="0"/>
              <a:t>DFA</a:t>
            </a:r>
            <a:r>
              <a:rPr lang="zh-CN" altLang="en-US" sz="2000" dirty="0"/>
              <a:t>的基础来编写词法分析程序，进而解决了输入表达式中包含不合法的字符的问题。</a:t>
            </a:r>
            <a:endParaRPr lang="en-US" altLang="zh-CN" sz="2000" dirty="0"/>
          </a:p>
        </p:txBody>
      </p:sp>
      <p:pic>
        <p:nvPicPr>
          <p:cNvPr id="12" name="图片 11">
            <a:extLst>
              <a:ext uri="{FF2B5EF4-FFF2-40B4-BE49-F238E27FC236}">
                <a16:creationId xmlns:a16="http://schemas.microsoft.com/office/drawing/2014/main" id="{55F8EDFB-1E5D-CB14-B22A-F0EDC1061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235" y="484868"/>
            <a:ext cx="4476750" cy="6143625"/>
          </a:xfrm>
          <a:prstGeom prst="rect">
            <a:avLst/>
          </a:prstGeom>
        </p:spPr>
      </p:pic>
    </p:spTree>
    <p:extLst>
      <p:ext uri="{BB962C8B-B14F-4D97-AF65-F5344CB8AC3E}">
        <p14:creationId xmlns:p14="http://schemas.microsoft.com/office/powerpoint/2010/main" val="343431680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3" y="1070853"/>
            <a:ext cx="11183998" cy="2440283"/>
          </a:xfrm>
          <a:prstGeom prst="rect">
            <a:avLst/>
          </a:prstGeom>
          <a:noFill/>
        </p:spPr>
        <p:txBody>
          <a:bodyPr wrap="square" rtlCol="0">
            <a:spAutoFit/>
          </a:bodyPr>
          <a:lstStyle/>
          <a:p>
            <a:pPr>
              <a:lnSpc>
                <a:spcPct val="150000"/>
              </a:lnSpc>
            </a:pPr>
            <a:r>
              <a:rPr lang="en-US" altLang="zh-CN" sz="2400" b="1" dirty="0"/>
              <a:t>       2</a:t>
            </a:r>
            <a:r>
              <a:rPr lang="zh-CN" altLang="en-US" sz="2400" b="1" dirty="0"/>
              <a:t>）语法分析</a:t>
            </a:r>
            <a:endParaRPr lang="en-US" altLang="zh-CN" sz="2000" b="1" dirty="0"/>
          </a:p>
          <a:p>
            <a:pPr>
              <a:lnSpc>
                <a:spcPct val="150000"/>
              </a:lnSpc>
            </a:pPr>
            <a:r>
              <a:rPr lang="zh-CN" altLang="en-US" sz="2000" b="1" dirty="0"/>
              <a:t>       预测分析表推导过程：</a:t>
            </a:r>
            <a:endParaRPr lang="en-US" altLang="zh-CN" sz="2000" b="1" dirty="0"/>
          </a:p>
          <a:p>
            <a:pPr>
              <a:lnSpc>
                <a:spcPct val="150000"/>
              </a:lnSpc>
            </a:pPr>
            <a:r>
              <a:rPr lang="zh-CN" altLang="en-US" sz="2000" dirty="0"/>
              <a:t>       除此之外，还需要考虑的是用户输入的表达式的语法是否正确，这一步我们使用了语法分析来进行校验。要让程序能具备语法分析的能力，需要先获得关系表达式的分析预测表。</a:t>
            </a:r>
            <a:endParaRPr lang="en-US" altLang="zh-CN" sz="2000" dirty="0"/>
          </a:p>
          <a:p>
            <a:pPr>
              <a:lnSpc>
                <a:spcPct val="150000"/>
              </a:lnSpc>
            </a:pPr>
            <a:r>
              <a:rPr lang="en-US" altLang="zh-CN" sz="2000" dirty="0"/>
              <a:t>       </a:t>
            </a:r>
            <a:r>
              <a:rPr lang="zh-CN" altLang="en-US" sz="2000" dirty="0"/>
              <a:t>接下来是我们的推导过程。</a:t>
            </a:r>
            <a:r>
              <a:rPr lang="en-US" altLang="zh-CN" sz="2000" dirty="0"/>
              <a:t>        </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28936138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32776" y="1152572"/>
            <a:ext cx="11183998" cy="501291"/>
          </a:xfrm>
          <a:prstGeom prst="rect">
            <a:avLst/>
          </a:prstGeom>
          <a:noFill/>
        </p:spPr>
        <p:txBody>
          <a:bodyPr wrap="square" rtlCol="0">
            <a:spAutoFit/>
          </a:bodyPr>
          <a:lstStyle/>
          <a:p>
            <a:pPr>
              <a:lnSpc>
                <a:spcPct val="150000"/>
              </a:lnSpc>
            </a:pPr>
            <a:r>
              <a:rPr lang="zh-CN" altLang="en-US" sz="2000" dirty="0"/>
              <a:t>① 用产生式表示文法，其中</a:t>
            </a:r>
            <a:r>
              <a:rPr lang="en-US" altLang="zh-CN" sz="2000" dirty="0"/>
              <a:t>A</a:t>
            </a:r>
            <a:r>
              <a:rPr lang="zh-CN" altLang="en-US" sz="2000" dirty="0"/>
              <a:t>：表达式，</a:t>
            </a:r>
            <a:r>
              <a:rPr lang="en-US" altLang="zh-CN" sz="2000" dirty="0"/>
              <a:t>id</a:t>
            </a:r>
            <a:r>
              <a:rPr lang="zh-CN" altLang="en-US" sz="2000" dirty="0"/>
              <a:t>：标识符，</a:t>
            </a:r>
            <a:r>
              <a:rPr lang="en-US" altLang="zh-CN" sz="2000" dirty="0"/>
              <a:t>num</a:t>
            </a:r>
            <a:r>
              <a:rPr lang="zh-CN" altLang="en-US" sz="2000" dirty="0"/>
              <a:t>：数字</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988F66DA-D060-33FD-E641-DCE23C22AD71}"/>
              </a:ext>
            </a:extLst>
          </p:cNvPr>
          <p:cNvPicPr>
            <a:picLocks noChangeAspect="1"/>
          </p:cNvPicPr>
          <p:nvPr/>
        </p:nvPicPr>
        <p:blipFill>
          <a:blip r:embed="rId3"/>
          <a:stretch>
            <a:fillRect/>
          </a:stretch>
        </p:blipFill>
        <p:spPr>
          <a:xfrm>
            <a:off x="918583" y="1803134"/>
            <a:ext cx="10354834" cy="4154606"/>
          </a:xfrm>
          <a:prstGeom prst="rect">
            <a:avLst/>
          </a:prstGeom>
        </p:spPr>
      </p:pic>
    </p:spTree>
    <p:extLst>
      <p:ext uri="{BB962C8B-B14F-4D97-AF65-F5344CB8AC3E}">
        <p14:creationId xmlns:p14="http://schemas.microsoft.com/office/powerpoint/2010/main" val="272768359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86656" y="1045665"/>
            <a:ext cx="11183998" cy="501291"/>
          </a:xfrm>
          <a:prstGeom prst="rect">
            <a:avLst/>
          </a:prstGeom>
          <a:noFill/>
        </p:spPr>
        <p:txBody>
          <a:bodyPr wrap="square" rtlCol="0">
            <a:spAutoFit/>
          </a:bodyPr>
          <a:lstStyle/>
          <a:p>
            <a:pPr>
              <a:lnSpc>
                <a:spcPct val="150000"/>
              </a:lnSpc>
            </a:pPr>
            <a:r>
              <a:rPr lang="zh-CN" altLang="en-US" sz="2000" dirty="0"/>
              <a:t>② 消除左递归和公共左因子</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30012D34-D81D-5705-9864-B06627D1A96B}"/>
              </a:ext>
            </a:extLst>
          </p:cNvPr>
          <p:cNvPicPr>
            <a:picLocks noChangeAspect="1"/>
          </p:cNvPicPr>
          <p:nvPr/>
        </p:nvPicPr>
        <p:blipFill rotWithShape="1">
          <a:blip r:embed="rId3"/>
          <a:srcRect r="37619"/>
          <a:stretch/>
        </p:blipFill>
        <p:spPr>
          <a:xfrm>
            <a:off x="4864766" y="1114978"/>
            <a:ext cx="5509474" cy="5455505"/>
          </a:xfrm>
          <a:prstGeom prst="rect">
            <a:avLst/>
          </a:prstGeom>
        </p:spPr>
      </p:pic>
    </p:spTree>
    <p:extLst>
      <p:ext uri="{BB962C8B-B14F-4D97-AF65-F5344CB8AC3E}">
        <p14:creationId xmlns:p14="http://schemas.microsoft.com/office/powerpoint/2010/main" val="230859667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914935" y="1025511"/>
            <a:ext cx="11183998" cy="501291"/>
          </a:xfrm>
          <a:prstGeom prst="rect">
            <a:avLst/>
          </a:prstGeom>
          <a:noFill/>
        </p:spPr>
        <p:txBody>
          <a:bodyPr wrap="square" rtlCol="0">
            <a:spAutoFit/>
          </a:bodyPr>
          <a:lstStyle/>
          <a:p>
            <a:pPr>
              <a:lnSpc>
                <a:spcPct val="150000"/>
              </a:lnSpc>
            </a:pPr>
            <a:r>
              <a:rPr lang="zh-CN" altLang="en-US" sz="2000" dirty="0"/>
              <a:t>③ 求解</a:t>
            </a:r>
            <a:r>
              <a:rPr lang="en-US" altLang="zh-CN" sz="2000" dirty="0"/>
              <a:t>First</a:t>
            </a:r>
            <a:r>
              <a:rPr lang="zh-CN" altLang="en-US" sz="2000" dirty="0"/>
              <a:t>集和</a:t>
            </a:r>
            <a:r>
              <a:rPr lang="en-US" altLang="zh-CN" sz="2000" dirty="0"/>
              <a:t>Follow</a:t>
            </a:r>
            <a:r>
              <a:rPr lang="zh-CN" altLang="en-US" sz="2000" dirty="0"/>
              <a:t>集</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A756B29B-5D2C-35EE-313F-A542F94B3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9727" y="1025511"/>
            <a:ext cx="6601354" cy="5670904"/>
          </a:xfrm>
          <a:prstGeom prst="rect">
            <a:avLst/>
          </a:prstGeom>
        </p:spPr>
      </p:pic>
    </p:spTree>
    <p:extLst>
      <p:ext uri="{BB962C8B-B14F-4D97-AF65-F5344CB8AC3E}">
        <p14:creationId xmlns:p14="http://schemas.microsoft.com/office/powerpoint/2010/main" val="2292735844"/>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48948" y="913385"/>
            <a:ext cx="11183998" cy="506292"/>
          </a:xfrm>
          <a:prstGeom prst="rect">
            <a:avLst/>
          </a:prstGeom>
          <a:noFill/>
        </p:spPr>
        <p:txBody>
          <a:bodyPr wrap="square" rtlCol="0">
            <a:spAutoFit/>
          </a:bodyPr>
          <a:lstStyle/>
          <a:p>
            <a:pPr>
              <a:lnSpc>
                <a:spcPct val="150000"/>
              </a:lnSpc>
            </a:pPr>
            <a:r>
              <a:rPr lang="zh-CN" altLang="en-US" sz="2000" b="1" dirty="0"/>
              <a:t>最终得到的预测分析表如下：</a:t>
            </a:r>
            <a:endParaRPr lang="en-US" altLang="zh-CN" sz="2000" b="1"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7B25A980-7000-CE37-63DA-A4F7E9A60CBB}"/>
              </a:ext>
            </a:extLst>
          </p:cNvPr>
          <p:cNvPicPr>
            <a:picLocks noChangeAspect="1"/>
          </p:cNvPicPr>
          <p:nvPr/>
        </p:nvPicPr>
        <p:blipFill>
          <a:blip r:embed="rId3"/>
          <a:stretch>
            <a:fillRect/>
          </a:stretch>
        </p:blipFill>
        <p:spPr>
          <a:xfrm>
            <a:off x="317369" y="1598384"/>
            <a:ext cx="11557262" cy="4932977"/>
          </a:xfrm>
          <a:prstGeom prst="rect">
            <a:avLst/>
          </a:prstGeom>
        </p:spPr>
      </p:pic>
    </p:spTree>
    <p:extLst>
      <p:ext uri="{BB962C8B-B14F-4D97-AF65-F5344CB8AC3E}">
        <p14:creationId xmlns:p14="http://schemas.microsoft.com/office/powerpoint/2010/main" val="156513000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A6BBDE63-C58F-0A9E-655E-6BCAFA83BB2A}"/>
              </a:ext>
            </a:extLst>
          </p:cNvPr>
          <p:cNvSpPr txBox="1"/>
          <p:nvPr/>
        </p:nvSpPr>
        <p:spPr>
          <a:xfrm>
            <a:off x="414673" y="1070853"/>
            <a:ext cx="11183998" cy="1424621"/>
          </a:xfrm>
          <a:prstGeom prst="rect">
            <a:avLst/>
          </a:prstGeom>
          <a:noFill/>
        </p:spPr>
        <p:txBody>
          <a:bodyPr wrap="square" rtlCol="0">
            <a:spAutoFit/>
          </a:bodyPr>
          <a:lstStyle/>
          <a:p>
            <a:pPr>
              <a:lnSpc>
                <a:spcPct val="150000"/>
              </a:lnSpc>
            </a:pPr>
            <a:r>
              <a:rPr lang="zh-CN" altLang="en-US" sz="2000" b="1" dirty="0"/>
              <a:t>       语法分析的程序实现步骤</a:t>
            </a:r>
            <a:endParaRPr lang="en-US" altLang="zh-CN" sz="2000" b="1" dirty="0"/>
          </a:p>
          <a:p>
            <a:pPr>
              <a:lnSpc>
                <a:spcPct val="150000"/>
              </a:lnSpc>
            </a:pPr>
            <a:r>
              <a:rPr lang="zh-CN" altLang="en-US" sz="2000" dirty="0"/>
              <a:t>       通过预测分析表以及辅助栈的帮助，可以使程序按如下步骤完成语法分析的过程。先入栈终止符，再入栈起始符。循环执行以下步骤之一：</a:t>
            </a:r>
          </a:p>
        </p:txBody>
      </p:sp>
      <p:pic>
        <p:nvPicPr>
          <p:cNvPr id="13" name="图片 12">
            <a:extLst>
              <a:ext uri="{FF2B5EF4-FFF2-40B4-BE49-F238E27FC236}">
                <a16:creationId xmlns:a16="http://schemas.microsoft.com/office/drawing/2014/main" id="{C449990B-63DF-4BE4-805A-23CCEF8BA7A1}"/>
              </a:ext>
            </a:extLst>
          </p:cNvPr>
          <p:cNvPicPr>
            <a:picLocks noChangeAspect="1"/>
          </p:cNvPicPr>
          <p:nvPr/>
        </p:nvPicPr>
        <p:blipFill>
          <a:blip r:embed="rId3"/>
          <a:stretch>
            <a:fillRect/>
          </a:stretch>
        </p:blipFill>
        <p:spPr>
          <a:xfrm>
            <a:off x="721150" y="2726095"/>
            <a:ext cx="9637102" cy="2348741"/>
          </a:xfrm>
          <a:prstGeom prst="rect">
            <a:avLst/>
          </a:prstGeom>
        </p:spPr>
      </p:pic>
      <p:sp>
        <p:nvSpPr>
          <p:cNvPr id="14" name="文本框 13">
            <a:extLst>
              <a:ext uri="{FF2B5EF4-FFF2-40B4-BE49-F238E27FC236}">
                <a16:creationId xmlns:a16="http://schemas.microsoft.com/office/drawing/2014/main" id="{600D7C9D-AD08-E1DE-78F6-E4AF516F8FEF}"/>
              </a:ext>
            </a:extLst>
          </p:cNvPr>
          <p:cNvSpPr txBox="1"/>
          <p:nvPr/>
        </p:nvSpPr>
        <p:spPr>
          <a:xfrm>
            <a:off x="414673" y="5260791"/>
            <a:ext cx="11183998" cy="501291"/>
          </a:xfrm>
          <a:prstGeom prst="rect">
            <a:avLst/>
          </a:prstGeom>
          <a:noFill/>
        </p:spPr>
        <p:txBody>
          <a:bodyPr wrap="square" rtlCol="0">
            <a:spAutoFit/>
          </a:bodyPr>
          <a:lstStyle/>
          <a:p>
            <a:pPr>
              <a:lnSpc>
                <a:spcPct val="150000"/>
              </a:lnSpc>
            </a:pPr>
            <a:r>
              <a:rPr lang="zh-CN" altLang="en-US" sz="2000" dirty="0"/>
              <a:t>       通过以上步骤即可对输入字符串完成语法分析。</a:t>
            </a:r>
          </a:p>
        </p:txBody>
      </p:sp>
    </p:spTree>
    <p:extLst>
      <p:ext uri="{BB962C8B-B14F-4D97-AF65-F5344CB8AC3E}">
        <p14:creationId xmlns:p14="http://schemas.microsoft.com/office/powerpoint/2010/main" val="798916294"/>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84842" y="1333752"/>
            <a:ext cx="11651531" cy="1921040"/>
            <a:chOff x="-84842" y="1195818"/>
            <a:chExt cx="11651531" cy="1921040"/>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2.</a:t>
              </a:r>
              <a:r>
                <a:rPr lang="zh-CN" altLang="en-US" sz="2500" b="1" dirty="0">
                  <a:latin typeface="黑体" panose="02010609060101010101" pitchFamily="49" charset="-122"/>
                  <a:ea typeface="黑体" panose="02010609060101010101" pitchFamily="49" charset="-122"/>
                </a:rPr>
                <a:t>逆波兰表达式转换与计算</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1424621"/>
            </a:xfrm>
            <a:prstGeom prst="rect">
              <a:avLst/>
            </a:prstGeom>
            <a:noFill/>
          </p:spPr>
          <p:txBody>
            <a:bodyPr wrap="square" rtlCol="0">
              <a:spAutoFit/>
            </a:bodyPr>
            <a:lstStyle/>
            <a:p>
              <a:pPr>
                <a:lnSpc>
                  <a:spcPct val="150000"/>
                </a:lnSpc>
              </a:pPr>
              <a:r>
                <a:rPr lang="zh-CN" altLang="en-US" sz="2000" dirty="0"/>
                <a:t>       通过前置的合法性分析以及前后端约定的传输格式，现在已经可以得到一个格式合法的、运算符与标识符等元素被分隔的以字符串数组形式表示的关系代数表达式。接下来另一个关键问题，即表达式如何计算得到结果，我们参考了计算机处理四则运算的思路。 </a:t>
              </a:r>
              <a:endParaRPr lang="en-US" altLang="zh-CN" sz="2000" b="0" i="1" dirty="0"/>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74124736"/>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2" y="1070853"/>
            <a:ext cx="6334919" cy="2901948"/>
          </a:xfrm>
          <a:prstGeom prst="rect">
            <a:avLst/>
          </a:prstGeom>
          <a:noFill/>
        </p:spPr>
        <p:txBody>
          <a:bodyPr wrap="square" rtlCol="0">
            <a:spAutoFit/>
          </a:bodyPr>
          <a:lstStyle/>
          <a:p>
            <a:pPr>
              <a:lnSpc>
                <a:spcPct val="150000"/>
              </a:lnSpc>
            </a:pPr>
            <a:r>
              <a:rPr lang="en-US" altLang="zh-CN" sz="2400" b="1" dirty="0"/>
              <a:t>       1</a:t>
            </a:r>
            <a:r>
              <a:rPr lang="zh-CN" altLang="en-US" sz="2400" b="1" dirty="0"/>
              <a:t>）逆波兰表达式转换</a:t>
            </a:r>
            <a:endParaRPr lang="en-US" altLang="zh-CN" sz="2400" b="1" dirty="0"/>
          </a:p>
          <a:p>
            <a:pPr>
              <a:lnSpc>
                <a:spcPct val="150000"/>
              </a:lnSpc>
            </a:pPr>
            <a:r>
              <a:rPr lang="zh-CN" altLang="en-US" sz="2000" dirty="0"/>
              <a:t>        逆波兰表达式中，所有操作符置于操作数的后面，因此也被称为后缀表达式、后序表达式。逆波兰记法不需要括号来标识操作符的优先级。因为逆波兰表达式的处理更符合计算的处理逻辑，所以先通过程序将输入的中缀表达式转换为逆波兰表达式以便后续的计算处理。</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FEE41EAF-F527-ABA1-94B8-E217C4A232D9}"/>
              </a:ext>
            </a:extLst>
          </p:cNvPr>
          <p:cNvPicPr>
            <a:picLocks noChangeAspect="1"/>
          </p:cNvPicPr>
          <p:nvPr/>
        </p:nvPicPr>
        <p:blipFill>
          <a:blip r:embed="rId3"/>
          <a:stretch>
            <a:fillRect/>
          </a:stretch>
        </p:blipFill>
        <p:spPr>
          <a:xfrm>
            <a:off x="7001237" y="0"/>
            <a:ext cx="3034904" cy="6858000"/>
          </a:xfrm>
          <a:prstGeom prst="rect">
            <a:avLst/>
          </a:prstGeom>
        </p:spPr>
      </p:pic>
    </p:spTree>
    <p:extLst>
      <p:ext uri="{BB962C8B-B14F-4D97-AF65-F5344CB8AC3E}">
        <p14:creationId xmlns:p14="http://schemas.microsoft.com/office/powerpoint/2010/main" val="320432862"/>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841343" y="1071211"/>
            <a:ext cx="10756225" cy="501291"/>
          </a:xfrm>
          <a:prstGeom prst="rect">
            <a:avLst/>
          </a:prstGeom>
          <a:noFill/>
        </p:spPr>
        <p:txBody>
          <a:bodyPr wrap="square" rtlCol="0">
            <a:spAutoFit/>
          </a:bodyPr>
          <a:lstStyle/>
          <a:p>
            <a:pPr>
              <a:lnSpc>
                <a:spcPct val="150000"/>
              </a:lnSpc>
            </a:pPr>
            <a:r>
              <a:rPr lang="zh-CN" altLang="en-US" sz="2000" dirty="0"/>
              <a:t>算法的文字表述如下，需要用到栈的辅助：</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4EA96D9B-2017-642F-97D0-4A39E521B6A7}"/>
              </a:ext>
            </a:extLst>
          </p:cNvPr>
          <p:cNvPicPr>
            <a:picLocks noChangeAspect="1"/>
          </p:cNvPicPr>
          <p:nvPr/>
        </p:nvPicPr>
        <p:blipFill>
          <a:blip r:embed="rId3"/>
          <a:stretch>
            <a:fillRect/>
          </a:stretch>
        </p:blipFill>
        <p:spPr>
          <a:xfrm>
            <a:off x="414672" y="1707820"/>
            <a:ext cx="9152581" cy="3680364"/>
          </a:xfrm>
          <a:prstGeom prst="rect">
            <a:avLst/>
          </a:prstGeom>
        </p:spPr>
      </p:pic>
      <p:sp>
        <p:nvSpPr>
          <p:cNvPr id="12" name="文本框 11">
            <a:extLst>
              <a:ext uri="{FF2B5EF4-FFF2-40B4-BE49-F238E27FC236}">
                <a16:creationId xmlns:a16="http://schemas.microsoft.com/office/drawing/2014/main" id="{2617F0EE-8415-0A56-D805-B308E7ECA8EC}"/>
              </a:ext>
            </a:extLst>
          </p:cNvPr>
          <p:cNvSpPr txBox="1"/>
          <p:nvPr/>
        </p:nvSpPr>
        <p:spPr>
          <a:xfrm>
            <a:off x="841343" y="5523502"/>
            <a:ext cx="6094428" cy="501291"/>
          </a:xfrm>
          <a:prstGeom prst="rect">
            <a:avLst/>
          </a:prstGeom>
          <a:noFill/>
        </p:spPr>
        <p:txBody>
          <a:bodyPr wrap="square">
            <a:spAutoFit/>
          </a:bodyPr>
          <a:lstStyle/>
          <a:p>
            <a:pPr>
              <a:lnSpc>
                <a:spcPct val="150000"/>
              </a:lnSpc>
            </a:pPr>
            <a:r>
              <a:rPr lang="zh-CN" altLang="en-US" sz="2000" dirty="0"/>
              <a:t>最后得到的</a:t>
            </a:r>
            <a:r>
              <a:rPr lang="en-US" altLang="zh-CN" sz="2000" dirty="0"/>
              <a:t>res</a:t>
            </a:r>
            <a:r>
              <a:rPr lang="zh-CN" altLang="en-US" sz="2000" dirty="0"/>
              <a:t>即为逆波兰表达式结果。</a:t>
            </a:r>
            <a:endParaRPr lang="en-US" altLang="zh-CN" sz="2000" dirty="0"/>
          </a:p>
        </p:txBody>
      </p:sp>
    </p:spTree>
    <p:extLst>
      <p:ext uri="{BB962C8B-B14F-4D97-AF65-F5344CB8AC3E}">
        <p14:creationId xmlns:p14="http://schemas.microsoft.com/office/powerpoint/2010/main" val="373501658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618672" y="2967335"/>
            <a:ext cx="2954655" cy="923330"/>
          </a:xfrm>
          <a:prstGeom prst="rect">
            <a:avLst/>
          </a:prstGeom>
          <a:noFill/>
        </p:spPr>
        <p:txBody>
          <a:bodyPr wrap="none" rtlCol="0">
            <a:spAutoFit/>
          </a:bodyPr>
          <a:lstStyle/>
          <a:p>
            <a:r>
              <a:rPr lang="zh-CN" altLang="en-US" sz="5400" b="1" dirty="0">
                <a:solidFill>
                  <a:srgbClr val="3E4150"/>
                </a:solidFill>
                <a:latin typeface="微软雅黑" panose="020B0503020204020204" pitchFamily="34" charset="-122"/>
                <a:ea typeface="微软雅黑" panose="020B0503020204020204" pitchFamily="34" charset="-122"/>
              </a:rPr>
              <a:t>需求分析</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17386590"/>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2" y="1070853"/>
            <a:ext cx="6334919" cy="4286943"/>
          </a:xfrm>
          <a:prstGeom prst="rect">
            <a:avLst/>
          </a:prstGeom>
          <a:noFill/>
        </p:spPr>
        <p:txBody>
          <a:bodyPr wrap="square" rtlCol="0">
            <a:spAutoFit/>
          </a:bodyPr>
          <a:lstStyle/>
          <a:p>
            <a:pPr>
              <a:lnSpc>
                <a:spcPct val="150000"/>
              </a:lnSpc>
            </a:pPr>
            <a:r>
              <a:rPr lang="en-US" altLang="zh-CN" sz="2400" b="1" dirty="0"/>
              <a:t>       1</a:t>
            </a:r>
            <a:r>
              <a:rPr lang="zh-CN" altLang="en-US" sz="2400" b="1" dirty="0"/>
              <a:t>）计算波兰表达式</a:t>
            </a:r>
            <a:endParaRPr lang="en-US" altLang="zh-CN" sz="2400" b="1" dirty="0"/>
          </a:p>
          <a:p>
            <a:pPr>
              <a:lnSpc>
                <a:spcPct val="150000"/>
              </a:lnSpc>
            </a:pPr>
            <a:r>
              <a:rPr lang="zh-CN" altLang="en-US" sz="2000" dirty="0"/>
              <a:t>        文字表述如下：</a:t>
            </a:r>
          </a:p>
          <a:p>
            <a:pPr>
              <a:lnSpc>
                <a:spcPct val="150000"/>
              </a:lnSpc>
            </a:pPr>
            <a:r>
              <a:rPr lang="zh-CN" altLang="en-US" sz="2000" dirty="0"/>
              <a:t>        </a:t>
            </a:r>
            <a:r>
              <a:rPr lang="en-US" altLang="zh-CN" sz="2000" dirty="0"/>
              <a:t>a. </a:t>
            </a:r>
            <a:r>
              <a:rPr lang="zh-CN" altLang="en-US" sz="2000" dirty="0"/>
              <a:t>由左到右开始，逐项扫描逆波兰表达式数组</a:t>
            </a:r>
            <a:r>
              <a:rPr lang="en-US" altLang="zh-CN" sz="2000" dirty="0"/>
              <a:t>res</a:t>
            </a:r>
            <a:r>
              <a:rPr lang="zh-CN" altLang="en-US" sz="2000" dirty="0"/>
              <a:t>。</a:t>
            </a:r>
          </a:p>
          <a:p>
            <a:pPr>
              <a:lnSpc>
                <a:spcPct val="150000"/>
              </a:lnSpc>
            </a:pPr>
            <a:r>
              <a:rPr lang="en-US" altLang="zh-CN" sz="2000" dirty="0"/>
              <a:t>        b. </a:t>
            </a:r>
            <a:r>
              <a:rPr lang="zh-CN" altLang="en-US" sz="2000" dirty="0"/>
              <a:t>遇到关系名则压栈。</a:t>
            </a:r>
          </a:p>
          <a:p>
            <a:pPr>
              <a:lnSpc>
                <a:spcPct val="150000"/>
              </a:lnSpc>
            </a:pPr>
            <a:r>
              <a:rPr lang="zh-CN" altLang="en-US" sz="2000" dirty="0"/>
              <a:t>        </a:t>
            </a:r>
            <a:r>
              <a:rPr lang="en-US" altLang="zh-CN" sz="2000" dirty="0"/>
              <a:t>c. </a:t>
            </a:r>
            <a:r>
              <a:rPr lang="zh-CN" altLang="en-US" sz="2000" dirty="0"/>
              <a:t>遇到关系运算符，则弹出栈顶的两个元素，先弹出的在右边，后弹出的在左边，进行计算，将结果关系压栈。</a:t>
            </a:r>
          </a:p>
          <a:p>
            <a:pPr>
              <a:lnSpc>
                <a:spcPct val="150000"/>
              </a:lnSpc>
            </a:pPr>
            <a:r>
              <a:rPr lang="zh-CN" altLang="en-US" sz="2000" dirty="0"/>
              <a:t>       </a:t>
            </a:r>
            <a:r>
              <a:rPr lang="en-US" altLang="zh-CN" sz="2000" dirty="0"/>
              <a:t>d. </a:t>
            </a:r>
            <a:r>
              <a:rPr lang="zh-CN" altLang="en-US" sz="2000" dirty="0"/>
              <a:t>扫描完成后，弹出栈顶元素，即为最终结果。</a:t>
            </a:r>
          </a:p>
          <a:p>
            <a:pPr>
              <a:lnSpc>
                <a:spcPct val="150000"/>
              </a:lnSpc>
            </a:pPr>
            <a:r>
              <a:rPr lang="zh-CN" altLang="en-US" sz="2000" dirty="0"/>
              <a:t>       以上步骤即为计算关系表达式的步骤。</a:t>
            </a:r>
            <a:endParaRPr lang="en-US" altLang="zh-CN" sz="2000" dirty="0"/>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137F7427-17A4-F16A-2E0E-B8354EEF260A}"/>
              </a:ext>
            </a:extLst>
          </p:cNvPr>
          <p:cNvPicPr>
            <a:picLocks noChangeAspect="1"/>
          </p:cNvPicPr>
          <p:nvPr/>
        </p:nvPicPr>
        <p:blipFill>
          <a:blip r:embed="rId3"/>
          <a:stretch>
            <a:fillRect/>
          </a:stretch>
        </p:blipFill>
        <p:spPr>
          <a:xfrm>
            <a:off x="6813445" y="407160"/>
            <a:ext cx="4177517" cy="6191499"/>
          </a:xfrm>
          <a:prstGeom prst="rect">
            <a:avLst/>
          </a:prstGeom>
        </p:spPr>
      </p:pic>
    </p:spTree>
    <p:extLst>
      <p:ext uri="{BB962C8B-B14F-4D97-AF65-F5344CB8AC3E}">
        <p14:creationId xmlns:p14="http://schemas.microsoft.com/office/powerpoint/2010/main" val="2708727889"/>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84842" y="1333752"/>
            <a:ext cx="11651531" cy="3306034"/>
            <a:chOff x="-84842" y="1195818"/>
            <a:chExt cx="11651531" cy="3306034"/>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3.</a:t>
              </a:r>
              <a:r>
                <a:rPr lang="zh-CN" altLang="en-US" sz="2500" b="1" dirty="0">
                  <a:latin typeface="黑体" panose="02010609060101010101" pitchFamily="49" charset="-122"/>
                  <a:ea typeface="黑体" panose="02010609060101010101" pitchFamily="49" charset="-122"/>
                </a:rPr>
                <a:t>单目运算符的递归预处理</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2809615"/>
            </a:xfrm>
            <a:prstGeom prst="rect">
              <a:avLst/>
            </a:prstGeom>
            <a:noFill/>
          </p:spPr>
          <p:txBody>
            <a:bodyPr wrap="square" rtlCol="0">
              <a:spAutoFit/>
            </a:bodyPr>
            <a:lstStyle/>
            <a:p>
              <a:pPr>
                <a:lnSpc>
                  <a:spcPct val="150000"/>
                </a:lnSpc>
              </a:pPr>
              <a:r>
                <a:rPr lang="zh-CN" altLang="en-US" sz="2000" dirty="0"/>
                <a:t>        上述借助处理四则运算的思路衍生出的逆波兰表达式计算法其实对于处理关系运算有个问题，就是关系代数运算中存在着选择以及投影两个单目运算符。而上面的算法实际上处理不了单目运算符的，回一下四则运算中的单目运算符也就是负号，在计算过程中实在中缀表达式转逆波兰表达式这一步就将其与数字合并成一个整体供后续计算。</a:t>
              </a:r>
            </a:p>
            <a:p>
              <a:pPr>
                <a:lnSpc>
                  <a:spcPct val="150000"/>
                </a:lnSpc>
              </a:pPr>
              <a:r>
                <a:rPr lang="zh-CN" altLang="en-US" sz="2000" dirty="0"/>
                <a:t>        借助这个思路，我们引入了对单目表达式的预处理来改进上述的算法，使其支持单目表达式的计算。</a:t>
              </a:r>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72984608"/>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7" name="文本框 6">
            <a:extLst>
              <a:ext uri="{FF2B5EF4-FFF2-40B4-BE49-F238E27FC236}">
                <a16:creationId xmlns:a16="http://schemas.microsoft.com/office/drawing/2014/main" id="{3BCFD3A5-941E-A3FF-554D-046E7DA5D53F}"/>
              </a:ext>
            </a:extLst>
          </p:cNvPr>
          <p:cNvSpPr txBox="1"/>
          <p:nvPr/>
        </p:nvSpPr>
        <p:spPr>
          <a:xfrm>
            <a:off x="414672" y="1181563"/>
            <a:ext cx="6099249" cy="3271280"/>
          </a:xfrm>
          <a:prstGeom prst="rect">
            <a:avLst/>
          </a:prstGeom>
          <a:noFill/>
        </p:spPr>
        <p:txBody>
          <a:bodyPr wrap="square" rtlCol="0">
            <a:spAutoFit/>
          </a:bodyPr>
          <a:lstStyle/>
          <a:p>
            <a:pPr>
              <a:lnSpc>
                <a:spcPct val="150000"/>
              </a:lnSpc>
            </a:pPr>
            <a:r>
              <a:rPr lang="zh-CN" altLang="en-US" sz="2000" dirty="0"/>
              <a:t>         如整体流程图所示，在中缀表达式转逆波兰表达式中，当我们遇到单目运算符时，我们就对其进行预处理，即提前计算出该运算符的结果，用作为结果的表来替换掉整个单目运算符，继续参与后续的计算，这样，在核心算法不需要大改的情况下，通过在转逆波兰表达式这一过程中的预处理完美解决了单目运算符的问题。</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a:extLst>
              <a:ext uri="{FF2B5EF4-FFF2-40B4-BE49-F238E27FC236}">
                <a16:creationId xmlns:a16="http://schemas.microsoft.com/office/drawing/2014/main" id="{08A5B1BC-A56C-CC87-9DD5-430C389956B5}"/>
              </a:ext>
            </a:extLst>
          </p:cNvPr>
          <p:cNvPicPr>
            <a:picLocks noChangeAspect="1"/>
          </p:cNvPicPr>
          <p:nvPr/>
        </p:nvPicPr>
        <p:blipFill>
          <a:blip r:embed="rId3"/>
          <a:stretch>
            <a:fillRect/>
          </a:stretch>
        </p:blipFill>
        <p:spPr>
          <a:xfrm>
            <a:off x="7070908" y="0"/>
            <a:ext cx="3027538" cy="6858000"/>
          </a:xfrm>
          <a:prstGeom prst="rect">
            <a:avLst/>
          </a:prstGeom>
        </p:spPr>
      </p:pic>
    </p:spTree>
    <p:extLst>
      <p:ext uri="{BB962C8B-B14F-4D97-AF65-F5344CB8AC3E}">
        <p14:creationId xmlns:p14="http://schemas.microsoft.com/office/powerpoint/2010/main" val="3947459566"/>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84842" y="1333752"/>
            <a:ext cx="11651531" cy="1459375"/>
            <a:chOff x="-84842" y="1195818"/>
            <a:chExt cx="11651531" cy="1459375"/>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4.</a:t>
              </a:r>
              <a:r>
                <a:rPr lang="zh-CN" altLang="en-US" sz="2500" b="1" dirty="0">
                  <a:latin typeface="黑体" panose="02010609060101010101" pitchFamily="49" charset="-122"/>
                  <a:ea typeface="黑体" panose="02010609060101010101" pitchFamily="49" charset="-122"/>
                </a:rPr>
                <a:t>运算符背后的算法</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962956"/>
            </a:xfrm>
            <a:prstGeom prst="rect">
              <a:avLst/>
            </a:prstGeom>
            <a:noFill/>
          </p:spPr>
          <p:txBody>
            <a:bodyPr wrap="square" rtlCol="0">
              <a:spAutoFit/>
            </a:bodyPr>
            <a:lstStyle/>
            <a:p>
              <a:pPr>
                <a:lnSpc>
                  <a:spcPct val="150000"/>
                </a:lnSpc>
              </a:pPr>
              <a:r>
                <a:rPr lang="zh-CN" altLang="en-US" sz="2000" dirty="0"/>
                <a:t>        对于每个运算符，我们在后端程序中分别写了单独的算法，以支持关系代数的运算，以简单例子介绍一下运算符背后的算法思路。</a:t>
              </a:r>
            </a:p>
          </p:txBody>
        </p:sp>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1585724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a:extLst>
              <a:ext uri="{FF2B5EF4-FFF2-40B4-BE49-F238E27FC236}">
                <a16:creationId xmlns:a16="http://schemas.microsoft.com/office/drawing/2014/main" id="{310AD7DA-BA13-C2A9-1904-2E9729B82862}"/>
              </a:ext>
            </a:extLst>
          </p:cNvPr>
          <p:cNvSpPr txBox="1"/>
          <p:nvPr/>
        </p:nvSpPr>
        <p:spPr>
          <a:xfrm>
            <a:off x="414672" y="1070853"/>
            <a:ext cx="10963481" cy="4286943"/>
          </a:xfrm>
          <a:prstGeom prst="rect">
            <a:avLst/>
          </a:prstGeom>
          <a:noFill/>
        </p:spPr>
        <p:txBody>
          <a:bodyPr wrap="square" rtlCol="0">
            <a:spAutoFit/>
          </a:bodyPr>
          <a:lstStyle/>
          <a:p>
            <a:pPr>
              <a:lnSpc>
                <a:spcPct val="150000"/>
              </a:lnSpc>
            </a:pPr>
            <a:r>
              <a:rPr lang="en-US" altLang="zh-CN" sz="2400" b="1" dirty="0"/>
              <a:t>       1</a:t>
            </a:r>
            <a:r>
              <a:rPr lang="zh-CN" altLang="en-US" sz="2400" b="1" dirty="0"/>
              <a:t>）除</a:t>
            </a:r>
            <a:endParaRPr lang="en-US" altLang="zh-CN" sz="2400" b="1" dirty="0"/>
          </a:p>
          <a:p>
            <a:pPr>
              <a:lnSpc>
                <a:spcPct val="150000"/>
              </a:lnSpc>
            </a:pPr>
            <a:r>
              <a:rPr lang="zh-CN" altLang="en-US" sz="2000" dirty="0"/>
              <a:t>        除运算要求得到满足下列条件的最大的表：</a:t>
            </a:r>
            <a:endParaRPr lang="en-US" altLang="zh-CN" sz="2000" dirty="0"/>
          </a:p>
          <a:p>
            <a:pPr>
              <a:lnSpc>
                <a:spcPct val="150000"/>
              </a:lnSpc>
            </a:pPr>
            <a:r>
              <a:rPr lang="en-US" altLang="zh-CN" sz="2000" dirty="0"/>
              <a:t>        </a:t>
            </a:r>
            <a:r>
              <a:rPr lang="zh-CN" altLang="en-US" sz="2000" b="1" dirty="0"/>
              <a:t>其中每行与表</a:t>
            </a:r>
            <a:r>
              <a:rPr lang="en-US" altLang="zh-CN" sz="2000" b="1" dirty="0"/>
              <a:t>2</a:t>
            </a:r>
            <a:r>
              <a:rPr lang="zh-CN" altLang="en-US" sz="2000" b="1" dirty="0"/>
              <a:t>中的每行组合成的新行都在表</a:t>
            </a:r>
            <a:r>
              <a:rPr lang="en-US" altLang="zh-CN" sz="2000" b="1" dirty="0"/>
              <a:t>1</a:t>
            </a:r>
            <a:r>
              <a:rPr lang="zh-CN" altLang="en-US" sz="2000" b="1" dirty="0"/>
              <a:t>中。</a:t>
            </a:r>
          </a:p>
          <a:p>
            <a:pPr>
              <a:lnSpc>
                <a:spcPct val="150000"/>
              </a:lnSpc>
            </a:pPr>
            <a:r>
              <a:rPr lang="zh-CN" altLang="en-US" sz="2000" dirty="0"/>
              <a:t>        具体的程序实现逻辑如下：</a:t>
            </a:r>
            <a:endParaRPr lang="en-US" altLang="zh-CN" sz="2000" dirty="0"/>
          </a:p>
          <a:p>
            <a:pPr>
              <a:lnSpc>
                <a:spcPct val="150000"/>
              </a:lnSpc>
            </a:pPr>
            <a:r>
              <a:rPr lang="en-US" altLang="zh-CN" sz="2000" dirty="0"/>
              <a:t>        </a:t>
            </a:r>
            <a:r>
              <a:rPr lang="zh-CN" altLang="en-US" sz="2000" dirty="0"/>
              <a:t>① 使用一个嵌套</a:t>
            </a:r>
            <a:r>
              <a:rPr lang="en-US" altLang="zh-CN" sz="2000" dirty="0"/>
              <a:t>for</a:t>
            </a:r>
            <a:r>
              <a:rPr lang="zh-CN" altLang="en-US" sz="2000" dirty="0"/>
              <a:t>循环对两表的列名进行两两对比，用一个数组记录两表的相同列，形如</a:t>
            </a:r>
            <a:r>
              <a:rPr lang="en-US" altLang="zh-CN" sz="2000" dirty="0"/>
              <a:t>temp[</a:t>
            </a:r>
            <a:r>
              <a:rPr lang="en-US" altLang="zh-CN" sz="2000" dirty="0" err="1"/>
              <a:t>i</a:t>
            </a:r>
            <a:r>
              <a:rPr lang="en-US" altLang="zh-CN" sz="2000" dirty="0"/>
              <a:t>]=j</a:t>
            </a:r>
            <a:r>
              <a:rPr lang="zh-CN" altLang="en-US" sz="2000" dirty="0"/>
              <a:t>表示表</a:t>
            </a:r>
            <a:r>
              <a:rPr lang="en-US" altLang="zh-CN" sz="2000" dirty="0"/>
              <a:t>1</a:t>
            </a:r>
            <a:r>
              <a:rPr lang="zh-CN" altLang="en-US" sz="2000" dirty="0"/>
              <a:t>中的第</a:t>
            </a:r>
            <a:r>
              <a:rPr lang="en-US" altLang="zh-CN" sz="2000" dirty="0" err="1"/>
              <a:t>i</a:t>
            </a:r>
            <a:r>
              <a:rPr lang="zh-CN" altLang="en-US" sz="2000" dirty="0"/>
              <a:t>列与表</a:t>
            </a:r>
            <a:r>
              <a:rPr lang="en-US" altLang="zh-CN" sz="2000" dirty="0"/>
              <a:t>2</a:t>
            </a:r>
            <a:r>
              <a:rPr lang="zh-CN" altLang="en-US" sz="2000" dirty="0"/>
              <a:t>中的第</a:t>
            </a:r>
            <a:r>
              <a:rPr lang="en-US" altLang="zh-CN" sz="2000" dirty="0"/>
              <a:t>j</a:t>
            </a:r>
            <a:r>
              <a:rPr lang="zh-CN" altLang="en-US" sz="2000" dirty="0"/>
              <a:t>列相同。</a:t>
            </a:r>
            <a:endParaRPr lang="en-US" altLang="zh-CN" sz="2000" dirty="0"/>
          </a:p>
          <a:p>
            <a:pPr>
              <a:lnSpc>
                <a:spcPct val="150000"/>
              </a:lnSpc>
            </a:pPr>
            <a:r>
              <a:rPr lang="en-US" altLang="zh-CN" sz="2000" dirty="0"/>
              <a:t>        </a:t>
            </a:r>
            <a:r>
              <a:rPr lang="zh-CN" altLang="en-US" sz="2000" dirty="0"/>
              <a:t>② 如果无相同列，则直接抛出异常，返回空表；</a:t>
            </a:r>
            <a:endParaRPr lang="en-US" altLang="zh-CN" sz="2000" dirty="0"/>
          </a:p>
          <a:p>
            <a:pPr>
              <a:lnSpc>
                <a:spcPct val="150000"/>
              </a:lnSpc>
            </a:pPr>
            <a:r>
              <a:rPr lang="en-US" altLang="zh-CN" sz="2000" dirty="0"/>
              <a:t>        </a:t>
            </a:r>
            <a:r>
              <a:rPr lang="zh-CN" altLang="en-US" sz="2000" dirty="0"/>
              <a:t>③ 如果有相同列，则先求表</a:t>
            </a:r>
            <a:r>
              <a:rPr lang="en-US" altLang="zh-CN" sz="2000" dirty="0"/>
              <a:t>2</a:t>
            </a:r>
            <a:r>
              <a:rPr lang="zh-CN" altLang="en-US" sz="2000" dirty="0"/>
              <a:t>对相同列的投影，然后使用一个嵌套</a:t>
            </a:r>
            <a:r>
              <a:rPr lang="en-US" altLang="zh-CN" sz="2000" dirty="0"/>
              <a:t>for</a:t>
            </a:r>
            <a:r>
              <a:rPr lang="zh-CN" altLang="en-US" sz="2000" dirty="0"/>
              <a:t>循环对两表元组进行两两比较，如果表</a:t>
            </a:r>
            <a:r>
              <a:rPr lang="en-US" altLang="zh-CN" sz="2000" dirty="0"/>
              <a:t>1</a:t>
            </a:r>
            <a:r>
              <a:rPr lang="zh-CN" altLang="en-US" sz="2000" dirty="0"/>
              <a:t>中某一行的相同列与表</a:t>
            </a:r>
            <a:r>
              <a:rPr lang="en-US" altLang="zh-CN" sz="2000" dirty="0"/>
              <a:t>2</a:t>
            </a:r>
            <a:r>
              <a:rPr lang="zh-CN" altLang="en-US" sz="2000" dirty="0"/>
              <a:t>投影的某行相同，则将该行去除相同列加入结果表中。</a:t>
            </a:r>
            <a:endParaRPr lang="en-US" altLang="zh-CN" sz="2000" dirty="0"/>
          </a:p>
        </p:txBody>
      </p:sp>
    </p:spTree>
    <p:extLst>
      <p:ext uri="{BB962C8B-B14F-4D97-AF65-F5344CB8AC3E}">
        <p14:creationId xmlns:p14="http://schemas.microsoft.com/office/powerpoint/2010/main" val="276803370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a:extLst>
              <a:ext uri="{FF2B5EF4-FFF2-40B4-BE49-F238E27FC236}">
                <a16:creationId xmlns:a16="http://schemas.microsoft.com/office/drawing/2014/main" id="{310AD7DA-BA13-C2A9-1904-2E9729B82862}"/>
              </a:ext>
            </a:extLst>
          </p:cNvPr>
          <p:cNvSpPr txBox="1"/>
          <p:nvPr/>
        </p:nvSpPr>
        <p:spPr>
          <a:xfrm>
            <a:off x="414672" y="1070853"/>
            <a:ext cx="10963481" cy="4286943"/>
          </a:xfrm>
          <a:prstGeom prst="rect">
            <a:avLst/>
          </a:prstGeom>
          <a:noFill/>
        </p:spPr>
        <p:txBody>
          <a:bodyPr wrap="square" rtlCol="0">
            <a:spAutoFit/>
          </a:bodyPr>
          <a:lstStyle/>
          <a:p>
            <a:pPr>
              <a:lnSpc>
                <a:spcPct val="150000"/>
              </a:lnSpc>
            </a:pPr>
            <a:r>
              <a:rPr lang="en-US" altLang="zh-CN" sz="2400" b="1" dirty="0"/>
              <a:t>       2</a:t>
            </a:r>
            <a:r>
              <a:rPr lang="zh-CN" altLang="en-US" sz="2400" b="1" dirty="0"/>
              <a:t>）选择</a:t>
            </a:r>
            <a:endParaRPr lang="en-US" altLang="zh-CN" sz="2400" b="1" dirty="0"/>
          </a:p>
          <a:p>
            <a:pPr>
              <a:lnSpc>
                <a:spcPct val="150000"/>
              </a:lnSpc>
            </a:pPr>
            <a:r>
              <a:rPr lang="zh-CN" altLang="en-US" sz="2000" dirty="0"/>
              <a:t>        选择运算要求筛选符合条件的行。</a:t>
            </a:r>
            <a:endParaRPr lang="en-US" altLang="zh-CN" sz="2000" dirty="0"/>
          </a:p>
          <a:p>
            <a:pPr>
              <a:lnSpc>
                <a:spcPct val="150000"/>
              </a:lnSpc>
            </a:pPr>
            <a:r>
              <a:rPr lang="zh-CN" altLang="en-US" sz="2000" dirty="0"/>
              <a:t>        选择运算符中包含一个参数为“条件式”，条件式的结构为</a:t>
            </a:r>
            <a:r>
              <a:rPr lang="en-US" altLang="zh-CN" sz="2000" dirty="0"/>
              <a:t>[</a:t>
            </a:r>
            <a:r>
              <a:rPr lang="zh-CN" altLang="en-US" sz="2000" dirty="0"/>
              <a:t>列名</a:t>
            </a:r>
            <a:r>
              <a:rPr lang="en-US" altLang="zh-CN" sz="2000" dirty="0"/>
              <a:t>][</a:t>
            </a:r>
            <a:r>
              <a:rPr lang="zh-CN" altLang="en-US" sz="2000" dirty="0"/>
              <a:t>运算符</a:t>
            </a:r>
            <a:r>
              <a:rPr lang="en-US" altLang="zh-CN" sz="2000" dirty="0"/>
              <a:t>][</a:t>
            </a:r>
            <a:r>
              <a:rPr lang="zh-CN" altLang="en-US" sz="2000" dirty="0"/>
              <a:t>值</a:t>
            </a:r>
            <a:r>
              <a:rPr lang="en-US" altLang="zh-CN" sz="2000" dirty="0"/>
              <a:t>]</a:t>
            </a:r>
            <a:r>
              <a:rPr lang="zh-CN" altLang="en-US" sz="2000" dirty="0"/>
              <a:t>，如 </a:t>
            </a:r>
            <a:r>
              <a:rPr lang="en-US" altLang="zh-CN" sz="2000" dirty="0" err="1"/>
              <a:t>Sno</a:t>
            </a:r>
            <a:r>
              <a:rPr lang="en-US" altLang="zh-CN" sz="2000" dirty="0"/>
              <a:t> &gt;= 95001</a:t>
            </a:r>
            <a:r>
              <a:rPr lang="zh-CN" altLang="en-US" sz="2000" dirty="0"/>
              <a:t>，同时，支持多个条件式之间通过与或来连接。因此，选择的运算符运算需要涉及到一个条件式解析的过程，条件式解析的算法参考了四则运算中的后缀表达式处理法，我们将每一个最小的条件单元（只包含一个列名，一个运算符以及一个值的条件式）作为最小分隔单元，涉及到多个条件式通过与或连接组成的复合条件式运算时，将其转为后缀表达式后再处理，每轮循环中只需要处理单个条件单元，最后将得到的结果同与或算符相作运算，即可得到关系中某一行对该表达式的真伪。</a:t>
            </a:r>
            <a:endParaRPr lang="en-US" altLang="zh-CN" sz="2000" dirty="0"/>
          </a:p>
        </p:txBody>
      </p:sp>
    </p:spTree>
    <p:extLst>
      <p:ext uri="{BB962C8B-B14F-4D97-AF65-F5344CB8AC3E}">
        <p14:creationId xmlns:p14="http://schemas.microsoft.com/office/powerpoint/2010/main" val="1312511085"/>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618672" y="2967335"/>
            <a:ext cx="2954655" cy="923330"/>
          </a:xfrm>
          <a:prstGeom prst="rect">
            <a:avLst/>
          </a:prstGeom>
          <a:noFill/>
        </p:spPr>
        <p:txBody>
          <a:bodyPr wrap="none" rtlCol="0">
            <a:spAutoFit/>
          </a:bodyPr>
          <a:lstStyle/>
          <a:p>
            <a:r>
              <a:rPr lang="zh-CN" altLang="en-US" sz="5400" b="1" dirty="0">
                <a:solidFill>
                  <a:srgbClr val="3E4150"/>
                </a:solidFill>
                <a:latin typeface="微软雅黑" panose="020B0503020204020204" pitchFamily="34" charset="-122"/>
                <a:ea typeface="微软雅黑" panose="020B0503020204020204" pitchFamily="34" charset="-122"/>
              </a:rPr>
              <a:t>结果展示</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63088170"/>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a:extLst>
              <a:ext uri="{FF2B5EF4-FFF2-40B4-BE49-F238E27FC236}">
                <a16:creationId xmlns:a16="http://schemas.microsoft.com/office/drawing/2014/main" id="{6DBB2A1C-332B-B4F0-CF42-1C583DC120F2}"/>
              </a:ext>
            </a:extLst>
          </p:cNvPr>
          <p:cNvSpPr txBox="1"/>
          <p:nvPr/>
        </p:nvSpPr>
        <p:spPr>
          <a:xfrm>
            <a:off x="414673" y="178263"/>
            <a:ext cx="1107996"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网址</a:t>
            </a:r>
          </a:p>
        </p:txBody>
      </p:sp>
      <p:pic>
        <p:nvPicPr>
          <p:cNvPr id="6" name="图片 5">
            <a:extLst>
              <a:ext uri="{FF2B5EF4-FFF2-40B4-BE49-F238E27FC236}">
                <a16:creationId xmlns:a16="http://schemas.microsoft.com/office/drawing/2014/main" id="{A1D51AC1-4AAC-9D62-4E91-D11AFB5CEFD8}"/>
              </a:ext>
            </a:extLst>
          </p:cNvPr>
          <p:cNvPicPr>
            <a:picLocks noChangeAspect="1"/>
          </p:cNvPicPr>
          <p:nvPr/>
        </p:nvPicPr>
        <p:blipFill>
          <a:blip r:embed="rId3"/>
          <a:stretch>
            <a:fillRect/>
          </a:stretch>
        </p:blipFill>
        <p:spPr>
          <a:xfrm>
            <a:off x="428333" y="1671968"/>
            <a:ext cx="11335333" cy="4343623"/>
          </a:xfrm>
          <a:prstGeom prst="rect">
            <a:avLst/>
          </a:prstGeom>
        </p:spPr>
      </p:pic>
      <p:sp>
        <p:nvSpPr>
          <p:cNvPr id="8" name="文本框 7">
            <a:extLst>
              <a:ext uri="{FF2B5EF4-FFF2-40B4-BE49-F238E27FC236}">
                <a16:creationId xmlns:a16="http://schemas.microsoft.com/office/drawing/2014/main" id="{C1A26CD9-AF7E-1D79-9594-5BBDF4D509EE}"/>
              </a:ext>
            </a:extLst>
          </p:cNvPr>
          <p:cNvSpPr txBox="1"/>
          <p:nvPr/>
        </p:nvSpPr>
        <p:spPr>
          <a:xfrm>
            <a:off x="329832" y="1045068"/>
            <a:ext cx="11069012" cy="461665"/>
          </a:xfrm>
          <a:prstGeom prst="rect">
            <a:avLst/>
          </a:prstGeom>
          <a:noFill/>
        </p:spPr>
        <p:txBody>
          <a:bodyPr wrap="square" rtlCol="0">
            <a:spAutoFit/>
          </a:bodyPr>
          <a:lstStyle/>
          <a:p>
            <a:r>
              <a:rPr lang="zh-CN" altLang="en-US" sz="2400" dirty="0"/>
              <a:t>         </a:t>
            </a:r>
            <a:r>
              <a:rPr lang="en-US" altLang="zh-CN" sz="2400" dirty="0"/>
              <a:t>http://localhost:8080</a:t>
            </a:r>
          </a:p>
        </p:txBody>
      </p:sp>
    </p:spTree>
    <p:extLst>
      <p:ext uri="{BB962C8B-B14F-4D97-AF65-F5344CB8AC3E}">
        <p14:creationId xmlns:p14="http://schemas.microsoft.com/office/powerpoint/2010/main" val="4028181743"/>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4"/>
                                        </p:tgtEl>
                                        <p:attrNameLst>
                                          <p:attrName>ppt_y</p:attrName>
                                        </p:attrNameLst>
                                      </p:cBhvr>
                                      <p:tavLst>
                                        <p:tav tm="0">
                                          <p:val>
                                            <p:strVal val="#ppt_y"/>
                                          </p:val>
                                        </p:tav>
                                        <p:tav tm="100000">
                                          <p:val>
                                            <p:strVal val="#ppt_y"/>
                                          </p:val>
                                        </p:tav>
                                      </p:tavLst>
                                    </p:anim>
                                    <p:anim calcmode="lin" valueType="num">
                                      <p:cBhvr>
                                        <p:cTn id="1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49851"/>
          <a:stretch>
            <a:fillRect/>
          </a:stretch>
        </p:blipFill>
        <p:spPr>
          <a:xfrm rot="8836188">
            <a:off x="3825303" y="2380525"/>
            <a:ext cx="11056882" cy="7666412"/>
          </a:xfrm>
          <a:prstGeom prst="rect">
            <a:avLst/>
          </a:prstGeom>
        </p:spPr>
      </p:pic>
      <p:grpSp>
        <p:nvGrpSpPr>
          <p:cNvPr id="27" name="组合 26"/>
          <p:cNvGrpSpPr/>
          <p:nvPr/>
        </p:nvGrpSpPr>
        <p:grpSpPr>
          <a:xfrm>
            <a:off x="0" y="2710631"/>
            <a:ext cx="762000" cy="1590622"/>
            <a:chOff x="11891524" y="3363602"/>
            <a:chExt cx="3362326" cy="1590622"/>
          </a:xfrm>
        </p:grpSpPr>
        <p:sp>
          <p:nvSpPr>
            <p:cNvPr id="29" name="矩形 28"/>
            <p:cNvSpPr/>
            <p:nvPr/>
          </p:nvSpPr>
          <p:spPr>
            <a:xfrm>
              <a:off x="11891524" y="3363602"/>
              <a:ext cx="3362325" cy="1577634"/>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1891524" y="4500798"/>
              <a:ext cx="3362326" cy="45342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12"/>
          <p:cNvSpPr txBox="1"/>
          <p:nvPr/>
        </p:nvSpPr>
        <p:spPr>
          <a:xfrm>
            <a:off x="1200618" y="2837712"/>
            <a:ext cx="4499177" cy="1323472"/>
          </a:xfrm>
          <a:prstGeom prst="rect">
            <a:avLst/>
          </a:prstGeom>
          <a:noFill/>
        </p:spPr>
        <p:txBody>
          <a:bodyPr wrap="square" lIns="91472" tIns="45736" rIns="91472" bIns="45736" rtlCol="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anose="020B0604020202020204" pitchFamily="34" charset="0"/>
                <a:ea typeface="微软雅黑" panose="020B0503020204020204" pitchFamily="34" charset="-122"/>
                <a:cs typeface="Arial" panose="020B0604020202020204" pitchFamily="34" charset="0"/>
              </a:defRPr>
            </a:lvl1pPr>
          </a:lstStyle>
          <a:p>
            <a:r>
              <a:rPr lang="zh-CN" altLang="en-US" sz="8000" dirty="0">
                <a:solidFill>
                  <a:srgbClr val="3E4150"/>
                </a:solidFill>
              </a:rPr>
              <a:t>感谢</a:t>
            </a:r>
          </a:p>
        </p:txBody>
      </p:sp>
    </p:spTree>
  </p:cSld>
  <p:clrMapOvr>
    <a:masterClrMapping/>
  </p:clrMapOvr>
  <mc:AlternateContent xmlns:mc="http://schemas.openxmlformats.org/markup-compatibility/2006" xmlns:p14="http://schemas.microsoft.com/office/powerpoint/2010/main">
    <mc:Choice Requires="p14">
      <p:transition p14:dur="100" advTm="4000">
        <p:cut/>
      </p:transition>
    </mc:Choice>
    <mc:Fallback xmlns="">
      <p:transition advTm="4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00" fill="hold"/>
                                        <p:tgtEl>
                                          <p:spTgt spid="4"/>
                                        </p:tgtEl>
                                        <p:attrNameLst>
                                          <p:attrName>ppt_x</p:attrName>
                                        </p:attrNameLst>
                                      </p:cBhvr>
                                      <p:tavLst>
                                        <p:tav tm="0">
                                          <p:val>
                                            <p:strVal val="1+#ppt_w/2"/>
                                          </p:val>
                                        </p:tav>
                                        <p:tav tm="100000">
                                          <p:val>
                                            <p:strVal val="#ppt_x"/>
                                          </p:val>
                                        </p:tav>
                                      </p:tavLst>
                                    </p:anim>
                                    <p:anim calcmode="lin" valueType="num">
                                      <p:cBhvr additive="base">
                                        <p:cTn id="8" dur="6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8"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p:tgtEl>
                                          <p:spTgt spid="27"/>
                                        </p:tgtEl>
                                        <p:attrNameLst>
                                          <p:attrName>ppt_x</p:attrName>
                                        </p:attrNameLst>
                                      </p:cBhvr>
                                      <p:tavLst>
                                        <p:tav tm="0">
                                          <p:val>
                                            <p:strVal val="#ppt_x-#ppt_w*1.125000"/>
                                          </p:val>
                                        </p:tav>
                                        <p:tav tm="100000">
                                          <p:val>
                                            <p:strVal val="#ppt_x"/>
                                          </p:val>
                                        </p:tav>
                                      </p:tavLst>
                                    </p:anim>
                                    <p:animEffect transition="in" filter="wipe(right)">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03132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需求分析</a:t>
            </a:r>
          </a:p>
        </p:txBody>
      </p:sp>
      <p:grpSp>
        <p:nvGrpSpPr>
          <p:cNvPr id="7" name="组合 6">
            <a:extLst>
              <a:ext uri="{FF2B5EF4-FFF2-40B4-BE49-F238E27FC236}">
                <a16:creationId xmlns:a16="http://schemas.microsoft.com/office/drawing/2014/main" id="{E1F1A31A-BC5C-6C2D-8A71-CD0B589AFF8D}"/>
              </a:ext>
            </a:extLst>
          </p:cNvPr>
          <p:cNvGrpSpPr/>
          <p:nvPr/>
        </p:nvGrpSpPr>
        <p:grpSpPr>
          <a:xfrm>
            <a:off x="188686" y="1105217"/>
            <a:ext cx="11069012" cy="5241785"/>
            <a:chOff x="-113122" y="1018335"/>
            <a:chExt cx="11069012" cy="5241785"/>
          </a:xfrm>
        </p:grpSpPr>
        <p:sp>
          <p:nvSpPr>
            <p:cNvPr id="12" name="文本框 11">
              <a:extLst>
                <a:ext uri="{FF2B5EF4-FFF2-40B4-BE49-F238E27FC236}">
                  <a16:creationId xmlns:a16="http://schemas.microsoft.com/office/drawing/2014/main" id="{6C566187-836A-477B-B527-C7ACAB6ED811}"/>
                </a:ext>
              </a:extLst>
            </p:cNvPr>
            <p:cNvSpPr txBox="1"/>
            <p:nvPr/>
          </p:nvSpPr>
          <p:spPr>
            <a:xfrm>
              <a:off x="-113122" y="1018335"/>
              <a:ext cx="11069012" cy="477054"/>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选题名称：</a:t>
              </a:r>
              <a:r>
                <a:rPr lang="zh-CN" altLang="en-US" sz="2400" dirty="0">
                  <a:latin typeface="黑体" panose="02010609060101010101" pitchFamily="49" charset="-122"/>
                  <a:ea typeface="黑体" panose="02010609060101010101" pitchFamily="49" charset="-122"/>
                </a:rPr>
                <a:t>关系代数运算系统</a:t>
              </a:r>
              <a:endParaRPr lang="en-US" altLang="zh-CN" sz="2400" dirty="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062E209C-0E76-F3A5-ECFE-5051775A8B22}"/>
                </a:ext>
              </a:extLst>
            </p:cNvPr>
            <p:cNvSpPr txBox="1"/>
            <p:nvPr/>
          </p:nvSpPr>
          <p:spPr>
            <a:xfrm>
              <a:off x="-113122" y="1597305"/>
              <a:ext cx="11069012" cy="1246495"/>
            </a:xfrm>
            <a:prstGeom prst="rect">
              <a:avLst/>
            </a:prstGeom>
            <a:noFill/>
          </p:spPr>
          <p:txBody>
            <a:bodyPr wrap="square" rtlCol="0">
              <a:spAutoFit/>
            </a:bodyPr>
            <a:lstStyle/>
            <a:p>
              <a:r>
                <a:rPr lang="en-US" altLang="zh-CN" sz="2400" b="1" dirty="0">
                  <a:ea typeface="黑体" panose="02010609060101010101" pitchFamily="49" charset="-122"/>
                </a:rPr>
                <a:t>	</a:t>
              </a:r>
              <a:r>
                <a:rPr lang="zh-CN" altLang="en-US" sz="2400" b="1" dirty="0">
                  <a:ea typeface="黑体" panose="02010609060101010101" pitchFamily="49" charset="-122"/>
                </a:rPr>
                <a:t>总体需求：</a:t>
              </a:r>
              <a:endParaRPr lang="en-US" altLang="zh-CN" sz="2400" b="1" dirty="0">
                <a:ea typeface="黑体" panose="02010609060101010101" pitchFamily="49" charset="-122"/>
              </a:endParaRPr>
            </a:p>
            <a:p>
              <a:r>
                <a:rPr lang="en-US" altLang="zh-CN" sz="2400" b="1" dirty="0">
                  <a:ea typeface="黑体" panose="02010609060101010101" pitchFamily="49" charset="-122"/>
                </a:rPr>
                <a:t>	</a:t>
              </a:r>
              <a:r>
                <a:rPr lang="en-US" altLang="zh-CN" sz="2400" dirty="0">
                  <a:latin typeface="+mn-ea"/>
                </a:rPr>
                <a:t>1.</a:t>
              </a:r>
              <a:r>
                <a:rPr lang="zh-CN" altLang="en-US" sz="2400" dirty="0">
                  <a:latin typeface="+mn-ea"/>
                </a:rPr>
                <a:t>对关系代数表达式进行运算，给出结果。</a:t>
              </a:r>
              <a:endParaRPr lang="en-US" altLang="zh-CN" sz="2400" dirty="0">
                <a:latin typeface="+mn-ea"/>
              </a:endParaRPr>
            </a:p>
            <a:p>
              <a:r>
                <a:rPr lang="en-US" altLang="zh-CN" sz="2400" dirty="0">
                  <a:latin typeface="+mn-ea"/>
                </a:rPr>
                <a:t>	2.</a:t>
              </a:r>
              <a:r>
                <a:rPr lang="zh-CN" altLang="en-US" sz="2400" dirty="0">
                  <a:latin typeface="+mn-ea"/>
                </a:rPr>
                <a:t>有一个对用户友好的界面</a:t>
              </a:r>
              <a:endParaRPr lang="en-US" altLang="zh-CN" sz="2400" dirty="0">
                <a:latin typeface="+mn-ea"/>
              </a:endParaRPr>
            </a:p>
          </p:txBody>
        </p:sp>
        <p:sp>
          <p:nvSpPr>
            <p:cNvPr id="5" name="文本框 4">
              <a:extLst>
                <a:ext uri="{FF2B5EF4-FFF2-40B4-BE49-F238E27FC236}">
                  <a16:creationId xmlns:a16="http://schemas.microsoft.com/office/drawing/2014/main" id="{078E0D57-888A-2BA0-4276-76FB94FF6EC3}"/>
                </a:ext>
              </a:extLst>
            </p:cNvPr>
            <p:cNvSpPr txBox="1"/>
            <p:nvPr/>
          </p:nvSpPr>
          <p:spPr>
            <a:xfrm>
              <a:off x="-113122" y="2843800"/>
              <a:ext cx="11069012" cy="3416320"/>
            </a:xfrm>
            <a:prstGeom prst="rect">
              <a:avLst/>
            </a:prstGeom>
            <a:noFill/>
          </p:spPr>
          <p:txBody>
            <a:bodyPr wrap="square" rtlCol="0">
              <a:spAutoFit/>
            </a:bodyPr>
            <a:lstStyle/>
            <a:p>
              <a:r>
                <a:rPr lang="en-US" altLang="zh-CN" sz="2400" b="1" dirty="0">
                  <a:ea typeface="黑体" panose="02010609060101010101" pitchFamily="49" charset="-122"/>
                </a:rPr>
                <a:t>	</a:t>
              </a:r>
              <a:r>
                <a:rPr lang="zh-CN" altLang="en-US" sz="2400" b="1" dirty="0">
                  <a:ea typeface="黑体" panose="02010609060101010101" pitchFamily="49" charset="-122"/>
                </a:rPr>
                <a:t>主要功能：</a:t>
              </a:r>
              <a:endParaRPr lang="en-US" altLang="zh-CN" sz="2400" b="1" dirty="0">
                <a:ea typeface="黑体" panose="02010609060101010101" pitchFamily="49" charset="-122"/>
              </a:endParaRPr>
            </a:p>
            <a:p>
              <a:r>
                <a:rPr lang="en-US" altLang="zh-CN" sz="2400" b="1" dirty="0">
                  <a:ea typeface="黑体" panose="02010609060101010101" pitchFamily="49" charset="-122"/>
                </a:rPr>
                <a:t>	</a:t>
              </a:r>
              <a:r>
                <a:rPr lang="en-US" altLang="zh-CN" sz="2400" dirty="0">
                  <a:latin typeface="+mn-ea"/>
                </a:rPr>
                <a:t>1.</a:t>
              </a:r>
              <a:r>
                <a:rPr lang="zh-CN" altLang="en-US" sz="2400" dirty="0">
                  <a:latin typeface="+mn-ea"/>
                </a:rPr>
                <a:t>后端：</a:t>
              </a:r>
              <a:endParaRPr lang="en-US" altLang="zh-CN" sz="2400" dirty="0">
                <a:latin typeface="+mn-ea"/>
              </a:endParaRPr>
            </a:p>
            <a:p>
              <a:r>
                <a:rPr lang="en-US" altLang="zh-CN" sz="2400" dirty="0">
                  <a:latin typeface="+mn-ea"/>
                </a:rPr>
                <a:t>	1</a:t>
              </a:r>
              <a:r>
                <a:rPr lang="zh-CN" altLang="en-US" sz="2400" dirty="0">
                  <a:latin typeface="+mn-ea"/>
                </a:rPr>
                <a:t>）接收前端输入框输入的数据，判断合理性后进行运算，返回结果。</a:t>
              </a:r>
            </a:p>
            <a:p>
              <a:r>
                <a:rPr lang="en-US" altLang="zh-CN" sz="2400" dirty="0">
                  <a:latin typeface="+mn-ea"/>
                </a:rPr>
                <a:t>	2</a:t>
              </a:r>
              <a:r>
                <a:rPr lang="zh-CN" altLang="en-US" sz="2400" dirty="0">
                  <a:latin typeface="+mn-ea"/>
                </a:rPr>
                <a:t>）完成关系代数的运算逻辑，包括并、交、差、笛卡尔积、选择、投影、连接、除。</a:t>
              </a:r>
            </a:p>
            <a:p>
              <a:r>
                <a:rPr lang="en-US" altLang="zh-CN" sz="2400" dirty="0">
                  <a:latin typeface="+mn-ea"/>
                </a:rPr>
                <a:t>	2.</a:t>
              </a:r>
              <a:r>
                <a:rPr lang="zh-CN" altLang="en-US" sz="2400" dirty="0">
                  <a:latin typeface="+mn-ea"/>
                </a:rPr>
                <a:t>前端： </a:t>
              </a:r>
              <a:endParaRPr lang="en-US" altLang="zh-CN" sz="2400" dirty="0">
                <a:latin typeface="+mn-ea"/>
              </a:endParaRPr>
            </a:p>
            <a:p>
              <a:r>
                <a:rPr lang="en-US" altLang="zh-CN" sz="2400" dirty="0">
                  <a:latin typeface="+mn-ea"/>
                </a:rPr>
                <a:t>	1</a:t>
              </a:r>
              <a:r>
                <a:rPr lang="zh-CN" altLang="en-US" sz="2400" dirty="0">
                  <a:latin typeface="+mn-ea"/>
                </a:rPr>
                <a:t>）将输入框数据传送至后端，接收并显示返回的结果。</a:t>
              </a:r>
            </a:p>
            <a:p>
              <a:r>
                <a:rPr lang="en-US" altLang="zh-CN" sz="2400" dirty="0">
                  <a:latin typeface="+mn-ea"/>
                </a:rPr>
                <a:t>	2</a:t>
              </a:r>
              <a:r>
                <a:rPr lang="zh-CN" altLang="en-US" sz="2400" dirty="0">
                  <a:latin typeface="+mn-ea"/>
                </a:rPr>
                <a:t>）完成一个简洁美观、用户友好的界面。</a:t>
              </a:r>
            </a:p>
            <a:p>
              <a:endParaRPr lang="en-US" altLang="zh-CN" sz="2400" dirty="0">
                <a:ea typeface="黑体" panose="02010609060101010101" pitchFamily="49" charset="-122"/>
              </a:endParaRPr>
            </a:p>
          </p:txBody>
        </p:sp>
      </p:grpSp>
    </p:spTree>
    <p:extLst>
      <p:ext uri="{BB962C8B-B14F-4D97-AF65-F5344CB8AC3E}">
        <p14:creationId xmlns:p14="http://schemas.microsoft.com/office/powerpoint/2010/main" val="2551776127"/>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618672" y="2967335"/>
            <a:ext cx="2954655" cy="923330"/>
          </a:xfrm>
          <a:prstGeom prst="rect">
            <a:avLst/>
          </a:prstGeom>
          <a:noFill/>
        </p:spPr>
        <p:txBody>
          <a:bodyPr wrap="none" rtlCol="0">
            <a:spAutoFit/>
          </a:bodyPr>
          <a:lstStyle/>
          <a:p>
            <a:r>
              <a:rPr lang="zh-CN" altLang="en-US" sz="5400" b="1" dirty="0">
                <a:solidFill>
                  <a:srgbClr val="3E4150"/>
                </a:solidFill>
                <a:latin typeface="微软雅黑" panose="020B0503020204020204" pitchFamily="34" charset="-122"/>
                <a:ea typeface="微软雅黑" panose="020B0503020204020204" pitchFamily="34" charset="-122"/>
              </a:rPr>
              <a:t>解决方案</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8636258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95465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软件整体架构</a:t>
            </a:r>
          </a:p>
        </p:txBody>
      </p:sp>
      <p:grpSp>
        <p:nvGrpSpPr>
          <p:cNvPr id="4" name="组合 3">
            <a:extLst>
              <a:ext uri="{FF2B5EF4-FFF2-40B4-BE49-F238E27FC236}">
                <a16:creationId xmlns:a16="http://schemas.microsoft.com/office/drawing/2014/main" id="{7180EE0B-0234-3A8B-D4A1-81AE02E8FC47}"/>
              </a:ext>
            </a:extLst>
          </p:cNvPr>
          <p:cNvGrpSpPr/>
          <p:nvPr/>
        </p:nvGrpSpPr>
        <p:grpSpPr>
          <a:xfrm>
            <a:off x="-113122" y="1120251"/>
            <a:ext cx="11783506" cy="1529985"/>
            <a:chOff x="-113122" y="1120251"/>
            <a:chExt cx="11783506" cy="1529985"/>
          </a:xfrm>
        </p:grpSpPr>
        <p:sp>
          <p:nvSpPr>
            <p:cNvPr id="12" name="文本框 11">
              <a:extLst>
                <a:ext uri="{FF2B5EF4-FFF2-40B4-BE49-F238E27FC236}">
                  <a16:creationId xmlns:a16="http://schemas.microsoft.com/office/drawing/2014/main" id="{6C566187-836A-477B-B527-C7ACAB6ED811}"/>
                </a:ext>
              </a:extLst>
            </p:cNvPr>
            <p:cNvSpPr txBox="1"/>
            <p:nvPr/>
          </p:nvSpPr>
          <p:spPr>
            <a:xfrm>
              <a:off x="-113122" y="1120251"/>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1.</a:t>
              </a:r>
              <a:r>
                <a:rPr lang="zh-CN" altLang="en-US" sz="2500" b="1" dirty="0">
                  <a:latin typeface="黑体" panose="02010609060101010101" pitchFamily="49" charset="-122"/>
                  <a:ea typeface="黑体" panose="02010609060101010101" pitchFamily="49" charset="-122"/>
                </a:rPr>
                <a:t>以</a:t>
              </a:r>
              <a:r>
                <a:rPr lang="en-US" altLang="zh-CN" sz="2500" b="1" dirty="0">
                  <a:latin typeface="黑体" panose="02010609060101010101" pitchFamily="49" charset="-122"/>
                  <a:ea typeface="黑体" panose="02010609060101010101" pitchFamily="49" charset="-122"/>
                </a:rPr>
                <a:t>Web</a:t>
              </a:r>
              <a:r>
                <a:rPr lang="zh-CN" altLang="en-US" sz="2500" b="1" dirty="0">
                  <a:latin typeface="黑体" panose="02010609060101010101" pitchFamily="49" charset="-122"/>
                  <a:ea typeface="黑体" panose="02010609060101010101" pitchFamily="49" charset="-122"/>
                </a:rPr>
                <a:t>网页为入口的前后端系统设计</a:t>
              </a:r>
              <a:endParaRPr lang="en-US" altLang="zh-CN" sz="2500" b="1"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2CA1E280-10D3-F0D5-247A-848B9C224837}"/>
                </a:ext>
              </a:extLst>
            </p:cNvPr>
            <p:cNvSpPr txBox="1"/>
            <p:nvPr/>
          </p:nvSpPr>
          <p:spPr>
            <a:xfrm>
              <a:off x="601372" y="1687280"/>
              <a:ext cx="11069012" cy="962956"/>
            </a:xfrm>
            <a:prstGeom prst="rect">
              <a:avLst/>
            </a:prstGeom>
            <a:noFill/>
          </p:spPr>
          <p:txBody>
            <a:bodyPr wrap="square" rtlCol="0">
              <a:spAutoFit/>
            </a:bodyPr>
            <a:lstStyle/>
            <a:p>
              <a:pPr>
                <a:lnSpc>
                  <a:spcPct val="150000"/>
                </a:lnSpc>
              </a:pPr>
              <a:r>
                <a:rPr lang="en-US" altLang="zh-CN" sz="2000" dirty="0"/>
                <a:t>         </a:t>
              </a:r>
              <a:r>
                <a:rPr lang="zh-CN" altLang="en-US" sz="2000" dirty="0"/>
                <a:t>整个系统可以分为前端以及后端两个大的模块，后端是使用</a:t>
              </a:r>
              <a:r>
                <a:rPr lang="en-US" altLang="zh-CN" sz="2000" dirty="0"/>
                <a:t>Java</a:t>
              </a:r>
              <a:r>
                <a:rPr lang="zh-CN" altLang="en-US" sz="2000" dirty="0"/>
                <a:t>编写的，前端是通过</a:t>
              </a:r>
              <a:r>
                <a:rPr lang="en-US" altLang="zh-CN" sz="2000" dirty="0"/>
                <a:t>Vue.js</a:t>
              </a:r>
              <a:r>
                <a:rPr lang="zh-CN" altLang="en-US" sz="2000" dirty="0"/>
                <a:t>编写的，</a:t>
              </a:r>
              <a:r>
                <a:rPr lang="en-US" altLang="zh-CN" sz="2000" dirty="0"/>
                <a:t>Web</a:t>
              </a:r>
              <a:r>
                <a:rPr lang="zh-CN" altLang="en-US" sz="2000" dirty="0"/>
                <a:t>浏览器作为整个程序的入口。</a:t>
              </a:r>
              <a:endParaRPr lang="en-US" altLang="zh-CN" sz="2000" dirty="0"/>
            </a:p>
          </p:txBody>
        </p:sp>
      </p:grpSp>
      <p:pic>
        <p:nvPicPr>
          <p:cNvPr id="6" name="图片 5">
            <a:extLst>
              <a:ext uri="{FF2B5EF4-FFF2-40B4-BE49-F238E27FC236}">
                <a16:creationId xmlns:a16="http://schemas.microsoft.com/office/drawing/2014/main" id="{E1A59747-2C40-01CB-0803-66DA9DE27620}"/>
              </a:ext>
            </a:extLst>
          </p:cNvPr>
          <p:cNvPicPr>
            <a:picLocks noChangeAspect="1"/>
          </p:cNvPicPr>
          <p:nvPr/>
        </p:nvPicPr>
        <p:blipFill>
          <a:blip r:embed="rId3"/>
          <a:stretch>
            <a:fillRect/>
          </a:stretch>
        </p:blipFill>
        <p:spPr>
          <a:xfrm>
            <a:off x="8352357" y="2432873"/>
            <a:ext cx="3063501" cy="4133052"/>
          </a:xfrm>
          <a:prstGeom prst="rect">
            <a:avLst/>
          </a:prstGeom>
        </p:spPr>
      </p:pic>
    </p:spTree>
    <p:extLst>
      <p:ext uri="{BB962C8B-B14F-4D97-AF65-F5344CB8AC3E}">
        <p14:creationId xmlns:p14="http://schemas.microsoft.com/office/powerpoint/2010/main" val="2426441707"/>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95465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软件整体架构</a:t>
            </a:r>
          </a:p>
        </p:txBody>
      </p:sp>
      <p:sp>
        <p:nvSpPr>
          <p:cNvPr id="2" name="文本框 1">
            <a:extLst>
              <a:ext uri="{FF2B5EF4-FFF2-40B4-BE49-F238E27FC236}">
                <a16:creationId xmlns:a16="http://schemas.microsoft.com/office/drawing/2014/main" id="{FD68EB58-C449-1AC1-50FC-253E9E709E4F}"/>
              </a:ext>
            </a:extLst>
          </p:cNvPr>
          <p:cNvSpPr txBox="1"/>
          <p:nvPr/>
        </p:nvSpPr>
        <p:spPr>
          <a:xfrm>
            <a:off x="414673" y="1144617"/>
            <a:ext cx="11069012" cy="400110"/>
          </a:xfrm>
          <a:prstGeom prst="rect">
            <a:avLst/>
          </a:prstGeom>
          <a:noFill/>
        </p:spPr>
        <p:txBody>
          <a:bodyPr wrap="square" rtlCol="0">
            <a:spAutoFit/>
          </a:bodyPr>
          <a:lstStyle/>
          <a:p>
            <a:r>
              <a:rPr lang="en-US" altLang="zh-CN" sz="2000" dirty="0"/>
              <a:t>	</a:t>
            </a:r>
            <a:r>
              <a:rPr lang="zh-CN" altLang="en-US" sz="2000" dirty="0"/>
              <a:t>程序拥有完整的交互界面，用户通过在网页上点击交互界面来使用系统的各种功能。</a:t>
            </a:r>
            <a:endParaRPr lang="en-US" altLang="zh-CN" sz="2000" dirty="0"/>
          </a:p>
        </p:txBody>
      </p:sp>
      <p:pic>
        <p:nvPicPr>
          <p:cNvPr id="13" name="图片 12">
            <a:extLst>
              <a:ext uri="{FF2B5EF4-FFF2-40B4-BE49-F238E27FC236}">
                <a16:creationId xmlns:a16="http://schemas.microsoft.com/office/drawing/2014/main" id="{0722AB3B-8D32-E30A-BF2A-1EE20EA602FD}"/>
              </a:ext>
            </a:extLst>
          </p:cNvPr>
          <p:cNvPicPr>
            <a:picLocks noChangeAspect="1"/>
          </p:cNvPicPr>
          <p:nvPr/>
        </p:nvPicPr>
        <p:blipFill>
          <a:blip r:embed="rId3"/>
          <a:stretch>
            <a:fillRect/>
          </a:stretch>
        </p:blipFill>
        <p:spPr>
          <a:xfrm>
            <a:off x="1105098" y="1686043"/>
            <a:ext cx="9688162" cy="4837219"/>
          </a:xfrm>
          <a:prstGeom prst="rect">
            <a:avLst/>
          </a:prstGeom>
        </p:spPr>
      </p:pic>
    </p:spTree>
    <p:extLst>
      <p:ext uri="{BB962C8B-B14F-4D97-AF65-F5344CB8AC3E}">
        <p14:creationId xmlns:p14="http://schemas.microsoft.com/office/powerpoint/2010/main" val="1251135601"/>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2954655"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软件整体架构</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113122" y="1120251"/>
            <a:ext cx="11069012" cy="1991650"/>
            <a:chOff x="-113122" y="1120251"/>
            <a:chExt cx="11069012" cy="1991650"/>
          </a:xfrm>
        </p:grpSpPr>
        <p:sp>
          <p:nvSpPr>
            <p:cNvPr id="5" name="文本框 4">
              <a:extLst>
                <a:ext uri="{FF2B5EF4-FFF2-40B4-BE49-F238E27FC236}">
                  <a16:creationId xmlns:a16="http://schemas.microsoft.com/office/drawing/2014/main" id="{2F62E8DC-94DB-B28C-95A3-52E91F2A67B7}"/>
                </a:ext>
              </a:extLst>
            </p:cNvPr>
            <p:cNvSpPr txBox="1"/>
            <p:nvPr/>
          </p:nvSpPr>
          <p:spPr>
            <a:xfrm>
              <a:off x="-113122" y="1120251"/>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2.</a:t>
              </a:r>
              <a:r>
                <a:rPr lang="zh-CN" altLang="en-US" sz="2500" b="1" dirty="0">
                  <a:latin typeface="黑体" panose="02010609060101010101" pitchFamily="49" charset="-122"/>
                  <a:ea typeface="黑体" panose="02010609060101010101" pitchFamily="49" charset="-122"/>
                </a:rPr>
                <a:t>各功能模块介绍</a:t>
              </a:r>
              <a:endParaRPr lang="en-US" altLang="zh-CN" sz="25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3BCFD3A5-941E-A3FF-554D-046E7DA5D53F}"/>
                </a:ext>
              </a:extLst>
            </p:cNvPr>
            <p:cNvSpPr txBox="1"/>
            <p:nvPr/>
          </p:nvSpPr>
          <p:spPr>
            <a:xfrm>
              <a:off x="490194" y="1687280"/>
              <a:ext cx="5967167" cy="1424621"/>
            </a:xfrm>
            <a:prstGeom prst="rect">
              <a:avLst/>
            </a:prstGeom>
            <a:noFill/>
          </p:spPr>
          <p:txBody>
            <a:bodyPr wrap="square" rtlCol="0">
              <a:spAutoFit/>
            </a:bodyPr>
            <a:lstStyle/>
            <a:p>
              <a:pPr>
                <a:lnSpc>
                  <a:spcPct val="150000"/>
                </a:lnSpc>
              </a:pPr>
              <a:r>
                <a:rPr lang="en-US" altLang="zh-CN" sz="2000" dirty="0"/>
                <a:t>         </a:t>
              </a:r>
              <a:r>
                <a:rPr lang="zh-CN" altLang="en-US" sz="2000" dirty="0"/>
                <a:t>如图所示，为了实际开发的遍历以及后期的可维护性，我们将整个系统分割为若干模块。各个模块各司其职，通过数据通信共同完成功能。</a:t>
              </a:r>
              <a:endParaRPr lang="en-US" altLang="zh-CN" sz="2000" dirty="0"/>
            </a:p>
          </p:txBody>
        </p:sp>
      </p:grpSp>
      <p:pic>
        <p:nvPicPr>
          <p:cNvPr id="16" name="图片 15">
            <a:extLst>
              <a:ext uri="{FF2B5EF4-FFF2-40B4-BE49-F238E27FC236}">
                <a16:creationId xmlns:a16="http://schemas.microsoft.com/office/drawing/2014/main" id="{A835DB80-54D5-D203-F8D0-D8C96F8CD794}"/>
              </a:ext>
            </a:extLst>
          </p:cNvPr>
          <p:cNvPicPr>
            <a:picLocks noChangeAspect="1"/>
          </p:cNvPicPr>
          <p:nvPr/>
        </p:nvPicPr>
        <p:blipFill>
          <a:blip r:embed="rId3"/>
          <a:stretch>
            <a:fillRect/>
          </a:stretch>
        </p:blipFill>
        <p:spPr>
          <a:xfrm>
            <a:off x="6955262" y="781050"/>
            <a:ext cx="3885652" cy="5771890"/>
          </a:xfrm>
          <a:prstGeom prst="rect">
            <a:avLst/>
          </a:prstGeom>
        </p:spPr>
      </p:pic>
    </p:spTree>
    <p:extLst>
      <p:ext uri="{BB962C8B-B14F-4D97-AF65-F5344CB8AC3E}">
        <p14:creationId xmlns:p14="http://schemas.microsoft.com/office/powerpoint/2010/main" val="1665386500"/>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069482" y="3297843"/>
            <a:ext cx="6357833" cy="1255024"/>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rPr>
              <a:t>如何判断用户的输入表达式是否合法？</a:t>
            </a:r>
            <a:endParaRPr lang="en-US" altLang="zh-CN" sz="2800" b="1" dirty="0">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rPr>
              <a:t>如何计算关系代数表达式？</a:t>
            </a: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6C6293BC-717B-FFD9-ABE0-73BFA54AEBA8}"/>
              </a:ext>
            </a:extLst>
          </p:cNvPr>
          <p:cNvSpPr txBox="1"/>
          <p:nvPr/>
        </p:nvSpPr>
        <p:spPr>
          <a:xfrm>
            <a:off x="4771070" y="2073360"/>
            <a:ext cx="2954655" cy="923330"/>
          </a:xfrm>
          <a:prstGeom prst="rect">
            <a:avLst/>
          </a:prstGeom>
          <a:noFill/>
        </p:spPr>
        <p:txBody>
          <a:bodyPr wrap="none" rtlCol="0">
            <a:spAutoFit/>
          </a:bodyPr>
          <a:lstStyle/>
          <a:p>
            <a:r>
              <a:rPr lang="zh-CN" altLang="en-US" sz="5400" b="1" dirty="0">
                <a:latin typeface="微软雅黑" panose="020B0503020204020204" pitchFamily="34" charset="-122"/>
                <a:ea typeface="微软雅黑" panose="020B0503020204020204" pitchFamily="34" charset="-122"/>
              </a:rPr>
              <a:t>关键问题</a:t>
            </a:r>
          </a:p>
        </p:txBody>
      </p:sp>
    </p:spTree>
    <p:extLst>
      <p:ext uri="{BB962C8B-B14F-4D97-AF65-F5344CB8AC3E}">
        <p14:creationId xmlns:p14="http://schemas.microsoft.com/office/powerpoint/2010/main" val="3563766615"/>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1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par>
                                <p:cTn id="16" presetID="41" presetClass="entr" presetSubtype="0" fill="hold" grpId="0" nodeType="withEffect">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
                                        </p:tgtEl>
                                        <p:attrNameLst>
                                          <p:attrName>ppt_y</p:attrName>
                                        </p:attrNameLst>
                                      </p:cBhvr>
                                      <p:tavLst>
                                        <p:tav tm="0">
                                          <p:val>
                                            <p:strVal val="#ppt_y"/>
                                          </p:val>
                                        </p:tav>
                                        <p:tav tm="100000">
                                          <p:val>
                                            <p:strVal val="#ppt_y"/>
                                          </p:val>
                                        </p:tav>
                                      </p:tavLst>
                                    </p:anim>
                                    <p:anim calcmode="lin" valueType="num">
                                      <p:cBhvr>
                                        <p:cTn id="20"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897" y="0"/>
            <a:ext cx="1003301" cy="1003301"/>
          </a:xfrm>
          <a:prstGeom prst="rect">
            <a:avLst/>
          </a:prstGeom>
        </p:spPr>
      </p:pic>
      <p:grpSp>
        <p:nvGrpSpPr>
          <p:cNvPr id="9" name="组合 8">
            <a:extLst>
              <a:ext uri="{FF2B5EF4-FFF2-40B4-BE49-F238E27FC236}">
                <a16:creationId xmlns:a16="http://schemas.microsoft.com/office/drawing/2014/main" id="{1E87FA18-E309-46C3-88C5-69127E8B627A}"/>
              </a:ext>
            </a:extLst>
          </p:cNvPr>
          <p:cNvGrpSpPr/>
          <p:nvPr/>
        </p:nvGrpSpPr>
        <p:grpSpPr>
          <a:xfrm>
            <a:off x="0" y="188687"/>
            <a:ext cx="188686" cy="592364"/>
            <a:chOff x="11571416" y="3959358"/>
            <a:chExt cx="620584" cy="1723139"/>
          </a:xfrm>
        </p:grpSpPr>
        <p:sp>
          <p:nvSpPr>
            <p:cNvPr id="10" name="矩形 9">
              <a:extLst>
                <a:ext uri="{FF2B5EF4-FFF2-40B4-BE49-F238E27FC236}">
                  <a16:creationId xmlns:a16="http://schemas.microsoft.com/office/drawing/2014/main" id="{A58BEC02-D06B-452D-8F7B-1C1336BD8F99}"/>
                </a:ext>
              </a:extLst>
            </p:cNvPr>
            <p:cNvSpPr/>
            <p:nvPr/>
          </p:nvSpPr>
          <p:spPr>
            <a:xfrm>
              <a:off x="11571416" y="3959358"/>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09B855B-0480-496A-86C1-B9AF7565F315}"/>
                </a:ext>
              </a:extLst>
            </p:cNvPr>
            <p:cNvSpPr/>
            <p:nvPr/>
          </p:nvSpPr>
          <p:spPr>
            <a:xfrm>
              <a:off x="11571416" y="5115169"/>
              <a:ext cx="620584" cy="567328"/>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3BEDCBC1-F8B4-45D4-8F8F-4F5C2F49F8C8}"/>
              </a:ext>
            </a:extLst>
          </p:cNvPr>
          <p:cNvSpPr txBox="1"/>
          <p:nvPr/>
        </p:nvSpPr>
        <p:spPr>
          <a:xfrm>
            <a:off x="414673" y="178263"/>
            <a:ext cx="4339650" cy="646331"/>
          </a:xfrm>
          <a:prstGeom prst="rect">
            <a:avLst/>
          </a:prstGeom>
          <a:noFill/>
        </p:spPr>
        <p:txBody>
          <a:bodyPr wrap="none" rtlCol="0">
            <a:spAutoFit/>
          </a:bodyPr>
          <a:lstStyle/>
          <a:p>
            <a:r>
              <a:rPr lang="zh-CN" altLang="en-US" sz="3600" b="1" dirty="0">
                <a:solidFill>
                  <a:srgbClr val="3E4150"/>
                </a:solidFill>
                <a:latin typeface="微软雅黑" panose="020B0503020204020204" pitchFamily="34" charset="-122"/>
                <a:ea typeface="微软雅黑" panose="020B0503020204020204" pitchFamily="34" charset="-122"/>
              </a:rPr>
              <a:t>解决关键问题的算法</a:t>
            </a:r>
          </a:p>
        </p:txBody>
      </p:sp>
      <p:grpSp>
        <p:nvGrpSpPr>
          <p:cNvPr id="2" name="组合 1">
            <a:extLst>
              <a:ext uri="{FF2B5EF4-FFF2-40B4-BE49-F238E27FC236}">
                <a16:creationId xmlns:a16="http://schemas.microsoft.com/office/drawing/2014/main" id="{6C13EB53-B08B-134D-2059-6F18D5B1B6A3}"/>
              </a:ext>
            </a:extLst>
          </p:cNvPr>
          <p:cNvGrpSpPr/>
          <p:nvPr/>
        </p:nvGrpSpPr>
        <p:grpSpPr>
          <a:xfrm>
            <a:off x="-122549" y="1022667"/>
            <a:ext cx="11651531" cy="5286192"/>
            <a:chOff x="-84842" y="1195818"/>
            <a:chExt cx="11651531" cy="5286192"/>
          </a:xfrm>
        </p:grpSpPr>
        <p:sp>
          <p:nvSpPr>
            <p:cNvPr id="5" name="文本框 4">
              <a:extLst>
                <a:ext uri="{FF2B5EF4-FFF2-40B4-BE49-F238E27FC236}">
                  <a16:creationId xmlns:a16="http://schemas.microsoft.com/office/drawing/2014/main" id="{2F62E8DC-94DB-B28C-95A3-52E91F2A67B7}"/>
                </a:ext>
              </a:extLst>
            </p:cNvPr>
            <p:cNvSpPr txBox="1"/>
            <p:nvPr/>
          </p:nvSpPr>
          <p:spPr>
            <a:xfrm>
              <a:off x="-84842" y="1195818"/>
              <a:ext cx="11069012" cy="477054"/>
            </a:xfrm>
            <a:prstGeom prst="rect">
              <a:avLst/>
            </a:prstGeom>
            <a:noFill/>
          </p:spPr>
          <p:txBody>
            <a:bodyPr wrap="square" rtlCol="0">
              <a:spAutoFit/>
            </a:bodyPr>
            <a:lstStyle/>
            <a:p>
              <a:r>
                <a:rPr lang="en-US" altLang="zh-CN" sz="2500" b="1" dirty="0">
                  <a:latin typeface="黑体" panose="02010609060101010101" pitchFamily="49" charset="-122"/>
                  <a:ea typeface="黑体" panose="02010609060101010101" pitchFamily="49" charset="-122"/>
                </a:rPr>
                <a:t>	1.</a:t>
              </a:r>
              <a:r>
                <a:rPr lang="zh-CN" altLang="en-US" sz="2500" b="1" dirty="0">
                  <a:latin typeface="黑体" panose="02010609060101010101" pitchFamily="49" charset="-122"/>
                  <a:ea typeface="黑体" panose="02010609060101010101" pitchFamily="49" charset="-122"/>
                </a:rPr>
                <a:t>词法分析与语法分析解决输入合法性问题</a:t>
              </a:r>
              <a:endParaRPr lang="en-US" altLang="zh-CN" sz="2500"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3BCFD3A5-941E-A3FF-554D-046E7DA5D53F}"/>
                    </a:ext>
                  </a:extLst>
                </p:cNvPr>
                <p:cNvSpPr txBox="1"/>
                <p:nvPr/>
              </p:nvSpPr>
              <p:spPr>
                <a:xfrm>
                  <a:off x="382691" y="1692237"/>
                  <a:ext cx="11183998" cy="4789773"/>
                </a:xfrm>
                <a:prstGeom prst="rect">
                  <a:avLst/>
                </a:prstGeom>
                <a:noFill/>
              </p:spPr>
              <p:txBody>
                <a:bodyPr wrap="square" rtlCol="0">
                  <a:spAutoFit/>
                </a:bodyPr>
                <a:lstStyle/>
                <a:p>
                  <a:pPr>
                    <a:lnSpc>
                      <a:spcPct val="150000"/>
                    </a:lnSpc>
                  </a:pPr>
                  <a:r>
                    <a:rPr lang="en-US" altLang="zh-CN" sz="2400" b="1" dirty="0"/>
                    <a:t>       1</a:t>
                  </a:r>
                  <a:r>
                    <a:rPr lang="zh-CN" altLang="en-US" sz="2400" b="1" dirty="0"/>
                    <a:t>）词法分析</a:t>
                  </a:r>
                  <a:endParaRPr lang="en-US" altLang="zh-CN" sz="2400" b="1" dirty="0"/>
                </a:p>
                <a:p>
                  <a:pPr>
                    <a:lnSpc>
                      <a:spcPct val="150000"/>
                    </a:lnSpc>
                  </a:pPr>
                  <a:r>
                    <a:rPr lang="en-US" altLang="zh-CN" sz="2000" b="1" dirty="0"/>
                    <a:t>        DFA</a:t>
                  </a:r>
                  <a:r>
                    <a:rPr lang="zh-CN" altLang="en-US" sz="2000" b="1" dirty="0"/>
                    <a:t>推导过程：</a:t>
                  </a:r>
                  <a:endParaRPr lang="en-US" altLang="zh-CN" sz="2000" b="1" dirty="0"/>
                </a:p>
                <a:p>
                  <a:pPr>
                    <a:lnSpc>
                      <a:spcPct val="150000"/>
                    </a:lnSpc>
                  </a:pPr>
                  <a:r>
                    <a:rPr lang="zh-CN" altLang="en-US" sz="2000" dirty="0"/>
                    <a:t>       通过词法分析，我们可以判断输入的计算表达式中是否含非法的字符。这一步骤由程序实现，则需要首先推导出我们的</a:t>
                  </a:r>
                  <a:r>
                    <a:rPr lang="en-US" altLang="zh-CN" sz="2000" dirty="0"/>
                    <a:t>DFA</a:t>
                  </a:r>
                  <a:r>
                    <a:rPr lang="zh-CN" altLang="en-US" sz="2000" dirty="0"/>
                    <a:t>（</a:t>
                  </a:r>
                  <a:r>
                    <a:rPr lang="en-US" altLang="zh-CN" sz="2000" dirty="0"/>
                    <a:t>deterministic finite automaton </a:t>
                  </a:r>
                  <a:r>
                    <a:rPr lang="zh-CN" altLang="en-US" sz="2000" dirty="0"/>
                    <a:t>有限状态自动机）。</a:t>
                  </a:r>
                  <a:endParaRPr lang="en-US" altLang="zh-CN" sz="2000" dirty="0"/>
                </a:p>
                <a:p>
                  <a:pPr>
                    <a:lnSpc>
                      <a:spcPct val="150000"/>
                    </a:lnSpc>
                  </a:pPr>
                  <a:r>
                    <a:rPr lang="zh-CN" altLang="en-US" sz="2000" dirty="0"/>
                    <a:t>       使用正规式定义标识符记号</a:t>
                  </a:r>
                  <a:r>
                    <a:rPr lang="en-US" altLang="zh-CN" sz="2000" dirty="0"/>
                    <a:t>id</a:t>
                  </a:r>
                  <a:r>
                    <a:rPr lang="zh-CN" altLang="en-US" sz="2000" dirty="0"/>
                    <a:t>，数字记号</a:t>
                  </a:r>
                  <a:r>
                    <a:rPr lang="en-US" altLang="zh-CN" sz="2000" dirty="0"/>
                    <a:t>num</a:t>
                  </a:r>
                  <a:r>
                    <a:rPr lang="zh-CN" altLang="en-US" sz="2000" dirty="0"/>
                    <a:t>，运算符记号</a:t>
                  </a:r>
                  <a:r>
                    <a:rPr lang="en-US" altLang="zh-CN" sz="2000" dirty="0"/>
                    <a:t>operator:</a:t>
                  </a:r>
                </a:p>
                <a:p>
                  <a:pPr>
                    <a:lnSpc>
                      <a:spcPct val="150000"/>
                    </a:lnSpc>
                  </a:pPr>
                  <a:r>
                    <a:rPr lang="en-US" altLang="zh-CN" sz="2000" dirty="0"/>
                    <a:t>        </a:t>
                  </a:r>
                  <a14:m>
                    <m:oMath xmlns:m="http://schemas.openxmlformats.org/officeDocument/2006/math">
                      <m:r>
                        <a:rPr lang="en-US" altLang="zh-CN" sz="2000" b="0" i="1" smtClean="0"/>
                        <m:t>𝑖𝑑</m:t>
                      </m:r>
                      <m:r>
                        <a:rPr lang="en-US" altLang="zh-CN" sz="2000" b="0" i="1" smtClean="0">
                          <a:ea typeface="Cambria Math" panose="02040503050406030204" pitchFamily="18" charset="0"/>
                        </a:rPr>
                        <m:t>=</m:t>
                      </m:r>
                      <m:sSup>
                        <m:sSupPr>
                          <m:ctrlPr>
                            <a:rPr lang="en-US" altLang="zh-CN" sz="2000" b="0" i="1" smtClean="0">
                              <a:ea typeface="Cambria Math" panose="02040503050406030204" pitchFamily="18" charset="0"/>
                            </a:rPr>
                          </m:ctrlPr>
                        </m:sSupPr>
                        <m:e>
                          <m:r>
                            <a:rPr lang="en-US" altLang="zh-CN" sz="2000" i="1">
                              <a:ea typeface="Cambria Math" panose="02040503050406030204" pitchFamily="18" charset="0"/>
                            </a:rPr>
                            <m:t>𝑐h𝑎𝑟</m:t>
                          </m:r>
                          <m:r>
                            <a:rPr lang="en-US" altLang="zh-CN" sz="2000" i="1">
                              <a:ea typeface="Cambria Math" panose="02040503050406030204" pitchFamily="18" charset="0"/>
                            </a:rPr>
                            <m:t>(</m:t>
                          </m:r>
                          <m:r>
                            <a:rPr lang="en-US" altLang="zh-CN" sz="2000" i="1">
                              <a:ea typeface="Cambria Math" panose="02040503050406030204" pitchFamily="18" charset="0"/>
                            </a:rPr>
                            <m:t>𝑐h𝑎𝑟</m:t>
                          </m:r>
                          <m:r>
                            <a:rPr lang="en-US" altLang="zh-CN" sz="2000" i="1">
                              <a:ea typeface="Cambria Math" panose="02040503050406030204" pitchFamily="18" charset="0"/>
                            </a:rPr>
                            <m:t>|</m:t>
                          </m:r>
                          <m:r>
                            <a:rPr lang="en-US" altLang="zh-CN" sz="2000" i="1">
                              <a:ea typeface="Cambria Math" panose="02040503050406030204" pitchFamily="18" charset="0"/>
                            </a:rPr>
                            <m:t>𝑑𝑖𝑔𝑖𝑡</m:t>
                          </m:r>
                          <m:r>
                            <a:rPr lang="en-US" altLang="zh-CN" sz="2000" i="1">
                              <a:ea typeface="Cambria Math" panose="02040503050406030204" pitchFamily="18" charset="0"/>
                            </a:rPr>
                            <m:t>)</m:t>
                          </m:r>
                        </m:e>
                        <m:sup>
                          <m:r>
                            <a:rPr lang="en-US" altLang="zh-CN" sz="2000" b="0" i="1" smtClean="0">
                              <a:ea typeface="Cambria Math" panose="02040503050406030204" pitchFamily="18" charset="0"/>
                            </a:rPr>
                            <m:t>∗</m:t>
                          </m:r>
                        </m:sup>
                      </m:sSup>
                    </m:oMath>
                  </a14:m>
                  <a:endParaRPr lang="en-US" altLang="zh-CN" sz="2000" dirty="0"/>
                </a:p>
                <a:p>
                  <a:pPr>
                    <a:lnSpc>
                      <a:spcPct val="150000"/>
                    </a:lnSpc>
                  </a:pPr>
                  <a:r>
                    <a:rPr lang="en-US" altLang="zh-CN" sz="2000" dirty="0"/>
                    <a:t>        </a:t>
                  </a:r>
                  <a14:m>
                    <m:oMath xmlns:m="http://schemas.openxmlformats.org/officeDocument/2006/math">
                      <m:r>
                        <a:rPr lang="en-US" altLang="zh-CN" sz="2000" b="0" i="1" smtClean="0"/>
                        <m:t>𝑛𝑢𝑚</m:t>
                      </m:r>
                      <m:r>
                        <a:rPr lang="en-US" altLang="zh-CN" sz="2000" b="0" i="1" smtClean="0"/>
                        <m:t>=</m:t>
                      </m:r>
                      <m:r>
                        <a:rPr lang="en-US" altLang="zh-CN" sz="2000" b="0" i="1" smtClean="0"/>
                        <m:t>𝑑𝑖𝑔𝑖𝑡𝑠𝑜𝑝𝑡𝑖𝑜𝑛𝑎</m:t>
                      </m:r>
                      <m:sSub>
                        <m:sSubPr>
                          <m:ctrlPr>
                            <a:rPr lang="en-US" altLang="zh-CN" sz="2000" b="0" i="1" smtClean="0"/>
                          </m:ctrlPr>
                        </m:sSubPr>
                        <m:e>
                          <m:r>
                            <a:rPr lang="en-US" altLang="zh-CN" sz="2000" b="0" i="1" smtClean="0"/>
                            <m:t>𝑙</m:t>
                          </m:r>
                        </m:e>
                        <m:sub>
                          <m:r>
                            <a:rPr lang="en-US" altLang="zh-CN" sz="2000" b="0" i="1" smtClean="0"/>
                            <m:t>𝑓𝑟𝑎𝑐𝑡𝑖𝑜𝑛</m:t>
                          </m:r>
                        </m:sub>
                      </m:sSub>
                    </m:oMath>
                  </a14:m>
                  <a:endParaRPr lang="en-US" altLang="zh-CN" sz="2000" b="0" dirty="0"/>
                </a:p>
                <a:p>
                  <a:pPr>
                    <a:lnSpc>
                      <a:spcPct val="150000"/>
                    </a:lnSpc>
                  </a:pPr>
                  <a:r>
                    <a:rPr lang="en-US" altLang="zh-CN" sz="2000" dirty="0"/>
                    <a:t>        </a:t>
                  </a:r>
                  <a14:m>
                    <m:oMath xmlns:m="http://schemas.openxmlformats.org/officeDocument/2006/math">
                      <m:r>
                        <a:rPr lang="en-US" altLang="zh-CN" sz="2000" b="0" i="1" smtClean="0"/>
                        <m:t>𝑜𝑝𝑒𝑟𝑎𝑡𝑜𝑟</m:t>
                      </m:r>
                      <m:r>
                        <a:rPr lang="en-US" altLang="zh-CN" sz="2000" b="0" i="1" smtClean="0"/>
                        <m:t>= ∩|∪|−|×|⋈|</m:t>
                      </m:r>
                      <m:r>
                        <a:rPr lang="el-GR" altLang="zh-CN" sz="2000" i="1">
                          <a:ea typeface="Cambria Math" panose="02040503050406030204" pitchFamily="18" charset="0"/>
                        </a:rPr>
                        <m:t>𝜋</m:t>
                      </m:r>
                      <m:r>
                        <a:rPr lang="el-GR" altLang="zh-CN" sz="2000" i="1">
                          <a:ea typeface="Cambria Math" panose="02040503050406030204" pitchFamily="18" charset="0"/>
                        </a:rPr>
                        <m:t>|</m:t>
                      </m:r>
                      <m:r>
                        <a:rPr lang="el-GR" altLang="zh-CN" sz="2000" i="1">
                          <a:ea typeface="Cambria Math" panose="02040503050406030204" pitchFamily="18" charset="0"/>
                        </a:rPr>
                        <m:t>𝜎</m:t>
                      </m:r>
                      <m:r>
                        <a:rPr lang="el-GR" altLang="zh-CN" sz="2000" i="1">
                          <a:ea typeface="Cambria Math" panose="02040503050406030204" pitchFamily="18" charset="0"/>
                        </a:rPr>
                        <m:t>|∧|∨|(|)|[|]|.|≤|≥|≠|&gt;|&lt;|=</m:t>
                      </m:r>
                      <m:r>
                        <a:rPr lang="en-US" altLang="zh-CN" sz="2000" i="1">
                          <a:ea typeface="Cambria Math" panose="02040503050406030204" pitchFamily="18" charset="0"/>
                        </a:rPr>
                        <m:t>|</m:t>
                      </m:r>
                    </m:oMath>
                  </a14:m>
                  <a:endParaRPr lang="en-US" altLang="zh-CN" sz="2000" dirty="0"/>
                </a:p>
                <a:p>
                  <a:pPr>
                    <a:lnSpc>
                      <a:spcPct val="150000"/>
                    </a:lnSpc>
                  </a:pPr>
                  <a:r>
                    <a:rPr lang="en-US" altLang="zh-CN" sz="2000" dirty="0"/>
                    <a:t>        </a:t>
                  </a:r>
                  <a:r>
                    <a:rPr lang="zh-CN" altLang="en-US" sz="2000" dirty="0"/>
                    <a:t>其中，辅助定义式：</a:t>
                  </a:r>
                  <a:endParaRPr lang="en-US" altLang="zh-CN" sz="2000" dirty="0"/>
                </a:p>
                <a:p>
                  <a:pPr>
                    <a:lnSpc>
                      <a:spcPct val="150000"/>
                    </a:lnSpc>
                  </a:pPr>
                  <a:r>
                    <a:rPr lang="en-US" altLang="zh-CN" sz="2000" dirty="0"/>
                    <a:t>        </a:t>
                  </a:r>
                  <a14:m>
                    <m:oMath xmlns:m="http://schemas.openxmlformats.org/officeDocument/2006/math">
                      <m:r>
                        <a:rPr lang="en-US" altLang="zh-CN" sz="2000" b="0" i="1" smtClean="0"/>
                        <m:t>𝑐h𝑎𝑟</m:t>
                      </m:r>
                      <m:r>
                        <a:rPr lang="en-US" altLang="zh-CN" sz="2000" b="0" i="1" smtClean="0"/>
                        <m:t>=</m:t>
                      </m:r>
                      <m:d>
                        <m:dPr>
                          <m:begChr m:val="["/>
                          <m:endChr m:val="]"/>
                          <m:ctrlPr>
                            <a:rPr lang="en-US" altLang="zh-CN" sz="2000" b="0" i="1" smtClean="0"/>
                          </m:ctrlPr>
                        </m:dPr>
                        <m:e>
                          <m:r>
                            <a:rPr lang="en-US" altLang="zh-CN" sz="2000" b="0" i="1" smtClean="0"/>
                            <m:t>𝑎</m:t>
                          </m:r>
                          <m:r>
                            <a:rPr lang="en-US" altLang="zh-CN" sz="2000" b="0" i="1" smtClean="0"/>
                            <m:t>−</m:t>
                          </m:r>
                          <m:r>
                            <a:rPr lang="en-US" altLang="zh-CN" sz="2000" b="0" i="1" smtClean="0"/>
                            <m:t>𝑧𝐴</m:t>
                          </m:r>
                          <m:r>
                            <a:rPr lang="en-US" altLang="zh-CN" sz="2000" b="0" i="1" smtClean="0"/>
                            <m:t>−</m:t>
                          </m:r>
                          <m:r>
                            <a:rPr lang="en-US" altLang="zh-CN" sz="2000" b="0" i="1" smtClean="0"/>
                            <m:t>𝑍</m:t>
                          </m:r>
                        </m:e>
                      </m:d>
                      <m:r>
                        <a:rPr lang="zh-CN" altLang="en-US" sz="2000" i="1"/>
                        <m:t>、</m:t>
                      </m:r>
                      <m:r>
                        <a:rPr lang="en-US" altLang="zh-CN" sz="2000" i="1"/>
                        <m:t>𝑑𝑖𝑔𝑖𝑡</m:t>
                      </m:r>
                      <m:r>
                        <a:rPr lang="en-US" altLang="zh-CN" sz="2000" i="1"/>
                        <m:t> = </m:t>
                      </m:r>
                      <m:d>
                        <m:dPr>
                          <m:begChr m:val="["/>
                          <m:endChr m:val="]"/>
                          <m:ctrlPr>
                            <a:rPr lang="en-US" altLang="zh-CN" sz="2000" i="1"/>
                          </m:ctrlPr>
                        </m:dPr>
                        <m:e>
                          <m:r>
                            <a:rPr lang="en-US" altLang="zh-CN" sz="2000" i="1"/>
                            <m:t>0-9</m:t>
                          </m:r>
                        </m:e>
                      </m:d>
                      <m:r>
                        <a:rPr lang="zh-CN" altLang="en-US" sz="2000" i="1" smtClean="0"/>
                        <m:t>、</m:t>
                      </m:r>
                      <m:r>
                        <a:rPr lang="en-US" altLang="zh-CN" sz="2000" i="1"/>
                        <m:t>𝑑𝑖𝑔𝑖𝑡𝑠</m:t>
                      </m:r>
                      <m:r>
                        <a:rPr lang="en-US" altLang="zh-CN" sz="2000" i="1"/>
                        <m:t> = </m:t>
                      </m:r>
                      <m:sSup>
                        <m:sSupPr>
                          <m:ctrlPr>
                            <a:rPr lang="en-US" altLang="zh-CN" sz="2000" i="1" smtClean="0"/>
                          </m:ctrlPr>
                        </m:sSupPr>
                        <m:e>
                          <m:r>
                            <a:rPr lang="en-US" altLang="zh-CN" sz="2000" b="0" i="1" smtClean="0"/>
                            <m:t>𝑑𝑖𝑔𝑖𝑡</m:t>
                          </m:r>
                        </m:e>
                        <m:sup>
                          <m:r>
                            <a:rPr lang="en-US" altLang="zh-CN" sz="2000" b="0" i="1" smtClean="0"/>
                            <m:t>+</m:t>
                          </m:r>
                        </m:sup>
                      </m:sSup>
                      <m:r>
                        <a:rPr lang="zh-CN" altLang="en-US" sz="2000" i="1" smtClean="0"/>
                        <m:t>、</m:t>
                      </m:r>
                      <m:r>
                        <a:rPr lang="en-US" altLang="zh-CN" sz="2000" i="1"/>
                        <m:t>𝑜𝑝𝑡𝑖𝑜𝑛𝑎𝑙</m:t>
                      </m:r>
                      <m:r>
                        <a:rPr lang="en-US" altLang="zh-CN" sz="2000" i="1"/>
                        <m:t>_</m:t>
                      </m:r>
                      <m:r>
                        <a:rPr lang="en-US" altLang="zh-CN" sz="2000" i="1"/>
                        <m:t>𝑓𝑟𝑎𝑐𝑡𝑖𝑜𝑛</m:t>
                      </m:r>
                      <m:r>
                        <a:rPr lang="en-US" altLang="zh-CN" sz="2000" i="1"/>
                        <m:t> = (.</m:t>
                      </m:r>
                      <m:r>
                        <a:rPr lang="en-US" altLang="zh-CN" sz="2000" i="1"/>
                        <m:t>𝑑𝑖𝑔𝑖𝑡𝑠</m:t>
                      </m:r>
                      <m:r>
                        <a:rPr lang="en-US" altLang="zh-CN" sz="2000" i="1"/>
                        <m:t>)?</m:t>
                      </m:r>
                    </m:oMath>
                  </a14:m>
                  <a:endParaRPr lang="en-US" altLang="zh-CN" sz="2000" dirty="0"/>
                </a:p>
              </p:txBody>
            </p:sp>
          </mc:Choice>
          <mc:Fallback>
            <p:sp>
              <p:nvSpPr>
                <p:cNvPr id="7" name="文本框 6">
                  <a:extLst>
                    <a:ext uri="{FF2B5EF4-FFF2-40B4-BE49-F238E27FC236}">
                      <a16:creationId xmlns:a16="http://schemas.microsoft.com/office/drawing/2014/main" id="{3BCFD3A5-941E-A3FF-554D-046E7DA5D53F}"/>
                    </a:ext>
                  </a:extLst>
                </p:cNvPr>
                <p:cNvSpPr txBox="1">
                  <a:spLocks noRot="1" noChangeAspect="1" noMove="1" noResize="1" noEditPoints="1" noAdjustHandles="1" noChangeArrowheads="1" noChangeShapeType="1" noTextEdit="1"/>
                </p:cNvSpPr>
                <p:nvPr/>
              </p:nvSpPr>
              <p:spPr>
                <a:xfrm>
                  <a:off x="382691" y="1692237"/>
                  <a:ext cx="11183998" cy="4789773"/>
                </a:xfrm>
                <a:prstGeom prst="rect">
                  <a:avLst/>
                </a:prstGeom>
                <a:blipFill>
                  <a:blip r:embed="rId3"/>
                  <a:stretch>
                    <a:fillRect l="-600" b="-509"/>
                  </a:stretch>
                </a:blipFill>
              </p:spPr>
              <p:txBody>
                <a:bodyPr/>
                <a:lstStyle/>
                <a:p>
                  <a:r>
                    <a:rPr lang="zh-CN" altLang="en-US">
                      <a:noFill/>
                    </a:rPr>
                    <a:t> </a:t>
                  </a:r>
                </a:p>
              </p:txBody>
            </p:sp>
          </mc:Fallback>
        </mc:AlternateContent>
      </p:grpSp>
      <p:sp>
        <p:nvSpPr>
          <p:cNvPr id="4" name="Rectangle 2">
            <a:extLst>
              <a:ext uri="{FF2B5EF4-FFF2-40B4-BE49-F238E27FC236}">
                <a16:creationId xmlns:a16="http://schemas.microsoft.com/office/drawing/2014/main" id="{3CEF5677-BCF0-65DA-D417-D70D14D81F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532600485"/>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1649</Words>
  <Application>Microsoft Office PowerPoint</Application>
  <PresentationFormat>宽屏</PresentationFormat>
  <Paragraphs>105</Paragraphs>
  <Slides>28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黑体</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基础架构处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ZK</dc:creator>
  <cp:lastModifiedBy>陈 曼琪</cp:lastModifiedBy>
  <cp:revision>178</cp:revision>
  <dcterms:created xsi:type="dcterms:W3CDTF">2017-05-11T09:34:00Z</dcterms:created>
  <dcterms:modified xsi:type="dcterms:W3CDTF">2023-01-10T19:54:35Z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