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89" r:id="rId3"/>
    <p:sldId id="269" r:id="rId4"/>
    <p:sldId id="288" r:id="rId5"/>
    <p:sldId id="287" r:id="rId6"/>
    <p:sldId id="290" r:id="rId7"/>
    <p:sldId id="292" r:id="rId8"/>
    <p:sldId id="296" r:id="rId9"/>
    <p:sldId id="291" r:id="rId10"/>
    <p:sldId id="293" r:id="rId11"/>
    <p:sldId id="295" r:id="rId12"/>
    <p:sldId id="29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101"/>
    <a:srgbClr val="3E4150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2" autoAdjust="0"/>
    <p:restoredTop sz="99516" autoAdjust="0"/>
  </p:normalViewPr>
  <p:slideViewPr>
    <p:cSldViewPr snapToGrid="0">
      <p:cViewPr varScale="1">
        <p:scale>
          <a:sx n="105" d="100"/>
          <a:sy n="105" d="100"/>
        </p:scale>
        <p:origin x="26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4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8913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2901-3818-4288-A2AF-2123C9E3703D}" type="datetimeFigureOut">
              <a:rPr lang="zh-CN" altLang="en-US" smtClean="0"/>
              <a:pPr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09E81-2A51-4B75-811C-C3E8AA2F71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1"/>
          <a:stretch>
            <a:fillRect/>
          </a:stretch>
        </p:blipFill>
        <p:spPr>
          <a:xfrm rot="18426895">
            <a:off x="-6161032" y="-3864538"/>
            <a:ext cx="15335316" cy="1063291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79599" y="1219862"/>
            <a:ext cx="2206018" cy="231073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>
            <a:outerShdw blurRad="635000" dist="762000" dir="7800000" sx="88000" sy="88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12"/>
          <p:cNvSpPr txBox="1"/>
          <p:nvPr/>
        </p:nvSpPr>
        <p:spPr>
          <a:xfrm>
            <a:off x="3396783" y="4275789"/>
            <a:ext cx="8006981" cy="831029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r"/>
            <a:r>
              <a:rPr lang="zh-CN" altLang="en-US" sz="4800" dirty="0">
                <a:solidFill>
                  <a:srgbClr val="3E4150"/>
                </a:solidFill>
              </a:rPr>
              <a:t>关系代数运算系统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1571416" y="3959358"/>
            <a:ext cx="620584" cy="1723138"/>
            <a:chOff x="11571416" y="3218099"/>
            <a:chExt cx="620584" cy="1723138"/>
          </a:xfrm>
        </p:grpSpPr>
        <p:sp>
          <p:nvSpPr>
            <p:cNvPr id="43" name="矩形 42"/>
            <p:cNvSpPr/>
            <p:nvPr/>
          </p:nvSpPr>
          <p:spPr>
            <a:xfrm>
              <a:off x="11571416" y="3218099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571416" y="4500799"/>
              <a:ext cx="620584" cy="44043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400273" y="5242058"/>
            <a:ext cx="3822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19030100069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   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19030400025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王禹轩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19030100272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陈曼琪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导 老 师：赵   亮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99" y="1296062"/>
            <a:ext cx="2206017" cy="2206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003301"/>
            <a:ext cx="11069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接着我们按照分工进行代码编写，并于中期答辩前完成了：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前端界面的实现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前后端交互</a:t>
            </a:r>
            <a:endParaRPr lang="en-US" altLang="zh-CN" sz="2000" dirty="0"/>
          </a:p>
          <a:p>
            <a:r>
              <a:rPr lang="en-US" altLang="zh-CN" sz="2000" dirty="0"/>
              <a:t>         · </a:t>
            </a:r>
            <a:r>
              <a:rPr lang="zh-CN" altLang="en-US" sz="2000" dirty="0"/>
              <a:t>四个关系的运算（并、交、差、笛卡尔积）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F914D-C3BE-C74D-3FE9-FBC66C36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3" y="2505447"/>
            <a:ext cx="10231194" cy="37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01904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0914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08817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202807"/>
            <a:ext cx="1106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我们希望在</a:t>
            </a:r>
            <a:r>
              <a:rPr lang="en-US" altLang="zh-CN" sz="2000" dirty="0"/>
              <a:t>12</a:t>
            </a:r>
            <a:r>
              <a:rPr lang="zh-CN" altLang="en-US" sz="2000" dirty="0"/>
              <a:t>月份完成剩下的关系运算代码，对前端页面进行进一步优化，对软件进行测试，并在最后完成文档用户手册的编制。</a:t>
            </a:r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7AC6EA4-B10D-320D-442B-2F28BED1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7472"/>
              </p:ext>
            </p:extLst>
          </p:nvPr>
        </p:nvGraphicFramePr>
        <p:xfrm>
          <a:off x="2432931" y="2651966"/>
          <a:ext cx="7032495" cy="2560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962">
                  <a:extLst>
                    <a:ext uri="{9D8B030D-6E8A-4147-A177-3AD203B41FA5}">
                      <a16:colId xmlns:a16="http://schemas.microsoft.com/office/drawing/2014/main" val="1091170089"/>
                    </a:ext>
                  </a:extLst>
                </a:gridCol>
                <a:gridCol w="2330962">
                  <a:extLst>
                    <a:ext uri="{9D8B030D-6E8A-4147-A177-3AD203B41FA5}">
                      <a16:colId xmlns:a16="http://schemas.microsoft.com/office/drawing/2014/main" val="1257730372"/>
                    </a:ext>
                  </a:extLst>
                </a:gridCol>
                <a:gridCol w="2370571">
                  <a:extLst>
                    <a:ext uri="{9D8B030D-6E8A-4147-A177-3AD203B41FA5}">
                      <a16:colId xmlns:a16="http://schemas.microsoft.com/office/drawing/2014/main" val="3605184211"/>
                    </a:ext>
                  </a:extLst>
                </a:gridCol>
              </a:tblGrid>
              <a:tr h="614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起止时间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主要内容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预期目标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51171"/>
                  </a:ext>
                </a:extLst>
              </a:tr>
              <a:tr h="628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2022.11.11-2022.12.10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实现软件所有功能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软件编码实现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6434"/>
                  </a:ext>
                </a:extLst>
              </a:tr>
              <a:tr h="1317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2022.12.11-2022.12.25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测试软件功能并优化，编写相关文档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编写软件测试文档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742691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1"/>
          <a:stretch>
            <a:fillRect/>
          </a:stretch>
        </p:blipFill>
        <p:spPr>
          <a:xfrm rot="8836188">
            <a:off x="3825303" y="2380525"/>
            <a:ext cx="11056882" cy="7666412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2710631"/>
            <a:ext cx="762000" cy="1590622"/>
            <a:chOff x="11891524" y="3363602"/>
            <a:chExt cx="3362326" cy="1590622"/>
          </a:xfrm>
        </p:grpSpPr>
        <p:sp>
          <p:nvSpPr>
            <p:cNvPr id="29" name="矩形 28"/>
            <p:cNvSpPr/>
            <p:nvPr/>
          </p:nvSpPr>
          <p:spPr>
            <a:xfrm>
              <a:off x="11891524" y="3363602"/>
              <a:ext cx="3362325" cy="1577634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891524" y="4500798"/>
              <a:ext cx="3362326" cy="453426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12"/>
          <p:cNvSpPr txBox="1"/>
          <p:nvPr/>
        </p:nvSpPr>
        <p:spPr>
          <a:xfrm>
            <a:off x="1200618" y="2837712"/>
            <a:ext cx="4499177" cy="1323472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8000" dirty="0">
                <a:solidFill>
                  <a:srgbClr val="3E4150"/>
                </a:solidFill>
              </a:rPr>
              <a:t>感谢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000">
        <p:cut/>
      </p:transition>
    </mc:Choice>
    <mc:Fallback xmlns="">
      <p:transition advTm="4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8659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1333D-14FB-4D32-ABBD-5201E540138E}"/>
              </a:ext>
            </a:extLst>
          </p:cNvPr>
          <p:cNvSpPr txBox="1"/>
          <p:nvPr/>
        </p:nvSpPr>
        <p:spPr>
          <a:xfrm>
            <a:off x="414673" y="1144617"/>
            <a:ext cx="1106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设计并实现一个具有良好交互界面的“关系代数运算系统”。系统能完成关系代数的运算逻辑，包括并、交、差、笛卡尔积、选择、投影、连接、除这</a:t>
            </a:r>
            <a:r>
              <a:rPr lang="en-US" altLang="zh-CN" sz="2000" dirty="0"/>
              <a:t>8</a:t>
            </a:r>
            <a:r>
              <a:rPr lang="zh-CN" altLang="en-US" sz="2000" dirty="0"/>
              <a:t>种运算。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07D5AF-40CA-12F2-4004-1FD9B5D4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10" y="1852503"/>
            <a:ext cx="7366072" cy="4625208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系统结构设计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037D45-4430-45AB-B537-FEF7AEFC64C2}"/>
              </a:ext>
            </a:extLst>
          </p:cNvPr>
          <p:cNvSpPr txBox="1"/>
          <p:nvPr/>
        </p:nvSpPr>
        <p:spPr>
          <a:xfrm>
            <a:off x="248419" y="1163782"/>
            <a:ext cx="109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软件总体结构宏观上可以分为前端模块与后端模块两个，两个模块下又各有若干个功能模块。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044FFC-0535-499A-934B-A76883E0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05" y="1969583"/>
            <a:ext cx="3219048" cy="42285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474E6E0-C920-4849-8408-7A0B2D2A5779}"/>
              </a:ext>
            </a:extLst>
          </p:cNvPr>
          <p:cNvSpPr txBox="1"/>
          <p:nvPr/>
        </p:nvSpPr>
        <p:spPr>
          <a:xfrm>
            <a:off x="5916220" y="2187763"/>
            <a:ext cx="5314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分工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前端模块：薛晴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后端模块：</a:t>
            </a:r>
            <a:endParaRPr lang="en-US" altLang="zh-CN" sz="2000" dirty="0"/>
          </a:p>
          <a:p>
            <a:r>
              <a:rPr lang="zh-CN" altLang="en-US" sz="2000" dirty="0"/>
              <a:t>王禹轩（数据通信、关系业务、持久化模块）</a:t>
            </a:r>
            <a:endParaRPr lang="en-US" altLang="zh-CN" sz="2000" dirty="0"/>
          </a:p>
          <a:p>
            <a:r>
              <a:rPr lang="zh-CN" altLang="en-US" sz="2000" dirty="0"/>
              <a:t>陈曼琪（代数运算模块）</a:t>
            </a:r>
          </a:p>
        </p:txBody>
      </p:sp>
    </p:spTree>
    <p:extLst>
      <p:ext uri="{BB962C8B-B14F-4D97-AF65-F5344CB8AC3E}">
        <p14:creationId xmlns:p14="http://schemas.microsoft.com/office/powerpoint/2010/main" val="1022281612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5" name="矩形 4"/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4673" y="17826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模块层次结构及调用关系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0D3098-2F43-4FCA-86CC-0BB26413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07" y="940389"/>
            <a:ext cx="3939985" cy="5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0685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11170" y="2909146"/>
            <a:ext cx="1573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362581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BEDCBC1-F8B4-45D4-8F8F-4F5C2F49F8C8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66187-836A-477B-B527-C7ACAB6ED811}"/>
              </a:ext>
            </a:extLst>
          </p:cNvPr>
          <p:cNvSpPr txBox="1"/>
          <p:nvPr/>
        </p:nvSpPr>
        <p:spPr>
          <a:xfrm>
            <a:off x="414673" y="1003301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首先，我们约定了协同工具。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392F95-02EC-46A5-A496-93F0573F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1" y="1582117"/>
            <a:ext cx="8564348" cy="4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1707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BEDCBC1-F8B4-45D4-8F8F-4F5C2F49F8C8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4EC718-B81E-4430-99AD-5AB6A728EFD6}"/>
              </a:ext>
            </a:extLst>
          </p:cNvPr>
          <p:cNvSpPr txBox="1"/>
          <p:nvPr/>
        </p:nvSpPr>
        <p:spPr>
          <a:xfrm>
            <a:off x="483946" y="1080887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然后，我们对工作进行了分工以及时间规划，并撰写了任务书。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4085F0-05DE-40DC-9510-1D19959BA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4950"/>
              </p:ext>
            </p:extLst>
          </p:nvPr>
        </p:nvGraphicFramePr>
        <p:xfrm>
          <a:off x="1082804" y="1989026"/>
          <a:ext cx="6049516" cy="4457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62">
                  <a:extLst>
                    <a:ext uri="{9D8B030D-6E8A-4147-A177-3AD203B41FA5}">
                      <a16:colId xmlns:a16="http://schemas.microsoft.com/office/drawing/2014/main" val="1091170089"/>
                    </a:ext>
                  </a:extLst>
                </a:gridCol>
                <a:gridCol w="2016262">
                  <a:extLst>
                    <a:ext uri="{9D8B030D-6E8A-4147-A177-3AD203B41FA5}">
                      <a16:colId xmlns:a16="http://schemas.microsoft.com/office/drawing/2014/main" val="1257730372"/>
                    </a:ext>
                  </a:extLst>
                </a:gridCol>
                <a:gridCol w="2016992">
                  <a:extLst>
                    <a:ext uri="{9D8B030D-6E8A-4147-A177-3AD203B41FA5}">
                      <a16:colId xmlns:a16="http://schemas.microsoft.com/office/drawing/2014/main" val="3605184211"/>
                    </a:ext>
                  </a:extLst>
                </a:gridCol>
              </a:tblGrid>
              <a:tr h="293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起止时间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主要内容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预期目标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51171"/>
                  </a:ext>
                </a:extLst>
              </a:tr>
              <a:tr h="9659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2022.09.20-2022.10.1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联系指导老师，明确软件总体需求，确定开发平台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编写任务书与选题报告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25526"/>
                  </a:ext>
                </a:extLst>
              </a:tr>
              <a:tr h="6297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2022.10.1-2022.10.15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完成项目概要设计，制定编码规范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编写概要设计、软件编码要求文档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815067"/>
                  </a:ext>
                </a:extLst>
              </a:tr>
              <a:tr h="16382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2020.10.16-2022.11.10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完成项目详细设计，定义前后端接口，前端实现基础界面，后端完成传统关系代数运算的逻辑实现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编写详细设计文档，实现部分编码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2742"/>
                  </a:ext>
                </a:extLst>
              </a:tr>
              <a:tr h="3002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2022.11.11-2022.12.10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实现软件所有功能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软件编码实现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776434"/>
                  </a:ext>
                </a:extLst>
              </a:tr>
              <a:tr h="6297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2022.12.11-2022.12.25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测试软件功能并优化，编写相关文档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编写软件测试文档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625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97" y="0"/>
            <a:ext cx="1003301" cy="10033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E87FA18-E309-46C3-88C5-69127E8B627A}"/>
              </a:ext>
            </a:extLst>
          </p:cNvPr>
          <p:cNvGrpSpPr/>
          <p:nvPr/>
        </p:nvGrpSpPr>
        <p:grpSpPr>
          <a:xfrm>
            <a:off x="0" y="188687"/>
            <a:ext cx="188686" cy="592364"/>
            <a:chOff x="11571416" y="3959358"/>
            <a:chExt cx="620584" cy="17231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8BEC02-D06B-452D-8F7B-1C1336BD8F99}"/>
                </a:ext>
              </a:extLst>
            </p:cNvPr>
            <p:cNvSpPr/>
            <p:nvPr/>
          </p:nvSpPr>
          <p:spPr>
            <a:xfrm>
              <a:off x="11571416" y="3959358"/>
              <a:ext cx="620584" cy="1723137"/>
            </a:xfrm>
            <a:prstGeom prst="rect">
              <a:avLst/>
            </a:pr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9B855B-0480-496A-86C1-B9AF7565F315}"/>
                </a:ext>
              </a:extLst>
            </p:cNvPr>
            <p:cNvSpPr/>
            <p:nvPr/>
          </p:nvSpPr>
          <p:spPr>
            <a:xfrm>
              <a:off x="11571416" y="5115169"/>
              <a:ext cx="620584" cy="567328"/>
            </a:xfrm>
            <a:prstGeom prst="rect">
              <a:avLst/>
            </a:prstGeom>
            <a:solidFill>
              <a:srgbClr val="CF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78C81E-318E-4BC1-AD7C-0270DA4E4257}"/>
              </a:ext>
            </a:extLst>
          </p:cNvPr>
          <p:cNvSpPr txBox="1"/>
          <p:nvPr/>
        </p:nvSpPr>
        <p:spPr>
          <a:xfrm>
            <a:off x="414673" y="1782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3E41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A9142-CF24-4624-B878-AD0860558CD1}"/>
              </a:ext>
            </a:extLst>
          </p:cNvPr>
          <p:cNvSpPr txBox="1"/>
          <p:nvPr/>
        </p:nvSpPr>
        <p:spPr>
          <a:xfrm>
            <a:off x="414673" y="1085719"/>
            <a:ext cx="1106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随后，我们约定了接口，并完成了概要设计和详细设计。</a:t>
            </a:r>
            <a:endParaRPr lang="en-US" altLang="zh-CN" sz="20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06DC0DD-8393-47DB-9A8F-4A6656E28B25}"/>
              </a:ext>
            </a:extLst>
          </p:cNvPr>
          <p:cNvGrpSpPr/>
          <p:nvPr/>
        </p:nvGrpSpPr>
        <p:grpSpPr>
          <a:xfrm>
            <a:off x="902169" y="2190912"/>
            <a:ext cx="6269687" cy="3176902"/>
            <a:chOff x="968671" y="1906071"/>
            <a:chExt cx="6269687" cy="31769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CC9BE7-A587-4D68-AFEA-4AB980AE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671" y="1906071"/>
              <a:ext cx="6269687" cy="267424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08D776-0C6F-43AE-BF31-D1B328AABF72}"/>
                </a:ext>
              </a:extLst>
            </p:cNvPr>
            <p:cNvSpPr txBox="1"/>
            <p:nvPr/>
          </p:nvSpPr>
          <p:spPr>
            <a:xfrm>
              <a:off x="3600812" y="474441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接口设计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9D085-78B7-4A85-A621-5D86285D433B}"/>
              </a:ext>
            </a:extLst>
          </p:cNvPr>
          <p:cNvGrpSpPr/>
          <p:nvPr/>
        </p:nvGrpSpPr>
        <p:grpSpPr>
          <a:xfrm>
            <a:off x="9108733" y="2991862"/>
            <a:ext cx="1361866" cy="2375952"/>
            <a:chOff x="8851039" y="3025112"/>
            <a:chExt cx="1361866" cy="23759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9F2EFB-991C-46E6-81CC-695EE763E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53" b="4935"/>
            <a:stretch/>
          </p:blipFill>
          <p:spPr>
            <a:xfrm>
              <a:off x="8851039" y="3025112"/>
              <a:ext cx="1361866" cy="107234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15161D-BA91-49FA-863C-69878BF7A119}"/>
                </a:ext>
              </a:extLst>
            </p:cNvPr>
            <p:cNvSpPr txBox="1"/>
            <p:nvPr/>
          </p:nvSpPr>
          <p:spPr>
            <a:xfrm>
              <a:off x="9234455" y="50625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文档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969010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397</Words>
  <Application>Microsoft Office PowerPoint</Application>
  <PresentationFormat>宽屏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基础架构处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1119309385@qq.com</cp:lastModifiedBy>
  <cp:revision>155</cp:revision>
  <dcterms:created xsi:type="dcterms:W3CDTF">2017-05-11T09:34:00Z</dcterms:created>
  <dcterms:modified xsi:type="dcterms:W3CDTF">2022-11-26T02:17:48Z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