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89" r:id="rId3"/>
    <p:sldId id="318" r:id="rId4"/>
    <p:sldId id="290" r:id="rId5"/>
    <p:sldId id="292" r:id="rId6"/>
    <p:sldId id="297" r:id="rId7"/>
    <p:sldId id="298" r:id="rId8"/>
    <p:sldId id="300" r:id="rId9"/>
    <p:sldId id="320" r:id="rId10"/>
    <p:sldId id="301" r:id="rId11"/>
    <p:sldId id="319"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295" r:id="rId29"/>
    <p:sldId id="296" r:id="rId30"/>
    <p:sldId id="26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2" autoAdjust="0"/>
    <p:restoredTop sz="99516" autoAdjust="0"/>
  </p:normalViewPr>
  <p:slideViewPr>
    <p:cSldViewPr snapToGrid="0">
      <p:cViewPr varScale="1">
        <p:scale>
          <a:sx n="91" d="100"/>
          <a:sy n="91" d="100"/>
        </p:scale>
        <p:origin x="696" y="75"/>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1551708"/>
            <a:chOff x="-84842" y="1195818"/>
            <a:chExt cx="11651531" cy="1551708"/>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055289"/>
            </a:xfrm>
            <a:prstGeom prst="rect">
              <a:avLst/>
            </a:prstGeom>
            <a:noFill/>
          </p:spPr>
          <p:txBody>
            <a:bodyPr wrap="square" rtlCol="0">
              <a:spAutoFit/>
            </a:bodyPr>
            <a:lstStyle/>
            <a:p>
              <a:pPr>
                <a:lnSpc>
                  <a:spcPct val="150000"/>
                </a:lnSpc>
              </a:pPr>
              <a:r>
                <a:rPr lang="en-US" altLang="zh-CN" sz="2400" b="1" dirty="0"/>
                <a:t>       2</a:t>
              </a:r>
              <a:r>
                <a:rPr lang="zh-CN" altLang="en-US" sz="2400" b="1" dirty="0"/>
                <a:t>）运算符的转义</a:t>
              </a:r>
              <a:endParaRPr lang="en-US" altLang="zh-CN" sz="2400" b="1" dirty="0"/>
            </a:p>
            <a:p>
              <a:pPr>
                <a:lnSpc>
                  <a:spcPct val="150000"/>
                </a:lnSpc>
              </a:pPr>
              <a:r>
                <a:rPr lang="zh-CN" altLang="en-US" sz="2000" dirty="0"/>
                <a:t>       </a:t>
              </a:r>
              <a:r>
                <a:rPr lang="en-US" altLang="zh-CN" sz="2000" dirty="0"/>
                <a:t>	</a:t>
              </a:r>
              <a:r>
                <a:rPr lang="zh-CN" altLang="en-US" sz="2000" dirty="0"/>
                <a:t>为方便后续计算过程中的处理，将关系运算符转义成如下表规定的形式。</a:t>
              </a: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CB1DADF-D351-1333-96BC-1CA0780DA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506" y="2629124"/>
            <a:ext cx="6300421" cy="3862003"/>
          </a:xfrm>
          <a:prstGeom prst="rect">
            <a:avLst/>
          </a:prstGeom>
        </p:spPr>
      </p:pic>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𝑖𝑑</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𝑑𝑖𝑔𝑖𝑡</m:t>
                          </m:r>
                          <m:r>
                            <a:rPr lang="en-US" altLang="zh-CN" sz="2000" i="1">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𝑛𝑢𝑚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𝑑𝑖𝑔𝑖𝑡𝑠</m:t>
                      </m:r>
                      <m:r>
                        <a:rPr lang="en-US" altLang="zh-CN" sz="2000" b="0" i="1" smtClean="0">
                          <a:latin typeface="Cambria Math" panose="02040503050406030204" pitchFamily="18" charset="0"/>
                        </a:rPr>
                        <m:t> </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𝑜𝑝𝑒𝑟𝑎𝑡𝑜𝑟</m:t>
                      </m:r>
                      <m:r>
                        <a:rPr lang="en-US" altLang="zh-CN" sz="2000" b="0" i="1" smtClean="0">
                          <a:latin typeface="Cambria Math" panose="02040503050406030204" pitchFamily="18" charset="0"/>
                        </a:rPr>
                        <m:t>= ∩|∪|−|×|⋈|</m:t>
                      </m:r>
                      <m:r>
                        <a:rPr lang="el-GR" altLang="zh-CN" sz="2000" i="1">
                          <a:latin typeface="Cambria Math" panose="02040503050406030204" pitchFamily="18" charset="0"/>
                          <a:ea typeface="Cambria Math" panose="02040503050406030204" pitchFamily="18" charset="0"/>
                        </a:rPr>
                        <m:t>𝜋</m:t>
                      </m:r>
                      <m:r>
                        <a:rPr lang="el-GR" altLang="zh-CN" sz="2000" i="1">
                          <a:latin typeface="Cambria Math" panose="02040503050406030204" pitchFamily="18" charset="0"/>
                          <a:ea typeface="Cambria Math" panose="02040503050406030204" pitchFamily="18" charset="0"/>
                        </a:rPr>
                        <m:t>|</m:t>
                      </m:r>
                      <m:r>
                        <a:rPr lang="el-GR" altLang="zh-CN" sz="2000" i="1">
                          <a:latin typeface="Cambria Math" panose="02040503050406030204" pitchFamily="18" charset="0"/>
                          <a:ea typeface="Cambria Math" panose="02040503050406030204" pitchFamily="18" charset="0"/>
                        </a:rPr>
                        <m:t>𝜎</m:t>
                      </m:r>
                      <m:r>
                        <a:rPr lang="el-GR" altLang="zh-CN" sz="2000" i="1">
                          <a:latin typeface="Cambria Math" panose="02040503050406030204" pitchFamily="18" charset="0"/>
                          <a:ea typeface="Cambria Math" panose="02040503050406030204" pitchFamily="18" charset="0"/>
                        </a:rPr>
                        <m:t>|∧|∨|(|)|[|]|.|≤|≥|≠|&gt;|&lt;|=|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𝑐h𝑎𝑟</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zh-CN" altLang="en-US" sz="2000" i="1">
                          <a:latin typeface="Cambria Math" panose="02040503050406030204" pitchFamily="18" charset="0"/>
                        </a:rPr>
                        <m:t>、</m:t>
                      </m:r>
                      <m:r>
                        <a:rPr lang="en-US" altLang="zh-CN" sz="2000" i="1">
                          <a:latin typeface="Cambria Math" panose="02040503050406030204" pitchFamily="18" charset="0"/>
                        </a:rPr>
                        <m:t>𝑑𝑖𝑔𝑖𝑡</m:t>
                      </m:r>
                      <m:r>
                        <a:rPr lang="en-US" altLang="zh-CN" sz="2000" i="1">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0−9</m:t>
                          </m:r>
                        </m:e>
                      </m:d>
                      <m:r>
                        <a:rPr lang="zh-CN" altLang="en-US" sz="2000" i="1" smtClean="0">
                          <a:latin typeface="Cambria Math" panose="02040503050406030204" pitchFamily="18" charset="0"/>
                        </a:rPr>
                        <m:t>、</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 =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𝑑𝑖𝑔𝑖𝑡</m:t>
                          </m:r>
                        </m:e>
                        <m:sup>
                          <m:r>
                            <a:rPr lang="en-US" altLang="zh-CN" sz="2000" b="0" i="1" smtClean="0">
                              <a:latin typeface="Cambria Math" panose="02040503050406030204" pitchFamily="18" charset="0"/>
                            </a:rPr>
                            <m:t>+</m:t>
                          </m:r>
                        </m:sup>
                      </m:sSup>
                      <m:r>
                        <a:rPr lang="zh-CN" altLang="en-US" sz="2000" i="1" smtClean="0">
                          <a:latin typeface="Cambria Math" panose="02040503050406030204" pitchFamily="18" charset="0"/>
                        </a:rPr>
                        <m:t>、</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r>
                        <a:rPr lang="en-US" altLang="zh-CN" sz="2000" i="1">
                          <a:latin typeface="Cambria Math" panose="02040503050406030204" pitchFamily="18" charset="0"/>
                        </a:rPr>
                        <m:t> = (.</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m:t>
                      </m:r>
                    </m:oMath>
                  </a14:m>
                  <a:endParaRPr lang="en-US" altLang="zh-CN" sz="2000" dirty="0"/>
                </a:p>
              </p:txBody>
            </p:sp>
          </mc:Choice>
          <mc:Fallback xmlns="">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737362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a:t>
            </a:r>
            <a:r>
              <a:rPr lang="zh-CN" altLang="en-US" sz="2000"/>
              <a:t>表达式的预测分析表</a:t>
            </a:r>
            <a:r>
              <a:rPr lang="zh-CN" altLang="en-US" sz="2000" dirty="0"/>
              <a:t>。</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机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）计算逆波兰表达式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想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5.</a:t>
              </a:r>
              <a:r>
                <a:rPr lang="zh-CN" altLang="en-US" sz="2500" b="1" dirty="0">
                  <a:latin typeface="黑体" panose="02010609060101010101" pitchFamily="49" charset="-122"/>
                  <a:ea typeface="黑体" panose="02010609060101010101" pitchFamily="49" charset="-122"/>
                </a:rPr>
                <a:t>运算符的求解算法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对于每个运算符，我们在后端程序中分别写了单独的算法，以支持关系代数的运算，以简单例子介绍一下运算符的求解思路。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3" y="1121653"/>
            <a:ext cx="10963481"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）除</a:t>
            </a:r>
            <a:endParaRPr lang="en-US" altLang="zh-CN" sz="2400" b="1" dirty="0"/>
          </a:p>
          <a:p>
            <a:pPr>
              <a:lnSpc>
                <a:spcPct val="150000"/>
              </a:lnSpc>
            </a:pPr>
            <a:r>
              <a:rPr lang="zh-CN" altLang="en-US" sz="2000" dirty="0"/>
              <a:t>        除运算要求得到满足下列条件的最大的表：</a:t>
            </a:r>
            <a:endParaRPr lang="en-US" altLang="zh-CN" sz="2000" dirty="0"/>
          </a:p>
          <a:p>
            <a:pPr>
              <a:lnSpc>
                <a:spcPct val="150000"/>
              </a:lnSpc>
            </a:pPr>
            <a:r>
              <a:rPr lang="en-US" altLang="zh-CN" sz="2000" b="1" dirty="0"/>
              <a:t>        </a:t>
            </a:r>
            <a:r>
              <a:rPr lang="zh-CN" altLang="en-US" sz="2000" b="1" dirty="0"/>
              <a:t>这个表中每行与表</a:t>
            </a:r>
            <a:r>
              <a:rPr lang="en-US" altLang="zh-CN" sz="2000" b="1" dirty="0"/>
              <a:t>2</a:t>
            </a:r>
            <a:r>
              <a:rPr lang="zh-CN" altLang="en-US" sz="2000" b="1" dirty="0"/>
              <a:t>中的每行组合成的新行都在表</a:t>
            </a:r>
            <a:r>
              <a:rPr lang="en-US" altLang="zh-CN" sz="2000" b="1" dirty="0"/>
              <a:t>1</a:t>
            </a:r>
            <a:r>
              <a:rPr lang="zh-CN" altLang="en-US" sz="2000" b="1" dirty="0"/>
              <a:t>中。</a:t>
            </a:r>
          </a:p>
          <a:p>
            <a:pPr>
              <a:lnSpc>
                <a:spcPct val="150000"/>
              </a:lnSpc>
            </a:pPr>
            <a:r>
              <a:rPr lang="zh-CN" altLang="en-US" sz="2000" dirty="0"/>
              <a:t>        具体的程序实现逻辑如下：</a:t>
            </a:r>
            <a:endParaRPr lang="en-US" altLang="zh-CN" sz="2000" dirty="0"/>
          </a:p>
          <a:p>
            <a:pPr>
              <a:lnSpc>
                <a:spcPct val="150000"/>
              </a:lnSpc>
            </a:pPr>
            <a:r>
              <a:rPr lang="en-US" altLang="zh-CN" sz="2000" dirty="0"/>
              <a:t>        </a:t>
            </a:r>
            <a:r>
              <a:rPr lang="zh-CN" altLang="en-US" sz="2000" dirty="0"/>
              <a:t>① 使用一个嵌套</a:t>
            </a:r>
            <a:r>
              <a:rPr lang="en-US" altLang="zh-CN" sz="2000" dirty="0"/>
              <a:t>for</a:t>
            </a:r>
            <a:r>
              <a:rPr lang="zh-CN" altLang="en-US" sz="2000" dirty="0"/>
              <a:t>循环对两表的列名进行两两对比，用一个数组记录两表的相同列，形如</a:t>
            </a:r>
            <a:r>
              <a:rPr lang="en-US" altLang="zh-CN" sz="2000" dirty="0"/>
              <a:t>temp[</a:t>
            </a:r>
            <a:r>
              <a:rPr lang="en-US" altLang="zh-CN" sz="2000" dirty="0" err="1"/>
              <a:t>i</a:t>
            </a:r>
            <a:r>
              <a:rPr lang="en-US" altLang="zh-CN" sz="2000" dirty="0"/>
              <a:t>]=j</a:t>
            </a:r>
            <a:r>
              <a:rPr lang="zh-CN" altLang="en-US" sz="2000" dirty="0"/>
              <a:t>表示表</a:t>
            </a:r>
            <a:r>
              <a:rPr lang="en-US" altLang="zh-CN" sz="2000" dirty="0"/>
              <a:t>1</a:t>
            </a:r>
            <a:r>
              <a:rPr lang="zh-CN" altLang="en-US" sz="2000" dirty="0"/>
              <a:t>中的第</a:t>
            </a:r>
            <a:r>
              <a:rPr lang="en-US" altLang="zh-CN" sz="2000" dirty="0" err="1"/>
              <a:t>i</a:t>
            </a:r>
            <a:r>
              <a:rPr lang="zh-CN" altLang="en-US" sz="2000" dirty="0"/>
              <a:t>列与表</a:t>
            </a:r>
            <a:r>
              <a:rPr lang="en-US" altLang="zh-CN" sz="2000" dirty="0"/>
              <a:t>2</a:t>
            </a:r>
            <a:r>
              <a:rPr lang="zh-CN" altLang="en-US" sz="2000" dirty="0"/>
              <a:t>中的第</a:t>
            </a:r>
            <a:r>
              <a:rPr lang="en-US" altLang="zh-CN" sz="2000" dirty="0"/>
              <a:t>j</a:t>
            </a:r>
            <a:r>
              <a:rPr lang="zh-CN" altLang="en-US" sz="2000" dirty="0"/>
              <a:t>列相同。</a:t>
            </a:r>
            <a:endParaRPr lang="en-US" altLang="zh-CN" sz="2000" dirty="0"/>
          </a:p>
          <a:p>
            <a:pPr>
              <a:lnSpc>
                <a:spcPct val="150000"/>
              </a:lnSpc>
            </a:pPr>
            <a:r>
              <a:rPr lang="en-US" altLang="zh-CN" sz="2000" dirty="0"/>
              <a:t>        </a:t>
            </a:r>
            <a:r>
              <a:rPr lang="zh-CN" altLang="en-US" sz="2000" dirty="0"/>
              <a:t>② 如果无相同列，则直接抛出异常，返回空表；</a:t>
            </a:r>
            <a:endParaRPr lang="en-US" altLang="zh-CN" sz="2000" dirty="0"/>
          </a:p>
          <a:p>
            <a:pPr>
              <a:lnSpc>
                <a:spcPct val="150000"/>
              </a:lnSpc>
            </a:pPr>
            <a:r>
              <a:rPr lang="en-US" altLang="zh-CN" sz="2000" dirty="0"/>
              <a:t>        </a:t>
            </a:r>
            <a:r>
              <a:rPr lang="zh-CN" altLang="en-US" sz="2000" dirty="0"/>
              <a:t>③ 如果有相同列，则先求表</a:t>
            </a:r>
            <a:r>
              <a:rPr lang="en-US" altLang="zh-CN" sz="2000" dirty="0"/>
              <a:t>2</a:t>
            </a:r>
            <a:r>
              <a:rPr lang="zh-CN" altLang="en-US" sz="2000" dirty="0"/>
              <a:t>对相同列的投影，然后使用一个嵌套</a:t>
            </a:r>
            <a:r>
              <a:rPr lang="en-US" altLang="zh-CN" sz="2000" dirty="0"/>
              <a:t>for</a:t>
            </a:r>
            <a:r>
              <a:rPr lang="zh-CN" altLang="en-US" sz="2000" dirty="0"/>
              <a:t>循环对两表元组进行两两比较，如果表</a:t>
            </a:r>
            <a:r>
              <a:rPr lang="en-US" altLang="zh-CN" sz="2000" dirty="0"/>
              <a:t>1</a:t>
            </a:r>
            <a:r>
              <a:rPr lang="zh-CN" altLang="en-US" sz="2000" dirty="0"/>
              <a:t>中某一行的相同列与表</a:t>
            </a:r>
            <a:r>
              <a:rPr lang="en-US" altLang="zh-CN" sz="2000" dirty="0"/>
              <a:t>2</a:t>
            </a:r>
            <a:r>
              <a:rPr lang="zh-CN" altLang="en-US" sz="2000" dirty="0"/>
              <a:t>投影的某行相同，则将该行去除相同列加入结果表中。</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结果展示</a:t>
            </a:r>
          </a:p>
        </p:txBody>
      </p:sp>
      <p:pic>
        <p:nvPicPr>
          <p:cNvPr id="3" name="图片 2">
            <a:extLst>
              <a:ext uri="{FF2B5EF4-FFF2-40B4-BE49-F238E27FC236}">
                <a16:creationId xmlns:a16="http://schemas.microsoft.com/office/drawing/2014/main" id="{A75F5A23-A16A-2F01-94D1-68582559D329}"/>
              </a:ext>
            </a:extLst>
          </p:cNvPr>
          <p:cNvPicPr>
            <a:picLocks noChangeAspect="1"/>
          </p:cNvPicPr>
          <p:nvPr/>
        </p:nvPicPr>
        <p:blipFill>
          <a:blip r:embed="rId3"/>
          <a:stretch>
            <a:fillRect/>
          </a:stretch>
        </p:blipFill>
        <p:spPr>
          <a:xfrm>
            <a:off x="701919" y="1082432"/>
            <a:ext cx="10788162" cy="5096283"/>
          </a:xfrm>
          <a:prstGeom prst="rect">
            <a:avLst/>
          </a:prstGeom>
        </p:spPr>
      </p:pic>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4" name="图片 3">
            <a:extLst>
              <a:ext uri="{FF2B5EF4-FFF2-40B4-BE49-F238E27FC236}">
                <a16:creationId xmlns:a16="http://schemas.microsoft.com/office/drawing/2014/main" id="{ABECAF08-4A32-E3AE-55BD-06B029D8D293}"/>
              </a:ext>
            </a:extLst>
          </p:cNvPr>
          <p:cNvPicPr>
            <a:picLocks noChangeAspect="1"/>
          </p:cNvPicPr>
          <p:nvPr/>
        </p:nvPicPr>
        <p:blipFill>
          <a:blip r:embed="rId3"/>
          <a:stretch>
            <a:fillRect/>
          </a:stretch>
        </p:blipFill>
        <p:spPr>
          <a:xfrm>
            <a:off x="1182031" y="1686043"/>
            <a:ext cx="10301654" cy="4866458"/>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如图所示，为了实际开发的便利以及后期的可维护性，我们将整个系统分割为若干模块。各个模块各司其职，通过数据通信共同完成功能。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9552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怎么表示各种特殊符号以便于处理？</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2941704"/>
            <a:chOff x="-84842" y="1195818"/>
            <a:chExt cx="11651531" cy="294170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445285"/>
            </a:xfrm>
            <a:prstGeom prst="rect">
              <a:avLst/>
            </a:prstGeom>
            <a:noFill/>
          </p:spPr>
          <p:txBody>
            <a:bodyPr wrap="square" rtlCol="0">
              <a:spAutoFit/>
            </a:bodyPr>
            <a:lstStyle/>
            <a:p>
              <a:pPr>
                <a:lnSpc>
                  <a:spcPct val="150000"/>
                </a:lnSpc>
              </a:pPr>
              <a:r>
                <a:rPr lang="en-US" altLang="zh-CN" sz="2400" b="1" dirty="0"/>
                <a:t>       1</a:t>
              </a:r>
              <a:r>
                <a:rPr lang="zh-CN" altLang="en-US" sz="2400" b="1" dirty="0"/>
                <a:t>）前端输入</a:t>
              </a:r>
              <a:endParaRPr lang="en-US" altLang="zh-CN" sz="2000" b="1" dirty="0"/>
            </a:p>
            <a:p>
              <a:pPr>
                <a:lnSpc>
                  <a:spcPct val="150000"/>
                </a:lnSpc>
              </a:pPr>
              <a:r>
                <a:rPr lang="zh-CN" altLang="en-US" sz="2000" dirty="0"/>
                <a:t>       </a:t>
              </a:r>
              <a:r>
                <a:rPr lang="en-US" altLang="zh-CN" sz="2000" dirty="0"/>
                <a:t>	</a:t>
              </a:r>
              <a:r>
                <a:rPr lang="zh-CN" altLang="en-US" sz="2000" dirty="0"/>
                <a:t>通过</a:t>
              </a:r>
              <a:r>
                <a:rPr lang="en-US" altLang="zh-CN" sz="2000" dirty="0"/>
                <a:t>button</a:t>
              </a:r>
              <a:r>
                <a:rPr lang="zh-CN" altLang="en-US" sz="2000" dirty="0"/>
                <a:t>按键帮助用户输入特殊符号</a:t>
              </a:r>
            </a:p>
            <a:p>
              <a:pPr>
                <a:lnSpc>
                  <a:spcPct val="150000"/>
                </a:lnSpc>
              </a:pPr>
              <a:r>
                <a:rPr lang="en-US" altLang="zh-CN" sz="2000" dirty="0"/>
                <a:t>	</a:t>
              </a:r>
              <a:r>
                <a:rPr lang="zh-CN" altLang="en-US" sz="2000" dirty="0"/>
                <a:t>规定选择的输入形式为：运算符</a:t>
              </a:r>
              <a:r>
                <a:rPr lang="en-US" altLang="zh-CN" sz="2000" dirty="0"/>
                <a:t>[</a:t>
              </a:r>
              <a:r>
                <a:rPr lang="zh-CN" altLang="en-US" sz="2000" dirty="0"/>
                <a:t>条件式</a:t>
              </a:r>
              <a:r>
                <a:rPr lang="en-US" altLang="zh-CN" sz="2000" dirty="0"/>
                <a:t>][</a:t>
              </a:r>
              <a:r>
                <a:rPr lang="zh-CN" altLang="en-US" sz="2000" dirty="0"/>
                <a:t>表名</a:t>
              </a:r>
              <a:r>
                <a:rPr lang="en-US" altLang="zh-CN" sz="2000" dirty="0"/>
                <a:t>]</a:t>
              </a:r>
            </a:p>
            <a:p>
              <a:pPr>
                <a:lnSpc>
                  <a:spcPct val="150000"/>
                </a:lnSpc>
              </a:pPr>
              <a:r>
                <a:rPr lang="en-US" altLang="zh-CN" sz="2000" dirty="0"/>
                <a:t>	</a:t>
              </a:r>
              <a:r>
                <a:rPr lang="zh-CN" altLang="en-US" sz="2000" dirty="0"/>
                <a:t>规定投影的输入形式为：运算符</a:t>
              </a:r>
              <a:r>
                <a:rPr lang="en-US" altLang="zh-CN" sz="2000" dirty="0"/>
                <a:t>[</a:t>
              </a:r>
              <a:r>
                <a:rPr lang="zh-CN" altLang="en-US" sz="2000" dirty="0"/>
                <a:t>列名</a:t>
              </a:r>
              <a:r>
                <a:rPr lang="en-US" altLang="zh-CN" sz="2000" dirty="0"/>
                <a:t>,</a:t>
              </a:r>
              <a:r>
                <a:rPr lang="zh-CN" altLang="en-US" sz="2000" dirty="0"/>
                <a:t>列名</a:t>
              </a:r>
              <a:r>
                <a:rPr lang="en-US" altLang="zh-CN" sz="2000" dirty="0"/>
                <a:t>,…][</a:t>
              </a:r>
              <a:r>
                <a:rPr lang="zh-CN" altLang="en-US" sz="2000" dirty="0"/>
                <a:t>表名</a:t>
              </a:r>
              <a:r>
                <a:rPr lang="en-US" altLang="zh-CN" sz="2000" dirty="0"/>
                <a:t>]</a:t>
              </a:r>
            </a:p>
            <a:p>
              <a:pPr>
                <a:lnSpc>
                  <a:spcPct val="150000"/>
                </a:lnSpc>
              </a:pP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FD0486F7-3282-2F4C-AF51-5F264325A83D}"/>
              </a:ext>
            </a:extLst>
          </p:cNvPr>
          <p:cNvPicPr>
            <a:picLocks noChangeAspect="1"/>
          </p:cNvPicPr>
          <p:nvPr/>
        </p:nvPicPr>
        <p:blipFill>
          <a:blip r:embed="rId3"/>
          <a:stretch>
            <a:fillRect/>
          </a:stretch>
        </p:blipFill>
        <p:spPr>
          <a:xfrm>
            <a:off x="2284826" y="3824653"/>
            <a:ext cx="6781802" cy="2647527"/>
          </a:xfrm>
          <a:prstGeom prst="rect">
            <a:avLst/>
          </a:prstGeom>
        </p:spPr>
      </p:pic>
    </p:spTree>
    <p:extLst>
      <p:ext uri="{BB962C8B-B14F-4D97-AF65-F5344CB8AC3E}">
        <p14:creationId xmlns:p14="http://schemas.microsoft.com/office/powerpoint/2010/main" val="80133759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1757</Words>
  <Application>Microsoft Office PowerPoint</Application>
  <PresentationFormat>宽屏</PresentationFormat>
  <Paragraphs>115</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1119309385@qq.com</cp:lastModifiedBy>
  <cp:revision>184</cp:revision>
  <dcterms:created xsi:type="dcterms:W3CDTF">2017-05-11T09:34:00Z</dcterms:created>
  <dcterms:modified xsi:type="dcterms:W3CDTF">2023-01-11T06:02:23Z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