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.com/learn/lesson/broken-window-theory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washington.edu/matsueda/courses/371/Readings/Wilson%20and%20Kelling%20(1982)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Lý </a:t>
            </a:r>
            <a:r>
              <a:rPr dirty="0" err="1"/>
              <a:t>Thuyết</a:t>
            </a:r>
            <a:r>
              <a:rPr dirty="0"/>
              <a:t> </a:t>
            </a:r>
            <a:r>
              <a:rPr dirty="0" err="1"/>
              <a:t>Cửa</a:t>
            </a:r>
            <a:r>
              <a:rPr dirty="0"/>
              <a:t> </a:t>
            </a:r>
            <a:r>
              <a:rPr dirty="0" err="1"/>
              <a:t>Sổ</a:t>
            </a:r>
            <a:r>
              <a:rPr dirty="0"/>
              <a:t> </a:t>
            </a:r>
            <a:r>
              <a:rPr dirty="0" err="1"/>
              <a:t>Vỡ</a:t>
            </a:r>
            <a:r>
              <a:rPr dirty="0"/>
              <a:t> (Broken Window Theory)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Ứng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an </a:t>
            </a:r>
            <a:r>
              <a:rPr dirty="0" err="1"/>
              <a:t>ninh</a:t>
            </a:r>
            <a:r>
              <a:rPr dirty="0"/>
              <a:t>, </a:t>
            </a:r>
            <a:r>
              <a:rPr dirty="0" err="1"/>
              <a:t>đô</a:t>
            </a:r>
            <a:r>
              <a:rPr dirty="0"/>
              <a:t> </a:t>
            </a:r>
            <a:r>
              <a:rPr dirty="0" err="1"/>
              <a:t>thị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phát</a:t>
            </a:r>
            <a:r>
              <a:rPr dirty="0"/>
              <a:t> </a:t>
            </a:r>
            <a:r>
              <a:rPr dirty="0" err="1"/>
              <a:t>triển</a:t>
            </a:r>
            <a:r>
              <a:rPr dirty="0"/>
              <a:t> </a:t>
            </a:r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mềm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📌</a:t>
            </a:r>
            <a:r>
              <a:rPr dirty="0" err="1"/>
              <a:t>Giới</a:t>
            </a:r>
            <a:r>
              <a:rPr dirty="0"/>
              <a:t> </a:t>
            </a:r>
            <a:r>
              <a:rPr dirty="0" err="1"/>
              <a:t>Thiệu</a:t>
            </a:r>
            <a:r>
              <a:rPr dirty="0"/>
              <a:t> Lý </a:t>
            </a:r>
            <a:r>
              <a:rPr dirty="0" err="1"/>
              <a:t>Thuyết</a:t>
            </a:r>
            <a:r>
              <a:rPr dirty="0"/>
              <a:t> </a:t>
            </a:r>
            <a:r>
              <a:rPr dirty="0" err="1"/>
              <a:t>Cửa</a:t>
            </a:r>
            <a:r>
              <a:rPr dirty="0"/>
              <a:t> </a:t>
            </a:r>
            <a:r>
              <a:rPr dirty="0" err="1"/>
              <a:t>Sổ</a:t>
            </a:r>
            <a:r>
              <a:rPr dirty="0"/>
              <a:t> </a:t>
            </a:r>
            <a:r>
              <a:rPr dirty="0" err="1"/>
              <a:t>Vỡ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" y="1600201"/>
            <a:ext cx="5961888" cy="149047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sz="2800" b="1" dirty="0"/>
              <a:t>Lý </a:t>
            </a:r>
            <a:r>
              <a:rPr sz="2800" b="1" dirty="0" err="1"/>
              <a:t>thuyết</a:t>
            </a:r>
            <a:r>
              <a:rPr sz="2800" b="1" dirty="0"/>
              <a:t> </a:t>
            </a:r>
            <a:r>
              <a:rPr sz="2800" b="1" dirty="0" err="1"/>
              <a:t>này</a:t>
            </a:r>
            <a:r>
              <a:rPr sz="2800" b="1" dirty="0"/>
              <a:t> </a:t>
            </a:r>
            <a:r>
              <a:rPr sz="2800" b="1" dirty="0" err="1"/>
              <a:t>cho</a:t>
            </a:r>
            <a:r>
              <a:rPr sz="2800" b="1" dirty="0"/>
              <a:t> </a:t>
            </a:r>
            <a:r>
              <a:rPr sz="2800" b="1" dirty="0" err="1"/>
              <a:t>rằng</a:t>
            </a:r>
            <a:r>
              <a:rPr lang="en-US" sz="2800" b="1" dirty="0"/>
              <a:t>: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xuống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vô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môi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khuyến</a:t>
            </a:r>
            <a:r>
              <a:rPr lang="en-US" sz="2800" dirty="0"/>
              <a:t> </a:t>
            </a:r>
            <a:r>
              <a:rPr lang="en-US" sz="2800" dirty="0" err="1"/>
              <a:t>khích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vi </a:t>
            </a:r>
            <a:r>
              <a:rPr lang="en-US" sz="2800" dirty="0" err="1"/>
              <a:t>xấu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tội</a:t>
            </a:r>
            <a:r>
              <a:rPr lang="en-US" sz="2800" dirty="0"/>
              <a:t> </a:t>
            </a:r>
            <a:r>
              <a:rPr lang="en-US" sz="2800" dirty="0" err="1"/>
              <a:t>phạm</a:t>
            </a:r>
            <a:r>
              <a:rPr lang="en-US" sz="2800" dirty="0"/>
              <a:t> </a:t>
            </a:r>
            <a:r>
              <a:rPr lang="en-US" sz="2800" dirty="0" err="1"/>
              <a:t>leo</a:t>
            </a:r>
            <a:r>
              <a:rPr lang="en-US" sz="2800" dirty="0"/>
              <a:t> thang.</a:t>
            </a:r>
            <a:endParaRPr sz="2800" dirty="0"/>
          </a:p>
        </p:txBody>
      </p:sp>
      <p:pic>
        <p:nvPicPr>
          <p:cNvPr id="1026" name="Picture 2" descr="Broken Window Theory in Policing | Definition, Effects &amp; Examples ...">
            <a:extLst>
              <a:ext uri="{FF2B5EF4-FFF2-40B4-BE49-F238E27FC236}">
                <a16:creationId xmlns:a16="http://schemas.microsoft.com/office/drawing/2014/main" id="{D8570FF9-8C58-18A1-7672-799D137ED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84" y="3429000"/>
            <a:ext cx="4848916" cy="272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DF0476-89D2-897D-3CA0-E6D8401C8ACF}"/>
              </a:ext>
            </a:extLst>
          </p:cNvPr>
          <p:cNvSpPr txBox="1"/>
          <p:nvPr/>
        </p:nvSpPr>
        <p:spPr>
          <a:xfrm>
            <a:off x="621792" y="3823261"/>
            <a:ext cx="2569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Một khu phố có </a:t>
            </a:r>
            <a:r>
              <a:rPr lang="vi-VN" sz="2000" b="1" dirty="0"/>
              <a:t>rác thải, vẽ bậy, đổ nát</a:t>
            </a:r>
            <a:r>
              <a:rPr lang="vi-VN" sz="2000" dirty="0"/>
              <a:t> → Dẫn đến </a:t>
            </a:r>
            <a:r>
              <a:rPr lang="vi-VN" sz="2000" b="1" dirty="0"/>
              <a:t>hành vi phạm tội nhiều hơn</a:t>
            </a:r>
            <a:r>
              <a:rPr lang="vi-VN" sz="2000" dirty="0"/>
              <a:t>.</a:t>
            </a:r>
          </a:p>
          <a:p>
            <a:endParaRPr lang="en-US" sz="2000" dirty="0"/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E300D89-ED54-6EB0-54C8-86BE210878BB}"/>
              </a:ext>
            </a:extLst>
          </p:cNvPr>
          <p:cNvSpPr txBox="1"/>
          <p:nvPr/>
        </p:nvSpPr>
        <p:spPr>
          <a:xfrm>
            <a:off x="3837884" y="6236132"/>
            <a:ext cx="4848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/>
              <a:t>Nguồn</a:t>
            </a:r>
            <a:r>
              <a:rPr lang="en-US" sz="1200" i="1" dirty="0"/>
              <a:t>: </a:t>
            </a:r>
            <a:r>
              <a:rPr lang="en-US" sz="1200" i="1" dirty="0">
                <a:hlinkClick r:id="rId3"/>
              </a:rPr>
              <a:t>Broken Window Theory in Policing | Definition, Effects &amp; Examples</a:t>
            </a:r>
            <a:endParaRPr lang="en-US" sz="12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📜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Gốc</a:t>
            </a:r>
            <a:r>
              <a:rPr dirty="0"/>
              <a:t> Lý </a:t>
            </a:r>
            <a:r>
              <a:rPr dirty="0" err="1"/>
              <a:t>Thuyết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✅</a:t>
            </a:r>
            <a:r>
              <a:rPr sz="2800" dirty="0" err="1"/>
              <a:t>Được</a:t>
            </a:r>
            <a:r>
              <a:rPr sz="2800" dirty="0"/>
              <a:t> </a:t>
            </a:r>
            <a:r>
              <a:rPr sz="2800" dirty="0" err="1"/>
              <a:t>đề</a:t>
            </a:r>
            <a:r>
              <a:rPr sz="2800" dirty="0"/>
              <a:t> </a:t>
            </a:r>
            <a:r>
              <a:rPr sz="2800" dirty="0" err="1"/>
              <a:t>xuất</a:t>
            </a:r>
            <a:r>
              <a:rPr sz="2800" dirty="0"/>
              <a:t> </a:t>
            </a:r>
            <a:r>
              <a:rPr sz="2800" dirty="0" err="1"/>
              <a:t>bởi</a:t>
            </a:r>
            <a:r>
              <a:rPr sz="2800" dirty="0"/>
              <a:t> </a:t>
            </a:r>
            <a:r>
              <a:rPr lang="en-US" sz="2800" dirty="0">
                <a:hlinkClick r:id="rId2"/>
              </a:rPr>
              <a:t>James </a:t>
            </a:r>
            <a:r>
              <a:rPr lang="en-US" sz="2800" dirty="0" err="1">
                <a:hlinkClick r:id="rId2"/>
              </a:rPr>
              <a:t>Q.Wilson</a:t>
            </a:r>
            <a:r>
              <a:rPr lang="en-US" sz="2800" dirty="0">
                <a:hlinkClick r:id="rId2"/>
              </a:rPr>
              <a:t> </a:t>
            </a:r>
            <a:r>
              <a:rPr lang="en-US" sz="2800" dirty="0" err="1">
                <a:hlinkClick r:id="rId2"/>
              </a:rPr>
              <a:t>và</a:t>
            </a:r>
            <a:r>
              <a:rPr lang="en-US" sz="2800" dirty="0">
                <a:hlinkClick r:id="rId2"/>
              </a:rPr>
              <a:t> George L. </a:t>
            </a:r>
            <a:r>
              <a:rPr lang="en-US" sz="2800" dirty="0" err="1">
                <a:hlinkClick r:id="rId2"/>
              </a:rPr>
              <a:t>Kelling</a:t>
            </a:r>
            <a:r>
              <a:rPr lang="en-US" sz="2800" dirty="0">
                <a:hlinkClick r:id="rId2"/>
              </a:rPr>
              <a:t> </a:t>
            </a:r>
            <a:r>
              <a:rPr lang="en-US" sz="2800" dirty="0" err="1">
                <a:hlinkClick r:id="rId2"/>
              </a:rPr>
              <a:t>năm</a:t>
            </a:r>
            <a:r>
              <a:rPr lang="en-US" sz="2800" dirty="0">
                <a:hlinkClick r:id="rId2"/>
              </a:rPr>
              <a:t> 1982</a:t>
            </a:r>
            <a:r>
              <a:rPr lang="en-US" sz="2800" dirty="0"/>
              <a:t>.</a:t>
            </a:r>
            <a:endParaRPr sz="2800" dirty="0"/>
          </a:p>
          <a:p>
            <a:pPr marL="0" indent="0">
              <a:buNone/>
            </a:pPr>
            <a:r>
              <a:rPr lang="en-US" sz="2400" dirty="0"/>
              <a:t>✅</a:t>
            </a:r>
            <a:r>
              <a:rPr sz="2800" dirty="0" err="1"/>
              <a:t>Dựa</a:t>
            </a:r>
            <a:r>
              <a:rPr sz="2800" dirty="0"/>
              <a:t> </a:t>
            </a:r>
            <a:r>
              <a:rPr sz="2800" dirty="0" err="1"/>
              <a:t>trên</a:t>
            </a:r>
            <a:r>
              <a:rPr sz="2800" dirty="0"/>
              <a:t> </a:t>
            </a:r>
            <a:r>
              <a:rPr sz="2800" dirty="0" err="1"/>
              <a:t>thí</a:t>
            </a:r>
            <a:r>
              <a:rPr sz="2800" dirty="0"/>
              <a:t> </a:t>
            </a:r>
            <a:r>
              <a:rPr sz="2800" dirty="0" err="1"/>
              <a:t>nghiệm</a:t>
            </a:r>
            <a:r>
              <a:rPr sz="2800" dirty="0"/>
              <a:t> </a:t>
            </a:r>
            <a:r>
              <a:rPr sz="2800" dirty="0" err="1"/>
              <a:t>của</a:t>
            </a:r>
            <a:r>
              <a:rPr sz="2800" dirty="0"/>
              <a:t> Philip Zimbardo (1969) </a:t>
            </a:r>
            <a:r>
              <a:rPr sz="2800" dirty="0" err="1"/>
              <a:t>về</a:t>
            </a:r>
            <a:r>
              <a:rPr sz="2800" dirty="0"/>
              <a:t> </a:t>
            </a:r>
            <a:r>
              <a:rPr sz="2800" dirty="0" err="1"/>
              <a:t>xe</a:t>
            </a:r>
            <a:r>
              <a:rPr sz="2800" dirty="0"/>
              <a:t> </a:t>
            </a:r>
            <a:r>
              <a:rPr sz="2800" dirty="0" err="1"/>
              <a:t>hơi</a:t>
            </a:r>
            <a:r>
              <a:rPr sz="2800" dirty="0"/>
              <a:t> </a:t>
            </a:r>
            <a:r>
              <a:rPr sz="2800" dirty="0" err="1"/>
              <a:t>bị</a:t>
            </a:r>
            <a:r>
              <a:rPr sz="2800" dirty="0"/>
              <a:t> </a:t>
            </a:r>
            <a:r>
              <a:rPr sz="2800" dirty="0" err="1"/>
              <a:t>bỏ</a:t>
            </a:r>
            <a:r>
              <a:rPr sz="2800" dirty="0"/>
              <a:t> </a:t>
            </a:r>
            <a:r>
              <a:rPr sz="2800" dirty="0" err="1"/>
              <a:t>rơi</a:t>
            </a:r>
            <a:r>
              <a:rPr lang="en-US" sz="2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Ông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chiếc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hơi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ở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khu</a:t>
            </a:r>
            <a:r>
              <a:rPr lang="en-US" sz="2000" dirty="0"/>
              <a:t> </a:t>
            </a:r>
            <a:r>
              <a:rPr lang="en-US" sz="2000" dirty="0" err="1"/>
              <a:t>vực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Chiếc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biển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hư</a:t>
            </a:r>
            <a:r>
              <a:rPr lang="en-US" sz="2000" dirty="0"/>
              <a:t> </a:t>
            </a:r>
            <a:r>
              <a:rPr lang="en-US" sz="2000" dirty="0" err="1"/>
              <a:t>hỏng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đập</a:t>
            </a:r>
            <a:r>
              <a:rPr lang="en-US" sz="2000" dirty="0"/>
              <a:t> </a:t>
            </a:r>
            <a:r>
              <a:rPr lang="en-US" sz="2000" dirty="0" err="1"/>
              <a:t>phá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chóng</a:t>
            </a:r>
            <a:r>
              <a:rPr lang="en-US" sz="2000" dirty="0"/>
              <a:t> so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chiếc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sz="2400" dirty="0"/>
          </a:p>
          <a:p>
            <a:pPr marL="0" indent="0">
              <a:buNone/>
            </a:pPr>
            <a:r>
              <a:rPr lang="en-US" sz="2400" dirty="0"/>
              <a:t>💡</a:t>
            </a:r>
            <a:r>
              <a:rPr lang="en-US" sz="2800" b="1" dirty="0" err="1">
                <a:sym typeface="Wingdings" panose="05000000000000000000" pitchFamily="2" charset="2"/>
              </a:rPr>
              <a:t>Bài</a:t>
            </a:r>
            <a:r>
              <a:rPr lang="en-US" sz="2800" b="1" dirty="0">
                <a:sym typeface="Wingdings" panose="05000000000000000000" pitchFamily="2" charset="2"/>
              </a:rPr>
              <a:t> </a:t>
            </a:r>
            <a:r>
              <a:rPr lang="en-US" sz="2800" b="1" dirty="0" err="1">
                <a:sym typeface="Wingdings" panose="05000000000000000000" pitchFamily="2" charset="2"/>
              </a:rPr>
              <a:t>học</a:t>
            </a:r>
            <a:r>
              <a:rPr lang="en-US" sz="2800" b="1" dirty="0">
                <a:sym typeface="Wingdings" panose="05000000000000000000" pitchFamily="2" charset="2"/>
              </a:rPr>
              <a:t>: </a:t>
            </a:r>
            <a:r>
              <a:rPr lang="en-US" sz="2800" dirty="0" err="1">
                <a:sym typeface="Wingdings" panose="05000000000000000000" pitchFamily="2" charset="2"/>
              </a:rPr>
              <a:t>n</a:t>
            </a:r>
            <a:r>
              <a:rPr sz="2800" dirty="0" err="1"/>
              <a:t>ếu</a:t>
            </a:r>
            <a:r>
              <a:rPr sz="2800" dirty="0"/>
              <a:t> </a:t>
            </a:r>
            <a:r>
              <a:rPr sz="2800" dirty="0" err="1"/>
              <a:t>một</a:t>
            </a:r>
            <a:r>
              <a:rPr sz="2800" dirty="0"/>
              <a:t> </a:t>
            </a:r>
            <a:r>
              <a:rPr sz="2800" dirty="0" err="1"/>
              <a:t>khu</a:t>
            </a:r>
            <a:r>
              <a:rPr sz="2800" dirty="0"/>
              <a:t> </a:t>
            </a:r>
            <a:r>
              <a:rPr sz="2800" dirty="0" err="1"/>
              <a:t>vực</a:t>
            </a:r>
            <a:r>
              <a:rPr sz="2800" dirty="0"/>
              <a:t> </a:t>
            </a:r>
            <a:r>
              <a:rPr sz="2800" dirty="0" err="1"/>
              <a:t>có</a:t>
            </a:r>
            <a:r>
              <a:rPr sz="2800" dirty="0"/>
              <a:t> </a:t>
            </a:r>
            <a:r>
              <a:rPr sz="2800" dirty="0" err="1"/>
              <a:t>dấu</a:t>
            </a:r>
            <a:r>
              <a:rPr sz="2800" dirty="0"/>
              <a:t> </a:t>
            </a:r>
            <a:r>
              <a:rPr sz="2800" dirty="0" err="1"/>
              <a:t>hiệu</a:t>
            </a:r>
            <a:r>
              <a:rPr sz="2800" dirty="0"/>
              <a:t> </a:t>
            </a:r>
            <a:r>
              <a:rPr sz="2800" dirty="0" err="1"/>
              <a:t>suy</a:t>
            </a:r>
            <a:r>
              <a:rPr sz="2800" dirty="0"/>
              <a:t> </a:t>
            </a:r>
            <a:r>
              <a:rPr sz="2800" dirty="0" err="1"/>
              <a:t>tàn</a:t>
            </a:r>
            <a:r>
              <a:rPr sz="2800" dirty="0"/>
              <a:t>, </a:t>
            </a:r>
            <a:r>
              <a:rPr sz="2800" dirty="0" err="1"/>
              <a:t>nó</a:t>
            </a:r>
            <a:r>
              <a:rPr sz="2800" dirty="0"/>
              <a:t> </a:t>
            </a:r>
            <a:r>
              <a:rPr sz="2800" dirty="0" err="1"/>
              <a:t>sẽ</a:t>
            </a:r>
            <a:r>
              <a:rPr sz="2800" dirty="0"/>
              <a:t> </a:t>
            </a:r>
            <a:r>
              <a:rPr sz="2800" dirty="0" err="1"/>
              <a:t>nhanh</a:t>
            </a:r>
            <a:r>
              <a:rPr sz="2800" dirty="0"/>
              <a:t> </a:t>
            </a:r>
            <a:r>
              <a:rPr sz="2800" dirty="0" err="1"/>
              <a:t>chóng</a:t>
            </a:r>
            <a:r>
              <a:rPr sz="2800" dirty="0"/>
              <a:t> </a:t>
            </a:r>
            <a:r>
              <a:rPr sz="2800" dirty="0" err="1"/>
              <a:t>trở</a:t>
            </a:r>
            <a:r>
              <a:rPr sz="2800" dirty="0"/>
              <a:t> </a:t>
            </a:r>
            <a:r>
              <a:rPr sz="2800" dirty="0" err="1"/>
              <a:t>nên</a:t>
            </a:r>
            <a:r>
              <a:rPr sz="2800" dirty="0"/>
              <a:t> </a:t>
            </a:r>
            <a:r>
              <a:rPr sz="2800" dirty="0" err="1"/>
              <a:t>tệ</a:t>
            </a:r>
            <a:r>
              <a:rPr sz="2800" dirty="0"/>
              <a:t> </a:t>
            </a:r>
            <a:r>
              <a:rPr sz="2800" dirty="0" err="1"/>
              <a:t>hơn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🏙️</a:t>
            </a:r>
            <a:r>
              <a:rPr dirty="0" err="1"/>
              <a:t>Ứng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Trong </a:t>
            </a:r>
            <a:r>
              <a:rPr dirty="0" err="1"/>
              <a:t>Thực</a:t>
            </a:r>
            <a:r>
              <a:rPr dirty="0"/>
              <a:t> </a:t>
            </a:r>
            <a:r>
              <a:rPr dirty="0" err="1"/>
              <a:t>Tiễn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616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1️⃣</a:t>
            </a:r>
            <a:r>
              <a:rPr lang="en-US" sz="2400" dirty="0" err="1"/>
              <a:t>Phòng</a:t>
            </a:r>
            <a:r>
              <a:rPr lang="en-US" sz="2400" dirty="0"/>
              <a:t> </a:t>
            </a:r>
            <a:r>
              <a:rPr lang="en-US" sz="2400" dirty="0" err="1"/>
              <a:t>chống</a:t>
            </a:r>
            <a:r>
              <a:rPr lang="en-US" sz="2400" dirty="0"/>
              <a:t> </a:t>
            </a:r>
            <a:r>
              <a:rPr sz="2400" dirty="0" err="1"/>
              <a:t>tội</a:t>
            </a:r>
            <a:r>
              <a:rPr sz="2400" dirty="0"/>
              <a:t> </a:t>
            </a:r>
            <a:r>
              <a:rPr sz="2400" dirty="0" err="1"/>
              <a:t>phạm</a:t>
            </a:r>
            <a:r>
              <a:rPr lang="en-US" sz="2400" dirty="0"/>
              <a:t>🚔</a:t>
            </a:r>
            <a:r>
              <a:rPr sz="2400" dirty="0"/>
              <a:t>: 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sz="1600" dirty="0"/>
              <a:t>Lý thuyết này được áp dụng trong chính sách an ninh của New York (thập niên 1990).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/>
              <a:t>Cảnh</a:t>
            </a:r>
            <a:r>
              <a:rPr lang="en-US" sz="1600" dirty="0"/>
              <a:t> </a:t>
            </a:r>
            <a:r>
              <a:rPr lang="en-US" sz="1600" dirty="0" err="1"/>
              <a:t>sát</a:t>
            </a:r>
            <a:r>
              <a:rPr lang="en-US" sz="1600" dirty="0"/>
              <a:t> </a:t>
            </a:r>
            <a:r>
              <a:rPr lang="en-US" sz="1600" dirty="0" err="1"/>
              <a:t>tập</a:t>
            </a:r>
            <a:r>
              <a:rPr lang="en-US" sz="1600" dirty="0"/>
              <a:t> </a:t>
            </a:r>
            <a:r>
              <a:rPr lang="en-US" sz="1600" dirty="0" err="1"/>
              <a:t>trung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lí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tội</a:t>
            </a:r>
            <a:r>
              <a:rPr lang="en-US" sz="1600" dirty="0"/>
              <a:t> </a:t>
            </a:r>
            <a:r>
              <a:rPr lang="en-US" sz="1600" dirty="0" err="1"/>
              <a:t>phạm</a:t>
            </a:r>
            <a:r>
              <a:rPr lang="en-US" sz="1600" dirty="0"/>
              <a:t> </a:t>
            </a:r>
            <a:r>
              <a:rPr lang="en-US" sz="1600" dirty="0" err="1"/>
              <a:t>nhỏ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vẽ</a:t>
            </a:r>
            <a:r>
              <a:rPr lang="en-US" sz="1600" dirty="0"/>
              <a:t> </a:t>
            </a:r>
            <a:r>
              <a:rPr lang="en-US" sz="1600" dirty="0" err="1"/>
              <a:t>bậy</a:t>
            </a:r>
            <a:r>
              <a:rPr lang="en-US" sz="1600" dirty="0"/>
              <a:t>, </a:t>
            </a:r>
            <a:r>
              <a:rPr lang="en-US" sz="1600" dirty="0" err="1"/>
              <a:t>xả</a:t>
            </a:r>
            <a:r>
              <a:rPr lang="en-US" sz="1600" dirty="0"/>
              <a:t> </a:t>
            </a:r>
            <a:r>
              <a:rPr lang="en-US" sz="1600" dirty="0" err="1"/>
              <a:t>rác</a:t>
            </a:r>
            <a:r>
              <a:rPr lang="en-US" sz="1600" dirty="0"/>
              <a:t>, </a:t>
            </a:r>
            <a:r>
              <a:rPr lang="en-US" sz="1600" dirty="0" err="1"/>
              <a:t>vượt</a:t>
            </a:r>
            <a:r>
              <a:rPr lang="en-US" sz="1600" dirty="0"/>
              <a:t> </a:t>
            </a:r>
            <a:r>
              <a:rPr lang="en-US" sz="1600" dirty="0" err="1"/>
              <a:t>vé</a:t>
            </a:r>
            <a:r>
              <a:rPr lang="en-US" sz="1600" dirty="0"/>
              <a:t> </a:t>
            </a:r>
            <a:r>
              <a:rPr lang="en-US" sz="1600" dirty="0" err="1"/>
              <a:t>tàu</a:t>
            </a:r>
            <a:r>
              <a:rPr lang="en-US" sz="1600" dirty="0"/>
              <a:t> </a:t>
            </a:r>
            <a:r>
              <a:rPr lang="en-US" sz="1600" dirty="0" err="1"/>
              <a:t>điện</a:t>
            </a:r>
            <a:r>
              <a:rPr lang="en-US" sz="1600" dirty="0"/>
              <a:t> </a:t>
            </a:r>
            <a:r>
              <a:rPr lang="en-US" sz="1600" dirty="0" err="1"/>
              <a:t>ngầm</a:t>
            </a:r>
            <a:r>
              <a:rPr lang="en-US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: </a:t>
            </a:r>
            <a:r>
              <a:rPr lang="en-US" sz="1600" dirty="0" err="1"/>
              <a:t>tỷ</a:t>
            </a:r>
            <a:r>
              <a:rPr lang="en-US" sz="1600" dirty="0"/>
              <a:t> </a:t>
            </a:r>
            <a:r>
              <a:rPr lang="en-US" sz="1600" dirty="0" err="1"/>
              <a:t>lệ</a:t>
            </a:r>
            <a:r>
              <a:rPr lang="en-US" sz="1600" dirty="0"/>
              <a:t> </a:t>
            </a:r>
            <a:r>
              <a:rPr lang="en-US" sz="1600" dirty="0" err="1"/>
              <a:t>tội</a:t>
            </a:r>
            <a:r>
              <a:rPr lang="en-US" sz="1600" dirty="0"/>
              <a:t> </a:t>
            </a:r>
            <a:r>
              <a:rPr lang="en-US" sz="1600" dirty="0" err="1"/>
              <a:t>phạm</a:t>
            </a:r>
            <a:r>
              <a:rPr lang="en-US" sz="1600" dirty="0"/>
              <a:t> </a:t>
            </a:r>
            <a:r>
              <a:rPr lang="en-US" sz="1600" dirty="0" err="1"/>
              <a:t>giảm</a:t>
            </a:r>
            <a:r>
              <a:rPr lang="en-US" sz="1600" dirty="0"/>
              <a:t> </a:t>
            </a:r>
            <a:r>
              <a:rPr lang="en-US" sz="1600" dirty="0" err="1"/>
              <a:t>mạnh</a:t>
            </a:r>
            <a:r>
              <a:rPr lang="en-US" sz="1600" dirty="0"/>
              <a:t> ở </a:t>
            </a:r>
            <a:r>
              <a:rPr lang="en-US" sz="1600" dirty="0" err="1"/>
              <a:t>NewYork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nơi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2400" dirty="0"/>
              <a:t>2️⃣</a:t>
            </a:r>
            <a:r>
              <a:rPr sz="2400" dirty="0"/>
              <a:t>Quản </a:t>
            </a:r>
            <a:r>
              <a:rPr sz="2400" dirty="0" err="1"/>
              <a:t>lý</a:t>
            </a:r>
            <a:r>
              <a:rPr sz="2400" dirty="0"/>
              <a:t> </a:t>
            </a:r>
            <a:r>
              <a:rPr sz="2400" dirty="0" err="1"/>
              <a:t>đô</a:t>
            </a:r>
            <a:r>
              <a:rPr sz="2400" dirty="0"/>
              <a:t> </a:t>
            </a:r>
            <a:r>
              <a:rPr sz="2400" dirty="0" err="1"/>
              <a:t>thị</a:t>
            </a:r>
            <a:r>
              <a:rPr sz="2400" dirty="0"/>
              <a:t>: </a:t>
            </a:r>
            <a:r>
              <a:rPr sz="2400" dirty="0" err="1"/>
              <a:t>Đảm</a:t>
            </a:r>
            <a:r>
              <a:rPr sz="2400" dirty="0"/>
              <a:t> </a:t>
            </a:r>
            <a:r>
              <a:rPr sz="2400" dirty="0" err="1"/>
              <a:t>bảo</a:t>
            </a:r>
            <a:r>
              <a:rPr sz="2400" dirty="0"/>
              <a:t> </a:t>
            </a:r>
            <a:r>
              <a:rPr sz="2400" dirty="0" err="1"/>
              <a:t>vệ</a:t>
            </a:r>
            <a:r>
              <a:rPr sz="2400" dirty="0"/>
              <a:t> </a:t>
            </a:r>
            <a:r>
              <a:rPr sz="2400" dirty="0" err="1"/>
              <a:t>sinh</a:t>
            </a:r>
            <a:r>
              <a:rPr sz="2400" dirty="0"/>
              <a:t> </a:t>
            </a:r>
            <a:r>
              <a:rPr sz="2400" dirty="0" err="1"/>
              <a:t>và</a:t>
            </a:r>
            <a:r>
              <a:rPr sz="2400" dirty="0"/>
              <a:t> </a:t>
            </a:r>
            <a:r>
              <a:rPr sz="2400" dirty="0" err="1"/>
              <a:t>trật</a:t>
            </a:r>
            <a:r>
              <a:rPr sz="2400" dirty="0"/>
              <a:t> </a:t>
            </a:r>
            <a:r>
              <a:rPr sz="2400" dirty="0" err="1"/>
              <a:t>tự</a:t>
            </a:r>
            <a:r>
              <a:rPr sz="2400" dirty="0"/>
              <a:t> </a:t>
            </a:r>
            <a:r>
              <a:rPr sz="2400" dirty="0" err="1"/>
              <a:t>giúp</a:t>
            </a:r>
            <a:r>
              <a:rPr sz="2400" dirty="0"/>
              <a:t> </a:t>
            </a:r>
            <a:r>
              <a:rPr sz="2400" dirty="0" err="1"/>
              <a:t>giảm</a:t>
            </a:r>
            <a:r>
              <a:rPr sz="2400" dirty="0"/>
              <a:t> </a:t>
            </a:r>
            <a:r>
              <a:rPr sz="2400" dirty="0" err="1"/>
              <a:t>hành</a:t>
            </a:r>
            <a:r>
              <a:rPr sz="2400" dirty="0"/>
              <a:t> vi </a:t>
            </a:r>
            <a:r>
              <a:rPr sz="2400" dirty="0" err="1"/>
              <a:t>xấu</a:t>
            </a:r>
            <a:r>
              <a:rPr sz="2400" dirty="0"/>
              <a:t>.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sz="1600" dirty="0"/>
              <a:t>Nếu một khu phố sạch sẽ, an toàn, có người quan tâm, thì cư dân sẽ cư xử tốt hơn.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sz="1600" dirty="0"/>
              <a:t>Nếu một khu phố dơ bẩn, hư hại, người ta có xu hướng phớt lờ kỷ luật, cư xử tệ hơn.</a:t>
            </a:r>
            <a:endParaRPr sz="1600" dirty="0"/>
          </a:p>
          <a:p>
            <a:pPr marL="0" indent="0">
              <a:buNone/>
            </a:pPr>
            <a:r>
              <a:rPr lang="en-US" sz="2400" dirty="0"/>
              <a:t>3️⃣</a:t>
            </a:r>
            <a:r>
              <a:rPr sz="2400" dirty="0" err="1"/>
              <a:t>Phần</a:t>
            </a:r>
            <a:r>
              <a:rPr sz="2400" dirty="0"/>
              <a:t> </a:t>
            </a:r>
            <a:r>
              <a:rPr sz="2400" dirty="0" err="1"/>
              <a:t>mềm</a:t>
            </a:r>
            <a:r>
              <a:rPr sz="2400" dirty="0"/>
              <a:t>: Code </a:t>
            </a:r>
            <a:r>
              <a:rPr sz="2400" dirty="0" err="1"/>
              <a:t>xấu</a:t>
            </a:r>
            <a:r>
              <a:rPr sz="2400" dirty="0"/>
              <a:t> </a:t>
            </a:r>
            <a:r>
              <a:rPr sz="2400" dirty="0" err="1"/>
              <a:t>nếu</a:t>
            </a:r>
            <a:r>
              <a:rPr sz="2400" dirty="0"/>
              <a:t> </a:t>
            </a:r>
            <a:r>
              <a:rPr sz="2400" dirty="0" err="1"/>
              <a:t>không</a:t>
            </a:r>
            <a:r>
              <a:rPr sz="2400" dirty="0"/>
              <a:t> </a:t>
            </a:r>
            <a:r>
              <a:rPr sz="2400" dirty="0" err="1"/>
              <a:t>sửa</a:t>
            </a:r>
            <a:r>
              <a:rPr sz="2400" dirty="0"/>
              <a:t> </a:t>
            </a:r>
            <a:r>
              <a:rPr sz="2400" dirty="0" err="1"/>
              <a:t>chữa</a:t>
            </a:r>
            <a:r>
              <a:rPr sz="2400" dirty="0"/>
              <a:t> </a:t>
            </a:r>
            <a:r>
              <a:rPr sz="2400" dirty="0" err="1"/>
              <a:t>sẽ</a:t>
            </a:r>
            <a:r>
              <a:rPr sz="2400" dirty="0"/>
              <a:t> </a:t>
            </a:r>
            <a:r>
              <a:rPr sz="2400" dirty="0" err="1"/>
              <a:t>làm</a:t>
            </a:r>
            <a:r>
              <a:rPr sz="2400" dirty="0"/>
              <a:t> </a:t>
            </a:r>
            <a:r>
              <a:rPr sz="2400" dirty="0" err="1"/>
              <a:t>hệ</a:t>
            </a:r>
            <a:r>
              <a:rPr sz="2400" dirty="0"/>
              <a:t> </a:t>
            </a:r>
            <a:r>
              <a:rPr sz="2400" dirty="0" err="1"/>
              <a:t>thống</a:t>
            </a:r>
            <a:r>
              <a:rPr sz="2400" dirty="0"/>
              <a:t> </a:t>
            </a:r>
            <a:r>
              <a:rPr sz="2400" dirty="0" err="1"/>
              <a:t>xuống</a:t>
            </a:r>
            <a:r>
              <a:rPr sz="2400" dirty="0"/>
              <a:t> </a:t>
            </a:r>
            <a:r>
              <a:rPr sz="2400" dirty="0" err="1"/>
              <a:t>cấp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sz="1600" dirty="0"/>
              <a:t>Code kém chất lượng giống như một "cửa sổ vỡ" trong dự án phần mềm.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sz="1600" dirty="0"/>
              <a:t>Nếu không sửa các vấn đề nhỏ như biến đặt tên kém, thiếu tài liệu, code lặp → Sẽ dẫn đến khoản nợ kỹ thuật lớn hơn.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Quy </a:t>
            </a:r>
            <a:r>
              <a:rPr lang="en-US" sz="1600" dirty="0" err="1"/>
              <a:t>tắc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trọng</a:t>
            </a:r>
            <a:r>
              <a:rPr lang="en-US" sz="1600" dirty="0"/>
              <a:t>: </a:t>
            </a:r>
            <a:r>
              <a:rPr lang="en-US" sz="1600" dirty="0" err="1"/>
              <a:t>Dọn</a:t>
            </a:r>
            <a:r>
              <a:rPr lang="en-US" sz="1600" dirty="0"/>
              <a:t> </a:t>
            </a:r>
            <a:r>
              <a:rPr lang="en-US" sz="1600" dirty="0" err="1"/>
              <a:t>dẹp</a:t>
            </a:r>
            <a:r>
              <a:rPr lang="en-US" sz="1600" dirty="0"/>
              <a:t> code </a:t>
            </a:r>
            <a:r>
              <a:rPr lang="en-US" sz="1600" dirty="0" err="1"/>
              <a:t>ngay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tránh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xuống</a:t>
            </a:r>
            <a:r>
              <a:rPr lang="en-US" sz="1600" dirty="0"/>
              <a:t> </a:t>
            </a:r>
            <a:r>
              <a:rPr lang="en-US" sz="1600" dirty="0" err="1"/>
              <a:t>cấp</a:t>
            </a:r>
            <a:r>
              <a:rPr lang="en-US" sz="1600" dirty="0"/>
              <a:t>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⚠️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Trích</a:t>
            </a:r>
            <a:r>
              <a:rPr dirty="0"/>
              <a:t> &amp; Tranh </a:t>
            </a:r>
            <a:r>
              <a:rPr dirty="0" err="1"/>
              <a:t>Cãi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🔴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số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sách</a:t>
            </a:r>
            <a:r>
              <a:rPr dirty="0"/>
              <a:t> </a:t>
            </a:r>
            <a:r>
              <a:rPr dirty="0" err="1"/>
              <a:t>dựa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</a:t>
            </a:r>
            <a:r>
              <a:rPr dirty="0" err="1"/>
              <a:t>thuyết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gây</a:t>
            </a:r>
            <a:r>
              <a:rPr dirty="0"/>
              <a:t> </a:t>
            </a:r>
            <a:r>
              <a:rPr dirty="0" err="1"/>
              <a:t>lạm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lực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Một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số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cộng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đồng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bị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cảnh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sát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kiểm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soát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gắt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gao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gây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tranh</a:t>
            </a:r>
            <a:r>
              <a:rPr lang="en-US" sz="2400" dirty="0">
                <a:sym typeface="Wingdings" panose="05000000000000000000" pitchFamily="2" charset="2"/>
              </a:rPr>
              <a:t> 	</a:t>
            </a:r>
            <a:r>
              <a:rPr lang="en-US" sz="2400" dirty="0" err="1">
                <a:sym typeface="Wingdings" panose="05000000000000000000" pitchFamily="2" charset="2"/>
              </a:rPr>
              <a:t>cãi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về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nhân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quyền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  <a:endParaRPr dirty="0"/>
          </a:p>
          <a:p>
            <a:pPr marL="0" indent="0">
              <a:buNone/>
            </a:pPr>
            <a:r>
              <a:rPr lang="en-US" sz="2000" dirty="0"/>
              <a:t>🔴</a:t>
            </a:r>
            <a:r>
              <a:rPr lang="en-US" sz="3200" dirty="0"/>
              <a:t> </a:t>
            </a:r>
            <a:r>
              <a:rPr dirty="0"/>
              <a:t>Liệu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phạm</a:t>
            </a:r>
            <a:r>
              <a:rPr dirty="0"/>
              <a:t> </a:t>
            </a:r>
            <a:r>
              <a:rPr dirty="0" err="1"/>
              <a:t>giảm</a:t>
            </a:r>
            <a:r>
              <a:rPr dirty="0"/>
              <a:t> do </a:t>
            </a:r>
            <a:r>
              <a:rPr dirty="0" err="1"/>
              <a:t>lý</a:t>
            </a:r>
            <a:r>
              <a:rPr dirty="0"/>
              <a:t> </a:t>
            </a:r>
            <a:r>
              <a:rPr dirty="0" err="1"/>
              <a:t>thuyết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hay do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tế</a:t>
            </a:r>
            <a:r>
              <a:rPr dirty="0"/>
              <a:t> </a:t>
            </a:r>
            <a:r>
              <a:rPr dirty="0" err="1"/>
              <a:t>phát</a:t>
            </a:r>
            <a:r>
              <a:rPr dirty="0"/>
              <a:t> </a:t>
            </a:r>
            <a:r>
              <a:rPr dirty="0" err="1"/>
              <a:t>triển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lang="en-US" sz="2000" dirty="0"/>
              <a:t>🔴</a:t>
            </a:r>
            <a:r>
              <a:rPr lang="en-US" sz="3200"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số</a:t>
            </a:r>
            <a:r>
              <a:rPr dirty="0"/>
              <a:t> </a:t>
            </a:r>
            <a:r>
              <a:rPr dirty="0" err="1"/>
              <a:t>nghiên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rằng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</a:t>
            </a:r>
            <a:r>
              <a:rPr dirty="0" err="1"/>
              <a:t>thuyết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hoàn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📊 </a:t>
            </a:r>
            <a:r>
              <a:rPr dirty="0" err="1"/>
              <a:t>Tổng</a:t>
            </a:r>
            <a:r>
              <a:rPr dirty="0"/>
              <a:t> </a:t>
            </a:r>
            <a:r>
              <a:rPr dirty="0" err="1"/>
              <a:t>Kết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Lý </a:t>
            </a:r>
            <a:r>
              <a:rPr dirty="0" err="1"/>
              <a:t>thuyết</a:t>
            </a:r>
            <a:r>
              <a:rPr dirty="0"/>
              <a:t> </a:t>
            </a:r>
            <a:r>
              <a:rPr dirty="0" err="1"/>
              <a:t>cửa</a:t>
            </a:r>
            <a:r>
              <a:rPr dirty="0"/>
              <a:t> </a:t>
            </a:r>
            <a:r>
              <a:rPr dirty="0" err="1"/>
              <a:t>sổ</a:t>
            </a:r>
            <a:r>
              <a:rPr dirty="0"/>
              <a:t> </a:t>
            </a:r>
            <a:r>
              <a:rPr dirty="0" err="1"/>
              <a:t>vỡ</a:t>
            </a:r>
            <a:r>
              <a:rPr dirty="0"/>
              <a:t> </a:t>
            </a:r>
            <a:r>
              <a:rPr dirty="0" err="1"/>
              <a:t>nhấn</a:t>
            </a:r>
            <a:r>
              <a:rPr dirty="0"/>
              <a:t> </a:t>
            </a:r>
            <a:r>
              <a:rPr dirty="0" err="1"/>
              <a:t>mạnh</a:t>
            </a:r>
            <a:r>
              <a:rPr dirty="0"/>
              <a:t>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</a:t>
            </a:r>
            <a:r>
              <a:rPr dirty="0" err="1"/>
              <a:t>trọng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môi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 </a:t>
            </a:r>
            <a:r>
              <a:rPr dirty="0" err="1"/>
              <a:t>sạch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.</a:t>
            </a:r>
          </a:p>
          <a:p>
            <a:r>
              <a:rPr dirty="0" err="1"/>
              <a:t>Ứng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phạm</a:t>
            </a:r>
            <a:r>
              <a:rPr dirty="0"/>
              <a:t> </a:t>
            </a:r>
            <a:r>
              <a:rPr dirty="0" err="1"/>
              <a:t>học</a:t>
            </a:r>
            <a:r>
              <a:rPr dirty="0"/>
              <a:t>, </a:t>
            </a:r>
            <a:r>
              <a:rPr dirty="0" err="1"/>
              <a:t>quản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</a:t>
            </a:r>
            <a:r>
              <a:rPr dirty="0" err="1"/>
              <a:t>đô</a:t>
            </a:r>
            <a:r>
              <a:rPr dirty="0"/>
              <a:t> </a:t>
            </a:r>
            <a:r>
              <a:rPr dirty="0" err="1"/>
              <a:t>thị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phát</a:t>
            </a:r>
            <a:r>
              <a:rPr dirty="0"/>
              <a:t> </a:t>
            </a:r>
            <a:r>
              <a:rPr dirty="0" err="1"/>
              <a:t>triển</a:t>
            </a:r>
            <a:r>
              <a:rPr dirty="0"/>
              <a:t> </a:t>
            </a:r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mềm</a:t>
            </a:r>
            <a:r>
              <a:rPr dirty="0"/>
              <a:t>.</a:t>
            </a:r>
          </a:p>
          <a:p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cẩn</a:t>
            </a:r>
            <a:r>
              <a:rPr dirty="0"/>
              <a:t> </a:t>
            </a:r>
            <a:r>
              <a:rPr dirty="0" err="1"/>
              <a:t>thận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áp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tránh</a:t>
            </a:r>
            <a:r>
              <a:rPr dirty="0"/>
              <a:t> </a:t>
            </a:r>
            <a:r>
              <a:rPr dirty="0" err="1"/>
              <a:t>lạm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lực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559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Lý Thuyết Cửa Sổ Vỡ (Broken Window Theory)</vt:lpstr>
      <vt:lpstr>📌Giới Thiệu Lý Thuyết Cửa Sổ Vỡ</vt:lpstr>
      <vt:lpstr>📜Nguồn Gốc Lý Thuyết</vt:lpstr>
      <vt:lpstr>🏙️Ứng Dụng Trong Thực Tiễn</vt:lpstr>
      <vt:lpstr>⚠️Chỉ Trích &amp; Tranh Cãi</vt:lpstr>
      <vt:lpstr>📊 Tổng Kết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ĐOÀN MẠNH TÂN</cp:lastModifiedBy>
  <cp:revision>2</cp:revision>
  <dcterms:created xsi:type="dcterms:W3CDTF">2013-01-27T09:14:16Z</dcterms:created>
  <dcterms:modified xsi:type="dcterms:W3CDTF">2025-03-25T13:47:38Z</dcterms:modified>
  <cp:category/>
</cp:coreProperties>
</file>