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handoutMasterIdLst>
    <p:handoutMasterId r:id="rId42"/>
  </p:handoutMasterIdLst>
  <p:sldIdLst>
    <p:sldId id="335" r:id="rId3"/>
    <p:sldId id="450" r:id="rId5"/>
    <p:sldId id="451" r:id="rId6"/>
    <p:sldId id="479" r:id="rId7"/>
    <p:sldId id="499" r:id="rId8"/>
    <p:sldId id="500" r:id="rId9"/>
    <p:sldId id="501" r:id="rId10"/>
    <p:sldId id="422" r:id="rId11"/>
    <p:sldId id="502" r:id="rId12"/>
    <p:sldId id="503" r:id="rId13"/>
    <p:sldId id="505" r:id="rId14"/>
    <p:sldId id="506" r:id="rId15"/>
    <p:sldId id="507" r:id="rId16"/>
    <p:sldId id="508" r:id="rId17"/>
    <p:sldId id="509" r:id="rId18"/>
    <p:sldId id="510" r:id="rId19"/>
    <p:sldId id="511" r:id="rId20"/>
    <p:sldId id="512" r:id="rId21"/>
    <p:sldId id="513" r:id="rId22"/>
    <p:sldId id="515" r:id="rId23"/>
    <p:sldId id="514" r:id="rId24"/>
    <p:sldId id="516" r:id="rId25"/>
    <p:sldId id="517" r:id="rId26"/>
    <p:sldId id="520" r:id="rId27"/>
    <p:sldId id="518" r:id="rId28"/>
    <p:sldId id="521" r:id="rId29"/>
    <p:sldId id="519" r:id="rId30"/>
    <p:sldId id="522" r:id="rId31"/>
    <p:sldId id="523" r:id="rId32"/>
    <p:sldId id="525" r:id="rId33"/>
    <p:sldId id="526" r:id="rId34"/>
    <p:sldId id="527" r:id="rId35"/>
    <p:sldId id="528" r:id="rId36"/>
    <p:sldId id="529" r:id="rId37"/>
    <p:sldId id="530" r:id="rId38"/>
    <p:sldId id="531" r:id="rId39"/>
    <p:sldId id="532" r:id="rId40"/>
    <p:sldId id="456" r:id="rId41"/>
  </p:sldIdLst>
  <p:sldSz cx="9144000" cy="5143500" type="screen16x9"/>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2" pos="294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01693574" name="Cơm Trắng" initial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700" autoAdjust="0"/>
  </p:normalViewPr>
  <p:slideViewPr>
    <p:cSldViewPr showGuides="1">
      <p:cViewPr>
        <p:scale>
          <a:sx n="93" d="100"/>
          <a:sy n="93" d="100"/>
        </p:scale>
        <p:origin x="1518" y="966"/>
      </p:cViewPr>
      <p:guideLst>
        <p:guide orient="horz" pos="1920"/>
        <p:guide pos="294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88" d="100"/>
          <a:sy n="88" d="100"/>
        </p:scale>
        <p:origin x="3822" y="102"/>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gs" Target="tags/tag7.xml"/><Relationship Id="rId46" Type="http://schemas.openxmlformats.org/officeDocument/2006/relationships/commentAuthors" Target="commentAuthors.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handoutMaster" Target="handoutMasters/handoutMaster1.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ontserrat"/>
              <a:ea typeface="Montserrat"/>
              <a:cs typeface="Montserrat" panose="00000500000000000000"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Montserrat" panose="00000500000000000000" charset="0"/>
              </a:rPr>
            </a:fld>
            <a:endParaRPr lang="zh-CN" altLang="en-US">
              <a:cs typeface="Montserrat" panose="00000500000000000000"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ontserrat"/>
              <a:ea typeface="Montserrat"/>
              <a:cs typeface="Montserrat" panose="00000500000000000000"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Montserrat" panose="00000500000000000000" charset="0"/>
              </a:rPr>
            </a:fld>
            <a:endParaRPr lang="zh-CN" altLang="en-US">
              <a:cs typeface="Montserrat" panose="00000500000000000000"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ontserrat"/>
                <a:ea typeface="Montserrat"/>
                <a:cs typeface="Montserrat" panose="0000050000000000000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ontserrat"/>
                <a:ea typeface="Montserrat"/>
                <a:cs typeface="Montserrat" panose="00000500000000000000" charset="0"/>
              </a:defRPr>
            </a:lvl1pPr>
          </a:lstStyle>
          <a:p>
            <a:fld id="{8AADD754-F49E-4351-AAFE-19D83F43501C}" type="datetimeFigureOut">
              <a:rPr lang="en-US" smtClean="0"/>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ontserrat"/>
                <a:ea typeface="Montserrat"/>
                <a:cs typeface="Montserrat" panose="0000050000000000000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ontserrat"/>
                <a:ea typeface="Montserrat"/>
                <a:cs typeface="Montserrat" panose="00000500000000000000" charset="0"/>
              </a:defRPr>
            </a:lvl1pPr>
          </a:lstStyle>
          <a:p>
            <a:fld id="{B78F6036-E835-44CB-A25A-34C755DFD5D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ontserrat"/>
        <a:ea typeface="Montserrat"/>
        <a:cs typeface="Montserrat" panose="00000500000000000000" charset="0"/>
      </a:defRPr>
    </a:lvl1pPr>
    <a:lvl2pPr marL="457200" algn="l" defTabSz="914400" rtl="0" eaLnBrk="1" latinLnBrk="0" hangingPunct="1">
      <a:defRPr sz="1200" kern="1200">
        <a:solidFill>
          <a:schemeClr val="tx1"/>
        </a:solidFill>
        <a:latin typeface="Montserrat"/>
        <a:ea typeface="Montserrat"/>
        <a:cs typeface="Montserrat" panose="00000500000000000000" charset="0"/>
      </a:defRPr>
    </a:lvl2pPr>
    <a:lvl3pPr marL="914400" algn="l" defTabSz="914400" rtl="0" eaLnBrk="1" latinLnBrk="0" hangingPunct="1">
      <a:defRPr sz="1200" kern="1200">
        <a:solidFill>
          <a:schemeClr val="tx1"/>
        </a:solidFill>
        <a:latin typeface="Montserrat"/>
        <a:ea typeface="Montserrat"/>
        <a:cs typeface="Montserrat" panose="00000500000000000000" charset="0"/>
      </a:defRPr>
    </a:lvl3pPr>
    <a:lvl4pPr marL="1371600" algn="l" defTabSz="914400" rtl="0" eaLnBrk="1" latinLnBrk="0" hangingPunct="1">
      <a:defRPr sz="1200" kern="1200">
        <a:solidFill>
          <a:schemeClr val="tx1"/>
        </a:solidFill>
        <a:latin typeface="Montserrat"/>
        <a:ea typeface="Montserrat"/>
        <a:cs typeface="Montserrat" panose="00000500000000000000" charset="0"/>
      </a:defRPr>
    </a:lvl4pPr>
    <a:lvl5pPr marL="1828800" algn="l" defTabSz="914400" rtl="0" eaLnBrk="1" latinLnBrk="0" hangingPunct="1">
      <a:defRPr sz="1200" kern="1200">
        <a:solidFill>
          <a:schemeClr val="tx1"/>
        </a:solidFill>
        <a:latin typeface="Montserrat"/>
        <a:ea typeface="Montserrat"/>
        <a:cs typeface="Montserrat" panose="00000500000000000000"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9E1B693-632D-4080-9CF6-EA28B66DC801}"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fld>
            <a:endParaRPr 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6AEF8-3C92-40BA-B7FB-DA6E5B2D07C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16AEF8-3C92-40BA-B7FB-DA6E5B2D07C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0238" y="274638"/>
            <a:ext cx="7886700" cy="993775"/>
          </a:xfrm>
        </p:spPr>
        <p:txBody>
          <a:bodyPr>
            <a:normAutofit/>
          </a:bodyPr>
          <a:lstStyle/>
          <a:p>
            <a:r>
              <a:rPr lang="vi-VN" altLang="vi-VN" sz="4300" smtClean="0">
                <a:latin typeface="Noto Sans"/>
                <a:ea typeface="Noto Sans"/>
              </a:rPr>
              <a:t>Bấm vào đây để chỉnh</a:t>
            </a:r>
            <a:endParaRPr lang="zh-CN" altLang="en-US"/>
          </a:p>
        </p:txBody>
      </p:sp>
      <p:sp>
        <p:nvSpPr>
          <p:cNvPr id="3" name="文本占位符 2"/>
          <p:cNvSpPr>
            <a:spLocks noGrp="1"/>
          </p:cNvSpPr>
          <p:nvPr>
            <p:ph type="body" idx="1" hasCustomPrompt="1"/>
          </p:nvPr>
        </p:nvSpPr>
        <p:spPr>
          <a:xfrm>
            <a:off x="630238" y="1260475"/>
            <a:ext cx="3868737"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mtClean="0">
                <a:latin typeface="Noto Sans"/>
                <a:ea typeface="Noto Sans"/>
              </a:rPr>
              <a:t>Bấm vào đây để chỉnh</a:t>
            </a:r>
            <a:endParaRPr lang="zh-CN" altLang="en-US" smtClean="0"/>
          </a:p>
        </p:txBody>
      </p:sp>
      <p:sp>
        <p:nvSpPr>
          <p:cNvPr id="4" name="内容占位符 3"/>
          <p:cNvSpPr>
            <a:spLocks noGrp="1"/>
          </p:cNvSpPr>
          <p:nvPr>
            <p:ph sz="half" idx="2" hasCustomPrompt="1"/>
          </p:nvPr>
        </p:nvSpPr>
        <p:spPr>
          <a:xfrm>
            <a:off x="630238" y="1879600"/>
            <a:ext cx="3868737" cy="2762250"/>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5" name="文本占位符 4"/>
          <p:cNvSpPr>
            <a:spLocks noGrp="1"/>
          </p:cNvSpPr>
          <p:nvPr>
            <p:ph type="body" sz="quarter" idx="3" hasCustomPrompt="1"/>
          </p:nvPr>
        </p:nvSpPr>
        <p:spPr>
          <a:xfrm>
            <a:off x="4629150" y="1260475"/>
            <a:ext cx="3887788" cy="619125"/>
          </a:xfrm>
        </p:spPr>
        <p:txBody>
          <a:bodyPr anchor="t">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ltLang="vi-VN" smtClean="0">
                <a:latin typeface="Noto Sans"/>
                <a:ea typeface="Noto Sans"/>
              </a:rPr>
              <a:t>Bấm vào đây để chỉnh</a:t>
            </a:r>
            <a:endParaRPr lang="zh-CN" altLang="en-US" smtClean="0"/>
          </a:p>
        </p:txBody>
      </p:sp>
      <p:sp>
        <p:nvSpPr>
          <p:cNvPr id="6" name="内容占位符 5"/>
          <p:cNvSpPr>
            <a:spLocks noGrp="1"/>
          </p:cNvSpPr>
          <p:nvPr>
            <p:ph sz="quarter" idx="4" hasCustomPrompt="1"/>
          </p:nvPr>
        </p:nvSpPr>
        <p:spPr>
          <a:xfrm>
            <a:off x="4629150" y="1879600"/>
            <a:ext cx="3887788" cy="2762250"/>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7" name="日期占位符 6"/>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日期占位符 2"/>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0238" y="342900"/>
            <a:ext cx="2949575" cy="1200150"/>
          </a:xfrm>
        </p:spPr>
        <p:txBody>
          <a:bodyPr anchor="t">
            <a:normAutofit/>
          </a:bodyPr>
          <a:lstStyle>
            <a:lvl1pPr>
              <a:defRPr sz="3200"/>
            </a:lvl1pPr>
          </a:lstStyle>
          <a:p>
            <a:r>
              <a:rPr lang="vi-VN" altLang="vi-VN" sz="1800" smtClean="0">
                <a:latin typeface="Noto Sans"/>
                <a:ea typeface="Noto Sans"/>
              </a:rPr>
              <a:t>Bấm vào đây để chỉnh sửa kiểu</a:t>
            </a:r>
            <a:endParaRPr lang="zh-CN" altLang="en-US"/>
          </a:p>
        </p:txBody>
      </p:sp>
      <p:sp>
        <p:nvSpPr>
          <p:cNvPr id="3" name="内容占位符 2"/>
          <p:cNvSpPr>
            <a:spLocks noGrp="1"/>
          </p:cNvSpPr>
          <p:nvPr>
            <p:ph idx="1" hasCustomPrompt="1"/>
          </p:nvPr>
        </p:nvSpPr>
        <p:spPr>
          <a:xfrm>
            <a:off x="3887788" y="741363"/>
            <a:ext cx="4629150" cy="3654425"/>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ltLang="vi-VN" sz="3000" smtClean="0">
                <a:latin typeface="Noto Sans"/>
                <a:ea typeface="Noto Sans"/>
              </a:rPr>
              <a:t>Bấm vào đây để chỉnh sửa kiểu văn bản</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文本占位符 3"/>
          <p:cNvSpPr>
            <a:spLocks noGrp="1"/>
          </p:cNvSpPr>
          <p:nvPr>
            <p:ph type="body" sz="half" idx="2" hasCustomPrompt="1"/>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smtClean="0">
                <a:latin typeface="Noto Sans"/>
                <a:ea typeface="Noto Sans"/>
              </a:rPr>
              <a:t>Bấm vào đây để chỉnh</a:t>
            </a:r>
            <a:endParaRPr lang="zh-CN" altLang="en-US" smtClean="0"/>
          </a:p>
        </p:txBody>
      </p:sp>
      <p:sp>
        <p:nvSpPr>
          <p:cNvPr id="5" name="日期占位符 4"/>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30238" y="342900"/>
            <a:ext cx="2949575" cy="1200150"/>
          </a:xfrm>
        </p:spPr>
        <p:txBody>
          <a:bodyPr anchor="t">
            <a:normAutofit/>
          </a:bodyPr>
          <a:lstStyle>
            <a:lvl1pPr>
              <a:defRPr sz="3200"/>
            </a:lvl1pPr>
          </a:lstStyle>
          <a:p>
            <a:r>
              <a:rPr lang="vi-VN" altLang="vi-VN" sz="1800" smtClean="0">
                <a:latin typeface="Noto Sans"/>
                <a:ea typeface="Noto Sans"/>
              </a:rPr>
              <a:t>Bấm vào đây để chỉnh sửa kiểu</a:t>
            </a:r>
            <a:endParaRPr lang="zh-CN" altLang="en-US"/>
          </a:p>
        </p:txBody>
      </p:sp>
      <p:sp>
        <p:nvSpPr>
          <p:cNvPr id="3" name="图片占位符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1543050"/>
            <a:ext cx="2949575" cy="2859088"/>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ltLang="vi-VN" smtClean="0">
                <a:latin typeface="Noto Sans"/>
                <a:ea typeface="Noto Sans"/>
              </a:rPr>
              <a:t>Bấm vào đây để chỉnh</a:t>
            </a:r>
            <a:endParaRPr lang="zh-CN" altLang="en-US" smtClean="0"/>
          </a:p>
        </p:txBody>
      </p:sp>
      <p:sp>
        <p:nvSpPr>
          <p:cNvPr id="5" name="日期占位符 4"/>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竖排文字占位符 2"/>
          <p:cNvSpPr>
            <a:spLocks noGrp="1"/>
          </p:cNvSpPr>
          <p:nvPr>
            <p:ph type="body" orient="vert" idx="1" hasCustomPrompt="1"/>
          </p:nvPr>
        </p:nvSpPr>
        <p:spPr/>
        <p:txBody>
          <a:bodyPr vert="vert">
            <a:normAutofit/>
          </a:bodyPr>
          <a:lstStyle/>
          <a:p>
            <a:pPr lvl="0"/>
            <a:r>
              <a:rPr lang="vi-VN" altLang="vi-VN" sz="2100" smtClean="0">
                <a:latin typeface="Noto Sans"/>
                <a:ea typeface="Noto Sans"/>
              </a:rPr>
              <a:t>Bấm vào đây để chỉnh sửa kiểu văn bản chính</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6543675" y="274638"/>
            <a:ext cx="1971675" cy="4357687"/>
          </a:xfrm>
        </p:spPr>
        <p:txBody>
          <a:bodyPr vert="vert">
            <a:normAutofit/>
          </a:bodyPr>
          <a:lstStyle/>
          <a:p>
            <a:r>
              <a:rPr lang="vi-VN" altLang="vi-VN" sz="2900" smtClean="0">
                <a:latin typeface="Noto Sans"/>
                <a:ea typeface="Noto Sans"/>
              </a:rPr>
              <a:t>Bấm vào đây để chỉnh sửa kiểu</a:t>
            </a:r>
            <a:endParaRPr lang="zh-CN" altLang="en-US"/>
          </a:p>
        </p:txBody>
      </p:sp>
      <p:sp>
        <p:nvSpPr>
          <p:cNvPr id="3" name="竖排文字占位符 2"/>
          <p:cNvSpPr>
            <a:spLocks noGrp="1"/>
          </p:cNvSpPr>
          <p:nvPr>
            <p:ph type="body" orient="vert" idx="1" hasCustomPrompt="1"/>
          </p:nvPr>
        </p:nvSpPr>
        <p:spPr>
          <a:xfrm>
            <a:off x="628650" y="274638"/>
            <a:ext cx="5762625" cy="4357687"/>
          </a:xfrm>
        </p:spPr>
        <p:txBody>
          <a:bodyPr vert="vert">
            <a:normAutofit/>
          </a:bodyPr>
          <a:lstStyle/>
          <a:p>
            <a:pPr lvl="0"/>
            <a:r>
              <a:rPr lang="vi-VN" altLang="vi-VN" smtClean="0">
                <a:latin typeface="Noto Sans"/>
                <a:ea typeface="Noto Sans"/>
              </a:rPr>
              <a:t>Bấm vào đây để chỉnh sửa kiểu văn bản chính</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6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9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0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1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_垂直排列标题与&#10;文本">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内容占位符 2"/>
          <p:cNvSpPr>
            <a:spLocks noGrp="1"/>
          </p:cNvSpPr>
          <p:nvPr>
            <p:ph idx="1" hasCustomPrompt="1"/>
          </p:nvPr>
        </p:nvSpPr>
        <p:spPr/>
        <p:txBody>
          <a:bodyPr>
            <a:normAutofit/>
          </a:bodyPr>
          <a:lstStyle/>
          <a:p>
            <a:pPr lvl="0"/>
            <a:r>
              <a:rPr lang="vi-VN" altLang="vi-VN" smtClean="0">
                <a:latin typeface="Noto Sans"/>
                <a:ea typeface="Noto Sans"/>
              </a:rPr>
              <a:t>Bấm vào đây để</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2278717"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Bối cảnh và ý nghĩa</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2742092" cy="354025"/>
          </a:xfrm>
          <a:prstGeom prst="rect">
            <a:avLst/>
          </a:prstGeom>
          <a:noFill/>
        </p:spPr>
        <p:txBody>
          <a:bodyPr wrap="none" rtlCol="0">
            <a:normAutofit/>
          </a:bodyPr>
          <a:lstStyle/>
          <a:p>
            <a:pPr algn="l">
              <a:defRPr/>
            </a:pPr>
            <a:r>
              <a:rPr lang="vi-VN" altLang="vi-VN" sz="1700" kern="100" smtClean="0">
                <a:solidFill>
                  <a:schemeClr val="tx1">
                    <a:lumMod val="75000"/>
                    <a:lumOff val="25000"/>
                  </a:schemeClr>
                </a:solidFill>
                <a:latin typeface="Noto Sans"/>
                <a:ea typeface="Noto Sans"/>
                <a:cs typeface="Barlow Condensed Medium" panose="00000606000000000000" charset="0"/>
                <a:sym typeface="+mn-ea"/>
              </a:rPr>
              <a:t>Ý tưởng và phương pháp</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3587071"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Công nghệ chính và những khó</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3587071"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Công nghệ chính và những khó</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节标题">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174010" y="285750"/>
            <a:ext cx="2180910" cy="369418"/>
          </a:xfrm>
          <a:prstGeom prst="rect">
            <a:avLst/>
          </a:prstGeom>
          <a:noFill/>
        </p:spPr>
        <p:txBody>
          <a:bodyPr wrap="none" rtlCol="0">
            <a:normAutofit/>
          </a:bodyPr>
          <a:lstStyle/>
          <a:p>
            <a:pPr algn="l">
              <a:defRPr/>
            </a:pPr>
            <a:r>
              <a:rPr lang="vi-VN" altLang="vi-VN" kern="100" smtClean="0">
                <a:solidFill>
                  <a:schemeClr val="tx1">
                    <a:lumMod val="75000"/>
                    <a:lumOff val="25000"/>
                  </a:schemeClr>
                </a:solidFill>
                <a:latin typeface="Noto Sans"/>
                <a:ea typeface="Noto Sans"/>
                <a:cs typeface="Barlow Condensed Medium" panose="00000606000000000000" charset="0"/>
                <a:sym typeface="+mn-ea"/>
              </a:rPr>
              <a:t>Đề xuất và tóm tắt</a:t>
            </a:r>
            <a:endParaRPr lang="zh-CN" altLang="en-US" sz="1800" smtClean="0">
              <a:latin typeface="Montserrat"/>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normAutofit/>
          </a:bodyPr>
          <a:lstStyle/>
          <a:p>
            <a:r>
              <a:rPr lang="vi-VN" altLang="vi-VN" sz="4300" smtClean="0">
                <a:latin typeface="Noto Sans"/>
                <a:ea typeface="Noto Sans"/>
              </a:rPr>
              <a:t>Bấm vào đây để chỉnh</a:t>
            </a:r>
            <a:endParaRPr lang="zh-CN" altLang="en-US"/>
          </a:p>
        </p:txBody>
      </p:sp>
      <p:sp>
        <p:nvSpPr>
          <p:cNvPr id="3" name="内容占位符 2"/>
          <p:cNvSpPr>
            <a:spLocks noGrp="1"/>
          </p:cNvSpPr>
          <p:nvPr>
            <p:ph sz="half" idx="1" hasCustomPrompt="1"/>
          </p:nvPr>
        </p:nvSpPr>
        <p:spPr>
          <a:xfrm>
            <a:off x="628650" y="1370013"/>
            <a:ext cx="3867150" cy="3262312"/>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内容占位符 3"/>
          <p:cNvSpPr>
            <a:spLocks noGrp="1"/>
          </p:cNvSpPr>
          <p:nvPr>
            <p:ph sz="half" idx="2" hasCustomPrompt="1"/>
          </p:nvPr>
        </p:nvSpPr>
        <p:spPr>
          <a:xfrm>
            <a:off x="4648200" y="1370013"/>
            <a:ext cx="3867150" cy="3262312"/>
          </a:xfrm>
        </p:spPr>
        <p:txBody>
          <a:bodyPr>
            <a:normAutofit/>
          </a:bodyPr>
          <a:lstStyle/>
          <a:p>
            <a:pPr lvl="0"/>
            <a:r>
              <a:rPr lang="vi-VN" altLang="vi-VN" sz="2500" smtClean="0">
                <a:latin typeface="Noto Sans"/>
                <a:ea typeface="Noto Sans"/>
              </a:rPr>
              <a:t>Bấm vào đây</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5" name="日期占位符 4"/>
          <p:cNvSpPr>
            <a:spLocks noGrp="1"/>
          </p:cNvSpPr>
          <p:nvPr>
            <p:ph type="dt" sz="half" idx="10"/>
          </p:nvPr>
        </p:nvSpPr>
        <p:spPr/>
        <p:txBody>
          <a:bodyPr/>
          <a:lstStyle/>
          <a:p>
            <a:fld id="{0CEB1B6A-AEF1-4ACD-BD61-958570690F5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B6CB991-6BD3-42F2-8A94-1903E942543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9" Type="http://schemas.openxmlformats.org/officeDocument/2006/relationships/theme" Target="../theme/theme1.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4638"/>
            <a:ext cx="7886700" cy="993775"/>
          </a:xfrm>
          <a:prstGeom prst="rect">
            <a:avLst/>
          </a:prstGeom>
        </p:spPr>
        <p:txBody>
          <a:bodyPr vert="horz" lIns="91440" tIns="45720" rIns="91440" bIns="45720" rtlCol="0" anchor="t">
            <a:normAutofit/>
          </a:bodyPr>
          <a:lstStyle/>
          <a:p>
            <a:r>
              <a:rPr lang="vi-VN" altLang="vi-VN" sz="4300" smtClean="0">
                <a:latin typeface="Noto Sans"/>
                <a:ea typeface="Noto Sans"/>
              </a:rPr>
              <a:t>Bấm vào đây để chỉnh</a:t>
            </a:r>
            <a:endParaRPr lang="zh-CN" altLang="en-US"/>
          </a:p>
        </p:txBody>
      </p:sp>
      <p:sp>
        <p:nvSpPr>
          <p:cNvPr id="3" name="文本占位符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vi-VN" altLang="vi-VN" smtClean="0">
                <a:latin typeface="Noto Sans"/>
                <a:ea typeface="Noto Sans"/>
              </a:rPr>
              <a:t>Bấm vào đây để</a:t>
            </a:r>
            <a:endParaRPr lang="zh-CN" altLang="en-US" smtClean="0"/>
          </a:p>
          <a:p>
            <a:pPr lvl="1"/>
            <a:r>
              <a:rPr lang="vi-VN" altLang="vi-VN" smtClean="0">
                <a:latin typeface="Noto Sans"/>
                <a:ea typeface="Noto Sans"/>
              </a:rPr>
              <a:t>Cấp độ thứ hai</a:t>
            </a:r>
            <a:endParaRPr lang="zh-CN" altLang="en-US" smtClean="0"/>
          </a:p>
          <a:p>
            <a:pPr lvl="2"/>
            <a:r>
              <a:rPr lang="vi-VN" altLang="vi-VN" smtClean="0">
                <a:latin typeface="Noto Sans"/>
                <a:ea typeface="Noto Sans"/>
              </a:rPr>
              <a:t>Cấp 3</a:t>
            </a:r>
            <a:endParaRPr lang="zh-CN" altLang="en-US" smtClean="0"/>
          </a:p>
          <a:p>
            <a:pPr lvl="3"/>
            <a:r>
              <a:rPr lang="vi-VN" altLang="vi-VN" smtClean="0">
                <a:latin typeface="Noto Sans"/>
                <a:ea typeface="Noto Sans"/>
              </a:rPr>
              <a:t>Cấp 4</a:t>
            </a:r>
            <a:endParaRPr lang="zh-CN" altLang="en-US" smtClean="0"/>
          </a:p>
          <a:p>
            <a:pPr lvl="4"/>
            <a:r>
              <a:rPr lang="vi-VN" altLang="vi-VN" smtClean="0">
                <a:latin typeface="Noto Sans"/>
                <a:ea typeface="Noto Sans"/>
              </a:rPr>
              <a:t>Cấp 5</a:t>
            </a:r>
            <a:endParaRPr lang="zh-CN" altLang="en-US"/>
          </a:p>
        </p:txBody>
      </p:sp>
      <p:sp>
        <p:nvSpPr>
          <p:cNvPr id="4" name="日期占位符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latin typeface="Montserrat"/>
                <a:ea typeface="Montserrat"/>
                <a:cs typeface="Montserrat" panose="00000500000000000000" charset="0"/>
              </a:defRPr>
            </a:lvl1pPr>
          </a:lstStyle>
          <a:p>
            <a:fld id="{0CEB1B6A-AEF1-4ACD-BD61-958570690F55}" type="datetimeFigureOut">
              <a:rPr lang="zh-CN" altLang="en-US" smtClean="0"/>
            </a:fld>
            <a:endParaRPr lang="zh-CN" altLang="en-US"/>
          </a:p>
        </p:txBody>
      </p:sp>
      <p:sp>
        <p:nvSpPr>
          <p:cNvPr id="5" name="页脚占位符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latin typeface="Montserrat"/>
                <a:ea typeface="Montserrat"/>
                <a:cs typeface="Montserrat" panose="00000500000000000000" charset="0"/>
              </a:defRPr>
            </a:lvl1pPr>
          </a:lstStyle>
          <a:p>
            <a:endParaRPr lang="zh-CN" altLang="en-US"/>
          </a:p>
        </p:txBody>
      </p:sp>
      <p:sp>
        <p:nvSpPr>
          <p:cNvPr id="6" name="灯片编号占位符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latin typeface="Montserrat"/>
                <a:ea typeface="Montserrat"/>
                <a:cs typeface="Montserrat" panose="00000500000000000000" charset="0"/>
              </a:defRPr>
            </a:lvl1pPr>
          </a:lstStyle>
          <a:p>
            <a:fld id="{BB6CB991-6BD3-42F2-8A94-1903E942543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Lst>
  <mc:AlternateContent xmlns:mc="http://schemas.openxmlformats.org/markup-compatibility/2006">
    <mc:Choice xmlns:p14="http://schemas.microsoft.com/office/powerpoint/2010/main" Requires="p14">
      <p:transition spd="slow" p14:dur="1500" advTm="3000">
        <p:random/>
      </p:transition>
    </mc:Choice>
    <mc:Fallback>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ontserrat"/>
          <a:ea typeface="Montserrat"/>
          <a:cs typeface="Montserrat" panose="00000500000000000000"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ontserrat"/>
          <a:ea typeface="Montserrat"/>
          <a:cs typeface="Montserrat" panose="00000500000000000000"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ontserrat"/>
          <a:ea typeface="Montserrat"/>
          <a:cs typeface="Montserrat" panose="00000500000000000000"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ontserrat"/>
          <a:ea typeface="Montserrat"/>
          <a:cs typeface="Montserrat" panose="00000500000000000000"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a:ea typeface="Montserrat"/>
          <a:cs typeface="Montserrat" panose="00000500000000000000"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ontserrat"/>
          <a:ea typeface="Montserrat"/>
          <a:cs typeface="Montserrat" panose="00000500000000000000"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tags" Target="../tags/tag4.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image" Target="../media/image9.png"/><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1143000" y="57150"/>
            <a:ext cx="7551420" cy="5159375"/>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3" name="椭圆 17"/>
          <p:cNvSpPr/>
          <p:nvPr/>
        </p:nvSpPr>
        <p:spPr>
          <a:xfrm>
            <a:off x="-263525" y="3714750"/>
            <a:ext cx="2064385" cy="1858010"/>
          </a:xfrm>
          <a:prstGeom prst="ellipse">
            <a:avLst/>
          </a:prstGeom>
          <a:solidFill>
            <a:schemeClr val="accent2"/>
          </a:solidFill>
        </p:spPr>
        <p:style>
          <a:lnRef idx="3">
            <a:schemeClr val="accent1"/>
          </a:lnRef>
          <a:fillRef idx="0">
            <a:srgbClr val="FFFFFF"/>
          </a:fillRef>
          <a:effectRef idx="0">
            <a:srgbClr val="FFFFFF"/>
          </a:effectRef>
          <a:fontRef idx="minor">
            <a:schemeClr val="tx1"/>
          </a:fontRef>
        </p:style>
        <p:txBody>
          <a:bodyPr rtlCol="0" anchor="ctr"/>
          <a:p>
            <a:pPr algn="ctr"/>
            <a:endParaRPr lang="zh-CN" altLang="en-US">
              <a:cs typeface="Montserrat" panose="00000500000000000000" charset="0"/>
            </a:endParaRPr>
          </a:p>
        </p:txBody>
      </p:sp>
      <p:sp>
        <p:nvSpPr>
          <p:cNvPr id="18" name="椭圆 17"/>
          <p:cNvSpPr/>
          <p:nvPr/>
        </p:nvSpPr>
        <p:spPr>
          <a:xfrm>
            <a:off x="609600" y="361950"/>
            <a:ext cx="1264285" cy="1149350"/>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245768" y="-171681"/>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6" name="椭圆 20"/>
          <p:cNvSpPr/>
          <p:nvPr/>
        </p:nvSpPr>
        <p:spPr>
          <a:xfrm>
            <a:off x="7724209" y="2012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ontserrat" panose="00000500000000000000" charset="0"/>
            </a:endParaRPr>
          </a:p>
        </p:txBody>
      </p:sp>
      <p:sp>
        <p:nvSpPr>
          <p:cNvPr id="21" name="椭圆 20"/>
          <p:cNvSpPr/>
          <p:nvPr/>
        </p:nvSpPr>
        <p:spPr>
          <a:xfrm>
            <a:off x="3200400" y="4570095"/>
            <a:ext cx="828040" cy="80518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cxnSp>
        <p:nvCxnSpPr>
          <p:cNvPr id="27" name="直接连接符 26"/>
          <p:cNvCxnSpPr>
            <a:stCxn id="25" idx="2"/>
          </p:cNvCxnSpPr>
          <p:nvPr/>
        </p:nvCxnSpPr>
        <p:spPr>
          <a:xfrm rot="10320000" flipH="1" flipV="1">
            <a:off x="-1007110" y="1869440"/>
            <a:ext cx="0" cy="1266190"/>
          </a:xfrm>
          <a:prstGeom prst="line">
            <a:avLst/>
          </a:prstGeom>
          <a:noFill/>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直角三角形 13"/>
          <p:cNvSpPr/>
          <p:nvPr/>
        </p:nvSpPr>
        <p:spPr>
          <a:xfrm rot="2040000">
            <a:off x="7495540" y="-1016635"/>
            <a:ext cx="3382645" cy="223837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5" name="椭圆 17"/>
          <p:cNvSpPr/>
          <p:nvPr/>
        </p:nvSpPr>
        <p:spPr>
          <a:xfrm>
            <a:off x="-1219200" y="742950"/>
            <a:ext cx="2034540" cy="210121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ontserrat" panose="00000500000000000000" charset="0"/>
            </a:endParaRPr>
          </a:p>
        </p:txBody>
      </p:sp>
      <p:sp>
        <p:nvSpPr>
          <p:cNvPr id="2" name="椭圆 19"/>
          <p:cNvSpPr/>
          <p:nvPr/>
        </p:nvSpPr>
        <p:spPr>
          <a:xfrm>
            <a:off x="8534400" y="-95250"/>
            <a:ext cx="1027430" cy="988695"/>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ontserrat" panose="00000500000000000000" charset="0"/>
            </a:endParaRPr>
          </a:p>
        </p:txBody>
      </p:sp>
      <p:sp>
        <p:nvSpPr>
          <p:cNvPr id="16" name="椭圆 15"/>
          <p:cNvSpPr/>
          <p:nvPr/>
        </p:nvSpPr>
        <p:spPr>
          <a:xfrm>
            <a:off x="1968500" y="0"/>
            <a:ext cx="4955540" cy="4570095"/>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9" name="文本框 8"/>
          <p:cNvSpPr txBox="1"/>
          <p:nvPr/>
        </p:nvSpPr>
        <p:spPr>
          <a:xfrm>
            <a:off x="1981200" y="1428750"/>
            <a:ext cx="5070475" cy="1938020"/>
          </a:xfrm>
          <a:prstGeom prst="rect">
            <a:avLst/>
          </a:prstGeom>
          <a:noFill/>
        </p:spPr>
        <p:txBody>
          <a:bodyPr wrap="square" rtlCol="0">
            <a:normAutofit lnSpcReduction="20000"/>
          </a:bodyPr>
          <a:lstStyle/>
          <a:p>
            <a:pPr algn="ctr">
              <a:lnSpc>
                <a:spcPct val="150000"/>
              </a:lnSpc>
            </a:pPr>
            <a:r>
              <a:rPr lang="en-US" altLang="vi-VN" sz="3600" b="1" smtClean="0">
                <a:solidFill>
                  <a:schemeClr val="bg1"/>
                </a:solidFill>
                <a:latin typeface="Times New Roman" panose="02020603050405020304" charset="0"/>
                <a:ea typeface="Noto Sans"/>
                <a:cs typeface="Times New Roman" panose="02020603050405020304" charset="0"/>
              </a:rPr>
              <a:t>DỰ ĐOÁN BỆNH CĂNG THẲN</a:t>
            </a:r>
            <a:endParaRPr lang="en-US" altLang="vi-VN" sz="3600" b="1" smtClean="0">
              <a:solidFill>
                <a:schemeClr val="bg1"/>
              </a:solidFill>
              <a:latin typeface="Times New Roman" panose="02020603050405020304" charset="0"/>
              <a:ea typeface="Noto Sans"/>
              <a:cs typeface="Times New Roman" panose="02020603050405020304" charset="0"/>
            </a:endParaRPr>
          </a:p>
        </p:txBody>
      </p:sp>
      <p:sp>
        <p:nvSpPr>
          <p:cNvPr id="22" name="椭圆 21"/>
          <p:cNvSpPr/>
          <p:nvPr/>
        </p:nvSpPr>
        <p:spPr>
          <a:xfrm>
            <a:off x="5742940" y="2876550"/>
            <a:ext cx="3818890" cy="3016250"/>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5" name="椭圆 24"/>
          <p:cNvSpPr/>
          <p:nvPr/>
        </p:nvSpPr>
        <p:spPr>
          <a:xfrm rot="3540000">
            <a:off x="-2038350" y="2428240"/>
            <a:ext cx="3888105" cy="222758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4" name="文本框 8"/>
          <p:cNvSpPr txBox="1"/>
          <p:nvPr/>
        </p:nvSpPr>
        <p:spPr>
          <a:xfrm>
            <a:off x="6404610" y="3562350"/>
            <a:ext cx="3157220" cy="1938020"/>
          </a:xfrm>
          <a:prstGeom prst="rect">
            <a:avLst/>
          </a:prstGeom>
          <a:noFill/>
        </p:spPr>
        <p:txBody>
          <a:bodyPr wrap="square" rtlCol="0">
            <a:normAutofit/>
          </a:bodyPr>
          <a:p>
            <a:pPr algn="l"/>
            <a:r>
              <a:rPr lang="en-US" altLang="vi-VN" sz="2500" b="1" smtClean="0">
                <a:solidFill>
                  <a:schemeClr val="bg1"/>
                </a:solidFill>
                <a:latin typeface="Times New Roman" panose="02020603050405020304" charset="0"/>
                <a:ea typeface="Noto Sans"/>
                <a:cs typeface="Times New Roman" panose="02020603050405020304" charset="0"/>
              </a:rPr>
              <a:t>Nhóm:</a:t>
            </a:r>
            <a:endParaRPr lang="en-US" altLang="vi-VN" sz="2500" b="1" smtClean="0">
              <a:solidFill>
                <a:schemeClr val="bg1"/>
              </a:solidFill>
              <a:latin typeface="Times New Roman" panose="02020603050405020304" charset="0"/>
              <a:ea typeface="Noto Sans"/>
              <a:cs typeface="Times New Roman" panose="02020603050405020304" charset="0"/>
            </a:endParaRPr>
          </a:p>
          <a:p>
            <a:pPr algn="l"/>
            <a:r>
              <a:rPr lang="en-US" altLang="vi-VN" sz="2500" b="1" smtClean="0">
                <a:solidFill>
                  <a:schemeClr val="bg1"/>
                </a:solidFill>
                <a:latin typeface="Times New Roman" panose="02020603050405020304" charset="0"/>
                <a:ea typeface="Noto Sans"/>
                <a:cs typeface="Times New Roman" panose="02020603050405020304" charset="0"/>
              </a:rPr>
              <a:t>Nguyễn Anh Tú</a:t>
            </a:r>
            <a:endParaRPr lang="en-US" altLang="vi-VN" sz="2500" b="1" smtClean="0">
              <a:solidFill>
                <a:schemeClr val="bg1"/>
              </a:solidFill>
              <a:latin typeface="Times New Roman" panose="02020603050405020304" charset="0"/>
              <a:ea typeface="Noto Sans"/>
              <a:cs typeface="Times New Roman" panose="02020603050405020304" charset="0"/>
            </a:endParaRPr>
          </a:p>
          <a:p>
            <a:pPr algn="l"/>
            <a:r>
              <a:rPr lang="en-US" altLang="vi-VN" sz="2500" b="1" smtClean="0">
                <a:solidFill>
                  <a:schemeClr val="bg1"/>
                </a:solidFill>
                <a:latin typeface="Times New Roman" panose="02020603050405020304" charset="0"/>
                <a:ea typeface="Noto Sans"/>
                <a:cs typeface="Times New Roman" panose="02020603050405020304" charset="0"/>
              </a:rPr>
              <a:t>Hoàng Ngọc Hải</a:t>
            </a:r>
            <a:endParaRPr lang="en-US" altLang="vi-VN" sz="2500" b="1" smtClean="0">
              <a:solidFill>
                <a:schemeClr val="bg1"/>
              </a:solidFill>
              <a:latin typeface="Times New Roman" panose="02020603050405020304" charset="0"/>
              <a:ea typeface="Noto Sans"/>
              <a:cs typeface="Times New Roman" panose="02020603050405020304" charset="0"/>
            </a:endParaRPr>
          </a:p>
        </p:txBody>
      </p:sp>
      <p:sp>
        <p:nvSpPr>
          <p:cNvPr id="29" name="椭圆 20"/>
          <p:cNvSpPr/>
          <p:nvPr/>
        </p:nvSpPr>
        <p:spPr>
          <a:xfrm>
            <a:off x="1371600" y="1885950"/>
            <a:ext cx="828040" cy="80518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Montserrat" panose="00000500000000000000"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Times New Roman" panose="02020603050405020304" charset="0"/>
                <a:ea typeface="Noto Sans"/>
                <a:cs typeface="Times New Roman" panose="02020603050405020304" charset="0"/>
              </a:rPr>
              <a:t>0</a:t>
            </a:r>
            <a:r>
              <a:rPr lang="en-US" altLang="vi-VN" sz="5100" b="1" smtClean="0">
                <a:solidFill>
                  <a:schemeClr val="accent1"/>
                </a:solidFill>
                <a:latin typeface="Times New Roman" panose="02020603050405020304" charset="0"/>
                <a:ea typeface="Noto Sans"/>
                <a:cs typeface="Times New Roman" panose="02020603050405020304" charset="0"/>
              </a:rPr>
              <a:t>3</a:t>
            </a:r>
            <a:endParaRPr lang="en-US" altLang="vi-VN" sz="5100" b="1" smtClean="0">
              <a:solidFill>
                <a:schemeClr val="accent1"/>
              </a:solidFill>
              <a:latin typeface="Times New Roman" panose="02020603050405020304" charset="0"/>
              <a:ea typeface="Noto Sans"/>
              <a:cs typeface="Times New Roman" panose="02020603050405020304" charset="0"/>
            </a:endParaRPr>
          </a:p>
        </p:txBody>
      </p:sp>
      <p:sp>
        <p:nvSpPr>
          <p:cNvPr id="56" name="文本框 32"/>
          <p:cNvSpPr txBox="1"/>
          <p:nvPr/>
        </p:nvSpPr>
        <p:spPr>
          <a:xfrm>
            <a:off x="2743200" y="2063501"/>
            <a:ext cx="3924664" cy="97536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vi-VN" sz="2900" b="1" kern="0">
                <a:solidFill>
                  <a:schemeClr val="accent2"/>
                </a:solidFill>
                <a:latin typeface="Times New Roman" panose="02020603050405020304" charset="0"/>
                <a:ea typeface="Noto Sans"/>
                <a:cs typeface="Times New Roman" panose="02020603050405020304" charset="0"/>
              </a:rPr>
              <a:t>Khám phá và trực quan dữ liệu</a:t>
            </a:r>
            <a:endParaRPr lang="en-US" altLang="vi-VN" sz="2900" b="1" kern="0">
              <a:solidFill>
                <a:schemeClr val="accent2"/>
              </a:solidFill>
              <a:latin typeface="Times New Roman" panose="02020603050405020304" charset="0"/>
              <a:ea typeface="Noto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19"/>
          <p:cNvSpPr/>
          <p:nvPr/>
        </p:nvSpPr>
        <p:spPr>
          <a:xfrm>
            <a:off x="508635" y="958850"/>
            <a:ext cx="8100060" cy="39439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4" name="矩形 19"/>
          <p:cNvSpPr/>
          <p:nvPr/>
        </p:nvSpPr>
        <p:spPr>
          <a:xfrm>
            <a:off x="685800" y="406400"/>
            <a:ext cx="4665345" cy="7372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5" name="圆角矩形 10"/>
          <p:cNvSpPr/>
          <p:nvPr/>
        </p:nvSpPr>
        <p:spPr>
          <a:xfrm>
            <a:off x="304800" y="27876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36" name="组合 19"/>
          <p:cNvGrpSpPr>
            <a:grpSpLocks noChangeAspect="1"/>
          </p:cNvGrpSpPr>
          <p:nvPr/>
        </p:nvGrpSpPr>
        <p:grpSpPr>
          <a:xfrm>
            <a:off x="574675" y="576263"/>
            <a:ext cx="381953" cy="382429"/>
            <a:chOff x="1437735" y="704204"/>
            <a:chExt cx="492531" cy="493274"/>
          </a:xfrm>
          <a:solidFill>
            <a:schemeClr val="bg1"/>
          </a:solidFill>
        </p:grpSpPr>
        <p:sp>
          <p:nvSpPr>
            <p:cNvPr id="37"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sp>
          <p:nvSpPr>
            <p:cNvPr id="38"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grpSp>
      <p:sp>
        <p:nvSpPr>
          <p:cNvPr id="39" name="Text Box 38"/>
          <p:cNvSpPr txBox="1"/>
          <p:nvPr/>
        </p:nvSpPr>
        <p:spPr>
          <a:xfrm>
            <a:off x="1371600" y="613410"/>
            <a:ext cx="3048000" cy="368300"/>
          </a:xfrm>
          <a:prstGeom prst="rect">
            <a:avLst/>
          </a:prstGeom>
          <a:noFill/>
        </p:spPr>
        <p:txBody>
          <a:bodyPr wrap="square" rtlCol="0">
            <a:spAutoFit/>
          </a:bodyPr>
          <a:p>
            <a:r>
              <a:rPr lang="en-US">
                <a:latin typeface="Times New Roman" panose="02020603050405020304" charset="0"/>
                <a:cs typeface="Times New Roman" panose="02020603050405020304" charset="0"/>
              </a:rPr>
              <a:t>Hiển thị toàn bộ dữ liệu</a:t>
            </a:r>
            <a:endParaRPr lang="en-US">
              <a:latin typeface="Times New Roman" panose="02020603050405020304" charset="0"/>
              <a:cs typeface="Times New Roman" panose="02020603050405020304" charset="0"/>
            </a:endParaRPr>
          </a:p>
        </p:txBody>
      </p:sp>
      <p:pic>
        <p:nvPicPr>
          <p:cNvPr id="42" name="Picture 41"/>
          <p:cNvPicPr>
            <a:picLocks noChangeAspect="1"/>
          </p:cNvPicPr>
          <p:nvPr/>
        </p:nvPicPr>
        <p:blipFill>
          <a:blip r:embed="rId1"/>
          <a:stretch>
            <a:fillRect/>
          </a:stretch>
        </p:blipFill>
        <p:spPr>
          <a:xfrm>
            <a:off x="990600" y="1230630"/>
            <a:ext cx="7243445" cy="3482975"/>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checkerboard(across)">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par>
                                <p:cTn id="16" presetID="5" presetClass="entr" presetSubtype="10" fill="hold" nodeType="withEffect">
                                  <p:stCondLst>
                                    <p:cond delay="0"/>
                                  </p:stCondLst>
                                  <p:childTnLst>
                                    <p:set>
                                      <p:cBhvr>
                                        <p:cTn id="17" dur="1" fill="hold">
                                          <p:stCondLst>
                                            <p:cond delay="0"/>
                                          </p:stCondLst>
                                        </p:cTn>
                                        <p:tgtEl>
                                          <p:spTgt spid="42"/>
                                        </p:tgtEl>
                                        <p:attrNameLst>
                                          <p:attrName>style.visibility</p:attrName>
                                        </p:attrNameLst>
                                      </p:cBhvr>
                                      <p:to>
                                        <p:strVal val="visible"/>
                                      </p:to>
                                    </p:set>
                                    <p:animEffect transition="in" filter="checkerboard(across)">
                                      <p:cBhvr>
                                        <p:cTn id="1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9" grpId="0"/>
      <p:bldP spid="24" grpId="1" animBg="1"/>
      <p:bldP spid="39" grpId="1"/>
      <p:bldP spid="29" grpId="0" animBg="1"/>
      <p:bldP spid="29"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19"/>
          <p:cNvSpPr/>
          <p:nvPr/>
        </p:nvSpPr>
        <p:spPr>
          <a:xfrm>
            <a:off x="4419600" y="361950"/>
            <a:ext cx="4194810" cy="39439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9" name="矩形 19"/>
          <p:cNvSpPr/>
          <p:nvPr/>
        </p:nvSpPr>
        <p:spPr>
          <a:xfrm>
            <a:off x="508635" y="958850"/>
            <a:ext cx="4194810" cy="39439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4" name="矩形 19"/>
          <p:cNvSpPr/>
          <p:nvPr/>
        </p:nvSpPr>
        <p:spPr>
          <a:xfrm>
            <a:off x="685800" y="406400"/>
            <a:ext cx="2659380" cy="7372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5" name="圆角矩形 10"/>
          <p:cNvSpPr/>
          <p:nvPr/>
        </p:nvSpPr>
        <p:spPr>
          <a:xfrm>
            <a:off x="304800" y="27876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26" name="Group 4"/>
          <p:cNvGrpSpPr>
            <a:grpSpLocks noChangeAspect="1"/>
          </p:cNvGrpSpPr>
          <p:nvPr/>
        </p:nvGrpSpPr>
        <p:grpSpPr>
          <a:xfrm>
            <a:off x="610712" y="590392"/>
            <a:ext cx="271939" cy="403384"/>
            <a:chOff x="1177" y="1818"/>
            <a:chExt cx="280" cy="348"/>
          </a:xfrm>
          <a:solidFill>
            <a:schemeClr val="bg1"/>
          </a:solidFill>
        </p:grpSpPr>
        <p:sp>
          <p:nvSpPr>
            <p:cNvPr id="30" name="Freeform 5"/>
            <p:cNvSpPr>
              <a:spLocks noEditPoints="1"/>
            </p:cNvSpPr>
            <p:nvPr/>
          </p:nvSpPr>
          <p:spPr bwMode="auto">
            <a:xfrm>
              <a:off x="1177" y="1818"/>
              <a:ext cx="47" cy="348"/>
            </a:xfrm>
            <a:custGeom>
              <a:avLst/>
              <a:gdLst>
                <a:gd name="T0" fmla="*/ 12 w 24"/>
                <a:gd name="T1" fmla="*/ 0 h 180"/>
                <a:gd name="T2" fmla="*/ 0 w 24"/>
                <a:gd name="T3" fmla="*/ 12 h 180"/>
                <a:gd name="T4" fmla="*/ 0 w 24"/>
                <a:gd name="T5" fmla="*/ 168 h 180"/>
                <a:gd name="T6" fmla="*/ 12 w 24"/>
                <a:gd name="T7" fmla="*/ 180 h 180"/>
                <a:gd name="T8" fmla="*/ 24 w 24"/>
                <a:gd name="T9" fmla="*/ 168 h 180"/>
                <a:gd name="T10" fmla="*/ 24 w 24"/>
                <a:gd name="T11" fmla="*/ 12 h 180"/>
                <a:gd name="T12" fmla="*/ 12 w 24"/>
                <a:gd name="T13" fmla="*/ 0 h 180"/>
                <a:gd name="T14" fmla="*/ 16 w 24"/>
                <a:gd name="T15" fmla="*/ 168 h 180"/>
                <a:gd name="T16" fmla="*/ 12 w 24"/>
                <a:gd name="T17" fmla="*/ 172 h 180"/>
                <a:gd name="T18" fmla="*/ 8 w 24"/>
                <a:gd name="T19" fmla="*/ 168 h 180"/>
                <a:gd name="T20" fmla="*/ 8 w 24"/>
                <a:gd name="T21" fmla="*/ 12 h 180"/>
                <a:gd name="T22" fmla="*/ 12 w 24"/>
                <a:gd name="T23" fmla="*/ 8 h 180"/>
                <a:gd name="T24" fmla="*/ 16 w 24"/>
                <a:gd name="T25" fmla="*/ 12 h 180"/>
                <a:gd name="T26" fmla="*/ 16 w 24"/>
                <a:gd name="T27"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0">
                  <a:moveTo>
                    <a:pt x="12" y="0"/>
                  </a:moveTo>
                  <a:cubicBezTo>
                    <a:pt x="5" y="0"/>
                    <a:pt x="0" y="5"/>
                    <a:pt x="0" y="12"/>
                  </a:cubicBezTo>
                  <a:cubicBezTo>
                    <a:pt x="0" y="168"/>
                    <a:pt x="0" y="168"/>
                    <a:pt x="0" y="168"/>
                  </a:cubicBezTo>
                  <a:cubicBezTo>
                    <a:pt x="0" y="175"/>
                    <a:pt x="5" y="180"/>
                    <a:pt x="12" y="180"/>
                  </a:cubicBezTo>
                  <a:cubicBezTo>
                    <a:pt x="19" y="180"/>
                    <a:pt x="24" y="175"/>
                    <a:pt x="24" y="168"/>
                  </a:cubicBezTo>
                  <a:cubicBezTo>
                    <a:pt x="24" y="12"/>
                    <a:pt x="24" y="12"/>
                    <a:pt x="24" y="12"/>
                  </a:cubicBezTo>
                  <a:cubicBezTo>
                    <a:pt x="24" y="5"/>
                    <a:pt x="19" y="0"/>
                    <a:pt x="12" y="0"/>
                  </a:cubicBezTo>
                  <a:close/>
                  <a:moveTo>
                    <a:pt x="16" y="168"/>
                  </a:moveTo>
                  <a:cubicBezTo>
                    <a:pt x="16" y="170"/>
                    <a:pt x="14" y="172"/>
                    <a:pt x="12" y="172"/>
                  </a:cubicBezTo>
                  <a:cubicBezTo>
                    <a:pt x="10" y="172"/>
                    <a:pt x="8" y="170"/>
                    <a:pt x="8" y="168"/>
                  </a:cubicBezTo>
                  <a:cubicBezTo>
                    <a:pt x="8" y="12"/>
                    <a:pt x="8" y="12"/>
                    <a:pt x="8" y="12"/>
                  </a:cubicBezTo>
                  <a:cubicBezTo>
                    <a:pt x="8" y="10"/>
                    <a:pt x="10" y="8"/>
                    <a:pt x="12" y="8"/>
                  </a:cubicBezTo>
                  <a:cubicBezTo>
                    <a:pt x="14" y="8"/>
                    <a:pt x="16" y="10"/>
                    <a:pt x="16" y="12"/>
                  </a:cubicBezTo>
                  <a:lnTo>
                    <a:pt x="16"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31" name="Freeform 6"/>
            <p:cNvSpPr>
              <a:spLocks noEditPoints="1"/>
            </p:cNvSpPr>
            <p:nvPr/>
          </p:nvSpPr>
          <p:spPr bwMode="auto">
            <a:xfrm>
              <a:off x="1239" y="1818"/>
              <a:ext cx="218" cy="186"/>
            </a:xfrm>
            <a:custGeom>
              <a:avLst/>
              <a:gdLst>
                <a:gd name="T0" fmla="*/ 109 w 112"/>
                <a:gd name="T1" fmla="*/ 6 h 96"/>
                <a:gd name="T2" fmla="*/ 105 w 112"/>
                <a:gd name="T3" fmla="*/ 7 h 96"/>
                <a:gd name="T4" fmla="*/ 84 w 112"/>
                <a:gd name="T5" fmla="*/ 16 h 96"/>
                <a:gd name="T6" fmla="*/ 61 w 112"/>
                <a:gd name="T7" fmla="*/ 10 h 96"/>
                <a:gd name="T8" fmla="*/ 20 w 112"/>
                <a:gd name="T9" fmla="*/ 0 h 96"/>
                <a:gd name="T10" fmla="*/ 3 w 112"/>
                <a:gd name="T11" fmla="*/ 3 h 96"/>
                <a:gd name="T12" fmla="*/ 0 w 112"/>
                <a:gd name="T13" fmla="*/ 7 h 96"/>
                <a:gd name="T14" fmla="*/ 0 w 112"/>
                <a:gd name="T15" fmla="*/ 79 h 96"/>
                <a:gd name="T16" fmla="*/ 2 w 112"/>
                <a:gd name="T17" fmla="*/ 82 h 96"/>
                <a:gd name="T18" fmla="*/ 5 w 112"/>
                <a:gd name="T19" fmla="*/ 83 h 96"/>
                <a:gd name="T20" fmla="*/ 20 w 112"/>
                <a:gd name="T21" fmla="*/ 80 h 96"/>
                <a:gd name="T22" fmla="*/ 58 w 112"/>
                <a:gd name="T23" fmla="*/ 90 h 96"/>
                <a:gd name="T24" fmla="*/ 84 w 112"/>
                <a:gd name="T25" fmla="*/ 96 h 96"/>
                <a:gd name="T26" fmla="*/ 111 w 112"/>
                <a:gd name="T27" fmla="*/ 85 h 96"/>
                <a:gd name="T28" fmla="*/ 112 w 112"/>
                <a:gd name="T29" fmla="*/ 82 h 96"/>
                <a:gd name="T30" fmla="*/ 112 w 112"/>
                <a:gd name="T31" fmla="*/ 10 h 96"/>
                <a:gd name="T32" fmla="*/ 109 w 112"/>
                <a:gd name="T33" fmla="*/ 6 h 96"/>
                <a:gd name="T34" fmla="*/ 104 w 112"/>
                <a:gd name="T35" fmla="*/ 80 h 96"/>
                <a:gd name="T36" fmla="*/ 92 w 112"/>
                <a:gd name="T37" fmla="*/ 87 h 96"/>
                <a:gd name="T38" fmla="*/ 92 w 112"/>
                <a:gd name="T39" fmla="*/ 80 h 96"/>
                <a:gd name="T40" fmla="*/ 90 w 112"/>
                <a:gd name="T41" fmla="*/ 78 h 96"/>
                <a:gd name="T42" fmla="*/ 88 w 112"/>
                <a:gd name="T43" fmla="*/ 80 h 96"/>
                <a:gd name="T44" fmla="*/ 88 w 112"/>
                <a:gd name="T45" fmla="*/ 87 h 96"/>
                <a:gd name="T46" fmla="*/ 84 w 112"/>
                <a:gd name="T47" fmla="*/ 88 h 96"/>
                <a:gd name="T48" fmla="*/ 84 w 112"/>
                <a:gd name="T49" fmla="*/ 36 h 96"/>
                <a:gd name="T50" fmla="*/ 82 w 112"/>
                <a:gd name="T51" fmla="*/ 34 h 96"/>
                <a:gd name="T52" fmla="*/ 80 w 112"/>
                <a:gd name="T53" fmla="*/ 36 h 96"/>
                <a:gd name="T54" fmla="*/ 80 w 112"/>
                <a:gd name="T55" fmla="*/ 87 h 96"/>
                <a:gd name="T56" fmla="*/ 76 w 112"/>
                <a:gd name="T57" fmla="*/ 87 h 96"/>
                <a:gd name="T58" fmla="*/ 76 w 112"/>
                <a:gd name="T59" fmla="*/ 68 h 96"/>
                <a:gd name="T60" fmla="*/ 74 w 112"/>
                <a:gd name="T61" fmla="*/ 66 h 96"/>
                <a:gd name="T62" fmla="*/ 72 w 112"/>
                <a:gd name="T63" fmla="*/ 68 h 96"/>
                <a:gd name="T64" fmla="*/ 72 w 112"/>
                <a:gd name="T65" fmla="*/ 86 h 96"/>
                <a:gd name="T66" fmla="*/ 61 w 112"/>
                <a:gd name="T67" fmla="*/ 82 h 96"/>
                <a:gd name="T68" fmla="*/ 20 w 112"/>
                <a:gd name="T69" fmla="*/ 72 h 96"/>
                <a:gd name="T70" fmla="*/ 8 w 112"/>
                <a:gd name="T71" fmla="*/ 74 h 96"/>
                <a:gd name="T72" fmla="*/ 8 w 112"/>
                <a:gd name="T73" fmla="*/ 10 h 96"/>
                <a:gd name="T74" fmla="*/ 20 w 112"/>
                <a:gd name="T75" fmla="*/ 8 h 96"/>
                <a:gd name="T76" fmla="*/ 58 w 112"/>
                <a:gd name="T77" fmla="*/ 18 h 96"/>
                <a:gd name="T78" fmla="*/ 84 w 112"/>
                <a:gd name="T79" fmla="*/ 24 h 96"/>
                <a:gd name="T80" fmla="*/ 104 w 112"/>
                <a:gd name="T81" fmla="*/ 18 h 96"/>
                <a:gd name="T82" fmla="*/ 104 w 112"/>
                <a:gd name="T83"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96">
                  <a:moveTo>
                    <a:pt x="109" y="6"/>
                  </a:moveTo>
                  <a:cubicBezTo>
                    <a:pt x="108" y="6"/>
                    <a:pt x="106" y="6"/>
                    <a:pt x="105" y="7"/>
                  </a:cubicBezTo>
                  <a:cubicBezTo>
                    <a:pt x="101" y="11"/>
                    <a:pt x="95" y="16"/>
                    <a:pt x="84" y="16"/>
                  </a:cubicBezTo>
                  <a:cubicBezTo>
                    <a:pt x="77" y="16"/>
                    <a:pt x="70" y="14"/>
                    <a:pt x="61" y="10"/>
                  </a:cubicBezTo>
                  <a:cubicBezTo>
                    <a:pt x="46" y="4"/>
                    <a:pt x="32" y="0"/>
                    <a:pt x="20" y="0"/>
                  </a:cubicBezTo>
                  <a:cubicBezTo>
                    <a:pt x="12" y="0"/>
                    <a:pt x="6" y="2"/>
                    <a:pt x="3" y="3"/>
                  </a:cubicBezTo>
                  <a:cubicBezTo>
                    <a:pt x="1" y="4"/>
                    <a:pt x="0" y="5"/>
                    <a:pt x="0" y="7"/>
                  </a:cubicBezTo>
                  <a:cubicBezTo>
                    <a:pt x="0" y="79"/>
                    <a:pt x="0" y="79"/>
                    <a:pt x="0" y="79"/>
                  </a:cubicBezTo>
                  <a:cubicBezTo>
                    <a:pt x="0" y="80"/>
                    <a:pt x="1" y="82"/>
                    <a:pt x="2" y="82"/>
                  </a:cubicBezTo>
                  <a:cubicBezTo>
                    <a:pt x="3" y="83"/>
                    <a:pt x="4" y="83"/>
                    <a:pt x="5" y="83"/>
                  </a:cubicBezTo>
                  <a:cubicBezTo>
                    <a:pt x="8" y="82"/>
                    <a:pt x="12" y="80"/>
                    <a:pt x="20" y="80"/>
                  </a:cubicBezTo>
                  <a:cubicBezTo>
                    <a:pt x="31" y="80"/>
                    <a:pt x="44" y="84"/>
                    <a:pt x="58" y="90"/>
                  </a:cubicBezTo>
                  <a:cubicBezTo>
                    <a:pt x="67" y="94"/>
                    <a:pt x="76" y="96"/>
                    <a:pt x="84" y="96"/>
                  </a:cubicBezTo>
                  <a:cubicBezTo>
                    <a:pt x="98" y="96"/>
                    <a:pt x="106" y="90"/>
                    <a:pt x="111" y="85"/>
                  </a:cubicBezTo>
                  <a:cubicBezTo>
                    <a:pt x="112" y="84"/>
                    <a:pt x="112" y="83"/>
                    <a:pt x="112" y="82"/>
                  </a:cubicBezTo>
                  <a:cubicBezTo>
                    <a:pt x="112" y="10"/>
                    <a:pt x="112" y="10"/>
                    <a:pt x="112" y="10"/>
                  </a:cubicBezTo>
                  <a:cubicBezTo>
                    <a:pt x="112" y="8"/>
                    <a:pt x="111" y="7"/>
                    <a:pt x="109" y="6"/>
                  </a:cubicBezTo>
                  <a:close/>
                  <a:moveTo>
                    <a:pt x="104" y="80"/>
                  </a:moveTo>
                  <a:cubicBezTo>
                    <a:pt x="101" y="83"/>
                    <a:pt x="97" y="85"/>
                    <a:pt x="92" y="87"/>
                  </a:cubicBezTo>
                  <a:cubicBezTo>
                    <a:pt x="92" y="80"/>
                    <a:pt x="92" y="80"/>
                    <a:pt x="92" y="80"/>
                  </a:cubicBezTo>
                  <a:cubicBezTo>
                    <a:pt x="92" y="79"/>
                    <a:pt x="91" y="78"/>
                    <a:pt x="90" y="78"/>
                  </a:cubicBezTo>
                  <a:cubicBezTo>
                    <a:pt x="89" y="78"/>
                    <a:pt x="88" y="79"/>
                    <a:pt x="88" y="80"/>
                  </a:cubicBezTo>
                  <a:cubicBezTo>
                    <a:pt x="88" y="87"/>
                    <a:pt x="88" y="87"/>
                    <a:pt x="88" y="87"/>
                  </a:cubicBezTo>
                  <a:cubicBezTo>
                    <a:pt x="87" y="88"/>
                    <a:pt x="85" y="88"/>
                    <a:pt x="84" y="88"/>
                  </a:cubicBezTo>
                  <a:cubicBezTo>
                    <a:pt x="84" y="36"/>
                    <a:pt x="84" y="36"/>
                    <a:pt x="84" y="36"/>
                  </a:cubicBezTo>
                  <a:cubicBezTo>
                    <a:pt x="84" y="35"/>
                    <a:pt x="83" y="34"/>
                    <a:pt x="82" y="34"/>
                  </a:cubicBezTo>
                  <a:cubicBezTo>
                    <a:pt x="81" y="34"/>
                    <a:pt x="80" y="35"/>
                    <a:pt x="80" y="36"/>
                  </a:cubicBezTo>
                  <a:cubicBezTo>
                    <a:pt x="80" y="87"/>
                    <a:pt x="80" y="87"/>
                    <a:pt x="80" y="87"/>
                  </a:cubicBezTo>
                  <a:cubicBezTo>
                    <a:pt x="79" y="87"/>
                    <a:pt x="77" y="87"/>
                    <a:pt x="76" y="87"/>
                  </a:cubicBezTo>
                  <a:cubicBezTo>
                    <a:pt x="76" y="68"/>
                    <a:pt x="76" y="68"/>
                    <a:pt x="76" y="68"/>
                  </a:cubicBezTo>
                  <a:cubicBezTo>
                    <a:pt x="76" y="67"/>
                    <a:pt x="75" y="66"/>
                    <a:pt x="74" y="66"/>
                  </a:cubicBezTo>
                  <a:cubicBezTo>
                    <a:pt x="73" y="66"/>
                    <a:pt x="72" y="67"/>
                    <a:pt x="72" y="68"/>
                  </a:cubicBezTo>
                  <a:cubicBezTo>
                    <a:pt x="72" y="86"/>
                    <a:pt x="72" y="86"/>
                    <a:pt x="72" y="86"/>
                  </a:cubicBezTo>
                  <a:cubicBezTo>
                    <a:pt x="69" y="85"/>
                    <a:pt x="65" y="84"/>
                    <a:pt x="61" y="82"/>
                  </a:cubicBezTo>
                  <a:cubicBezTo>
                    <a:pt x="46" y="76"/>
                    <a:pt x="32" y="72"/>
                    <a:pt x="20" y="72"/>
                  </a:cubicBezTo>
                  <a:cubicBezTo>
                    <a:pt x="15" y="72"/>
                    <a:pt x="11" y="73"/>
                    <a:pt x="8" y="74"/>
                  </a:cubicBezTo>
                  <a:cubicBezTo>
                    <a:pt x="8" y="10"/>
                    <a:pt x="8" y="10"/>
                    <a:pt x="8" y="10"/>
                  </a:cubicBezTo>
                  <a:cubicBezTo>
                    <a:pt x="11" y="9"/>
                    <a:pt x="15" y="8"/>
                    <a:pt x="20" y="8"/>
                  </a:cubicBezTo>
                  <a:cubicBezTo>
                    <a:pt x="31" y="8"/>
                    <a:pt x="44" y="12"/>
                    <a:pt x="58" y="18"/>
                  </a:cubicBezTo>
                  <a:cubicBezTo>
                    <a:pt x="67" y="22"/>
                    <a:pt x="76" y="24"/>
                    <a:pt x="84" y="24"/>
                  </a:cubicBezTo>
                  <a:cubicBezTo>
                    <a:pt x="93" y="24"/>
                    <a:pt x="99" y="21"/>
                    <a:pt x="104" y="18"/>
                  </a:cubicBezTo>
                  <a:lnTo>
                    <a:pt x="10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28" name="Text Box 27"/>
          <p:cNvSpPr txBox="1"/>
          <p:nvPr/>
        </p:nvSpPr>
        <p:spPr>
          <a:xfrm>
            <a:off x="1371600" y="590550"/>
            <a:ext cx="1402080" cy="368300"/>
          </a:xfrm>
          <a:prstGeom prst="rect">
            <a:avLst/>
          </a:prstGeom>
          <a:noFill/>
        </p:spPr>
        <p:txBody>
          <a:bodyPr wrap="square" rtlCol="0">
            <a:spAutoFit/>
          </a:bodyPr>
          <a:p>
            <a:r>
              <a:rPr lang="en-US">
                <a:latin typeface="Times New Roman" panose="02020603050405020304" charset="0"/>
                <a:cs typeface="Times New Roman" panose="02020603050405020304" charset="0"/>
              </a:rPr>
              <a:t>Chỉ số PSS</a:t>
            </a:r>
            <a:endParaRPr lang="en-US">
              <a:latin typeface="Times New Roman" panose="02020603050405020304" charset="0"/>
              <a:cs typeface="Times New Roman" panose="02020603050405020304" charset="0"/>
            </a:endParaRPr>
          </a:p>
        </p:txBody>
      </p:sp>
      <p:pic>
        <p:nvPicPr>
          <p:cNvPr id="32" name="Picture 31"/>
          <p:cNvPicPr>
            <a:picLocks noChangeAspect="1"/>
          </p:cNvPicPr>
          <p:nvPr/>
        </p:nvPicPr>
        <p:blipFill>
          <a:blip r:embed="rId1"/>
          <a:stretch>
            <a:fillRect/>
          </a:stretch>
        </p:blipFill>
        <p:spPr>
          <a:xfrm>
            <a:off x="508635" y="1428750"/>
            <a:ext cx="4013200" cy="3296285"/>
          </a:xfrm>
          <a:prstGeom prst="rect">
            <a:avLst/>
          </a:prstGeom>
        </p:spPr>
      </p:pic>
      <p:pic>
        <p:nvPicPr>
          <p:cNvPr id="35" name="Picture 34"/>
          <p:cNvPicPr>
            <a:picLocks noChangeAspect="1"/>
          </p:cNvPicPr>
          <p:nvPr/>
        </p:nvPicPr>
        <p:blipFill>
          <a:blip r:embed="rId2"/>
          <a:stretch>
            <a:fillRect/>
          </a:stretch>
        </p:blipFill>
        <p:spPr>
          <a:xfrm>
            <a:off x="4800600" y="514350"/>
            <a:ext cx="3555365" cy="3707765"/>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heckerboard(across)">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checkerboard(across)">
                                      <p:cBhvr>
                                        <p:cTn id="18" dur="500"/>
                                        <p:tgtEl>
                                          <p:spTgt spid="34"/>
                                        </p:tgtEl>
                                      </p:cBhvr>
                                    </p:animEffect>
                                  </p:childTnLst>
                                </p:cTn>
                              </p:par>
                              <p:par>
                                <p:cTn id="19" presetID="5" presetClass="entr" presetSubtype="1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checkerboard(across)">
                                      <p:cBhvr>
                                        <p:cTn id="21" dur="500"/>
                                        <p:tgtEl>
                                          <p:spTgt spid="35"/>
                                        </p:tgtEl>
                                      </p:cBhvr>
                                    </p:animEffect>
                                  </p:childTnLst>
                                </p:cTn>
                              </p:par>
                              <p:par>
                                <p:cTn id="22" presetID="5" presetClass="entr" presetSubtype="10" fill="hold"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8" grpId="0"/>
      <p:bldP spid="24" grpId="1" animBg="1"/>
      <p:bldP spid="28" grpId="1"/>
      <p:bldP spid="29" grpId="0" bldLvl="0" animBg="1"/>
      <p:bldP spid="34" grpId="0" bldLvl="0" animBg="1"/>
      <p:bldP spid="29" grpId="1" animBg="1"/>
      <p:bldP spid="34"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19"/>
          <p:cNvSpPr/>
          <p:nvPr/>
        </p:nvSpPr>
        <p:spPr>
          <a:xfrm>
            <a:off x="685800" y="934720"/>
            <a:ext cx="4709160" cy="415290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4" name="矩形 19"/>
          <p:cNvSpPr/>
          <p:nvPr/>
        </p:nvSpPr>
        <p:spPr>
          <a:xfrm>
            <a:off x="1017905" y="438150"/>
            <a:ext cx="3611880" cy="7372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5" name="圆角矩形 10"/>
          <p:cNvSpPr/>
          <p:nvPr/>
        </p:nvSpPr>
        <p:spPr>
          <a:xfrm>
            <a:off x="304800" y="27876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26" name="Group 4"/>
          <p:cNvGrpSpPr>
            <a:grpSpLocks noChangeAspect="1"/>
          </p:cNvGrpSpPr>
          <p:nvPr/>
        </p:nvGrpSpPr>
        <p:grpSpPr>
          <a:xfrm>
            <a:off x="610712" y="590392"/>
            <a:ext cx="271939" cy="403384"/>
            <a:chOff x="1177" y="1818"/>
            <a:chExt cx="280" cy="348"/>
          </a:xfrm>
          <a:solidFill>
            <a:schemeClr val="bg1"/>
          </a:solidFill>
        </p:grpSpPr>
        <p:sp>
          <p:nvSpPr>
            <p:cNvPr id="30" name="Freeform 5"/>
            <p:cNvSpPr>
              <a:spLocks noEditPoints="1"/>
            </p:cNvSpPr>
            <p:nvPr/>
          </p:nvSpPr>
          <p:spPr bwMode="auto">
            <a:xfrm>
              <a:off x="1177" y="1818"/>
              <a:ext cx="47" cy="348"/>
            </a:xfrm>
            <a:custGeom>
              <a:avLst/>
              <a:gdLst>
                <a:gd name="T0" fmla="*/ 12 w 24"/>
                <a:gd name="T1" fmla="*/ 0 h 180"/>
                <a:gd name="T2" fmla="*/ 0 w 24"/>
                <a:gd name="T3" fmla="*/ 12 h 180"/>
                <a:gd name="T4" fmla="*/ 0 w 24"/>
                <a:gd name="T5" fmla="*/ 168 h 180"/>
                <a:gd name="T6" fmla="*/ 12 w 24"/>
                <a:gd name="T7" fmla="*/ 180 h 180"/>
                <a:gd name="T8" fmla="*/ 24 w 24"/>
                <a:gd name="T9" fmla="*/ 168 h 180"/>
                <a:gd name="T10" fmla="*/ 24 w 24"/>
                <a:gd name="T11" fmla="*/ 12 h 180"/>
                <a:gd name="T12" fmla="*/ 12 w 24"/>
                <a:gd name="T13" fmla="*/ 0 h 180"/>
                <a:gd name="T14" fmla="*/ 16 w 24"/>
                <a:gd name="T15" fmla="*/ 168 h 180"/>
                <a:gd name="T16" fmla="*/ 12 w 24"/>
                <a:gd name="T17" fmla="*/ 172 h 180"/>
                <a:gd name="T18" fmla="*/ 8 w 24"/>
                <a:gd name="T19" fmla="*/ 168 h 180"/>
                <a:gd name="T20" fmla="*/ 8 w 24"/>
                <a:gd name="T21" fmla="*/ 12 h 180"/>
                <a:gd name="T22" fmla="*/ 12 w 24"/>
                <a:gd name="T23" fmla="*/ 8 h 180"/>
                <a:gd name="T24" fmla="*/ 16 w 24"/>
                <a:gd name="T25" fmla="*/ 12 h 180"/>
                <a:gd name="T26" fmla="*/ 16 w 24"/>
                <a:gd name="T27"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0">
                  <a:moveTo>
                    <a:pt x="12" y="0"/>
                  </a:moveTo>
                  <a:cubicBezTo>
                    <a:pt x="5" y="0"/>
                    <a:pt x="0" y="5"/>
                    <a:pt x="0" y="12"/>
                  </a:cubicBezTo>
                  <a:cubicBezTo>
                    <a:pt x="0" y="168"/>
                    <a:pt x="0" y="168"/>
                    <a:pt x="0" y="168"/>
                  </a:cubicBezTo>
                  <a:cubicBezTo>
                    <a:pt x="0" y="175"/>
                    <a:pt x="5" y="180"/>
                    <a:pt x="12" y="180"/>
                  </a:cubicBezTo>
                  <a:cubicBezTo>
                    <a:pt x="19" y="180"/>
                    <a:pt x="24" y="175"/>
                    <a:pt x="24" y="168"/>
                  </a:cubicBezTo>
                  <a:cubicBezTo>
                    <a:pt x="24" y="12"/>
                    <a:pt x="24" y="12"/>
                    <a:pt x="24" y="12"/>
                  </a:cubicBezTo>
                  <a:cubicBezTo>
                    <a:pt x="24" y="5"/>
                    <a:pt x="19" y="0"/>
                    <a:pt x="12" y="0"/>
                  </a:cubicBezTo>
                  <a:close/>
                  <a:moveTo>
                    <a:pt x="16" y="168"/>
                  </a:moveTo>
                  <a:cubicBezTo>
                    <a:pt x="16" y="170"/>
                    <a:pt x="14" y="172"/>
                    <a:pt x="12" y="172"/>
                  </a:cubicBezTo>
                  <a:cubicBezTo>
                    <a:pt x="10" y="172"/>
                    <a:pt x="8" y="170"/>
                    <a:pt x="8" y="168"/>
                  </a:cubicBezTo>
                  <a:cubicBezTo>
                    <a:pt x="8" y="12"/>
                    <a:pt x="8" y="12"/>
                    <a:pt x="8" y="12"/>
                  </a:cubicBezTo>
                  <a:cubicBezTo>
                    <a:pt x="8" y="10"/>
                    <a:pt x="10" y="8"/>
                    <a:pt x="12" y="8"/>
                  </a:cubicBezTo>
                  <a:cubicBezTo>
                    <a:pt x="14" y="8"/>
                    <a:pt x="16" y="10"/>
                    <a:pt x="16" y="12"/>
                  </a:cubicBezTo>
                  <a:lnTo>
                    <a:pt x="16"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31" name="Freeform 6"/>
            <p:cNvSpPr>
              <a:spLocks noEditPoints="1"/>
            </p:cNvSpPr>
            <p:nvPr/>
          </p:nvSpPr>
          <p:spPr bwMode="auto">
            <a:xfrm>
              <a:off x="1239" y="1818"/>
              <a:ext cx="218" cy="186"/>
            </a:xfrm>
            <a:custGeom>
              <a:avLst/>
              <a:gdLst>
                <a:gd name="T0" fmla="*/ 109 w 112"/>
                <a:gd name="T1" fmla="*/ 6 h 96"/>
                <a:gd name="T2" fmla="*/ 105 w 112"/>
                <a:gd name="T3" fmla="*/ 7 h 96"/>
                <a:gd name="T4" fmla="*/ 84 w 112"/>
                <a:gd name="T5" fmla="*/ 16 h 96"/>
                <a:gd name="T6" fmla="*/ 61 w 112"/>
                <a:gd name="T7" fmla="*/ 10 h 96"/>
                <a:gd name="T8" fmla="*/ 20 w 112"/>
                <a:gd name="T9" fmla="*/ 0 h 96"/>
                <a:gd name="T10" fmla="*/ 3 w 112"/>
                <a:gd name="T11" fmla="*/ 3 h 96"/>
                <a:gd name="T12" fmla="*/ 0 w 112"/>
                <a:gd name="T13" fmla="*/ 7 h 96"/>
                <a:gd name="T14" fmla="*/ 0 w 112"/>
                <a:gd name="T15" fmla="*/ 79 h 96"/>
                <a:gd name="T16" fmla="*/ 2 w 112"/>
                <a:gd name="T17" fmla="*/ 82 h 96"/>
                <a:gd name="T18" fmla="*/ 5 w 112"/>
                <a:gd name="T19" fmla="*/ 83 h 96"/>
                <a:gd name="T20" fmla="*/ 20 w 112"/>
                <a:gd name="T21" fmla="*/ 80 h 96"/>
                <a:gd name="T22" fmla="*/ 58 w 112"/>
                <a:gd name="T23" fmla="*/ 90 h 96"/>
                <a:gd name="T24" fmla="*/ 84 w 112"/>
                <a:gd name="T25" fmla="*/ 96 h 96"/>
                <a:gd name="T26" fmla="*/ 111 w 112"/>
                <a:gd name="T27" fmla="*/ 85 h 96"/>
                <a:gd name="T28" fmla="*/ 112 w 112"/>
                <a:gd name="T29" fmla="*/ 82 h 96"/>
                <a:gd name="T30" fmla="*/ 112 w 112"/>
                <a:gd name="T31" fmla="*/ 10 h 96"/>
                <a:gd name="T32" fmla="*/ 109 w 112"/>
                <a:gd name="T33" fmla="*/ 6 h 96"/>
                <a:gd name="T34" fmla="*/ 104 w 112"/>
                <a:gd name="T35" fmla="*/ 80 h 96"/>
                <a:gd name="T36" fmla="*/ 92 w 112"/>
                <a:gd name="T37" fmla="*/ 87 h 96"/>
                <a:gd name="T38" fmla="*/ 92 w 112"/>
                <a:gd name="T39" fmla="*/ 80 h 96"/>
                <a:gd name="T40" fmla="*/ 90 w 112"/>
                <a:gd name="T41" fmla="*/ 78 h 96"/>
                <a:gd name="T42" fmla="*/ 88 w 112"/>
                <a:gd name="T43" fmla="*/ 80 h 96"/>
                <a:gd name="T44" fmla="*/ 88 w 112"/>
                <a:gd name="T45" fmla="*/ 87 h 96"/>
                <a:gd name="T46" fmla="*/ 84 w 112"/>
                <a:gd name="T47" fmla="*/ 88 h 96"/>
                <a:gd name="T48" fmla="*/ 84 w 112"/>
                <a:gd name="T49" fmla="*/ 36 h 96"/>
                <a:gd name="T50" fmla="*/ 82 w 112"/>
                <a:gd name="T51" fmla="*/ 34 h 96"/>
                <a:gd name="T52" fmla="*/ 80 w 112"/>
                <a:gd name="T53" fmla="*/ 36 h 96"/>
                <a:gd name="T54" fmla="*/ 80 w 112"/>
                <a:gd name="T55" fmla="*/ 87 h 96"/>
                <a:gd name="T56" fmla="*/ 76 w 112"/>
                <a:gd name="T57" fmla="*/ 87 h 96"/>
                <a:gd name="T58" fmla="*/ 76 w 112"/>
                <a:gd name="T59" fmla="*/ 68 h 96"/>
                <a:gd name="T60" fmla="*/ 74 w 112"/>
                <a:gd name="T61" fmla="*/ 66 h 96"/>
                <a:gd name="T62" fmla="*/ 72 w 112"/>
                <a:gd name="T63" fmla="*/ 68 h 96"/>
                <a:gd name="T64" fmla="*/ 72 w 112"/>
                <a:gd name="T65" fmla="*/ 86 h 96"/>
                <a:gd name="T66" fmla="*/ 61 w 112"/>
                <a:gd name="T67" fmla="*/ 82 h 96"/>
                <a:gd name="T68" fmla="*/ 20 w 112"/>
                <a:gd name="T69" fmla="*/ 72 h 96"/>
                <a:gd name="T70" fmla="*/ 8 w 112"/>
                <a:gd name="T71" fmla="*/ 74 h 96"/>
                <a:gd name="T72" fmla="*/ 8 w 112"/>
                <a:gd name="T73" fmla="*/ 10 h 96"/>
                <a:gd name="T74" fmla="*/ 20 w 112"/>
                <a:gd name="T75" fmla="*/ 8 h 96"/>
                <a:gd name="T76" fmla="*/ 58 w 112"/>
                <a:gd name="T77" fmla="*/ 18 h 96"/>
                <a:gd name="T78" fmla="*/ 84 w 112"/>
                <a:gd name="T79" fmla="*/ 24 h 96"/>
                <a:gd name="T80" fmla="*/ 104 w 112"/>
                <a:gd name="T81" fmla="*/ 18 h 96"/>
                <a:gd name="T82" fmla="*/ 104 w 112"/>
                <a:gd name="T83"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96">
                  <a:moveTo>
                    <a:pt x="109" y="6"/>
                  </a:moveTo>
                  <a:cubicBezTo>
                    <a:pt x="108" y="6"/>
                    <a:pt x="106" y="6"/>
                    <a:pt x="105" y="7"/>
                  </a:cubicBezTo>
                  <a:cubicBezTo>
                    <a:pt x="101" y="11"/>
                    <a:pt x="95" y="16"/>
                    <a:pt x="84" y="16"/>
                  </a:cubicBezTo>
                  <a:cubicBezTo>
                    <a:pt x="77" y="16"/>
                    <a:pt x="70" y="14"/>
                    <a:pt x="61" y="10"/>
                  </a:cubicBezTo>
                  <a:cubicBezTo>
                    <a:pt x="46" y="4"/>
                    <a:pt x="32" y="0"/>
                    <a:pt x="20" y="0"/>
                  </a:cubicBezTo>
                  <a:cubicBezTo>
                    <a:pt x="12" y="0"/>
                    <a:pt x="6" y="2"/>
                    <a:pt x="3" y="3"/>
                  </a:cubicBezTo>
                  <a:cubicBezTo>
                    <a:pt x="1" y="4"/>
                    <a:pt x="0" y="5"/>
                    <a:pt x="0" y="7"/>
                  </a:cubicBezTo>
                  <a:cubicBezTo>
                    <a:pt x="0" y="79"/>
                    <a:pt x="0" y="79"/>
                    <a:pt x="0" y="79"/>
                  </a:cubicBezTo>
                  <a:cubicBezTo>
                    <a:pt x="0" y="80"/>
                    <a:pt x="1" y="82"/>
                    <a:pt x="2" y="82"/>
                  </a:cubicBezTo>
                  <a:cubicBezTo>
                    <a:pt x="3" y="83"/>
                    <a:pt x="4" y="83"/>
                    <a:pt x="5" y="83"/>
                  </a:cubicBezTo>
                  <a:cubicBezTo>
                    <a:pt x="8" y="82"/>
                    <a:pt x="12" y="80"/>
                    <a:pt x="20" y="80"/>
                  </a:cubicBezTo>
                  <a:cubicBezTo>
                    <a:pt x="31" y="80"/>
                    <a:pt x="44" y="84"/>
                    <a:pt x="58" y="90"/>
                  </a:cubicBezTo>
                  <a:cubicBezTo>
                    <a:pt x="67" y="94"/>
                    <a:pt x="76" y="96"/>
                    <a:pt x="84" y="96"/>
                  </a:cubicBezTo>
                  <a:cubicBezTo>
                    <a:pt x="98" y="96"/>
                    <a:pt x="106" y="90"/>
                    <a:pt x="111" y="85"/>
                  </a:cubicBezTo>
                  <a:cubicBezTo>
                    <a:pt x="112" y="84"/>
                    <a:pt x="112" y="83"/>
                    <a:pt x="112" y="82"/>
                  </a:cubicBezTo>
                  <a:cubicBezTo>
                    <a:pt x="112" y="10"/>
                    <a:pt x="112" y="10"/>
                    <a:pt x="112" y="10"/>
                  </a:cubicBezTo>
                  <a:cubicBezTo>
                    <a:pt x="112" y="8"/>
                    <a:pt x="111" y="7"/>
                    <a:pt x="109" y="6"/>
                  </a:cubicBezTo>
                  <a:close/>
                  <a:moveTo>
                    <a:pt x="104" y="80"/>
                  </a:moveTo>
                  <a:cubicBezTo>
                    <a:pt x="101" y="83"/>
                    <a:pt x="97" y="85"/>
                    <a:pt x="92" y="87"/>
                  </a:cubicBezTo>
                  <a:cubicBezTo>
                    <a:pt x="92" y="80"/>
                    <a:pt x="92" y="80"/>
                    <a:pt x="92" y="80"/>
                  </a:cubicBezTo>
                  <a:cubicBezTo>
                    <a:pt x="92" y="79"/>
                    <a:pt x="91" y="78"/>
                    <a:pt x="90" y="78"/>
                  </a:cubicBezTo>
                  <a:cubicBezTo>
                    <a:pt x="89" y="78"/>
                    <a:pt x="88" y="79"/>
                    <a:pt x="88" y="80"/>
                  </a:cubicBezTo>
                  <a:cubicBezTo>
                    <a:pt x="88" y="87"/>
                    <a:pt x="88" y="87"/>
                    <a:pt x="88" y="87"/>
                  </a:cubicBezTo>
                  <a:cubicBezTo>
                    <a:pt x="87" y="88"/>
                    <a:pt x="85" y="88"/>
                    <a:pt x="84" y="88"/>
                  </a:cubicBezTo>
                  <a:cubicBezTo>
                    <a:pt x="84" y="36"/>
                    <a:pt x="84" y="36"/>
                    <a:pt x="84" y="36"/>
                  </a:cubicBezTo>
                  <a:cubicBezTo>
                    <a:pt x="84" y="35"/>
                    <a:pt x="83" y="34"/>
                    <a:pt x="82" y="34"/>
                  </a:cubicBezTo>
                  <a:cubicBezTo>
                    <a:pt x="81" y="34"/>
                    <a:pt x="80" y="35"/>
                    <a:pt x="80" y="36"/>
                  </a:cubicBezTo>
                  <a:cubicBezTo>
                    <a:pt x="80" y="87"/>
                    <a:pt x="80" y="87"/>
                    <a:pt x="80" y="87"/>
                  </a:cubicBezTo>
                  <a:cubicBezTo>
                    <a:pt x="79" y="87"/>
                    <a:pt x="77" y="87"/>
                    <a:pt x="76" y="87"/>
                  </a:cubicBezTo>
                  <a:cubicBezTo>
                    <a:pt x="76" y="68"/>
                    <a:pt x="76" y="68"/>
                    <a:pt x="76" y="68"/>
                  </a:cubicBezTo>
                  <a:cubicBezTo>
                    <a:pt x="76" y="67"/>
                    <a:pt x="75" y="66"/>
                    <a:pt x="74" y="66"/>
                  </a:cubicBezTo>
                  <a:cubicBezTo>
                    <a:pt x="73" y="66"/>
                    <a:pt x="72" y="67"/>
                    <a:pt x="72" y="68"/>
                  </a:cubicBezTo>
                  <a:cubicBezTo>
                    <a:pt x="72" y="86"/>
                    <a:pt x="72" y="86"/>
                    <a:pt x="72" y="86"/>
                  </a:cubicBezTo>
                  <a:cubicBezTo>
                    <a:pt x="69" y="85"/>
                    <a:pt x="65" y="84"/>
                    <a:pt x="61" y="82"/>
                  </a:cubicBezTo>
                  <a:cubicBezTo>
                    <a:pt x="46" y="76"/>
                    <a:pt x="32" y="72"/>
                    <a:pt x="20" y="72"/>
                  </a:cubicBezTo>
                  <a:cubicBezTo>
                    <a:pt x="15" y="72"/>
                    <a:pt x="11" y="73"/>
                    <a:pt x="8" y="74"/>
                  </a:cubicBezTo>
                  <a:cubicBezTo>
                    <a:pt x="8" y="10"/>
                    <a:pt x="8" y="10"/>
                    <a:pt x="8" y="10"/>
                  </a:cubicBezTo>
                  <a:cubicBezTo>
                    <a:pt x="11" y="9"/>
                    <a:pt x="15" y="8"/>
                    <a:pt x="20" y="8"/>
                  </a:cubicBezTo>
                  <a:cubicBezTo>
                    <a:pt x="31" y="8"/>
                    <a:pt x="44" y="12"/>
                    <a:pt x="58" y="18"/>
                  </a:cubicBezTo>
                  <a:cubicBezTo>
                    <a:pt x="67" y="22"/>
                    <a:pt x="76" y="24"/>
                    <a:pt x="84" y="24"/>
                  </a:cubicBezTo>
                  <a:cubicBezTo>
                    <a:pt x="93" y="24"/>
                    <a:pt x="99" y="21"/>
                    <a:pt x="104" y="18"/>
                  </a:cubicBezTo>
                  <a:lnTo>
                    <a:pt x="10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28" name="Text Box 27"/>
          <p:cNvSpPr txBox="1"/>
          <p:nvPr/>
        </p:nvSpPr>
        <p:spPr>
          <a:xfrm>
            <a:off x="1356995" y="514350"/>
            <a:ext cx="3208020" cy="539115"/>
          </a:xfrm>
          <a:prstGeom prst="rect">
            <a:avLst/>
          </a:prstGeom>
          <a:noFill/>
        </p:spPr>
        <p:txBody>
          <a:bodyPr wrap="square" rtlCol="0">
            <a:noAutofit/>
          </a:bodyPr>
          <a:p>
            <a:r>
              <a:rPr lang="en-US">
                <a:latin typeface="Times New Roman" panose="02020603050405020304" charset="0"/>
                <a:cs typeface="Times New Roman" panose="02020603050405020304" charset="0"/>
              </a:rPr>
              <a:t>Kiểm tra miền dữ liệu ngoại lai</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990600" y="1230630"/>
            <a:ext cx="3840480" cy="3827780"/>
          </a:xfrm>
          <a:prstGeom prst="rect">
            <a:avLst/>
          </a:prstGeom>
        </p:spPr>
      </p:pic>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checkerboard(across)">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checkerboard(across)">
                                      <p:cBhvr>
                                        <p:cTn id="15" dur="500"/>
                                        <p:tgtEl>
                                          <p:spTgt spid="29"/>
                                        </p:tgtEl>
                                      </p:cBhvr>
                                    </p:animEffect>
                                  </p:childTnLst>
                                </p:cTn>
                              </p:par>
                              <p:par>
                                <p:cTn id="16" presetID="5"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heckerboard(across)">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ldLvl="0" animBg="1"/>
      <p:bldP spid="28" grpId="0"/>
      <p:bldP spid="24" grpId="1" animBg="1"/>
      <p:bldP spid="28" grpId="1"/>
      <p:bldP spid="29" grpId="0" animBg="1"/>
      <p:bldP spid="2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Times New Roman" panose="02020603050405020304" charset="0"/>
                <a:ea typeface="Noto Sans"/>
                <a:cs typeface="Times New Roman" panose="02020603050405020304" charset="0"/>
              </a:rPr>
              <a:t>0</a:t>
            </a:r>
            <a:r>
              <a:rPr lang="en-US" altLang="vi-VN" sz="5100" b="1" smtClean="0">
                <a:solidFill>
                  <a:schemeClr val="accent1"/>
                </a:solidFill>
                <a:latin typeface="Times New Roman" panose="02020603050405020304" charset="0"/>
                <a:ea typeface="Noto Sans"/>
                <a:cs typeface="Times New Roman" panose="02020603050405020304" charset="0"/>
              </a:rPr>
              <a:t>4</a:t>
            </a:r>
            <a:endParaRPr lang="en-US" altLang="vi-VN" sz="5100" b="1" smtClean="0">
              <a:solidFill>
                <a:schemeClr val="accent1"/>
              </a:solidFill>
              <a:latin typeface="Times New Roman" panose="02020603050405020304" charset="0"/>
              <a:ea typeface="Noto Sans"/>
              <a:cs typeface="Times New Roman" panose="02020603050405020304" charset="0"/>
            </a:endParaRPr>
          </a:p>
        </p:txBody>
      </p:sp>
      <p:sp>
        <p:nvSpPr>
          <p:cNvPr id="56" name="文本框 32"/>
          <p:cNvSpPr txBox="1"/>
          <p:nvPr/>
        </p:nvSpPr>
        <p:spPr>
          <a:xfrm>
            <a:off x="2743200" y="2063501"/>
            <a:ext cx="3924664" cy="97536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vi-VN" sz="2900" b="1" kern="0">
                <a:solidFill>
                  <a:schemeClr val="accent2"/>
                </a:solidFill>
                <a:latin typeface="Times New Roman" panose="02020603050405020304" charset="0"/>
                <a:ea typeface="Noto Sans"/>
                <a:cs typeface="Times New Roman" panose="02020603050405020304" charset="0"/>
              </a:rPr>
              <a:t>Tiền xử lý dữ liệu</a:t>
            </a:r>
            <a:endParaRPr lang="en-US" altLang="vi-VN" sz="2900" b="1" kern="0">
              <a:solidFill>
                <a:schemeClr val="accent2"/>
              </a:solidFill>
              <a:latin typeface="Times New Roman" panose="02020603050405020304" charset="0"/>
              <a:ea typeface="Noto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5" name="Picture 34"/>
          <p:cNvPicPr>
            <a:picLocks noChangeAspect="1"/>
          </p:cNvPicPr>
          <p:nvPr/>
        </p:nvPicPr>
        <p:blipFill>
          <a:blip r:embed="rId1"/>
          <a:stretch>
            <a:fillRect/>
          </a:stretch>
        </p:blipFill>
        <p:spPr>
          <a:xfrm>
            <a:off x="610870" y="1230630"/>
            <a:ext cx="2960370" cy="3088005"/>
          </a:xfrm>
          <a:prstGeom prst="rect">
            <a:avLst/>
          </a:prstGeom>
        </p:spPr>
      </p:pic>
      <p:sp>
        <p:nvSpPr>
          <p:cNvPr id="25" name="圆角矩形 10"/>
          <p:cNvSpPr/>
          <p:nvPr/>
        </p:nvSpPr>
        <p:spPr>
          <a:xfrm>
            <a:off x="304800" y="27876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26" name="Group 4"/>
          <p:cNvGrpSpPr>
            <a:grpSpLocks noChangeAspect="1"/>
          </p:cNvGrpSpPr>
          <p:nvPr/>
        </p:nvGrpSpPr>
        <p:grpSpPr>
          <a:xfrm>
            <a:off x="610712" y="590392"/>
            <a:ext cx="271939" cy="403384"/>
            <a:chOff x="1177" y="1818"/>
            <a:chExt cx="280" cy="348"/>
          </a:xfrm>
          <a:solidFill>
            <a:schemeClr val="bg1"/>
          </a:solidFill>
        </p:grpSpPr>
        <p:sp>
          <p:nvSpPr>
            <p:cNvPr id="30" name="Freeform 5"/>
            <p:cNvSpPr>
              <a:spLocks noEditPoints="1"/>
            </p:cNvSpPr>
            <p:nvPr/>
          </p:nvSpPr>
          <p:spPr bwMode="auto">
            <a:xfrm>
              <a:off x="1177" y="1818"/>
              <a:ext cx="47" cy="348"/>
            </a:xfrm>
            <a:custGeom>
              <a:avLst/>
              <a:gdLst>
                <a:gd name="T0" fmla="*/ 12 w 24"/>
                <a:gd name="T1" fmla="*/ 0 h 180"/>
                <a:gd name="T2" fmla="*/ 0 w 24"/>
                <a:gd name="T3" fmla="*/ 12 h 180"/>
                <a:gd name="T4" fmla="*/ 0 w 24"/>
                <a:gd name="T5" fmla="*/ 168 h 180"/>
                <a:gd name="T6" fmla="*/ 12 w 24"/>
                <a:gd name="T7" fmla="*/ 180 h 180"/>
                <a:gd name="T8" fmla="*/ 24 w 24"/>
                <a:gd name="T9" fmla="*/ 168 h 180"/>
                <a:gd name="T10" fmla="*/ 24 w 24"/>
                <a:gd name="T11" fmla="*/ 12 h 180"/>
                <a:gd name="T12" fmla="*/ 12 w 24"/>
                <a:gd name="T13" fmla="*/ 0 h 180"/>
                <a:gd name="T14" fmla="*/ 16 w 24"/>
                <a:gd name="T15" fmla="*/ 168 h 180"/>
                <a:gd name="T16" fmla="*/ 12 w 24"/>
                <a:gd name="T17" fmla="*/ 172 h 180"/>
                <a:gd name="T18" fmla="*/ 8 w 24"/>
                <a:gd name="T19" fmla="*/ 168 h 180"/>
                <a:gd name="T20" fmla="*/ 8 w 24"/>
                <a:gd name="T21" fmla="*/ 12 h 180"/>
                <a:gd name="T22" fmla="*/ 12 w 24"/>
                <a:gd name="T23" fmla="*/ 8 h 180"/>
                <a:gd name="T24" fmla="*/ 16 w 24"/>
                <a:gd name="T25" fmla="*/ 12 h 180"/>
                <a:gd name="T26" fmla="*/ 16 w 24"/>
                <a:gd name="T27" fmla="*/ 16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180">
                  <a:moveTo>
                    <a:pt x="12" y="0"/>
                  </a:moveTo>
                  <a:cubicBezTo>
                    <a:pt x="5" y="0"/>
                    <a:pt x="0" y="5"/>
                    <a:pt x="0" y="12"/>
                  </a:cubicBezTo>
                  <a:cubicBezTo>
                    <a:pt x="0" y="168"/>
                    <a:pt x="0" y="168"/>
                    <a:pt x="0" y="168"/>
                  </a:cubicBezTo>
                  <a:cubicBezTo>
                    <a:pt x="0" y="175"/>
                    <a:pt x="5" y="180"/>
                    <a:pt x="12" y="180"/>
                  </a:cubicBezTo>
                  <a:cubicBezTo>
                    <a:pt x="19" y="180"/>
                    <a:pt x="24" y="175"/>
                    <a:pt x="24" y="168"/>
                  </a:cubicBezTo>
                  <a:cubicBezTo>
                    <a:pt x="24" y="12"/>
                    <a:pt x="24" y="12"/>
                    <a:pt x="24" y="12"/>
                  </a:cubicBezTo>
                  <a:cubicBezTo>
                    <a:pt x="24" y="5"/>
                    <a:pt x="19" y="0"/>
                    <a:pt x="12" y="0"/>
                  </a:cubicBezTo>
                  <a:close/>
                  <a:moveTo>
                    <a:pt x="16" y="168"/>
                  </a:moveTo>
                  <a:cubicBezTo>
                    <a:pt x="16" y="170"/>
                    <a:pt x="14" y="172"/>
                    <a:pt x="12" y="172"/>
                  </a:cubicBezTo>
                  <a:cubicBezTo>
                    <a:pt x="10" y="172"/>
                    <a:pt x="8" y="170"/>
                    <a:pt x="8" y="168"/>
                  </a:cubicBezTo>
                  <a:cubicBezTo>
                    <a:pt x="8" y="12"/>
                    <a:pt x="8" y="12"/>
                    <a:pt x="8" y="12"/>
                  </a:cubicBezTo>
                  <a:cubicBezTo>
                    <a:pt x="8" y="10"/>
                    <a:pt x="10" y="8"/>
                    <a:pt x="12" y="8"/>
                  </a:cubicBezTo>
                  <a:cubicBezTo>
                    <a:pt x="14" y="8"/>
                    <a:pt x="16" y="10"/>
                    <a:pt x="16" y="12"/>
                  </a:cubicBezTo>
                  <a:lnTo>
                    <a:pt x="16" y="16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31" name="Freeform 6"/>
            <p:cNvSpPr>
              <a:spLocks noEditPoints="1"/>
            </p:cNvSpPr>
            <p:nvPr/>
          </p:nvSpPr>
          <p:spPr bwMode="auto">
            <a:xfrm>
              <a:off x="1239" y="1818"/>
              <a:ext cx="218" cy="186"/>
            </a:xfrm>
            <a:custGeom>
              <a:avLst/>
              <a:gdLst>
                <a:gd name="T0" fmla="*/ 109 w 112"/>
                <a:gd name="T1" fmla="*/ 6 h 96"/>
                <a:gd name="T2" fmla="*/ 105 w 112"/>
                <a:gd name="T3" fmla="*/ 7 h 96"/>
                <a:gd name="T4" fmla="*/ 84 w 112"/>
                <a:gd name="T5" fmla="*/ 16 h 96"/>
                <a:gd name="T6" fmla="*/ 61 w 112"/>
                <a:gd name="T7" fmla="*/ 10 h 96"/>
                <a:gd name="T8" fmla="*/ 20 w 112"/>
                <a:gd name="T9" fmla="*/ 0 h 96"/>
                <a:gd name="T10" fmla="*/ 3 w 112"/>
                <a:gd name="T11" fmla="*/ 3 h 96"/>
                <a:gd name="T12" fmla="*/ 0 w 112"/>
                <a:gd name="T13" fmla="*/ 7 h 96"/>
                <a:gd name="T14" fmla="*/ 0 w 112"/>
                <a:gd name="T15" fmla="*/ 79 h 96"/>
                <a:gd name="T16" fmla="*/ 2 w 112"/>
                <a:gd name="T17" fmla="*/ 82 h 96"/>
                <a:gd name="T18" fmla="*/ 5 w 112"/>
                <a:gd name="T19" fmla="*/ 83 h 96"/>
                <a:gd name="T20" fmla="*/ 20 w 112"/>
                <a:gd name="T21" fmla="*/ 80 h 96"/>
                <a:gd name="T22" fmla="*/ 58 w 112"/>
                <a:gd name="T23" fmla="*/ 90 h 96"/>
                <a:gd name="T24" fmla="*/ 84 w 112"/>
                <a:gd name="T25" fmla="*/ 96 h 96"/>
                <a:gd name="T26" fmla="*/ 111 w 112"/>
                <a:gd name="T27" fmla="*/ 85 h 96"/>
                <a:gd name="T28" fmla="*/ 112 w 112"/>
                <a:gd name="T29" fmla="*/ 82 h 96"/>
                <a:gd name="T30" fmla="*/ 112 w 112"/>
                <a:gd name="T31" fmla="*/ 10 h 96"/>
                <a:gd name="T32" fmla="*/ 109 w 112"/>
                <a:gd name="T33" fmla="*/ 6 h 96"/>
                <a:gd name="T34" fmla="*/ 104 w 112"/>
                <a:gd name="T35" fmla="*/ 80 h 96"/>
                <a:gd name="T36" fmla="*/ 92 w 112"/>
                <a:gd name="T37" fmla="*/ 87 h 96"/>
                <a:gd name="T38" fmla="*/ 92 w 112"/>
                <a:gd name="T39" fmla="*/ 80 h 96"/>
                <a:gd name="T40" fmla="*/ 90 w 112"/>
                <a:gd name="T41" fmla="*/ 78 h 96"/>
                <a:gd name="T42" fmla="*/ 88 w 112"/>
                <a:gd name="T43" fmla="*/ 80 h 96"/>
                <a:gd name="T44" fmla="*/ 88 w 112"/>
                <a:gd name="T45" fmla="*/ 87 h 96"/>
                <a:gd name="T46" fmla="*/ 84 w 112"/>
                <a:gd name="T47" fmla="*/ 88 h 96"/>
                <a:gd name="T48" fmla="*/ 84 w 112"/>
                <a:gd name="T49" fmla="*/ 36 h 96"/>
                <a:gd name="T50" fmla="*/ 82 w 112"/>
                <a:gd name="T51" fmla="*/ 34 h 96"/>
                <a:gd name="T52" fmla="*/ 80 w 112"/>
                <a:gd name="T53" fmla="*/ 36 h 96"/>
                <a:gd name="T54" fmla="*/ 80 w 112"/>
                <a:gd name="T55" fmla="*/ 87 h 96"/>
                <a:gd name="T56" fmla="*/ 76 w 112"/>
                <a:gd name="T57" fmla="*/ 87 h 96"/>
                <a:gd name="T58" fmla="*/ 76 w 112"/>
                <a:gd name="T59" fmla="*/ 68 h 96"/>
                <a:gd name="T60" fmla="*/ 74 w 112"/>
                <a:gd name="T61" fmla="*/ 66 h 96"/>
                <a:gd name="T62" fmla="*/ 72 w 112"/>
                <a:gd name="T63" fmla="*/ 68 h 96"/>
                <a:gd name="T64" fmla="*/ 72 w 112"/>
                <a:gd name="T65" fmla="*/ 86 h 96"/>
                <a:gd name="T66" fmla="*/ 61 w 112"/>
                <a:gd name="T67" fmla="*/ 82 h 96"/>
                <a:gd name="T68" fmla="*/ 20 w 112"/>
                <a:gd name="T69" fmla="*/ 72 h 96"/>
                <a:gd name="T70" fmla="*/ 8 w 112"/>
                <a:gd name="T71" fmla="*/ 74 h 96"/>
                <a:gd name="T72" fmla="*/ 8 w 112"/>
                <a:gd name="T73" fmla="*/ 10 h 96"/>
                <a:gd name="T74" fmla="*/ 20 w 112"/>
                <a:gd name="T75" fmla="*/ 8 h 96"/>
                <a:gd name="T76" fmla="*/ 58 w 112"/>
                <a:gd name="T77" fmla="*/ 18 h 96"/>
                <a:gd name="T78" fmla="*/ 84 w 112"/>
                <a:gd name="T79" fmla="*/ 24 h 96"/>
                <a:gd name="T80" fmla="*/ 104 w 112"/>
                <a:gd name="T81" fmla="*/ 18 h 96"/>
                <a:gd name="T82" fmla="*/ 104 w 112"/>
                <a:gd name="T83" fmla="*/ 8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2" h="96">
                  <a:moveTo>
                    <a:pt x="109" y="6"/>
                  </a:moveTo>
                  <a:cubicBezTo>
                    <a:pt x="108" y="6"/>
                    <a:pt x="106" y="6"/>
                    <a:pt x="105" y="7"/>
                  </a:cubicBezTo>
                  <a:cubicBezTo>
                    <a:pt x="101" y="11"/>
                    <a:pt x="95" y="16"/>
                    <a:pt x="84" y="16"/>
                  </a:cubicBezTo>
                  <a:cubicBezTo>
                    <a:pt x="77" y="16"/>
                    <a:pt x="70" y="14"/>
                    <a:pt x="61" y="10"/>
                  </a:cubicBezTo>
                  <a:cubicBezTo>
                    <a:pt x="46" y="4"/>
                    <a:pt x="32" y="0"/>
                    <a:pt x="20" y="0"/>
                  </a:cubicBezTo>
                  <a:cubicBezTo>
                    <a:pt x="12" y="0"/>
                    <a:pt x="6" y="2"/>
                    <a:pt x="3" y="3"/>
                  </a:cubicBezTo>
                  <a:cubicBezTo>
                    <a:pt x="1" y="4"/>
                    <a:pt x="0" y="5"/>
                    <a:pt x="0" y="7"/>
                  </a:cubicBezTo>
                  <a:cubicBezTo>
                    <a:pt x="0" y="79"/>
                    <a:pt x="0" y="79"/>
                    <a:pt x="0" y="79"/>
                  </a:cubicBezTo>
                  <a:cubicBezTo>
                    <a:pt x="0" y="80"/>
                    <a:pt x="1" y="82"/>
                    <a:pt x="2" y="82"/>
                  </a:cubicBezTo>
                  <a:cubicBezTo>
                    <a:pt x="3" y="83"/>
                    <a:pt x="4" y="83"/>
                    <a:pt x="5" y="83"/>
                  </a:cubicBezTo>
                  <a:cubicBezTo>
                    <a:pt x="8" y="82"/>
                    <a:pt x="12" y="80"/>
                    <a:pt x="20" y="80"/>
                  </a:cubicBezTo>
                  <a:cubicBezTo>
                    <a:pt x="31" y="80"/>
                    <a:pt x="44" y="84"/>
                    <a:pt x="58" y="90"/>
                  </a:cubicBezTo>
                  <a:cubicBezTo>
                    <a:pt x="67" y="94"/>
                    <a:pt x="76" y="96"/>
                    <a:pt x="84" y="96"/>
                  </a:cubicBezTo>
                  <a:cubicBezTo>
                    <a:pt x="98" y="96"/>
                    <a:pt x="106" y="90"/>
                    <a:pt x="111" y="85"/>
                  </a:cubicBezTo>
                  <a:cubicBezTo>
                    <a:pt x="112" y="84"/>
                    <a:pt x="112" y="83"/>
                    <a:pt x="112" y="82"/>
                  </a:cubicBezTo>
                  <a:cubicBezTo>
                    <a:pt x="112" y="10"/>
                    <a:pt x="112" y="10"/>
                    <a:pt x="112" y="10"/>
                  </a:cubicBezTo>
                  <a:cubicBezTo>
                    <a:pt x="112" y="8"/>
                    <a:pt x="111" y="7"/>
                    <a:pt x="109" y="6"/>
                  </a:cubicBezTo>
                  <a:close/>
                  <a:moveTo>
                    <a:pt x="104" y="80"/>
                  </a:moveTo>
                  <a:cubicBezTo>
                    <a:pt x="101" y="83"/>
                    <a:pt x="97" y="85"/>
                    <a:pt x="92" y="87"/>
                  </a:cubicBezTo>
                  <a:cubicBezTo>
                    <a:pt x="92" y="80"/>
                    <a:pt x="92" y="80"/>
                    <a:pt x="92" y="80"/>
                  </a:cubicBezTo>
                  <a:cubicBezTo>
                    <a:pt x="92" y="79"/>
                    <a:pt x="91" y="78"/>
                    <a:pt x="90" y="78"/>
                  </a:cubicBezTo>
                  <a:cubicBezTo>
                    <a:pt x="89" y="78"/>
                    <a:pt x="88" y="79"/>
                    <a:pt x="88" y="80"/>
                  </a:cubicBezTo>
                  <a:cubicBezTo>
                    <a:pt x="88" y="87"/>
                    <a:pt x="88" y="87"/>
                    <a:pt x="88" y="87"/>
                  </a:cubicBezTo>
                  <a:cubicBezTo>
                    <a:pt x="87" y="88"/>
                    <a:pt x="85" y="88"/>
                    <a:pt x="84" y="88"/>
                  </a:cubicBezTo>
                  <a:cubicBezTo>
                    <a:pt x="84" y="36"/>
                    <a:pt x="84" y="36"/>
                    <a:pt x="84" y="36"/>
                  </a:cubicBezTo>
                  <a:cubicBezTo>
                    <a:pt x="84" y="35"/>
                    <a:pt x="83" y="34"/>
                    <a:pt x="82" y="34"/>
                  </a:cubicBezTo>
                  <a:cubicBezTo>
                    <a:pt x="81" y="34"/>
                    <a:pt x="80" y="35"/>
                    <a:pt x="80" y="36"/>
                  </a:cubicBezTo>
                  <a:cubicBezTo>
                    <a:pt x="80" y="87"/>
                    <a:pt x="80" y="87"/>
                    <a:pt x="80" y="87"/>
                  </a:cubicBezTo>
                  <a:cubicBezTo>
                    <a:pt x="79" y="87"/>
                    <a:pt x="77" y="87"/>
                    <a:pt x="76" y="87"/>
                  </a:cubicBezTo>
                  <a:cubicBezTo>
                    <a:pt x="76" y="68"/>
                    <a:pt x="76" y="68"/>
                    <a:pt x="76" y="68"/>
                  </a:cubicBezTo>
                  <a:cubicBezTo>
                    <a:pt x="76" y="67"/>
                    <a:pt x="75" y="66"/>
                    <a:pt x="74" y="66"/>
                  </a:cubicBezTo>
                  <a:cubicBezTo>
                    <a:pt x="73" y="66"/>
                    <a:pt x="72" y="67"/>
                    <a:pt x="72" y="68"/>
                  </a:cubicBezTo>
                  <a:cubicBezTo>
                    <a:pt x="72" y="86"/>
                    <a:pt x="72" y="86"/>
                    <a:pt x="72" y="86"/>
                  </a:cubicBezTo>
                  <a:cubicBezTo>
                    <a:pt x="69" y="85"/>
                    <a:pt x="65" y="84"/>
                    <a:pt x="61" y="82"/>
                  </a:cubicBezTo>
                  <a:cubicBezTo>
                    <a:pt x="46" y="76"/>
                    <a:pt x="32" y="72"/>
                    <a:pt x="20" y="72"/>
                  </a:cubicBezTo>
                  <a:cubicBezTo>
                    <a:pt x="15" y="72"/>
                    <a:pt x="11" y="73"/>
                    <a:pt x="8" y="74"/>
                  </a:cubicBezTo>
                  <a:cubicBezTo>
                    <a:pt x="8" y="10"/>
                    <a:pt x="8" y="10"/>
                    <a:pt x="8" y="10"/>
                  </a:cubicBezTo>
                  <a:cubicBezTo>
                    <a:pt x="11" y="9"/>
                    <a:pt x="15" y="8"/>
                    <a:pt x="20" y="8"/>
                  </a:cubicBezTo>
                  <a:cubicBezTo>
                    <a:pt x="31" y="8"/>
                    <a:pt x="44" y="12"/>
                    <a:pt x="58" y="18"/>
                  </a:cubicBezTo>
                  <a:cubicBezTo>
                    <a:pt x="67" y="22"/>
                    <a:pt x="76" y="24"/>
                    <a:pt x="84" y="24"/>
                  </a:cubicBezTo>
                  <a:cubicBezTo>
                    <a:pt x="93" y="24"/>
                    <a:pt x="99" y="21"/>
                    <a:pt x="104" y="18"/>
                  </a:cubicBezTo>
                  <a:lnTo>
                    <a:pt x="104" y="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34" name="矩形 19"/>
          <p:cNvSpPr/>
          <p:nvPr/>
        </p:nvSpPr>
        <p:spPr>
          <a:xfrm>
            <a:off x="457200" y="993775"/>
            <a:ext cx="3204845" cy="35375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 name="矩形 19"/>
          <p:cNvSpPr/>
          <p:nvPr/>
        </p:nvSpPr>
        <p:spPr>
          <a:xfrm>
            <a:off x="3867150" y="993775"/>
            <a:ext cx="5065395" cy="35382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5" name="圆角矩形 17"/>
          <p:cNvSpPr/>
          <p:nvPr/>
        </p:nvSpPr>
        <p:spPr>
          <a:xfrm>
            <a:off x="4191000" y="133350"/>
            <a:ext cx="3833495" cy="1395730"/>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700">
                <a:solidFill>
                  <a:schemeClr val="tx1"/>
                </a:solidFill>
                <a:latin typeface="Times New Roman" panose="02020603050405020304" charset="0"/>
                <a:cs typeface="Times New Roman" panose="02020603050405020304" charset="0"/>
                <a:sym typeface="+mn-ea"/>
              </a:rPr>
              <a:t>Cân bẳng chỉ số đầu ra bẳng phương pháp Smote</a:t>
            </a:r>
            <a:endParaRPr lang="en-US" altLang="zh-CN" sz="1700">
              <a:solidFill>
                <a:schemeClr val="tx1"/>
              </a:solidFill>
              <a:latin typeface="Times New Roman" panose="02020603050405020304" charset="0"/>
              <a:ea typeface="Montserrat"/>
              <a:cs typeface="Times New Roman" panose="02020603050405020304" charset="0"/>
              <a:sym typeface="+mn-ea"/>
            </a:endParaRPr>
          </a:p>
        </p:txBody>
      </p:sp>
      <p:pic>
        <p:nvPicPr>
          <p:cNvPr id="4" name="Picture 3"/>
          <p:cNvPicPr/>
          <p:nvPr/>
        </p:nvPicPr>
        <p:blipFill>
          <a:blip r:embed="rId2"/>
          <a:stretch>
            <a:fillRect/>
          </a:stretch>
        </p:blipFill>
        <p:spPr>
          <a:xfrm>
            <a:off x="4038600" y="1962150"/>
            <a:ext cx="4696460" cy="2346325"/>
          </a:xfrm>
          <a:prstGeom prst="rect">
            <a:avLst/>
          </a:prstGeom>
        </p:spPr>
      </p:pic>
      <p:sp>
        <p:nvSpPr>
          <p:cNvPr id="7" name="矩形 19"/>
          <p:cNvSpPr/>
          <p:nvPr/>
        </p:nvSpPr>
        <p:spPr>
          <a:xfrm>
            <a:off x="457200" y="133350"/>
            <a:ext cx="8501380" cy="479679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pic>
        <p:nvPicPr>
          <p:cNvPr id="6" name="Picture 5"/>
          <p:cNvPicPr>
            <a:picLocks noChangeAspect="1"/>
          </p:cNvPicPr>
          <p:nvPr/>
        </p:nvPicPr>
        <p:blipFill>
          <a:blip r:embed="rId3"/>
          <a:stretch>
            <a:fillRect/>
          </a:stretch>
        </p:blipFill>
        <p:spPr>
          <a:xfrm>
            <a:off x="2456815" y="450215"/>
            <a:ext cx="6343650" cy="4378960"/>
          </a:xfrm>
          <a:prstGeom prst="rect">
            <a:avLst/>
          </a:prstGeom>
        </p:spPr>
      </p:pic>
      <p:sp>
        <p:nvSpPr>
          <p:cNvPr id="8" name="圆角矩形 17"/>
          <p:cNvSpPr/>
          <p:nvPr/>
        </p:nvSpPr>
        <p:spPr>
          <a:xfrm>
            <a:off x="205105" y="133350"/>
            <a:ext cx="1914525" cy="1395730"/>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700">
                <a:solidFill>
                  <a:schemeClr val="tx1"/>
                </a:solidFill>
                <a:latin typeface="Times New Roman" panose="02020603050405020304" charset="0"/>
                <a:cs typeface="Times New Roman" panose="02020603050405020304" charset="0"/>
                <a:sym typeface="+mn-ea"/>
              </a:rPr>
              <a:t>Cân bẳng chỉ số đầu ra bẳng phương pháp Smote</a:t>
            </a:r>
            <a:endParaRPr lang="en-US" altLang="zh-CN" sz="1700">
              <a:solidFill>
                <a:schemeClr val="tx1"/>
              </a:solidFill>
              <a:latin typeface="Times New Roman" panose="02020603050405020304" charset="0"/>
              <a:ea typeface="Montserrat"/>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checkerboard(across)">
                                      <p:cBhvr>
                                        <p:cTn id="7" dur="500"/>
                                        <p:tgtEl>
                                          <p:spTgt spid="34"/>
                                        </p:tgtEl>
                                      </p:cBhvr>
                                    </p:animEffect>
                                  </p:childTnLst>
                                </p:cTn>
                              </p:par>
                              <p:par>
                                <p:cTn id="8" presetID="5" presetClass="entr" presetSubtype="10" fill="hold"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checkerboard(across)">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checkerboard(across)">
                                      <p:cBhvr>
                                        <p:cTn id="15" dur="500"/>
                                        <p:tgtEl>
                                          <p:spTgt spid="15"/>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checkerboard(across)">
                                      <p:cBhvr>
                                        <p:cTn id="18" dur="500"/>
                                        <p:tgtEl>
                                          <p:spTgt spid="3"/>
                                        </p:tgtEl>
                                      </p:cBhvr>
                                    </p:animEffect>
                                  </p:childTnLst>
                                </p:cTn>
                              </p:par>
                              <p:par>
                                <p:cTn id="19" presetID="5" presetClass="entr" presetSubtype="1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checkerboard(across)">
                                      <p:cBhvr>
                                        <p:cTn id="26" dur="500"/>
                                        <p:tgtEl>
                                          <p:spTgt spid="8"/>
                                        </p:tgtEl>
                                      </p:cBhvr>
                                    </p:animEffect>
                                  </p:childTnLst>
                                </p:cTn>
                              </p:par>
                              <p:par>
                                <p:cTn id="27" presetID="5" presetClass="entr" presetSubtype="1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checkerboard(across)">
                                      <p:cBhvr>
                                        <p:cTn id="29" dur="500"/>
                                        <p:tgtEl>
                                          <p:spTgt spid="7"/>
                                        </p:tgtEl>
                                      </p:cBhvr>
                                    </p:animEffect>
                                  </p:childTnLst>
                                </p:cTn>
                              </p:par>
                              <p:par>
                                <p:cTn id="30" presetID="5" presetClass="entr" presetSubtype="10"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checkerboard(across)">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15" grpId="0" animBg="1"/>
      <p:bldP spid="3" grpId="0" animBg="1"/>
      <p:bldP spid="15" grpId="1" animBg="1"/>
      <p:bldP spid="3" grpId="1" animBg="1"/>
      <p:bldP spid="8" grpId="0" bldLvl="0" animBg="1"/>
      <p:bldP spid="7" grpId="0" bldLvl="0" animBg="1"/>
      <p:bldP spid="8" grpId="1" animBg="1"/>
      <p:bldP spid="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矩形 19"/>
          <p:cNvSpPr/>
          <p:nvPr/>
        </p:nvSpPr>
        <p:spPr>
          <a:xfrm>
            <a:off x="508635" y="958850"/>
            <a:ext cx="4029710" cy="39439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 name="圆角矩形 10"/>
          <p:cNvSpPr/>
          <p:nvPr/>
        </p:nvSpPr>
        <p:spPr>
          <a:xfrm>
            <a:off x="304800" y="27876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36" name="组合 19"/>
          <p:cNvGrpSpPr>
            <a:grpSpLocks noChangeAspect="1"/>
          </p:cNvGrpSpPr>
          <p:nvPr/>
        </p:nvGrpSpPr>
        <p:grpSpPr>
          <a:xfrm>
            <a:off x="574675" y="576263"/>
            <a:ext cx="381953" cy="382429"/>
            <a:chOff x="1437735" y="704204"/>
            <a:chExt cx="492531" cy="493274"/>
          </a:xfrm>
          <a:solidFill>
            <a:schemeClr val="bg1"/>
          </a:solidFill>
        </p:grpSpPr>
        <p:sp>
          <p:nvSpPr>
            <p:cNvPr id="37"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sp>
          <p:nvSpPr>
            <p:cNvPr id="38"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grpSp>
      <p:pic>
        <p:nvPicPr>
          <p:cNvPr id="42" name="Picture 41"/>
          <p:cNvPicPr>
            <a:picLocks noChangeAspect="1"/>
          </p:cNvPicPr>
          <p:nvPr/>
        </p:nvPicPr>
        <p:blipFill>
          <a:blip r:embed="rId1"/>
          <a:stretch>
            <a:fillRect/>
          </a:stretch>
        </p:blipFill>
        <p:spPr>
          <a:xfrm>
            <a:off x="671195" y="1352550"/>
            <a:ext cx="3719195" cy="3482975"/>
          </a:xfrm>
          <a:prstGeom prst="rect">
            <a:avLst/>
          </a:prstGeom>
        </p:spPr>
      </p:pic>
      <p:sp>
        <p:nvSpPr>
          <p:cNvPr id="5" name="矩形 19"/>
          <p:cNvSpPr/>
          <p:nvPr/>
        </p:nvSpPr>
        <p:spPr>
          <a:xfrm>
            <a:off x="4743450" y="958850"/>
            <a:ext cx="4163060" cy="394398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9" name="圆角矩形 17"/>
          <p:cNvSpPr/>
          <p:nvPr/>
        </p:nvSpPr>
        <p:spPr>
          <a:xfrm>
            <a:off x="6019800" y="133350"/>
            <a:ext cx="1914525" cy="1395730"/>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700">
                <a:solidFill>
                  <a:schemeClr val="tx1"/>
                </a:solidFill>
                <a:latin typeface="Times New Roman" panose="02020603050405020304" charset="0"/>
                <a:ea typeface="Montserrat"/>
                <a:cs typeface="Times New Roman" panose="02020603050405020304" charset="0"/>
                <a:sym typeface="+mn-ea"/>
              </a:rPr>
              <a:t>Chuẩn hóa dữ liệu bằn phương pháp Standar Scaler</a:t>
            </a:r>
            <a:endParaRPr lang="en-US" altLang="zh-CN" sz="1700">
              <a:solidFill>
                <a:schemeClr val="tx1"/>
              </a:solidFill>
              <a:latin typeface="Times New Roman" panose="02020603050405020304" charset="0"/>
              <a:ea typeface="Montserrat"/>
              <a:cs typeface="Times New Roman" panose="02020603050405020304" charset="0"/>
              <a:sym typeface="+mn-ea"/>
            </a:endParaRPr>
          </a:p>
        </p:txBody>
      </p:sp>
      <p:pic>
        <p:nvPicPr>
          <p:cNvPr id="10" name="Picture 9"/>
          <p:cNvPicPr/>
          <p:nvPr/>
        </p:nvPicPr>
        <p:blipFill>
          <a:blip r:embed="rId2"/>
          <a:stretch>
            <a:fillRect/>
          </a:stretch>
        </p:blipFill>
        <p:spPr>
          <a:xfrm>
            <a:off x="4876800" y="1657350"/>
            <a:ext cx="3866515" cy="28263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checkerboard(across)">
                                      <p:cBhvr>
                                        <p:cTn id="7" dur="500"/>
                                        <p:tgtEl>
                                          <p:spTgt spid="29"/>
                                        </p:tgtEl>
                                      </p:cBhvr>
                                    </p:animEffect>
                                  </p:childTnLst>
                                </p:cTn>
                              </p:par>
                              <p:par>
                                <p:cTn id="8" presetID="5" presetClass="entr" presetSubtype="1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checkerboard(across)">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checkerboard(across)">
                                      <p:cBhvr>
                                        <p:cTn id="15" dur="500"/>
                                        <p:tgtEl>
                                          <p:spTgt spid="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par>
                                <p:cTn id="19" presetID="5" presetClass="entr" presetSubtype="1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ldLvl="0" animBg="1"/>
      <p:bldP spid="29" grpId="1" animBg="1"/>
      <p:bldP spid="9" grpId="0" animBg="1"/>
      <p:bldP spid="5" grpId="0" animBg="1"/>
      <p:bldP spid="9" grpId="1" animBg="1"/>
      <p:bldP spid="5"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Times New Roman" panose="02020603050405020304" charset="0"/>
                <a:ea typeface="Noto Sans"/>
                <a:cs typeface="Times New Roman" panose="02020603050405020304" charset="0"/>
              </a:rPr>
              <a:t>0</a:t>
            </a:r>
            <a:r>
              <a:rPr lang="en-US" altLang="vi-VN" sz="5100" b="1" smtClean="0">
                <a:solidFill>
                  <a:schemeClr val="accent1"/>
                </a:solidFill>
                <a:latin typeface="Times New Roman" panose="02020603050405020304" charset="0"/>
                <a:ea typeface="Noto Sans"/>
                <a:cs typeface="Times New Roman" panose="02020603050405020304" charset="0"/>
              </a:rPr>
              <a:t>5</a:t>
            </a:r>
            <a:endParaRPr lang="en-US" altLang="vi-VN" sz="5100" b="1" smtClean="0">
              <a:solidFill>
                <a:schemeClr val="accent1"/>
              </a:solidFill>
              <a:latin typeface="Times New Roman" panose="02020603050405020304" charset="0"/>
              <a:ea typeface="Noto Sans"/>
              <a:cs typeface="Times New Roman" panose="02020603050405020304" charset="0"/>
            </a:endParaRPr>
          </a:p>
        </p:txBody>
      </p:sp>
      <p:sp>
        <p:nvSpPr>
          <p:cNvPr id="56" name="文本框 32"/>
          <p:cNvSpPr txBox="1"/>
          <p:nvPr/>
        </p:nvSpPr>
        <p:spPr>
          <a:xfrm>
            <a:off x="2743200" y="2063501"/>
            <a:ext cx="3924664" cy="97536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vi-VN" sz="2900" b="1" kern="0">
                <a:solidFill>
                  <a:schemeClr val="accent2"/>
                </a:solidFill>
                <a:latin typeface="Times New Roman" panose="02020603050405020304" charset="0"/>
                <a:ea typeface="Noto Sans"/>
                <a:cs typeface="Times New Roman" panose="02020603050405020304" charset="0"/>
              </a:rPr>
              <a:t>Huấn luyện mô hình</a:t>
            </a:r>
            <a:endParaRPr lang="en-US" altLang="vi-VN" sz="2900" b="1" kern="0">
              <a:solidFill>
                <a:schemeClr val="accent2"/>
              </a:solidFill>
              <a:latin typeface="Times New Roman" panose="02020603050405020304" charset="0"/>
              <a:ea typeface="Noto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矩形 19"/>
          <p:cNvSpPr/>
          <p:nvPr/>
        </p:nvSpPr>
        <p:spPr>
          <a:xfrm>
            <a:off x="796925" y="361950"/>
            <a:ext cx="4029710" cy="7124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pic>
        <p:nvPicPr>
          <p:cNvPr id="8" name="Picture 7"/>
          <p:cNvPicPr>
            <a:picLocks noChangeAspect="1"/>
          </p:cNvPicPr>
          <p:nvPr/>
        </p:nvPicPr>
        <p:blipFill>
          <a:blip r:embed="rId1"/>
          <a:stretch>
            <a:fillRect/>
          </a:stretch>
        </p:blipFill>
        <p:spPr>
          <a:xfrm>
            <a:off x="1143000" y="1123950"/>
            <a:ext cx="3836035" cy="3616325"/>
          </a:xfrm>
          <a:prstGeom prst="rect">
            <a:avLst/>
          </a:prstGeom>
        </p:spPr>
      </p:pic>
      <p:sp>
        <p:nvSpPr>
          <p:cNvPr id="4" name="矩形 19"/>
          <p:cNvSpPr/>
          <p:nvPr/>
        </p:nvSpPr>
        <p:spPr>
          <a:xfrm>
            <a:off x="817880" y="944880"/>
            <a:ext cx="4276725" cy="39122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 name="圆角矩形 10"/>
          <p:cNvSpPr/>
          <p:nvPr/>
        </p:nvSpPr>
        <p:spPr>
          <a:xfrm>
            <a:off x="304800" y="27876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36" name="组合 19"/>
          <p:cNvGrpSpPr>
            <a:grpSpLocks noChangeAspect="1"/>
          </p:cNvGrpSpPr>
          <p:nvPr/>
        </p:nvGrpSpPr>
        <p:grpSpPr>
          <a:xfrm>
            <a:off x="574675" y="576263"/>
            <a:ext cx="381953" cy="382429"/>
            <a:chOff x="1437735" y="704204"/>
            <a:chExt cx="492531" cy="493274"/>
          </a:xfrm>
          <a:solidFill>
            <a:schemeClr val="bg1"/>
          </a:solidFill>
        </p:grpSpPr>
        <p:sp>
          <p:nvSpPr>
            <p:cNvPr id="37"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sp>
          <p:nvSpPr>
            <p:cNvPr id="38"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grpSp>
      <p:sp>
        <p:nvSpPr>
          <p:cNvPr id="3" name="Text Box 2"/>
          <p:cNvSpPr txBox="1"/>
          <p:nvPr/>
        </p:nvSpPr>
        <p:spPr>
          <a:xfrm>
            <a:off x="1447800" y="576580"/>
            <a:ext cx="3048000" cy="368300"/>
          </a:xfrm>
          <a:prstGeom prst="rect">
            <a:avLst/>
          </a:prstGeom>
          <a:noFill/>
        </p:spPr>
        <p:txBody>
          <a:bodyPr wrap="square" rtlCol="0">
            <a:spAutoFit/>
          </a:bodyPr>
          <a:p>
            <a:r>
              <a:rPr lang="en-US">
                <a:latin typeface="Times New Roman" panose="02020603050405020304" charset="0"/>
                <a:cs typeface="Times New Roman" panose="02020603050405020304" charset="0"/>
              </a:rPr>
              <a:t>Dữ liệu ban đầu</a:t>
            </a:r>
            <a:endParaRPr lang="en-US">
              <a:latin typeface="Times New Roman" panose="02020603050405020304" charset="0"/>
              <a:cs typeface="Times New Roman" panose="02020603050405020304" charset="0"/>
            </a:endParaRPr>
          </a:p>
        </p:txBody>
      </p:sp>
      <p:sp>
        <p:nvSpPr>
          <p:cNvPr id="11" name="矩形 19"/>
          <p:cNvSpPr/>
          <p:nvPr/>
        </p:nvSpPr>
        <p:spPr>
          <a:xfrm>
            <a:off x="3271520" y="133350"/>
            <a:ext cx="5692140" cy="391223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pic>
        <p:nvPicPr>
          <p:cNvPr id="12" name="Picture 11"/>
          <p:cNvPicPr>
            <a:picLocks noChangeAspect="1"/>
          </p:cNvPicPr>
          <p:nvPr/>
        </p:nvPicPr>
        <p:blipFill>
          <a:blip r:embed="rId2"/>
          <a:stretch>
            <a:fillRect/>
          </a:stretch>
        </p:blipFill>
        <p:spPr>
          <a:xfrm>
            <a:off x="3434715" y="361950"/>
            <a:ext cx="5365750" cy="3514725"/>
          </a:xfrm>
          <a:prstGeom prst="rect">
            <a:avLst/>
          </a:prstGeom>
        </p:spPr>
      </p:pic>
      <p:sp>
        <p:nvSpPr>
          <p:cNvPr id="78858" name="圆角右箭头 24"/>
          <p:cNvSpPr/>
          <p:nvPr/>
        </p:nvSpPr>
        <p:spPr bwMode="auto">
          <a:xfrm rot="5400000" flipV="1">
            <a:off x="1737995" y="909320"/>
            <a:ext cx="1123315" cy="1704340"/>
          </a:xfrm>
          <a:custGeom>
            <a:avLst/>
            <a:gdLst>
              <a:gd name="T0" fmla="*/ 17023180 w 1073185"/>
              <a:gd name="T1" fmla="*/ 0 h 1234570"/>
              <a:gd name="T2" fmla="*/ 17023180 w 1073185"/>
              <a:gd name="T3" fmla="*/ 7155065 h 1234570"/>
              <a:gd name="T4" fmla="*/ 2837205 w 1073185"/>
              <a:gd name="T5" fmla="*/ 16462056 h 1234570"/>
              <a:gd name="T6" fmla="*/ 22697621 w 1073185"/>
              <a:gd name="T7" fmla="*/ 3577530 h 1234570"/>
              <a:gd name="T8" fmla="*/ 17694720 60000 65536"/>
              <a:gd name="T9" fmla="*/ 5898240 60000 65536"/>
              <a:gd name="T10" fmla="*/ 5898240 60000 65536"/>
              <a:gd name="T11" fmla="*/ 0 60000 65536"/>
              <a:gd name="T12" fmla="*/ 0 w 1073185"/>
              <a:gd name="T13" fmla="*/ 0 h 1234570"/>
              <a:gd name="T14" fmla="*/ 1073185 w 1073185"/>
              <a:gd name="T15" fmla="*/ 1234570 h 1234570"/>
            </a:gdLst>
            <a:ahLst/>
            <a:cxnLst>
              <a:cxn ang="T8">
                <a:pos x="T0" y="T1"/>
              </a:cxn>
              <a:cxn ang="T9">
                <a:pos x="T2" y="T3"/>
              </a:cxn>
              <a:cxn ang="T10">
                <a:pos x="T4" y="T5"/>
              </a:cxn>
              <a:cxn ang="T11">
                <a:pos x="T6" y="T7"/>
              </a:cxn>
            </a:cxnLst>
            <a:rect l="T12" t="T13" r="T14" b="T15"/>
            <a:pathLst>
              <a:path w="1073185" h="1234570">
                <a:moveTo>
                  <a:pt x="0" y="1234570"/>
                </a:moveTo>
                <a:lnTo>
                  <a:pt x="0" y="603667"/>
                </a:lnTo>
                <a:cubicBezTo>
                  <a:pt x="0" y="344359"/>
                  <a:pt x="210210" y="134149"/>
                  <a:pt x="469518" y="134150"/>
                </a:cubicBezTo>
                <a:cubicBezTo>
                  <a:pt x="469518" y="134150"/>
                  <a:pt x="469518" y="134150"/>
                  <a:pt x="469518" y="134150"/>
                </a:cubicBezTo>
                <a:lnTo>
                  <a:pt x="804889" y="134148"/>
                </a:lnTo>
                <a:lnTo>
                  <a:pt x="804889" y="0"/>
                </a:lnTo>
                <a:lnTo>
                  <a:pt x="1073185" y="268296"/>
                </a:lnTo>
                <a:lnTo>
                  <a:pt x="804889" y="536593"/>
                </a:lnTo>
                <a:lnTo>
                  <a:pt x="804889" y="402444"/>
                </a:lnTo>
                <a:lnTo>
                  <a:pt x="469518" y="402444"/>
                </a:lnTo>
                <a:lnTo>
                  <a:pt x="469517" y="402444"/>
                </a:lnTo>
                <a:cubicBezTo>
                  <a:pt x="358386" y="402444"/>
                  <a:pt x="268296" y="492534"/>
                  <a:pt x="268296" y="603665"/>
                </a:cubicBezTo>
                <a:lnTo>
                  <a:pt x="268296" y="1234570"/>
                </a:lnTo>
                <a:close/>
              </a:path>
            </a:pathLst>
          </a:custGeom>
          <a:solidFill>
            <a:schemeClr val="accent2"/>
          </a:solidFill>
          <a:ln w="12700" cap="flat" cmpd="sng" algn="ctr">
            <a:noFill/>
            <a:prstDash val="solid"/>
            <a:round/>
          </a:ln>
        </p:spPr>
        <p:txBody>
          <a:bodyPr lIns="68559" tIns="34279" rIns="68559" bIns="34279" anchor="ctr"/>
          <a:p>
            <a:endParaRPr lang="zh-CN" altLang="en-US" sz="1800">
              <a:latin typeface="Montserrat"/>
              <a:cs typeface="Montserrat" panose="00000500000000000000" charset="0"/>
            </a:endParaRPr>
          </a:p>
        </p:txBody>
      </p:sp>
      <p:sp>
        <p:nvSpPr>
          <p:cNvPr id="14" name="矩形 19"/>
          <p:cNvSpPr/>
          <p:nvPr/>
        </p:nvSpPr>
        <p:spPr>
          <a:xfrm>
            <a:off x="214630" y="2419350"/>
            <a:ext cx="7031355" cy="2634615"/>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1000">
              <a:solidFill>
                <a:schemeClr val="tx1"/>
              </a:solidFill>
              <a:latin typeface="Montserrat"/>
              <a:ea typeface="Montserrat"/>
              <a:cs typeface="Montserrat" panose="00000500000000000000" charset="0"/>
              <a:sym typeface="Montserrat"/>
            </a:endParaRPr>
          </a:p>
        </p:txBody>
      </p:sp>
      <p:sp>
        <p:nvSpPr>
          <p:cNvPr id="16" name="Text Box 15"/>
          <p:cNvSpPr txBox="1"/>
          <p:nvPr/>
        </p:nvSpPr>
        <p:spPr>
          <a:xfrm>
            <a:off x="393700" y="2571750"/>
            <a:ext cx="6546850" cy="922020"/>
          </a:xfrm>
          <a:prstGeom prst="rect">
            <a:avLst/>
          </a:prstGeom>
          <a:noFill/>
        </p:spPr>
        <p:txBody>
          <a:bodyPr wrap="square" rtlCol="0">
            <a:spAutoFit/>
          </a:bodyPr>
          <a:p>
            <a:r>
              <a:rPr lang="en-US">
                <a:latin typeface="Times New Roman" panose="02020603050405020304" charset="0"/>
                <a:cs typeface="Times New Roman" panose="02020603050405020304" charset="0"/>
              </a:rPr>
              <a:t>Áp dụng phương pháp RFE </a:t>
            </a:r>
            <a:r>
              <a:rPr lang="en-US" altLang="en-US">
                <a:latin typeface="Times New Roman" panose="02020603050405020304" charset="0"/>
                <a:cs typeface="Times New Roman" panose="02020603050405020304" charset="0"/>
              </a:rPr>
              <a:t>(Recursive Feature Elimination).</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Ở đây, sau khi thực hiện phương pháp RFE, lấy ra 13 đặc trưng tốt nhất.</a:t>
            </a:r>
            <a:endParaRPr lang="en-US" altLang="en-US">
              <a:latin typeface="Times New Roman" panose="02020603050405020304" charset="0"/>
              <a:cs typeface="Times New Roman" panose="02020603050405020304" charset="0"/>
            </a:endParaRPr>
          </a:p>
        </p:txBody>
      </p:sp>
      <p:sp>
        <p:nvSpPr>
          <p:cNvPr id="17" name="Text Box 16"/>
          <p:cNvSpPr txBox="1"/>
          <p:nvPr/>
        </p:nvSpPr>
        <p:spPr>
          <a:xfrm>
            <a:off x="457200" y="3535045"/>
            <a:ext cx="6343650" cy="1322070"/>
          </a:xfrm>
          <a:prstGeom prst="rect">
            <a:avLst/>
          </a:prstGeom>
        </p:spPr>
        <p:txBody>
          <a:bodyPr wrap="square">
            <a:spAutoFit/>
          </a:bodyPr>
          <a:p>
            <a:pPr marL="0" indent="0"/>
            <a:r>
              <a:rPr sz="1600" b="0" i="0">
                <a:solidFill>
                  <a:srgbClr val="000000"/>
                </a:solidFill>
                <a:latin typeface="Consolas" panose="020B0609020204030204"/>
                <a:ea typeface="Consolas" panose="020B0609020204030204"/>
              </a:rPr>
              <a:t>['Openness', 'Conscientiousness', 'Extraversion', 'Agreeableness', 'Neuroticism', 'sleep_time', 'wake_time', 'sleep_duration', 'screen_on_time', 'skin_conductance', 'accelerometer', 'mobility_radius', 'mobility_distance'</a:t>
            </a:r>
            <a:endParaRPr sz="1600" b="0" i="0">
              <a:solidFill>
                <a:srgbClr val="000000"/>
              </a:solidFill>
              <a:latin typeface="Consolas" panose="020B0609020204030204"/>
              <a:ea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par>
                                <p:cTn id="16" presetID="5" presetClass="entr" presetSubtype="1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heckerboard(across)">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checkerboard(across)">
                                      <p:cBhvr>
                                        <p:cTn id="23" dur="500"/>
                                        <p:tgtEl>
                                          <p:spTgt spid="12"/>
                                        </p:tgtEl>
                                      </p:cBhvr>
                                    </p:animEffect>
                                  </p:childTnLst>
                                </p:cTn>
                              </p:par>
                              <p:par>
                                <p:cTn id="24" presetID="5" presetClass="entr" presetSubtype="1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checkerboard(across)">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checkerboard(across)">
                                      <p:cBhvr>
                                        <p:cTn id="31" dur="500"/>
                                        <p:tgtEl>
                                          <p:spTgt spid="17"/>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heckerboard(across)">
                                      <p:cBhvr>
                                        <p:cTn id="34" dur="500"/>
                                        <p:tgtEl>
                                          <p:spTgt spid="1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heckerboard(across)">
                                      <p:cBhvr>
                                        <p:cTn id="37" dur="500"/>
                                        <p:tgtEl>
                                          <p:spTgt spid="14"/>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78858"/>
                                        </p:tgtEl>
                                        <p:attrNameLst>
                                          <p:attrName>style.visibility</p:attrName>
                                        </p:attrNameLst>
                                      </p:cBhvr>
                                      <p:to>
                                        <p:strVal val="visible"/>
                                      </p:to>
                                    </p:set>
                                    <p:animEffect transition="in" filter="checkerboard(across)">
                                      <p:cBhvr>
                                        <p:cTn id="40" dur="500"/>
                                        <p:tgtEl>
                                          <p:spTgt spid="78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animBg="1"/>
      <p:bldP spid="3" grpId="1"/>
      <p:bldP spid="29" grpId="1" animBg="1"/>
      <p:bldP spid="4" grpId="0" animBg="1"/>
      <p:bldP spid="4" grpId="1" animBg="1"/>
      <p:bldP spid="11" grpId="0" bldLvl="0" animBg="1"/>
      <p:bldP spid="11" grpId="1" animBg="1"/>
      <p:bldP spid="17" grpId="0"/>
      <p:bldP spid="16" grpId="0"/>
      <p:bldP spid="14" grpId="0" bldLvl="0" animBg="1"/>
      <p:bldP spid="78858" grpId="0" bldLvl="0" animBg="1"/>
      <p:bldP spid="17" grpId="1"/>
      <p:bldP spid="16" grpId="1"/>
      <p:bldP spid="14" grpId="1" animBg="1"/>
      <p:bldP spid="78858"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19"/>
          <p:cNvSpPr/>
          <p:nvPr/>
        </p:nvSpPr>
        <p:spPr>
          <a:xfrm>
            <a:off x="817880" y="944880"/>
            <a:ext cx="5756275" cy="219202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9" name="矩形 19"/>
          <p:cNvSpPr/>
          <p:nvPr/>
        </p:nvSpPr>
        <p:spPr>
          <a:xfrm>
            <a:off x="796925" y="361950"/>
            <a:ext cx="4029710" cy="712470"/>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 name="圆角矩形 10"/>
          <p:cNvSpPr/>
          <p:nvPr/>
        </p:nvSpPr>
        <p:spPr>
          <a:xfrm>
            <a:off x="304800" y="27876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36" name="组合 19"/>
          <p:cNvGrpSpPr>
            <a:grpSpLocks noChangeAspect="1"/>
          </p:cNvGrpSpPr>
          <p:nvPr/>
        </p:nvGrpSpPr>
        <p:grpSpPr>
          <a:xfrm>
            <a:off x="574675" y="576263"/>
            <a:ext cx="381953" cy="382429"/>
            <a:chOff x="1437735" y="704204"/>
            <a:chExt cx="492531" cy="493274"/>
          </a:xfrm>
          <a:solidFill>
            <a:schemeClr val="bg1"/>
          </a:solidFill>
        </p:grpSpPr>
        <p:sp>
          <p:nvSpPr>
            <p:cNvPr id="37"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sp>
          <p:nvSpPr>
            <p:cNvPr id="38"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grpSp>
      <p:sp>
        <p:nvSpPr>
          <p:cNvPr id="3" name="Text Box 2"/>
          <p:cNvSpPr txBox="1"/>
          <p:nvPr/>
        </p:nvSpPr>
        <p:spPr>
          <a:xfrm>
            <a:off x="1447800" y="576580"/>
            <a:ext cx="3048000" cy="368300"/>
          </a:xfrm>
          <a:prstGeom prst="rect">
            <a:avLst/>
          </a:prstGeom>
          <a:noFill/>
        </p:spPr>
        <p:txBody>
          <a:bodyPr wrap="square" rtlCol="0">
            <a:spAutoFit/>
          </a:bodyPr>
          <a:p>
            <a:r>
              <a:rPr lang="en-US">
                <a:latin typeface="Times New Roman" panose="02020603050405020304" charset="0"/>
                <a:cs typeface="Times New Roman" panose="02020603050405020304" charset="0"/>
              </a:rPr>
              <a:t>Phân chia dữ liệu</a:t>
            </a:r>
            <a:endParaRPr lang="en-US">
              <a:latin typeface="Times New Roman" panose="02020603050405020304" charset="0"/>
              <a:cs typeface="Times New Roman" panose="02020603050405020304" charset="0"/>
            </a:endParaRPr>
          </a:p>
        </p:txBody>
      </p:sp>
      <p:sp>
        <p:nvSpPr>
          <p:cNvPr id="6" name="Text Box 5"/>
          <p:cNvSpPr txBox="1"/>
          <p:nvPr/>
        </p:nvSpPr>
        <p:spPr>
          <a:xfrm>
            <a:off x="1295400" y="1200150"/>
            <a:ext cx="2206625" cy="1435735"/>
          </a:xfrm>
          <a:prstGeom prst="rect">
            <a:avLst/>
          </a:prstGeom>
          <a:noFill/>
        </p:spPr>
        <p:txBody>
          <a:bodyPr wrap="square" rtlCol="0">
            <a:noAutofit/>
          </a:bodyPr>
          <a:p>
            <a:r>
              <a:rPr lang="en-US">
                <a:latin typeface="Times New Roman" panose="02020603050405020304" charset="0"/>
                <a:cs typeface="Times New Roman" panose="02020603050405020304" charset="0"/>
              </a:rPr>
              <a:t>Tỷ lệ phân chia:</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Tập Training: 72%</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Tập validation: 8%</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Tập test: 20%</a:t>
            </a:r>
            <a:endParaRPr lang="en-US">
              <a:latin typeface="Times New Roman" panose="02020603050405020304" charset="0"/>
              <a:cs typeface="Times New Roman" panose="02020603050405020304" charset="0"/>
            </a:endParaRPr>
          </a:p>
        </p:txBody>
      </p:sp>
      <p:pic>
        <p:nvPicPr>
          <p:cNvPr id="7" name="Picture 6"/>
          <p:cNvPicPr>
            <a:picLocks noChangeAspect="1"/>
          </p:cNvPicPr>
          <p:nvPr/>
        </p:nvPicPr>
        <p:blipFill>
          <a:blip r:embed="rId1"/>
          <a:stretch>
            <a:fillRect/>
          </a:stretch>
        </p:blipFill>
        <p:spPr>
          <a:xfrm>
            <a:off x="3581400" y="1200150"/>
            <a:ext cx="2950210" cy="18459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checkerboard(across)">
                                      <p:cBhvr>
                                        <p:cTn id="10" dur="500"/>
                                        <p:tgtEl>
                                          <p:spTgt spid="29"/>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checkerboard(across)">
                                      <p:cBhvr>
                                        <p:cTn id="15" dur="500"/>
                                        <p:tgtEl>
                                          <p:spTgt spid="4"/>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heckerboard(across)">
                                      <p:cBhvr>
                                        <p:cTn id="18" dur="500"/>
                                        <p:tgtEl>
                                          <p:spTgt spid="6"/>
                                        </p:tgtEl>
                                      </p:cBhvr>
                                    </p:animEffect>
                                  </p:childTnLst>
                                </p:cTn>
                              </p:par>
                              <p:par>
                                <p:cTn id="19" presetID="5"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9" grpId="0" bldLvl="0" animBg="1"/>
      <p:bldP spid="3" grpId="1"/>
      <p:bldP spid="29" grpId="1" animBg="1"/>
      <p:bldP spid="4" grpId="0" bldLvl="0" animBg="1"/>
      <p:bldP spid="6" grpId="0"/>
      <p:bldP spid="4" grpId="1" animBg="1"/>
      <p:bldP spid="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直角三角形 13"/>
          <p:cNvSpPr/>
          <p:nvPr/>
        </p:nvSpPr>
        <p:spPr>
          <a:xfrm>
            <a:off x="-70485" y="4342053"/>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877570" y="107950"/>
            <a:ext cx="9182735" cy="4570095"/>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8" name="椭圆 17"/>
          <p:cNvSpPr/>
          <p:nvPr/>
        </p:nvSpPr>
        <p:spPr>
          <a:xfrm>
            <a:off x="609601" y="149987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3" name="椭圆 22"/>
          <p:cNvSpPr/>
          <p:nvPr/>
        </p:nvSpPr>
        <p:spPr>
          <a:xfrm>
            <a:off x="-304823" y="3409719"/>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grpSp>
        <p:nvGrpSpPr>
          <p:cNvPr id="55" name="组合 54"/>
          <p:cNvGrpSpPr/>
          <p:nvPr/>
        </p:nvGrpSpPr>
        <p:grpSpPr>
          <a:xfrm>
            <a:off x="2819400" y="948055"/>
            <a:ext cx="5351780" cy="385445"/>
            <a:chOff x="3527609" y="1954206"/>
            <a:chExt cx="2497987" cy="385444"/>
          </a:xfrm>
        </p:grpSpPr>
        <p:sp>
          <p:nvSpPr>
            <p:cNvPr id="56" name="圆角矩形 55"/>
            <p:cNvSpPr/>
            <p:nvPr/>
          </p:nvSpPr>
          <p:spPr>
            <a:xfrm>
              <a:off x="3996239" y="1954206"/>
              <a:ext cx="195008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57" name="矩形 56"/>
            <p:cNvSpPr/>
            <p:nvPr/>
          </p:nvSpPr>
          <p:spPr>
            <a:xfrm>
              <a:off x="4036826" y="2002059"/>
              <a:ext cx="1988770" cy="304840"/>
            </a:xfrm>
            <a:prstGeom prst="rect">
              <a:avLst/>
            </a:prstGeom>
          </p:spPr>
          <p:txBody>
            <a:bodyPr wrap="square" lIns="121960" tIns="60980" rIns="121960" bIns="60980">
              <a:noAutofit/>
            </a:bodyPr>
            <a:lstStyle/>
            <a:p>
              <a:pPr algn="l">
                <a:defRPr/>
              </a:pPr>
              <a:r>
                <a:rPr lang="en-US" altLang="zh-CN" sz="1700" kern="100" smtClean="0">
                  <a:solidFill>
                    <a:schemeClr val="tx1">
                      <a:lumMod val="75000"/>
                      <a:lumOff val="25000"/>
                    </a:schemeClr>
                  </a:solidFill>
                  <a:latin typeface="Times New Roman" panose="02020603050405020304" charset="0"/>
                  <a:cs typeface="Times New Roman" panose="02020603050405020304" charset="0"/>
                </a:rPr>
                <a:t>Giới thiệu dự án	 </a:t>
              </a:r>
              <a:endParaRPr lang="en-US" altLang="zh-CN" sz="1700" kern="100" smtClean="0">
                <a:solidFill>
                  <a:schemeClr val="tx1">
                    <a:lumMod val="75000"/>
                    <a:lumOff val="25000"/>
                  </a:schemeClr>
                </a:solidFill>
                <a:latin typeface="Times New Roman" panose="02020603050405020304" charset="0"/>
                <a:cs typeface="Times New Roman" panose="02020603050405020304" charset="0"/>
              </a:endParaRPr>
            </a:p>
          </p:txBody>
        </p:sp>
        <p:sp>
          <p:nvSpPr>
            <p:cNvPr id="58" name="圆角矩形 5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59" name="文本框 48"/>
            <p:cNvSpPr txBox="1">
              <a:spLocks noChangeArrowheads="1"/>
            </p:cNvSpPr>
            <p:nvPr/>
          </p:nvSpPr>
          <p:spPr bwMode="auto">
            <a:xfrm>
              <a:off x="3527609" y="1954206"/>
              <a:ext cx="501137" cy="338553"/>
            </a:xfrm>
            <a:prstGeom prst="rect">
              <a:avLst/>
            </a:prstGeom>
            <a:noFill/>
            <a:ln w="9525">
              <a:noFill/>
              <a:miter lim="800000"/>
            </a:ln>
          </p:spPr>
          <p:txBody>
            <a:bodyPr>
              <a:noAutofit/>
            </a:bodyPr>
            <a:lstStyle/>
            <a:p>
              <a:pPr algn="l"/>
              <a:r>
                <a:rPr lang="vi-VN" altLang="vi-VN" sz="1700">
                  <a:solidFill>
                    <a:schemeClr val="bg1"/>
                  </a:solidFill>
                  <a:latin typeface="Times New Roman" panose="02020603050405020304" charset="0"/>
                  <a:ea typeface="Noto Sans"/>
                  <a:cs typeface="Times New Roman" panose="02020603050405020304" charset="0"/>
                </a:rPr>
                <a:t>01</a:t>
              </a:r>
              <a:endParaRPr lang="vi-VN" altLang="vi-VN" sz="1700">
                <a:solidFill>
                  <a:schemeClr val="bg1"/>
                </a:solidFill>
                <a:latin typeface="Times New Roman" panose="02020603050405020304" charset="0"/>
                <a:ea typeface="Noto Sans"/>
                <a:cs typeface="Times New Roman" panose="02020603050405020304" charset="0"/>
              </a:endParaRPr>
            </a:p>
          </p:txBody>
        </p:sp>
      </p:grpSp>
      <p:grpSp>
        <p:nvGrpSpPr>
          <p:cNvPr id="60" name="组合 59"/>
          <p:cNvGrpSpPr/>
          <p:nvPr/>
        </p:nvGrpSpPr>
        <p:grpSpPr>
          <a:xfrm>
            <a:off x="2819400" y="1576705"/>
            <a:ext cx="5351780" cy="385445"/>
            <a:chOff x="3527609" y="1954206"/>
            <a:chExt cx="2497987" cy="385444"/>
          </a:xfrm>
        </p:grpSpPr>
        <p:sp>
          <p:nvSpPr>
            <p:cNvPr id="61" name="圆角矩形 60"/>
            <p:cNvSpPr/>
            <p:nvPr/>
          </p:nvSpPr>
          <p:spPr>
            <a:xfrm>
              <a:off x="3996239" y="1954206"/>
              <a:ext cx="1949450"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62" name="矩形 61"/>
            <p:cNvSpPr/>
            <p:nvPr/>
          </p:nvSpPr>
          <p:spPr>
            <a:xfrm>
              <a:off x="4036826" y="1966306"/>
              <a:ext cx="1988770" cy="304840"/>
            </a:xfrm>
            <a:prstGeom prst="rect">
              <a:avLst/>
            </a:prstGeom>
          </p:spPr>
          <p:txBody>
            <a:bodyPr wrap="square" lIns="121960" tIns="60980" rIns="121960" bIns="60980">
              <a:noAutofit/>
            </a:bodyPr>
            <a:lstStyle/>
            <a:p>
              <a:pPr algn="l">
                <a:defRPr/>
              </a:pPr>
              <a:r>
                <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rPr>
                <a:t>Thông tin bộ dữ liệu</a:t>
              </a:r>
              <a:endPar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endParaRPr>
            </a:p>
          </p:txBody>
        </p:sp>
        <p:sp>
          <p:nvSpPr>
            <p:cNvPr id="63" name="圆角矩形 62"/>
            <p:cNvSpPr/>
            <p:nvPr/>
          </p:nvSpPr>
          <p:spPr>
            <a:xfrm>
              <a:off x="3542139" y="1954206"/>
              <a:ext cx="385318" cy="3853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64" name="文本框 48"/>
            <p:cNvSpPr txBox="1">
              <a:spLocks noChangeArrowheads="1"/>
            </p:cNvSpPr>
            <p:nvPr/>
          </p:nvSpPr>
          <p:spPr bwMode="auto">
            <a:xfrm>
              <a:off x="3527609" y="1954206"/>
              <a:ext cx="501137" cy="338553"/>
            </a:xfrm>
            <a:prstGeom prst="rect">
              <a:avLst/>
            </a:prstGeom>
            <a:noFill/>
            <a:ln w="9525">
              <a:noFill/>
              <a:miter lim="800000"/>
            </a:ln>
          </p:spPr>
          <p:txBody>
            <a:bodyPr>
              <a:normAutofit lnSpcReduction="10000"/>
            </a:bodyPr>
            <a:lstStyle/>
            <a:p>
              <a:pPr algn="l"/>
              <a:r>
                <a:rPr lang="vi-VN" altLang="vi-VN" sz="1700" smtClean="0">
                  <a:solidFill>
                    <a:schemeClr val="bg1"/>
                  </a:solidFill>
                  <a:latin typeface="Times New Roman" panose="02020603050405020304" charset="0"/>
                  <a:ea typeface="Noto Sans"/>
                  <a:cs typeface="Times New Roman" panose="02020603050405020304" charset="0"/>
                </a:rPr>
                <a:t>02</a:t>
              </a:r>
              <a:endParaRPr lang="vi-VN" altLang="vi-VN" sz="1700" smtClean="0">
                <a:solidFill>
                  <a:schemeClr val="bg1"/>
                </a:solidFill>
                <a:latin typeface="Times New Roman" panose="02020603050405020304" charset="0"/>
                <a:ea typeface="Noto Sans"/>
                <a:cs typeface="Times New Roman" panose="02020603050405020304" charset="0"/>
              </a:endParaRPr>
            </a:p>
          </p:txBody>
        </p:sp>
      </p:grpSp>
      <p:grpSp>
        <p:nvGrpSpPr>
          <p:cNvPr id="65" name="组合 64"/>
          <p:cNvGrpSpPr/>
          <p:nvPr/>
        </p:nvGrpSpPr>
        <p:grpSpPr>
          <a:xfrm>
            <a:off x="2819400" y="2205355"/>
            <a:ext cx="5351780" cy="499745"/>
            <a:chOff x="3527609" y="1954206"/>
            <a:chExt cx="2497987" cy="499822"/>
          </a:xfrm>
        </p:grpSpPr>
        <p:sp>
          <p:nvSpPr>
            <p:cNvPr id="66" name="圆角矩形 65"/>
            <p:cNvSpPr/>
            <p:nvPr/>
          </p:nvSpPr>
          <p:spPr>
            <a:xfrm>
              <a:off x="3996239" y="1954206"/>
              <a:ext cx="197294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67" name="矩形 66"/>
            <p:cNvSpPr/>
            <p:nvPr/>
          </p:nvSpPr>
          <p:spPr>
            <a:xfrm>
              <a:off x="4036826" y="1966309"/>
              <a:ext cx="1988770" cy="487720"/>
            </a:xfrm>
            <a:prstGeom prst="rect">
              <a:avLst/>
            </a:prstGeom>
          </p:spPr>
          <p:txBody>
            <a:bodyPr wrap="square" lIns="121960" tIns="60980" rIns="121960" bIns="60980">
              <a:normAutofit/>
            </a:bodyPr>
            <a:lstStyle/>
            <a:p>
              <a:pPr algn="l">
                <a:defRPr/>
              </a:pPr>
              <a:r>
                <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rPr>
                <a:t>Khám phá và trực quan dữ liệu	</a:t>
              </a:r>
              <a:endPar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endParaRPr>
            </a:p>
          </p:txBody>
        </p:sp>
        <p:sp>
          <p:nvSpPr>
            <p:cNvPr id="68" name="圆角矩形 6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69" name="文本框 48"/>
            <p:cNvSpPr txBox="1">
              <a:spLocks noChangeArrowheads="1"/>
            </p:cNvSpPr>
            <p:nvPr/>
          </p:nvSpPr>
          <p:spPr bwMode="auto">
            <a:xfrm>
              <a:off x="3527609" y="1954206"/>
              <a:ext cx="501137" cy="338553"/>
            </a:xfrm>
            <a:prstGeom prst="rect">
              <a:avLst/>
            </a:prstGeom>
            <a:noFill/>
            <a:ln w="9525">
              <a:noFill/>
              <a:miter lim="800000"/>
            </a:ln>
          </p:spPr>
          <p:txBody>
            <a:bodyPr>
              <a:normAutofit lnSpcReduction="10000"/>
            </a:bodyPr>
            <a:lstStyle/>
            <a:p>
              <a:pPr algn="l"/>
              <a:r>
                <a:rPr lang="vi-VN" altLang="vi-VN" sz="1700" smtClean="0">
                  <a:solidFill>
                    <a:schemeClr val="bg1"/>
                  </a:solidFill>
                  <a:latin typeface="Times New Roman" panose="02020603050405020304" charset="0"/>
                  <a:ea typeface="Noto Sans"/>
                  <a:cs typeface="Times New Roman" panose="02020603050405020304" charset="0"/>
                </a:rPr>
                <a:t>03</a:t>
              </a:r>
              <a:endParaRPr lang="vi-VN" altLang="vi-VN" sz="1700" smtClean="0">
                <a:solidFill>
                  <a:schemeClr val="bg1"/>
                </a:solidFill>
                <a:latin typeface="Times New Roman" panose="02020603050405020304" charset="0"/>
                <a:ea typeface="Noto Sans"/>
                <a:cs typeface="Times New Roman" panose="02020603050405020304" charset="0"/>
              </a:endParaRPr>
            </a:p>
          </p:txBody>
        </p:sp>
      </p:grpSp>
      <p:grpSp>
        <p:nvGrpSpPr>
          <p:cNvPr id="70" name="组合 69"/>
          <p:cNvGrpSpPr/>
          <p:nvPr/>
        </p:nvGrpSpPr>
        <p:grpSpPr>
          <a:xfrm>
            <a:off x="2819400" y="2830830"/>
            <a:ext cx="5351780" cy="487680"/>
            <a:chOff x="3527609" y="1951188"/>
            <a:chExt cx="2497987" cy="487720"/>
          </a:xfrm>
        </p:grpSpPr>
        <p:sp>
          <p:nvSpPr>
            <p:cNvPr id="71" name="圆角矩形 70"/>
            <p:cNvSpPr/>
            <p:nvPr/>
          </p:nvSpPr>
          <p:spPr>
            <a:xfrm>
              <a:off x="3996239" y="1954206"/>
              <a:ext cx="196532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72" name="矩形 71"/>
            <p:cNvSpPr/>
            <p:nvPr/>
          </p:nvSpPr>
          <p:spPr>
            <a:xfrm>
              <a:off x="4036826" y="1951188"/>
              <a:ext cx="1988770" cy="487720"/>
            </a:xfrm>
            <a:prstGeom prst="rect">
              <a:avLst/>
            </a:prstGeom>
          </p:spPr>
          <p:txBody>
            <a:bodyPr wrap="square" lIns="121960" tIns="60980" rIns="121960" bIns="60980">
              <a:normAutofit/>
            </a:bodyPr>
            <a:lstStyle/>
            <a:p>
              <a:pPr algn="l">
                <a:defRPr/>
              </a:pPr>
              <a:r>
                <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rPr>
                <a:t>Tiền xử lí dữ liệu</a:t>
              </a:r>
              <a:endPar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endParaRPr>
            </a:p>
          </p:txBody>
        </p:sp>
        <p:sp>
          <p:nvSpPr>
            <p:cNvPr id="73" name="圆角矩形 72"/>
            <p:cNvSpPr/>
            <p:nvPr/>
          </p:nvSpPr>
          <p:spPr>
            <a:xfrm>
              <a:off x="3542139" y="1954206"/>
              <a:ext cx="385318" cy="3853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74" name="文本框 48"/>
            <p:cNvSpPr txBox="1">
              <a:spLocks noChangeArrowheads="1"/>
            </p:cNvSpPr>
            <p:nvPr/>
          </p:nvSpPr>
          <p:spPr bwMode="auto">
            <a:xfrm>
              <a:off x="3527609" y="1954206"/>
              <a:ext cx="501137" cy="338553"/>
            </a:xfrm>
            <a:prstGeom prst="rect">
              <a:avLst/>
            </a:prstGeom>
            <a:noFill/>
            <a:ln w="9525">
              <a:noFill/>
              <a:miter lim="800000"/>
            </a:ln>
          </p:spPr>
          <p:txBody>
            <a:bodyPr>
              <a:normAutofit lnSpcReduction="10000"/>
            </a:bodyPr>
            <a:lstStyle/>
            <a:p>
              <a:pPr algn="l"/>
              <a:r>
                <a:rPr lang="vi-VN" altLang="vi-VN" sz="1700" smtClean="0">
                  <a:solidFill>
                    <a:schemeClr val="bg1"/>
                  </a:solidFill>
                  <a:latin typeface="Times New Roman" panose="02020603050405020304" charset="0"/>
                  <a:ea typeface="Noto Sans"/>
                  <a:cs typeface="Times New Roman" panose="02020603050405020304" charset="0"/>
                </a:rPr>
                <a:t>04</a:t>
              </a:r>
              <a:endParaRPr lang="vi-VN" altLang="vi-VN" sz="1700" smtClean="0">
                <a:solidFill>
                  <a:schemeClr val="bg1"/>
                </a:solidFill>
                <a:latin typeface="Times New Roman" panose="02020603050405020304" charset="0"/>
                <a:ea typeface="Noto Sans"/>
                <a:cs typeface="Times New Roman" panose="02020603050405020304" charset="0"/>
              </a:endParaRPr>
            </a:p>
          </p:txBody>
        </p:sp>
      </p:grpSp>
      <p:grpSp>
        <p:nvGrpSpPr>
          <p:cNvPr id="75" name="组合 74"/>
          <p:cNvGrpSpPr/>
          <p:nvPr/>
        </p:nvGrpSpPr>
        <p:grpSpPr>
          <a:xfrm>
            <a:off x="2819400" y="3462020"/>
            <a:ext cx="5351780" cy="385445"/>
            <a:chOff x="3527609" y="1954206"/>
            <a:chExt cx="2497987" cy="385444"/>
          </a:xfrm>
        </p:grpSpPr>
        <p:sp>
          <p:nvSpPr>
            <p:cNvPr id="76" name="圆角矩形 75"/>
            <p:cNvSpPr/>
            <p:nvPr/>
          </p:nvSpPr>
          <p:spPr>
            <a:xfrm>
              <a:off x="3996239" y="1954206"/>
              <a:ext cx="197294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77" name="矩形 76"/>
            <p:cNvSpPr/>
            <p:nvPr/>
          </p:nvSpPr>
          <p:spPr>
            <a:xfrm>
              <a:off x="4036826" y="1966308"/>
              <a:ext cx="1988770" cy="304840"/>
            </a:xfrm>
            <a:prstGeom prst="rect">
              <a:avLst/>
            </a:prstGeom>
          </p:spPr>
          <p:txBody>
            <a:bodyPr wrap="square" lIns="121960" tIns="60980" rIns="121960" bIns="60980">
              <a:noAutofit/>
            </a:bodyPr>
            <a:lstStyle/>
            <a:p>
              <a:pPr algn="l">
                <a:defRPr/>
              </a:pPr>
              <a:r>
                <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rPr>
                <a:t>Huấn </a:t>
              </a:r>
              <a:r>
                <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sym typeface="+mn-ea"/>
                </a:rPr>
                <a:t>luyện mô hình</a:t>
              </a:r>
              <a:endPar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endParaRPr>
            </a:p>
          </p:txBody>
        </p:sp>
        <p:sp>
          <p:nvSpPr>
            <p:cNvPr id="78" name="圆角矩形 77"/>
            <p:cNvSpPr/>
            <p:nvPr/>
          </p:nvSpPr>
          <p:spPr>
            <a:xfrm>
              <a:off x="3542139" y="1954206"/>
              <a:ext cx="385318" cy="38531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79" name="文本框 78"/>
            <p:cNvSpPr txBox="1">
              <a:spLocks noChangeArrowheads="1"/>
            </p:cNvSpPr>
            <p:nvPr/>
          </p:nvSpPr>
          <p:spPr bwMode="auto">
            <a:xfrm>
              <a:off x="3527609" y="1954206"/>
              <a:ext cx="501137" cy="338553"/>
            </a:xfrm>
            <a:prstGeom prst="rect">
              <a:avLst/>
            </a:prstGeom>
            <a:noFill/>
            <a:ln w="9525">
              <a:noFill/>
              <a:miter lim="800000"/>
            </a:ln>
          </p:spPr>
          <p:txBody>
            <a:bodyPr>
              <a:normAutofit lnSpcReduction="10000"/>
            </a:bodyPr>
            <a:lstStyle/>
            <a:p>
              <a:pPr algn="l"/>
              <a:r>
                <a:rPr lang="vi-VN" altLang="vi-VN" sz="1700" smtClean="0">
                  <a:solidFill>
                    <a:schemeClr val="bg1"/>
                  </a:solidFill>
                  <a:latin typeface="Times New Roman" panose="02020603050405020304" charset="0"/>
                  <a:ea typeface="Noto Sans"/>
                  <a:cs typeface="Times New Roman" panose="02020603050405020304" charset="0"/>
                </a:rPr>
                <a:t>05</a:t>
              </a:r>
              <a:endParaRPr lang="vi-VN" altLang="vi-VN" sz="1700" smtClean="0">
                <a:solidFill>
                  <a:schemeClr val="bg1"/>
                </a:solidFill>
                <a:latin typeface="Times New Roman" panose="02020603050405020304" charset="0"/>
                <a:ea typeface="Noto Sans"/>
                <a:cs typeface="Times New Roman" panose="02020603050405020304" charset="0"/>
              </a:endParaRPr>
            </a:p>
          </p:txBody>
        </p:sp>
      </p:grpSp>
      <p:sp>
        <p:nvSpPr>
          <p:cNvPr id="2" name="椭圆 22"/>
          <p:cNvSpPr/>
          <p:nvPr/>
        </p:nvSpPr>
        <p:spPr>
          <a:xfrm rot="20340000">
            <a:off x="215265" y="287655"/>
            <a:ext cx="2684145" cy="1273175"/>
          </a:xfrm>
          <a:prstGeom prst="ellipse">
            <a:avLst/>
          </a:prstGeom>
          <a:noFill/>
          <a:ln w="3810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sp>
        <p:nvSpPr>
          <p:cNvPr id="29" name="文本框 28"/>
          <p:cNvSpPr txBox="1"/>
          <p:nvPr/>
        </p:nvSpPr>
        <p:spPr>
          <a:xfrm rot="9420000" flipV="1">
            <a:off x="389256" y="549482"/>
            <a:ext cx="2755265" cy="609600"/>
          </a:xfrm>
          <a:prstGeom prst="rect">
            <a:avLst/>
          </a:prstGeom>
          <a:noFill/>
        </p:spPr>
        <p:txBody>
          <a:bodyPr wrap="square" rtlCol="0">
            <a:normAutofit/>
          </a:bodyPr>
          <a:lstStyle/>
          <a:p>
            <a:pPr algn="l"/>
            <a:r>
              <a:rPr lang="vi-VN" altLang="vi-VN" sz="3000" b="1" u="sng" smtClean="0">
                <a:solidFill>
                  <a:schemeClr val="accent1"/>
                </a:solidFill>
                <a:latin typeface="Times New Roman" panose="02020603050405020304" charset="0"/>
                <a:ea typeface="Noto Sans"/>
                <a:cs typeface="Times New Roman" panose="02020603050405020304" charset="0"/>
              </a:rPr>
              <a:t>NỘI DUNG</a:t>
            </a:r>
            <a:endParaRPr lang="vi-VN" altLang="vi-VN" sz="3000" b="1" u="sng" smtClean="0">
              <a:solidFill>
                <a:schemeClr val="accent1"/>
              </a:solidFill>
              <a:latin typeface="Times New Roman" panose="02020603050405020304" charset="0"/>
              <a:ea typeface="Noto Sans"/>
              <a:cs typeface="Times New Roman" panose="02020603050405020304" charset="0"/>
            </a:endParaRPr>
          </a:p>
        </p:txBody>
      </p:sp>
      <p:sp>
        <p:nvSpPr>
          <p:cNvPr id="4" name="椭圆 18"/>
          <p:cNvSpPr/>
          <p:nvPr/>
        </p:nvSpPr>
        <p:spPr>
          <a:xfrm>
            <a:off x="8183897" y="742837"/>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grpSp>
        <p:nvGrpSpPr>
          <p:cNvPr id="6" name="组合 74"/>
          <p:cNvGrpSpPr/>
          <p:nvPr/>
        </p:nvGrpSpPr>
        <p:grpSpPr>
          <a:xfrm>
            <a:off x="2819415" y="4053840"/>
            <a:ext cx="5320650" cy="385445"/>
            <a:chOff x="3542139" y="1954206"/>
            <a:chExt cx="2483457" cy="385444"/>
          </a:xfrm>
        </p:grpSpPr>
        <p:sp>
          <p:nvSpPr>
            <p:cNvPr id="7" name="圆角矩形 75"/>
            <p:cNvSpPr/>
            <p:nvPr/>
          </p:nvSpPr>
          <p:spPr>
            <a:xfrm>
              <a:off x="3996239" y="1954206"/>
              <a:ext cx="1972945" cy="38544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sp>
          <p:nvSpPr>
            <p:cNvPr id="8" name="矩形 76"/>
            <p:cNvSpPr/>
            <p:nvPr/>
          </p:nvSpPr>
          <p:spPr>
            <a:xfrm>
              <a:off x="4036826" y="1966308"/>
              <a:ext cx="1988770" cy="304840"/>
            </a:xfrm>
            <a:prstGeom prst="rect">
              <a:avLst/>
            </a:prstGeom>
          </p:spPr>
          <p:txBody>
            <a:bodyPr wrap="square" lIns="121960" tIns="60980" rIns="121960" bIns="60980">
              <a:noAutofit/>
            </a:bodyPr>
            <a:p>
              <a:pPr algn="l">
                <a:defRPr/>
              </a:pPr>
              <a:r>
                <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sym typeface="+mn-ea"/>
                </a:rPr>
                <a:t>Kết quả sau khi huấn luyện</a:t>
              </a:r>
              <a:endPar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endParaRPr>
            </a:p>
            <a:p>
              <a:pPr algn="l">
                <a:defRPr/>
              </a:pPr>
              <a:endParaRPr lang="en-US" altLang="vi-VN" sz="1700" kern="100" smtClean="0">
                <a:solidFill>
                  <a:schemeClr val="tx1">
                    <a:lumMod val="75000"/>
                    <a:lumOff val="25000"/>
                  </a:schemeClr>
                </a:solidFill>
                <a:latin typeface="Times New Roman" panose="02020603050405020304" charset="0"/>
                <a:ea typeface="Noto Sans"/>
                <a:cs typeface="Times New Roman" panose="02020603050405020304" charset="0"/>
              </a:endParaRPr>
            </a:p>
          </p:txBody>
        </p:sp>
        <p:sp>
          <p:nvSpPr>
            <p:cNvPr id="9" name="圆角矩形 77"/>
            <p:cNvSpPr/>
            <p:nvPr/>
          </p:nvSpPr>
          <p:spPr>
            <a:xfrm>
              <a:off x="3542139" y="1954206"/>
              <a:ext cx="385318" cy="385318"/>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sz="1700">
                  <a:solidFill>
                    <a:schemeClr val="accent1"/>
                  </a:solidFill>
                  <a:latin typeface="Times New Roman" panose="02020603050405020304" charset="0"/>
                  <a:cs typeface="Times New Roman" panose="02020603050405020304" charset="0"/>
                </a:rPr>
                <a:t> </a:t>
              </a:r>
              <a:endParaRPr lang="en-US" altLang="zh-CN" sz="1700">
                <a:solidFill>
                  <a:schemeClr val="accent1"/>
                </a:solidFill>
                <a:latin typeface="Times New Roman" panose="02020603050405020304" charset="0"/>
                <a:cs typeface="Times New Roman" panose="02020603050405020304" charset="0"/>
              </a:endParaRPr>
            </a:p>
          </p:txBody>
        </p:sp>
      </p:grpSp>
      <p:sp>
        <p:nvSpPr>
          <p:cNvPr id="25" name="文本框 78"/>
          <p:cNvSpPr txBox="1">
            <a:spLocks noChangeArrowheads="1"/>
          </p:cNvSpPr>
          <p:nvPr/>
        </p:nvSpPr>
        <p:spPr bwMode="auto">
          <a:xfrm>
            <a:off x="2819400" y="4068445"/>
            <a:ext cx="1073654" cy="338554"/>
          </a:xfrm>
          <a:prstGeom prst="rect">
            <a:avLst/>
          </a:prstGeom>
          <a:noFill/>
          <a:ln w="9525">
            <a:noFill/>
            <a:miter lim="800000"/>
          </a:ln>
        </p:spPr>
        <p:txBody>
          <a:bodyPr>
            <a:normAutofit lnSpcReduction="10000"/>
          </a:bodyPr>
          <a:p>
            <a:pPr algn="l"/>
            <a:r>
              <a:rPr lang="vi-VN" altLang="vi-VN" sz="1700" smtClean="0">
                <a:solidFill>
                  <a:schemeClr val="bg1"/>
                </a:solidFill>
                <a:latin typeface="Times New Roman" panose="02020603050405020304" charset="0"/>
                <a:ea typeface="Noto Sans"/>
                <a:cs typeface="Times New Roman" panose="02020603050405020304" charset="0"/>
              </a:rPr>
              <a:t>0</a:t>
            </a:r>
            <a:r>
              <a:rPr lang="en-US" altLang="vi-VN" sz="1700" smtClean="0">
                <a:solidFill>
                  <a:schemeClr val="bg1"/>
                </a:solidFill>
                <a:latin typeface="Times New Roman" panose="02020603050405020304" charset="0"/>
                <a:ea typeface="Noto Sans"/>
                <a:cs typeface="Times New Roman" panose="02020603050405020304" charset="0"/>
              </a:rPr>
              <a:t>6</a:t>
            </a:r>
            <a:endParaRPr lang="en-US" altLang="vi-VN" sz="1700" smtClean="0">
              <a:solidFill>
                <a:schemeClr val="bg1"/>
              </a:solidFill>
              <a:latin typeface="Times New Roman" panose="02020603050405020304" charset="0"/>
              <a:ea typeface="Noto Sans"/>
              <a:cs typeface="Times New Roman" panose="02020603050405020304" charset="0"/>
            </a:endParaRPr>
          </a:p>
        </p:txBody>
      </p:sp>
      <p:sp>
        <p:nvSpPr>
          <p:cNvPr id="26" name="椭圆 22"/>
          <p:cNvSpPr/>
          <p:nvPr/>
        </p:nvSpPr>
        <p:spPr>
          <a:xfrm>
            <a:off x="8229577" y="460796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sp>
        <p:nvSpPr>
          <p:cNvPr id="27" name="椭圆 18"/>
          <p:cNvSpPr/>
          <p:nvPr/>
        </p:nvSpPr>
        <p:spPr>
          <a:xfrm>
            <a:off x="1828817" y="2439557"/>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Times New Roman" panose="02020603050405020304" charset="0"/>
                <a:ea typeface="Noto Sans"/>
                <a:cs typeface="Times New Roman" panose="02020603050405020304" charset="0"/>
              </a:rPr>
              <a:t>0</a:t>
            </a:r>
            <a:r>
              <a:rPr lang="en-US" altLang="vi-VN" sz="5100" b="1" smtClean="0">
                <a:solidFill>
                  <a:schemeClr val="accent1"/>
                </a:solidFill>
                <a:latin typeface="Times New Roman" panose="02020603050405020304" charset="0"/>
                <a:ea typeface="Noto Sans"/>
                <a:cs typeface="Times New Roman" panose="02020603050405020304" charset="0"/>
              </a:rPr>
              <a:t>6</a:t>
            </a:r>
            <a:endParaRPr lang="en-US" altLang="vi-VN" sz="5100" b="1" smtClean="0">
              <a:solidFill>
                <a:schemeClr val="accent1"/>
              </a:solidFill>
              <a:latin typeface="Times New Roman" panose="02020603050405020304" charset="0"/>
              <a:ea typeface="Noto Sans"/>
              <a:cs typeface="Times New Roman" panose="02020603050405020304" charset="0"/>
            </a:endParaRPr>
          </a:p>
        </p:txBody>
      </p:sp>
      <p:sp>
        <p:nvSpPr>
          <p:cNvPr id="56" name="文本框 32"/>
          <p:cNvSpPr txBox="1"/>
          <p:nvPr/>
        </p:nvSpPr>
        <p:spPr>
          <a:xfrm>
            <a:off x="2743200" y="2063501"/>
            <a:ext cx="3924664" cy="97536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vi-VN" sz="2900" b="1" kern="0">
                <a:solidFill>
                  <a:schemeClr val="accent2"/>
                </a:solidFill>
                <a:latin typeface="Times New Roman" panose="02020603050405020304" charset="0"/>
                <a:ea typeface="Noto Sans"/>
                <a:cs typeface="Times New Roman" panose="02020603050405020304" charset="0"/>
              </a:rPr>
              <a:t>Kết quả khi huấn luyện mô hình</a:t>
            </a:r>
            <a:endParaRPr lang="en-US" altLang="vi-VN" sz="2900" b="1" kern="0">
              <a:solidFill>
                <a:schemeClr val="accent2"/>
              </a:solidFill>
              <a:latin typeface="Times New Roman" panose="02020603050405020304" charset="0"/>
              <a:ea typeface="Noto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Logistic Regression</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pic>
        <p:nvPicPr>
          <p:cNvPr id="25" name="Picture 24"/>
          <p:cNvPicPr>
            <a:picLocks noChangeAspect="1"/>
          </p:cNvPicPr>
          <p:nvPr/>
        </p:nvPicPr>
        <p:blipFill>
          <a:blip r:embed="rId1"/>
          <a:srcRect r="8299"/>
          <a:stretch>
            <a:fillRect/>
          </a:stretch>
        </p:blipFill>
        <p:spPr>
          <a:xfrm>
            <a:off x="304800" y="2343150"/>
            <a:ext cx="4140200" cy="2485390"/>
          </a:xfrm>
          <a:prstGeom prst="rect">
            <a:avLst/>
          </a:prstGeom>
        </p:spPr>
      </p:pic>
      <p:pic>
        <p:nvPicPr>
          <p:cNvPr id="26" name="Picture 25"/>
          <p:cNvPicPr>
            <a:picLocks noChangeAspect="1"/>
          </p:cNvPicPr>
          <p:nvPr/>
        </p:nvPicPr>
        <p:blipFill>
          <a:blip r:embed="rId2"/>
          <a:stretch>
            <a:fillRect/>
          </a:stretch>
        </p:blipFill>
        <p:spPr>
          <a:xfrm>
            <a:off x="4312285" y="2272665"/>
            <a:ext cx="4536440" cy="2556510"/>
          </a:xfrm>
          <a:prstGeom prst="rect">
            <a:avLst/>
          </a:prstGeom>
        </p:spPr>
      </p:pic>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heckerboard(across)">
                                      <p:cBhvr>
                                        <p:cTn id="13" dur="500"/>
                                        <p:tgtEl>
                                          <p:spTgt spid="2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heckerboard(across)">
                                      <p:cBhvr>
                                        <p:cTn id="21" dur="500"/>
                                        <p:tgtEl>
                                          <p:spTgt spid="3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checkerboard(across)">
                                      <p:cBhvr>
                                        <p:cTn id="27" dur="500"/>
                                        <p:tgtEl>
                                          <p:spTgt spid="25"/>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checkerboard(across)">
                                      <p:cBhvr>
                                        <p:cTn id="30" dur="500"/>
                                        <p:tgtEl>
                                          <p:spTgt spid="33"/>
                                        </p:tgtEl>
                                      </p:cBhvr>
                                    </p:animEffect>
                                  </p:childTnLst>
                                </p:cTn>
                              </p:par>
                              <p:par>
                                <p:cTn id="31" presetID="5" presetClass="entr" presetSubtype="1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checkerboard(across)">
                                      <p:cBhvr>
                                        <p:cTn id="3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p:bldP spid="21" grpId="0" animBg="1"/>
      <p:bldP spid="24" grpId="0"/>
      <p:bldP spid="18" grpId="1" animBg="1"/>
      <p:bldP spid="20" grpId="1"/>
      <p:bldP spid="21" grpId="1" animBg="1"/>
      <p:bldP spid="24" grpId="1"/>
      <p:bldP spid="31" grpId="0" animBg="1"/>
      <p:bldP spid="32" grpId="0"/>
      <p:bldP spid="33" grpId="0"/>
      <p:bldP spid="31" grpId="1" animBg="1"/>
      <p:bldP spid="32" grpId="1"/>
      <p:bldP spid="3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Logistic Regression</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34" name="Picture 33"/>
          <p:cNvPicPr>
            <a:picLocks noChangeAspect="1"/>
          </p:cNvPicPr>
          <p:nvPr/>
        </p:nvPicPr>
        <p:blipFill>
          <a:blip r:embed="rId1"/>
          <a:stretch>
            <a:fillRect/>
          </a:stretch>
        </p:blipFill>
        <p:spPr>
          <a:xfrm>
            <a:off x="381000" y="2343150"/>
            <a:ext cx="3641090" cy="2548255"/>
          </a:xfrm>
          <a:prstGeom prst="rect">
            <a:avLst/>
          </a:prstGeom>
        </p:spPr>
      </p:pic>
      <p:pic>
        <p:nvPicPr>
          <p:cNvPr id="35" name="Picture 34"/>
          <p:cNvPicPr>
            <a:picLocks noChangeAspect="1"/>
          </p:cNvPicPr>
          <p:nvPr/>
        </p:nvPicPr>
        <p:blipFill>
          <a:blip r:embed="rId2"/>
          <a:stretch>
            <a:fillRect/>
          </a:stretch>
        </p:blipFill>
        <p:spPr>
          <a:xfrm>
            <a:off x="4343400" y="2225040"/>
            <a:ext cx="3764915" cy="263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Decision Tree</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457200" y="2406650"/>
            <a:ext cx="3702050" cy="2422525"/>
          </a:xfrm>
          <a:prstGeom prst="rect">
            <a:avLst/>
          </a:prstGeom>
        </p:spPr>
      </p:pic>
      <p:pic>
        <p:nvPicPr>
          <p:cNvPr id="4" name="Picture 3"/>
          <p:cNvPicPr>
            <a:picLocks noChangeAspect="1"/>
          </p:cNvPicPr>
          <p:nvPr/>
        </p:nvPicPr>
        <p:blipFill>
          <a:blip r:embed="rId2"/>
          <a:stretch>
            <a:fillRect/>
          </a:stretch>
        </p:blipFill>
        <p:spPr>
          <a:xfrm>
            <a:off x="4343400" y="2216785"/>
            <a:ext cx="4191000" cy="2657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heckerboard(across)">
                                      <p:cBhvr>
                                        <p:cTn id="13" dur="500"/>
                                        <p:tgtEl>
                                          <p:spTgt spid="2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heckerboard(across)">
                                      <p:cBhvr>
                                        <p:cTn id="21" dur="500"/>
                                        <p:tgtEl>
                                          <p:spTgt spid="31"/>
                                        </p:tgtEl>
                                      </p:cBhvr>
                                    </p:animEffect>
                                  </p:childTnLst>
                                </p:cTn>
                              </p:par>
                              <p:par>
                                <p:cTn id="22" presetID="5" presetClass="entr" presetSubtype="1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checkerboard(across)">
                                      <p:cBhvr>
                                        <p:cTn id="24" dur="500"/>
                                        <p:tgtEl>
                                          <p:spTgt spid="2"/>
                                        </p:tgtEl>
                                      </p:cBhvr>
                                    </p:animEffect>
                                  </p:childTnLst>
                                </p:cTn>
                              </p:par>
                              <p:par>
                                <p:cTn id="25" presetID="5" presetClass="entr" presetSubtype="1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checkerboard(across)">
                                      <p:cBhvr>
                                        <p:cTn id="30" dur="500"/>
                                        <p:tgtEl>
                                          <p:spTgt spid="32"/>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checkerboard(across)">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p:bldP spid="21" grpId="0" bldLvl="0" animBg="1"/>
      <p:bldP spid="24" grpId="0"/>
      <p:bldP spid="18" grpId="1" animBg="1"/>
      <p:bldP spid="20" grpId="1"/>
      <p:bldP spid="21" grpId="1" animBg="1"/>
      <p:bldP spid="24" grpId="1"/>
      <p:bldP spid="31" grpId="0" animBg="1"/>
      <p:bldP spid="32" grpId="0"/>
      <p:bldP spid="33" grpId="0"/>
      <p:bldP spid="31" grpId="1" animBg="1"/>
      <p:bldP spid="32" grpId="1"/>
      <p:bldP spid="33"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Decision Tree</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28600" y="2216785"/>
            <a:ext cx="3610610" cy="2651125"/>
          </a:xfrm>
          <a:prstGeom prst="rect">
            <a:avLst/>
          </a:prstGeom>
        </p:spPr>
      </p:pic>
      <p:pic>
        <p:nvPicPr>
          <p:cNvPr id="3" name="Picture 2"/>
          <p:cNvPicPr>
            <a:picLocks noChangeAspect="1"/>
          </p:cNvPicPr>
          <p:nvPr/>
        </p:nvPicPr>
        <p:blipFill>
          <a:blip r:embed="rId2"/>
          <a:stretch>
            <a:fillRect/>
          </a:stretch>
        </p:blipFill>
        <p:spPr>
          <a:xfrm>
            <a:off x="4495800" y="2266950"/>
            <a:ext cx="4030345" cy="2578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Random Forest</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381635" y="2289175"/>
            <a:ext cx="3987800" cy="2446655"/>
          </a:xfrm>
          <a:prstGeom prst="rect">
            <a:avLst/>
          </a:prstGeom>
        </p:spPr>
      </p:pic>
      <p:pic>
        <p:nvPicPr>
          <p:cNvPr id="4" name="Picture 3"/>
          <p:cNvPicPr>
            <a:picLocks noChangeAspect="1"/>
          </p:cNvPicPr>
          <p:nvPr/>
        </p:nvPicPr>
        <p:blipFill>
          <a:blip r:embed="rId2"/>
          <a:stretch>
            <a:fillRect/>
          </a:stretch>
        </p:blipFill>
        <p:spPr>
          <a:xfrm>
            <a:off x="4458335" y="2223770"/>
            <a:ext cx="3872230" cy="25374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Random Forest</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381000" y="2216785"/>
            <a:ext cx="3865245" cy="2593975"/>
          </a:xfrm>
          <a:prstGeom prst="rect">
            <a:avLst/>
          </a:prstGeom>
        </p:spPr>
      </p:pic>
      <p:pic>
        <p:nvPicPr>
          <p:cNvPr id="3" name="Picture 2"/>
          <p:cNvPicPr>
            <a:picLocks noChangeAspect="1"/>
          </p:cNvPicPr>
          <p:nvPr/>
        </p:nvPicPr>
        <p:blipFill>
          <a:blip r:embed="rId2"/>
          <a:stretch>
            <a:fillRect/>
          </a:stretch>
        </p:blipFill>
        <p:spPr>
          <a:xfrm>
            <a:off x="4572000" y="2174875"/>
            <a:ext cx="3865245" cy="2593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SVM</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pic>
        <p:nvPicPr>
          <p:cNvPr id="25" name="Picture 24"/>
          <p:cNvPicPr>
            <a:picLocks noChangeAspect="1"/>
          </p:cNvPicPr>
          <p:nvPr/>
        </p:nvPicPr>
        <p:blipFill>
          <a:blip r:embed="rId1"/>
          <a:srcRect r="8299"/>
          <a:stretch>
            <a:fillRect/>
          </a:stretch>
        </p:blipFill>
        <p:spPr>
          <a:xfrm>
            <a:off x="304800" y="2343150"/>
            <a:ext cx="4140200" cy="2485390"/>
          </a:xfrm>
          <a:prstGeom prst="rect">
            <a:avLst/>
          </a:prstGeom>
        </p:spPr>
      </p:pic>
      <p:pic>
        <p:nvPicPr>
          <p:cNvPr id="26" name="Picture 25"/>
          <p:cNvPicPr>
            <a:picLocks noChangeAspect="1"/>
          </p:cNvPicPr>
          <p:nvPr/>
        </p:nvPicPr>
        <p:blipFill>
          <a:blip r:embed="rId2"/>
          <a:stretch>
            <a:fillRect/>
          </a:stretch>
        </p:blipFill>
        <p:spPr>
          <a:xfrm>
            <a:off x="4312285" y="2272665"/>
            <a:ext cx="4536440" cy="2556510"/>
          </a:xfrm>
          <a:prstGeom prst="rect">
            <a:avLst/>
          </a:prstGeom>
        </p:spPr>
      </p:pic>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SVM</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34" name="Picture 33"/>
          <p:cNvPicPr>
            <a:picLocks noChangeAspect="1"/>
          </p:cNvPicPr>
          <p:nvPr/>
        </p:nvPicPr>
        <p:blipFill>
          <a:blip r:embed="rId1"/>
          <a:stretch>
            <a:fillRect/>
          </a:stretch>
        </p:blipFill>
        <p:spPr>
          <a:xfrm>
            <a:off x="381000" y="2343150"/>
            <a:ext cx="3641090" cy="2548255"/>
          </a:xfrm>
          <a:prstGeom prst="rect">
            <a:avLst/>
          </a:prstGeom>
        </p:spPr>
      </p:pic>
      <p:pic>
        <p:nvPicPr>
          <p:cNvPr id="35" name="Picture 34"/>
          <p:cNvPicPr>
            <a:picLocks noChangeAspect="1"/>
          </p:cNvPicPr>
          <p:nvPr/>
        </p:nvPicPr>
        <p:blipFill>
          <a:blip r:embed="rId2"/>
          <a:stretch>
            <a:fillRect/>
          </a:stretch>
        </p:blipFill>
        <p:spPr>
          <a:xfrm>
            <a:off x="4343400" y="2225040"/>
            <a:ext cx="3764915" cy="2635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038600" y="475615"/>
            <a:ext cx="4911725" cy="88900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3198495"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13716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Tìm Tham số tốt nhất</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4648200" y="514350"/>
            <a:ext cx="3594100" cy="829945"/>
          </a:xfrm>
          <a:prstGeom prst="rect">
            <a:avLst/>
          </a:prstGeom>
          <a:noFill/>
        </p:spPr>
        <p:txBody>
          <a:bodyPr wrap="square" rtlCol="0">
            <a:spAutoFit/>
          </a:bodyPr>
          <a:p>
            <a:r>
              <a:rPr lang="en-US" sz="2400">
                <a:latin typeface="Times New Roman" panose="02020603050405020304" charset="0"/>
                <a:cs typeface="Times New Roman" panose="02020603050405020304" charset="0"/>
              </a:rPr>
              <a:t>Áp dụng phương pháp Grid Search</a:t>
            </a:r>
            <a:endParaRPr lang="en-US" sz="2400">
              <a:latin typeface="Times New Roman" panose="02020603050405020304" charset="0"/>
              <a:cs typeface="Times New Roman" panose="02020603050405020304" charset="0"/>
            </a:endParaRPr>
          </a:p>
        </p:txBody>
      </p:sp>
      <p:sp>
        <p:nvSpPr>
          <p:cNvPr id="31" name="矩形 19"/>
          <p:cNvSpPr/>
          <p:nvPr/>
        </p:nvSpPr>
        <p:spPr>
          <a:xfrm>
            <a:off x="228600" y="1504950"/>
            <a:ext cx="8811260" cy="350520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448310" y="1619885"/>
            <a:ext cx="8267700" cy="3192780"/>
          </a:xfrm>
          <a:prstGeom prst="rect">
            <a:avLst/>
          </a:prstGeom>
          <a:noFill/>
        </p:spPr>
        <p:txBody>
          <a:bodyPr wrap="square" rtlCol="0">
            <a:noAutofit/>
          </a:bodyPr>
          <a:p>
            <a:r>
              <a:rPr lang="en-US">
                <a:latin typeface="Times New Roman" panose="02020603050405020304" charset="0"/>
                <a:cs typeface="Times New Roman" panose="02020603050405020304" charset="0"/>
              </a:rPr>
              <a:t>Kết quả: </a:t>
            </a:r>
            <a:endParaRPr lang="en-US">
              <a:latin typeface="Times New Roman" panose="02020603050405020304" charset="0"/>
              <a:cs typeface="Times New Roman" panose="02020603050405020304" charset="0"/>
            </a:endParaRPr>
          </a:p>
          <a:p>
            <a:r>
              <a:rPr lang="en-US" altLang="en-US" u="sng">
                <a:solidFill>
                  <a:schemeClr val="accent2"/>
                </a:solidFill>
                <a:latin typeface="Times New Roman" panose="02020603050405020304" charset="0"/>
                <a:cs typeface="Times New Roman" panose="02020603050405020304" charset="0"/>
              </a:rPr>
              <a:t>LogisticRegression:</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 C=0.001,max_iter=200,penalty='l1',solver='saga'</a:t>
            </a:r>
            <a:endParaRPr lang="en-US" altLang="en-US">
              <a:latin typeface="Times New Roman" panose="02020603050405020304" charset="0"/>
              <a:cs typeface="Times New Roman" panose="02020603050405020304" charset="0"/>
            </a:endParaRPr>
          </a:p>
          <a:p>
            <a:r>
              <a:rPr lang="en-US" altLang="en-US" u="sng">
                <a:solidFill>
                  <a:schemeClr val="accent2"/>
                </a:solidFill>
                <a:latin typeface="Times New Roman" panose="02020603050405020304" charset="0"/>
                <a:cs typeface="Times New Roman" panose="02020603050405020304" charset="0"/>
              </a:rPr>
              <a:t>DecisionTreeClassifier: </a:t>
            </a:r>
            <a:r>
              <a:rPr lang="en-US" altLang="en-US">
                <a:latin typeface="Times New Roman" panose="02020603050405020304" charset="0"/>
                <a:cs typeface="Times New Roman" panose="02020603050405020304" charset="0"/>
              </a:rPr>
              <a:t>criterion='entropy',max_depth=3,min_samples_leaf=1,min_samples_split=10 </a:t>
            </a:r>
            <a:endParaRPr lang="en-US" altLang="en-US">
              <a:latin typeface="Times New Roman" panose="02020603050405020304" charset="0"/>
              <a:cs typeface="Times New Roman" panose="02020603050405020304" charset="0"/>
            </a:endParaRPr>
          </a:p>
          <a:p>
            <a:r>
              <a:rPr lang="en-US" altLang="en-US" u="sng">
                <a:solidFill>
                  <a:schemeClr val="accent2"/>
                </a:solidFill>
                <a:latin typeface="Times New Roman" panose="02020603050405020304" charset="0"/>
                <a:cs typeface="Times New Roman" panose="02020603050405020304" charset="0"/>
              </a:rPr>
              <a:t>RandomForest: </a:t>
            </a:r>
            <a:r>
              <a:rPr lang="en-US" altLang="en-US">
                <a:latin typeface="Times New Roman" panose="02020603050405020304" charset="0"/>
                <a:cs typeface="Times New Roman" panose="02020603050405020304" charset="0"/>
              </a:rPr>
              <a:t>criterion='gini',max_depth=20,min_samples_leaf=2,min_samples_split=10,n_estimators=200</a:t>
            </a:r>
            <a:endParaRPr lang="en-US" altLang="en-US">
              <a:latin typeface="Times New Roman" panose="02020603050405020304" charset="0"/>
              <a:cs typeface="Times New Roman" panose="02020603050405020304" charset="0"/>
            </a:endParaRPr>
          </a:p>
          <a:p>
            <a:r>
              <a:rPr lang="en-US" altLang="en-US" u="sng">
                <a:solidFill>
                  <a:schemeClr val="accent2"/>
                </a:solidFill>
                <a:latin typeface="Times New Roman" panose="02020603050405020304" charset="0"/>
                <a:cs typeface="Times New Roman" panose="02020603050405020304" charset="0"/>
              </a:rPr>
              <a:t>SVC:</a:t>
            </a:r>
            <a:endParaRPr lang="en-US" altLang="en-US">
              <a:latin typeface="Times New Roman" panose="02020603050405020304" charset="0"/>
              <a:cs typeface="Times New Roman" panose="02020603050405020304" charset="0"/>
            </a:endParaRPr>
          </a:p>
          <a:p>
            <a:r>
              <a:rPr lang="en-US" altLang="en-US">
                <a:latin typeface="Times New Roman" panose="02020603050405020304" charset="0"/>
                <a:cs typeface="Times New Roman" panose="02020603050405020304" charset="0"/>
              </a:rPr>
              <a:t>C=0.1,degree=2,gamma='scale',kernel='poly'</a:t>
            </a:r>
            <a:endParaRPr lang="en-US" altLang="en-US">
              <a:latin typeface="Times New Roman" panose="02020603050405020304" charset="0"/>
              <a:cs typeface="Times New Roman" panose="02020603050405020304" charset="0"/>
            </a:endParaRPr>
          </a:p>
        </p:txBody>
      </p:sp>
      <p:sp>
        <p:nvSpPr>
          <p:cNvPr id="2" name="Shape 728"/>
          <p:cNvSpPr/>
          <p:nvPr/>
        </p:nvSpPr>
        <p:spPr>
          <a:xfrm>
            <a:off x="7924878" y="41718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3" name="Group 13"/>
          <p:cNvGrpSpPr>
            <a:grpSpLocks noChangeAspect="1"/>
          </p:cNvGrpSpPr>
          <p:nvPr/>
        </p:nvGrpSpPr>
        <p:grpSpPr>
          <a:xfrm rot="420000">
            <a:off x="6562725" y="3798570"/>
            <a:ext cx="1469390" cy="1499235"/>
            <a:chOff x="3683" y="2009"/>
            <a:chExt cx="312" cy="302"/>
          </a:xfrm>
          <a:solidFill>
            <a:schemeClr val="accent2"/>
          </a:solidFill>
        </p:grpSpPr>
        <p:sp>
          <p:nvSpPr>
            <p:cNvPr id="4"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5"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676401" y="531495"/>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228577" y="742719"/>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55" name="文本框 54"/>
          <p:cNvSpPr txBox="1"/>
          <p:nvPr/>
        </p:nvSpPr>
        <p:spPr>
          <a:xfrm>
            <a:off x="4254927" y="1358691"/>
            <a:ext cx="901209" cy="877163"/>
          </a:xfrm>
          <a:prstGeom prst="rect">
            <a:avLst/>
          </a:prstGeom>
          <a:noFill/>
        </p:spPr>
        <p:txBody>
          <a:bodyPr wrap="none" rtlCol="0">
            <a:normAutofit/>
          </a:bodyPr>
          <a:lstStyle/>
          <a:p>
            <a:r>
              <a:rPr lang="vi-VN" altLang="vi-VN" sz="5100" b="1" smtClean="0">
                <a:solidFill>
                  <a:schemeClr val="accent1"/>
                </a:solidFill>
                <a:latin typeface="Times New Roman" panose="02020603050405020304" charset="0"/>
                <a:ea typeface="Noto Sans"/>
                <a:cs typeface="Times New Roman" panose="02020603050405020304" charset="0"/>
              </a:rPr>
              <a:t>01</a:t>
            </a:r>
            <a:endParaRPr lang="zh-CN" altLang="en-US" sz="5100" b="1">
              <a:solidFill>
                <a:schemeClr val="accent1"/>
              </a:solidFill>
              <a:latin typeface="Times New Roman" panose="02020603050405020304" charset="0"/>
              <a:cs typeface="Times New Roman" panose="02020603050405020304" charset="0"/>
            </a:endParaRPr>
          </a:p>
        </p:txBody>
      </p:sp>
      <p:sp>
        <p:nvSpPr>
          <p:cNvPr id="56" name="文本框 32"/>
          <p:cNvSpPr txBox="1"/>
          <p:nvPr/>
        </p:nvSpPr>
        <p:spPr>
          <a:xfrm>
            <a:off x="2116455" y="2235835"/>
            <a:ext cx="5104765" cy="162306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vi-VN" sz="3200" b="1" kern="0">
                <a:solidFill>
                  <a:schemeClr val="accent2"/>
                </a:solidFill>
                <a:latin typeface="Times New Roman" panose="02020603050405020304" charset="0"/>
                <a:ea typeface="Noto Sans"/>
                <a:cs typeface="Times New Roman" panose="02020603050405020304" charset="0"/>
              </a:rPr>
              <a:t>Giới thiệu dự án</a:t>
            </a:r>
            <a:endParaRPr lang="en-US" altLang="vi-VN" sz="3200" b="1" kern="0">
              <a:solidFill>
                <a:schemeClr val="accent2"/>
              </a:solidFill>
              <a:latin typeface="Times New Roman" panose="02020603050405020304" charset="0"/>
              <a:ea typeface="Noto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Logistic Regression</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Test</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381000" y="2216785"/>
            <a:ext cx="3962400" cy="2574925"/>
          </a:xfrm>
          <a:prstGeom prst="rect">
            <a:avLst/>
          </a:prstGeom>
        </p:spPr>
      </p:pic>
      <p:pic>
        <p:nvPicPr>
          <p:cNvPr id="3" name="Picture 2"/>
          <p:cNvPicPr>
            <a:picLocks noChangeAspect="1"/>
          </p:cNvPicPr>
          <p:nvPr/>
        </p:nvPicPr>
        <p:blipFill>
          <a:blip r:embed="rId2"/>
          <a:stretch>
            <a:fillRect/>
          </a:stretch>
        </p:blipFill>
        <p:spPr>
          <a:xfrm>
            <a:off x="4343400" y="2225040"/>
            <a:ext cx="4255135" cy="2724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Logistic Regression</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8" name="Picture 7"/>
          <p:cNvPicPr>
            <a:picLocks noChangeAspect="1"/>
          </p:cNvPicPr>
          <p:nvPr/>
        </p:nvPicPr>
        <p:blipFill>
          <a:blip r:embed="rId1"/>
          <a:stretch>
            <a:fillRect/>
          </a:stretch>
        </p:blipFill>
        <p:spPr>
          <a:xfrm>
            <a:off x="304800" y="2216785"/>
            <a:ext cx="3889375" cy="2682875"/>
          </a:xfrm>
          <a:prstGeom prst="rect">
            <a:avLst/>
          </a:prstGeom>
        </p:spPr>
      </p:pic>
      <p:pic>
        <p:nvPicPr>
          <p:cNvPr id="9" name="Picture 8"/>
          <p:cNvPicPr>
            <a:picLocks noChangeAspect="1"/>
          </p:cNvPicPr>
          <p:nvPr/>
        </p:nvPicPr>
        <p:blipFill>
          <a:blip r:embed="rId2"/>
          <a:stretch>
            <a:fillRect/>
          </a:stretch>
        </p:blipFill>
        <p:spPr>
          <a:xfrm>
            <a:off x="4341495" y="2216785"/>
            <a:ext cx="3889375" cy="2682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Decision Tree</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Test</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304800" y="2178050"/>
            <a:ext cx="4162425" cy="2638425"/>
          </a:xfrm>
          <a:prstGeom prst="rect">
            <a:avLst/>
          </a:prstGeom>
        </p:spPr>
      </p:pic>
      <p:pic>
        <p:nvPicPr>
          <p:cNvPr id="7" name="Picture 6"/>
          <p:cNvPicPr>
            <a:picLocks noChangeAspect="1"/>
          </p:cNvPicPr>
          <p:nvPr/>
        </p:nvPicPr>
        <p:blipFill>
          <a:blip r:embed="rId2"/>
          <a:stretch>
            <a:fillRect/>
          </a:stretch>
        </p:blipFill>
        <p:spPr>
          <a:xfrm>
            <a:off x="4267200" y="2225040"/>
            <a:ext cx="4171950" cy="27241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checkerboard(across)">
                                      <p:cBhvr>
                                        <p:cTn id="13" dur="500"/>
                                        <p:tgtEl>
                                          <p:spTgt spid="21"/>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checkerboard(across)">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checkerboard(across)">
                                      <p:cBhvr>
                                        <p:cTn id="21" dur="500"/>
                                        <p:tgtEl>
                                          <p:spTgt spid="31"/>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checkerboard(across)">
                                      <p:cBhvr>
                                        <p:cTn id="24" dur="500"/>
                                        <p:tgtEl>
                                          <p:spTgt spid="32"/>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checkerboard(across)">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0" grpId="0"/>
      <p:bldP spid="21" grpId="0" bldLvl="0" animBg="1"/>
      <p:bldP spid="24" grpId="0"/>
      <p:bldP spid="18" grpId="1" animBg="1"/>
      <p:bldP spid="20" grpId="1"/>
      <p:bldP spid="21" grpId="1" animBg="1"/>
      <p:bldP spid="24" grpId="1"/>
      <p:bldP spid="31" grpId="0" bldLvl="0" animBg="1"/>
      <p:bldP spid="32" grpId="0"/>
      <p:bldP spid="33" grpId="0"/>
      <p:bldP spid="31" grpId="1" animBg="1"/>
      <p:bldP spid="32" grpId="1"/>
      <p:bldP spid="33"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Decision Tree</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04800" y="2258695"/>
            <a:ext cx="3851910" cy="2675255"/>
          </a:xfrm>
          <a:prstGeom prst="rect">
            <a:avLst/>
          </a:prstGeom>
        </p:spPr>
      </p:pic>
      <p:pic>
        <p:nvPicPr>
          <p:cNvPr id="5" name="Picture 4"/>
          <p:cNvPicPr>
            <a:picLocks noChangeAspect="1"/>
          </p:cNvPicPr>
          <p:nvPr/>
        </p:nvPicPr>
        <p:blipFill>
          <a:blip r:embed="rId2"/>
          <a:stretch>
            <a:fillRect/>
          </a:stretch>
        </p:blipFill>
        <p:spPr>
          <a:xfrm>
            <a:off x="4419600" y="2178050"/>
            <a:ext cx="3851910" cy="2675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Random Forest</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1"/>
          <a:stretch>
            <a:fillRect/>
          </a:stretch>
        </p:blipFill>
        <p:spPr>
          <a:xfrm>
            <a:off x="314960" y="2190750"/>
            <a:ext cx="4143375" cy="2647950"/>
          </a:xfrm>
          <a:prstGeom prst="rect">
            <a:avLst/>
          </a:prstGeom>
        </p:spPr>
      </p:pic>
      <p:pic>
        <p:nvPicPr>
          <p:cNvPr id="5" name="Picture 4"/>
          <p:cNvPicPr>
            <a:picLocks noChangeAspect="1"/>
          </p:cNvPicPr>
          <p:nvPr/>
        </p:nvPicPr>
        <p:blipFill>
          <a:blip r:embed="rId2"/>
          <a:stretch>
            <a:fillRect/>
          </a:stretch>
        </p:blipFill>
        <p:spPr>
          <a:xfrm>
            <a:off x="4343400" y="2266950"/>
            <a:ext cx="4162425" cy="2552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Random Forest</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381000" y="2216785"/>
            <a:ext cx="3665220" cy="2514600"/>
          </a:xfrm>
          <a:prstGeom prst="rect">
            <a:avLst/>
          </a:prstGeom>
        </p:spPr>
      </p:pic>
      <p:pic>
        <p:nvPicPr>
          <p:cNvPr id="5" name="Picture 4"/>
          <p:cNvPicPr>
            <a:picLocks noChangeAspect="1"/>
          </p:cNvPicPr>
          <p:nvPr/>
        </p:nvPicPr>
        <p:blipFill>
          <a:blip r:embed="rId2"/>
          <a:stretch>
            <a:fillRect/>
          </a:stretch>
        </p:blipFill>
        <p:spPr>
          <a:xfrm>
            <a:off x="4343400" y="2225040"/>
            <a:ext cx="3665220" cy="2514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SVM</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228600" y="2292985"/>
            <a:ext cx="4238625" cy="2581275"/>
          </a:xfrm>
          <a:prstGeom prst="rect">
            <a:avLst/>
          </a:prstGeom>
        </p:spPr>
      </p:pic>
      <p:pic>
        <p:nvPicPr>
          <p:cNvPr id="3" name="Picture 2"/>
          <p:cNvPicPr>
            <a:picLocks noChangeAspect="1"/>
          </p:cNvPicPr>
          <p:nvPr/>
        </p:nvPicPr>
        <p:blipFill>
          <a:blip r:embed="rId2"/>
          <a:stretch>
            <a:fillRect/>
          </a:stretch>
        </p:blipFill>
        <p:spPr>
          <a:xfrm>
            <a:off x="4267200" y="2190750"/>
            <a:ext cx="4200525" cy="26765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 name="矩形 19"/>
          <p:cNvSpPr/>
          <p:nvPr/>
        </p:nvSpPr>
        <p:spPr>
          <a:xfrm>
            <a:off x="4191000" y="652145"/>
            <a:ext cx="4911725" cy="712470"/>
          </a:xfrm>
          <a:prstGeom prst="rect">
            <a:avLst/>
          </a:prstGeom>
          <a:noFill/>
          <a:ln w="19050">
            <a:solidFill>
              <a:schemeClr val="accent2"/>
            </a:solidFill>
          </a:ln>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1" name="Group 13"/>
          <p:cNvGrpSpPr>
            <a:grpSpLocks noChangeAspect="1"/>
          </p:cNvGrpSpPr>
          <p:nvPr/>
        </p:nvGrpSpPr>
        <p:grpSpPr>
          <a:xfrm>
            <a:off x="1752759" y="475456"/>
            <a:ext cx="365760" cy="421958"/>
            <a:chOff x="3683" y="2009"/>
            <a:chExt cx="312" cy="302"/>
          </a:xfrm>
          <a:solidFill>
            <a:schemeClr val="accent2"/>
          </a:solidFill>
        </p:grpSpPr>
        <p:sp>
          <p:nvSpPr>
            <p:cNvPr id="12"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sp>
          <p:nvSpPr>
            <p:cNvPr id="13"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Montserrat"/>
                <a:ea typeface="Montserrat"/>
                <a:cs typeface="Montserrat" panose="00000500000000000000" charset="0"/>
                <a:sym typeface="Montserrat"/>
              </a:endParaRPr>
            </a:p>
          </p:txBody>
        </p:sp>
      </p:grpSp>
      <p:sp>
        <p:nvSpPr>
          <p:cNvPr id="14" name="Shape 728"/>
          <p:cNvSpPr/>
          <p:nvPr/>
        </p:nvSpPr>
        <p:spPr>
          <a:xfrm>
            <a:off x="304878" y="209443"/>
            <a:ext cx="1639282" cy="1639269"/>
          </a:xfrm>
          <a:custGeom>
            <a:avLst/>
            <a:gdLst/>
            <a:ahLst/>
            <a:cxnLst>
              <a:cxn ang="0">
                <a:pos x="wd2" y="hd2"/>
              </a:cxn>
              <a:cxn ang="5400000">
                <a:pos x="wd2" y="hd2"/>
              </a:cxn>
              <a:cxn ang="10800000">
                <a:pos x="wd2" y="hd2"/>
              </a:cxn>
              <a:cxn ang="16200000">
                <a:pos x="wd2" y="hd2"/>
              </a:cxn>
            </a:cxnLst>
            <a:rect l="0" t="0" r="r" b="b"/>
            <a:pathLst>
              <a:path w="21600" h="21600" extrusionOk="0">
                <a:moveTo>
                  <a:pt x="5499" y="10800"/>
                </a:moveTo>
                <a:cubicBezTo>
                  <a:pt x="5499" y="7872"/>
                  <a:pt x="7872" y="5499"/>
                  <a:pt x="10800" y="5499"/>
                </a:cubicBezTo>
                <a:cubicBezTo>
                  <a:pt x="13727" y="5499"/>
                  <a:pt x="16101" y="7872"/>
                  <a:pt x="16101" y="10800"/>
                </a:cubicBezTo>
                <a:cubicBezTo>
                  <a:pt x="16101" y="13727"/>
                  <a:pt x="13727" y="16101"/>
                  <a:pt x="10800" y="16101"/>
                </a:cubicBezTo>
                <a:cubicBezTo>
                  <a:pt x="7872" y="16101"/>
                  <a:pt x="5499" y="13727"/>
                  <a:pt x="5499" y="10800"/>
                </a:cubicBezTo>
                <a:close/>
                <a:moveTo>
                  <a:pt x="0" y="9882"/>
                </a:moveTo>
                <a:lnTo>
                  <a:pt x="0" y="11719"/>
                </a:lnTo>
                <a:cubicBezTo>
                  <a:pt x="0" y="12203"/>
                  <a:pt x="397" y="12600"/>
                  <a:pt x="882" y="12600"/>
                </a:cubicBezTo>
                <a:lnTo>
                  <a:pt x="1963" y="12600"/>
                </a:lnTo>
                <a:cubicBezTo>
                  <a:pt x="2448" y="12600"/>
                  <a:pt x="2965" y="12978"/>
                  <a:pt x="3113" y="13440"/>
                </a:cubicBezTo>
                <a:lnTo>
                  <a:pt x="3495" y="14369"/>
                </a:lnTo>
                <a:cubicBezTo>
                  <a:pt x="3719" y="14800"/>
                  <a:pt x="3622" y="15433"/>
                  <a:pt x="3279" y="15776"/>
                </a:cubicBezTo>
                <a:lnTo>
                  <a:pt x="2514" y="16541"/>
                </a:lnTo>
                <a:cubicBezTo>
                  <a:pt x="2171" y="16884"/>
                  <a:pt x="2171" y="17444"/>
                  <a:pt x="2514" y="17788"/>
                </a:cubicBezTo>
                <a:lnTo>
                  <a:pt x="3812" y="19086"/>
                </a:lnTo>
                <a:cubicBezTo>
                  <a:pt x="4155" y="19429"/>
                  <a:pt x="4717" y="19429"/>
                  <a:pt x="5060" y="19086"/>
                </a:cubicBezTo>
                <a:lnTo>
                  <a:pt x="5825" y="18321"/>
                </a:lnTo>
                <a:cubicBezTo>
                  <a:pt x="6168" y="17978"/>
                  <a:pt x="6800" y="17880"/>
                  <a:pt x="7230" y="18105"/>
                </a:cubicBezTo>
                <a:lnTo>
                  <a:pt x="8160" y="18487"/>
                </a:lnTo>
                <a:cubicBezTo>
                  <a:pt x="8622" y="18634"/>
                  <a:pt x="9000" y="19152"/>
                  <a:pt x="9000" y="19637"/>
                </a:cubicBezTo>
                <a:lnTo>
                  <a:pt x="9000" y="20719"/>
                </a:lnTo>
                <a:cubicBezTo>
                  <a:pt x="9000" y="21203"/>
                  <a:pt x="9396" y="21600"/>
                  <a:pt x="9881" y="21600"/>
                </a:cubicBezTo>
                <a:lnTo>
                  <a:pt x="11718" y="21600"/>
                </a:lnTo>
                <a:cubicBezTo>
                  <a:pt x="12203" y="21600"/>
                  <a:pt x="12600" y="21203"/>
                  <a:pt x="12600" y="20719"/>
                </a:cubicBezTo>
                <a:lnTo>
                  <a:pt x="12600" y="19637"/>
                </a:lnTo>
                <a:cubicBezTo>
                  <a:pt x="12600" y="19152"/>
                  <a:pt x="12978" y="18634"/>
                  <a:pt x="13439" y="18487"/>
                </a:cubicBezTo>
                <a:lnTo>
                  <a:pt x="14370" y="18105"/>
                </a:lnTo>
                <a:cubicBezTo>
                  <a:pt x="14800" y="17880"/>
                  <a:pt x="15432" y="17978"/>
                  <a:pt x="15775" y="18321"/>
                </a:cubicBezTo>
                <a:lnTo>
                  <a:pt x="16540" y="19086"/>
                </a:lnTo>
                <a:cubicBezTo>
                  <a:pt x="16883" y="19429"/>
                  <a:pt x="17444" y="19429"/>
                  <a:pt x="17787" y="19086"/>
                </a:cubicBezTo>
                <a:lnTo>
                  <a:pt x="19086" y="17788"/>
                </a:lnTo>
                <a:cubicBezTo>
                  <a:pt x="19429" y="17444"/>
                  <a:pt x="19429" y="16884"/>
                  <a:pt x="19086" y="16541"/>
                </a:cubicBezTo>
                <a:lnTo>
                  <a:pt x="18321" y="15776"/>
                </a:lnTo>
                <a:cubicBezTo>
                  <a:pt x="17978" y="15433"/>
                  <a:pt x="17881" y="14800"/>
                  <a:pt x="18105" y="14369"/>
                </a:cubicBezTo>
                <a:lnTo>
                  <a:pt x="18486" y="13440"/>
                </a:lnTo>
                <a:cubicBezTo>
                  <a:pt x="18634" y="12978"/>
                  <a:pt x="19152" y="12600"/>
                  <a:pt x="19637" y="12600"/>
                </a:cubicBezTo>
                <a:lnTo>
                  <a:pt x="20718" y="12600"/>
                </a:lnTo>
                <a:cubicBezTo>
                  <a:pt x="21203" y="12600"/>
                  <a:pt x="21600" y="12203"/>
                  <a:pt x="21600" y="11719"/>
                </a:cubicBezTo>
                <a:lnTo>
                  <a:pt x="21600" y="9882"/>
                </a:lnTo>
                <a:cubicBezTo>
                  <a:pt x="21600" y="9397"/>
                  <a:pt x="21203" y="9000"/>
                  <a:pt x="20718" y="9000"/>
                </a:cubicBezTo>
                <a:lnTo>
                  <a:pt x="19637" y="9000"/>
                </a:lnTo>
                <a:cubicBezTo>
                  <a:pt x="19152" y="9000"/>
                  <a:pt x="18634" y="8622"/>
                  <a:pt x="18486" y="8161"/>
                </a:cubicBezTo>
                <a:lnTo>
                  <a:pt x="18105" y="7230"/>
                </a:lnTo>
                <a:cubicBezTo>
                  <a:pt x="17881" y="6800"/>
                  <a:pt x="17978" y="6168"/>
                  <a:pt x="18321" y="5825"/>
                </a:cubicBezTo>
                <a:lnTo>
                  <a:pt x="19086" y="5059"/>
                </a:lnTo>
                <a:cubicBezTo>
                  <a:pt x="19429" y="4717"/>
                  <a:pt x="19429" y="4156"/>
                  <a:pt x="19086" y="3812"/>
                </a:cubicBezTo>
                <a:lnTo>
                  <a:pt x="17787" y="2514"/>
                </a:lnTo>
                <a:cubicBezTo>
                  <a:pt x="17444" y="2171"/>
                  <a:pt x="16883" y="2171"/>
                  <a:pt x="16540" y="2514"/>
                </a:cubicBezTo>
                <a:lnTo>
                  <a:pt x="15775" y="3279"/>
                </a:lnTo>
                <a:cubicBezTo>
                  <a:pt x="15432" y="3622"/>
                  <a:pt x="14800" y="3719"/>
                  <a:pt x="14370" y="3495"/>
                </a:cubicBezTo>
                <a:lnTo>
                  <a:pt x="13439" y="3113"/>
                </a:lnTo>
                <a:cubicBezTo>
                  <a:pt x="12978" y="2965"/>
                  <a:pt x="12600" y="2448"/>
                  <a:pt x="12600" y="1963"/>
                </a:cubicBezTo>
                <a:lnTo>
                  <a:pt x="12600" y="882"/>
                </a:lnTo>
                <a:cubicBezTo>
                  <a:pt x="12600" y="396"/>
                  <a:pt x="12203" y="0"/>
                  <a:pt x="11718" y="0"/>
                </a:cubicBezTo>
                <a:lnTo>
                  <a:pt x="9881" y="0"/>
                </a:lnTo>
                <a:cubicBezTo>
                  <a:pt x="9396" y="0"/>
                  <a:pt x="9000" y="396"/>
                  <a:pt x="9000" y="882"/>
                </a:cubicBezTo>
                <a:lnTo>
                  <a:pt x="9000" y="1963"/>
                </a:lnTo>
                <a:cubicBezTo>
                  <a:pt x="9000" y="2448"/>
                  <a:pt x="8622" y="2965"/>
                  <a:pt x="8160" y="3113"/>
                </a:cubicBezTo>
                <a:lnTo>
                  <a:pt x="7230" y="3495"/>
                </a:lnTo>
                <a:cubicBezTo>
                  <a:pt x="6800" y="3719"/>
                  <a:pt x="6168" y="3622"/>
                  <a:pt x="5825" y="3279"/>
                </a:cubicBezTo>
                <a:lnTo>
                  <a:pt x="5060" y="2514"/>
                </a:lnTo>
                <a:cubicBezTo>
                  <a:pt x="4717" y="2171"/>
                  <a:pt x="4155" y="2171"/>
                  <a:pt x="3812" y="2514"/>
                </a:cubicBezTo>
                <a:lnTo>
                  <a:pt x="2514" y="3812"/>
                </a:lnTo>
                <a:cubicBezTo>
                  <a:pt x="2171" y="4156"/>
                  <a:pt x="2171" y="4717"/>
                  <a:pt x="2514" y="5059"/>
                </a:cubicBezTo>
                <a:lnTo>
                  <a:pt x="3279" y="5825"/>
                </a:lnTo>
                <a:cubicBezTo>
                  <a:pt x="3622" y="6168"/>
                  <a:pt x="3719" y="6800"/>
                  <a:pt x="3495" y="7230"/>
                </a:cubicBezTo>
                <a:lnTo>
                  <a:pt x="3113" y="8161"/>
                </a:lnTo>
                <a:cubicBezTo>
                  <a:pt x="2965" y="8622"/>
                  <a:pt x="2448" y="9000"/>
                  <a:pt x="1963" y="9000"/>
                </a:cubicBezTo>
                <a:lnTo>
                  <a:pt x="882" y="9000"/>
                </a:lnTo>
                <a:cubicBezTo>
                  <a:pt x="397" y="9000"/>
                  <a:pt x="0" y="9397"/>
                  <a:pt x="0" y="9882"/>
                </a:cubicBezTo>
                <a:close/>
              </a:path>
            </a:pathLst>
          </a:custGeom>
          <a:solidFill>
            <a:schemeClr val="accent2"/>
          </a:solidFill>
          <a:ln w="12700">
            <a:miter lim="400000"/>
          </a:ln>
        </p:spPr>
        <p:txBody>
          <a:bodyPr lIns="30136" tIns="30136" rIns="30136" bIns="30136" anchor="ctr"/>
          <a:p>
            <a:pPr algn="just">
              <a:lnSpc>
                <a:spcPct val="120000"/>
              </a:lnSpc>
              <a:defRPr sz="3200">
                <a:solidFill>
                  <a:srgbClr val="FFFFFF"/>
                </a:solidFill>
                <a:latin typeface="+mn-lt"/>
                <a:ea typeface="+mn-ea"/>
                <a:cs typeface="+mn-cs"/>
                <a:sym typeface="Helvetica Light"/>
              </a:defRPr>
            </a:pPr>
            <a:endParaRPr sz="675">
              <a:solidFill>
                <a:schemeClr val="tx1">
                  <a:lumMod val="75000"/>
                  <a:lumOff val="25000"/>
                </a:schemeClr>
              </a:solidFill>
              <a:latin typeface="Montserrat"/>
              <a:ea typeface="Montserrat"/>
              <a:cs typeface="+mn-ea"/>
              <a:sym typeface="Arial" panose="020B0604020202020204" pitchFamily="34" charset="0"/>
            </a:endParaRPr>
          </a:p>
        </p:txBody>
      </p:sp>
      <p:grpSp>
        <p:nvGrpSpPr>
          <p:cNvPr id="15" name="Group 13"/>
          <p:cNvGrpSpPr>
            <a:grpSpLocks noChangeAspect="1"/>
          </p:cNvGrpSpPr>
          <p:nvPr/>
        </p:nvGrpSpPr>
        <p:grpSpPr>
          <a:xfrm>
            <a:off x="0" y="1733550"/>
            <a:ext cx="1469390" cy="1499235"/>
            <a:chOff x="3683" y="2009"/>
            <a:chExt cx="312" cy="302"/>
          </a:xfrm>
          <a:solidFill>
            <a:schemeClr val="accent2"/>
          </a:solidFill>
        </p:grpSpPr>
        <p:sp>
          <p:nvSpPr>
            <p:cNvPr id="16" name="Freeform 14"/>
            <p:cNvSpPr>
              <a:spLocks noEditPoints="1"/>
            </p:cNvSpPr>
            <p:nvPr/>
          </p:nvSpPr>
          <p:spPr bwMode="auto">
            <a:xfrm>
              <a:off x="3791" y="2108"/>
              <a:ext cx="105" cy="104"/>
            </a:xfrm>
            <a:custGeom>
              <a:avLst/>
              <a:gdLst>
                <a:gd name="T0" fmla="*/ 27 w 54"/>
                <a:gd name="T1" fmla="*/ 0 h 54"/>
                <a:gd name="T2" fmla="*/ 0 w 54"/>
                <a:gd name="T3" fmla="*/ 27 h 54"/>
                <a:gd name="T4" fmla="*/ 27 w 54"/>
                <a:gd name="T5" fmla="*/ 54 h 54"/>
                <a:gd name="T6" fmla="*/ 54 w 54"/>
                <a:gd name="T7" fmla="*/ 27 h 54"/>
                <a:gd name="T8" fmla="*/ 27 w 54"/>
                <a:gd name="T9" fmla="*/ 0 h 54"/>
                <a:gd name="T10" fmla="*/ 27 w 54"/>
                <a:gd name="T11" fmla="*/ 50 h 54"/>
                <a:gd name="T12" fmla="*/ 4 w 54"/>
                <a:gd name="T13" fmla="*/ 27 h 54"/>
                <a:gd name="T14" fmla="*/ 27 w 54"/>
                <a:gd name="T15" fmla="*/ 4 h 54"/>
                <a:gd name="T16" fmla="*/ 50 w 54"/>
                <a:gd name="T17" fmla="*/ 27 h 54"/>
                <a:gd name="T18" fmla="*/ 27 w 54"/>
                <a:gd name="T19"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54">
                  <a:moveTo>
                    <a:pt x="27" y="0"/>
                  </a:moveTo>
                  <a:cubicBezTo>
                    <a:pt x="12" y="0"/>
                    <a:pt x="0" y="12"/>
                    <a:pt x="0" y="27"/>
                  </a:cubicBezTo>
                  <a:cubicBezTo>
                    <a:pt x="0" y="42"/>
                    <a:pt x="12" y="54"/>
                    <a:pt x="27" y="54"/>
                  </a:cubicBezTo>
                  <a:cubicBezTo>
                    <a:pt x="42" y="54"/>
                    <a:pt x="54" y="42"/>
                    <a:pt x="54" y="27"/>
                  </a:cubicBezTo>
                  <a:cubicBezTo>
                    <a:pt x="54" y="12"/>
                    <a:pt x="42" y="0"/>
                    <a:pt x="27" y="0"/>
                  </a:cubicBezTo>
                  <a:close/>
                  <a:moveTo>
                    <a:pt x="27" y="50"/>
                  </a:moveTo>
                  <a:cubicBezTo>
                    <a:pt x="14" y="50"/>
                    <a:pt x="4" y="40"/>
                    <a:pt x="4" y="27"/>
                  </a:cubicBezTo>
                  <a:cubicBezTo>
                    <a:pt x="4" y="14"/>
                    <a:pt x="14" y="4"/>
                    <a:pt x="27" y="4"/>
                  </a:cubicBezTo>
                  <a:cubicBezTo>
                    <a:pt x="40" y="4"/>
                    <a:pt x="50" y="14"/>
                    <a:pt x="50" y="27"/>
                  </a:cubicBezTo>
                  <a:cubicBezTo>
                    <a:pt x="50" y="40"/>
                    <a:pt x="40" y="50"/>
                    <a:pt x="27"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sp>
          <p:nvSpPr>
            <p:cNvPr id="17" name="Freeform 15"/>
            <p:cNvSpPr>
              <a:spLocks noEditPoints="1"/>
            </p:cNvSpPr>
            <p:nvPr/>
          </p:nvSpPr>
          <p:spPr bwMode="auto">
            <a:xfrm>
              <a:off x="3683" y="2009"/>
              <a:ext cx="312" cy="302"/>
            </a:xfrm>
            <a:custGeom>
              <a:avLst/>
              <a:gdLst>
                <a:gd name="T0" fmla="*/ 154 w 161"/>
                <a:gd name="T1" fmla="*/ 62 h 156"/>
                <a:gd name="T2" fmla="*/ 145 w 161"/>
                <a:gd name="T3" fmla="*/ 37 h 156"/>
                <a:gd name="T4" fmla="*/ 122 w 161"/>
                <a:gd name="T5" fmla="*/ 16 h 156"/>
                <a:gd name="T6" fmla="*/ 98 w 161"/>
                <a:gd name="T7" fmla="*/ 6 h 156"/>
                <a:gd name="T8" fmla="*/ 66 w 161"/>
                <a:gd name="T9" fmla="*/ 5 h 156"/>
                <a:gd name="T10" fmla="*/ 52 w 161"/>
                <a:gd name="T11" fmla="*/ 25 h 156"/>
                <a:gd name="T12" fmla="*/ 17 w 161"/>
                <a:gd name="T13" fmla="*/ 30 h 156"/>
                <a:gd name="T14" fmla="*/ 29 w 161"/>
                <a:gd name="T15" fmla="*/ 48 h 156"/>
                <a:gd name="T16" fmla="*/ 6 w 161"/>
                <a:gd name="T17" fmla="*/ 62 h 156"/>
                <a:gd name="T18" fmla="*/ 5 w 161"/>
                <a:gd name="T19" fmla="*/ 94 h 156"/>
                <a:gd name="T20" fmla="*/ 29 w 161"/>
                <a:gd name="T21" fmla="*/ 108 h 156"/>
                <a:gd name="T22" fmla="*/ 17 w 161"/>
                <a:gd name="T23" fmla="*/ 125 h 156"/>
                <a:gd name="T24" fmla="*/ 41 w 161"/>
                <a:gd name="T25" fmla="*/ 141 h 156"/>
                <a:gd name="T26" fmla="*/ 66 w 161"/>
                <a:gd name="T27" fmla="*/ 150 h 156"/>
                <a:gd name="T28" fmla="*/ 95 w 161"/>
                <a:gd name="T29" fmla="*/ 154 h 156"/>
                <a:gd name="T30" fmla="*/ 111 w 161"/>
                <a:gd name="T31" fmla="*/ 130 h 156"/>
                <a:gd name="T32" fmla="*/ 127 w 161"/>
                <a:gd name="T33" fmla="*/ 141 h 156"/>
                <a:gd name="T34" fmla="*/ 144 w 161"/>
                <a:gd name="T35" fmla="*/ 117 h 156"/>
                <a:gd name="T36" fmla="*/ 155 w 161"/>
                <a:gd name="T37" fmla="*/ 94 h 156"/>
                <a:gd name="T38" fmla="*/ 161 w 161"/>
                <a:gd name="T39" fmla="*/ 78 h 156"/>
                <a:gd name="T40" fmla="*/ 114 w 161"/>
                <a:gd name="T41" fmla="*/ 122 h 156"/>
                <a:gd name="T42" fmla="*/ 111 w 161"/>
                <a:gd name="T43" fmla="*/ 121 h 156"/>
                <a:gd name="T44" fmla="*/ 93 w 161"/>
                <a:gd name="T45" fmla="*/ 129 h 156"/>
                <a:gd name="T46" fmla="*/ 90 w 161"/>
                <a:gd name="T47" fmla="*/ 147 h 156"/>
                <a:gd name="T48" fmla="*/ 71 w 161"/>
                <a:gd name="T49" fmla="*/ 129 h 156"/>
                <a:gd name="T50" fmla="*/ 52 w 161"/>
                <a:gd name="T51" fmla="*/ 122 h 156"/>
                <a:gd name="T52" fmla="*/ 49 w 161"/>
                <a:gd name="T53" fmla="*/ 122 h 156"/>
                <a:gd name="T54" fmla="*/ 37 w 161"/>
                <a:gd name="T55" fmla="*/ 112 h 156"/>
                <a:gd name="T56" fmla="*/ 38 w 161"/>
                <a:gd name="T57" fmla="*/ 109 h 156"/>
                <a:gd name="T58" fmla="*/ 38 w 161"/>
                <a:gd name="T59" fmla="*/ 107 h 156"/>
                <a:gd name="T60" fmla="*/ 9 w 161"/>
                <a:gd name="T61" fmla="*/ 86 h 156"/>
                <a:gd name="T62" fmla="*/ 26 w 161"/>
                <a:gd name="T63" fmla="*/ 70 h 156"/>
                <a:gd name="T64" fmla="*/ 38 w 161"/>
                <a:gd name="T65" fmla="*/ 49 h 156"/>
                <a:gd name="T66" fmla="*/ 38 w 161"/>
                <a:gd name="T67" fmla="*/ 46 h 156"/>
                <a:gd name="T68" fmla="*/ 25 w 161"/>
                <a:gd name="T69" fmla="*/ 33 h 156"/>
                <a:gd name="T70" fmla="*/ 50 w 161"/>
                <a:gd name="T71" fmla="*/ 34 h 156"/>
                <a:gd name="T72" fmla="*/ 50 w 161"/>
                <a:gd name="T73" fmla="*/ 34 h 156"/>
                <a:gd name="T74" fmla="*/ 53 w 161"/>
                <a:gd name="T75" fmla="*/ 34 h 156"/>
                <a:gd name="T76" fmla="*/ 74 w 161"/>
                <a:gd name="T77" fmla="*/ 8 h 156"/>
                <a:gd name="T78" fmla="*/ 90 w 161"/>
                <a:gd name="T79" fmla="*/ 23 h 156"/>
                <a:gd name="T80" fmla="*/ 110 w 161"/>
                <a:gd name="T81" fmla="*/ 35 h 156"/>
                <a:gd name="T82" fmla="*/ 112 w 161"/>
                <a:gd name="T83" fmla="*/ 34 h 156"/>
                <a:gd name="T84" fmla="*/ 115 w 161"/>
                <a:gd name="T85" fmla="*/ 34 h 156"/>
                <a:gd name="T86" fmla="*/ 126 w 161"/>
                <a:gd name="T87" fmla="*/ 46 h 156"/>
                <a:gd name="T88" fmla="*/ 125 w 161"/>
                <a:gd name="T89" fmla="*/ 49 h 156"/>
                <a:gd name="T90" fmla="*/ 132 w 161"/>
                <a:gd name="T91" fmla="*/ 67 h 156"/>
                <a:gd name="T92" fmla="*/ 138 w 161"/>
                <a:gd name="T93" fmla="*/ 70 h 156"/>
                <a:gd name="T94" fmla="*/ 138 w 161"/>
                <a:gd name="T95" fmla="*/ 86 h 156"/>
                <a:gd name="T96" fmla="*/ 125 w 161"/>
                <a:gd name="T97" fmla="*/ 105 h 156"/>
                <a:gd name="T98" fmla="*/ 125 w 161"/>
                <a:gd name="T99" fmla="*/ 108 h 156"/>
                <a:gd name="T100" fmla="*/ 126 w 161"/>
                <a:gd name="T101" fmla="*/ 11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1" h="156">
                  <a:moveTo>
                    <a:pt x="160" y="65"/>
                  </a:moveTo>
                  <a:cubicBezTo>
                    <a:pt x="160" y="63"/>
                    <a:pt x="158" y="62"/>
                    <a:pt x="155" y="62"/>
                  </a:cubicBezTo>
                  <a:cubicBezTo>
                    <a:pt x="155" y="62"/>
                    <a:pt x="155" y="62"/>
                    <a:pt x="155" y="62"/>
                  </a:cubicBezTo>
                  <a:cubicBezTo>
                    <a:pt x="155" y="62"/>
                    <a:pt x="154" y="62"/>
                    <a:pt x="154" y="62"/>
                  </a:cubicBezTo>
                  <a:cubicBezTo>
                    <a:pt x="139" y="62"/>
                    <a:pt x="139" y="62"/>
                    <a:pt x="139" y="62"/>
                  </a:cubicBezTo>
                  <a:cubicBezTo>
                    <a:pt x="138" y="57"/>
                    <a:pt x="136" y="53"/>
                    <a:pt x="134" y="49"/>
                  </a:cubicBezTo>
                  <a:cubicBezTo>
                    <a:pt x="144" y="39"/>
                    <a:pt x="144" y="39"/>
                    <a:pt x="144" y="39"/>
                  </a:cubicBezTo>
                  <a:cubicBezTo>
                    <a:pt x="144" y="38"/>
                    <a:pt x="145" y="38"/>
                    <a:pt x="145" y="37"/>
                  </a:cubicBezTo>
                  <a:cubicBezTo>
                    <a:pt x="146" y="36"/>
                    <a:pt x="147" y="33"/>
                    <a:pt x="145" y="32"/>
                  </a:cubicBezTo>
                  <a:cubicBezTo>
                    <a:pt x="140" y="25"/>
                    <a:pt x="134" y="19"/>
                    <a:pt x="127" y="15"/>
                  </a:cubicBezTo>
                  <a:cubicBezTo>
                    <a:pt x="126" y="13"/>
                    <a:pt x="122" y="14"/>
                    <a:pt x="122" y="16"/>
                  </a:cubicBezTo>
                  <a:cubicBezTo>
                    <a:pt x="122" y="16"/>
                    <a:pt x="122" y="16"/>
                    <a:pt x="122" y="16"/>
                  </a:cubicBezTo>
                  <a:cubicBezTo>
                    <a:pt x="122" y="16"/>
                    <a:pt x="122" y="16"/>
                    <a:pt x="122" y="16"/>
                  </a:cubicBezTo>
                  <a:cubicBezTo>
                    <a:pt x="111" y="26"/>
                    <a:pt x="111" y="26"/>
                    <a:pt x="111" y="26"/>
                  </a:cubicBezTo>
                  <a:cubicBezTo>
                    <a:pt x="107" y="24"/>
                    <a:pt x="103" y="22"/>
                    <a:pt x="98" y="21"/>
                  </a:cubicBezTo>
                  <a:cubicBezTo>
                    <a:pt x="98" y="6"/>
                    <a:pt x="98" y="6"/>
                    <a:pt x="98" y="6"/>
                  </a:cubicBezTo>
                  <a:cubicBezTo>
                    <a:pt x="98" y="6"/>
                    <a:pt x="98" y="6"/>
                    <a:pt x="98" y="6"/>
                  </a:cubicBezTo>
                  <a:cubicBezTo>
                    <a:pt x="98" y="4"/>
                    <a:pt x="97" y="2"/>
                    <a:pt x="95" y="1"/>
                  </a:cubicBezTo>
                  <a:cubicBezTo>
                    <a:pt x="86" y="0"/>
                    <a:pt x="78" y="0"/>
                    <a:pt x="69" y="1"/>
                  </a:cubicBezTo>
                  <a:cubicBezTo>
                    <a:pt x="67" y="1"/>
                    <a:pt x="66" y="3"/>
                    <a:pt x="66" y="5"/>
                  </a:cubicBezTo>
                  <a:cubicBezTo>
                    <a:pt x="66" y="5"/>
                    <a:pt x="66" y="5"/>
                    <a:pt x="66" y="5"/>
                  </a:cubicBezTo>
                  <a:cubicBezTo>
                    <a:pt x="66" y="6"/>
                    <a:pt x="66" y="6"/>
                    <a:pt x="66" y="6"/>
                  </a:cubicBezTo>
                  <a:cubicBezTo>
                    <a:pt x="66" y="20"/>
                    <a:pt x="66" y="20"/>
                    <a:pt x="66" y="20"/>
                  </a:cubicBezTo>
                  <a:cubicBezTo>
                    <a:pt x="61" y="21"/>
                    <a:pt x="57" y="23"/>
                    <a:pt x="52" y="25"/>
                  </a:cubicBezTo>
                  <a:cubicBezTo>
                    <a:pt x="41" y="14"/>
                    <a:pt x="41" y="14"/>
                    <a:pt x="41" y="14"/>
                  </a:cubicBezTo>
                  <a:cubicBezTo>
                    <a:pt x="41" y="14"/>
                    <a:pt x="41" y="14"/>
                    <a:pt x="41" y="14"/>
                  </a:cubicBezTo>
                  <a:cubicBezTo>
                    <a:pt x="39" y="13"/>
                    <a:pt x="37" y="12"/>
                    <a:pt x="35" y="13"/>
                  </a:cubicBezTo>
                  <a:cubicBezTo>
                    <a:pt x="28" y="18"/>
                    <a:pt x="22" y="24"/>
                    <a:pt x="17" y="30"/>
                  </a:cubicBezTo>
                  <a:cubicBezTo>
                    <a:pt x="15" y="32"/>
                    <a:pt x="16" y="35"/>
                    <a:pt x="17" y="36"/>
                  </a:cubicBezTo>
                  <a:cubicBezTo>
                    <a:pt x="18" y="36"/>
                    <a:pt x="18" y="36"/>
                    <a:pt x="18" y="36"/>
                  </a:cubicBezTo>
                  <a:cubicBezTo>
                    <a:pt x="18" y="36"/>
                    <a:pt x="18" y="37"/>
                    <a:pt x="18" y="37"/>
                  </a:cubicBezTo>
                  <a:cubicBezTo>
                    <a:pt x="29" y="48"/>
                    <a:pt x="29" y="48"/>
                    <a:pt x="29" y="48"/>
                  </a:cubicBezTo>
                  <a:cubicBezTo>
                    <a:pt x="27" y="52"/>
                    <a:pt x="25" y="57"/>
                    <a:pt x="23" y="62"/>
                  </a:cubicBezTo>
                  <a:cubicBezTo>
                    <a:pt x="6" y="62"/>
                    <a:pt x="6" y="62"/>
                    <a:pt x="6" y="62"/>
                  </a:cubicBezTo>
                  <a:cubicBezTo>
                    <a:pt x="6" y="62"/>
                    <a:pt x="6" y="62"/>
                    <a:pt x="6" y="62"/>
                  </a:cubicBezTo>
                  <a:cubicBezTo>
                    <a:pt x="6" y="62"/>
                    <a:pt x="6" y="62"/>
                    <a:pt x="6" y="62"/>
                  </a:cubicBezTo>
                  <a:cubicBezTo>
                    <a:pt x="3" y="62"/>
                    <a:pt x="1" y="63"/>
                    <a:pt x="1" y="65"/>
                  </a:cubicBezTo>
                  <a:cubicBezTo>
                    <a:pt x="0" y="69"/>
                    <a:pt x="0" y="74"/>
                    <a:pt x="0" y="78"/>
                  </a:cubicBezTo>
                  <a:cubicBezTo>
                    <a:pt x="0" y="82"/>
                    <a:pt x="0" y="86"/>
                    <a:pt x="1" y="91"/>
                  </a:cubicBezTo>
                  <a:cubicBezTo>
                    <a:pt x="1" y="93"/>
                    <a:pt x="3" y="94"/>
                    <a:pt x="5" y="94"/>
                  </a:cubicBezTo>
                  <a:cubicBezTo>
                    <a:pt x="5" y="94"/>
                    <a:pt x="6" y="94"/>
                    <a:pt x="6" y="94"/>
                  </a:cubicBezTo>
                  <a:cubicBezTo>
                    <a:pt x="6" y="94"/>
                    <a:pt x="6" y="94"/>
                    <a:pt x="6" y="94"/>
                  </a:cubicBezTo>
                  <a:cubicBezTo>
                    <a:pt x="23" y="94"/>
                    <a:pt x="23" y="94"/>
                    <a:pt x="23" y="94"/>
                  </a:cubicBezTo>
                  <a:cubicBezTo>
                    <a:pt x="25" y="99"/>
                    <a:pt x="27" y="104"/>
                    <a:pt x="29" y="108"/>
                  </a:cubicBezTo>
                  <a:cubicBezTo>
                    <a:pt x="18" y="119"/>
                    <a:pt x="18" y="119"/>
                    <a:pt x="18" y="119"/>
                  </a:cubicBezTo>
                  <a:cubicBezTo>
                    <a:pt x="18" y="119"/>
                    <a:pt x="18" y="119"/>
                    <a:pt x="18" y="120"/>
                  </a:cubicBezTo>
                  <a:cubicBezTo>
                    <a:pt x="18" y="120"/>
                    <a:pt x="18" y="120"/>
                    <a:pt x="18" y="120"/>
                  </a:cubicBezTo>
                  <a:cubicBezTo>
                    <a:pt x="16" y="121"/>
                    <a:pt x="16" y="124"/>
                    <a:pt x="17" y="125"/>
                  </a:cubicBezTo>
                  <a:cubicBezTo>
                    <a:pt x="22" y="132"/>
                    <a:pt x="29" y="138"/>
                    <a:pt x="36" y="142"/>
                  </a:cubicBezTo>
                  <a:cubicBezTo>
                    <a:pt x="36" y="143"/>
                    <a:pt x="37" y="143"/>
                    <a:pt x="38" y="143"/>
                  </a:cubicBezTo>
                  <a:cubicBezTo>
                    <a:pt x="39" y="143"/>
                    <a:pt x="40" y="142"/>
                    <a:pt x="41" y="142"/>
                  </a:cubicBezTo>
                  <a:cubicBezTo>
                    <a:pt x="41" y="141"/>
                    <a:pt x="41" y="141"/>
                    <a:pt x="41" y="141"/>
                  </a:cubicBezTo>
                  <a:cubicBezTo>
                    <a:pt x="52" y="131"/>
                    <a:pt x="52" y="131"/>
                    <a:pt x="52" y="131"/>
                  </a:cubicBezTo>
                  <a:cubicBezTo>
                    <a:pt x="57" y="133"/>
                    <a:pt x="61" y="135"/>
                    <a:pt x="66" y="136"/>
                  </a:cubicBezTo>
                  <a:cubicBezTo>
                    <a:pt x="66" y="150"/>
                    <a:pt x="66" y="150"/>
                    <a:pt x="66" y="150"/>
                  </a:cubicBezTo>
                  <a:cubicBezTo>
                    <a:pt x="66" y="150"/>
                    <a:pt x="66" y="150"/>
                    <a:pt x="66" y="150"/>
                  </a:cubicBezTo>
                  <a:cubicBezTo>
                    <a:pt x="66" y="150"/>
                    <a:pt x="66" y="150"/>
                    <a:pt x="66" y="150"/>
                  </a:cubicBezTo>
                  <a:cubicBezTo>
                    <a:pt x="66" y="152"/>
                    <a:pt x="67" y="154"/>
                    <a:pt x="69" y="155"/>
                  </a:cubicBezTo>
                  <a:cubicBezTo>
                    <a:pt x="73" y="155"/>
                    <a:pt x="77" y="156"/>
                    <a:pt x="80" y="156"/>
                  </a:cubicBezTo>
                  <a:cubicBezTo>
                    <a:pt x="85" y="156"/>
                    <a:pt x="90" y="155"/>
                    <a:pt x="95" y="154"/>
                  </a:cubicBezTo>
                  <a:cubicBezTo>
                    <a:pt x="97" y="154"/>
                    <a:pt x="98" y="152"/>
                    <a:pt x="98" y="150"/>
                  </a:cubicBezTo>
                  <a:cubicBezTo>
                    <a:pt x="98" y="150"/>
                    <a:pt x="98" y="150"/>
                    <a:pt x="98" y="150"/>
                  </a:cubicBezTo>
                  <a:cubicBezTo>
                    <a:pt x="98" y="136"/>
                    <a:pt x="98" y="136"/>
                    <a:pt x="98" y="136"/>
                  </a:cubicBezTo>
                  <a:cubicBezTo>
                    <a:pt x="103" y="134"/>
                    <a:pt x="107" y="132"/>
                    <a:pt x="111" y="130"/>
                  </a:cubicBezTo>
                  <a:cubicBezTo>
                    <a:pt x="121" y="140"/>
                    <a:pt x="121" y="140"/>
                    <a:pt x="121" y="140"/>
                  </a:cubicBezTo>
                  <a:cubicBezTo>
                    <a:pt x="121" y="140"/>
                    <a:pt x="122" y="140"/>
                    <a:pt x="122" y="140"/>
                  </a:cubicBezTo>
                  <a:cubicBezTo>
                    <a:pt x="122" y="141"/>
                    <a:pt x="124" y="142"/>
                    <a:pt x="125" y="142"/>
                  </a:cubicBezTo>
                  <a:cubicBezTo>
                    <a:pt x="126" y="142"/>
                    <a:pt x="126" y="142"/>
                    <a:pt x="127" y="141"/>
                  </a:cubicBezTo>
                  <a:cubicBezTo>
                    <a:pt x="134" y="136"/>
                    <a:pt x="140" y="130"/>
                    <a:pt x="145" y="124"/>
                  </a:cubicBezTo>
                  <a:cubicBezTo>
                    <a:pt x="147" y="122"/>
                    <a:pt x="146" y="119"/>
                    <a:pt x="145" y="118"/>
                  </a:cubicBezTo>
                  <a:cubicBezTo>
                    <a:pt x="145" y="118"/>
                    <a:pt x="144" y="118"/>
                    <a:pt x="144" y="118"/>
                  </a:cubicBezTo>
                  <a:cubicBezTo>
                    <a:pt x="144" y="118"/>
                    <a:pt x="144" y="117"/>
                    <a:pt x="144" y="117"/>
                  </a:cubicBezTo>
                  <a:cubicBezTo>
                    <a:pt x="134" y="107"/>
                    <a:pt x="134" y="107"/>
                    <a:pt x="134" y="107"/>
                  </a:cubicBezTo>
                  <a:cubicBezTo>
                    <a:pt x="136" y="103"/>
                    <a:pt x="138" y="99"/>
                    <a:pt x="139" y="94"/>
                  </a:cubicBezTo>
                  <a:cubicBezTo>
                    <a:pt x="154" y="94"/>
                    <a:pt x="154" y="94"/>
                    <a:pt x="154" y="94"/>
                  </a:cubicBezTo>
                  <a:cubicBezTo>
                    <a:pt x="154" y="94"/>
                    <a:pt x="155" y="94"/>
                    <a:pt x="155" y="94"/>
                  </a:cubicBezTo>
                  <a:cubicBezTo>
                    <a:pt x="155" y="94"/>
                    <a:pt x="155" y="94"/>
                    <a:pt x="155" y="94"/>
                  </a:cubicBezTo>
                  <a:cubicBezTo>
                    <a:pt x="155" y="94"/>
                    <a:pt x="156" y="94"/>
                    <a:pt x="156" y="94"/>
                  </a:cubicBezTo>
                  <a:cubicBezTo>
                    <a:pt x="158" y="94"/>
                    <a:pt x="160" y="93"/>
                    <a:pt x="160" y="91"/>
                  </a:cubicBezTo>
                  <a:cubicBezTo>
                    <a:pt x="161" y="86"/>
                    <a:pt x="161" y="82"/>
                    <a:pt x="161" y="78"/>
                  </a:cubicBezTo>
                  <a:cubicBezTo>
                    <a:pt x="161" y="74"/>
                    <a:pt x="161" y="69"/>
                    <a:pt x="160" y="65"/>
                  </a:cubicBezTo>
                  <a:close/>
                  <a:moveTo>
                    <a:pt x="125" y="133"/>
                  </a:moveTo>
                  <a:cubicBezTo>
                    <a:pt x="115" y="122"/>
                    <a:pt x="115" y="122"/>
                    <a:pt x="115" y="122"/>
                  </a:cubicBezTo>
                  <a:cubicBezTo>
                    <a:pt x="115" y="122"/>
                    <a:pt x="114" y="122"/>
                    <a:pt x="114" y="122"/>
                  </a:cubicBezTo>
                  <a:cubicBezTo>
                    <a:pt x="114" y="122"/>
                    <a:pt x="114" y="121"/>
                    <a:pt x="114" y="121"/>
                  </a:cubicBezTo>
                  <a:cubicBezTo>
                    <a:pt x="113" y="121"/>
                    <a:pt x="113" y="121"/>
                    <a:pt x="113" y="121"/>
                  </a:cubicBezTo>
                  <a:cubicBezTo>
                    <a:pt x="113" y="121"/>
                    <a:pt x="112" y="121"/>
                    <a:pt x="112" y="121"/>
                  </a:cubicBezTo>
                  <a:cubicBezTo>
                    <a:pt x="112" y="121"/>
                    <a:pt x="112" y="121"/>
                    <a:pt x="111" y="121"/>
                  </a:cubicBezTo>
                  <a:cubicBezTo>
                    <a:pt x="111" y="121"/>
                    <a:pt x="111" y="121"/>
                    <a:pt x="111" y="121"/>
                  </a:cubicBezTo>
                  <a:cubicBezTo>
                    <a:pt x="110" y="121"/>
                    <a:pt x="110" y="121"/>
                    <a:pt x="110" y="121"/>
                  </a:cubicBezTo>
                  <a:cubicBezTo>
                    <a:pt x="110" y="121"/>
                    <a:pt x="110" y="121"/>
                    <a:pt x="110" y="121"/>
                  </a:cubicBezTo>
                  <a:cubicBezTo>
                    <a:pt x="105" y="125"/>
                    <a:pt x="99" y="127"/>
                    <a:pt x="93" y="129"/>
                  </a:cubicBezTo>
                  <a:cubicBezTo>
                    <a:pt x="91" y="129"/>
                    <a:pt x="90" y="131"/>
                    <a:pt x="90" y="133"/>
                  </a:cubicBezTo>
                  <a:cubicBezTo>
                    <a:pt x="90" y="133"/>
                    <a:pt x="90" y="133"/>
                    <a:pt x="90" y="133"/>
                  </a:cubicBezTo>
                  <a:cubicBezTo>
                    <a:pt x="90" y="134"/>
                    <a:pt x="90" y="134"/>
                    <a:pt x="90" y="134"/>
                  </a:cubicBezTo>
                  <a:cubicBezTo>
                    <a:pt x="90" y="147"/>
                    <a:pt x="90" y="147"/>
                    <a:pt x="90" y="147"/>
                  </a:cubicBezTo>
                  <a:cubicBezTo>
                    <a:pt x="85" y="148"/>
                    <a:pt x="79" y="148"/>
                    <a:pt x="74" y="147"/>
                  </a:cubicBezTo>
                  <a:cubicBezTo>
                    <a:pt x="74" y="134"/>
                    <a:pt x="74" y="134"/>
                    <a:pt x="74" y="134"/>
                  </a:cubicBezTo>
                  <a:cubicBezTo>
                    <a:pt x="74" y="134"/>
                    <a:pt x="74" y="134"/>
                    <a:pt x="74" y="134"/>
                  </a:cubicBezTo>
                  <a:cubicBezTo>
                    <a:pt x="74" y="131"/>
                    <a:pt x="73" y="129"/>
                    <a:pt x="71" y="129"/>
                  </a:cubicBezTo>
                  <a:cubicBezTo>
                    <a:pt x="65" y="128"/>
                    <a:pt x="59" y="125"/>
                    <a:pt x="54" y="122"/>
                  </a:cubicBezTo>
                  <a:cubicBezTo>
                    <a:pt x="53" y="122"/>
                    <a:pt x="53" y="122"/>
                    <a:pt x="53" y="122"/>
                  </a:cubicBezTo>
                  <a:cubicBezTo>
                    <a:pt x="53" y="122"/>
                    <a:pt x="53" y="122"/>
                    <a:pt x="52" y="122"/>
                  </a:cubicBezTo>
                  <a:cubicBezTo>
                    <a:pt x="52" y="122"/>
                    <a:pt x="52" y="122"/>
                    <a:pt x="52" y="122"/>
                  </a:cubicBezTo>
                  <a:cubicBezTo>
                    <a:pt x="52" y="122"/>
                    <a:pt x="51" y="122"/>
                    <a:pt x="51" y="122"/>
                  </a:cubicBezTo>
                  <a:cubicBezTo>
                    <a:pt x="51" y="122"/>
                    <a:pt x="51" y="122"/>
                    <a:pt x="50" y="122"/>
                  </a:cubicBezTo>
                  <a:cubicBezTo>
                    <a:pt x="50" y="122"/>
                    <a:pt x="50" y="122"/>
                    <a:pt x="50" y="122"/>
                  </a:cubicBezTo>
                  <a:cubicBezTo>
                    <a:pt x="49" y="122"/>
                    <a:pt x="49" y="122"/>
                    <a:pt x="49" y="122"/>
                  </a:cubicBezTo>
                  <a:cubicBezTo>
                    <a:pt x="49" y="123"/>
                    <a:pt x="49" y="123"/>
                    <a:pt x="49" y="123"/>
                  </a:cubicBezTo>
                  <a:cubicBezTo>
                    <a:pt x="37" y="134"/>
                    <a:pt x="37" y="134"/>
                    <a:pt x="37" y="134"/>
                  </a:cubicBezTo>
                  <a:cubicBezTo>
                    <a:pt x="33" y="131"/>
                    <a:pt x="29" y="127"/>
                    <a:pt x="26" y="123"/>
                  </a:cubicBezTo>
                  <a:cubicBezTo>
                    <a:pt x="37" y="112"/>
                    <a:pt x="37" y="112"/>
                    <a:pt x="37" y="112"/>
                  </a:cubicBezTo>
                  <a:cubicBezTo>
                    <a:pt x="37" y="112"/>
                    <a:pt x="37" y="111"/>
                    <a:pt x="37" y="111"/>
                  </a:cubicBezTo>
                  <a:cubicBezTo>
                    <a:pt x="37" y="111"/>
                    <a:pt x="38" y="111"/>
                    <a:pt x="38" y="111"/>
                  </a:cubicBezTo>
                  <a:cubicBezTo>
                    <a:pt x="38" y="110"/>
                    <a:pt x="38" y="110"/>
                    <a:pt x="38" y="110"/>
                  </a:cubicBezTo>
                  <a:cubicBezTo>
                    <a:pt x="38" y="110"/>
                    <a:pt x="38" y="109"/>
                    <a:pt x="38" y="109"/>
                  </a:cubicBezTo>
                  <a:cubicBezTo>
                    <a:pt x="38" y="109"/>
                    <a:pt x="38" y="109"/>
                    <a:pt x="38" y="108"/>
                  </a:cubicBezTo>
                  <a:cubicBezTo>
                    <a:pt x="38" y="108"/>
                    <a:pt x="38" y="108"/>
                    <a:pt x="38" y="108"/>
                  </a:cubicBezTo>
                  <a:cubicBezTo>
                    <a:pt x="38" y="107"/>
                    <a:pt x="38" y="107"/>
                    <a:pt x="38" y="107"/>
                  </a:cubicBezTo>
                  <a:cubicBezTo>
                    <a:pt x="38" y="107"/>
                    <a:pt x="38" y="107"/>
                    <a:pt x="38" y="107"/>
                  </a:cubicBezTo>
                  <a:cubicBezTo>
                    <a:pt x="34" y="101"/>
                    <a:pt x="32" y="95"/>
                    <a:pt x="30" y="89"/>
                  </a:cubicBezTo>
                  <a:cubicBezTo>
                    <a:pt x="30" y="87"/>
                    <a:pt x="28" y="86"/>
                    <a:pt x="26" y="86"/>
                  </a:cubicBezTo>
                  <a:cubicBezTo>
                    <a:pt x="26" y="86"/>
                    <a:pt x="26" y="86"/>
                    <a:pt x="26" y="86"/>
                  </a:cubicBezTo>
                  <a:cubicBezTo>
                    <a:pt x="9" y="86"/>
                    <a:pt x="9" y="86"/>
                    <a:pt x="9" y="86"/>
                  </a:cubicBezTo>
                  <a:cubicBezTo>
                    <a:pt x="8" y="83"/>
                    <a:pt x="8" y="81"/>
                    <a:pt x="8" y="78"/>
                  </a:cubicBezTo>
                  <a:cubicBezTo>
                    <a:pt x="8" y="75"/>
                    <a:pt x="8" y="73"/>
                    <a:pt x="8" y="70"/>
                  </a:cubicBezTo>
                  <a:cubicBezTo>
                    <a:pt x="26" y="70"/>
                    <a:pt x="26" y="70"/>
                    <a:pt x="26" y="70"/>
                  </a:cubicBezTo>
                  <a:cubicBezTo>
                    <a:pt x="26" y="70"/>
                    <a:pt x="26" y="70"/>
                    <a:pt x="26" y="70"/>
                  </a:cubicBezTo>
                  <a:cubicBezTo>
                    <a:pt x="26" y="70"/>
                    <a:pt x="26" y="70"/>
                    <a:pt x="26" y="70"/>
                  </a:cubicBezTo>
                  <a:cubicBezTo>
                    <a:pt x="28" y="70"/>
                    <a:pt x="30" y="69"/>
                    <a:pt x="30" y="67"/>
                  </a:cubicBezTo>
                  <a:cubicBezTo>
                    <a:pt x="32" y="61"/>
                    <a:pt x="34" y="55"/>
                    <a:pt x="38" y="49"/>
                  </a:cubicBezTo>
                  <a:cubicBezTo>
                    <a:pt x="38" y="49"/>
                    <a:pt x="38" y="49"/>
                    <a:pt x="38" y="49"/>
                  </a:cubicBezTo>
                  <a:cubicBezTo>
                    <a:pt x="38" y="49"/>
                    <a:pt x="38" y="49"/>
                    <a:pt x="38" y="48"/>
                  </a:cubicBezTo>
                  <a:cubicBezTo>
                    <a:pt x="38" y="48"/>
                    <a:pt x="38" y="48"/>
                    <a:pt x="38" y="48"/>
                  </a:cubicBezTo>
                  <a:cubicBezTo>
                    <a:pt x="38" y="47"/>
                    <a:pt x="38" y="47"/>
                    <a:pt x="38" y="47"/>
                  </a:cubicBezTo>
                  <a:cubicBezTo>
                    <a:pt x="38" y="47"/>
                    <a:pt x="38" y="46"/>
                    <a:pt x="38" y="46"/>
                  </a:cubicBezTo>
                  <a:cubicBezTo>
                    <a:pt x="38" y="46"/>
                    <a:pt x="38" y="46"/>
                    <a:pt x="38" y="45"/>
                  </a:cubicBezTo>
                  <a:cubicBezTo>
                    <a:pt x="38" y="45"/>
                    <a:pt x="37" y="45"/>
                    <a:pt x="37" y="45"/>
                  </a:cubicBezTo>
                  <a:cubicBezTo>
                    <a:pt x="37" y="45"/>
                    <a:pt x="37" y="44"/>
                    <a:pt x="37" y="44"/>
                  </a:cubicBezTo>
                  <a:cubicBezTo>
                    <a:pt x="25" y="33"/>
                    <a:pt x="25" y="33"/>
                    <a:pt x="25" y="33"/>
                  </a:cubicBezTo>
                  <a:cubicBezTo>
                    <a:pt x="29" y="29"/>
                    <a:pt x="33" y="25"/>
                    <a:pt x="37" y="22"/>
                  </a:cubicBezTo>
                  <a:cubicBezTo>
                    <a:pt x="49" y="33"/>
                    <a:pt x="49" y="33"/>
                    <a:pt x="49" y="33"/>
                  </a:cubicBezTo>
                  <a:cubicBezTo>
                    <a:pt x="49" y="33"/>
                    <a:pt x="49" y="33"/>
                    <a:pt x="49" y="33"/>
                  </a:cubicBezTo>
                  <a:cubicBezTo>
                    <a:pt x="49" y="34"/>
                    <a:pt x="49" y="34"/>
                    <a:pt x="50" y="34"/>
                  </a:cubicBezTo>
                  <a:cubicBezTo>
                    <a:pt x="50" y="34"/>
                    <a:pt x="50" y="34"/>
                    <a:pt x="50" y="34"/>
                  </a:cubicBezTo>
                  <a:cubicBezTo>
                    <a:pt x="51" y="34"/>
                    <a:pt x="51" y="34"/>
                    <a:pt x="51" y="34"/>
                  </a:cubicBezTo>
                  <a:cubicBezTo>
                    <a:pt x="51" y="34"/>
                    <a:pt x="50" y="34"/>
                    <a:pt x="50" y="34"/>
                  </a:cubicBezTo>
                  <a:cubicBezTo>
                    <a:pt x="50" y="34"/>
                    <a:pt x="50" y="34"/>
                    <a:pt x="50" y="34"/>
                  </a:cubicBezTo>
                  <a:cubicBezTo>
                    <a:pt x="50" y="34"/>
                    <a:pt x="50" y="34"/>
                    <a:pt x="50" y="34"/>
                  </a:cubicBezTo>
                  <a:cubicBezTo>
                    <a:pt x="50" y="34"/>
                    <a:pt x="52" y="34"/>
                    <a:pt x="52" y="34"/>
                  </a:cubicBezTo>
                  <a:cubicBezTo>
                    <a:pt x="52" y="34"/>
                    <a:pt x="53" y="34"/>
                    <a:pt x="53" y="34"/>
                  </a:cubicBezTo>
                  <a:cubicBezTo>
                    <a:pt x="53" y="34"/>
                    <a:pt x="53" y="34"/>
                    <a:pt x="53" y="34"/>
                  </a:cubicBezTo>
                  <a:cubicBezTo>
                    <a:pt x="59" y="30"/>
                    <a:pt x="65" y="28"/>
                    <a:pt x="71" y="27"/>
                  </a:cubicBezTo>
                  <a:cubicBezTo>
                    <a:pt x="73" y="27"/>
                    <a:pt x="74" y="25"/>
                    <a:pt x="74" y="22"/>
                  </a:cubicBezTo>
                  <a:cubicBezTo>
                    <a:pt x="74" y="22"/>
                    <a:pt x="74" y="22"/>
                    <a:pt x="74" y="22"/>
                  </a:cubicBezTo>
                  <a:cubicBezTo>
                    <a:pt x="74" y="8"/>
                    <a:pt x="74" y="8"/>
                    <a:pt x="74" y="8"/>
                  </a:cubicBezTo>
                  <a:cubicBezTo>
                    <a:pt x="79" y="8"/>
                    <a:pt x="85" y="8"/>
                    <a:pt x="90" y="9"/>
                  </a:cubicBezTo>
                  <a:cubicBezTo>
                    <a:pt x="90" y="22"/>
                    <a:pt x="90" y="22"/>
                    <a:pt x="90" y="22"/>
                  </a:cubicBezTo>
                  <a:cubicBezTo>
                    <a:pt x="90" y="22"/>
                    <a:pt x="90" y="22"/>
                    <a:pt x="90" y="23"/>
                  </a:cubicBezTo>
                  <a:cubicBezTo>
                    <a:pt x="90" y="23"/>
                    <a:pt x="90" y="23"/>
                    <a:pt x="90" y="23"/>
                  </a:cubicBezTo>
                  <a:cubicBezTo>
                    <a:pt x="90" y="25"/>
                    <a:pt x="91" y="27"/>
                    <a:pt x="93" y="27"/>
                  </a:cubicBezTo>
                  <a:cubicBezTo>
                    <a:pt x="99" y="29"/>
                    <a:pt x="105" y="31"/>
                    <a:pt x="110" y="35"/>
                  </a:cubicBezTo>
                  <a:cubicBezTo>
                    <a:pt x="110" y="35"/>
                    <a:pt x="110" y="35"/>
                    <a:pt x="110" y="35"/>
                  </a:cubicBezTo>
                  <a:cubicBezTo>
                    <a:pt x="110" y="35"/>
                    <a:pt x="109" y="35"/>
                    <a:pt x="110" y="35"/>
                  </a:cubicBezTo>
                  <a:cubicBezTo>
                    <a:pt x="110" y="35"/>
                    <a:pt x="110" y="35"/>
                    <a:pt x="110" y="35"/>
                  </a:cubicBezTo>
                  <a:cubicBezTo>
                    <a:pt x="110" y="34"/>
                    <a:pt x="110" y="34"/>
                    <a:pt x="110" y="34"/>
                  </a:cubicBezTo>
                  <a:cubicBezTo>
                    <a:pt x="110" y="34"/>
                    <a:pt x="110" y="34"/>
                    <a:pt x="110" y="34"/>
                  </a:cubicBezTo>
                  <a:cubicBezTo>
                    <a:pt x="112" y="34"/>
                    <a:pt x="112" y="34"/>
                    <a:pt x="112" y="34"/>
                  </a:cubicBezTo>
                  <a:cubicBezTo>
                    <a:pt x="112" y="34"/>
                    <a:pt x="113" y="35"/>
                    <a:pt x="113" y="34"/>
                  </a:cubicBezTo>
                  <a:cubicBezTo>
                    <a:pt x="113" y="34"/>
                    <a:pt x="113" y="35"/>
                    <a:pt x="113" y="35"/>
                  </a:cubicBezTo>
                  <a:cubicBezTo>
                    <a:pt x="114" y="34"/>
                    <a:pt x="114" y="34"/>
                    <a:pt x="115" y="34"/>
                  </a:cubicBezTo>
                  <a:cubicBezTo>
                    <a:pt x="115" y="34"/>
                    <a:pt x="115" y="34"/>
                    <a:pt x="115" y="34"/>
                  </a:cubicBezTo>
                  <a:cubicBezTo>
                    <a:pt x="126" y="23"/>
                    <a:pt x="126" y="23"/>
                    <a:pt x="126" y="23"/>
                  </a:cubicBezTo>
                  <a:cubicBezTo>
                    <a:pt x="130" y="26"/>
                    <a:pt x="134" y="30"/>
                    <a:pt x="137" y="34"/>
                  </a:cubicBezTo>
                  <a:cubicBezTo>
                    <a:pt x="126" y="46"/>
                    <a:pt x="126" y="46"/>
                    <a:pt x="126" y="46"/>
                  </a:cubicBezTo>
                  <a:cubicBezTo>
                    <a:pt x="126" y="46"/>
                    <a:pt x="126" y="46"/>
                    <a:pt x="126" y="46"/>
                  </a:cubicBezTo>
                  <a:cubicBezTo>
                    <a:pt x="125" y="46"/>
                    <a:pt x="125" y="46"/>
                    <a:pt x="125" y="47"/>
                  </a:cubicBezTo>
                  <a:cubicBezTo>
                    <a:pt x="125" y="47"/>
                    <a:pt x="125" y="47"/>
                    <a:pt x="125" y="47"/>
                  </a:cubicBezTo>
                  <a:cubicBezTo>
                    <a:pt x="125" y="48"/>
                    <a:pt x="125" y="48"/>
                    <a:pt x="125" y="48"/>
                  </a:cubicBezTo>
                  <a:cubicBezTo>
                    <a:pt x="125" y="48"/>
                    <a:pt x="125" y="49"/>
                    <a:pt x="125" y="49"/>
                  </a:cubicBezTo>
                  <a:cubicBezTo>
                    <a:pt x="125" y="49"/>
                    <a:pt x="125" y="49"/>
                    <a:pt x="125" y="49"/>
                  </a:cubicBezTo>
                  <a:cubicBezTo>
                    <a:pt x="125" y="50"/>
                    <a:pt x="125" y="50"/>
                    <a:pt x="125" y="50"/>
                  </a:cubicBezTo>
                  <a:cubicBezTo>
                    <a:pt x="125" y="50"/>
                    <a:pt x="125" y="50"/>
                    <a:pt x="125" y="51"/>
                  </a:cubicBezTo>
                  <a:cubicBezTo>
                    <a:pt x="128" y="56"/>
                    <a:pt x="131" y="61"/>
                    <a:pt x="132" y="67"/>
                  </a:cubicBezTo>
                  <a:cubicBezTo>
                    <a:pt x="132" y="69"/>
                    <a:pt x="134" y="70"/>
                    <a:pt x="136" y="70"/>
                  </a:cubicBezTo>
                  <a:cubicBezTo>
                    <a:pt x="136" y="70"/>
                    <a:pt x="136" y="70"/>
                    <a:pt x="137" y="70"/>
                  </a:cubicBezTo>
                  <a:cubicBezTo>
                    <a:pt x="137" y="70"/>
                    <a:pt x="137" y="70"/>
                    <a:pt x="137" y="70"/>
                  </a:cubicBezTo>
                  <a:cubicBezTo>
                    <a:pt x="137" y="70"/>
                    <a:pt x="138" y="70"/>
                    <a:pt x="138" y="70"/>
                  </a:cubicBezTo>
                  <a:cubicBezTo>
                    <a:pt x="153" y="70"/>
                    <a:pt x="153" y="70"/>
                    <a:pt x="153" y="70"/>
                  </a:cubicBezTo>
                  <a:cubicBezTo>
                    <a:pt x="153" y="73"/>
                    <a:pt x="153" y="75"/>
                    <a:pt x="153" y="78"/>
                  </a:cubicBezTo>
                  <a:cubicBezTo>
                    <a:pt x="153" y="81"/>
                    <a:pt x="153" y="83"/>
                    <a:pt x="152" y="86"/>
                  </a:cubicBezTo>
                  <a:cubicBezTo>
                    <a:pt x="138" y="86"/>
                    <a:pt x="138" y="86"/>
                    <a:pt x="138" y="86"/>
                  </a:cubicBezTo>
                  <a:cubicBezTo>
                    <a:pt x="138" y="86"/>
                    <a:pt x="137" y="86"/>
                    <a:pt x="137" y="86"/>
                  </a:cubicBezTo>
                  <a:cubicBezTo>
                    <a:pt x="137" y="86"/>
                    <a:pt x="137" y="86"/>
                    <a:pt x="137" y="86"/>
                  </a:cubicBezTo>
                  <a:cubicBezTo>
                    <a:pt x="134" y="86"/>
                    <a:pt x="132" y="87"/>
                    <a:pt x="132" y="89"/>
                  </a:cubicBezTo>
                  <a:cubicBezTo>
                    <a:pt x="131" y="95"/>
                    <a:pt x="128" y="100"/>
                    <a:pt x="125" y="105"/>
                  </a:cubicBezTo>
                  <a:cubicBezTo>
                    <a:pt x="125" y="106"/>
                    <a:pt x="125" y="106"/>
                    <a:pt x="125" y="106"/>
                  </a:cubicBezTo>
                  <a:cubicBezTo>
                    <a:pt x="125" y="106"/>
                    <a:pt x="125" y="106"/>
                    <a:pt x="125" y="107"/>
                  </a:cubicBezTo>
                  <a:cubicBezTo>
                    <a:pt x="125" y="107"/>
                    <a:pt x="125" y="107"/>
                    <a:pt x="125" y="107"/>
                  </a:cubicBezTo>
                  <a:cubicBezTo>
                    <a:pt x="125" y="107"/>
                    <a:pt x="125" y="108"/>
                    <a:pt x="125" y="108"/>
                  </a:cubicBezTo>
                  <a:cubicBezTo>
                    <a:pt x="125" y="108"/>
                    <a:pt x="125" y="108"/>
                    <a:pt x="125" y="109"/>
                  </a:cubicBezTo>
                  <a:cubicBezTo>
                    <a:pt x="125" y="109"/>
                    <a:pt x="125" y="109"/>
                    <a:pt x="125" y="109"/>
                  </a:cubicBezTo>
                  <a:cubicBezTo>
                    <a:pt x="125" y="110"/>
                    <a:pt x="125" y="110"/>
                    <a:pt x="126" y="110"/>
                  </a:cubicBezTo>
                  <a:cubicBezTo>
                    <a:pt x="126" y="110"/>
                    <a:pt x="126" y="110"/>
                    <a:pt x="126" y="110"/>
                  </a:cubicBezTo>
                  <a:cubicBezTo>
                    <a:pt x="137" y="122"/>
                    <a:pt x="137" y="122"/>
                    <a:pt x="137" y="122"/>
                  </a:cubicBezTo>
                  <a:cubicBezTo>
                    <a:pt x="133" y="126"/>
                    <a:pt x="130" y="129"/>
                    <a:pt x="125" y="1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p>
              <a:endParaRPr lang="zh-CN" altLang="en-US" sz="1350">
                <a:latin typeface="Montserrat"/>
                <a:ea typeface="Montserrat"/>
                <a:cs typeface="Montserrat" panose="00000500000000000000" charset="0"/>
                <a:sym typeface="Montserrat"/>
              </a:endParaRPr>
            </a:p>
          </p:txBody>
        </p:sp>
      </p:grpSp>
      <p:sp>
        <p:nvSpPr>
          <p:cNvPr id="18" name="矩形 19"/>
          <p:cNvSpPr/>
          <p:nvPr/>
        </p:nvSpPr>
        <p:spPr>
          <a:xfrm>
            <a:off x="1219200" y="361950"/>
            <a:ext cx="4029710" cy="712470"/>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Text Box 19"/>
          <p:cNvSpPr txBox="1"/>
          <p:nvPr/>
        </p:nvSpPr>
        <p:spPr>
          <a:xfrm>
            <a:off x="2362200" y="528955"/>
            <a:ext cx="2839085" cy="460375"/>
          </a:xfrm>
          <a:prstGeom prst="rect">
            <a:avLst/>
          </a:prstGeom>
          <a:noFill/>
        </p:spPr>
        <p:txBody>
          <a:bodyPr wrap="square" rtlCol="0">
            <a:spAutoFit/>
          </a:bodyPr>
          <a:p>
            <a:r>
              <a:rPr lang="en-US" sz="2400">
                <a:latin typeface="Times New Roman" panose="02020603050405020304" charset="0"/>
                <a:cs typeface="Times New Roman" panose="02020603050405020304" charset="0"/>
                <a:sym typeface="+mn-ea"/>
              </a:rPr>
              <a:t>SVM</a:t>
            </a:r>
            <a:endParaRPr lang="en-US" sz="2400">
              <a:latin typeface="Times New Roman" panose="02020603050405020304" charset="0"/>
              <a:cs typeface="Times New Roman" panose="02020603050405020304" charset="0"/>
            </a:endParaRPr>
          </a:p>
        </p:txBody>
      </p:sp>
      <p:sp>
        <p:nvSpPr>
          <p:cNvPr id="24" name="Text Box 23"/>
          <p:cNvSpPr txBox="1"/>
          <p:nvPr/>
        </p:nvSpPr>
        <p:spPr>
          <a:xfrm>
            <a:off x="5334000" y="819150"/>
            <a:ext cx="3594100" cy="460375"/>
          </a:xfrm>
          <a:prstGeom prst="rect">
            <a:avLst/>
          </a:prstGeom>
          <a:noFill/>
        </p:spPr>
        <p:txBody>
          <a:bodyPr wrap="square" rtlCol="0">
            <a:spAutoFit/>
          </a:bodyPr>
          <a:p>
            <a:r>
              <a:rPr lang="en-US" sz="2400">
                <a:latin typeface="Times New Roman" panose="02020603050405020304" charset="0"/>
                <a:cs typeface="Times New Roman" panose="02020603050405020304" charset="0"/>
              </a:rPr>
              <a:t>Kiểm tra trên tập Validation</a:t>
            </a:r>
            <a:endParaRPr lang="en-US" sz="2400">
              <a:latin typeface="Times New Roman" panose="02020603050405020304" charset="0"/>
              <a:cs typeface="Times New Roman" panose="02020603050405020304" charset="0"/>
            </a:endParaRPr>
          </a:p>
        </p:txBody>
      </p:sp>
      <p:sp>
        <p:nvSpPr>
          <p:cNvPr id="31" name="矩形 19"/>
          <p:cNvSpPr/>
          <p:nvPr/>
        </p:nvSpPr>
        <p:spPr>
          <a:xfrm>
            <a:off x="161290" y="1733550"/>
            <a:ext cx="8811260" cy="3283585"/>
          </a:xfrm>
          <a:prstGeom prst="rect">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32" name="Text Box 31"/>
          <p:cNvSpPr txBox="1"/>
          <p:nvPr/>
        </p:nvSpPr>
        <p:spPr>
          <a:xfrm>
            <a:off x="381000" y="1848485"/>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Normal</a:t>
            </a:r>
            <a:endParaRPr lang="en-US">
              <a:latin typeface="Times New Roman" panose="02020603050405020304" charset="0"/>
              <a:cs typeface="Times New Roman" panose="02020603050405020304" charset="0"/>
            </a:endParaRPr>
          </a:p>
        </p:txBody>
      </p:sp>
      <p:sp>
        <p:nvSpPr>
          <p:cNvPr id="33" name="Text Box 32"/>
          <p:cNvSpPr txBox="1"/>
          <p:nvPr/>
        </p:nvSpPr>
        <p:spPr>
          <a:xfrm>
            <a:off x="4343400" y="1809750"/>
            <a:ext cx="1010285" cy="368300"/>
          </a:xfrm>
          <a:prstGeom prst="rect">
            <a:avLst/>
          </a:prstGeom>
          <a:noFill/>
        </p:spPr>
        <p:txBody>
          <a:bodyPr wrap="square" rtlCol="0">
            <a:spAutoFit/>
          </a:bodyPr>
          <a:p>
            <a:r>
              <a:rPr lang="en-US">
                <a:latin typeface="Times New Roman" panose="02020603050405020304" charset="0"/>
                <a:cs typeface="Times New Roman" panose="02020603050405020304" charset="0"/>
              </a:rPr>
              <a:t>Smote</a:t>
            </a:r>
            <a:endParaRPr lang="en-US">
              <a:latin typeface="Times New Roman" panose="02020603050405020304" charset="0"/>
              <a:cs typeface="Times New Roman" panose="02020603050405020304" charset="0"/>
            </a:endParaRPr>
          </a:p>
        </p:txBody>
      </p:sp>
      <p:pic>
        <p:nvPicPr>
          <p:cNvPr id="2" name="Picture 1"/>
          <p:cNvPicPr>
            <a:picLocks noChangeAspect="1"/>
          </p:cNvPicPr>
          <p:nvPr/>
        </p:nvPicPr>
        <p:blipFill>
          <a:blip r:embed="rId1"/>
          <a:stretch>
            <a:fillRect/>
          </a:stretch>
        </p:blipFill>
        <p:spPr>
          <a:xfrm>
            <a:off x="304800" y="2266950"/>
            <a:ext cx="3799205" cy="2602865"/>
          </a:xfrm>
          <a:prstGeom prst="rect">
            <a:avLst/>
          </a:prstGeom>
        </p:spPr>
      </p:pic>
      <p:pic>
        <p:nvPicPr>
          <p:cNvPr id="3" name="Picture 2"/>
          <p:cNvPicPr>
            <a:picLocks noChangeAspect="1"/>
          </p:cNvPicPr>
          <p:nvPr/>
        </p:nvPicPr>
        <p:blipFill>
          <a:blip r:embed="rId2"/>
          <a:stretch>
            <a:fillRect/>
          </a:stretch>
        </p:blipFill>
        <p:spPr>
          <a:xfrm>
            <a:off x="4419600" y="2266950"/>
            <a:ext cx="3799205" cy="26028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6" name="椭圆 15"/>
          <p:cNvSpPr/>
          <p:nvPr/>
        </p:nvSpPr>
        <p:spPr>
          <a:xfrm>
            <a:off x="2406308" y="156126"/>
            <a:ext cx="4569846" cy="456984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ontserrat" panose="00000500000000000000" charset="0"/>
            </a:endParaRPr>
          </a:p>
        </p:txBody>
      </p:sp>
      <p:sp>
        <p:nvSpPr>
          <p:cNvPr id="2" name="Text Box 1"/>
          <p:cNvSpPr txBox="1"/>
          <p:nvPr/>
        </p:nvSpPr>
        <p:spPr>
          <a:xfrm>
            <a:off x="3046095" y="1010285"/>
            <a:ext cx="3314700" cy="2861310"/>
          </a:xfrm>
          <a:prstGeom prst="rect">
            <a:avLst/>
          </a:prstGeom>
          <a:noFill/>
        </p:spPr>
        <p:txBody>
          <a:bodyPr wrap="square" rtlCol="0">
            <a:spAutoFit/>
          </a:bodyPr>
          <a:p>
            <a:pPr algn="ctr"/>
            <a:r>
              <a:rPr lang="en-US" sz="4500">
                <a:solidFill>
                  <a:schemeClr val="bg2"/>
                </a:solidFill>
                <a:latin typeface="Times New Roman" panose="02020603050405020304" charset="0"/>
                <a:cs typeface="Times New Roman" panose="02020603050405020304" charset="0"/>
              </a:rPr>
              <a:t>Em xin cám ơn thầy và các bạn đã lắng nghe</a:t>
            </a:r>
            <a:endParaRPr lang="en-US" sz="4500">
              <a:solidFill>
                <a:schemeClr val="bg2"/>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anim calcmode="lin" valueType="num">
                                      <p:cBhvr>
                                        <p:cTn id="10" dur="500" fill="hold"/>
                                        <p:tgtEl>
                                          <p:spTgt spid="16"/>
                                        </p:tgtEl>
                                        <p:attrNameLst>
                                          <p:attrName>ppt_x</p:attrName>
                                        </p:attrNameLst>
                                      </p:cBhvr>
                                      <p:tavLst>
                                        <p:tav tm="0">
                                          <p:val>
                                            <p:fltVal val="0.5"/>
                                          </p:val>
                                        </p:tav>
                                        <p:tav tm="100000">
                                          <p:val>
                                            <p:strVal val="#ppt_x"/>
                                          </p:val>
                                        </p:tav>
                                      </p:tavLst>
                                    </p:anim>
                                    <p:anim calcmode="lin" valueType="num">
                                      <p:cBhvr>
                                        <p:cTn id="11" dur="500" fill="hold"/>
                                        <p:tgtEl>
                                          <p:spTgt spid="16"/>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250"/>
                                  </p:stCondLst>
                                  <p:childTnLst>
                                    <p:set>
                                      <p:cBhvr>
                                        <p:cTn id="13" dur="1" fill="hold">
                                          <p:stCondLst>
                                            <p:cond delay="0"/>
                                          </p:stCondLst>
                                        </p:cTn>
                                        <p:tgtEl>
                                          <p:spTgt spid="21"/>
                                        </p:tgtEl>
                                        <p:attrNameLst>
                                          <p:attrName>style.visibility</p:attrName>
                                        </p:attrNameLst>
                                      </p:cBhvr>
                                      <p:to>
                                        <p:strVal val="visible"/>
                                      </p:to>
                                    </p:set>
                                    <p:anim calcmode="lin" valueType="num">
                                      <p:cBhvr>
                                        <p:cTn id="14" dur="500" fill="hold"/>
                                        <p:tgtEl>
                                          <p:spTgt spid="21"/>
                                        </p:tgtEl>
                                        <p:attrNameLst>
                                          <p:attrName>ppt_w</p:attrName>
                                        </p:attrNameLst>
                                      </p:cBhvr>
                                      <p:tavLst>
                                        <p:tav tm="0">
                                          <p:val>
                                            <p:fltVal val="0"/>
                                          </p:val>
                                        </p:tav>
                                        <p:tav tm="100000">
                                          <p:val>
                                            <p:strVal val="#ppt_w"/>
                                          </p:val>
                                        </p:tav>
                                      </p:tavLst>
                                    </p:anim>
                                    <p:anim calcmode="lin" valueType="num">
                                      <p:cBhvr>
                                        <p:cTn id="15" dur="500" fill="hold"/>
                                        <p:tgtEl>
                                          <p:spTgt spid="21"/>
                                        </p:tgtEl>
                                        <p:attrNameLst>
                                          <p:attrName>ppt_h</p:attrName>
                                        </p:attrNameLst>
                                      </p:cBhvr>
                                      <p:tavLst>
                                        <p:tav tm="0">
                                          <p:val>
                                            <p:fltVal val="0"/>
                                          </p:val>
                                        </p:tav>
                                        <p:tav tm="100000">
                                          <p:val>
                                            <p:strVal val="#ppt_h"/>
                                          </p:val>
                                        </p:tav>
                                      </p:tavLst>
                                    </p:anim>
                                    <p:animEffect transition="in" filter="fade">
                                      <p:cBhvr>
                                        <p:cTn id="16" dur="500"/>
                                        <p:tgtEl>
                                          <p:spTgt spid="21"/>
                                        </p:tgtEl>
                                      </p:cBhvr>
                                    </p:animEffect>
                                    <p:anim calcmode="lin" valueType="num">
                                      <p:cBhvr>
                                        <p:cTn id="17" dur="500" fill="hold"/>
                                        <p:tgtEl>
                                          <p:spTgt spid="21"/>
                                        </p:tgtEl>
                                        <p:attrNameLst>
                                          <p:attrName>ppt_x</p:attrName>
                                        </p:attrNameLst>
                                      </p:cBhvr>
                                      <p:tavLst>
                                        <p:tav tm="0">
                                          <p:val>
                                            <p:fltVal val="0.5"/>
                                          </p:val>
                                        </p:tav>
                                        <p:tav tm="100000">
                                          <p:val>
                                            <p:strVal val="#ppt_x"/>
                                          </p:val>
                                        </p:tav>
                                      </p:tavLst>
                                    </p:anim>
                                    <p:anim calcmode="lin" valueType="num">
                                      <p:cBhvr>
                                        <p:cTn id="18" dur="500" fill="hold"/>
                                        <p:tgtEl>
                                          <p:spTgt spid="21"/>
                                        </p:tgtEl>
                                        <p:attrNameLst>
                                          <p:attrName>ppt_y</p:attrName>
                                        </p:attrNameLst>
                                      </p:cBhvr>
                                      <p:tavLst>
                                        <p:tav tm="0">
                                          <p:val>
                                            <p:fltVal val="0.5"/>
                                          </p:val>
                                        </p:tav>
                                        <p:tav tm="100000">
                                          <p:val>
                                            <p:strVal val="#ppt_y"/>
                                          </p:val>
                                        </p:tav>
                                      </p:tavLst>
                                    </p:anim>
                                  </p:childTnLst>
                                </p:cTn>
                              </p:par>
                              <p:par>
                                <p:cTn id="19" presetID="53" presetClass="entr" presetSubtype="528"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anim calcmode="lin" valueType="num">
                                      <p:cBhvr>
                                        <p:cTn id="24" dur="500" fill="hold"/>
                                        <p:tgtEl>
                                          <p:spTgt spid="22"/>
                                        </p:tgtEl>
                                        <p:attrNameLst>
                                          <p:attrName>ppt_x</p:attrName>
                                        </p:attrNameLst>
                                      </p:cBhvr>
                                      <p:tavLst>
                                        <p:tav tm="0">
                                          <p:val>
                                            <p:fltVal val="0.5"/>
                                          </p:val>
                                        </p:tav>
                                        <p:tav tm="100000">
                                          <p:val>
                                            <p:strVal val="#ppt_x"/>
                                          </p:val>
                                        </p:tav>
                                      </p:tavLst>
                                    </p:anim>
                                    <p:anim calcmode="lin" valueType="num">
                                      <p:cBhvr>
                                        <p:cTn id="25" dur="500" fill="hold"/>
                                        <p:tgtEl>
                                          <p:spTgt spid="22"/>
                                        </p:tgtEl>
                                        <p:attrNameLst>
                                          <p:attrName>ppt_y</p:attrName>
                                        </p:attrNameLst>
                                      </p:cBhvr>
                                      <p:tavLst>
                                        <p:tav tm="0">
                                          <p:val>
                                            <p:fltVal val="0.5"/>
                                          </p:val>
                                        </p:tav>
                                        <p:tav tm="100000">
                                          <p:val>
                                            <p:strVal val="#ppt_y"/>
                                          </p:val>
                                        </p:tav>
                                      </p:tavLst>
                                    </p:anim>
                                  </p:childTnLst>
                                </p:cTn>
                              </p:par>
                              <p:par>
                                <p:cTn id="26" presetID="53" presetClass="entr" presetSubtype="528" fill="hold" grpId="0" nodeType="withEffect">
                                  <p:stCondLst>
                                    <p:cond delay="750"/>
                                  </p:stCondLst>
                                  <p:childTnLst>
                                    <p:set>
                                      <p:cBhvr>
                                        <p:cTn id="27" dur="1" fill="hold">
                                          <p:stCondLst>
                                            <p:cond delay="0"/>
                                          </p:stCondLst>
                                        </p:cTn>
                                        <p:tgtEl>
                                          <p:spTgt spid="20"/>
                                        </p:tgtEl>
                                        <p:attrNameLst>
                                          <p:attrName>style.visibility</p:attrName>
                                        </p:attrNameLst>
                                      </p:cBhvr>
                                      <p:to>
                                        <p:strVal val="visible"/>
                                      </p:to>
                                    </p:set>
                                    <p:anim calcmode="lin" valueType="num">
                                      <p:cBhvr>
                                        <p:cTn id="28" dur="500" fill="hold"/>
                                        <p:tgtEl>
                                          <p:spTgt spid="20"/>
                                        </p:tgtEl>
                                        <p:attrNameLst>
                                          <p:attrName>ppt_w</p:attrName>
                                        </p:attrNameLst>
                                      </p:cBhvr>
                                      <p:tavLst>
                                        <p:tav tm="0">
                                          <p:val>
                                            <p:fltVal val="0"/>
                                          </p:val>
                                        </p:tav>
                                        <p:tav tm="100000">
                                          <p:val>
                                            <p:strVal val="#ppt_w"/>
                                          </p:val>
                                        </p:tav>
                                      </p:tavLst>
                                    </p:anim>
                                    <p:anim calcmode="lin" valueType="num">
                                      <p:cBhvr>
                                        <p:cTn id="29" dur="500" fill="hold"/>
                                        <p:tgtEl>
                                          <p:spTgt spid="20"/>
                                        </p:tgtEl>
                                        <p:attrNameLst>
                                          <p:attrName>ppt_h</p:attrName>
                                        </p:attrNameLst>
                                      </p:cBhvr>
                                      <p:tavLst>
                                        <p:tav tm="0">
                                          <p:val>
                                            <p:fltVal val="0"/>
                                          </p:val>
                                        </p:tav>
                                        <p:tav tm="100000">
                                          <p:val>
                                            <p:strVal val="#ppt_h"/>
                                          </p:val>
                                        </p:tav>
                                      </p:tavLst>
                                    </p:anim>
                                    <p:animEffect transition="in" filter="fade">
                                      <p:cBhvr>
                                        <p:cTn id="30" dur="500"/>
                                        <p:tgtEl>
                                          <p:spTgt spid="20"/>
                                        </p:tgtEl>
                                      </p:cBhvr>
                                    </p:animEffect>
                                    <p:anim calcmode="lin" valueType="num">
                                      <p:cBhvr>
                                        <p:cTn id="31" dur="500" fill="hold"/>
                                        <p:tgtEl>
                                          <p:spTgt spid="20"/>
                                        </p:tgtEl>
                                        <p:attrNameLst>
                                          <p:attrName>ppt_x</p:attrName>
                                        </p:attrNameLst>
                                      </p:cBhvr>
                                      <p:tavLst>
                                        <p:tav tm="0">
                                          <p:val>
                                            <p:fltVal val="0.5"/>
                                          </p:val>
                                        </p:tav>
                                        <p:tav tm="100000">
                                          <p:val>
                                            <p:strVal val="#ppt_x"/>
                                          </p:val>
                                        </p:tav>
                                      </p:tavLst>
                                    </p:anim>
                                    <p:anim calcmode="lin" valueType="num">
                                      <p:cBhvr>
                                        <p:cTn id="32" dur="500" fill="hold"/>
                                        <p:tgtEl>
                                          <p:spTgt spid="20"/>
                                        </p:tgtEl>
                                        <p:attrNameLst>
                                          <p:attrName>ppt_y</p:attrName>
                                        </p:attrNameLst>
                                      </p:cBhvr>
                                      <p:tavLst>
                                        <p:tav tm="0">
                                          <p:val>
                                            <p:fltVal val="0.5"/>
                                          </p:val>
                                        </p:tav>
                                        <p:tav tm="100000">
                                          <p:val>
                                            <p:strVal val="#ppt_y"/>
                                          </p:val>
                                        </p:tav>
                                      </p:tavLst>
                                    </p:anim>
                                  </p:childTnLst>
                                </p:cTn>
                              </p:par>
                              <p:par>
                                <p:cTn id="33" presetID="53" presetClass="entr" presetSubtype="528" fill="hold" grpId="0" nodeType="withEffect">
                                  <p:stCondLst>
                                    <p:cond delay="10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500" fill="hold"/>
                                        <p:tgtEl>
                                          <p:spTgt spid="19"/>
                                        </p:tgtEl>
                                        <p:attrNameLst>
                                          <p:attrName>ppt_w</p:attrName>
                                        </p:attrNameLst>
                                      </p:cBhvr>
                                      <p:tavLst>
                                        <p:tav tm="0">
                                          <p:val>
                                            <p:fltVal val="0"/>
                                          </p:val>
                                        </p:tav>
                                        <p:tav tm="100000">
                                          <p:val>
                                            <p:strVal val="#ppt_w"/>
                                          </p:val>
                                        </p:tav>
                                      </p:tavLst>
                                    </p:anim>
                                    <p:anim calcmode="lin" valueType="num">
                                      <p:cBhvr>
                                        <p:cTn id="36" dur="500" fill="hold"/>
                                        <p:tgtEl>
                                          <p:spTgt spid="19"/>
                                        </p:tgtEl>
                                        <p:attrNameLst>
                                          <p:attrName>ppt_h</p:attrName>
                                        </p:attrNameLst>
                                      </p:cBhvr>
                                      <p:tavLst>
                                        <p:tav tm="0">
                                          <p:val>
                                            <p:fltVal val="0"/>
                                          </p:val>
                                        </p:tav>
                                        <p:tav tm="100000">
                                          <p:val>
                                            <p:strVal val="#ppt_h"/>
                                          </p:val>
                                        </p:tav>
                                      </p:tavLst>
                                    </p:anim>
                                    <p:animEffect transition="in" filter="fade">
                                      <p:cBhvr>
                                        <p:cTn id="37" dur="500"/>
                                        <p:tgtEl>
                                          <p:spTgt spid="19"/>
                                        </p:tgtEl>
                                      </p:cBhvr>
                                    </p:animEffect>
                                    <p:anim calcmode="lin" valueType="num">
                                      <p:cBhvr>
                                        <p:cTn id="38" dur="500" fill="hold"/>
                                        <p:tgtEl>
                                          <p:spTgt spid="19"/>
                                        </p:tgtEl>
                                        <p:attrNameLst>
                                          <p:attrName>ppt_x</p:attrName>
                                        </p:attrNameLst>
                                      </p:cBhvr>
                                      <p:tavLst>
                                        <p:tav tm="0">
                                          <p:val>
                                            <p:fltVal val="0.5"/>
                                          </p:val>
                                        </p:tav>
                                        <p:tav tm="100000">
                                          <p:val>
                                            <p:strVal val="#ppt_x"/>
                                          </p:val>
                                        </p:tav>
                                      </p:tavLst>
                                    </p:anim>
                                    <p:anim calcmode="lin" valueType="num">
                                      <p:cBhvr>
                                        <p:cTn id="39" dur="500" fill="hold"/>
                                        <p:tgtEl>
                                          <p:spTgt spid="19"/>
                                        </p:tgtEl>
                                        <p:attrNameLst>
                                          <p:attrName>ppt_y</p:attrName>
                                        </p:attrNameLst>
                                      </p:cBhvr>
                                      <p:tavLst>
                                        <p:tav tm="0">
                                          <p:val>
                                            <p:fltVal val="0.5"/>
                                          </p:val>
                                        </p:tav>
                                        <p:tav tm="100000">
                                          <p:val>
                                            <p:strVal val="#ppt_y"/>
                                          </p:val>
                                        </p:tav>
                                      </p:tavLst>
                                    </p:anim>
                                  </p:childTnLst>
                                </p:cTn>
                              </p:par>
                              <p:par>
                                <p:cTn id="40" presetID="53" presetClass="entr" presetSubtype="528" fill="hold" grpId="0" nodeType="withEffect">
                                  <p:stCondLst>
                                    <p:cond delay="1250"/>
                                  </p:stCondLst>
                                  <p:childTnLst>
                                    <p:set>
                                      <p:cBhvr>
                                        <p:cTn id="41" dur="1" fill="hold">
                                          <p:stCondLst>
                                            <p:cond delay="0"/>
                                          </p:stCondLst>
                                        </p:cTn>
                                        <p:tgtEl>
                                          <p:spTgt spid="18"/>
                                        </p:tgtEl>
                                        <p:attrNameLst>
                                          <p:attrName>style.visibility</p:attrName>
                                        </p:attrNameLst>
                                      </p:cBhvr>
                                      <p:to>
                                        <p:strVal val="visible"/>
                                      </p:to>
                                    </p:set>
                                    <p:anim calcmode="lin" valueType="num">
                                      <p:cBhvr>
                                        <p:cTn id="42" dur="500" fill="hold"/>
                                        <p:tgtEl>
                                          <p:spTgt spid="18"/>
                                        </p:tgtEl>
                                        <p:attrNameLst>
                                          <p:attrName>ppt_w</p:attrName>
                                        </p:attrNameLst>
                                      </p:cBhvr>
                                      <p:tavLst>
                                        <p:tav tm="0">
                                          <p:val>
                                            <p:fltVal val="0"/>
                                          </p:val>
                                        </p:tav>
                                        <p:tav tm="100000">
                                          <p:val>
                                            <p:strVal val="#ppt_w"/>
                                          </p:val>
                                        </p:tav>
                                      </p:tavLst>
                                    </p:anim>
                                    <p:anim calcmode="lin" valueType="num">
                                      <p:cBhvr>
                                        <p:cTn id="43" dur="500" fill="hold"/>
                                        <p:tgtEl>
                                          <p:spTgt spid="18"/>
                                        </p:tgtEl>
                                        <p:attrNameLst>
                                          <p:attrName>ppt_h</p:attrName>
                                        </p:attrNameLst>
                                      </p:cBhvr>
                                      <p:tavLst>
                                        <p:tav tm="0">
                                          <p:val>
                                            <p:fltVal val="0"/>
                                          </p:val>
                                        </p:tav>
                                        <p:tav tm="100000">
                                          <p:val>
                                            <p:strVal val="#ppt_h"/>
                                          </p:val>
                                        </p:tav>
                                      </p:tavLst>
                                    </p:anim>
                                    <p:animEffect transition="in" filter="fade">
                                      <p:cBhvr>
                                        <p:cTn id="44" dur="500"/>
                                        <p:tgtEl>
                                          <p:spTgt spid="18"/>
                                        </p:tgtEl>
                                      </p:cBhvr>
                                    </p:animEffect>
                                    <p:anim calcmode="lin" valueType="num">
                                      <p:cBhvr>
                                        <p:cTn id="45" dur="500" fill="hold"/>
                                        <p:tgtEl>
                                          <p:spTgt spid="18"/>
                                        </p:tgtEl>
                                        <p:attrNameLst>
                                          <p:attrName>ppt_x</p:attrName>
                                        </p:attrNameLst>
                                      </p:cBhvr>
                                      <p:tavLst>
                                        <p:tav tm="0">
                                          <p:val>
                                            <p:fltVal val="0.5"/>
                                          </p:val>
                                        </p:tav>
                                        <p:tav tm="100000">
                                          <p:val>
                                            <p:strVal val="#ppt_x"/>
                                          </p:val>
                                        </p:tav>
                                      </p:tavLst>
                                    </p:anim>
                                    <p:anim calcmode="lin" valueType="num">
                                      <p:cBhvr>
                                        <p:cTn id="46" dur="500" fill="hold"/>
                                        <p:tgtEl>
                                          <p:spTgt spid="18"/>
                                        </p:tgtEl>
                                        <p:attrNameLst>
                                          <p:attrName>ppt_y</p:attrName>
                                        </p:attrNameLst>
                                      </p:cBhvr>
                                      <p:tavLst>
                                        <p:tav tm="0">
                                          <p:val>
                                            <p:fltVal val="0.5"/>
                                          </p:val>
                                        </p:tav>
                                        <p:tav tm="100000">
                                          <p:val>
                                            <p:strVal val="#ppt_y"/>
                                          </p:val>
                                        </p:tav>
                                      </p:tavLst>
                                    </p:anim>
                                  </p:childTnLst>
                                </p:cTn>
                              </p:par>
                              <p:par>
                                <p:cTn id="47" presetID="53" presetClass="entr" presetSubtype="528" fill="hold" grpId="0" nodeType="withEffect">
                                  <p:stCondLst>
                                    <p:cond delay="150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anim calcmode="lin" valueType="num">
                                      <p:cBhvr>
                                        <p:cTn id="52" dur="500" fill="hold"/>
                                        <p:tgtEl>
                                          <p:spTgt spid="23"/>
                                        </p:tgtEl>
                                        <p:attrNameLst>
                                          <p:attrName>ppt_x</p:attrName>
                                        </p:attrNameLst>
                                      </p:cBhvr>
                                      <p:tavLst>
                                        <p:tav tm="0">
                                          <p:val>
                                            <p:fltVal val="0.5"/>
                                          </p:val>
                                        </p:tav>
                                        <p:tav tm="100000">
                                          <p:val>
                                            <p:strVal val="#ppt_x"/>
                                          </p:val>
                                        </p:tav>
                                      </p:tavLst>
                                    </p:anim>
                                    <p:anim calcmode="lin" valueType="num">
                                      <p:cBhvr>
                                        <p:cTn id="53" dur="500" fill="hold"/>
                                        <p:tgtEl>
                                          <p:spTgt spid="2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19" grpId="0"/>
      <p:bldP spid="20" grpId="0"/>
      <p:bldP spid="21" grpId="0"/>
      <p:bldP spid="2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09905" y="1035050"/>
            <a:ext cx="7746365" cy="2847975"/>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470185" y="1075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6200000">
            <a:off x="457083" y="3638422"/>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17" name="文本框 16"/>
          <p:cNvSpPr txBox="1"/>
          <p:nvPr/>
        </p:nvSpPr>
        <p:spPr>
          <a:xfrm>
            <a:off x="695325" y="1324610"/>
            <a:ext cx="7374890" cy="1919605"/>
          </a:xfrm>
          <a:prstGeom prst="rect">
            <a:avLst/>
          </a:prstGeom>
          <a:noFill/>
        </p:spPr>
        <p:txBody>
          <a:bodyPr wrap="square" rtlCol="0">
            <a:noAutofit/>
          </a:bodyPr>
          <a:lstStyle/>
          <a:p>
            <a:pPr algn="l">
              <a:lnSpc>
                <a:spcPct val="120000"/>
              </a:lnSpc>
            </a:pP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Hiện nay, bệnh c</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ă</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ng thẳng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ã trở thành một trong những vấn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ề sức khỏe tâm l</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ý</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 phổ biến trên toàn thế giới, ảnh h</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ư</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ởng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ến nhiều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ối t</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ư</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ợng khác nhau, từ học sinh, sinh viên,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ến ng</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ư</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ời lao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ộng và các nhóm ng</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ư</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ời có công việc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ặc thù. Việc dự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oán và phát hiện sớm các dấu hiệu c</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ă</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ng thẳng có thể giúp cải thiện chất l</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ư</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ợng cuộc sống và ng</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ă</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n ngừa các vấn </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đ</a:t>
            </a: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ề sức khỏe nghiêm trọng</a:t>
            </a:r>
            <a:endPar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endParaRPr>
          </a:p>
        </p:txBody>
      </p:sp>
      <p:sp>
        <p:nvSpPr>
          <p:cNvPr id="6" name="TextBox 76"/>
          <p:cNvSpPr txBox="1"/>
          <p:nvPr/>
        </p:nvSpPr>
        <p:spPr>
          <a:xfrm>
            <a:off x="4674235" y="3175635"/>
            <a:ext cx="1416685" cy="320040"/>
          </a:xfrm>
          <a:prstGeom prst="rect">
            <a:avLst/>
          </a:prstGeom>
          <a:noFill/>
        </p:spPr>
        <p:txBody>
          <a:bodyPr wrap="square" rtlCol="0">
            <a:normAutofit fontScale="80000"/>
          </a:bodyPr>
          <a:lstStyle/>
          <a:p>
            <a:pPr algn="dist"/>
            <a:r>
              <a:rPr lang="vi-VN" altLang="vi-VN" sz="1500">
                <a:solidFill>
                  <a:schemeClr val="bg1"/>
                </a:solidFill>
                <a:latin typeface="Noto Sans"/>
                <a:ea typeface="Noto Sans"/>
                <a:cs typeface="Montserrat" panose="00000500000000000000" charset="0"/>
              </a:rPr>
              <a:t>Thêm tiêu đề</a:t>
            </a:r>
            <a:endParaRPr lang="zh-CN" altLang="en-US" sz="1500">
              <a:solidFill>
                <a:schemeClr val="bg1"/>
              </a:solidFill>
              <a:latin typeface="Montserrat"/>
              <a:ea typeface="Montserrat"/>
              <a:cs typeface="Montserrat" panose="00000500000000000000" charset="0"/>
            </a:endParaRPr>
          </a:p>
        </p:txBody>
      </p:sp>
      <p:sp>
        <p:nvSpPr>
          <p:cNvPr id="12" name="Text Box 11"/>
          <p:cNvSpPr txBox="1"/>
          <p:nvPr/>
        </p:nvSpPr>
        <p:spPr>
          <a:xfrm>
            <a:off x="228600" y="209550"/>
            <a:ext cx="4977130" cy="514350"/>
          </a:xfrm>
          <a:prstGeom prst="rect">
            <a:avLst/>
          </a:prstGeom>
          <a:noFill/>
        </p:spPr>
        <p:txBody>
          <a:bodyPr wrap="square" rtlCol="0">
            <a:noAutofit/>
          </a:bodyPr>
          <a:p>
            <a:r>
              <a:rPr lang="en-US" sz="3000">
                <a:latin typeface="Times New Roman" panose="02020603050405020304" charset="0"/>
                <a:cs typeface="Times New Roman" panose="02020603050405020304" charset="0"/>
              </a:rPr>
              <a:t>Giới thiệu về căng thẳng</a:t>
            </a:r>
            <a:endParaRPr lang="en-US" sz="3000">
              <a:latin typeface="Times New Roman" panose="02020603050405020304" charset="0"/>
              <a:cs typeface="Times New Roman" panose="02020603050405020304" charset="0"/>
            </a:endParaRPr>
          </a:p>
        </p:txBody>
      </p:sp>
      <p:sp>
        <p:nvSpPr>
          <p:cNvPr id="28" name="Freeform 5"/>
          <p:cNvSpPr/>
          <p:nvPr/>
        </p:nvSpPr>
        <p:spPr bwMode="auto">
          <a:xfrm>
            <a:off x="6291580" y="2782570"/>
            <a:ext cx="2653030" cy="2284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blipFill rotWithShape="1">
            <a:blip r:embed="rId1"/>
            <a:stretch>
              <a:fillRect/>
            </a:stretch>
          </a:blipFill>
          <a:ln w="9525" cap="flat">
            <a:solidFill>
              <a:schemeClr val="accent2"/>
            </a:solidFill>
            <a:prstDash val="solid"/>
            <a:miter lim="800000"/>
          </a:ln>
        </p:spPr>
        <p:txBody>
          <a:bodyPr vert="horz" wrap="square" lIns="96430" tIns="48215" rIns="96430" bIns="48215" numCol="1" anchor="t" anchorCtr="0" compatLnSpc="1"/>
          <a:lstStyle/>
          <a:p>
            <a:pPr>
              <a:lnSpc>
                <a:spcPct val="120000"/>
              </a:lnSpc>
            </a:pPr>
            <a:endParaRPr lang="zh-CN" altLang="en-US" sz="1050">
              <a:solidFill>
                <a:schemeClr val="bg1"/>
              </a:solidFill>
              <a:latin typeface="Montserrat"/>
              <a:ea typeface="Montserrat"/>
              <a:cs typeface="+mn-ea"/>
              <a:sym typeface="Montserrat"/>
            </a:endParaRPr>
          </a:p>
        </p:txBody>
      </p:sp>
      <p:sp>
        <p:nvSpPr>
          <p:cNvPr id="15" name="矩形 93"/>
          <p:cNvSpPr/>
          <p:nvPr/>
        </p:nvSpPr>
        <p:spPr>
          <a:xfrm rot="5400000">
            <a:off x="7999613" y="1020952"/>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26"/>
          <p:cNvSpPr/>
          <p:nvPr/>
        </p:nvSpPr>
        <p:spPr>
          <a:xfrm>
            <a:off x="509905" y="1111250"/>
            <a:ext cx="7746365" cy="1198880"/>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0" name="矩形 93"/>
          <p:cNvSpPr/>
          <p:nvPr/>
        </p:nvSpPr>
        <p:spPr>
          <a:xfrm>
            <a:off x="470185" y="1075644"/>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41" name="矩形 93"/>
          <p:cNvSpPr/>
          <p:nvPr/>
        </p:nvSpPr>
        <p:spPr>
          <a:xfrm rot="16200000">
            <a:off x="457083" y="2038222"/>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sz="1350">
              <a:latin typeface="Montserrat"/>
              <a:ea typeface="Montserrat"/>
              <a:cs typeface="+mn-ea"/>
              <a:sym typeface="Montserrat"/>
            </a:endParaRPr>
          </a:p>
        </p:txBody>
      </p:sp>
      <p:sp>
        <p:nvSpPr>
          <p:cNvPr id="17" name="文本框 16"/>
          <p:cNvSpPr txBox="1"/>
          <p:nvPr/>
        </p:nvSpPr>
        <p:spPr>
          <a:xfrm>
            <a:off x="695325" y="1324610"/>
            <a:ext cx="7374890" cy="820420"/>
          </a:xfrm>
          <a:prstGeom prst="rect">
            <a:avLst/>
          </a:prstGeom>
          <a:noFill/>
        </p:spPr>
        <p:txBody>
          <a:bodyPr wrap="square" rtlCol="0">
            <a:noAutofit/>
          </a:bodyPr>
          <a:lstStyle/>
          <a:p>
            <a:pPr algn="l">
              <a:lnSpc>
                <a:spcPct val="120000"/>
              </a:lnSpc>
            </a:pPr>
            <a:r>
              <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rPr>
              <a:t>Qua đề tài này, mục tiêu cần đạt được là xây dựng một mô hình dự đoán khả năng căng thẳng hoặc không căng thẳng dựa trên các đặc trưng về cá nhân</a:t>
            </a:r>
            <a:endParaRPr lang="en-US" altLang="en-US" sz="1700">
              <a:solidFill>
                <a:schemeClr val="tx1">
                  <a:lumMod val="85000"/>
                  <a:lumOff val="15000"/>
                </a:schemeClr>
              </a:solidFill>
              <a:latin typeface="Times New Roman" panose="02020603050405020304" charset="0"/>
              <a:ea typeface="Montserrat"/>
              <a:cs typeface="Times New Roman" panose="02020603050405020304" charset="0"/>
              <a:sym typeface="+mn-ea"/>
            </a:endParaRPr>
          </a:p>
        </p:txBody>
      </p:sp>
      <p:sp>
        <p:nvSpPr>
          <p:cNvPr id="12" name="Text Box 11"/>
          <p:cNvSpPr txBox="1"/>
          <p:nvPr/>
        </p:nvSpPr>
        <p:spPr>
          <a:xfrm>
            <a:off x="228600" y="209550"/>
            <a:ext cx="4977130" cy="514350"/>
          </a:xfrm>
          <a:prstGeom prst="rect">
            <a:avLst/>
          </a:prstGeom>
          <a:noFill/>
        </p:spPr>
        <p:txBody>
          <a:bodyPr wrap="square" rtlCol="0">
            <a:noAutofit/>
          </a:bodyPr>
          <a:p>
            <a:r>
              <a:rPr lang="en-US" sz="3000">
                <a:latin typeface="Times New Roman" panose="02020603050405020304" charset="0"/>
                <a:cs typeface="Times New Roman" panose="02020603050405020304" charset="0"/>
                <a:sym typeface="+mn-ea"/>
              </a:rPr>
              <a:t>Mục tiêu của đề tài</a:t>
            </a:r>
            <a:endParaRPr lang="en-US" sz="3000">
              <a:latin typeface="Times New Roman" panose="02020603050405020304" charset="0"/>
              <a:cs typeface="Times New Roman" panose="02020603050405020304" charset="0"/>
            </a:endParaRPr>
          </a:p>
        </p:txBody>
      </p:sp>
      <p:sp>
        <p:nvSpPr>
          <p:cNvPr id="15" name="矩形 93"/>
          <p:cNvSpPr/>
          <p:nvPr/>
        </p:nvSpPr>
        <p:spPr>
          <a:xfrm rot="5400000">
            <a:off x="7999613" y="1020952"/>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2" name="矩形 93"/>
          <p:cNvSpPr/>
          <p:nvPr/>
        </p:nvSpPr>
        <p:spPr>
          <a:xfrm rot="10800000">
            <a:off x="8050413" y="2036952"/>
            <a:ext cx="303751" cy="303751"/>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3" name="Text Box 2"/>
          <p:cNvSpPr txBox="1"/>
          <p:nvPr/>
        </p:nvSpPr>
        <p:spPr>
          <a:xfrm>
            <a:off x="228600" y="2637790"/>
            <a:ext cx="4572000" cy="553085"/>
          </a:xfrm>
          <a:prstGeom prst="rect">
            <a:avLst/>
          </a:prstGeom>
          <a:noFill/>
        </p:spPr>
        <p:txBody>
          <a:bodyPr wrap="square" rtlCol="0" anchor="t">
            <a:spAutoFit/>
          </a:bodyPr>
          <a:p>
            <a:r>
              <a:rPr lang="en-US" sz="3000">
                <a:latin typeface="Times New Roman" panose="02020603050405020304" charset="0"/>
                <a:cs typeface="Times New Roman" panose="02020603050405020304" charset="0"/>
                <a:sym typeface="+mn-ea"/>
              </a:rPr>
              <a:t>Nguồn dữ liệu</a:t>
            </a:r>
            <a:endParaRPr lang="en-US" sz="3000">
              <a:latin typeface="Times New Roman" panose="02020603050405020304" charset="0"/>
              <a:cs typeface="Times New Roman" panose="02020603050405020304" charset="0"/>
              <a:sym typeface="+mn-ea"/>
            </a:endParaRPr>
          </a:p>
        </p:txBody>
      </p:sp>
      <p:sp>
        <p:nvSpPr>
          <p:cNvPr id="4" name="圆角矩形 26"/>
          <p:cNvSpPr/>
          <p:nvPr/>
        </p:nvSpPr>
        <p:spPr>
          <a:xfrm>
            <a:off x="457200" y="3383280"/>
            <a:ext cx="7746365" cy="751205"/>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5" name="矩形 93"/>
          <p:cNvSpPr/>
          <p:nvPr/>
        </p:nvSpPr>
        <p:spPr>
          <a:xfrm>
            <a:off x="417195" y="3347720"/>
            <a:ext cx="303530" cy="19050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7" name="矩形 93"/>
          <p:cNvSpPr/>
          <p:nvPr/>
        </p:nvSpPr>
        <p:spPr>
          <a:xfrm rot="16200000">
            <a:off x="461010" y="3949065"/>
            <a:ext cx="190500" cy="30353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8" name="文本框 16"/>
          <p:cNvSpPr txBox="1"/>
          <p:nvPr/>
        </p:nvSpPr>
        <p:spPr>
          <a:xfrm>
            <a:off x="642620" y="3520440"/>
            <a:ext cx="7374890" cy="513715"/>
          </a:xfrm>
          <a:prstGeom prst="rect">
            <a:avLst/>
          </a:prstGeom>
          <a:noFill/>
          <a:ln>
            <a:solidFill>
              <a:schemeClr val="accent2"/>
            </a:solidFill>
          </a:ln>
        </p:spPr>
        <p:txBody>
          <a:bodyPr wrap="square" rtlCol="0">
            <a:noAutofit/>
          </a:bodyPr>
          <a:p>
            <a:pPr algn="l">
              <a:lnSpc>
                <a:spcPct val="120000"/>
              </a:lnSpc>
            </a:pPr>
            <a:r>
              <a:rPr lang="en-US" altLang="en-US" sz="1700">
                <a:solidFill>
                  <a:srgbClr val="0070C0"/>
                </a:solidFill>
                <a:latin typeface="Times New Roman" panose="02020603050405020304" charset="0"/>
                <a:ea typeface="Montserrat"/>
                <a:cs typeface="Times New Roman" panose="02020603050405020304" charset="0"/>
                <a:sym typeface="+mn-ea"/>
              </a:rPr>
              <a:t>https://www.kaggle.com/datasets/swadeshi/stress-detection-dataset</a:t>
            </a:r>
            <a:endParaRPr lang="en-US" altLang="en-US" sz="1700">
              <a:solidFill>
                <a:srgbClr val="0070C0"/>
              </a:solidFill>
              <a:latin typeface="Times New Roman" panose="02020603050405020304" charset="0"/>
              <a:ea typeface="Montserrat"/>
              <a:cs typeface="Times New Roman" panose="02020603050405020304" charset="0"/>
              <a:sym typeface="+mn-ea"/>
            </a:endParaRPr>
          </a:p>
        </p:txBody>
      </p:sp>
      <p:sp>
        <p:nvSpPr>
          <p:cNvPr id="9" name="矩形 93"/>
          <p:cNvSpPr/>
          <p:nvPr/>
        </p:nvSpPr>
        <p:spPr>
          <a:xfrm rot="5400000">
            <a:off x="8003540" y="3312795"/>
            <a:ext cx="190500" cy="30353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10" name="矩形 93"/>
          <p:cNvSpPr/>
          <p:nvPr/>
        </p:nvSpPr>
        <p:spPr>
          <a:xfrm rot="10800000">
            <a:off x="7997825" y="4004310"/>
            <a:ext cx="303530" cy="19050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18" name="圆角矩形 17"/>
          <p:cNvSpPr/>
          <p:nvPr/>
        </p:nvSpPr>
        <p:spPr>
          <a:xfrm>
            <a:off x="-913765" y="4544060"/>
            <a:ext cx="2374265" cy="12687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1" name="圆角矩形 17"/>
          <p:cNvSpPr/>
          <p:nvPr/>
        </p:nvSpPr>
        <p:spPr>
          <a:xfrm>
            <a:off x="774065" y="4326890"/>
            <a:ext cx="2374265" cy="12687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3" name="圆角矩形 17"/>
          <p:cNvSpPr/>
          <p:nvPr/>
        </p:nvSpPr>
        <p:spPr>
          <a:xfrm>
            <a:off x="6161405" y="-563245"/>
            <a:ext cx="2374265" cy="12687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4" name="圆角矩形 17"/>
          <p:cNvSpPr/>
          <p:nvPr/>
        </p:nvSpPr>
        <p:spPr>
          <a:xfrm>
            <a:off x="7849235" y="-780415"/>
            <a:ext cx="2374265" cy="1268730"/>
          </a:xfrm>
          <a:prstGeom prst="roundRect">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9" name="圆角矩形 17"/>
          <p:cNvSpPr/>
          <p:nvPr/>
        </p:nvSpPr>
        <p:spPr>
          <a:xfrm rot="5400000">
            <a:off x="8004175" y="4513580"/>
            <a:ext cx="2374265" cy="12687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6" name="圆角矩形 17"/>
          <p:cNvSpPr/>
          <p:nvPr/>
        </p:nvSpPr>
        <p:spPr>
          <a:xfrm rot="5400000">
            <a:off x="7322185" y="5029200"/>
            <a:ext cx="2374265" cy="12687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圆角矩形 17"/>
          <p:cNvSpPr/>
          <p:nvPr/>
        </p:nvSpPr>
        <p:spPr>
          <a:xfrm>
            <a:off x="2351405" y="4721860"/>
            <a:ext cx="2374265" cy="1268730"/>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1" name="圆角矩形 17"/>
          <p:cNvSpPr/>
          <p:nvPr/>
        </p:nvSpPr>
        <p:spPr>
          <a:xfrm>
            <a:off x="4191635" y="4857750"/>
            <a:ext cx="2374265" cy="12687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2" name="圆角矩形 17"/>
          <p:cNvSpPr/>
          <p:nvPr/>
        </p:nvSpPr>
        <p:spPr>
          <a:xfrm>
            <a:off x="4267835" y="4933950"/>
            <a:ext cx="2374265" cy="1268730"/>
          </a:xfrm>
          <a:prstGeom prst="round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3" name="圆角矩形 17"/>
          <p:cNvSpPr/>
          <p:nvPr/>
        </p:nvSpPr>
        <p:spPr>
          <a:xfrm>
            <a:off x="5944235" y="4745990"/>
            <a:ext cx="2374265" cy="126873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p:cNvPicPr>
            <a:picLocks noChangeAspect="1"/>
          </p:cNvPicPr>
          <p:nvPr/>
        </p:nvPicPr>
        <p:blipFill>
          <a:blip r:embed="rId1"/>
          <a:srcRect r="4722"/>
          <a:stretch>
            <a:fillRect/>
          </a:stretch>
        </p:blipFill>
        <p:spPr>
          <a:xfrm>
            <a:off x="457200" y="2190750"/>
            <a:ext cx="7793355" cy="3533775"/>
          </a:xfrm>
          <a:prstGeom prst="rect">
            <a:avLst/>
          </a:prstGeom>
        </p:spPr>
      </p:pic>
      <p:sp>
        <p:nvSpPr>
          <p:cNvPr id="12" name="Text Box 11"/>
          <p:cNvSpPr txBox="1"/>
          <p:nvPr/>
        </p:nvSpPr>
        <p:spPr>
          <a:xfrm>
            <a:off x="228600" y="209550"/>
            <a:ext cx="4977130" cy="514350"/>
          </a:xfrm>
          <a:prstGeom prst="rect">
            <a:avLst/>
          </a:prstGeom>
          <a:noFill/>
        </p:spPr>
        <p:txBody>
          <a:bodyPr wrap="square" rtlCol="0">
            <a:noAutofit/>
          </a:bodyPr>
          <a:p>
            <a:r>
              <a:rPr lang="en-US" sz="3000">
                <a:latin typeface="Times New Roman" panose="02020603050405020304" charset="0"/>
                <a:cs typeface="Times New Roman" panose="02020603050405020304" charset="0"/>
                <a:sym typeface="+mn-ea"/>
              </a:rPr>
              <a:t>Nguồn dữ liệu</a:t>
            </a:r>
            <a:endParaRPr lang="en-US" sz="3000">
              <a:latin typeface="Times New Roman" panose="02020603050405020304" charset="0"/>
              <a:cs typeface="Times New Roman" panose="02020603050405020304" charset="0"/>
              <a:sym typeface="+mn-ea"/>
            </a:endParaRPr>
          </a:p>
          <a:p>
            <a:endParaRPr lang="en-US" sz="3000">
              <a:latin typeface="Times New Roman" panose="02020603050405020304" charset="0"/>
              <a:cs typeface="Times New Roman" panose="02020603050405020304" charset="0"/>
            </a:endParaRPr>
          </a:p>
        </p:txBody>
      </p:sp>
      <p:sp>
        <p:nvSpPr>
          <p:cNvPr id="4" name="圆角矩形 26"/>
          <p:cNvSpPr/>
          <p:nvPr/>
        </p:nvSpPr>
        <p:spPr>
          <a:xfrm>
            <a:off x="457200" y="792480"/>
            <a:ext cx="7746365" cy="751205"/>
          </a:xfrm>
          <a:prstGeom prst="roundRect">
            <a:avLst>
              <a:gd name="adj" fmla="val 0"/>
            </a:avLst>
          </a:prstGeom>
          <a:noFill/>
          <a:ln w="31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5" name="矩形 93"/>
          <p:cNvSpPr/>
          <p:nvPr/>
        </p:nvSpPr>
        <p:spPr>
          <a:xfrm>
            <a:off x="417195" y="756920"/>
            <a:ext cx="303530" cy="19050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7" name="矩形 93"/>
          <p:cNvSpPr/>
          <p:nvPr/>
        </p:nvSpPr>
        <p:spPr>
          <a:xfrm rot="16200000">
            <a:off x="461010" y="1358265"/>
            <a:ext cx="190500" cy="30353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8" name="文本框 16"/>
          <p:cNvSpPr txBox="1"/>
          <p:nvPr/>
        </p:nvSpPr>
        <p:spPr>
          <a:xfrm>
            <a:off x="642620" y="929640"/>
            <a:ext cx="7374890" cy="513715"/>
          </a:xfrm>
          <a:prstGeom prst="rect">
            <a:avLst/>
          </a:prstGeom>
          <a:noFill/>
          <a:ln>
            <a:solidFill>
              <a:schemeClr val="accent2"/>
            </a:solidFill>
          </a:ln>
        </p:spPr>
        <p:txBody>
          <a:bodyPr wrap="square" rtlCol="0">
            <a:noAutofit/>
          </a:bodyPr>
          <a:p>
            <a:pPr algn="l">
              <a:lnSpc>
                <a:spcPct val="120000"/>
              </a:lnSpc>
            </a:pPr>
            <a:r>
              <a:rPr lang="en-US" altLang="en-US" sz="1700">
                <a:solidFill>
                  <a:srgbClr val="0070C0"/>
                </a:solidFill>
                <a:latin typeface="Times New Roman" panose="02020603050405020304" charset="0"/>
                <a:ea typeface="Montserrat"/>
                <a:cs typeface="Times New Roman" panose="02020603050405020304" charset="0"/>
                <a:sym typeface="+mn-ea"/>
              </a:rPr>
              <a:t>https://www.kaggle.com/datasets/swadeshi/stress-detection-dataset</a:t>
            </a:r>
            <a:endParaRPr lang="en-US" altLang="en-US" sz="1700">
              <a:solidFill>
                <a:srgbClr val="0070C0"/>
              </a:solidFill>
              <a:latin typeface="Times New Roman" panose="02020603050405020304" charset="0"/>
              <a:ea typeface="Montserrat"/>
              <a:cs typeface="Times New Roman" panose="02020603050405020304" charset="0"/>
              <a:sym typeface="+mn-ea"/>
            </a:endParaRPr>
          </a:p>
        </p:txBody>
      </p:sp>
      <p:sp>
        <p:nvSpPr>
          <p:cNvPr id="9" name="矩形 93"/>
          <p:cNvSpPr/>
          <p:nvPr/>
        </p:nvSpPr>
        <p:spPr>
          <a:xfrm rot="5400000">
            <a:off x="8003540" y="721995"/>
            <a:ext cx="190500" cy="30353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10" name="矩形 93"/>
          <p:cNvSpPr/>
          <p:nvPr/>
        </p:nvSpPr>
        <p:spPr>
          <a:xfrm rot="10800000">
            <a:off x="7997825" y="1413510"/>
            <a:ext cx="303530" cy="19050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18" name="圆角矩形 17"/>
          <p:cNvSpPr/>
          <p:nvPr/>
        </p:nvSpPr>
        <p:spPr>
          <a:xfrm>
            <a:off x="-913765" y="4544060"/>
            <a:ext cx="2374265" cy="12687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1" name="圆角矩形 17"/>
          <p:cNvSpPr/>
          <p:nvPr/>
        </p:nvSpPr>
        <p:spPr>
          <a:xfrm>
            <a:off x="774065" y="4326890"/>
            <a:ext cx="2374265" cy="12687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3" name="圆角矩形 17"/>
          <p:cNvSpPr/>
          <p:nvPr/>
        </p:nvSpPr>
        <p:spPr>
          <a:xfrm>
            <a:off x="6161405" y="-563245"/>
            <a:ext cx="2374265" cy="12687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4" name="圆角矩形 17"/>
          <p:cNvSpPr/>
          <p:nvPr/>
        </p:nvSpPr>
        <p:spPr>
          <a:xfrm>
            <a:off x="7849235" y="-780415"/>
            <a:ext cx="2374265" cy="1268730"/>
          </a:xfrm>
          <a:prstGeom prst="roundRect">
            <a:avLst/>
          </a:prstGeom>
          <a:solidFill>
            <a:schemeClr val="accent1"/>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9" name="圆角矩形 17"/>
          <p:cNvSpPr/>
          <p:nvPr/>
        </p:nvSpPr>
        <p:spPr>
          <a:xfrm rot="5400000">
            <a:off x="8004175" y="4513580"/>
            <a:ext cx="2374265" cy="12687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6" name="圆角矩形 17"/>
          <p:cNvSpPr/>
          <p:nvPr/>
        </p:nvSpPr>
        <p:spPr>
          <a:xfrm rot="5400000">
            <a:off x="7322185" y="5029200"/>
            <a:ext cx="2374265" cy="126873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圆角矩形 17"/>
          <p:cNvSpPr/>
          <p:nvPr/>
        </p:nvSpPr>
        <p:spPr>
          <a:xfrm>
            <a:off x="2351405" y="4721860"/>
            <a:ext cx="2374265" cy="1268730"/>
          </a:xfrm>
          <a:prstGeom prst="roundRect">
            <a:avLst/>
          </a:prstGeom>
          <a:solidFill>
            <a:schemeClr val="accent2"/>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1" name="圆角矩形 17"/>
          <p:cNvSpPr/>
          <p:nvPr/>
        </p:nvSpPr>
        <p:spPr>
          <a:xfrm>
            <a:off x="4191635" y="4857750"/>
            <a:ext cx="2374265" cy="1268730"/>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2" name="圆角矩形 17"/>
          <p:cNvSpPr/>
          <p:nvPr/>
        </p:nvSpPr>
        <p:spPr>
          <a:xfrm>
            <a:off x="4267835" y="4933950"/>
            <a:ext cx="2374265" cy="1268730"/>
          </a:xfrm>
          <a:prstGeom prst="roundRect">
            <a:avLst/>
          </a:pr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3" name="圆角矩形 17"/>
          <p:cNvSpPr/>
          <p:nvPr/>
        </p:nvSpPr>
        <p:spPr>
          <a:xfrm>
            <a:off x="5944235" y="4745990"/>
            <a:ext cx="2374265" cy="1268730"/>
          </a:xfrm>
          <a:prstGeom prst="roundRect">
            <a:avLst/>
          </a:pr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pic>
        <p:nvPicPr>
          <p:cNvPr id="24" name="Picture 23" descr="Screenshot 2025-01-07 012834"/>
          <p:cNvPicPr>
            <a:picLocks noChangeAspect="1"/>
          </p:cNvPicPr>
          <p:nvPr/>
        </p:nvPicPr>
        <p:blipFill>
          <a:blip r:embed="rId2"/>
          <a:srcRect l="19167" t="23918" b="44158"/>
          <a:stretch>
            <a:fillRect/>
          </a:stretch>
        </p:blipFill>
        <p:spPr>
          <a:xfrm>
            <a:off x="304800" y="789940"/>
            <a:ext cx="7979410" cy="125095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2000"/>
                                        <p:tgtEl>
                                          <p:spTgt spid="24"/>
                                        </p:tgtEl>
                                      </p:cBhvr>
                                    </p:animEffect>
                                  </p:childTnLst>
                                </p:cTn>
                              </p:par>
                              <p:par>
                                <p:cTn id="8" presetID="4" presetClass="entr" presetSubtype="16"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box(in)">
                                      <p:cBhvr>
                                        <p:cTn id="10"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7"/>
          <p:cNvSpPr/>
          <p:nvPr/>
        </p:nvSpPr>
        <p:spPr>
          <a:xfrm>
            <a:off x="0" y="0"/>
            <a:ext cx="9154756" cy="5159144"/>
          </a:xfrm>
          <a:custGeom>
            <a:avLst/>
            <a:gdLst>
              <a:gd name="connsiteX0" fmla="*/ 0 w 9144000"/>
              <a:gd name="connsiteY0" fmla="*/ 0 h 5143500"/>
              <a:gd name="connsiteX1" fmla="*/ 9144000 w 9144000"/>
              <a:gd name="connsiteY1" fmla="*/ 0 h 5143500"/>
              <a:gd name="connsiteX2" fmla="*/ 9144000 w 9144000"/>
              <a:gd name="connsiteY2" fmla="*/ 5143500 h 5143500"/>
              <a:gd name="connsiteX3" fmla="*/ 0 w 9144000"/>
              <a:gd name="connsiteY3" fmla="*/ 5143500 h 5143500"/>
              <a:gd name="connsiteX4" fmla="*/ 0 w 9144000"/>
              <a:gd name="connsiteY4" fmla="*/ 0 h 5143500"/>
              <a:gd name="connsiteX0-1" fmla="*/ 0 w 9144000"/>
              <a:gd name="connsiteY0-2" fmla="*/ 0 h 5143500"/>
              <a:gd name="connsiteX1-3" fmla="*/ 9144000 w 9144000"/>
              <a:gd name="connsiteY1-4" fmla="*/ 0 h 5143500"/>
              <a:gd name="connsiteX2-5" fmla="*/ 9144000 w 9144000"/>
              <a:gd name="connsiteY2-6" fmla="*/ 5143500 h 5143500"/>
              <a:gd name="connsiteX3-7" fmla="*/ 10758 w 9144000"/>
              <a:gd name="connsiteY3-8" fmla="*/ 3346973 h 5143500"/>
              <a:gd name="connsiteX4-9" fmla="*/ 0 w 9144000"/>
              <a:gd name="connsiteY4-10" fmla="*/ 0 h 5143500"/>
              <a:gd name="connsiteX0-11" fmla="*/ 21515 w 9165515"/>
              <a:gd name="connsiteY0-12" fmla="*/ 0 h 5143500"/>
              <a:gd name="connsiteX1-13" fmla="*/ 9165515 w 9165515"/>
              <a:gd name="connsiteY1-14" fmla="*/ 0 h 5143500"/>
              <a:gd name="connsiteX2-15" fmla="*/ 9165515 w 9165515"/>
              <a:gd name="connsiteY2-16" fmla="*/ 5143500 h 5143500"/>
              <a:gd name="connsiteX3-17" fmla="*/ 0 w 9165515"/>
              <a:gd name="connsiteY3-18" fmla="*/ 3346973 h 5143500"/>
              <a:gd name="connsiteX4-19" fmla="*/ 21515 w 9165515"/>
              <a:gd name="connsiteY4-20" fmla="*/ 0 h 5143500"/>
              <a:gd name="connsiteX0-21" fmla="*/ 10757 w 9154757"/>
              <a:gd name="connsiteY0-22" fmla="*/ 0 h 5143500"/>
              <a:gd name="connsiteX1-23" fmla="*/ 9154757 w 9154757"/>
              <a:gd name="connsiteY1-24" fmla="*/ 0 h 5143500"/>
              <a:gd name="connsiteX2-25" fmla="*/ 9154757 w 9154757"/>
              <a:gd name="connsiteY2-26" fmla="*/ 5143500 h 5143500"/>
              <a:gd name="connsiteX3-27" fmla="*/ 0 w 9154757"/>
              <a:gd name="connsiteY3-28" fmla="*/ 3346973 h 5143500"/>
              <a:gd name="connsiteX4-29" fmla="*/ 10757 w 9154757"/>
              <a:gd name="connsiteY4-30" fmla="*/ 0 h 5143500"/>
              <a:gd name="connsiteX0-31" fmla="*/ 477 w 9144477"/>
              <a:gd name="connsiteY0-32" fmla="*/ 0 h 5143500"/>
              <a:gd name="connsiteX1-33" fmla="*/ 9144477 w 9144477"/>
              <a:gd name="connsiteY1-34" fmla="*/ 0 h 5143500"/>
              <a:gd name="connsiteX2-35" fmla="*/ 9144477 w 9144477"/>
              <a:gd name="connsiteY2-36" fmla="*/ 5143500 h 5143500"/>
              <a:gd name="connsiteX3-37" fmla="*/ 11235 w 9144477"/>
              <a:gd name="connsiteY3-38" fmla="*/ 3949401 h 5143500"/>
              <a:gd name="connsiteX4-39" fmla="*/ 477 w 9144477"/>
              <a:gd name="connsiteY4-40" fmla="*/ 0 h 5143500"/>
              <a:gd name="connsiteX0-41" fmla="*/ 477 w 9144477"/>
              <a:gd name="connsiteY0-42" fmla="*/ 0 h 5143500"/>
              <a:gd name="connsiteX1-43" fmla="*/ 9144477 w 9144477"/>
              <a:gd name="connsiteY1-44" fmla="*/ 0 h 5143500"/>
              <a:gd name="connsiteX2-45" fmla="*/ 9144477 w 9144477"/>
              <a:gd name="connsiteY2-46" fmla="*/ 5143500 h 5143500"/>
              <a:gd name="connsiteX3-47" fmla="*/ 11235 w 9144477"/>
              <a:gd name="connsiteY3-48" fmla="*/ 3938644 h 5143500"/>
              <a:gd name="connsiteX4-49" fmla="*/ 477 w 9144477"/>
              <a:gd name="connsiteY4-50" fmla="*/ 0 h 5143500"/>
              <a:gd name="connsiteX0-51" fmla="*/ 1035 w 9145035"/>
              <a:gd name="connsiteY0-52" fmla="*/ 0 h 5143500"/>
              <a:gd name="connsiteX1-53" fmla="*/ 9145035 w 9145035"/>
              <a:gd name="connsiteY1-54" fmla="*/ 0 h 5143500"/>
              <a:gd name="connsiteX2-55" fmla="*/ 9145035 w 9145035"/>
              <a:gd name="connsiteY2-56" fmla="*/ 5143500 h 5143500"/>
              <a:gd name="connsiteX3-57" fmla="*/ 1036 w 9145035"/>
              <a:gd name="connsiteY3-58" fmla="*/ 3938644 h 5143500"/>
              <a:gd name="connsiteX4-59" fmla="*/ 1035 w 9145035"/>
              <a:gd name="connsiteY4-60" fmla="*/ 0 h 5143500"/>
              <a:gd name="connsiteX0-61" fmla="*/ 10756 w 9154756"/>
              <a:gd name="connsiteY0-62" fmla="*/ 0 h 5143500"/>
              <a:gd name="connsiteX1-63" fmla="*/ 9154756 w 9154756"/>
              <a:gd name="connsiteY1-64" fmla="*/ 0 h 5143500"/>
              <a:gd name="connsiteX2-65" fmla="*/ 9154756 w 9154756"/>
              <a:gd name="connsiteY2-66" fmla="*/ 5143500 h 5143500"/>
              <a:gd name="connsiteX3-67" fmla="*/ 0 w 9154756"/>
              <a:gd name="connsiteY3-68" fmla="*/ 4325919 h 5143500"/>
              <a:gd name="connsiteX4-69" fmla="*/ 10756 w 9154756"/>
              <a:gd name="connsiteY4-70" fmla="*/ 0 h 51435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154756" h="5143500">
                <a:moveTo>
                  <a:pt x="10756" y="0"/>
                </a:moveTo>
                <a:lnTo>
                  <a:pt x="9154756" y="0"/>
                </a:lnTo>
                <a:lnTo>
                  <a:pt x="9154756" y="5143500"/>
                </a:lnTo>
                <a:lnTo>
                  <a:pt x="0" y="4325919"/>
                </a:lnTo>
                <a:cubicBezTo>
                  <a:pt x="3586" y="3210261"/>
                  <a:pt x="7170" y="1115658"/>
                  <a:pt x="10756"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4" name="直角三角形 13"/>
          <p:cNvSpPr/>
          <p:nvPr/>
        </p:nvSpPr>
        <p:spPr>
          <a:xfrm>
            <a:off x="0" y="4409998"/>
            <a:ext cx="8153400" cy="733502"/>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6" name="椭圆 15"/>
          <p:cNvSpPr/>
          <p:nvPr/>
        </p:nvSpPr>
        <p:spPr>
          <a:xfrm>
            <a:off x="2406308" y="156126"/>
            <a:ext cx="4569846" cy="4569844"/>
          </a:xfrm>
          <a:prstGeom prst="ellipse">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8" name="椭圆 17"/>
          <p:cNvSpPr/>
          <p:nvPr/>
        </p:nvSpPr>
        <p:spPr>
          <a:xfrm>
            <a:off x="1230631" y="1200150"/>
            <a:ext cx="299742" cy="299742"/>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19" name="椭圆 18"/>
          <p:cNvSpPr/>
          <p:nvPr/>
        </p:nvSpPr>
        <p:spPr>
          <a:xfrm>
            <a:off x="7091697" y="531382"/>
            <a:ext cx="361568" cy="361568"/>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0" name="椭圆 19"/>
          <p:cNvSpPr/>
          <p:nvPr/>
        </p:nvSpPr>
        <p:spPr>
          <a:xfrm>
            <a:off x="8375326" y="2159386"/>
            <a:ext cx="361568" cy="361568"/>
          </a:xfrm>
          <a:prstGeom prst="ellipse">
            <a:avLst/>
          </a:prstGeom>
          <a:solidFill>
            <a:schemeClr val="accent2"/>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1" name="椭圆 20"/>
          <p:cNvSpPr/>
          <p:nvPr/>
        </p:nvSpPr>
        <p:spPr>
          <a:xfrm>
            <a:off x="7597209" y="1885950"/>
            <a:ext cx="361568" cy="361568"/>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2" name="椭圆 21"/>
          <p:cNvSpPr/>
          <p:nvPr/>
        </p:nvSpPr>
        <p:spPr>
          <a:xfrm>
            <a:off x="7228351" y="3402316"/>
            <a:ext cx="1107634" cy="1107634"/>
          </a:xfrm>
          <a:prstGeom prst="ellipse">
            <a:avLst/>
          </a:prstGeom>
          <a:solidFill>
            <a:schemeClr val="accent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23" name="椭圆 22"/>
          <p:cNvSpPr/>
          <p:nvPr/>
        </p:nvSpPr>
        <p:spPr>
          <a:xfrm>
            <a:off x="1149962" y="2587394"/>
            <a:ext cx="760821" cy="760821"/>
          </a:xfrm>
          <a:prstGeom prst="ellipse">
            <a:avLst/>
          </a:prstGeom>
          <a:solidFill>
            <a:schemeClr val="accent2"/>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charset="0"/>
              <a:cs typeface="Times New Roman" panose="02020603050405020304" charset="0"/>
            </a:endParaRPr>
          </a:p>
        </p:txBody>
      </p:sp>
      <p:sp>
        <p:nvSpPr>
          <p:cNvPr id="55" name="文本框 54"/>
          <p:cNvSpPr txBox="1"/>
          <p:nvPr/>
        </p:nvSpPr>
        <p:spPr>
          <a:xfrm>
            <a:off x="4254927" y="1358691"/>
            <a:ext cx="1197764" cy="877163"/>
          </a:xfrm>
          <a:prstGeom prst="rect">
            <a:avLst/>
          </a:prstGeom>
          <a:noFill/>
        </p:spPr>
        <p:txBody>
          <a:bodyPr wrap="none" rtlCol="0">
            <a:normAutofit/>
          </a:bodyPr>
          <a:lstStyle/>
          <a:p>
            <a:r>
              <a:rPr lang="vi-VN" altLang="vi-VN" sz="5100" b="1" smtClean="0">
                <a:solidFill>
                  <a:schemeClr val="accent1"/>
                </a:solidFill>
                <a:latin typeface="Times New Roman" panose="02020603050405020304" charset="0"/>
                <a:ea typeface="Noto Sans"/>
                <a:cs typeface="Times New Roman" panose="02020603050405020304" charset="0"/>
              </a:rPr>
              <a:t>02</a:t>
            </a:r>
            <a:endParaRPr lang="vi-VN" altLang="vi-VN" sz="5100" b="1" smtClean="0">
              <a:solidFill>
                <a:schemeClr val="accent1"/>
              </a:solidFill>
              <a:latin typeface="Times New Roman" panose="02020603050405020304" charset="0"/>
              <a:ea typeface="Noto Sans"/>
              <a:cs typeface="Times New Roman" panose="02020603050405020304" charset="0"/>
            </a:endParaRPr>
          </a:p>
        </p:txBody>
      </p:sp>
      <p:sp>
        <p:nvSpPr>
          <p:cNvPr id="56" name="文本框 32"/>
          <p:cNvSpPr txBox="1"/>
          <p:nvPr/>
        </p:nvSpPr>
        <p:spPr>
          <a:xfrm>
            <a:off x="2743200" y="2063501"/>
            <a:ext cx="3924664" cy="975360"/>
          </a:xfrm>
          <a:prstGeom prst="rect">
            <a:avLst/>
          </a:prstGeom>
          <a:noFill/>
        </p:spPr>
        <p:txBody>
          <a:bodyPr wrap="square" rtlCol="0">
            <a:normAutofit/>
          </a:bodyPr>
          <a:lstStyle>
            <a:defPPr>
              <a:defRPr lang="zh-CN"/>
            </a:defPPr>
            <a:lvl1pPr>
              <a:defRPr sz="2800">
                <a:solidFill>
                  <a:schemeClr val="bg1"/>
                </a:solidFill>
                <a:latin typeface="时尚中黑简体" panose="01010104010101010101" pitchFamily="2" charset="-122"/>
                <a:ea typeface="时尚中黑简体" panose="01010104010101010101" pitchFamily="2" charset="-122"/>
              </a:defRPr>
            </a:lvl1pPr>
          </a:lstStyle>
          <a:p>
            <a:pPr algn="ctr" defTabSz="914400">
              <a:defRPr/>
            </a:pPr>
            <a:r>
              <a:rPr lang="en-US" altLang="vi-VN" sz="2900" b="1" kern="0">
                <a:solidFill>
                  <a:schemeClr val="accent2"/>
                </a:solidFill>
                <a:latin typeface="Times New Roman" panose="02020603050405020304" charset="0"/>
                <a:ea typeface="Noto Sans"/>
                <a:cs typeface="Times New Roman" panose="02020603050405020304" charset="0"/>
              </a:rPr>
              <a:t>Thông tin bộ dữ liệu</a:t>
            </a:r>
            <a:endParaRPr lang="en-US" altLang="vi-VN" sz="2900" b="1" kern="0">
              <a:solidFill>
                <a:schemeClr val="accent2"/>
              </a:solidFill>
              <a:latin typeface="Times New Roman" panose="02020603050405020304" charset="0"/>
              <a:ea typeface="Noto Sans"/>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394"/>
          <p:cNvSpPr>
            <a:spLocks noEditPoints="1"/>
          </p:cNvSpPr>
          <p:nvPr/>
        </p:nvSpPr>
        <p:spPr bwMode="auto">
          <a:xfrm>
            <a:off x="1663541" y="1543527"/>
            <a:ext cx="376238" cy="326231"/>
          </a:xfrm>
          <a:custGeom>
            <a:avLst/>
            <a:gdLst>
              <a:gd name="T0" fmla="*/ 39 w 183"/>
              <a:gd name="T1" fmla="*/ 1 h 159"/>
              <a:gd name="T2" fmla="*/ 57 w 183"/>
              <a:gd name="T3" fmla="*/ 16 h 159"/>
              <a:gd name="T4" fmla="*/ 22 w 183"/>
              <a:gd name="T5" fmla="*/ 16 h 159"/>
              <a:gd name="T6" fmla="*/ 39 w 183"/>
              <a:gd name="T7" fmla="*/ 1 h 159"/>
              <a:gd name="T8" fmla="*/ 106 w 183"/>
              <a:gd name="T9" fmla="*/ 32 h 159"/>
              <a:gd name="T10" fmla="*/ 147 w 183"/>
              <a:gd name="T11" fmla="*/ 49 h 159"/>
              <a:gd name="T12" fmla="*/ 163 w 183"/>
              <a:gd name="T13" fmla="*/ 90 h 159"/>
              <a:gd name="T14" fmla="*/ 147 w 183"/>
              <a:gd name="T15" fmla="*/ 130 h 159"/>
              <a:gd name="T16" fmla="*/ 106 w 183"/>
              <a:gd name="T17" fmla="*/ 147 h 159"/>
              <a:gd name="T18" fmla="*/ 66 w 183"/>
              <a:gd name="T19" fmla="*/ 130 h 159"/>
              <a:gd name="T20" fmla="*/ 49 w 183"/>
              <a:gd name="T21" fmla="*/ 90 h 159"/>
              <a:gd name="T22" fmla="*/ 66 w 183"/>
              <a:gd name="T23" fmla="*/ 49 h 159"/>
              <a:gd name="T24" fmla="*/ 106 w 183"/>
              <a:gd name="T25" fmla="*/ 32 h 159"/>
              <a:gd name="T26" fmla="*/ 99 w 183"/>
              <a:gd name="T27" fmla="*/ 62 h 159"/>
              <a:gd name="T28" fmla="*/ 76 w 183"/>
              <a:gd name="T29" fmla="*/ 71 h 159"/>
              <a:gd name="T30" fmla="*/ 79 w 183"/>
              <a:gd name="T31" fmla="*/ 96 h 159"/>
              <a:gd name="T32" fmla="*/ 95 w 183"/>
              <a:gd name="T33" fmla="*/ 82 h 159"/>
              <a:gd name="T34" fmla="*/ 99 w 183"/>
              <a:gd name="T35" fmla="*/ 62 h 159"/>
              <a:gd name="T36" fmla="*/ 134 w 183"/>
              <a:gd name="T37" fmla="*/ 62 h 159"/>
              <a:gd name="T38" fmla="*/ 106 w 183"/>
              <a:gd name="T39" fmla="*/ 50 h 159"/>
              <a:gd name="T40" fmla="*/ 79 w 183"/>
              <a:gd name="T41" fmla="*/ 62 h 159"/>
              <a:gd name="T42" fmla="*/ 67 w 183"/>
              <a:gd name="T43" fmla="*/ 90 h 159"/>
              <a:gd name="T44" fmla="*/ 79 w 183"/>
              <a:gd name="T45" fmla="*/ 117 h 159"/>
              <a:gd name="T46" fmla="*/ 106 w 183"/>
              <a:gd name="T47" fmla="*/ 129 h 159"/>
              <a:gd name="T48" fmla="*/ 134 w 183"/>
              <a:gd name="T49" fmla="*/ 117 h 159"/>
              <a:gd name="T50" fmla="*/ 145 w 183"/>
              <a:gd name="T51" fmla="*/ 90 h 159"/>
              <a:gd name="T52" fmla="*/ 134 w 183"/>
              <a:gd name="T53" fmla="*/ 62 h 159"/>
              <a:gd name="T54" fmla="*/ 77 w 183"/>
              <a:gd name="T55" fmla="*/ 0 h 159"/>
              <a:gd name="T56" fmla="*/ 64 w 183"/>
              <a:gd name="T57" fmla="*/ 24 h 159"/>
              <a:gd name="T58" fmla="*/ 21 w 183"/>
              <a:gd name="T59" fmla="*/ 24 h 159"/>
              <a:gd name="T60" fmla="*/ 0 w 183"/>
              <a:gd name="T61" fmla="*/ 45 h 159"/>
              <a:gd name="T62" fmla="*/ 0 w 183"/>
              <a:gd name="T63" fmla="*/ 137 h 159"/>
              <a:gd name="T64" fmla="*/ 21 w 183"/>
              <a:gd name="T65" fmla="*/ 159 h 159"/>
              <a:gd name="T66" fmla="*/ 161 w 183"/>
              <a:gd name="T67" fmla="*/ 159 h 159"/>
              <a:gd name="T68" fmla="*/ 183 w 183"/>
              <a:gd name="T69" fmla="*/ 137 h 159"/>
              <a:gd name="T70" fmla="*/ 183 w 183"/>
              <a:gd name="T71" fmla="*/ 45 h 159"/>
              <a:gd name="T72" fmla="*/ 161 w 183"/>
              <a:gd name="T73" fmla="*/ 24 h 159"/>
              <a:gd name="T74" fmla="*/ 154 w 183"/>
              <a:gd name="T75" fmla="*/ 24 h 159"/>
              <a:gd name="T76" fmla="*/ 140 w 183"/>
              <a:gd name="T77" fmla="*/ 0 h 159"/>
              <a:gd name="T78" fmla="*/ 77 w 183"/>
              <a:gd name="T79" fmla="*/ 0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3" h="159">
                <a:moveTo>
                  <a:pt x="39" y="1"/>
                </a:moveTo>
                <a:cubicBezTo>
                  <a:pt x="48" y="1"/>
                  <a:pt x="55" y="8"/>
                  <a:pt x="57" y="16"/>
                </a:cubicBezTo>
                <a:cubicBezTo>
                  <a:pt x="22" y="16"/>
                  <a:pt x="22" y="16"/>
                  <a:pt x="22" y="16"/>
                </a:cubicBezTo>
                <a:cubicBezTo>
                  <a:pt x="23" y="8"/>
                  <a:pt x="30" y="1"/>
                  <a:pt x="39" y="1"/>
                </a:cubicBezTo>
                <a:close/>
                <a:moveTo>
                  <a:pt x="106" y="32"/>
                </a:moveTo>
                <a:cubicBezTo>
                  <a:pt x="122" y="32"/>
                  <a:pt x="136" y="39"/>
                  <a:pt x="147" y="49"/>
                </a:cubicBezTo>
                <a:cubicBezTo>
                  <a:pt x="157" y="59"/>
                  <a:pt x="163" y="74"/>
                  <a:pt x="163" y="90"/>
                </a:cubicBezTo>
                <a:cubicBezTo>
                  <a:pt x="163" y="105"/>
                  <a:pt x="157" y="120"/>
                  <a:pt x="147" y="130"/>
                </a:cubicBezTo>
                <a:cubicBezTo>
                  <a:pt x="136" y="140"/>
                  <a:pt x="122" y="147"/>
                  <a:pt x="106" y="147"/>
                </a:cubicBezTo>
                <a:cubicBezTo>
                  <a:pt x="90" y="147"/>
                  <a:pt x="76" y="140"/>
                  <a:pt x="66" y="130"/>
                </a:cubicBezTo>
                <a:cubicBezTo>
                  <a:pt x="55" y="120"/>
                  <a:pt x="49" y="105"/>
                  <a:pt x="49" y="90"/>
                </a:cubicBezTo>
                <a:cubicBezTo>
                  <a:pt x="49" y="74"/>
                  <a:pt x="55" y="59"/>
                  <a:pt x="66" y="49"/>
                </a:cubicBezTo>
                <a:cubicBezTo>
                  <a:pt x="76" y="39"/>
                  <a:pt x="90" y="32"/>
                  <a:pt x="106" y="32"/>
                </a:cubicBezTo>
                <a:close/>
                <a:moveTo>
                  <a:pt x="99" y="62"/>
                </a:moveTo>
                <a:cubicBezTo>
                  <a:pt x="92" y="57"/>
                  <a:pt x="81" y="62"/>
                  <a:pt x="76" y="71"/>
                </a:cubicBezTo>
                <a:cubicBezTo>
                  <a:pt x="70" y="81"/>
                  <a:pt x="72" y="92"/>
                  <a:pt x="79" y="96"/>
                </a:cubicBezTo>
                <a:cubicBezTo>
                  <a:pt x="86" y="100"/>
                  <a:pt x="90" y="92"/>
                  <a:pt x="95" y="82"/>
                </a:cubicBezTo>
                <a:cubicBezTo>
                  <a:pt x="101" y="73"/>
                  <a:pt x="106" y="66"/>
                  <a:pt x="99" y="62"/>
                </a:cubicBezTo>
                <a:close/>
                <a:moveTo>
                  <a:pt x="134" y="62"/>
                </a:moveTo>
                <a:cubicBezTo>
                  <a:pt x="127" y="55"/>
                  <a:pt x="117" y="50"/>
                  <a:pt x="106" y="50"/>
                </a:cubicBezTo>
                <a:cubicBezTo>
                  <a:pt x="95" y="50"/>
                  <a:pt x="86" y="55"/>
                  <a:pt x="79" y="62"/>
                </a:cubicBezTo>
                <a:cubicBezTo>
                  <a:pt x="72" y="69"/>
                  <a:pt x="67" y="79"/>
                  <a:pt x="67" y="90"/>
                </a:cubicBezTo>
                <a:cubicBezTo>
                  <a:pt x="67" y="100"/>
                  <a:pt x="72" y="110"/>
                  <a:pt x="79" y="117"/>
                </a:cubicBezTo>
                <a:cubicBezTo>
                  <a:pt x="86" y="124"/>
                  <a:pt x="95" y="129"/>
                  <a:pt x="106" y="129"/>
                </a:cubicBezTo>
                <a:cubicBezTo>
                  <a:pt x="117" y="129"/>
                  <a:pt x="127" y="124"/>
                  <a:pt x="134" y="117"/>
                </a:cubicBezTo>
                <a:cubicBezTo>
                  <a:pt x="141" y="110"/>
                  <a:pt x="145" y="100"/>
                  <a:pt x="145" y="90"/>
                </a:cubicBezTo>
                <a:cubicBezTo>
                  <a:pt x="145" y="79"/>
                  <a:pt x="141" y="69"/>
                  <a:pt x="134" y="62"/>
                </a:cubicBezTo>
                <a:close/>
                <a:moveTo>
                  <a:pt x="77" y="0"/>
                </a:moveTo>
                <a:cubicBezTo>
                  <a:pt x="64" y="24"/>
                  <a:pt x="64" y="24"/>
                  <a:pt x="64" y="24"/>
                </a:cubicBezTo>
                <a:cubicBezTo>
                  <a:pt x="21" y="24"/>
                  <a:pt x="21" y="24"/>
                  <a:pt x="21" y="24"/>
                </a:cubicBezTo>
                <a:cubicBezTo>
                  <a:pt x="9" y="24"/>
                  <a:pt x="0" y="34"/>
                  <a:pt x="0" y="45"/>
                </a:cubicBezTo>
                <a:cubicBezTo>
                  <a:pt x="0" y="137"/>
                  <a:pt x="0" y="137"/>
                  <a:pt x="0" y="137"/>
                </a:cubicBezTo>
                <a:cubicBezTo>
                  <a:pt x="0" y="149"/>
                  <a:pt x="9" y="159"/>
                  <a:pt x="21" y="159"/>
                </a:cubicBezTo>
                <a:cubicBezTo>
                  <a:pt x="161" y="159"/>
                  <a:pt x="161" y="159"/>
                  <a:pt x="161" y="159"/>
                </a:cubicBezTo>
                <a:cubicBezTo>
                  <a:pt x="173" y="159"/>
                  <a:pt x="183" y="149"/>
                  <a:pt x="183" y="137"/>
                </a:cubicBezTo>
                <a:cubicBezTo>
                  <a:pt x="183" y="45"/>
                  <a:pt x="183" y="45"/>
                  <a:pt x="183" y="45"/>
                </a:cubicBezTo>
                <a:cubicBezTo>
                  <a:pt x="183" y="34"/>
                  <a:pt x="173" y="24"/>
                  <a:pt x="161" y="24"/>
                </a:cubicBezTo>
                <a:cubicBezTo>
                  <a:pt x="154" y="24"/>
                  <a:pt x="154" y="24"/>
                  <a:pt x="154" y="24"/>
                </a:cubicBezTo>
                <a:cubicBezTo>
                  <a:pt x="140" y="0"/>
                  <a:pt x="140" y="0"/>
                  <a:pt x="140" y="0"/>
                </a:cubicBezTo>
                <a:lnTo>
                  <a:pt x="77" y="0"/>
                </a:lnTo>
                <a:close/>
              </a:path>
            </a:pathLst>
          </a:custGeom>
          <a:solidFill>
            <a:schemeClr val="bg1"/>
          </a:solidFill>
          <a:ln>
            <a:noFill/>
          </a:ln>
        </p:spPr>
        <p:txBody>
          <a:bodyPr lIns="60203" tIns="30102" rIns="60203" bIns="30102"/>
          <a:lstStyle/>
          <a:p>
            <a:pPr>
              <a:defRPr/>
            </a:pPr>
            <a:endParaRPr lang="zh-CN" altLang="en-US" sz="1200">
              <a:solidFill>
                <a:schemeClr val="bg1">
                  <a:lumMod val="95000"/>
                </a:schemeClr>
              </a:solidFill>
              <a:latin typeface="Montserrat"/>
              <a:ea typeface="Montserrat"/>
              <a:cs typeface="Montserrat" panose="00000500000000000000" charset="0"/>
              <a:sym typeface="Montserrat"/>
            </a:endParaRPr>
          </a:p>
        </p:txBody>
      </p:sp>
      <p:sp>
        <p:nvSpPr>
          <p:cNvPr id="17" name="矩形 16"/>
          <p:cNvSpPr/>
          <p:nvPr/>
        </p:nvSpPr>
        <p:spPr>
          <a:xfrm>
            <a:off x="838200" y="590550"/>
            <a:ext cx="8067675" cy="23253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8" name="圆角矩形 17"/>
          <p:cNvSpPr/>
          <p:nvPr/>
        </p:nvSpPr>
        <p:spPr>
          <a:xfrm>
            <a:off x="76200" y="133350"/>
            <a:ext cx="952024" cy="95202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16" name="Freeform 15"/>
          <p:cNvSpPr>
            <a:spLocks noEditPoints="1"/>
          </p:cNvSpPr>
          <p:nvPr/>
        </p:nvSpPr>
        <p:spPr bwMode="auto">
          <a:xfrm>
            <a:off x="405289" y="446247"/>
            <a:ext cx="293846" cy="350044"/>
          </a:xfrm>
          <a:custGeom>
            <a:avLst/>
            <a:gdLst>
              <a:gd name="T0" fmla="*/ 323 w 671"/>
              <a:gd name="T1" fmla="*/ 326 h 798"/>
              <a:gd name="T2" fmla="*/ 323 w 671"/>
              <a:gd name="T3" fmla="*/ 798 h 798"/>
              <a:gd name="T4" fmla="*/ 671 w 671"/>
              <a:gd name="T5" fmla="*/ 675 h 798"/>
              <a:gd name="T6" fmla="*/ 671 w 671"/>
              <a:gd name="T7" fmla="*/ 203 h 798"/>
              <a:gd name="T8" fmla="*/ 323 w 671"/>
              <a:gd name="T9" fmla="*/ 326 h 798"/>
              <a:gd name="T10" fmla="*/ 292 w 671"/>
              <a:gd name="T11" fmla="*/ 356 h 798"/>
              <a:gd name="T12" fmla="*/ 292 w 671"/>
              <a:gd name="T13" fmla="*/ 422 h 798"/>
              <a:gd name="T14" fmla="*/ 228 w 671"/>
              <a:gd name="T15" fmla="*/ 391 h 798"/>
              <a:gd name="T16" fmla="*/ 228 w 671"/>
              <a:gd name="T17" fmla="*/ 320 h 798"/>
              <a:gd name="T18" fmla="*/ 292 w 671"/>
              <a:gd name="T19" fmla="*/ 356 h 798"/>
              <a:gd name="T20" fmla="*/ 577 w 671"/>
              <a:gd name="T21" fmla="*/ 152 h 798"/>
              <a:gd name="T22" fmla="*/ 559 w 671"/>
              <a:gd name="T23" fmla="*/ 143 h 798"/>
              <a:gd name="T24" fmla="*/ 224 w 671"/>
              <a:gd name="T25" fmla="*/ 260 h 798"/>
              <a:gd name="T26" fmla="*/ 214 w 671"/>
              <a:gd name="T27" fmla="*/ 269 h 798"/>
              <a:gd name="T28" fmla="*/ 214 w 671"/>
              <a:gd name="T29" fmla="*/ 748 h 798"/>
              <a:gd name="T30" fmla="*/ 305 w 671"/>
              <a:gd name="T31" fmla="*/ 797 h 798"/>
              <a:gd name="T32" fmla="*/ 305 w 671"/>
              <a:gd name="T33" fmla="*/ 326 h 798"/>
              <a:gd name="T34" fmla="*/ 231 w 671"/>
              <a:gd name="T35" fmla="*/ 287 h 798"/>
              <a:gd name="T36" fmla="*/ 232 w 671"/>
              <a:gd name="T37" fmla="*/ 286 h 798"/>
              <a:gd name="T38" fmla="*/ 568 w 671"/>
              <a:gd name="T39" fmla="*/ 170 h 798"/>
              <a:gd name="T40" fmla="*/ 577 w 671"/>
              <a:gd name="T41" fmla="*/ 152 h 798"/>
              <a:gd name="T42" fmla="*/ 78 w 671"/>
              <a:gd name="T43" fmla="*/ 216 h 798"/>
              <a:gd name="T44" fmla="*/ 78 w 671"/>
              <a:gd name="T45" fmla="*/ 281 h 798"/>
              <a:gd name="T46" fmla="*/ 14 w 671"/>
              <a:gd name="T47" fmla="*/ 250 h 798"/>
              <a:gd name="T48" fmla="*/ 14 w 671"/>
              <a:gd name="T49" fmla="*/ 180 h 798"/>
              <a:gd name="T50" fmla="*/ 78 w 671"/>
              <a:gd name="T51" fmla="*/ 216 h 798"/>
              <a:gd name="T52" fmla="*/ 363 w 671"/>
              <a:gd name="T53" fmla="*/ 11 h 798"/>
              <a:gd name="T54" fmla="*/ 346 w 671"/>
              <a:gd name="T55" fmla="*/ 2 h 798"/>
              <a:gd name="T56" fmla="*/ 10 w 671"/>
              <a:gd name="T57" fmla="*/ 119 h 798"/>
              <a:gd name="T58" fmla="*/ 0 w 671"/>
              <a:gd name="T59" fmla="*/ 128 h 798"/>
              <a:gd name="T60" fmla="*/ 0 w 671"/>
              <a:gd name="T61" fmla="*/ 608 h 798"/>
              <a:gd name="T62" fmla="*/ 92 w 671"/>
              <a:gd name="T63" fmla="*/ 656 h 798"/>
              <a:gd name="T64" fmla="*/ 92 w 671"/>
              <a:gd name="T65" fmla="*/ 186 h 798"/>
              <a:gd name="T66" fmla="*/ 17 w 671"/>
              <a:gd name="T67" fmla="*/ 146 h 798"/>
              <a:gd name="T68" fmla="*/ 18 w 671"/>
              <a:gd name="T69" fmla="*/ 146 h 798"/>
              <a:gd name="T70" fmla="*/ 354 w 671"/>
              <a:gd name="T71" fmla="*/ 29 h 798"/>
              <a:gd name="T72" fmla="*/ 363 w 671"/>
              <a:gd name="T73" fmla="*/ 11 h 798"/>
              <a:gd name="T74" fmla="*/ 185 w 671"/>
              <a:gd name="T75" fmla="*/ 290 h 798"/>
              <a:gd name="T76" fmla="*/ 185 w 671"/>
              <a:gd name="T77" fmla="*/ 355 h 798"/>
              <a:gd name="T78" fmla="*/ 121 w 671"/>
              <a:gd name="T79" fmla="*/ 324 h 798"/>
              <a:gd name="T80" fmla="*/ 121 w 671"/>
              <a:gd name="T81" fmla="*/ 254 h 798"/>
              <a:gd name="T82" fmla="*/ 185 w 671"/>
              <a:gd name="T83" fmla="*/ 290 h 798"/>
              <a:gd name="T84" fmla="*/ 470 w 671"/>
              <a:gd name="T85" fmla="*/ 85 h 798"/>
              <a:gd name="T86" fmla="*/ 453 w 671"/>
              <a:gd name="T87" fmla="*/ 76 h 798"/>
              <a:gd name="T88" fmla="*/ 117 w 671"/>
              <a:gd name="T89" fmla="*/ 193 h 798"/>
              <a:gd name="T90" fmla="*/ 107 w 671"/>
              <a:gd name="T91" fmla="*/ 202 h 798"/>
              <a:gd name="T92" fmla="*/ 107 w 671"/>
              <a:gd name="T93" fmla="*/ 682 h 798"/>
              <a:gd name="T94" fmla="*/ 199 w 671"/>
              <a:gd name="T95" fmla="*/ 730 h 798"/>
              <a:gd name="T96" fmla="*/ 199 w 671"/>
              <a:gd name="T97" fmla="*/ 260 h 798"/>
              <a:gd name="T98" fmla="*/ 124 w 671"/>
              <a:gd name="T99" fmla="*/ 220 h 798"/>
              <a:gd name="T100" fmla="*/ 125 w 671"/>
              <a:gd name="T101" fmla="*/ 219 h 798"/>
              <a:gd name="T102" fmla="*/ 461 w 671"/>
              <a:gd name="T103" fmla="*/ 103 h 798"/>
              <a:gd name="T104" fmla="*/ 470 w 671"/>
              <a:gd name="T105" fmla="*/ 85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71" h="798">
                <a:moveTo>
                  <a:pt x="323" y="326"/>
                </a:moveTo>
                <a:lnTo>
                  <a:pt x="323" y="798"/>
                </a:lnTo>
                <a:lnTo>
                  <a:pt x="671" y="675"/>
                </a:lnTo>
                <a:lnTo>
                  <a:pt x="671" y="203"/>
                </a:lnTo>
                <a:lnTo>
                  <a:pt x="323" y="326"/>
                </a:lnTo>
                <a:close/>
                <a:moveTo>
                  <a:pt x="292" y="356"/>
                </a:moveTo>
                <a:lnTo>
                  <a:pt x="292" y="422"/>
                </a:lnTo>
                <a:cubicBezTo>
                  <a:pt x="260" y="416"/>
                  <a:pt x="228" y="391"/>
                  <a:pt x="228" y="391"/>
                </a:cubicBezTo>
                <a:lnTo>
                  <a:pt x="228" y="320"/>
                </a:lnTo>
                <a:cubicBezTo>
                  <a:pt x="267" y="352"/>
                  <a:pt x="292" y="356"/>
                  <a:pt x="292" y="356"/>
                </a:cubicBezTo>
                <a:close/>
                <a:moveTo>
                  <a:pt x="577" y="152"/>
                </a:moveTo>
                <a:cubicBezTo>
                  <a:pt x="575" y="145"/>
                  <a:pt x="567" y="141"/>
                  <a:pt x="559" y="143"/>
                </a:cubicBezTo>
                <a:lnTo>
                  <a:pt x="224" y="260"/>
                </a:lnTo>
                <a:cubicBezTo>
                  <a:pt x="219" y="261"/>
                  <a:pt x="215" y="265"/>
                  <a:pt x="214" y="269"/>
                </a:cubicBezTo>
                <a:lnTo>
                  <a:pt x="214" y="748"/>
                </a:lnTo>
                <a:cubicBezTo>
                  <a:pt x="226" y="772"/>
                  <a:pt x="275" y="797"/>
                  <a:pt x="305" y="797"/>
                </a:cubicBezTo>
                <a:lnTo>
                  <a:pt x="305" y="326"/>
                </a:lnTo>
                <a:cubicBezTo>
                  <a:pt x="289" y="324"/>
                  <a:pt x="253" y="305"/>
                  <a:pt x="231" y="287"/>
                </a:cubicBezTo>
                <a:cubicBezTo>
                  <a:pt x="231" y="286"/>
                  <a:pt x="232" y="286"/>
                  <a:pt x="232" y="286"/>
                </a:cubicBezTo>
                <a:lnTo>
                  <a:pt x="568" y="170"/>
                </a:lnTo>
                <a:cubicBezTo>
                  <a:pt x="575" y="167"/>
                  <a:pt x="579" y="159"/>
                  <a:pt x="577" y="152"/>
                </a:cubicBezTo>
                <a:close/>
                <a:moveTo>
                  <a:pt x="78" y="216"/>
                </a:moveTo>
                <a:lnTo>
                  <a:pt x="78" y="281"/>
                </a:lnTo>
                <a:cubicBezTo>
                  <a:pt x="46" y="275"/>
                  <a:pt x="14" y="250"/>
                  <a:pt x="14" y="250"/>
                </a:cubicBezTo>
                <a:lnTo>
                  <a:pt x="14" y="180"/>
                </a:lnTo>
                <a:cubicBezTo>
                  <a:pt x="53" y="212"/>
                  <a:pt x="78" y="216"/>
                  <a:pt x="78" y="216"/>
                </a:cubicBezTo>
                <a:close/>
                <a:moveTo>
                  <a:pt x="363" y="11"/>
                </a:moveTo>
                <a:cubicBezTo>
                  <a:pt x="361" y="4"/>
                  <a:pt x="353" y="0"/>
                  <a:pt x="346" y="2"/>
                </a:cubicBezTo>
                <a:lnTo>
                  <a:pt x="10" y="119"/>
                </a:lnTo>
                <a:cubicBezTo>
                  <a:pt x="5" y="121"/>
                  <a:pt x="2" y="124"/>
                  <a:pt x="0" y="128"/>
                </a:cubicBezTo>
                <a:lnTo>
                  <a:pt x="0" y="608"/>
                </a:lnTo>
                <a:cubicBezTo>
                  <a:pt x="12" y="631"/>
                  <a:pt x="61" y="656"/>
                  <a:pt x="92" y="656"/>
                </a:cubicBezTo>
                <a:lnTo>
                  <a:pt x="92" y="186"/>
                </a:lnTo>
                <a:cubicBezTo>
                  <a:pt x="76" y="183"/>
                  <a:pt x="40" y="164"/>
                  <a:pt x="17" y="146"/>
                </a:cubicBezTo>
                <a:cubicBezTo>
                  <a:pt x="18" y="146"/>
                  <a:pt x="18" y="146"/>
                  <a:pt x="18" y="146"/>
                </a:cubicBezTo>
                <a:lnTo>
                  <a:pt x="354" y="29"/>
                </a:lnTo>
                <a:cubicBezTo>
                  <a:pt x="362" y="26"/>
                  <a:pt x="366" y="19"/>
                  <a:pt x="363" y="11"/>
                </a:cubicBezTo>
                <a:close/>
                <a:moveTo>
                  <a:pt x="185" y="290"/>
                </a:moveTo>
                <a:lnTo>
                  <a:pt x="185" y="355"/>
                </a:lnTo>
                <a:cubicBezTo>
                  <a:pt x="153" y="349"/>
                  <a:pt x="121" y="324"/>
                  <a:pt x="121" y="324"/>
                </a:cubicBezTo>
                <a:lnTo>
                  <a:pt x="121" y="254"/>
                </a:lnTo>
                <a:cubicBezTo>
                  <a:pt x="160" y="286"/>
                  <a:pt x="185" y="290"/>
                  <a:pt x="185" y="290"/>
                </a:cubicBezTo>
                <a:close/>
                <a:moveTo>
                  <a:pt x="470" y="85"/>
                </a:moveTo>
                <a:cubicBezTo>
                  <a:pt x="468" y="78"/>
                  <a:pt x="460" y="74"/>
                  <a:pt x="453" y="76"/>
                </a:cubicBezTo>
                <a:lnTo>
                  <a:pt x="117" y="193"/>
                </a:lnTo>
                <a:cubicBezTo>
                  <a:pt x="112" y="195"/>
                  <a:pt x="108" y="198"/>
                  <a:pt x="107" y="202"/>
                </a:cubicBezTo>
                <a:lnTo>
                  <a:pt x="107" y="682"/>
                </a:lnTo>
                <a:cubicBezTo>
                  <a:pt x="119" y="705"/>
                  <a:pt x="168" y="730"/>
                  <a:pt x="199" y="730"/>
                </a:cubicBezTo>
                <a:lnTo>
                  <a:pt x="199" y="260"/>
                </a:lnTo>
                <a:cubicBezTo>
                  <a:pt x="183" y="257"/>
                  <a:pt x="146" y="238"/>
                  <a:pt x="124" y="220"/>
                </a:cubicBezTo>
                <a:cubicBezTo>
                  <a:pt x="125" y="220"/>
                  <a:pt x="125" y="220"/>
                  <a:pt x="125" y="219"/>
                </a:cubicBezTo>
                <a:lnTo>
                  <a:pt x="461" y="103"/>
                </a:lnTo>
                <a:cubicBezTo>
                  <a:pt x="469" y="100"/>
                  <a:pt x="473" y="93"/>
                  <a:pt x="470" y="85"/>
                </a:cubicBezTo>
                <a:close/>
              </a:path>
            </a:pathLst>
          </a:custGeom>
          <a:solidFill>
            <a:schemeClr val="bg1"/>
          </a:solidFill>
          <a:ln>
            <a:noFill/>
          </a:ln>
        </p:spPr>
        <p:txBody>
          <a:bodyPr/>
          <a:lstStyle/>
          <a:p>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20" name="矩形 19"/>
          <p:cNvSpPr/>
          <p:nvPr/>
        </p:nvSpPr>
        <p:spPr>
          <a:xfrm>
            <a:off x="838200" y="3225800"/>
            <a:ext cx="2652395" cy="70040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9" name="圆角矩形 8"/>
          <p:cNvSpPr/>
          <p:nvPr/>
        </p:nvSpPr>
        <p:spPr>
          <a:xfrm>
            <a:off x="76359" y="308800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9" name="组合 19"/>
          <p:cNvGrpSpPr>
            <a:grpSpLocks noChangeAspect="1"/>
          </p:cNvGrpSpPr>
          <p:nvPr/>
        </p:nvGrpSpPr>
        <p:grpSpPr>
          <a:xfrm>
            <a:off x="370205" y="3372803"/>
            <a:ext cx="381953" cy="382429"/>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grpSp>
      <p:pic>
        <p:nvPicPr>
          <p:cNvPr id="3" name="Picture 2" descr="Screenshot 2025-01-07 014337"/>
          <p:cNvPicPr>
            <a:picLocks noChangeAspect="1"/>
          </p:cNvPicPr>
          <p:nvPr/>
        </p:nvPicPr>
        <p:blipFill>
          <a:blip r:embed="rId1"/>
          <a:stretch>
            <a:fillRect/>
          </a:stretch>
        </p:blipFill>
        <p:spPr>
          <a:xfrm>
            <a:off x="1219200" y="666750"/>
            <a:ext cx="7245350" cy="2155190"/>
          </a:xfrm>
          <a:prstGeom prst="rect">
            <a:avLst/>
          </a:prstGeom>
        </p:spPr>
      </p:pic>
      <p:sp>
        <p:nvSpPr>
          <p:cNvPr id="4" name="矩形 93"/>
          <p:cNvSpPr/>
          <p:nvPr/>
        </p:nvSpPr>
        <p:spPr>
          <a:xfrm rot="16200000">
            <a:off x="808990" y="2743835"/>
            <a:ext cx="190500" cy="30353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5" name="矩形 93"/>
          <p:cNvSpPr/>
          <p:nvPr/>
        </p:nvSpPr>
        <p:spPr>
          <a:xfrm rot="10800000">
            <a:off x="8743315" y="2710180"/>
            <a:ext cx="246380" cy="30353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6" name="矩形 93"/>
          <p:cNvSpPr/>
          <p:nvPr/>
        </p:nvSpPr>
        <p:spPr>
          <a:xfrm rot="5400000">
            <a:off x="8743315" y="457835"/>
            <a:ext cx="190500" cy="30353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1350">
              <a:latin typeface="Montserrat"/>
              <a:ea typeface="Montserrat"/>
              <a:cs typeface="+mn-ea"/>
              <a:sym typeface="Montserrat"/>
            </a:endParaRPr>
          </a:p>
        </p:txBody>
      </p:sp>
      <p:sp>
        <p:nvSpPr>
          <p:cNvPr id="21" name="Text Box 20"/>
          <p:cNvSpPr txBox="1"/>
          <p:nvPr/>
        </p:nvSpPr>
        <p:spPr>
          <a:xfrm>
            <a:off x="1219200" y="3423920"/>
            <a:ext cx="2088515" cy="412115"/>
          </a:xfrm>
          <a:prstGeom prst="rect">
            <a:avLst/>
          </a:prstGeom>
          <a:noFill/>
        </p:spPr>
        <p:txBody>
          <a:bodyPr wrap="square" rtlCol="0">
            <a:noAutofit/>
          </a:bodyPr>
          <a:p>
            <a:r>
              <a:rPr lang="en-US">
                <a:latin typeface="Times New Roman" panose="02020603050405020304" charset="0"/>
                <a:cs typeface="Times New Roman" panose="02020603050405020304" charset="0"/>
              </a:rPr>
              <a:t>(3000,20)</a:t>
            </a:r>
            <a:endParaRPr lang="en-US">
              <a:latin typeface="Times New Roman" panose="02020603050405020304" charset="0"/>
              <a:cs typeface="Times New Roman" panose="02020603050405020304" charset="0"/>
            </a:endParaRPr>
          </a:p>
        </p:txBody>
      </p:sp>
      <p:sp>
        <p:nvSpPr>
          <p:cNvPr id="7" name="矩形 6"/>
          <p:cNvSpPr/>
          <p:nvPr/>
        </p:nvSpPr>
        <p:spPr>
          <a:xfrm>
            <a:off x="3536950" y="590550"/>
            <a:ext cx="5369560" cy="3703320"/>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pic>
        <p:nvPicPr>
          <p:cNvPr id="31" name="Picture 30"/>
          <p:cNvPicPr>
            <a:picLocks noChangeAspect="1"/>
          </p:cNvPicPr>
          <p:nvPr/>
        </p:nvPicPr>
        <p:blipFill>
          <a:blip r:embed="rId2"/>
          <a:stretch>
            <a:fillRect/>
          </a:stretch>
        </p:blipFill>
        <p:spPr>
          <a:xfrm>
            <a:off x="3733800" y="796290"/>
            <a:ext cx="5059680" cy="3244215"/>
          </a:xfrm>
          <a:prstGeom prst="rect">
            <a:avLst/>
          </a:prstGeom>
        </p:spPr>
      </p:pic>
      <p:sp>
        <p:nvSpPr>
          <p:cNvPr id="27" name="圆角矩形 8"/>
          <p:cNvSpPr/>
          <p:nvPr/>
        </p:nvSpPr>
        <p:spPr>
          <a:xfrm>
            <a:off x="8077359" y="57150"/>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28" name="组合 19"/>
          <p:cNvGrpSpPr>
            <a:grpSpLocks noChangeAspect="1"/>
          </p:cNvGrpSpPr>
          <p:nvPr/>
        </p:nvGrpSpPr>
        <p:grpSpPr>
          <a:xfrm>
            <a:off x="8371205" y="341948"/>
            <a:ext cx="381953" cy="382429"/>
            <a:chOff x="1437735" y="704204"/>
            <a:chExt cx="492531" cy="493274"/>
          </a:xfrm>
          <a:solidFill>
            <a:schemeClr val="bg1"/>
          </a:solidFill>
        </p:grpSpPr>
        <p:sp>
          <p:nvSpPr>
            <p:cNvPr id="29"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sp>
          <p:nvSpPr>
            <p:cNvPr id="30"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gr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heckerboard(across)">
                                      <p:cBhvr>
                                        <p:cTn id="7" dur="500"/>
                                        <p:tgtEl>
                                          <p:spTgt spid="17"/>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checkerboard(across)">
                                      <p:cBhvr>
                                        <p:cTn id="13" dur="500"/>
                                        <p:tgtEl>
                                          <p:spTgt spid="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checkerboard(across)">
                                      <p:cBhvr>
                                        <p:cTn id="16" dur="500"/>
                                        <p:tgtEl>
                                          <p:spTgt spid="6"/>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checkerboard(across)">
                                      <p:cBhvr>
                                        <p:cTn id="24" dur="500"/>
                                        <p:tgtEl>
                                          <p:spTgt spid="2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checkerboard(across)">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checkerboard(across)">
                                      <p:cBhvr>
                                        <p:cTn id="32" dur="500"/>
                                        <p:tgtEl>
                                          <p:spTgt spid="27"/>
                                        </p:tgtEl>
                                      </p:cBhvr>
                                    </p:animEffect>
                                  </p:childTnLst>
                                </p:cTn>
                              </p:par>
                              <p:par>
                                <p:cTn id="33" presetID="5" presetClass="entr" presetSubtype="1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checkerboard(across)">
                                      <p:cBhvr>
                                        <p:cTn id="35" dur="500"/>
                                        <p:tgtEl>
                                          <p:spTgt spid="28"/>
                                        </p:tgtEl>
                                      </p:cBhvr>
                                    </p:animEffect>
                                  </p:childTnLst>
                                </p:cTn>
                              </p:par>
                              <p:par>
                                <p:cTn id="36" presetID="5" presetClass="entr" presetSubtype="1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checkerboard(across)">
                                      <p:cBhvr>
                                        <p:cTn id="38" dur="500"/>
                                        <p:tgtEl>
                                          <p:spTgt spid="31"/>
                                        </p:tgtEl>
                                      </p:cBhvr>
                                    </p:animEffect>
                                  </p:childTnLst>
                                </p:cTn>
                              </p:par>
                              <p:par>
                                <p:cTn id="39" presetID="5" presetClass="entr" presetSubtype="1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checkerboard(across)">
                                      <p:cBhvr>
                                        <p:cTn id="4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6" grpId="0" animBg="1"/>
      <p:bldP spid="5" grpId="0" animBg="1"/>
      <p:bldP spid="17" grpId="1" animBg="1"/>
      <p:bldP spid="4" grpId="1" animBg="1"/>
      <p:bldP spid="6" grpId="1" animBg="1"/>
      <p:bldP spid="5" grpId="1" animBg="1"/>
      <p:bldP spid="21" grpId="0"/>
      <p:bldP spid="20" grpId="0" animBg="1"/>
      <p:bldP spid="21" grpId="1"/>
      <p:bldP spid="20" grpId="1" animBg="1"/>
      <p:bldP spid="27" grpId="0" animBg="1"/>
      <p:bldP spid="7" grpId="0" animBg="1"/>
      <p:bldP spid="27" grpId="1"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1"/>
          <a:stretch>
            <a:fillRect/>
          </a:stretch>
        </p:blipFill>
        <p:spPr>
          <a:xfrm>
            <a:off x="782320" y="932815"/>
            <a:ext cx="6287135" cy="2656840"/>
          </a:xfrm>
          <a:prstGeom prst="rect">
            <a:avLst/>
          </a:prstGeom>
        </p:spPr>
      </p:pic>
      <p:sp>
        <p:nvSpPr>
          <p:cNvPr id="20" name="矩形 19"/>
          <p:cNvSpPr/>
          <p:nvPr/>
        </p:nvSpPr>
        <p:spPr>
          <a:xfrm>
            <a:off x="685800" y="742950"/>
            <a:ext cx="6176645" cy="2972435"/>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sp>
        <p:nvSpPr>
          <p:cNvPr id="9" name="圆角矩形 8"/>
          <p:cNvSpPr/>
          <p:nvPr/>
        </p:nvSpPr>
        <p:spPr>
          <a:xfrm>
            <a:off x="315754" y="305435"/>
            <a:ext cx="952024" cy="952024"/>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a:solidFill>
                <a:schemeClr val="bg1">
                  <a:lumMod val="95000"/>
                </a:schemeClr>
              </a:solidFill>
              <a:latin typeface="Montserrat"/>
              <a:ea typeface="Montserrat"/>
              <a:cs typeface="Montserrat" panose="00000500000000000000" charset="0"/>
              <a:sym typeface="Montserrat"/>
            </a:endParaRPr>
          </a:p>
        </p:txBody>
      </p:sp>
      <p:grpSp>
        <p:nvGrpSpPr>
          <p:cNvPr id="19" name="组合 19"/>
          <p:cNvGrpSpPr>
            <a:grpSpLocks noChangeAspect="1"/>
          </p:cNvGrpSpPr>
          <p:nvPr/>
        </p:nvGrpSpPr>
        <p:grpSpPr>
          <a:xfrm>
            <a:off x="609600" y="590233"/>
            <a:ext cx="381953" cy="382429"/>
            <a:chOff x="1437735" y="704204"/>
            <a:chExt cx="492531" cy="493274"/>
          </a:xfrm>
          <a:solidFill>
            <a:schemeClr val="bg1"/>
          </a:solidFill>
        </p:grpSpPr>
        <p:sp>
          <p:nvSpPr>
            <p:cNvPr id="25" name="饼形 24"/>
            <p:cNvSpPr/>
            <p:nvPr/>
          </p:nvSpPr>
          <p:spPr>
            <a:xfrm flipH="1">
              <a:off x="1483162" y="752095"/>
              <a:ext cx="447104" cy="445383"/>
            </a:xfrm>
            <a:prstGeom prst="pi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sp>
          <p:nvSpPr>
            <p:cNvPr id="26" name="椭圆 34"/>
            <p:cNvSpPr>
              <a:spLocks noChangeAspect="1"/>
            </p:cNvSpPr>
            <p:nvPr/>
          </p:nvSpPr>
          <p:spPr>
            <a:xfrm>
              <a:off x="1437735" y="704204"/>
              <a:ext cx="222355" cy="222692"/>
            </a:xfrm>
            <a:custGeom>
              <a:avLst/>
              <a:gdLst/>
              <a:ahLst/>
              <a:cxnLst/>
              <a:rect l="l" t="t" r="r" b="b"/>
              <a:pathLst>
                <a:path w="223200" h="223200">
                  <a:moveTo>
                    <a:pt x="223200" y="0"/>
                  </a:moveTo>
                  <a:lnTo>
                    <a:pt x="223200" y="223200"/>
                  </a:lnTo>
                  <a:lnTo>
                    <a:pt x="0" y="223200"/>
                  </a:lnTo>
                  <a:cubicBezTo>
                    <a:pt x="0" y="99930"/>
                    <a:pt x="99930" y="0"/>
                    <a:pt x="22320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00">
                <a:solidFill>
                  <a:schemeClr val="bg1">
                    <a:lumMod val="95000"/>
                  </a:schemeClr>
                </a:solidFill>
                <a:latin typeface="Montserrat"/>
                <a:ea typeface="Montserrat"/>
                <a:cs typeface="Montserrat" panose="00000500000000000000" charset="0"/>
                <a:sym typeface="Montserrat"/>
              </a:endParaRPr>
            </a:p>
          </p:txBody>
        </p:sp>
      </p:grpSp>
      <p:sp>
        <p:nvSpPr>
          <p:cNvPr id="78859" name="圆角右箭头 25"/>
          <p:cNvSpPr/>
          <p:nvPr/>
        </p:nvSpPr>
        <p:spPr bwMode="auto">
          <a:xfrm rot="16200000" flipV="1">
            <a:off x="6904990" y="2371725"/>
            <a:ext cx="971550" cy="761365"/>
          </a:xfrm>
          <a:custGeom>
            <a:avLst/>
            <a:gdLst>
              <a:gd name="T0" fmla="*/ 16249294 w 1073185"/>
              <a:gd name="T1" fmla="*/ 0 h 1234570"/>
              <a:gd name="T2" fmla="*/ 16249294 w 1073185"/>
              <a:gd name="T3" fmla="*/ 7090289 h 1234570"/>
              <a:gd name="T4" fmla="*/ 2708222 w 1073185"/>
              <a:gd name="T5" fmla="*/ 16313043 h 1234570"/>
              <a:gd name="T6" fmla="*/ 21665765 w 1073185"/>
              <a:gd name="T7" fmla="*/ 3545139 h 1234570"/>
              <a:gd name="T8" fmla="*/ 17694720 60000 65536"/>
              <a:gd name="T9" fmla="*/ 5898240 60000 65536"/>
              <a:gd name="T10" fmla="*/ 5898240 60000 65536"/>
              <a:gd name="T11" fmla="*/ 0 60000 65536"/>
              <a:gd name="T12" fmla="*/ 0 w 1073185"/>
              <a:gd name="T13" fmla="*/ 0 h 1234570"/>
              <a:gd name="T14" fmla="*/ 1073185 w 1073185"/>
              <a:gd name="T15" fmla="*/ 1234570 h 1234570"/>
            </a:gdLst>
            <a:ahLst/>
            <a:cxnLst>
              <a:cxn ang="T8">
                <a:pos x="T0" y="T1"/>
              </a:cxn>
              <a:cxn ang="T9">
                <a:pos x="T2" y="T3"/>
              </a:cxn>
              <a:cxn ang="T10">
                <a:pos x="T4" y="T5"/>
              </a:cxn>
              <a:cxn ang="T11">
                <a:pos x="T6" y="T7"/>
              </a:cxn>
            </a:cxnLst>
            <a:rect l="T12" t="T13" r="T14" b="T15"/>
            <a:pathLst>
              <a:path w="1073185" h="1234570">
                <a:moveTo>
                  <a:pt x="0" y="1234570"/>
                </a:moveTo>
                <a:lnTo>
                  <a:pt x="0" y="603667"/>
                </a:lnTo>
                <a:cubicBezTo>
                  <a:pt x="0" y="344359"/>
                  <a:pt x="210210" y="134149"/>
                  <a:pt x="469518" y="134150"/>
                </a:cubicBezTo>
                <a:cubicBezTo>
                  <a:pt x="469518" y="134150"/>
                  <a:pt x="469518" y="134150"/>
                  <a:pt x="469518" y="134150"/>
                </a:cubicBezTo>
                <a:lnTo>
                  <a:pt x="804889" y="134148"/>
                </a:lnTo>
                <a:lnTo>
                  <a:pt x="804889" y="0"/>
                </a:lnTo>
                <a:lnTo>
                  <a:pt x="1073185" y="268296"/>
                </a:lnTo>
                <a:lnTo>
                  <a:pt x="804889" y="536593"/>
                </a:lnTo>
                <a:lnTo>
                  <a:pt x="804889" y="402444"/>
                </a:lnTo>
                <a:lnTo>
                  <a:pt x="469518" y="402444"/>
                </a:lnTo>
                <a:lnTo>
                  <a:pt x="469517" y="402444"/>
                </a:lnTo>
                <a:cubicBezTo>
                  <a:pt x="358386" y="402444"/>
                  <a:pt x="268296" y="492534"/>
                  <a:pt x="268296" y="603665"/>
                </a:cubicBezTo>
                <a:lnTo>
                  <a:pt x="268296" y="1234570"/>
                </a:lnTo>
                <a:close/>
              </a:path>
            </a:pathLst>
          </a:custGeom>
          <a:solidFill>
            <a:schemeClr val="accent4"/>
          </a:solidFill>
          <a:ln w="12700" cap="flat" cmpd="sng" algn="ctr">
            <a:noFill/>
            <a:prstDash val="solid"/>
            <a:round/>
          </a:ln>
        </p:spPr>
        <p:txBody>
          <a:bodyPr lIns="68559" tIns="34279" rIns="68559" bIns="34279" anchor="ctr"/>
          <a:p>
            <a:pPr>
              <a:defRPr/>
            </a:pPr>
            <a:endParaRPr lang="zh-CN" altLang="en-US" sz="1800" b="1">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ontserrat"/>
              <a:cs typeface="Montserrat" panose="00000500000000000000" charset="0"/>
            </a:endParaRPr>
          </a:p>
        </p:txBody>
      </p:sp>
      <p:sp>
        <p:nvSpPr>
          <p:cNvPr id="15" name="圆角矩形 17"/>
          <p:cNvSpPr/>
          <p:nvPr/>
        </p:nvSpPr>
        <p:spPr>
          <a:xfrm>
            <a:off x="7162800" y="742950"/>
            <a:ext cx="1243330" cy="1395730"/>
          </a:xfrm>
          <a:prstGeom prst="roundRect">
            <a:avLst/>
          </a:prstGeom>
          <a:solidFill>
            <a:schemeClr val="bg1"/>
          </a:solid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700">
                <a:solidFill>
                  <a:schemeClr val="tx1"/>
                </a:solidFill>
                <a:latin typeface="Times New Roman" panose="02020603050405020304" charset="0"/>
                <a:ea typeface="Montserrat"/>
                <a:cs typeface="Times New Roman" panose="02020603050405020304" charset="0"/>
                <a:sym typeface="Montserrat"/>
              </a:rPr>
              <a:t>Chỉ số PSS</a:t>
            </a:r>
            <a:endParaRPr lang="en-US" altLang="zh-CN" sz="1700">
              <a:solidFill>
                <a:schemeClr val="tx1"/>
              </a:solidFill>
              <a:latin typeface="Times New Roman" panose="02020603050405020304" charset="0"/>
              <a:ea typeface="Montserrat"/>
              <a:cs typeface="Times New Roman" panose="02020603050405020304" charset="0"/>
              <a:sym typeface="Montserrat"/>
            </a:endParaRPr>
          </a:p>
        </p:txBody>
      </p:sp>
    </p:spTree>
  </p:cSld>
  <p:clrMapOvr>
    <a:masterClrMapping/>
  </p:clrMapOvr>
  <mc:AlternateContent xmlns:mc="http://schemas.openxmlformats.org/markup-compatibility/2006">
    <mc:Choice xmlns:p14="http://schemas.microsoft.com/office/powerpoint/2010/main" Requires="p14">
      <p:transition spd="slow" p14:dur="1500" advClick="0"/>
    </mc:Choice>
    <mc:Fallback>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heckerboard(across)">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8859"/>
                                        </p:tgtEl>
                                        <p:attrNameLst>
                                          <p:attrName>style.visibility</p:attrName>
                                        </p:attrNameLst>
                                      </p:cBhvr>
                                      <p:to>
                                        <p:strVal val="visible"/>
                                      </p:to>
                                    </p:set>
                                    <p:animEffect transition="in" filter="checkerboard(across)">
                                      <p:cBhvr>
                                        <p:cTn id="15" dur="500"/>
                                        <p:tgtEl>
                                          <p:spTgt spid="78859"/>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checkerboard(across)">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78859" grpId="0" bldLvl="0" animBg="1"/>
      <p:bldP spid="15" grpId="0" bldLvl="0" animBg="1"/>
      <p:bldP spid="78859" grpId="1" animBg="1"/>
      <p:bldP spid="15" grpId="1" animBg="1"/>
    </p:bldLst>
  </p:timing>
</p:sld>
</file>

<file path=ppt/tags/tag1.xml><?xml version="1.0" encoding="utf-8"?>
<p:tagLst xmlns:p="http://schemas.openxmlformats.org/presentationml/2006/main">
  <p:tag name="KSO_WM_BEAUTIFY_FLAG" val="#wm#"/>
  <p:tag name="KSO_WM_TEMPLATE_CATEGORY" val="custom"/>
  <p:tag name="KSO_WM_TEMPLATE_INDEX" val="20184553"/>
</p:tagLst>
</file>

<file path=ppt/tags/tag2.xml><?xml version="1.0" encoding="utf-8"?>
<p:tagLst xmlns:p="http://schemas.openxmlformats.org/presentationml/2006/main">
  <p:tag name="KSO_WM_BEAUTIFY_FLAG" val="#wm#"/>
  <p:tag name="KSO_WM_TEMPLATE_CATEGORY" val="custom"/>
  <p:tag name="KSO_WM_TEMPLATE_INDEX" val="20184553"/>
</p:tagLst>
</file>

<file path=ppt/tags/tag3.xml><?xml version="1.0" encoding="utf-8"?>
<p:tagLst xmlns:p="http://schemas.openxmlformats.org/presentationml/2006/main">
  <p:tag name="KSO_WM_BEAUTIFY_FLAG" val="#wm#"/>
  <p:tag name="KSO_WM_TEMPLATE_CATEGORY" val="custom"/>
  <p:tag name="KSO_WM_TEMPLATE_INDEX" val="20184553"/>
</p:tagLst>
</file>

<file path=ppt/tags/tag4.xml><?xml version="1.0" encoding="utf-8"?>
<p:tagLst xmlns:p="http://schemas.openxmlformats.org/presentationml/2006/main">
  <p:tag name="KSO_WM_BEAUTIFY_FLAG" val="#wm#"/>
  <p:tag name="KSO_WM_TEMPLATE_CATEGORY" val="custom"/>
  <p:tag name="KSO_WM_TEMPLATE_INDEX" val="20184553"/>
</p:tagLst>
</file>

<file path=ppt/tags/tag5.xml><?xml version="1.0" encoding="utf-8"?>
<p:tagLst xmlns:p="http://schemas.openxmlformats.org/presentationml/2006/main">
  <p:tag name="KSO_WM_BEAUTIFY_FLAG" val="#wm#"/>
  <p:tag name="KSO_WM_TEMPLATE_CATEGORY" val="custom"/>
  <p:tag name="KSO_WM_TEMPLATE_INDEX" val="20184553"/>
</p:tagLst>
</file>

<file path=ppt/tags/tag6.xml><?xml version="1.0" encoding="utf-8"?>
<p:tagLst xmlns:p="http://schemas.openxmlformats.org/presentationml/2006/main">
  <p:tag name="KSO_WM_BEAUTIFY_FLAG" val="#wm#"/>
  <p:tag name="KSO_WM_TEMPLATE_CATEGORY" val="custom"/>
  <p:tag name="KSO_WM_TEMPLATE_INDEX" val="20184553"/>
</p:tagLst>
</file>

<file path=ppt/tags/tag7.xml><?xml version="1.0" encoding="utf-8"?>
<p:tagLst xmlns:p="http://schemas.openxmlformats.org/presentationml/2006/main">
  <p:tag name="AS_OS" val="Unix 2.6 unknown"/>
  <p:tag name="AS_RELEASE_DATE" val="2021.11.30"/>
  <p:tag name="AS_TITLE" val="Aspose.Slides for Java"/>
  <p:tag name="AS_VERSION" val="21.11"/>
  <p:tag name="ISPRING_FIRST_PUBLISH" val="1"/>
  <p:tag name="ISPRING_OUTPUT_FOLDER" val="F:\2月份我图原创上传文件\804"/>
  <p:tag name="ISPRING_PLAYERS_CUSTOMIZATION" val="UEsDBBQAAgAIAJCuo0gOaiROYgQAAAURAAAdAAAAdW5pdmVyc2FsL2NvbW1vbl9tZXNzYWdlcy5sbmetWG1v2zYQ/l6g/4EQUGADtrQd0KIYEge0xNhEZMmV6DjZMAiMxNhEKDHVi9vs037Nfth+yY6UncR9gaQkgG2YlO+54909d0cfHn/JFdqIspK6OHLeHrxxkChSnclideQs2MmvHxxU1bzIuNKFOHIK7aDj0csXh4oXq4avBHx/+QKhw1xUFSyrkVndr5HMjpz5OHHD2RwHF4kfTsJkTCfOyNX5DS9uka9X+qff3n/48vbd+58PX2/l+sDEM+z7+0DIIr170wMoYFHoJ4BG/CQg58wZmc9hcuGC+TQgzmj7ZZj0PCJnzsh8dsotoogELIl96pGExkkQMusLnzDiOaML3aA13whUa7SR4jOq1wLiWMtSoErJzD5INWwUjehS5oUzTIMkIjGLqMtoGDijWJfl7S8Wljf1WpegrkKZrPilEpnVCRljn9+UogLVvIaMQvCq1xJ+qXMui4NO1RFe0mCSsDD044QE3m7HGZEiQ17JjZqBKBGOSQQAJa9E+QjZxGaZFUdYqWEIUzqZ+vBmxoSpXK0VvOuhdswJxGAuii4pyBESQXbF8TKMPOM0UIU4uuFV9VmX2V5+PAxUFzAN3BBS0GUPwJnB2AFDjCXUjbIUad0FNiNxjCckGYfnkMjAu3CIRHgKdDsdInFBYqAIibtkAnxGJ9gkvKHYLv93/Eq5SWd1i3iagpxx30bqpoId41JggWVadTBMTUw+LiBsFPs/oHGLCt61q5XcCLCjzETZqQgqi0s8k0UfF/SP5ARTn3gJpJUXLhNmS57RmPNbVOga8WzDi1SgS5HyBnL9Fp5lMrPPTJyt/k+N/BvxeltVXm0LUuCR81dD7dmrYd8xq6nAproW+U3dpdo4bGv+Y6wwOf1DE/oc/XH6Y5cEOKLh80Smknmj2qr75PjcWTY0Rp1GPNFT/aP13JbEbW0dUyhYY6n7SxDopqZ/QANU/aVocAKK5m2JhhpOi6sBOoNwCxBo9FiMM3DVngln4MIB8ksyjimD2WgpLitZd44dlo1tgL4f2hTmPCVqcU/GS3GlYcJRgm/a6QO6kI10Z0AfDDd7rYJR5oPJAQCu2uQBSCVzsD/rgbmYkZ0H2gK/d5KlblRmyavktS3y4NsmF9+OTVelzu2u4tUuedsmc/wUK9rDRa3S+YD2f8e/3vF5QL/HRykmOHKniYsDl5hB33BV9RQCChhX+CxOfDw24sCFnNfpGprplW6KrCdQO6t75AQD2PbMseBluv7vn397YnxlSbuLtru/DwIBYpsqSO7A/gx0Laq/ukAYHu/L2UUfqe3dZifX86rDKGThs9wheNtacp3D1kG3XkjybdAwY9idzoAHsU173ZQwug1BmOHoFGqZncKd0YyX11AImdZqEIp1tUnAepj2++tlUytZiCGyT2sl5sCMzhPsefauDeRTMr1ue2YGN4p0e+lWcOnuC+ZOcQB19is8kcl6IKBtTbsqBERv1/c033zbqe5Wlf3D4vD1g/8v/gdQSwMEFAACAAgAkK6jSAh+CyMpAwAAhgwAACcAAAB1bml2ZXJzYWwvZmxhc2hfcHVibGlzaGluZ19zZXR0aW5ncy54bWzVV91u2jAUvucpLE+9LGk7unYooaoKaNVaQIVt7VVlYkOsOnYW21B6tafZg+1JdhwDBbXr0h+kTQgRn5/v/J+Y8Og2FWjCcs2VjPBudQcjJmNFuRxH+MugvX2IkTZEUiKUZBGWCqOjRiXM7FBwnfSZMSCqEcBIXc9MhBNjsnoQTKfTKtdZ7rhKWAP4uhqrNMhyppk0LA8yQWbwY2YZ03iOUAIAvqmSc7VGpYJQ6JHOFbWCIU7Bc8ldUES0BdEJDrzYkMQ341xZSU+UUDnKx8MIvzs8dp+FjIdq8pRJlxPdAKIjmzqhlDsviOjzO4YSxscJuHtQw2jKqUkivFdzKCAdPEQpsH3oxKGcKMiBNHP4lBlCiSH+6O0Zdmv0guBJdCZJyuMBcJCLP8LNwfWnq17r4uy08/l60O2eDU573olCJ1jHCYN1QyE4pGwes6WdkBhD4gT8Bp0REZqFwSppITZScs05d0ZDJSD3hRa0UTpktENStlKN/g2XbZDcxWgEgYhZhI9zTgRG3BDB46WytkNtuCmq3l6VRIAF7cnQeR/fm/fZiROSa7bq1oKjXc7jxjdlBUUzZZHgNwwZhSB+m8JTwtBqcdAoV2lBhfYxSAsOFiecTRk9KnI6B/yToSswkVrQhF7NBDPewnfL79CQjVQOuIxMoLOBzrXHrz4LOCNa34OShY9b/bPTZuv6tNNsXW65AAmdEBk/ExwKztLMbASfzJBUZqEH6YiJ1awoCuW04JWJrfryMmieWuHL/NbFWIHeYEk2Y+U5hfmrB6XNJmRSDKIbrgIaRpBDSTwmMGJYF1xaVhYwJhIpKWaIxLDWtBvrCVdWA8UPsIfWL/fQ6yMui9MYVhtYzCnLS0Hu7O69r+1/ODj8WK8Gv3783H5Sab7we4I4c37jnzy58pdr/+E2DAO3pR9f2ia3/+bO7l20vpbJa6d1OShV0la/FFy3jFT3cxmpC/+S6a28YEq5AEtp7IcM1pLgKTeMvmWLvaBNXvVu9z22mTbZYMyvGY3/JmR/Wl4T1+6FYfDoxdVxUi55ColwK3F5223s13bgpvkoq1IBtPX/Do3Kb1BLAwQUAAIACACQrqNItfwJZLoCAABVCgAAIQAAAHVuaXZlcnNhbC9mbGFzaF9za2luX3NldHRpbmdzLnhtbJVWbW/iMAz+fr8Ccd/p7pWd1CExxkmTdrfpNu172po2Ik2qJGXHv784TdYEKPSwJhH7eWzHsc1StaV88WEySXPBhHwGrSkvFWq8bkKLm2nWai34LBdcA9czLmRN2HTx8af9pIlFXmKJHcixnA3JoQ8zt58xFBfj2xxliJCLuiF8/yBKMctIvi2laHlxMbVq34BklG8N8urHfLUeDMCo0vca6iin9TXKOEojQSnAlL6vUS6yGMmA+UhX9jOS04c6f/sD2o4qqi1t+QlliNaQEuIiXy9RhvHceI9fZY5ynqDhrzbQL59RBqGM7EHGzu++ogwyRNM2/9MjjRQlFjTmnH/Edw4TpDDjh1ldoVwk4IUw0MVXcOWxd70LQO5rOPcpjqsU7AnrerAQ8NEzBgstW0gTf+psqhJvj6028wGLDWHKAEJVD3oyST+RVnk3sa7H/YE3yovQl9P0kFfB2hpWXcKBu1jf41erW7srQqfvuiBDCTunDFLslT3yt6nrETJQ9shnRgt45Gx/nMGhqSP5R74l7jnP199YgRNzLJzVn7wVIz3g6KogVafwmFoUsFCYzgutAd8tTayuSyk5yinlZEdLoqngvxCX7e1lVJocGFyvne6sVFPN4FTD2RzNmg7LZc9xPzpr3JDdz0J/ue480WaL30yJ1iSvavOzpKYTxzNjYgozTU4zcE8aOMh7vhEBx8YeItVEbkG+CMHGhuFCgxrrXnTDNQRPk6AGaXK6yqlzcqr8vK0zkGvzahSUr3Ks7IAVLStm/vQrhTcoDhgD1o6qK+OPE/rel4HCNQEQmVe+a7tDZ6lbpimDHfjhDxT2ykN3S5Xp0qGGW+oH2Oiw5ZxmVE+6XdH3SrxDAv0J/KtJK3J8YBnR9ppkyt4smny/hvtcosXs1xk2X7jJ7Nn1UuTY2I8raJT47+Q/UEsDBBQAAgAIAJCuo0gqlg9n/gIAAJcLAAAmAAAAdW5pdmVyc2FsL2h0bWxfcHVibGlzaGluZ19zZXR0aW5ncy54bWzNlm9PGjEYwN/zKZouvpRT56YjdxgjGIlOiLBNX5lyLVxjr721PfB8tU+zD7ZPsqdXQIiOnUaWhRDo0z6/51/7tOHRfSrQhGnDlYzwbn0HIyZjRbkcR/jL4HT7ECNjiaREKMkiLBVGR81amOVDwU3SZ9bCUoMAI00jsxFOrM0aQTCdTuvcZNrNKpFb4Jt6rNIg08wwaZkOMkEK+LFFxgyeESoA4JsqOVNr1moIhZ70WdFcMMQpeC65C4qIM5sKHPhVQxLfjbXKJT1RQmmkx8MIvzs8dp/5Gk9q8ZRJlxLTBKET2wahlDsniOjzB4YSxscJeHuwj9GUU5tEeG/fUWB18JRSsn3kxFFOFKRA2hk+ZZZQYokfenuW3VszF3gRLSRJeTyAGeTCj3BrcHt202tfXXQuz28H3e7FoNPzTpQ6wSonDFYNheCQynXMFnZCYi2JE/AbdEZEGBYGy6L5spGSK865MRoqAakvtTAagaeiiPCx5kRgxC0RPF7MWqLHzJ5yATE43d36SFr8CPTxxgnRhi0bms8Yl8W4+U3lgqJC5UjwO4asQhBRnsK/hKHldKORVmkpFcRYZASnDE04mzJ6VGZpBvyToRswkeagCZsvE8x6C99z/oCGbKQ0cBmZwFYFOTeeX38ROCPGPELJ3Met/kWn1b7tXLba11suQEInRMYvhEMJWZrZjfBJgaSycz1IR0xyw8qiUE7LuSqx1V9fBsPTXPgyv3UxltAbLMlmrLykMH/1oLLZhEzKg+gOV4mGI8ihJJ4JEzEcdy5zVhUYE4mUFAUiMTQq4471hKvcgMQfYI82r/fQ6yMuy9EYbg6wqCnTlZA7u3vv9z98PDj81KgHv3783F6rNGvhPUGcOd/DT9Y28UUjf9oNw8D1zufbsNX5v+rCvav21yqZumxfDyoVqd2vhOtWWdU9r7Lqyl8bvaUro5IL0GbG/thAoxE85ZbRt9w0ryj8+vvXb4s3KvwGo1i7ff/fIPxo8dxaeV+FwbMPwBrIVx/TzdpvUEsDBBQAAgAIAJCuo0hocVKRmgEAAB8GAAAfAAAAdW5pdmVyc2FsL2h0bWxfc2tpbl9zZXR0aW5ncy5qc42UTW/CMAyG7/wKlF0nxD5hu6HBpEkcJo3btEMoplSkSZWkHR3iv68OX03qjsUX8vLkdewq3na61WIR6z53t+6327/7e6cBalbncO3rokVPUWdGJAuYJSmIRAILkOJ49CTvzgRlzKQznZcfaGtqfkzhP0suTB3PCAtNaIY6XBDgN6FtqMM/J7FTq2tfU63R89xaJXuRkhak7UmlU+4YdvXqVr3EAFYF6AvokkfgmQ7caiPPjg8DjDoXqTTjspyqWPXmPFrHWuVy0ZZ/VWagq0++3gP9p8HLxLMTibFvFtIw8WSI0U5mGoyBQ97HCQYJCz4HUfPtu/UH6hk3CwroIjGJPdKjG4w6nfEYGl0ajjB8TFZejW4OMJqchY3dE3e3GB4heAm6YTW+x/BAleXZPz5gplWMHWmgzZ6fUKH4IpHxIXUfg+Twsmjb1r1zoe76Y+Y9IRU8oRX1/NK22RGChgCtN5aOeU2Qd0rZCUqURA5FaNS0Kug5YsM5gvvPLuPW8miVVuOhGo5VG7heg54pJarbf126Z5irs/sFUEsDBBQAAgAIAJCuo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JCuo0izv7NQbQAAAHIAAAAcAAAAdW5pdmVyc2FsL2xvY2FsX3NldHRpbmdzLnhtbA3MPQ6DMAxA4Z1TWJ7K0L+NgcDGWFUqPYAVLITk2CixqnJ7sr3h0+vHfxL4cS6bacDn7YHAGm3ZdA34nadrh1CcdCEx5YBqCOPQ9GKR5MPuFRbYhQ7OM6cazi9KVb4zF1Ynr2e4RNuPFu9DcwJQSwMEFAACAAgARJRXRyO0Tvv7AgAAsAgAABQAAAB1bml2ZXJzYWwvcGxheWVyLnhtbK1V30/bMBB+LtL+h8jv2C0dA6oExJDQHsaE1LHtrTKJm3hN4sx2COWv39nO76VsSHtolZzv++58993Fv3rOUu+JScVFHqAFniOP5aGIeB4H6OHr7fE5urp8d+QXKd0z6fEoQGXODYCmyIuYCiUvNIDvqU4C1DNgYEZeIbmQXO+B+xS420gnS/TuaAYuuQpQonWxIqSqKswVIPJYibQ0JAqHIiOFZIrlmkni0kBeg13pv6Phl4mc6H3BVA9Z6LcHrklajmfFByTVEgsZk5P5fEF+3H1ehwnL6DHPlaZ5yJAHlZzZUj7ScHcnojJlythmvktyzbQ2SVjbzNcrvjjPPSXDADmHTcaUojFTOM1jRByWTID9bUpVUvOoAa3hVTte81q/jXnfNG62c6RzLsrHlKsEjvqQzjoJ9Mkwqp/Z61oFPTQKujVMyJPsV8kli+zrt1aM8wVyAVvF2TyxqkI4gKdbGmoh9zcAAxXVHcRt07BrGraglgO30dcdBWpuu2VUl5I1pZr5Tzxi4guVkhpZXGpZMp+MjDWWDME+cVeum9Q1xE90lp7+Q2+M36g1P9VrnbGA/9GYT0DU1oTnEXu+5eCjWQY11QyKbWxYFyk2MbucVPmY9XQ9MLkc66bARTxNZcxgDCOqKens5BCUSarAJSzlCNs7OAhOeJyk8NOTDOPTgzQZlbtJht7BQXAqwt0EtDW3ZSTjOo7E1CrIJxPrxA9LpUXGX6w8B3tGr6wOXxu55ui64O3B2fyPURzEaAZziyZWl3nq7avm8N7MqVadz6ZwloFaYR6YLgvn1cxCWYx8IralZapv+jk1+7AHHeU8NR3TXN9B76Ja8xfmVTwyX7rF0tQkYUYzAfpwvuwxQD9huwzCW9OhiFuRN3XAmNg3928r2mz5unWu64c67EMNnzirHMbN1EdQRyxFmUejHuKi+4ioFHbatWTUS9kWbrQ4AZGKIkDv4aG+88XpRXfls8VFg7V53bvALpc3rPQ64U5BpNZ1exG/3g3w+BtQSwMEFAACAAgAkK6jSIyYS/o+CAAAjyAAACkAAAB1bml2ZXJzYWwvc2tpbl9jdXN0b21pemF0aW9uX3NldHRpbmdzLnhtbLVa627iShL+v0/RYnWks9IqXMwtK4aVL01iDTEc7CQzu1qhBneCFdvNsRtmOOLHPs0+2D7JVrftYBMgdmYWT6JxddVX1XXrCxnEL16ob2LOAu8Pwj0W2pRzL3yOh39CaLBkPoumEY0pj+sHyqMXuuybGT4xQQNqzEnoksjVxWg8bKCR/KB+T+0bfXhra+0W6rVxC/eRgTs6jF0rxrWiw5jRauqD+hFEghvRJQ35adRBvTD6VsAMYxpxM3Tp96FS5M4PFWdwExHXA7542G2LZ59p3Rtt8aB2s9Pr4H1LVRSli/SO0TQa+17vuqc2EW60Ow1lr/VbSktBzU6ned3dN3utjgJvo+suoLTxdRe1e+12y9i3cAukkapqRkvf95TrZlMFbbh/re9HI63XaKBms6m0jX2nq4y0BgJuBTBUpS8cqBiKpnT3qqY2+woa6SNt1N5jA3f1Duq3cLfR2Lc1TWk0Ds49zC7vrgO19HQyd74DeDIEJ0dFbtVPJNdguYkiYHZosPYJpygkAf1UkzkZcpmx6NclW+/+UksTVCZzxp7ZVaQmRCALsOEJrEFdjmRs0q58YeTpyHM/1RYbzll4tWQhB6irkEUB8WvDPye5k86sjCTb0qiK3BNZ0oO6nvyUFUt1QT7Dc0loyYI1CXdj9syuFmT58hyxTeiWMnO1W9PI98IX4G5c93R8UZHvxdzkNCjYh/viKS+2hnjGVJjXxeIpJemTBfUzjQ35qSB3UPm+R45Et17scSmqNsVzSXRNnmkxAH1VPJdlQtBSjFpPPO8LcfqdA7siyr91kd0nOxoVlSTt8qIUW2/WVfNpHbFn4eyi3PuBfpXzGXSf8FlY2BBPKSExQaGwVJRSt8n5G0eM6etxLxkEoAWCm28uKUlCTrW5PrmbqtbX+XhyM5lr5k1tqCdViURZ/trq9r83O13oXKlcSST7Th2Pi1hIgnUa5bAsZzYZzwEQj+cW/uLUhuJ3ZdHJvTM2LVwbpv+pDDCd4YfaUPwuI3o/m2HLmdtj08Bz055bE0f6ZYwdbNSGX9kGrciWIs7Q1qPfEF9RBO3ZiyiKfc+VA6Jle+GGltBnTO5U05rPsO3MTN0xJ1ZtaLMo2v1VIpMNX0HyrEiMXC8mC5+6Ui2kiBxf51co+MdXHnCygHjhVRntM/XRtG7mzmQytufYMjJKbYhDFxkREZqqA81UG88AIyKwjn9MfC6zTyIg1fcrg9yaN7dj+HGEIbfe88qHH/4Ba6YYQjKlYQlBSBw8g6yz7cfJzBA+BIWIoDWJ428scgtJkw9dCWzT0ieQmrqTw3cETIYNgffCJaQOXfISeHfYttUbPNcmXyDHoTYnFYUmn6EkP1cU+optqCFslxCz1AfzRhUVIcowK5CsBpdE5Lu/Q2S5BDnhza3HNjFQhIehTGQ1xleVNdn4t3sIpKmOz1R7AgzOlm/P3paCKZELy1wJXdCGdGyI7Prt3vzHfKSaY2zMId2MyePckV1SKA3IDoWMI+JuSbikaEGXZAOVsIMx13PlmIi8NOH3jfcHIjztP7+krcsy8JdfPmBSoeGdsAz2y6AMtilr/p524bZ0Bh80ROT6WSvKOODDJtg6ttSZOfk5IYq9YOMnXfpnBOrVuKrBeteOH/dX+bD9H4yxkxasmdDRNI9VEsKwEoslBxZPv5KgaY1AXXpYhIYvTqiVAKxJimEx9AMwD+C5giEP4NFqEI9Ys00HNluPdCFOHyWEZa0mUTsdb3FG9Ckc0F9LdUGfGOyXfEq2yUYG1i4Z/jJRzm2VCkuLYzpjMNwCzOckqQDV9wJxhioHe3+HM1ckq0FhPo9s47uyun3vRa4I4OdNQN/uw54iFkiqT+Isr5NF6e8/aEgyxVmid1ptA/FaoKVjlavPH4qYjdWZfjvXVUvH4kQh6tkvLwfVIXwyduz5WNUEApRJQPhyBavwkzjnlcdKTgQGHqmAl07epiRarv777/+UhzmyJ6GilPq3qjhQ/KJr4le8f1qM0/hfJXAcVSuKypeSgumBKhMtf75yTEjQn3JkIcmyFLBAXHGVUg0lkIZRdRxVv72DKrFlUbBNBHvBiiB36uwzND65168N70j0Ao3TYcyvCiQ9L3KTV7bhcMTdcN8LaUXxH16JxOQdczpXDUOe/aFGfW/5kiy/Lhxg0ms+5LPnKnj6rWpBdz6CpK7Hq2PKxS3rWtASkvdDQ9ieXOteCYcLFZ9AD+eF+5mQR8yfiputt1e5wCAu4iCNhzwSR/rsLc8Rr9i3NHbDJ+LHwJYnHbNOwYap2CymkEXaMfdM1I6bx00px4wPzId1QU+mk4Mu0o+ldF2TN795Ba+0N5bDMSsdypl+IB7zW/Q7f8OfIx7z22JNmcC57q1Nx0N50ew6TiNRnl4mdsBDQ9mlUp7srcgjLBiLa9k4N5GUUOQMmEuHcm10vICm5SxoeYPrZywehK/blzshs9jJacfia4fCwCF965fzd8A97tPzyS3nASWYd7V8P1UBKc+pEki+Pjh2RkJFfLemn2pwECHLlej0cQ2lGJ9qwp3JNzTn5NZZPxPtLCcprbksGsh+Ltt5JZWh6OLVVLGk2C8LDepv/DSoX4rQIIU9H8BwEyxohCEHPOhyaYSKxDz7KrsKe5A70iO5M6N5AL4C7BDOSFkl5AiFxJLbqqxakpf8OOwtuefTLc1aVY6Qc87l+Q9iqI7Lya3yMX3i+fROKZWrIO11h1ws9sAc/ayUPJHllRyNVCw6ThaxnP2JbpUtPgcbTyxHWZsW6Z7v0IwfRb1+QhXwnvP+oJ5fZqFHvfmW9ZgGooB39m8O/gdQSwMEFAACAAgAkK6jSCqKN+aHEQAA8GEAABcAAAB1bml2ZXJzYWwvdW5pdmVyc2FsLnBuZ+3d+VeS2f8AcEszJ2eizcwsbZq0xQXUGjMXWmzSkXKd1FLR1GwzNTMUWVKnsUUldcpdmlzaJW3S3MAlJdSgCZXSlAqFEJUQkR0+9J2az4x+5g/4nvNwDni49znPva/73NUf3lzyOrDvm0WrF2lpaX3j7ubqo6WlA9PS0o7T09WkqHZb7tP8mRfvs2+3VhV1DVfzRSdq1/5dWlrVOH1F2ALN969i3QLjtbQWt396zyPH3I7Q0gq74O66yy8xZGIIfuVBpJIsUOajtJzPH9AGteV+tHya9SNk04+uznrL59ssmXgGKf/ouv5F2jL9+Xt0Lnl5KrRTkJWBFJlobZNiSH7uQT2fdujRUcI2JuOX/fUcWml9FaOnNIlP6yE+LlBIpume9vxm8TC7BDFcL5Gyi2Jk3K9XhZ6fp/v3j7c/rF6lLDvkti2bizvMgrpI3qYZS7uuuNw01P4a0qL194/7Nl7REYoneuamWEV1wM2Vtv/MhrTsTNbucxsjP6BB1U3KsPt3YCb7MiNmlXcjPeWEWd0Y72xQIk4fQZss+Gf2+ZRI7b4fTyuVfKwhDFY1p7rnU8Df+FnUV1ha5ZlFjWTMzv8QuRPivcTAVXd2Rr7REliTd2LZnPvNay1n/PwsogdtN0tz1fghxHvpT3Nv9RBCuZezjNMzt+yWNte9fkuNZpfR0lbuv9R355D97Batn6e/3MB7b8ScOunnNm3ZHEfNmG0P0bWE+bkaZM++XpOMNLBZ0AsgAASAABAAAkAACAABIAAEgAAQAAJAAAgAASAABIAAEAACQAAIAAEgAASAABAAAkAACAABIAAEgAAQAAJAAAgAASAABIAAEAACQAAIAAEgAASAABAAAkAACAABIAAEgAAQAAJAAAgAASAABIAAEAACQAAIAAEgAASAABAA4v8RIkXaNvKI5jIo+R/RAs+nqO1ju8MS0+bG0dM9bb8uP+BVwCqb2WEBW3rOh77PbDNeMCeioJ750YNHD85OhcT+e/v+W/I12ObIOXV9dh5MmWc+v2zn3RezylirKTr1Umib1uwq+QucYS7SkdznHuDm35OmKBvtcU5Tz9gpC0221+NFZ/q6/cFRzU1rx/IY3qP/LNDaHqJEzayA5gXLbfs4jSJhHUkZPe0Q06wSbWVxGSrMLUkiWVUMDclHSd6lF5mqJeSNhm7WjU3IJN7oTFa7qck/YynCtflE+SRFVaH+dtdNF84DRjTlnDO1Hu1CYgedgFSzRfAdeGk7K3TqTTyt5CdLo/TDYARy+0kT9QXDkFe9tG04ebupKlZIdeSjJuLgaFHfczBGcOUKnuYiH7/LecwWC7d3Y5c0CTqN4SVKPlYtH6RikGBRYiP10eSpN0yoWkobNAE3M4J/qHovDkAGmqCn/3geSeD8VlqFLDi6t3Zc/sJROE3N//L0c1JkHtO+ykWXtnmHcuNKk9gFHTQzXtz1Ulq9S9PkzN30ZXEQB8bqn8Din0jVjI3ViKEERsfG7pOl4mbxsPwx+d4rH1IIvphBi8EIiwzVjWxpUnG7WuveI4KXT5SqmY/mv1cz6g9KViG8QY3yyUZEZxWyAVmMHEA2xYFHb65/qgcWqfMmTxVlC2rWTiUHzdT08g4R9gS6XG8OB9PvP1uMPRxQw333V4Wpr3cqR4dYOCgmPLz14hoPxNkqm4iJ7mAE6hoz57vF5ifhL3xRTWZOlHbe8h7ZyBMVYj/kTiSl1jP/pDdEuSHhvlZOXgdrUpzO0PuWpTgR7J1drkrW+UXw8HJ4gr+IaVDfWZL51taE4JTR4b3gIvf9iDFT0tn/wbb0XF42GotDru28ya3JqwjhvJMGtI7suH6cfCg7ST7An+iud7D/3K+2m2mLmq08BfG99zAF16mKu1iSLwqTwPDgPJx5l0opZX6VhOK2DbR442NppJHwQbPA/CCmqSWrO6hS7BX2myrZpGbLhgzRvguEpXu3pMLwmMTbXjbwKxlmf1TZU4N/mFE6j4ktbnmAuy9u8QAzBxBbBk34n2oSkL12akfyAC/58Ll+auGXDm7nxRx8vwJaDe3s/n26NjaDKewt5QzwOTVnD4piWyNoobaLEdGQO6RWPBZ7RbqgbyM3vOMhe8qJGoaFnGpsXApjC0JXw2oXXK9Pj8aRVmw4Z2QEphNJ5IG8SO6o49PBhOblziOR07+nNzs7QDnkz2Ph1rEbRCeWOZaZIyW/9kDEBpvmMbnMW8StUVzLfqcgSH1laM1Esm+G/t2rPiBDjyoxqMBX37wxQ8+cp349tY0/7UQVEUscYjjPP98Q8bJlv8r81uDNpy8DmdyrcSUkrJJO8eBUT8e2jqxOdUdvplbx432qy4mGXYUxeg1nC0xKlWF+8IN2mX50fpgPyUXJwFUy2yOQVJGZHx0rPYYC5coeC5RenSz4jDPM2u7MB371TGQ1hKJITI4P+WsaPG6cOPGYMYDanBUja1CCA+FYpSjtJmWtvnnRa9zx4w3jYekr7oQ37TksNHPIU8Y/EF1KWpArIIz0qk/Lb6XjBDUIbGkC1cCmU1xWgHH368hpyFt06LsTmedtlZUE+q07HLvM9QY7Kj3tQJvoQritbduBqWQYicsrzBvtTaWYqj6mP8C29MnTg/kLG4pmZPiZhdGTZOXnKRetm6UkbDWZSuLa4M9RXtlg+b6o4XTVycJUSop+ruznxAbXV7pnGXmHMsAdd9I9sdbOpAr7+SC4OusJtYE4UoHJ2mlLJazvSAyw2tdJ8NQUe3EzS1CJsH//g/P93V2R6vnPX+ad6uu+rjJhFRH7u5vZkfWWA2tObEniBPJ7hzHyiSunGya4OrkiIqjZ3pN///NC9jbomzVTnnoM+JvnWNWYP0k2Fk6XPUmSfTSEo+KEvb6e0RiVEM+cEfBqOb6kGYWQBkddaJWohbgkXlJf+xg2F1fGi8ubtEBjRBKRZk7Yjh4Q2PbzvEkhBHoVo84khOMPwpeGK5HOTJlItiaUQecnr2SNOo/IC/TMF+rmml01mQQZ6bocVmYRhwUYGfcWPLOH3f1IFtP6dPDXus1/BdK11YxVi5mvtFnH2XABRJXsmibLT2Dg7Jko4T1mMoPVC1/cz9/mMlmivpLDJ6lVHblZq7KbrD1ijCnCQjx561u/p7dNWYxOeOLp5BKe1A9211S0A8eoe++uXMWpFnqpxeeDecLHBBqRSXOFLIWttBh5aVySLtc+SWmJ5D+zTiZvyn/4OKK73Sjs8/p3J6VuGMm7EWCrSj2NWgY9uITuOb4PUoBZBo9jaSY+otVZGP7oILkdq+TBwSbYhuHbHF/olsL7mfPo5MPI5FecpCwcgycy9iRZ5AfNKMj0Xl7wHxE6ZUmrVnMcm9PQIZNS+q+ZFcICaJCmPke2brbF8UHVe1IpAb/2qBGDwojMbX+F/a1LuSfxj6u9kFUtu43bVbcgVyaCqgS4ugfW1zXXB8NYbh25Mm/4+xrPDQFTJJqwWLWAc9FVrpMrayY7ZO3tqh19Vp3q/jpgh2mr67pL2eW3nTB8aHntECm07Wex/l9jLGHVq416Pfijlk5jy8Uyh91uVusrW8tduKZMRLhqe/idmuj9zpk64ddsiWqK3iIhmB4oR1qVCAY4dnAkg3cIfLikVaKyEDVYod2pKDPb9d7OE2erbZXKLAPYmPhT4Rv0zDUrN/R7kmIUDN4Jw/YT+tpfts9IVFc/nNgJCSPdQxPs5X9WJ4iQgk5tqQ2tsTqbEROww+U30+oyk7rdu9HqHG5eXgaccAyidAjGZbzwUTsS19wiRkQyGeGUQRcawjKykxdM4FRdoCgSHjBOypIPkFZEMfLe6JnDMazOzW1JrQOih2jrRKfny0oFHy9/e0GkkvOZTjOvwos2lia+r8WDoIqP7EamcrKDpbeRIV8cO7EW2URvMGwd+X2yfTBd/mWHVHTibfY+k9eO32fgAjn6uVLSQTt1TvFSEDsulOtxZkxchLHrFYxuF2LdzaVrErkhuZxtzril9p3iYCO4jx0839JZfdkqPNhWrbJiHccZwLo6X0oD8i0tYS6yD2XPxSS1cv/e7NQGHofuCUULtoueiLZyW5NRWLcE21g3SAGxzITeGUwj0AuQwc2gsC9bKeLpt9f8Q+pzQs+8tl8zpJlSO/Ne9qivFW9jPjnb4PdaFLnF49sjE26hE8LXM2YOopP0C89qwZT6cSmj5qhr+fFNher4HvIi88jv0EWC/fCoeRX9G0AukrcV1RGrvcfieMdfpoklqvO8iNAJR7Y3h9x2SpV1CCI4R+dOdPK6HP9cJeRGiZrdH+iyuUf31WD1j1TJqnP3rc9peoXTzYxId2cVqqJmhvWBt8hcJM/ALk48DCnAuh9QIhZky8YyZDUVAmevMWkGI1kFnr/2u/xfL6GHS3Vy3SFJrEx7a2Ivu0azkUgfiqc5F2meEaKIpJyIwZS+NlKw7Un1kpcWUAR+V3PaIKeke/p4DmJatPiMYnn4YGnVsM3h/HFxa/tv4g/cks8V/bo4LcVTs2U98lU26usd6DeyDeqaWG9TUwarR21WtEiLZdzaLxxcCeok7MeSLn/FYnDUT0/LdlgOecoUnTwbKE72snjpnrG4sXeNIcwdBNmVP5CSabxX1S1jWpQs0o2FAmXuYyVY6Uce4Z6qdQ6CFGiG5NEqkbMH27vcWuyJldE7aDK1MB06/WJPEV4xsvEIpaAjZ+mTpzmjob/THPPQaZR82UQheJG5i5djb9mtqIufu17M2wd1wwOO+ePLDQ6MHr9+Ct/VnVQCJvMIJKK/5Z1HTeGaXRHo2IQTV7MNbpREZVfuKl/0CuXgQ/oeXVwoRskHmSthOrnGjX6BSHLj9EceMhmOdHBSsLGxI1lDNp8b52ttcPO0T+OxmhF1g4s19BqTU88pHXS8rmf+iA8/w28WY6Kda3jdp9gWuTFo3mHNmWB9/riksoshWhzPBemBxPNWfNmSv+hu0Uyaw1sKLaXEKly35zvxHaxBFBPcYcQ5FmYr1fGEcKXOASh3KlfTS4j80DzV+Y8fQ0zX1ceIv2w9TDGSd7uYtAgmzoPfS7cqIPmCGSUSNBMtHkrrN1tp/oj0DfNTj9Y0rkWuVGwjMHPgrD2kk8tamLuHyO0fQFSJki2V8969czl25MtgkRnd5odVz4R3xWObzJgclewBWgpPnnhsIX3T0haxbP8YfuHwzH44HCMdJdx0V6qjmdOPVUlhmi6d9Mvy1hFJaznxXOyEYx3alP+C4Bkka+9ol6NjR6lDDn/W2Z7ckoByauCTq/2lZz2OEqbEO/o4Cdfwhk81z0dVKVm1kMSOwasVHCgcBbo8jTdQURHER1IRAWuVX/xODJF2w1Vnwkn8Zz9duGGqeLtwIeN1uOe3vIlGDK4Cuk7zvFAvWNZDZp9buVx3zEI7S1DPvuNEk5Wu9YjywcVvAfNtQrIaWBV2biYmC3PjreJPWtBxmOmy5+0gaNOOwl5WP31D+mRcczxfs1f85eMqrFufsOkywXM8cWNIFP/KlyUoNyVcbTZsM3/nlBMDRU2uwtMIDunhCrMTa2DUpYFnYj8Fy68k5lE+9WmPMsp/p6yS4T8Sg5WtXX8/KHKO3VDdnAginXhfc+zhTPxwvAKFibZ06ITf7GwtH96UJbLvOLl4PboYrZqpn++GhubKfH6WMaV5HxTjUdBGiW0WMj/gPehyvCKtrbvH6r/HPn9tzrR0vJCGpdOSGkmqS/LmVPcp42IhizjVZVG0zxR91lf95uN0lPKQ83gx3B7cCF03+8j/KnonpEBJb3uYmN4654Cr6eFHNrfPSbbTZNgvilkx5ywOAZmrZQzSmsv2X+vO/fEAj/8L1i9nqs+tG970b8H6RR2G8O1L/se9W1rydO9eezOg4Kdfu8RX8Rx32s25IsowsxwTpJlzBJo+ts/dZ/mcf3DceJBy4jsW2b+1HPNOs+Dw2UIaNCYZ8mNhYdfs3yeAavftvnsJhlWYFhB7mn9T60K1NC/3vQdcq3aHpv4HUEsDBBQAAgAIAJCuo0iV7pF+SwAAAGsAAAAbAAAAdW5pdmVyc2FsL3VuaXZlcnNhbC5wbmcueG1ss7GvyM1RKEstKs7Mz7NVMtQzULK34+WyKShKLctMLVeoAIoBBSFASaESyDVCcMszU0oygEIG5mYIwYzUzPSMElslCwNzuKA+0EwAUEsBAgAAFAACAAgAkK6jSA5qJE5iBAAABREAAB0AAAAAAAAAAQAAAAAAAAAAAHVuaXZlcnNhbC9jb21tb25fbWVzc2FnZXMubG5nUEsBAgAAFAACAAgAkK6jSAh+CyMpAwAAhgwAACcAAAAAAAAAAQAAAAAAnQQAAHVuaXZlcnNhbC9mbGFzaF9wdWJsaXNoaW5nX3NldHRpbmdzLnhtbFBLAQIAABQAAgAIAJCuo0i1/AlkugIAAFUKAAAhAAAAAAAAAAEAAAAAAAsIAAB1bml2ZXJzYWwvZmxhc2hfc2tpbl9zZXR0aW5ncy54bWxQSwECAAAUAAIACACQrqNIKpYPZ/4CAACXCwAAJgAAAAAAAAABAAAAAAAECwAAdW5pdmVyc2FsL2h0bWxfcHVibGlzaGluZ19zZXR0aW5ncy54bWxQSwECAAAUAAIACACQrqNIaHFSkZoBAAAfBgAAHwAAAAAAAAABAAAAAABGDgAAdW5pdmVyc2FsL2h0bWxfc2tpbl9zZXR0aW5ncy5qc1BLAQIAABQAAgAIAJCuo0g9PC/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o+CAAAjyAAACkAAAAAAAAAAQAAAAAA6hQAAHVuaXZlcnNhbC9za2luX2N1c3RvbWl6YXRpb25fc2V0dGluZ3MueG1sUEsBAgAAFAACAAgAkK6jSCqKN+aHEQAA8GEAABcAAAAAAAAAAAAAAAAAbx0AAHVuaXZlcnNhbC91bml2ZXJzYWwucG5nUEsBAgAAFAACAAgAkK6jSJXukX5LAAAAawAAABsAAAAAAAAAAQAAAAAAKy8AAHVuaXZlcnNhbC91bml2ZXJzYWwucG5nLnhtbFBLBQYAAAAACwALAEkDAACvLwAAAAA="/>
  <p:tag name="ISPRING_PRESENTATION_TITLE" val="1"/>
  <p:tag name="ISPRING_SCORM_ENDPOINT" val="&lt;endpoint&gt;&lt;enable&gt;0&lt;/enable&gt;&lt;lrs&gt;http://&lt;/lrs&gt;&lt;auth&gt;0&lt;/auth&gt;&lt;login&gt;&lt;/login&gt;&lt;password&gt;&lt;/password&gt;&lt;key&gt;&lt;/key&gt;&lt;name&gt;&lt;/name&gt;&lt;email&gt;&lt;/email&gt;&lt;/endpoint&gt;&#10;"/>
  <p:tag name="ISPRING_SCORM_PASSING_SCORE" val="100.000000"/>
  <p:tag name="ISPRING_SCORM_RATE_QUIZZES" val="0"/>
  <p:tag name="ISPRING_SCORM_RATE_SLIDES" val="1"/>
  <p:tag name="ISPRING_ULTRA_SCORM_COURSE_ID" val="82ADB108-2F67-4B4E-A97E-19ABB6FAC58E"/>
  <p:tag name="ISPRINGCLOUDFOLDERID" val="0"/>
  <p:tag name="ISPRINGCLOUDFOLDERPATH" val="Repository"/>
  <p:tag name="ISPRINGONLINEFOLDERID" val="0"/>
  <p:tag name="ISPRINGONLINEFOLDERPATH" val="Content List"/>
</p:tagLst>
</file>

<file path=ppt/theme/theme1.xml><?xml version="1.0" encoding="utf-8"?>
<a:theme xmlns:a="http://schemas.openxmlformats.org/drawingml/2006/main" name="Office 主题">
  <a:themeElements>
    <a:clrScheme name="自定义 66">
      <a:dk1>
        <a:sysClr val="windowText" lastClr="000000"/>
      </a:dk1>
      <a:lt1>
        <a:sysClr val="window" lastClr="FFFFFF"/>
      </a:lt1>
      <a:dk2>
        <a:srgbClr val="000000"/>
      </a:dk2>
      <a:lt2>
        <a:srgbClr val="FFFFFF"/>
      </a:lt2>
      <a:accent1>
        <a:srgbClr val="5C848E"/>
      </a:accent1>
      <a:accent2>
        <a:srgbClr val="BF9F8B"/>
      </a:accent2>
      <a:accent3>
        <a:srgbClr val="5C848E"/>
      </a:accent3>
      <a:accent4>
        <a:srgbClr val="BF9F8B"/>
      </a:accent4>
      <a:accent5>
        <a:srgbClr val="5C848E"/>
      </a:accent5>
      <a:accent6>
        <a:srgbClr val="BF9F8B"/>
      </a:accent6>
      <a:hlink>
        <a:srgbClr val="5C848E"/>
      </a:hlink>
      <a:folHlink>
        <a:srgbClr val="BF9F8B"/>
      </a:folHlink>
    </a:clrScheme>
    <a:fontScheme name="自定义 1">
      <a:majorFont>
        <a:latin typeface="Montserrat"/>
        <a:ea typeface="Montserrat"/>
        <a:cs typeface="Arial"/>
      </a:majorFont>
      <a:minorFont>
        <a:latin typeface="Montserrat"/>
        <a:ea typeface="Montserrat"/>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majorFont>
      <a:min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Montserrat"/>
        <a:font script="Hant" typeface="新細明體"/>
        <a:font script="Arab" typeface="Montserrat"/>
        <a:font script="Hebr" typeface="Montserrat"/>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ajorFont>
      <a:minorFont>
        <a:latin typeface="Montserrat"/>
        <a:ea typeface="Montserrat"/>
        <a:cs typeface="Arial"/>
        <a:font script="Jpan" typeface="ＭＳ Ｐゴシック"/>
        <a:font script="Hang" typeface="맑은 고딕"/>
        <a:font script="Hans" typeface="Montserrat"/>
        <a:font script="Hant" typeface="新細明體"/>
        <a:font script="Arab" typeface="Montserrat"/>
        <a:font script="Hebr" typeface="Montserrat"/>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ontserrat"/>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2968</Words>
  <Application>WPS Presentation</Application>
  <PresentationFormat>On-screen Show (16:9)</PresentationFormat>
  <Paragraphs>272</Paragraphs>
  <Slides>38</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Arial</vt:lpstr>
      <vt:lpstr>SimSun</vt:lpstr>
      <vt:lpstr>Wingdings</vt:lpstr>
      <vt:lpstr>Noto Sans</vt:lpstr>
      <vt:lpstr>Segoe Print</vt:lpstr>
      <vt:lpstr>Montserrat</vt:lpstr>
      <vt:lpstr>Montserrat</vt:lpstr>
      <vt:lpstr>Barlow Condensed Medium</vt:lpstr>
      <vt:lpstr>Times New Roman</vt:lpstr>
      <vt:lpstr>时尚中黑简体</vt:lpstr>
      <vt:lpstr>Microsoft YaHei</vt:lpstr>
      <vt:lpstr>Arial Unicode MS</vt:lpstr>
      <vt:lpstr>Consolas</vt:lpstr>
      <vt:lpstr>Helvetica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Cơm Trắng</cp:lastModifiedBy>
  <cp:revision>33</cp:revision>
  <dcterms:created xsi:type="dcterms:W3CDTF">2019-03-15T03:10:00Z</dcterms:created>
  <dcterms:modified xsi:type="dcterms:W3CDTF">2025-05-29T07:23:06Z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79B0CF92D0E046459B7518F9465F27E1_12</vt:lpwstr>
  </property>
  <property fmtid="{D5CDD505-2E9C-101B-9397-08002B2CF9AE}" pid="3" name="KSOProductBuildVer">
    <vt:lpwstr>1033-12.2.0.21179</vt:lpwstr>
  </property>
</Properties>
</file>