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77"/>
  </p:notesMasterIdLst>
  <p:sldIdLst>
    <p:sldId id="256" r:id="rId2"/>
    <p:sldId id="525" r:id="rId3"/>
    <p:sldId id="474" r:id="rId4"/>
    <p:sldId id="260" r:id="rId5"/>
    <p:sldId id="472" r:id="rId6"/>
    <p:sldId id="496" r:id="rId7"/>
    <p:sldId id="473" r:id="rId8"/>
    <p:sldId id="475" r:id="rId9"/>
    <p:sldId id="476" r:id="rId10"/>
    <p:sldId id="511" r:id="rId11"/>
    <p:sldId id="477" r:id="rId12"/>
    <p:sldId id="478" r:id="rId13"/>
    <p:sldId id="482" r:id="rId14"/>
    <p:sldId id="483" r:id="rId15"/>
    <p:sldId id="484" r:id="rId16"/>
    <p:sldId id="485" r:id="rId17"/>
    <p:sldId id="486" r:id="rId18"/>
    <p:sldId id="512" r:id="rId19"/>
    <p:sldId id="495" r:id="rId20"/>
    <p:sldId id="487" r:id="rId21"/>
    <p:sldId id="488" r:id="rId22"/>
    <p:sldId id="491" r:id="rId23"/>
    <p:sldId id="490" r:id="rId24"/>
    <p:sldId id="513" r:id="rId25"/>
    <p:sldId id="497" r:id="rId26"/>
    <p:sldId id="489" r:id="rId27"/>
    <p:sldId id="492" r:id="rId28"/>
    <p:sldId id="526" r:id="rId29"/>
    <p:sldId id="527" r:id="rId30"/>
    <p:sldId id="528" r:id="rId31"/>
    <p:sldId id="529" r:id="rId32"/>
    <p:sldId id="530" r:id="rId33"/>
    <p:sldId id="531" r:id="rId34"/>
    <p:sldId id="532" r:id="rId35"/>
    <p:sldId id="533" r:id="rId36"/>
    <p:sldId id="534" r:id="rId37"/>
    <p:sldId id="514" r:id="rId38"/>
    <p:sldId id="493" r:id="rId39"/>
    <p:sldId id="541" r:id="rId40"/>
    <p:sldId id="542" r:id="rId41"/>
    <p:sldId id="543" r:id="rId42"/>
    <p:sldId id="494" r:id="rId43"/>
    <p:sldId id="515" r:id="rId44"/>
    <p:sldId id="498" r:id="rId45"/>
    <p:sldId id="500" r:id="rId46"/>
    <p:sldId id="499" r:id="rId47"/>
    <p:sldId id="501" r:id="rId48"/>
    <p:sldId id="516" r:id="rId49"/>
    <p:sldId id="544" r:id="rId50"/>
    <p:sldId id="510" r:id="rId51"/>
    <p:sldId id="517" r:id="rId52"/>
    <p:sldId id="518" r:id="rId53"/>
    <p:sldId id="519" r:id="rId54"/>
    <p:sldId id="520" r:id="rId55"/>
    <p:sldId id="521" r:id="rId56"/>
    <p:sldId id="522" r:id="rId57"/>
    <p:sldId id="523" r:id="rId58"/>
    <p:sldId id="524" r:id="rId59"/>
    <p:sldId id="546" r:id="rId60"/>
    <p:sldId id="547" r:id="rId61"/>
    <p:sldId id="548" r:id="rId62"/>
    <p:sldId id="545" r:id="rId63"/>
    <p:sldId id="504" r:id="rId64"/>
    <p:sldId id="505" r:id="rId65"/>
    <p:sldId id="506" r:id="rId66"/>
    <p:sldId id="507" r:id="rId67"/>
    <p:sldId id="508" r:id="rId68"/>
    <p:sldId id="509" r:id="rId69"/>
    <p:sldId id="535" r:id="rId70"/>
    <p:sldId id="536" r:id="rId71"/>
    <p:sldId id="537" r:id="rId72"/>
    <p:sldId id="538" r:id="rId73"/>
    <p:sldId id="539" r:id="rId74"/>
    <p:sldId id="540" r:id="rId75"/>
    <p:sldId id="259" r:id="rId7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yet Nguyen" initials="QN" lastIdx="1" clrIdx="0">
    <p:extLst>
      <p:ext uri="{19B8F6BF-5375-455C-9EA6-DF929625EA0E}">
        <p15:presenceInfo xmlns:p15="http://schemas.microsoft.com/office/powerpoint/2012/main" userId="9fafccae4523c1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3366CC"/>
    <a:srgbClr val="0033CC"/>
    <a:srgbClr val="003399"/>
    <a:srgbClr val="FFF2CC"/>
    <a:srgbClr val="DAE3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5" autoAdjust="0"/>
    <p:restoredTop sz="94307" autoAdjust="0"/>
  </p:normalViewPr>
  <p:slideViewPr>
    <p:cSldViewPr snapToGrid="0">
      <p:cViewPr varScale="1">
        <p:scale>
          <a:sx n="119" d="100"/>
          <a:sy n="119" d="100"/>
        </p:scale>
        <p:origin x="1504" y="192"/>
      </p:cViewPr>
      <p:guideLst/>
    </p:cSldViewPr>
  </p:slideViewPr>
  <p:notesTextViewPr>
    <p:cViewPr>
      <p:scale>
        <a:sx n="3" d="2"/>
        <a:sy n="3" d="2"/>
      </p:scale>
      <p:origin x="0" y="0"/>
    </p:cViewPr>
  </p:notesTextViewPr>
  <p:notesViewPr>
    <p:cSldViewPr snapToGrid="0">
      <p:cViewPr varScale="1">
        <p:scale>
          <a:sx n="83" d="100"/>
          <a:sy n="83" d="100"/>
        </p:scale>
        <p:origin x="3810"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3944A4D-1D05-4FAA-BAD5-EBCDDF809544}" type="datetimeFigureOut">
              <a:rPr lang="en-US" smtClean="0"/>
              <a:t>12/4/24</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DAEF0E8-5A1E-48D2-B79C-54B8EC874047}" type="slidenum">
              <a:rPr lang="en-US" smtClean="0"/>
              <a:t>‹#›</a:t>
            </a:fld>
            <a:endParaRPr lang="en-US" dirty="0"/>
          </a:p>
        </p:txBody>
      </p:sp>
    </p:spTree>
    <p:extLst>
      <p:ext uri="{BB962C8B-B14F-4D97-AF65-F5344CB8AC3E}">
        <p14:creationId xmlns:p14="http://schemas.microsoft.com/office/powerpoint/2010/main" val="255432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484104"/>
          </a:xfrm>
          <a:prstGeom prst="rect">
            <a:avLst/>
          </a:prstGeo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43000" y="3076486"/>
            <a:ext cx="6858000" cy="2181314"/>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84BEA16-CB8E-0B42-BD5D-55FA34E382BC}" type="datetime1">
              <a:rPr lang="en-US" smtClean="0"/>
              <a:t>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115050" y="6604185"/>
            <a:ext cx="3028950" cy="256032"/>
          </a:xfrm>
        </p:spPr>
        <p:txBody>
          <a:bodyPr/>
          <a:lstStyle>
            <a:lvl1pPr algn="l">
              <a:defRPr/>
            </a:lvl1pPr>
          </a:lstStyle>
          <a:p>
            <a:r>
              <a:rPr lang="en-US" dirty="0"/>
              <a:t>      </a:t>
            </a:r>
            <a:fld id="{5B45A43D-D118-44F9-8EC5-024F7BEE870D}" type="datetime4">
              <a:rPr lang="en-US" smtClean="0"/>
              <a:pPr/>
              <a:t>December 4, 2024</a:t>
            </a:fld>
            <a:r>
              <a:rPr lang="en-US" dirty="0"/>
              <a:t>		</a:t>
            </a:r>
            <a:r>
              <a:rPr lang="en-US"/>
              <a:t>	</a:t>
            </a:r>
            <a:fld id="{7CA70475-4029-4739-AEDF-17DB4CB9266D}" type="slidenum">
              <a:rPr lang="en-US" smtClean="0"/>
              <a:pPr/>
              <a:t>‹#›</a:t>
            </a:fld>
            <a:r>
              <a:rPr lang="en-US"/>
              <a:t>/72</a:t>
            </a:r>
            <a:endParaRPr lang="en-US" dirty="0"/>
          </a:p>
        </p:txBody>
      </p:sp>
      <p:sp>
        <p:nvSpPr>
          <p:cNvPr id="7" name="Text Placeholder 2">
            <a:extLst>
              <a:ext uri="{FF2B5EF4-FFF2-40B4-BE49-F238E27FC236}">
                <a16:creationId xmlns:a16="http://schemas.microsoft.com/office/drawing/2014/main" id="{C915D834-B008-40A8-811B-DB6AECDF7C74}"/>
              </a:ext>
            </a:extLst>
          </p:cNvPr>
          <p:cNvSpPr>
            <a:spLocks noGrp="1"/>
          </p:cNvSpPr>
          <p:nvPr>
            <p:ph type="body" idx="13"/>
          </p:nvPr>
        </p:nvSpPr>
        <p:spPr>
          <a:xfrm>
            <a:off x="0" y="-3385"/>
            <a:ext cx="4572000" cy="256032"/>
          </a:xfrm>
          <a:prstGeom prst="rect">
            <a:avLst/>
          </a:prstGeom>
          <a:solidFill>
            <a:srgbClr val="000066"/>
          </a:solidFill>
        </p:spPr>
        <p:txBody>
          <a:bodyPr anchor="b">
            <a:normAutofit/>
          </a:bodyP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4">
            <a:extLst>
              <a:ext uri="{FF2B5EF4-FFF2-40B4-BE49-F238E27FC236}">
                <a16:creationId xmlns:a16="http://schemas.microsoft.com/office/drawing/2014/main" id="{C449BF4D-A944-49CA-B473-C8CF636E57D1}"/>
              </a:ext>
            </a:extLst>
          </p:cNvPr>
          <p:cNvSpPr>
            <a:spLocks noGrp="1"/>
          </p:cNvSpPr>
          <p:nvPr>
            <p:ph type="body" sz="quarter" idx="3"/>
          </p:nvPr>
        </p:nvSpPr>
        <p:spPr>
          <a:xfrm>
            <a:off x="4572000" y="-3385"/>
            <a:ext cx="4572000" cy="256032"/>
          </a:xfrm>
          <a:prstGeom prst="rect">
            <a:avLst/>
          </a:prstGeom>
          <a:solidFill>
            <a:srgbClr val="3366CC"/>
          </a:solidFill>
        </p:spPr>
        <p:txBody>
          <a:bodyPr anchor="b">
            <a:normAutofit/>
          </a:bodyP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76124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3385"/>
            <a:ext cx="4572000" cy="256032"/>
          </a:xfrm>
          <a:prstGeom prst="rect">
            <a:avLst/>
          </a:prstGeom>
          <a:solidFill>
            <a:srgbClr val="000066"/>
          </a:solidFill>
        </p:spPr>
        <p:txBody>
          <a:bodyPr anchor="b">
            <a:normAutofit/>
          </a:bodyP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1" y="1170774"/>
            <a:ext cx="7881770" cy="5018889"/>
          </a:xfrm>
          <a:prstGeom prst="rect">
            <a:avLst/>
          </a:prstGeom>
        </p:spPr>
        <p:txBody>
          <a:bodyPr/>
          <a:lstStyle>
            <a:lvl1pPr>
              <a:defRPr sz="2200"/>
            </a:lvl1pPr>
            <a:lvl2pPr>
              <a:defRPr sz="1800"/>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3385"/>
            <a:ext cx="4572000" cy="256032"/>
          </a:xfrm>
          <a:prstGeom prst="rect">
            <a:avLst/>
          </a:prstGeom>
          <a:solidFill>
            <a:srgbClr val="3366CC"/>
          </a:solidFill>
        </p:spPr>
        <p:txBody>
          <a:bodyPr anchor="b">
            <a:normAutofit/>
          </a:bodyP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lvl1pPr>
              <a:defRPr/>
            </a:lvl1pPr>
          </a:lstStyle>
          <a:p>
            <a:fld id="{7C4E6769-3680-F04D-A8AC-800DB90C92EF}" type="datetime1">
              <a:rPr lang="en-US" smtClean="0"/>
              <a:t>12/4/24</a:t>
            </a:fld>
            <a:endParaRPr lang="en-US" dirty="0"/>
          </a:p>
        </p:txBody>
      </p:sp>
      <p:sp>
        <p:nvSpPr>
          <p:cNvPr id="8" name="Footer Placeholder 7"/>
          <p:cNvSpPr>
            <a:spLocks noGrp="1"/>
          </p:cNvSpPr>
          <p:nvPr>
            <p:ph type="ftr" sz="quarter" idx="11"/>
          </p:nvPr>
        </p:nvSpPr>
        <p:spPr>
          <a:solidFill>
            <a:srgbClr val="3366CC"/>
          </a:solidFill>
        </p:spPr>
        <p:txBody>
          <a:bodyPr/>
          <a:lstStyle/>
          <a:p>
            <a:endParaRPr lang="en-US" dirty="0"/>
          </a:p>
        </p:txBody>
      </p:sp>
      <p:sp>
        <p:nvSpPr>
          <p:cNvPr id="9" name="Slide Number Placeholder 8"/>
          <p:cNvSpPr>
            <a:spLocks noGrp="1"/>
          </p:cNvSpPr>
          <p:nvPr>
            <p:ph type="sldNum" sz="quarter" idx="12"/>
          </p:nvPr>
        </p:nvSpPr>
        <p:spPr>
          <a:xfrm>
            <a:off x="6115050" y="6604185"/>
            <a:ext cx="3028950" cy="256032"/>
          </a:xfrm>
        </p:spPr>
        <p:txBody>
          <a:bodyPr/>
          <a:lstStyle>
            <a:lvl1pPr algn="l">
              <a:defRPr/>
            </a:lvl1pPr>
          </a:lstStyle>
          <a:p>
            <a:r>
              <a:rPr lang="en-US" dirty="0"/>
              <a:t>      </a:t>
            </a:r>
            <a:fld id="{E35DF072-6EB4-4F54-B842-DCD65B4DF469}" type="datetime4">
              <a:rPr lang="en-US" smtClean="0"/>
              <a:pPr/>
              <a:t>December 4, 2024</a:t>
            </a:fld>
            <a:r>
              <a:rPr lang="en-US" dirty="0"/>
              <a:t>		</a:t>
            </a:r>
            <a:r>
              <a:rPr lang="en-US"/>
              <a:t>	</a:t>
            </a:r>
            <a:fld id="{7CA70475-4029-4739-AEDF-17DB4CB9266D}" type="slidenum">
              <a:rPr lang="en-US" smtClean="0"/>
              <a:pPr/>
              <a:t>‹#›</a:t>
            </a:fld>
            <a:r>
              <a:rPr lang="en-US"/>
              <a:t>/72</a:t>
            </a:r>
            <a:endParaRPr lang="en-US" dirty="0"/>
          </a:p>
        </p:txBody>
      </p:sp>
      <p:sp>
        <p:nvSpPr>
          <p:cNvPr id="10" name="Title 1">
            <a:extLst>
              <a:ext uri="{FF2B5EF4-FFF2-40B4-BE49-F238E27FC236}">
                <a16:creationId xmlns:a16="http://schemas.microsoft.com/office/drawing/2014/main" id="{AB7252E5-EAE5-401F-A897-6DB5A4E012CD}"/>
              </a:ext>
            </a:extLst>
          </p:cNvPr>
          <p:cNvSpPr>
            <a:spLocks noGrp="1"/>
          </p:cNvSpPr>
          <p:nvPr>
            <p:ph type="title"/>
          </p:nvPr>
        </p:nvSpPr>
        <p:spPr>
          <a:xfrm>
            <a:off x="0" y="256032"/>
            <a:ext cx="9144000" cy="512064"/>
          </a:xfrm>
          <a:prstGeom prst="rect">
            <a:avLst/>
          </a:prstGeom>
          <a:gradFill>
            <a:gsLst>
              <a:gs pos="0">
                <a:srgbClr val="3366CC"/>
              </a:gs>
              <a:gs pos="50000">
                <a:srgbClr val="003399"/>
              </a:gs>
              <a:gs pos="100000">
                <a:srgbClr val="000066"/>
              </a:gs>
            </a:gsLst>
            <a:lin ang="0" scaled="1"/>
          </a:gradFill>
        </p:spPr>
        <p:txBody>
          <a:bodyPr>
            <a:normAutofit/>
          </a:bodyPr>
          <a:lstStyle>
            <a:lvl1pPr marL="457200">
              <a:lnSpc>
                <a:spcPct val="100000"/>
              </a:lnSpc>
              <a:spcBef>
                <a:spcPts val="0"/>
              </a:spcBef>
              <a:defRPr lang="en-US" sz="2400" b="0" kern="1200" dirty="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441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9842" y="1170774"/>
            <a:ext cx="3868340" cy="501888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29150" y="1170774"/>
            <a:ext cx="3887391" cy="501888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29BD46CF-E590-004C-BC06-2A96B2F49DE4}" type="datetime1">
              <a:rPr lang="en-US" smtClean="0"/>
              <a:t>12/4/24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lgn="l">
              <a:defRPr/>
            </a:lvl1pPr>
          </a:lstStyle>
          <a:p>
            <a:r>
              <a:rPr lang="en-US" dirty="0"/>
              <a:t>      </a:t>
            </a:r>
            <a:fld id="{3811DDB3-F706-4EC7-AA8E-60C4384D8DE6}" type="datetime4">
              <a:rPr lang="en-US" smtClean="0"/>
              <a:pPr/>
              <a:t>December 4, 2024</a:t>
            </a:fld>
            <a:r>
              <a:rPr lang="en-US" dirty="0"/>
              <a:t>		</a:t>
            </a:r>
            <a:r>
              <a:rPr lang="en-US"/>
              <a:t>	</a:t>
            </a:r>
            <a:fld id="{7CA70475-4029-4739-AEDF-17DB4CB9266D}" type="slidenum">
              <a:rPr lang="en-US" smtClean="0"/>
              <a:pPr/>
              <a:t>‹#›</a:t>
            </a:fld>
            <a:r>
              <a:rPr lang="en-US"/>
              <a:t>/72</a:t>
            </a:r>
            <a:endParaRPr lang="en-US" dirty="0"/>
          </a:p>
        </p:txBody>
      </p:sp>
      <p:sp>
        <p:nvSpPr>
          <p:cNvPr id="12" name="Text Placeholder 2">
            <a:extLst>
              <a:ext uri="{FF2B5EF4-FFF2-40B4-BE49-F238E27FC236}">
                <a16:creationId xmlns:a16="http://schemas.microsoft.com/office/drawing/2014/main" id="{4DC640F6-2F29-4703-808B-45E42D62D82D}"/>
              </a:ext>
            </a:extLst>
          </p:cNvPr>
          <p:cNvSpPr>
            <a:spLocks noGrp="1"/>
          </p:cNvSpPr>
          <p:nvPr>
            <p:ph type="body" idx="1"/>
          </p:nvPr>
        </p:nvSpPr>
        <p:spPr>
          <a:xfrm>
            <a:off x="0" y="-3385"/>
            <a:ext cx="4572000" cy="256032"/>
          </a:xfrm>
          <a:prstGeom prst="rect">
            <a:avLst/>
          </a:prstGeom>
          <a:solidFill>
            <a:srgbClr val="000066"/>
          </a:solidFill>
        </p:spPr>
        <p:txBody>
          <a:bodyPr anchor="b">
            <a:normAutofit/>
          </a:bodyP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a:extLst>
              <a:ext uri="{FF2B5EF4-FFF2-40B4-BE49-F238E27FC236}">
                <a16:creationId xmlns:a16="http://schemas.microsoft.com/office/drawing/2014/main" id="{2E545CD4-6D79-4BC9-B964-60A9670C042A}"/>
              </a:ext>
            </a:extLst>
          </p:cNvPr>
          <p:cNvSpPr>
            <a:spLocks noGrp="1"/>
          </p:cNvSpPr>
          <p:nvPr>
            <p:ph type="body" sz="quarter" idx="3"/>
          </p:nvPr>
        </p:nvSpPr>
        <p:spPr>
          <a:xfrm>
            <a:off x="4572000" y="-3385"/>
            <a:ext cx="4572000" cy="256032"/>
          </a:xfrm>
          <a:prstGeom prst="rect">
            <a:avLst/>
          </a:prstGeom>
          <a:solidFill>
            <a:srgbClr val="3366CC"/>
          </a:solidFill>
        </p:spPr>
        <p:txBody>
          <a:bodyPr anchor="b">
            <a:normAutofit/>
          </a:bodyP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itle 1">
            <a:extLst>
              <a:ext uri="{FF2B5EF4-FFF2-40B4-BE49-F238E27FC236}">
                <a16:creationId xmlns:a16="http://schemas.microsoft.com/office/drawing/2014/main" id="{E4843F40-0937-474A-A2C3-7E5A670FF861}"/>
              </a:ext>
            </a:extLst>
          </p:cNvPr>
          <p:cNvSpPr>
            <a:spLocks noGrp="1"/>
          </p:cNvSpPr>
          <p:nvPr>
            <p:ph type="title"/>
          </p:nvPr>
        </p:nvSpPr>
        <p:spPr>
          <a:xfrm>
            <a:off x="0" y="256032"/>
            <a:ext cx="9144000" cy="512064"/>
          </a:xfrm>
          <a:prstGeom prst="rect">
            <a:avLst/>
          </a:prstGeom>
          <a:gradFill>
            <a:gsLst>
              <a:gs pos="0">
                <a:srgbClr val="3366CC"/>
              </a:gs>
              <a:gs pos="50000">
                <a:srgbClr val="003399"/>
              </a:gs>
              <a:gs pos="100000">
                <a:srgbClr val="000066"/>
              </a:gs>
            </a:gsLst>
            <a:lin ang="0" scaled="1"/>
          </a:gradFill>
        </p:spPr>
        <p:txBody>
          <a:bodyPr>
            <a:normAutofit/>
          </a:bodyPr>
          <a:lstStyle>
            <a:lvl1pPr marL="457200">
              <a:lnSpc>
                <a:spcPct val="100000"/>
              </a:lnSpc>
              <a:spcBef>
                <a:spcPts val="0"/>
              </a:spcBef>
              <a:defRPr lang="en-US" sz="2400" b="0" kern="1200" dirty="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7786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C1F6D48-0A65-2841-8855-53001D7C5A3C}" type="datetime1">
              <a:rPr lang="en-US" smtClean="0"/>
              <a:t>12/4/24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lgn="l">
              <a:defRPr/>
            </a:lvl1pPr>
          </a:lstStyle>
          <a:p>
            <a:r>
              <a:rPr lang="en-US" dirty="0"/>
              <a:t>      </a:t>
            </a:r>
            <a:fld id="{9831DA23-343F-4C66-9A46-2CD61D3420CE}" type="datetime4">
              <a:rPr lang="en-US" smtClean="0"/>
              <a:pPr/>
              <a:t>December 4, 2024</a:t>
            </a:fld>
            <a:r>
              <a:rPr lang="en-US" dirty="0"/>
              <a:t>		</a:t>
            </a:r>
            <a:r>
              <a:rPr lang="en-US"/>
              <a:t>	</a:t>
            </a:r>
            <a:fld id="{7CA70475-4029-4739-AEDF-17DB4CB9266D}" type="slidenum">
              <a:rPr lang="en-US" smtClean="0"/>
              <a:pPr/>
              <a:t>‹#›</a:t>
            </a:fld>
            <a:r>
              <a:rPr lang="en-US"/>
              <a:t>/72</a:t>
            </a:r>
            <a:endParaRPr lang="en-US" dirty="0"/>
          </a:p>
        </p:txBody>
      </p:sp>
      <p:sp>
        <p:nvSpPr>
          <p:cNvPr id="6" name="Text Placeholder 2">
            <a:extLst>
              <a:ext uri="{FF2B5EF4-FFF2-40B4-BE49-F238E27FC236}">
                <a16:creationId xmlns:a16="http://schemas.microsoft.com/office/drawing/2014/main" id="{43B1C5B9-37C4-46F2-A248-9405A3EC0FD0}"/>
              </a:ext>
            </a:extLst>
          </p:cNvPr>
          <p:cNvSpPr>
            <a:spLocks noGrp="1"/>
          </p:cNvSpPr>
          <p:nvPr>
            <p:ph type="body" idx="13"/>
          </p:nvPr>
        </p:nvSpPr>
        <p:spPr>
          <a:xfrm>
            <a:off x="0" y="-3385"/>
            <a:ext cx="4572000" cy="256032"/>
          </a:xfrm>
          <a:prstGeom prst="rect">
            <a:avLst/>
          </a:prstGeom>
          <a:solidFill>
            <a:srgbClr val="000066"/>
          </a:solidFill>
        </p:spPr>
        <p:txBody>
          <a:bodyPr anchor="b">
            <a:normAutofit/>
          </a:bodyP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a:extLst>
              <a:ext uri="{FF2B5EF4-FFF2-40B4-BE49-F238E27FC236}">
                <a16:creationId xmlns:a16="http://schemas.microsoft.com/office/drawing/2014/main" id="{0F5E9C2C-4033-42A9-8FCB-06CF5C89A5B2}"/>
              </a:ext>
            </a:extLst>
          </p:cNvPr>
          <p:cNvSpPr>
            <a:spLocks noGrp="1"/>
          </p:cNvSpPr>
          <p:nvPr>
            <p:ph type="body" sz="quarter" idx="3"/>
          </p:nvPr>
        </p:nvSpPr>
        <p:spPr>
          <a:xfrm>
            <a:off x="4572000" y="-3385"/>
            <a:ext cx="4572000" cy="256032"/>
          </a:xfrm>
          <a:prstGeom prst="rect">
            <a:avLst/>
          </a:prstGeom>
          <a:solidFill>
            <a:srgbClr val="3366CC"/>
          </a:solidFill>
        </p:spPr>
        <p:txBody>
          <a:bodyPr anchor="b">
            <a:normAutofit/>
          </a:bodyP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02116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024128"/>
            <a:ext cx="7886700" cy="52997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604185"/>
            <a:ext cx="3028950" cy="256032"/>
          </a:xfrm>
          <a:prstGeom prst="rect">
            <a:avLst/>
          </a:prstGeom>
          <a:solidFill>
            <a:srgbClr val="000066"/>
          </a:solidFill>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3D681C66-8D22-9548-94A3-137E248477DD}" type="datetime1">
              <a:rPr lang="en-US" smtClean="0"/>
              <a:t>12/4/24</a:t>
            </a:fld>
            <a:endParaRPr lang="en-US" dirty="0"/>
          </a:p>
        </p:txBody>
      </p:sp>
      <p:sp>
        <p:nvSpPr>
          <p:cNvPr id="5" name="Footer Placeholder 4"/>
          <p:cNvSpPr>
            <a:spLocks noGrp="1"/>
          </p:cNvSpPr>
          <p:nvPr>
            <p:ph type="ftr" sz="quarter" idx="3"/>
          </p:nvPr>
        </p:nvSpPr>
        <p:spPr>
          <a:xfrm>
            <a:off x="3028950" y="6604185"/>
            <a:ext cx="3086100" cy="256032"/>
          </a:xfrm>
          <a:prstGeom prst="rect">
            <a:avLst/>
          </a:prstGeom>
          <a:solidFill>
            <a:srgbClr val="3366CC"/>
          </a:solidFill>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115050" y="6604185"/>
            <a:ext cx="3028950" cy="256032"/>
          </a:xfrm>
          <a:prstGeom prst="rect">
            <a:avLst/>
          </a:prstGeom>
          <a:solidFill>
            <a:srgbClr val="0033CC"/>
          </a:solidFill>
        </p:spPr>
        <p:txBody>
          <a:bodyPr vert="horz" lIns="91440" tIns="45720" rIns="91440" bIns="45720" rtlCol="0" anchor="ctr"/>
          <a:lstStyle>
            <a:lvl1pPr algn="r">
              <a:defRPr sz="1000">
                <a:solidFill>
                  <a:schemeClr val="bg1"/>
                </a:solidFill>
                <a:latin typeface="Arial" panose="020B0604020202020204" pitchFamily="34" charset="0"/>
                <a:cs typeface="Arial" panose="020B0604020202020204" pitchFamily="34" charset="0"/>
              </a:defRPr>
            </a:lvl1pPr>
          </a:lstStyle>
          <a:p>
            <a:pPr algn="l"/>
            <a:r>
              <a:rPr lang="en-US" dirty="0"/>
              <a:t>      </a:t>
            </a:r>
            <a:fld id="{62C1B4B8-2120-49E4-A634-6A5AFBB7D74B}" type="datetime4">
              <a:rPr lang="en-US" smtClean="0"/>
              <a:pPr algn="l"/>
              <a:t>December 4, 2024</a:t>
            </a:fld>
            <a:r>
              <a:rPr lang="en-US" dirty="0"/>
              <a:t>		</a:t>
            </a:r>
            <a:r>
              <a:rPr lang="en-US"/>
              <a:t>	</a:t>
            </a:r>
            <a:fld id="{7CA70475-4029-4739-AEDF-17DB4CB9266D}" type="slidenum">
              <a:rPr lang="en-US" smtClean="0"/>
              <a:pPr algn="l"/>
              <a:t>‹#›</a:t>
            </a:fld>
            <a:r>
              <a:rPr lang="en-US"/>
              <a:t>/72</a:t>
            </a:r>
            <a:endParaRPr lang="en-US" dirty="0"/>
          </a:p>
        </p:txBody>
      </p:sp>
    </p:spTree>
    <p:extLst>
      <p:ext uri="{BB962C8B-B14F-4D97-AF65-F5344CB8AC3E}">
        <p14:creationId xmlns:p14="http://schemas.microsoft.com/office/powerpoint/2010/main" val="3330521966"/>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5" r:id="rId3"/>
    <p:sldLayoutId id="2147483667" r:id="rId4"/>
  </p:sldLayoutIdLst>
  <p:hf hdr="0"/>
  <p:txStyles>
    <p:titleStyle>
      <a:lvl1pPr marL="365760" algn="l" defTabSz="914400"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365760" algn="l" defTabSz="914400" rtl="0" eaLnBrk="1" latinLnBrk="0" hangingPunct="1">
        <a:lnSpc>
          <a:spcPct val="100000"/>
        </a:lnSpc>
        <a:spcBef>
          <a:spcPts val="600"/>
        </a:spcBef>
        <a:spcAft>
          <a:spcPts val="300"/>
        </a:spcAft>
        <a:buFontTx/>
        <a:buBlip>
          <a:blip r:embed="rId6"/>
        </a:buBlip>
        <a:defRPr sz="2200" kern="1200">
          <a:solidFill>
            <a:schemeClr val="tx1"/>
          </a:solidFill>
          <a:latin typeface="Arial" panose="020B0604020202020204" pitchFamily="34" charset="0"/>
          <a:ea typeface="+mn-ea"/>
          <a:cs typeface="Arial" panose="020B0604020202020204" pitchFamily="34" charset="0"/>
        </a:defRPr>
      </a:lvl1pPr>
      <a:lvl2pPr marL="685800" indent="-274320" algn="l" defTabSz="914400" rtl="0" eaLnBrk="1" latinLnBrk="0" hangingPunct="1">
        <a:lnSpc>
          <a:spcPct val="114000"/>
        </a:lnSpc>
        <a:spcBef>
          <a:spcPts val="600"/>
        </a:spcBef>
        <a:spcAft>
          <a:spcPts val="300"/>
        </a:spcAft>
        <a:buSzPct val="75000"/>
        <a:buFontTx/>
        <a:buBlip>
          <a:blip r:embed="rId7"/>
        </a:buBlip>
        <a:defRPr sz="18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lnSpc>
          <a:spcPct val="90000"/>
        </a:lnSpc>
        <a:spcBef>
          <a:spcPts val="600"/>
        </a:spcBef>
        <a:spcAft>
          <a:spcPts val="300"/>
        </a:spcAft>
        <a:buSzPct val="60000"/>
        <a:buFontTx/>
        <a:buBlip>
          <a:blip r:embed="rId8"/>
        </a:buBlip>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0F2AA4-1658-4F6B-BB02-7AF9E0610682}"/>
              </a:ext>
            </a:extLst>
          </p:cNvPr>
          <p:cNvSpPr>
            <a:spLocks noGrp="1"/>
          </p:cNvSpPr>
          <p:nvPr>
            <p:ph type="subTitle" idx="1"/>
          </p:nvPr>
        </p:nvSpPr>
        <p:spPr>
          <a:xfrm>
            <a:off x="1142999" y="2142816"/>
            <a:ext cx="6858000" cy="1285599"/>
          </a:xfrm>
        </p:spPr>
        <p:txBody>
          <a:bodyPr>
            <a:normAutofit/>
          </a:bodyPr>
          <a:lstStyle/>
          <a:p>
            <a:pPr>
              <a:lnSpc>
                <a:spcPct val="120000"/>
              </a:lnSpc>
            </a:pPr>
            <a:r>
              <a:rPr lang="en-US" sz="2000" b="1" dirty="0"/>
              <a:t>NHÓM 3</a:t>
            </a:r>
          </a:p>
        </p:txBody>
      </p:sp>
      <p:sp>
        <p:nvSpPr>
          <p:cNvPr id="4" name="Date Placeholder 3">
            <a:extLst>
              <a:ext uri="{FF2B5EF4-FFF2-40B4-BE49-F238E27FC236}">
                <a16:creationId xmlns:a16="http://schemas.microsoft.com/office/drawing/2014/main" id="{559740CD-B225-42B6-8F87-4767868EA9B1}"/>
              </a:ext>
            </a:extLst>
          </p:cNvPr>
          <p:cNvSpPr>
            <a:spLocks noGrp="1"/>
          </p:cNvSpPr>
          <p:nvPr>
            <p:ph type="dt" sz="half" idx="10"/>
          </p:nvPr>
        </p:nvSpPr>
        <p:spPr/>
        <p:txBody>
          <a:bodyPr/>
          <a:lstStyle/>
          <a:p>
            <a:fld id="{29769EA9-11B1-4A4C-A6CF-37840A2E27EB}" type="datetime1">
              <a:rPr lang="en-US" smtClean="0"/>
              <a:t>12/4/24</a:t>
            </a:fld>
            <a:endParaRPr lang="en-US" dirty="0"/>
          </a:p>
        </p:txBody>
      </p:sp>
      <p:sp>
        <p:nvSpPr>
          <p:cNvPr id="5" name="Footer Placeholder 4">
            <a:extLst>
              <a:ext uri="{FF2B5EF4-FFF2-40B4-BE49-F238E27FC236}">
                <a16:creationId xmlns:a16="http://schemas.microsoft.com/office/drawing/2014/main" id="{7BFCD752-998D-4FE1-8C79-24F80F6D18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6D7B3D-7073-4345-91AD-4CF17D3E0D7C}"/>
              </a:ext>
            </a:extLst>
          </p:cNvPr>
          <p:cNvSpPr>
            <a:spLocks noGrp="1"/>
          </p:cNvSpPr>
          <p:nvPr>
            <p:ph type="sldNum" sz="quarter" idx="12"/>
          </p:nvPr>
        </p:nvSpPr>
        <p:spPr/>
        <p:txBody>
          <a:bodyPr/>
          <a:lstStyle/>
          <a:p>
            <a:r>
              <a:rPr lang="en-US" dirty="0"/>
              <a:t>						</a:t>
            </a:r>
            <a:fld id="{7CA70475-4029-4739-AEDF-17DB4CB9266D}" type="slidenum">
              <a:rPr lang="en-US" smtClean="0"/>
              <a:pPr/>
              <a:t>0</a:t>
            </a:fld>
            <a:endParaRPr lang="en-US" dirty="0"/>
          </a:p>
        </p:txBody>
      </p:sp>
      <p:sp>
        <p:nvSpPr>
          <p:cNvPr id="7" name="Text Placeholder 6">
            <a:extLst>
              <a:ext uri="{FF2B5EF4-FFF2-40B4-BE49-F238E27FC236}">
                <a16:creationId xmlns:a16="http://schemas.microsoft.com/office/drawing/2014/main" id="{57D3B69A-70C7-43F3-A96D-A60D7B5FDCAF}"/>
              </a:ext>
            </a:extLst>
          </p:cNvPr>
          <p:cNvSpPr>
            <a:spLocks noGrp="1"/>
          </p:cNvSpPr>
          <p:nvPr>
            <p:ph type="body" idx="13"/>
          </p:nvPr>
        </p:nvSpPr>
        <p:spPr/>
        <p:txBody>
          <a:bodyPr>
            <a:normAutofit fontScale="92500" lnSpcReduction="10000"/>
          </a:bodyPr>
          <a:lstStyle/>
          <a:p>
            <a:endParaRPr lang="en-US" dirty="0"/>
          </a:p>
        </p:txBody>
      </p:sp>
      <p:sp>
        <p:nvSpPr>
          <p:cNvPr id="8" name="Text Placeholder 7">
            <a:extLst>
              <a:ext uri="{FF2B5EF4-FFF2-40B4-BE49-F238E27FC236}">
                <a16:creationId xmlns:a16="http://schemas.microsoft.com/office/drawing/2014/main" id="{58213072-093B-45E4-9B55-E66163DBA723}"/>
              </a:ext>
            </a:extLst>
          </p:cNvPr>
          <p:cNvSpPr>
            <a:spLocks noGrp="1"/>
          </p:cNvSpPr>
          <p:nvPr>
            <p:ph type="body" sz="quarter" idx="3"/>
          </p:nvPr>
        </p:nvSpPr>
        <p:spPr/>
        <p:txBody>
          <a:bodyPr>
            <a:normAutofit fontScale="92500" lnSpcReduction="10000"/>
          </a:bodyPr>
          <a:lstStyle/>
          <a:p>
            <a:endParaRPr lang="en-US" dirty="0"/>
          </a:p>
        </p:txBody>
      </p:sp>
      <p:sp>
        <p:nvSpPr>
          <p:cNvPr id="10" name="Rectangle: Rounded Corners 9">
            <a:extLst>
              <a:ext uri="{FF2B5EF4-FFF2-40B4-BE49-F238E27FC236}">
                <a16:creationId xmlns:a16="http://schemas.microsoft.com/office/drawing/2014/main" id="{1C5622C9-86F1-4D5A-B3F9-3C023C0C6646}"/>
              </a:ext>
            </a:extLst>
          </p:cNvPr>
          <p:cNvSpPr/>
          <p:nvPr/>
        </p:nvSpPr>
        <p:spPr>
          <a:xfrm>
            <a:off x="655607" y="683838"/>
            <a:ext cx="7832784" cy="1099542"/>
          </a:xfrm>
          <a:prstGeom prst="roundRect">
            <a:avLst/>
          </a:prstGeom>
          <a:solidFill>
            <a:srgbClr val="003399"/>
          </a:solidFill>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DECISION TREE AND RANDOM FOREST</a:t>
            </a:r>
          </a:p>
        </p:txBody>
      </p:sp>
      <p:pic>
        <p:nvPicPr>
          <p:cNvPr id="9" name="Picture 8" descr="Adding Smartness to our City Getting the Smart City Implementation Right -  BW Smart Cities">
            <a:extLst>
              <a:ext uri="{FF2B5EF4-FFF2-40B4-BE49-F238E27FC236}">
                <a16:creationId xmlns:a16="http://schemas.microsoft.com/office/drawing/2014/main" id="{BE194448-CAAB-459E-BC6E-CEF6D6B905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72" b="8498"/>
          <a:stretch/>
        </p:blipFill>
        <p:spPr bwMode="auto">
          <a:xfrm>
            <a:off x="785683" y="3429000"/>
            <a:ext cx="7572632" cy="300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7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95693" y="2940601"/>
            <a:ext cx="9048307" cy="727631"/>
          </a:xfrm>
        </p:spPr>
        <p:txBody>
          <a:bodyPr>
            <a:normAutofit fontScale="92500"/>
          </a:bodyPr>
          <a:lstStyle/>
          <a:p>
            <a:pPr marL="0" indent="0" algn="ctr">
              <a:spcBef>
                <a:spcPts val="1200"/>
              </a:spcBef>
              <a:spcAft>
                <a:spcPts val="1200"/>
              </a:spcAft>
              <a:buNone/>
            </a:pPr>
            <a:r>
              <a:rPr lang="en-US" sz="3200" dirty="0"/>
              <a:t>THUẬT TOÁN ID3 (ITERATIVE DICHOTOMISER 3)</a:t>
            </a:r>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9</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6177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37674" cy="5833872"/>
          </a:xfrm>
        </p:spPr>
        <p:txBody>
          <a:bodyPr>
            <a:normAutofit/>
          </a:bodyPr>
          <a:lstStyle/>
          <a:p>
            <a:pPr marL="342900" lvl="0" indent="-342900" algn="just">
              <a:lnSpc>
                <a:spcPct val="160000"/>
              </a:lnSpc>
              <a:buFont typeface="Arial" panose="020B0604020202020204" pitchFamily="34" charset="0"/>
              <a:buChar char="•"/>
            </a:pPr>
            <a:r>
              <a:rPr lang="vi-VN" sz="2400" dirty="0"/>
              <a:t>ID3 thực hiện tìm kiếm tham lam trên không gian các cây quyết định (do Quilan đề xuất năm 1986).</a:t>
            </a:r>
          </a:p>
          <a:p>
            <a:pPr marL="342900" lvl="0" indent="-342900" algn="just">
              <a:lnSpc>
                <a:spcPct val="160000"/>
              </a:lnSpc>
              <a:buFont typeface="Arial" panose="020B0604020202020204" pitchFamily="34" charset="0"/>
              <a:buChar char="•"/>
            </a:pPr>
            <a:r>
              <a:rPr lang="vi-VN" sz="2400" dirty="0"/>
              <a:t>Mục tiêu: </a:t>
            </a:r>
          </a:p>
          <a:p>
            <a:pPr marL="800100" lvl="1" indent="-342900" algn="just">
              <a:lnSpc>
                <a:spcPct val="160000"/>
              </a:lnSpc>
              <a:buFont typeface="Arial" panose="020B0604020202020204" pitchFamily="34" charset="0"/>
              <a:buChar char="•"/>
            </a:pPr>
            <a:r>
              <a:rPr lang="vi-VN" sz="2200" dirty="0"/>
              <a:t>Chọn ra các thuộc tính phù hợp nhất để phân chia không gian dữ liệu.</a:t>
            </a:r>
          </a:p>
          <a:p>
            <a:pPr marL="800100" lvl="1" indent="-342900" algn="just">
              <a:lnSpc>
                <a:spcPct val="160000"/>
              </a:lnSpc>
              <a:buFont typeface="Arial" panose="020B0604020202020204" pitchFamily="34" charset="0"/>
              <a:buChar char="•"/>
            </a:pPr>
            <a:r>
              <a:rPr lang="vi-VN" sz="2200" dirty="0"/>
              <a:t>Thực hiện qua việc tính toán độ đo lượng thông tin như entropy or độ suy giảm thông tin (information gain) để phân chia cây. </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10</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THUẬT TOÁN ID3 (ITERATIVE DICHOTOMISER 3)</a:t>
            </a:r>
          </a:p>
        </p:txBody>
      </p:sp>
    </p:spTree>
    <p:extLst>
      <p:ext uri="{BB962C8B-B14F-4D97-AF65-F5344CB8AC3E}">
        <p14:creationId xmlns:p14="http://schemas.microsoft.com/office/powerpoint/2010/main" val="66585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16409" cy="5833872"/>
          </a:xfrm>
        </p:spPr>
        <p:txBody>
          <a:bodyPr>
            <a:normAutofit/>
          </a:bodyPr>
          <a:lstStyle/>
          <a:p>
            <a:pPr marL="342900" marR="0" lvl="0" indent="-342900" algn="just" rtl="0">
              <a:lnSpc>
                <a:spcPct val="150000"/>
              </a:lnSpc>
              <a:spcBef>
                <a:spcPts val="0"/>
              </a:spcBef>
              <a:spcAft>
                <a:spcPts val="0"/>
              </a:spcAft>
              <a:buClr>
                <a:srgbClr val="000000"/>
              </a:buClr>
              <a:buSzPct val="100000"/>
              <a:buFont typeface="Arial" panose="020B0604020202020204" pitchFamily="34" charset="0"/>
              <a:buChar char="•"/>
            </a:pPr>
            <a:r>
              <a:rPr lang="vi-VN" sz="2400" b="0" i="0" u="none" strike="noStrike" cap="none" dirty="0">
                <a:solidFill>
                  <a:srgbClr val="000000"/>
                </a:solidFill>
                <a:latin typeface="Arial"/>
                <a:ea typeface="Arial"/>
                <a:cs typeface="Arial"/>
                <a:sym typeface="Arial"/>
              </a:rPr>
              <a:t>Các thuộc tính của dữ liệu có thể rời rạc (discrete) or là thuộc tính định danh (categorical).</a:t>
            </a:r>
          </a:p>
          <a:p>
            <a:pPr marL="342900" marR="0" lvl="0" indent="-342900" algn="just" rtl="0">
              <a:lnSpc>
                <a:spcPct val="150000"/>
              </a:lnSpc>
              <a:spcBef>
                <a:spcPts val="0"/>
              </a:spcBef>
              <a:spcAft>
                <a:spcPts val="0"/>
              </a:spcAft>
              <a:buClr>
                <a:srgbClr val="000000"/>
              </a:buClr>
              <a:buSzPct val="100000"/>
              <a:buFont typeface="Arial" panose="020B0604020202020204" pitchFamily="34" charset="0"/>
              <a:buChar char="•"/>
            </a:pPr>
            <a:r>
              <a:rPr lang="vi-VN" sz="2400" b="0" i="0" u="none" strike="noStrike" cap="none" dirty="0">
                <a:solidFill>
                  <a:srgbClr val="000000"/>
                </a:solidFill>
                <a:latin typeface="Arial"/>
                <a:ea typeface="Arial"/>
                <a:cs typeface="Arial"/>
                <a:sym typeface="Arial"/>
              </a:rPr>
              <a:t>Quy trình huấn luyện (quy nạp) với chiến lược Top-Down và bắt đầu với root node.</a:t>
            </a:r>
            <a:endParaRPr lang="vi-VN" sz="2800" dirty="0">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rgbClr val="000000"/>
              </a:buClr>
              <a:buSzPct val="100000"/>
              <a:buFont typeface="Arial" panose="020B0604020202020204" pitchFamily="34" charset="0"/>
              <a:buChar char="•"/>
            </a:pPr>
            <a:r>
              <a:rPr lang="vi-VN" sz="2400" b="0" i="0" u="none" strike="noStrike" cap="none" dirty="0">
                <a:solidFill>
                  <a:srgbClr val="000000"/>
                </a:solidFill>
                <a:latin typeface="Arial"/>
                <a:ea typeface="Arial"/>
                <a:cs typeface="Arial"/>
                <a:sym typeface="Arial"/>
              </a:rPr>
              <a:t>Quy trình phát triển cây sẽ tiếp tục cho đến khi:</a:t>
            </a:r>
            <a:endParaRPr lang="vi-VN" sz="1600" dirty="0">
              <a:sym typeface="Arial"/>
            </a:endParaRPr>
          </a:p>
          <a:p>
            <a:pPr marL="800100" lvl="1" indent="-342900" algn="just">
              <a:lnSpc>
                <a:spcPct val="150000"/>
              </a:lnSpc>
              <a:spcBef>
                <a:spcPts val="0"/>
              </a:spcBef>
              <a:spcAft>
                <a:spcPts val="0"/>
              </a:spcAft>
              <a:buClr>
                <a:srgbClr val="000000"/>
              </a:buClr>
              <a:buSzPct val="100000"/>
              <a:buFont typeface="Arial" panose="020B0604020202020204" pitchFamily="34" charset="0"/>
              <a:buChar char="•"/>
            </a:pPr>
            <a:r>
              <a:rPr lang="vi-VN" sz="2200" b="0" i="0" u="none" strike="noStrike" cap="none" dirty="0">
                <a:solidFill>
                  <a:srgbClr val="000000"/>
                </a:solidFill>
                <a:latin typeface="Arial"/>
                <a:ea typeface="Arial"/>
                <a:cs typeface="Arial"/>
                <a:sym typeface="Arial"/>
              </a:rPr>
              <a:t>Tất cả các thuộc tính đã được sử dụng và được biểu quyết theo số đông để quyết định leaf node.</a:t>
            </a:r>
            <a:endParaRPr lang="vi-VN" sz="2200" dirty="0">
              <a:sym typeface="Arial"/>
            </a:endParaRPr>
          </a:p>
          <a:p>
            <a:pPr marL="800100" lvl="1" indent="-342900" algn="just">
              <a:lnSpc>
                <a:spcPct val="150000"/>
              </a:lnSpc>
              <a:spcBef>
                <a:spcPts val="0"/>
              </a:spcBef>
              <a:spcAft>
                <a:spcPts val="0"/>
              </a:spcAft>
              <a:buClr>
                <a:srgbClr val="000000"/>
              </a:buClr>
              <a:buSzPct val="100000"/>
              <a:buFont typeface="Arial" panose="020B0604020202020204" pitchFamily="34" charset="0"/>
              <a:buChar char="•"/>
            </a:pPr>
            <a:r>
              <a:rPr lang="vi-VN" sz="2200" b="0" i="0" u="none" strike="noStrike" cap="none" dirty="0">
                <a:solidFill>
                  <a:srgbClr val="000000"/>
                </a:solidFill>
                <a:latin typeface="Arial"/>
                <a:ea typeface="Arial"/>
                <a:cs typeface="Arial"/>
                <a:sym typeface="Arial"/>
              </a:rPr>
              <a:t>Tất cả các mẫu thuộc cùng một lớp.</a:t>
            </a:r>
            <a:endParaRPr lang="vi-VN" sz="2200"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11</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THUẬT TOÁN ID3 (ITERATIVE DICHOTOMISER 3)</a:t>
            </a:r>
          </a:p>
        </p:txBody>
      </p:sp>
    </p:spTree>
    <p:extLst>
      <p:ext uri="{BB962C8B-B14F-4D97-AF65-F5344CB8AC3E}">
        <p14:creationId xmlns:p14="http://schemas.microsoft.com/office/powerpoint/2010/main" val="3478121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37674" cy="5833872"/>
          </a:xfrm>
        </p:spPr>
        <p:txBody>
          <a:bodyPr>
            <a:normAutofit/>
          </a:bodyPr>
          <a:lstStyle/>
          <a:p>
            <a:pPr algn="just">
              <a:lnSpc>
                <a:spcPct val="160000"/>
              </a:lnSpc>
            </a:pPr>
            <a:r>
              <a:rPr lang="en-US" sz="2400" b="1" dirty="0"/>
              <a:t>Information gain</a:t>
            </a:r>
          </a:p>
          <a:p>
            <a:pPr marL="342900" indent="-342900" algn="just">
              <a:lnSpc>
                <a:spcPct val="160000"/>
              </a:lnSpc>
              <a:buFont typeface="Arial" panose="020B0604020202020204" pitchFamily="34" charset="0"/>
              <a:buChar char="•"/>
            </a:pPr>
            <a:r>
              <a:rPr lang="vi-VN" sz="2400" dirty="0"/>
              <a:t>Dựa trên sự suy giảm của hàm entropy khi tập dữ liệu được phân chia dựa trên một thuộc tính.</a:t>
            </a:r>
          </a:p>
          <a:p>
            <a:pPr marL="342900" indent="-342900" algn="just">
              <a:lnSpc>
                <a:spcPct val="160000"/>
              </a:lnSpc>
              <a:buFont typeface="Arial" panose="020B0604020202020204" pitchFamily="34" charset="0"/>
              <a:buChar char="•"/>
            </a:pPr>
            <a:r>
              <a:rPr lang="vi-VN" sz="2400" dirty="0"/>
              <a:t>Để xây dựng một cây quyết định, phải tìm tất cả thuộc tính trả về information gain cao nhất.</a:t>
            </a:r>
          </a:p>
          <a:p>
            <a:pPr marL="0" indent="0" algn="just">
              <a:lnSpc>
                <a:spcPct val="160000"/>
              </a:lnSpc>
              <a:buNone/>
            </a:pPr>
            <a:r>
              <a:rPr lang="vi-VN" sz="2400" dirty="0"/>
              <a:t>Bước 1: Tính thông tin trung bình (Entropy) cần thiết để phân loại một mẫu trong phần dữ liệu D.</a:t>
            </a:r>
          </a:p>
          <a:p>
            <a:pPr marL="0" indent="0" algn="just">
              <a:lnSpc>
                <a:spcPct val="160000"/>
              </a:lnSpc>
              <a:buNone/>
            </a:pPr>
            <a:endParaRPr lang="en-US" sz="2400"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12</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THUẬT TOÁN ID3 (ITERATIVE DICHOTOMISER 3)</a:t>
            </a:r>
          </a:p>
        </p:txBody>
      </p:sp>
    </p:spTree>
    <p:extLst>
      <p:ext uri="{BB962C8B-B14F-4D97-AF65-F5344CB8AC3E}">
        <p14:creationId xmlns:p14="http://schemas.microsoft.com/office/powerpoint/2010/main" val="391605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144000" cy="5833872"/>
          </a:xfrm>
        </p:spPr>
        <p:txBody>
          <a:bodyPr>
            <a:normAutofit/>
          </a:bodyPr>
          <a:lstStyle/>
          <a:p>
            <a:pPr algn="just">
              <a:lnSpc>
                <a:spcPct val="160000"/>
              </a:lnSpc>
            </a:pPr>
            <a:r>
              <a:rPr lang="en-US" sz="2400" b="1" dirty="0"/>
              <a:t>Information gain</a:t>
            </a:r>
          </a:p>
          <a:p>
            <a:pPr marL="0" indent="0" algn="just">
              <a:lnSpc>
                <a:spcPct val="160000"/>
              </a:lnSpc>
              <a:buNone/>
            </a:pPr>
            <a:endParaRPr lang="en-US" sz="2400" dirty="0"/>
          </a:p>
          <a:p>
            <a:pPr marL="0" indent="0" algn="just">
              <a:lnSpc>
                <a:spcPct val="160000"/>
              </a:lnSpc>
              <a:buNone/>
            </a:pPr>
            <a:endParaRPr lang="en-US" sz="2400" dirty="0"/>
          </a:p>
          <a:p>
            <a:pPr marL="342900" indent="-342900" algn="just">
              <a:lnSpc>
                <a:spcPct val="160000"/>
              </a:lnSpc>
              <a:buFont typeface="Arial" panose="020B0604020202020204" pitchFamily="34" charset="0"/>
              <a:buChar char="•"/>
            </a:pPr>
            <a:r>
              <a:rPr lang="en-US" sz="2400" dirty="0"/>
              <a:t>D: </a:t>
            </a:r>
            <a:r>
              <a:rPr lang="en-US" sz="2400" dirty="0" err="1"/>
              <a:t>phần</a:t>
            </a:r>
            <a:r>
              <a:rPr lang="en-US" sz="2400" dirty="0"/>
              <a:t> </a:t>
            </a:r>
            <a:r>
              <a:rPr lang="en-US" sz="2400" dirty="0" err="1"/>
              <a:t>dữ</a:t>
            </a:r>
            <a:r>
              <a:rPr lang="en-US" sz="2400" dirty="0"/>
              <a:t> </a:t>
            </a:r>
            <a:r>
              <a:rPr lang="en-US" sz="2400" dirty="0" err="1"/>
              <a:t>liệu</a:t>
            </a:r>
            <a:r>
              <a:rPr lang="en-US" sz="2400" dirty="0"/>
              <a:t> </a:t>
            </a:r>
            <a:r>
              <a:rPr lang="en-US" sz="2400" dirty="0" err="1"/>
              <a:t>hiện</a:t>
            </a:r>
            <a:r>
              <a:rPr lang="en-US" sz="2400" dirty="0"/>
              <a:t> </a:t>
            </a:r>
            <a:r>
              <a:rPr lang="en-US" sz="2400" dirty="0" err="1"/>
              <a:t>tại</a:t>
            </a:r>
            <a:endParaRPr lang="en-US" sz="2400" dirty="0"/>
          </a:p>
          <a:p>
            <a:pPr marL="342900" indent="-342900" algn="just">
              <a:lnSpc>
                <a:spcPct val="160000"/>
              </a:lnSpc>
              <a:buFont typeface="Arial" panose="020B0604020202020204" pitchFamily="34" charset="0"/>
              <a:buChar char="•"/>
            </a:pPr>
            <a:r>
              <a:rPr lang="en-US" sz="2400" dirty="0"/>
              <a:t>N: </a:t>
            </a:r>
            <a:r>
              <a:rPr lang="en-US" sz="2400" dirty="0" err="1"/>
              <a:t>Số</a:t>
            </a:r>
            <a:r>
              <a:rPr lang="en-US" sz="2400" dirty="0"/>
              <a:t> </a:t>
            </a:r>
            <a:r>
              <a:rPr lang="en-US" sz="2400" dirty="0" err="1"/>
              <a:t>mẫu</a:t>
            </a:r>
            <a:r>
              <a:rPr lang="en-US" sz="2400" dirty="0"/>
              <a:t> </a:t>
            </a:r>
            <a:r>
              <a:rPr lang="en-US" sz="2400" dirty="0" err="1"/>
              <a:t>của</a:t>
            </a:r>
            <a:r>
              <a:rPr lang="en-US" sz="2400" dirty="0"/>
              <a:t> D</a:t>
            </a:r>
          </a:p>
          <a:p>
            <a:pPr marL="342900" indent="-342900" algn="just">
              <a:lnSpc>
                <a:spcPct val="160000"/>
              </a:lnSpc>
              <a:buFont typeface="Arial" panose="020B0604020202020204" pitchFamily="34" charset="0"/>
              <a:buChar char="•"/>
            </a:pPr>
            <a:r>
              <a:rPr lang="en-US" sz="2400" dirty="0"/>
              <a:t>Info(D): Entropy</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13</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THUẬT TOÁN ID3 (ITERATIVE DICHOTOMISER 3)</a:t>
            </a:r>
          </a:p>
        </p:txBody>
      </p:sp>
      <p:pic>
        <p:nvPicPr>
          <p:cNvPr id="3" name="Google Shape;154;p18">
            <a:extLst>
              <a:ext uri="{FF2B5EF4-FFF2-40B4-BE49-F238E27FC236}">
                <a16:creationId xmlns:a16="http://schemas.microsoft.com/office/drawing/2014/main" id="{0EBE47D2-E829-F05E-6CF2-7E1D1844954F}"/>
              </a:ext>
            </a:extLst>
          </p:cNvPr>
          <p:cNvPicPr preferRelativeResize="0"/>
          <p:nvPr/>
        </p:nvPicPr>
        <p:blipFill rotWithShape="1">
          <a:blip r:embed="rId2">
            <a:alphaModFix/>
          </a:blip>
          <a:srcRect/>
          <a:stretch/>
        </p:blipFill>
        <p:spPr>
          <a:xfrm>
            <a:off x="1467293" y="1463133"/>
            <a:ext cx="5688419" cy="1269433"/>
          </a:xfrm>
          <a:prstGeom prst="rect">
            <a:avLst/>
          </a:prstGeom>
          <a:noFill/>
          <a:ln>
            <a:noFill/>
          </a:ln>
        </p:spPr>
      </p:pic>
    </p:spTree>
    <p:extLst>
      <p:ext uri="{BB962C8B-B14F-4D97-AF65-F5344CB8AC3E}">
        <p14:creationId xmlns:p14="http://schemas.microsoft.com/office/powerpoint/2010/main" val="98848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144000" cy="5833872"/>
          </a:xfrm>
        </p:spPr>
        <p:txBody>
          <a:bodyPr>
            <a:normAutofit/>
          </a:bodyPr>
          <a:lstStyle/>
          <a:p>
            <a:pPr algn="just">
              <a:lnSpc>
                <a:spcPct val="160000"/>
              </a:lnSpc>
            </a:pPr>
            <a:r>
              <a:rPr lang="en-US" sz="2400" b="1" dirty="0"/>
              <a:t>Information gain</a:t>
            </a:r>
          </a:p>
          <a:p>
            <a:pPr marL="0" indent="0" algn="just">
              <a:lnSpc>
                <a:spcPct val="160000"/>
              </a:lnSpc>
              <a:buNone/>
            </a:pPr>
            <a:r>
              <a:rPr lang="vi-VN" sz="2400" dirty="0"/>
              <a:t>Bước 2: Tính lượng entropy trên mỗi thuộc tính:</a:t>
            </a:r>
          </a:p>
          <a:p>
            <a:pPr marL="342900" indent="-342900" algn="just">
              <a:lnSpc>
                <a:spcPct val="160000"/>
              </a:lnSpc>
              <a:buFont typeface="Arial" panose="020B0604020202020204" pitchFamily="34" charset="0"/>
              <a:buChar char="•"/>
            </a:pPr>
            <a:r>
              <a:rPr lang="vi-VN" sz="2400" dirty="0"/>
              <a:t>Giả sử chia mẫu dữ liệu là D có thuộc tính A có các giá trị tương ứng {a</a:t>
            </a:r>
            <a:r>
              <a:rPr lang="vi-VN" sz="2400" baseline="-25000" dirty="0"/>
              <a:t>1</a:t>
            </a:r>
            <a:r>
              <a:rPr lang="vi-VN" sz="2400" dirty="0"/>
              <a:t>, … a</a:t>
            </a:r>
            <a:r>
              <a:rPr lang="vi-VN" sz="2400" baseline="-25000" dirty="0"/>
              <a:t>v</a:t>
            </a:r>
            <a:r>
              <a:rPr lang="vi-VN" sz="2400" dirty="0"/>
              <a:t>}.</a:t>
            </a:r>
          </a:p>
          <a:p>
            <a:pPr marL="342900" indent="-342900" algn="just">
              <a:lnSpc>
                <a:spcPct val="160000"/>
              </a:lnSpc>
              <a:buFont typeface="Arial" panose="020B0604020202020204" pitchFamily="34" charset="0"/>
              <a:buChar char="•"/>
            </a:pPr>
            <a:r>
              <a:rPr lang="vi-VN" sz="2400" dirty="0"/>
              <a:t>Chia D thành v phần.</a:t>
            </a:r>
          </a:p>
          <a:p>
            <a:pPr marL="342900" indent="-342900" algn="just">
              <a:lnSpc>
                <a:spcPct val="160000"/>
              </a:lnSpc>
              <a:buFont typeface="Arial" panose="020B0604020202020204" pitchFamily="34" charset="0"/>
              <a:buChar char="•"/>
            </a:pPr>
            <a:r>
              <a:rPr lang="vi-VN" sz="2400" dirty="0"/>
              <a:t>Lượng thông tin cần thiết để phân loại được đo bởi: </a:t>
            </a:r>
          </a:p>
          <a:p>
            <a:pPr marL="0" indent="0" algn="just">
              <a:lnSpc>
                <a:spcPct val="160000"/>
              </a:lnSpc>
              <a:buNone/>
            </a:pPr>
            <a:endParaRPr lang="en-US" sz="2400"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14</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THUẬT TOÁN ID3 (ITERATIVE DICHOTOMISER 3)</a:t>
            </a:r>
          </a:p>
        </p:txBody>
      </p:sp>
      <p:pic>
        <p:nvPicPr>
          <p:cNvPr id="4" name="Google Shape;163;p19">
            <a:extLst>
              <a:ext uri="{FF2B5EF4-FFF2-40B4-BE49-F238E27FC236}">
                <a16:creationId xmlns:a16="http://schemas.microsoft.com/office/drawing/2014/main" id="{605071FB-D848-ECA3-2CF1-8382B4290C24}"/>
              </a:ext>
            </a:extLst>
          </p:cNvPr>
          <p:cNvPicPr preferRelativeResize="0"/>
          <p:nvPr/>
        </p:nvPicPr>
        <p:blipFill rotWithShape="1">
          <a:blip r:embed="rId2">
            <a:alphaModFix/>
          </a:blip>
          <a:srcRect/>
          <a:stretch/>
        </p:blipFill>
        <p:spPr>
          <a:xfrm>
            <a:off x="978196" y="4809484"/>
            <a:ext cx="6719776" cy="1506255"/>
          </a:xfrm>
          <a:prstGeom prst="rect">
            <a:avLst/>
          </a:prstGeom>
          <a:noFill/>
          <a:ln>
            <a:noFill/>
          </a:ln>
        </p:spPr>
      </p:pic>
    </p:spTree>
    <p:extLst>
      <p:ext uri="{BB962C8B-B14F-4D97-AF65-F5344CB8AC3E}">
        <p14:creationId xmlns:p14="http://schemas.microsoft.com/office/powerpoint/2010/main" val="4183542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16409" cy="5833872"/>
          </a:xfrm>
        </p:spPr>
        <p:txBody>
          <a:bodyPr>
            <a:normAutofit lnSpcReduction="10000"/>
          </a:bodyPr>
          <a:lstStyle/>
          <a:p>
            <a:pPr algn="just">
              <a:lnSpc>
                <a:spcPct val="160000"/>
              </a:lnSpc>
            </a:pPr>
            <a:r>
              <a:rPr lang="en-US" sz="2400" b="1" dirty="0"/>
              <a:t>Information gain</a:t>
            </a:r>
          </a:p>
          <a:p>
            <a:pPr marL="0" indent="0" algn="just">
              <a:lnSpc>
                <a:spcPct val="160000"/>
              </a:lnSpc>
              <a:buNone/>
            </a:pPr>
            <a:r>
              <a:rPr lang="vi-VN" sz="2400" dirty="0"/>
              <a:t>Bước 3: Tính information gain</a:t>
            </a:r>
          </a:p>
          <a:p>
            <a:pPr marL="342900" indent="-342900" algn="just">
              <a:lnSpc>
                <a:spcPct val="160000"/>
              </a:lnSpc>
              <a:buFont typeface="Arial" panose="020B0604020202020204" pitchFamily="34" charset="0"/>
              <a:buChar char="•"/>
            </a:pPr>
            <a:r>
              <a:rPr lang="vi-VN" sz="2400" dirty="0"/>
              <a:t>Information gain chia bởi thuộc tính A</a:t>
            </a:r>
          </a:p>
          <a:p>
            <a:pPr marL="0" indent="0" algn="just">
              <a:lnSpc>
                <a:spcPct val="160000"/>
              </a:lnSpc>
              <a:buNone/>
            </a:pPr>
            <a:r>
              <a:rPr lang="vi-VN" sz="2400" dirty="0"/>
              <a:t> </a:t>
            </a:r>
          </a:p>
          <a:p>
            <a:pPr marL="0" indent="0" algn="just">
              <a:lnSpc>
                <a:spcPct val="160000"/>
              </a:lnSpc>
              <a:buNone/>
            </a:pPr>
            <a:endParaRPr lang="vi-VN" sz="2400" dirty="0"/>
          </a:p>
          <a:p>
            <a:pPr marL="342900" indent="-342900" algn="just">
              <a:lnSpc>
                <a:spcPct val="160000"/>
              </a:lnSpc>
              <a:buFont typeface="Arial" panose="020B0604020202020204" pitchFamily="34" charset="0"/>
              <a:buChar char="•"/>
            </a:pPr>
            <a:r>
              <a:rPr lang="vi-VN" sz="2400" dirty="0"/>
              <a:t>Information gain là độ giảm trung bình trong thông tin cần thiết gây ra bởi biết giá trị của thuộc tính A</a:t>
            </a:r>
          </a:p>
          <a:p>
            <a:pPr marL="342900" indent="-342900" algn="just">
              <a:lnSpc>
                <a:spcPct val="160000"/>
              </a:lnSpc>
              <a:buFont typeface="Arial" panose="020B0604020202020204" pitchFamily="34" charset="0"/>
              <a:buChar char="•"/>
            </a:pPr>
            <a:r>
              <a:rPr lang="vi-VN" sz="2400" dirty="0"/>
              <a:t>Lựa chọn thuộc tính phân chia ở node N: Lấy thuộc tính A với information gain cao nhất (Gain(A)).</a:t>
            </a:r>
          </a:p>
          <a:p>
            <a:pPr marL="0" indent="0" algn="just">
              <a:lnSpc>
                <a:spcPct val="160000"/>
              </a:lnSpc>
              <a:buNone/>
            </a:pPr>
            <a:endParaRPr lang="en-US" sz="2400"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15</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THUẬT TOÁN ID3 (ITERATIVE DICHOTOMISER 3)</a:t>
            </a:r>
          </a:p>
        </p:txBody>
      </p:sp>
      <p:pic>
        <p:nvPicPr>
          <p:cNvPr id="3" name="Google Shape;171;p20">
            <a:extLst>
              <a:ext uri="{FF2B5EF4-FFF2-40B4-BE49-F238E27FC236}">
                <a16:creationId xmlns:a16="http://schemas.microsoft.com/office/drawing/2014/main" id="{971CF546-F4C4-83B9-043B-514683FCC604}"/>
              </a:ext>
            </a:extLst>
          </p:cNvPr>
          <p:cNvPicPr preferRelativeResize="0"/>
          <p:nvPr/>
        </p:nvPicPr>
        <p:blipFill rotWithShape="1">
          <a:blip r:embed="rId2">
            <a:alphaModFix/>
          </a:blip>
          <a:srcRect/>
          <a:stretch/>
        </p:blipFill>
        <p:spPr>
          <a:xfrm>
            <a:off x="2286000" y="2845014"/>
            <a:ext cx="4372469" cy="1057135"/>
          </a:xfrm>
          <a:prstGeom prst="rect">
            <a:avLst/>
          </a:prstGeom>
          <a:noFill/>
          <a:ln>
            <a:noFill/>
          </a:ln>
        </p:spPr>
      </p:pic>
    </p:spTree>
    <p:extLst>
      <p:ext uri="{BB962C8B-B14F-4D97-AF65-F5344CB8AC3E}">
        <p14:creationId xmlns:p14="http://schemas.microsoft.com/office/powerpoint/2010/main" val="4267895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144000" cy="5833872"/>
          </a:xfrm>
        </p:spPr>
        <p:txBody>
          <a:bodyPr>
            <a:normAutofit/>
          </a:bodyPr>
          <a:lstStyle/>
          <a:p>
            <a:pPr algn="just">
              <a:lnSpc>
                <a:spcPct val="160000"/>
              </a:lnSpc>
            </a:pPr>
            <a:r>
              <a:rPr lang="en-US" sz="2400" b="1" dirty="0"/>
              <a:t>Information gain</a:t>
            </a:r>
          </a:p>
          <a:p>
            <a:pPr marL="0" indent="0" algn="just">
              <a:lnSpc>
                <a:spcPct val="160000"/>
              </a:lnSpc>
              <a:buNone/>
            </a:pPr>
            <a:endParaRPr lang="en-US" sz="2400"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16</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THUẬT TOÁN ID3 (ITERATIVE DICHOTOMISER 3)</a:t>
            </a:r>
          </a:p>
        </p:txBody>
      </p:sp>
      <p:pic>
        <p:nvPicPr>
          <p:cNvPr id="4" name="Google Shape;178;p21">
            <a:extLst>
              <a:ext uri="{FF2B5EF4-FFF2-40B4-BE49-F238E27FC236}">
                <a16:creationId xmlns:a16="http://schemas.microsoft.com/office/drawing/2014/main" id="{79B6AF43-A4A1-A740-946D-70E5FCA33C61}"/>
              </a:ext>
            </a:extLst>
          </p:cNvPr>
          <p:cNvPicPr preferRelativeResize="0"/>
          <p:nvPr/>
        </p:nvPicPr>
        <p:blipFill rotWithShape="1">
          <a:blip r:embed="rId2">
            <a:alphaModFix/>
          </a:blip>
          <a:srcRect/>
          <a:stretch/>
        </p:blipFill>
        <p:spPr>
          <a:xfrm>
            <a:off x="127590" y="1392865"/>
            <a:ext cx="8825023" cy="5061098"/>
          </a:xfrm>
          <a:prstGeom prst="rect">
            <a:avLst/>
          </a:prstGeom>
          <a:noFill/>
          <a:ln>
            <a:noFill/>
          </a:ln>
        </p:spPr>
      </p:pic>
    </p:spTree>
    <p:extLst>
      <p:ext uri="{BB962C8B-B14F-4D97-AF65-F5344CB8AC3E}">
        <p14:creationId xmlns:p14="http://schemas.microsoft.com/office/powerpoint/2010/main" val="179246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95693" y="2940601"/>
            <a:ext cx="9048307" cy="727631"/>
          </a:xfrm>
        </p:spPr>
        <p:txBody>
          <a:bodyPr>
            <a:normAutofit/>
          </a:bodyPr>
          <a:lstStyle/>
          <a:p>
            <a:pPr marL="0" indent="0" algn="ctr">
              <a:spcBef>
                <a:spcPts val="1200"/>
              </a:spcBef>
              <a:spcAft>
                <a:spcPts val="1200"/>
              </a:spcAft>
              <a:buNone/>
            </a:pPr>
            <a:r>
              <a:rPr lang="en-US" sz="3600" dirty="0"/>
              <a:t>THUẬT TOÁN C4.5 (CẢI TIẾN TỪ ID3)</a:t>
            </a:r>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17</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191953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16409" cy="5833872"/>
          </a:xfrm>
        </p:spPr>
        <p:txBody>
          <a:bodyPr>
            <a:normAutofit lnSpcReduction="10000"/>
          </a:bodyPr>
          <a:lstStyle/>
          <a:p>
            <a:pPr algn="just">
              <a:lnSpc>
                <a:spcPct val="200000"/>
              </a:lnSpc>
              <a:buFont typeface="Arial" panose="020B0604020202020204" pitchFamily="34" charset="0"/>
              <a:buChar char="•"/>
            </a:pPr>
            <a:r>
              <a:rPr lang="vi-VN" sz="2400" b="0" i="0" u="none" strike="noStrike" dirty="0">
                <a:solidFill>
                  <a:srgbClr val="1B1B1B"/>
                </a:solidFill>
                <a:effectLst/>
                <a:latin typeface="+mn-lt"/>
              </a:rPr>
              <a:t>Là một cải tiến cho thuật toán ID3, Ross Quinlan đã tạo ra thuật toán cây quyết định C4.5 . Trong các ứng dụng học máy và khai thác dữ liệu, đây là một phương pháp được ưa chuộng để tạo cây quyết định. Một số nhược điểm của thuật toán ID3 được giải quyết trong C4.5, bao gồm khả năng xử lý các đặc điểm liên tục và xu hướng quá khớp với tập huấn luyện.</a:t>
            </a:r>
          </a:p>
          <a:p>
            <a:pPr algn="just">
              <a:lnSpc>
                <a:spcPct val="200000"/>
              </a:lnSpc>
              <a:buFont typeface="Arial" panose="020B0604020202020204" pitchFamily="34" charset="0"/>
              <a:buChar char="•"/>
            </a:pPr>
            <a:r>
              <a:rPr lang="vi-VN" sz="2400" b="0" i="0" u="none" strike="noStrike" dirty="0">
                <a:solidFill>
                  <a:srgbClr val="1B1B1B"/>
                </a:solidFill>
                <a:effectLst/>
                <a:latin typeface="+mn-lt"/>
              </a:rPr>
              <a:t>Sử dụng Gain Ratio (thay vì Information Gain) để chọn thuộc tính phân chia trong quá trình dựng cây.</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18</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err="1"/>
              <a:t>Thuật</a:t>
            </a:r>
            <a:r>
              <a:rPr lang="en-US" dirty="0"/>
              <a:t> </a:t>
            </a:r>
            <a:r>
              <a:rPr lang="en-US" dirty="0" err="1"/>
              <a:t>Toán</a:t>
            </a:r>
            <a:r>
              <a:rPr lang="en-US" dirty="0"/>
              <a:t> C4.5 (</a:t>
            </a:r>
            <a:r>
              <a:rPr lang="en-US" dirty="0" err="1"/>
              <a:t>Cải</a:t>
            </a:r>
            <a:r>
              <a:rPr lang="en-US" dirty="0"/>
              <a:t> </a:t>
            </a:r>
            <a:r>
              <a:rPr lang="en-US" dirty="0" err="1"/>
              <a:t>tiến</a:t>
            </a:r>
            <a:r>
              <a:rPr lang="en-US" dirty="0"/>
              <a:t> </a:t>
            </a:r>
            <a:r>
              <a:rPr lang="en-US" dirty="0" err="1"/>
              <a:t>từ</a:t>
            </a:r>
            <a:r>
              <a:rPr lang="en-US" dirty="0"/>
              <a:t> ID3)</a:t>
            </a:r>
          </a:p>
        </p:txBody>
      </p:sp>
    </p:spTree>
    <p:extLst>
      <p:ext uri="{BB962C8B-B14F-4D97-AF65-F5344CB8AC3E}">
        <p14:creationId xmlns:p14="http://schemas.microsoft.com/office/powerpoint/2010/main" val="26113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1</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
        <p:nvSpPr>
          <p:cNvPr id="10" name="Content Placeholder 9">
            <a:extLst>
              <a:ext uri="{FF2B5EF4-FFF2-40B4-BE49-F238E27FC236}">
                <a16:creationId xmlns:a16="http://schemas.microsoft.com/office/drawing/2014/main" id="{15DE5E27-FDDF-E711-48B2-3A366ADF7FE8}"/>
              </a:ext>
            </a:extLst>
          </p:cNvPr>
          <p:cNvSpPr>
            <a:spLocks noGrp="1"/>
          </p:cNvSpPr>
          <p:nvPr>
            <p:ph sz="half" idx="2"/>
          </p:nvPr>
        </p:nvSpPr>
        <p:spPr>
          <a:xfrm>
            <a:off x="138223" y="768096"/>
            <a:ext cx="8373388" cy="5833872"/>
          </a:xfrm>
        </p:spPr>
        <p:txBody>
          <a:bodyPr>
            <a:normAutofit/>
          </a:bodyPr>
          <a:lstStyle/>
          <a:p>
            <a:pPr>
              <a:lnSpc>
                <a:spcPts val="3300"/>
              </a:lnSpc>
            </a:pPr>
            <a:r>
              <a:rPr lang="en-US" dirty="0" err="1"/>
              <a:t>Cây</a:t>
            </a:r>
            <a:r>
              <a:rPr lang="en-US" dirty="0"/>
              <a:t> </a:t>
            </a:r>
            <a:r>
              <a:rPr lang="en-US" dirty="0" err="1"/>
              <a:t>Quyết</a:t>
            </a:r>
            <a:r>
              <a:rPr lang="en-US" dirty="0"/>
              <a:t> </a:t>
            </a:r>
            <a:r>
              <a:rPr lang="en-US" dirty="0" err="1"/>
              <a:t>Định</a:t>
            </a:r>
            <a:r>
              <a:rPr lang="en-US" dirty="0"/>
              <a:t> (Decision Tree)</a:t>
            </a:r>
            <a:endParaRPr lang="en-VN" dirty="0"/>
          </a:p>
          <a:p>
            <a:pPr>
              <a:lnSpc>
                <a:spcPts val="3300"/>
              </a:lnSpc>
            </a:pPr>
            <a:r>
              <a:rPr lang="en-VN" dirty="0"/>
              <a:t>Bài Toán Phân Loại</a:t>
            </a:r>
          </a:p>
          <a:p>
            <a:pPr>
              <a:lnSpc>
                <a:spcPts val="3300"/>
              </a:lnSpc>
            </a:pPr>
            <a:r>
              <a:rPr lang="en-VN" dirty="0"/>
              <a:t>Thuật Toán ID3 </a:t>
            </a:r>
            <a:r>
              <a:rPr lang="en-US" dirty="0"/>
              <a:t>(Iterative </a:t>
            </a:r>
            <a:r>
              <a:rPr lang="en-US" dirty="0" err="1"/>
              <a:t>Dichotomiser</a:t>
            </a:r>
            <a:r>
              <a:rPr lang="en-US" dirty="0"/>
              <a:t> 3)</a:t>
            </a:r>
            <a:endParaRPr lang="en-VN" dirty="0"/>
          </a:p>
          <a:p>
            <a:pPr>
              <a:lnSpc>
                <a:spcPts val="3300"/>
              </a:lnSpc>
            </a:pPr>
            <a:r>
              <a:rPr lang="en-US" dirty="0" err="1"/>
              <a:t>Thuật</a:t>
            </a:r>
            <a:r>
              <a:rPr lang="en-US" dirty="0"/>
              <a:t> </a:t>
            </a:r>
            <a:r>
              <a:rPr lang="en-US" dirty="0" err="1"/>
              <a:t>Toán</a:t>
            </a:r>
            <a:r>
              <a:rPr lang="en-US" dirty="0"/>
              <a:t> C4.5 (</a:t>
            </a:r>
            <a:r>
              <a:rPr lang="en-US" dirty="0" err="1"/>
              <a:t>Cải</a:t>
            </a:r>
            <a:r>
              <a:rPr lang="en-US" dirty="0"/>
              <a:t> </a:t>
            </a:r>
            <a:r>
              <a:rPr lang="en-US" dirty="0" err="1"/>
              <a:t>tiến</a:t>
            </a:r>
            <a:r>
              <a:rPr lang="en-US" dirty="0"/>
              <a:t> </a:t>
            </a:r>
            <a:r>
              <a:rPr lang="en-US" dirty="0" err="1"/>
              <a:t>từ</a:t>
            </a:r>
            <a:r>
              <a:rPr lang="en-US" dirty="0"/>
              <a:t> ID3)</a:t>
            </a:r>
          </a:p>
          <a:p>
            <a:pPr>
              <a:lnSpc>
                <a:spcPts val="3300"/>
              </a:lnSpc>
            </a:pPr>
            <a:r>
              <a:rPr lang="en-US" dirty="0" err="1"/>
              <a:t>Thuật</a:t>
            </a:r>
            <a:r>
              <a:rPr lang="en-US" dirty="0"/>
              <a:t> </a:t>
            </a:r>
            <a:r>
              <a:rPr lang="en-US" dirty="0" err="1"/>
              <a:t>Toán</a:t>
            </a:r>
            <a:r>
              <a:rPr lang="en-US" dirty="0"/>
              <a:t> CART (Classification and Regression Tree)</a:t>
            </a:r>
            <a:endParaRPr lang="en-VN" dirty="0"/>
          </a:p>
          <a:p>
            <a:pPr>
              <a:lnSpc>
                <a:spcPts val="3300"/>
              </a:lnSpc>
            </a:pPr>
            <a:r>
              <a:rPr lang="en-US" dirty="0" err="1"/>
              <a:t>Ví</a:t>
            </a:r>
            <a:r>
              <a:rPr lang="en-US" dirty="0"/>
              <a:t> </a:t>
            </a:r>
            <a:r>
              <a:rPr lang="en-US" dirty="0" err="1"/>
              <a:t>Dụ</a:t>
            </a:r>
            <a:r>
              <a:rPr lang="en-US" dirty="0"/>
              <a:t> Minh </a:t>
            </a:r>
            <a:r>
              <a:rPr lang="en-US" dirty="0" err="1"/>
              <a:t>Hoạ</a:t>
            </a:r>
            <a:endParaRPr lang="en-US" dirty="0"/>
          </a:p>
          <a:p>
            <a:pPr>
              <a:lnSpc>
                <a:spcPts val="3300"/>
              </a:lnSpc>
            </a:pPr>
            <a:r>
              <a:rPr lang="en-VN" dirty="0"/>
              <a:t>Tổng Hợp Các Vấn Đề</a:t>
            </a:r>
          </a:p>
          <a:p>
            <a:pPr>
              <a:lnSpc>
                <a:spcPts val="3300"/>
              </a:lnSpc>
            </a:pPr>
            <a:r>
              <a:rPr lang="vi-VN" dirty="0"/>
              <a:t>Các Bước Xây Dựng Cây</a:t>
            </a:r>
          </a:p>
          <a:p>
            <a:pPr>
              <a:lnSpc>
                <a:spcPts val="3300"/>
              </a:lnSpc>
            </a:pPr>
            <a:r>
              <a:rPr lang="en-US" dirty="0" err="1"/>
              <a:t>Rừng</a:t>
            </a:r>
            <a:r>
              <a:rPr lang="en-US" dirty="0"/>
              <a:t> </a:t>
            </a:r>
            <a:r>
              <a:rPr lang="en-US" dirty="0" err="1"/>
              <a:t>Ngẫu</a:t>
            </a:r>
            <a:r>
              <a:rPr lang="en-US" dirty="0"/>
              <a:t> </a:t>
            </a:r>
            <a:r>
              <a:rPr lang="en-US" dirty="0" err="1"/>
              <a:t>Nhiên</a:t>
            </a:r>
            <a:r>
              <a:rPr lang="en-US" dirty="0"/>
              <a:t> (Random Forest)</a:t>
            </a:r>
          </a:p>
          <a:p>
            <a:pPr>
              <a:lnSpc>
                <a:spcPts val="3300"/>
              </a:lnSpc>
            </a:pPr>
            <a:r>
              <a:rPr lang="en-US" dirty="0" err="1"/>
              <a:t>Hàm</a:t>
            </a:r>
            <a:r>
              <a:rPr lang="en-US" dirty="0"/>
              <a:t> </a:t>
            </a:r>
            <a:r>
              <a:rPr lang="en-US" dirty="0" err="1"/>
              <a:t>Đánh</a:t>
            </a:r>
            <a:r>
              <a:rPr lang="en-US" dirty="0"/>
              <a:t> </a:t>
            </a:r>
            <a:r>
              <a:rPr lang="en-US" dirty="0" err="1"/>
              <a:t>Giá</a:t>
            </a:r>
            <a:r>
              <a:rPr lang="en-US" dirty="0"/>
              <a:t> (Metric)</a:t>
            </a:r>
          </a:p>
          <a:p>
            <a:pPr>
              <a:lnSpc>
                <a:spcPts val="3300"/>
              </a:lnSpc>
            </a:pPr>
            <a:r>
              <a:rPr lang="en-US" dirty="0" err="1"/>
              <a:t>Kết</a:t>
            </a:r>
            <a:r>
              <a:rPr lang="en-US" dirty="0"/>
              <a:t> </a:t>
            </a:r>
            <a:r>
              <a:rPr lang="en-US" dirty="0" err="1"/>
              <a:t>Luận</a:t>
            </a:r>
            <a:endParaRPr lang="en-VN" dirty="0"/>
          </a:p>
        </p:txBody>
      </p:sp>
    </p:spTree>
    <p:extLst>
      <p:ext uri="{BB962C8B-B14F-4D97-AF65-F5344CB8AC3E}">
        <p14:creationId xmlns:p14="http://schemas.microsoft.com/office/powerpoint/2010/main" val="2825409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144000" cy="5833872"/>
          </a:xfrm>
        </p:spPr>
        <p:txBody>
          <a:bodyPr>
            <a:normAutofit/>
          </a:bodyPr>
          <a:lstStyle/>
          <a:p>
            <a:pPr algn="just">
              <a:lnSpc>
                <a:spcPct val="160000"/>
              </a:lnSpc>
            </a:pPr>
            <a:r>
              <a:rPr lang="en-US" sz="2400" b="1" dirty="0"/>
              <a:t>Gain Ratio</a:t>
            </a:r>
          </a:p>
          <a:p>
            <a:pPr marL="0" indent="0" algn="just">
              <a:lnSpc>
                <a:spcPct val="160000"/>
              </a:lnSpc>
              <a:buNone/>
            </a:pPr>
            <a:endParaRPr lang="en-US" sz="2400" dirty="0"/>
          </a:p>
          <a:p>
            <a:pPr marL="0" indent="0" algn="just">
              <a:lnSpc>
                <a:spcPct val="160000"/>
              </a:lnSpc>
              <a:buNone/>
            </a:pPr>
            <a:endParaRPr lang="en-US" sz="2400"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19</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err="1"/>
              <a:t>Thuật</a:t>
            </a:r>
            <a:r>
              <a:rPr lang="en-US" dirty="0"/>
              <a:t> </a:t>
            </a:r>
            <a:r>
              <a:rPr lang="en-US" dirty="0" err="1"/>
              <a:t>Toán</a:t>
            </a:r>
            <a:r>
              <a:rPr lang="en-US" dirty="0"/>
              <a:t> C4.5 (</a:t>
            </a:r>
            <a:r>
              <a:rPr lang="en-US" dirty="0" err="1"/>
              <a:t>Cải</a:t>
            </a:r>
            <a:r>
              <a:rPr lang="en-US" dirty="0"/>
              <a:t> </a:t>
            </a:r>
            <a:r>
              <a:rPr lang="en-US" dirty="0" err="1"/>
              <a:t>tiến</a:t>
            </a:r>
            <a:r>
              <a:rPr lang="en-US" dirty="0"/>
              <a:t> </a:t>
            </a:r>
            <a:r>
              <a:rPr lang="en-US" dirty="0" err="1"/>
              <a:t>từ</a:t>
            </a:r>
            <a:r>
              <a:rPr lang="en-US" dirty="0"/>
              <a:t> ID3)</a:t>
            </a:r>
          </a:p>
        </p:txBody>
      </p:sp>
      <p:pic>
        <p:nvPicPr>
          <p:cNvPr id="10" name="Google Shape;185;p22">
            <a:extLst>
              <a:ext uri="{FF2B5EF4-FFF2-40B4-BE49-F238E27FC236}">
                <a16:creationId xmlns:a16="http://schemas.microsoft.com/office/drawing/2014/main" id="{491669E6-2962-7BCB-8B9C-174F6E4674C0}"/>
              </a:ext>
            </a:extLst>
          </p:cNvPr>
          <p:cNvPicPr preferRelativeResize="0"/>
          <p:nvPr/>
        </p:nvPicPr>
        <p:blipFill rotWithShape="1">
          <a:blip r:embed="rId2">
            <a:alphaModFix/>
          </a:blip>
          <a:srcRect/>
          <a:stretch/>
        </p:blipFill>
        <p:spPr>
          <a:xfrm>
            <a:off x="227818" y="1354588"/>
            <a:ext cx="8688364" cy="5110007"/>
          </a:xfrm>
          <a:prstGeom prst="rect">
            <a:avLst/>
          </a:prstGeom>
          <a:noFill/>
          <a:ln>
            <a:noFill/>
          </a:ln>
        </p:spPr>
      </p:pic>
    </p:spTree>
    <p:extLst>
      <p:ext uri="{BB962C8B-B14F-4D97-AF65-F5344CB8AC3E}">
        <p14:creationId xmlns:p14="http://schemas.microsoft.com/office/powerpoint/2010/main" val="2566022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27042" cy="5833872"/>
          </a:xfrm>
        </p:spPr>
        <p:txBody>
          <a:bodyPr>
            <a:normAutofit fontScale="92500" lnSpcReduction="20000"/>
          </a:bodyPr>
          <a:lstStyle/>
          <a:p>
            <a:pPr algn="just">
              <a:lnSpc>
                <a:spcPct val="160000"/>
              </a:lnSpc>
            </a:pPr>
            <a:r>
              <a:rPr lang="en-US" sz="2400" b="1" dirty="0"/>
              <a:t>Gain Ratio</a:t>
            </a:r>
          </a:p>
          <a:p>
            <a:pPr algn="just">
              <a:lnSpc>
                <a:spcPct val="160000"/>
              </a:lnSpc>
            </a:pPr>
            <a:endParaRPr lang="en-US" sz="2400" b="1" dirty="0"/>
          </a:p>
          <a:p>
            <a:pPr marL="342900" indent="-342900" algn="just">
              <a:lnSpc>
                <a:spcPct val="160000"/>
              </a:lnSpc>
              <a:buFont typeface="Arial" panose="020B0604020202020204" pitchFamily="34" charset="0"/>
              <a:buChar char="•"/>
            </a:pPr>
            <a:r>
              <a:rPr lang="vi-VN" sz="2400" dirty="0"/>
              <a:t>Split Information đo lường mức độ "phân tán" khi thuộc tính chia dữ liệu thành các tập con.</a:t>
            </a:r>
          </a:p>
          <a:p>
            <a:pPr marL="342900" indent="-342900" algn="just">
              <a:lnSpc>
                <a:spcPct val="160000"/>
              </a:lnSpc>
              <a:buFont typeface="Arial" panose="020B0604020202020204" pitchFamily="34" charset="0"/>
              <a:buChar char="•"/>
            </a:pPr>
            <a:endParaRPr lang="vi-VN" sz="2400" dirty="0"/>
          </a:p>
          <a:p>
            <a:pPr marL="342900" indent="-342900" algn="just">
              <a:lnSpc>
                <a:spcPct val="160000"/>
              </a:lnSpc>
              <a:buFont typeface="Arial" panose="020B0604020202020204" pitchFamily="34" charset="0"/>
              <a:buChar char="•"/>
            </a:pPr>
            <a:endParaRPr lang="vi-VN" sz="2400" dirty="0"/>
          </a:p>
          <a:p>
            <a:pPr marL="342900" indent="-342900" algn="just">
              <a:lnSpc>
                <a:spcPct val="160000"/>
              </a:lnSpc>
              <a:buFont typeface="Arial" panose="020B0604020202020204" pitchFamily="34" charset="0"/>
              <a:buChar char="•"/>
            </a:pPr>
            <a:r>
              <a:rPr lang="vi-VN" sz="2400" dirty="0"/>
              <a:t>v: Số lượng tập con sinh ra từ việc chia dữ liệu dựa trên thuộc tính A.</a:t>
            </a:r>
          </a:p>
          <a:p>
            <a:pPr marL="342900" indent="-342900" algn="just">
              <a:lnSpc>
                <a:spcPct val="160000"/>
              </a:lnSpc>
              <a:buFont typeface="Arial" panose="020B0604020202020204" pitchFamily="34" charset="0"/>
              <a:buChar char="•"/>
            </a:pPr>
            <a:r>
              <a:rPr lang="vi-VN" sz="2400" dirty="0"/>
              <a:t>∣D</a:t>
            </a:r>
            <a:r>
              <a:rPr lang="vi-VN" sz="2400" baseline="-25000" dirty="0"/>
              <a:t>j</a:t>
            </a:r>
            <a:r>
              <a:rPr lang="vi-VN" sz="2400" dirty="0"/>
              <a:t>​∣: Số lượng mẫu trong tập con D</a:t>
            </a:r>
            <a:r>
              <a:rPr lang="vi-VN" sz="2400" baseline="-25000" dirty="0"/>
              <a:t>j</a:t>
            </a:r>
            <a:r>
              <a:rPr lang="vi-VN" sz="2400" dirty="0"/>
              <a:t>.</a:t>
            </a:r>
          </a:p>
          <a:p>
            <a:pPr marL="342900" indent="-342900" algn="just">
              <a:lnSpc>
                <a:spcPct val="160000"/>
              </a:lnSpc>
              <a:buFont typeface="Arial" panose="020B0604020202020204" pitchFamily="34" charset="0"/>
              <a:buChar char="•"/>
            </a:pPr>
            <a:r>
              <a:rPr lang="vi-VN" sz="2400" dirty="0"/>
              <a:t>∣D∣: Tổng số mẫu trong tập dữ liệu ban đầu.</a:t>
            </a:r>
          </a:p>
          <a:p>
            <a:pPr marL="342900" indent="-342900" algn="just">
              <a:lnSpc>
                <a:spcPct val="160000"/>
              </a:lnSpc>
              <a:buFont typeface="Arial" panose="020B0604020202020204" pitchFamily="34" charset="0"/>
              <a:buChar char="•"/>
            </a:pPr>
            <a:endParaRPr lang="en-US" sz="2400" dirty="0"/>
          </a:p>
          <a:p>
            <a:pPr marL="0" indent="0" algn="just">
              <a:lnSpc>
                <a:spcPct val="160000"/>
              </a:lnSpc>
              <a:buNone/>
            </a:pPr>
            <a:endParaRPr lang="en-US" sz="2400" dirty="0"/>
          </a:p>
          <a:p>
            <a:pPr marL="0" indent="0" algn="just">
              <a:lnSpc>
                <a:spcPct val="160000"/>
              </a:lnSpc>
              <a:buNone/>
            </a:pPr>
            <a:endParaRPr lang="en-US" sz="2400"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20</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err="1"/>
              <a:t>Thuật</a:t>
            </a:r>
            <a:r>
              <a:rPr lang="en-US" dirty="0"/>
              <a:t> </a:t>
            </a:r>
            <a:r>
              <a:rPr lang="en-US" dirty="0" err="1"/>
              <a:t>Toán</a:t>
            </a:r>
            <a:r>
              <a:rPr lang="en-US" dirty="0"/>
              <a:t> C4.5 (</a:t>
            </a:r>
            <a:r>
              <a:rPr lang="en-US" dirty="0" err="1"/>
              <a:t>Cải</a:t>
            </a:r>
            <a:r>
              <a:rPr lang="en-US" dirty="0"/>
              <a:t> </a:t>
            </a:r>
            <a:r>
              <a:rPr lang="en-US" dirty="0" err="1"/>
              <a:t>tiến</a:t>
            </a:r>
            <a:r>
              <a:rPr lang="en-US" dirty="0"/>
              <a:t> </a:t>
            </a:r>
            <a:r>
              <a:rPr lang="en-US" dirty="0" err="1"/>
              <a:t>từ</a:t>
            </a:r>
            <a:r>
              <a:rPr lang="en-US" dirty="0"/>
              <a:t> ID3)</a:t>
            </a:r>
          </a:p>
        </p:txBody>
      </p:sp>
      <p:pic>
        <p:nvPicPr>
          <p:cNvPr id="13" name="Picture 12">
            <a:extLst>
              <a:ext uri="{FF2B5EF4-FFF2-40B4-BE49-F238E27FC236}">
                <a16:creationId xmlns:a16="http://schemas.microsoft.com/office/drawing/2014/main" id="{ED68B2D7-D584-FD2D-EB4D-B5697DA53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67" y="1164380"/>
            <a:ext cx="4627895" cy="1109750"/>
          </a:xfrm>
          <a:prstGeom prst="rect">
            <a:avLst/>
          </a:prstGeom>
        </p:spPr>
      </p:pic>
      <p:pic>
        <p:nvPicPr>
          <p:cNvPr id="15" name="Picture 14">
            <a:extLst>
              <a:ext uri="{FF2B5EF4-FFF2-40B4-BE49-F238E27FC236}">
                <a16:creationId xmlns:a16="http://schemas.microsoft.com/office/drawing/2014/main" id="{339AA903-DFAD-8326-C014-79960D683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469" y="3271057"/>
            <a:ext cx="5645889" cy="1166991"/>
          </a:xfrm>
          <a:prstGeom prst="rect">
            <a:avLst/>
          </a:prstGeom>
        </p:spPr>
      </p:pic>
    </p:spTree>
    <p:extLst>
      <p:ext uri="{BB962C8B-B14F-4D97-AF65-F5344CB8AC3E}">
        <p14:creationId xmlns:p14="http://schemas.microsoft.com/office/powerpoint/2010/main" val="2732522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37674" cy="5833872"/>
          </a:xfrm>
        </p:spPr>
        <p:txBody>
          <a:bodyPr>
            <a:normAutofit/>
          </a:bodyPr>
          <a:lstStyle/>
          <a:p>
            <a:pPr algn="just">
              <a:lnSpc>
                <a:spcPct val="160000"/>
              </a:lnSpc>
            </a:pPr>
            <a:r>
              <a:rPr lang="en-US" sz="2400" b="1" dirty="0"/>
              <a:t>Gain Ratio</a:t>
            </a:r>
          </a:p>
          <a:p>
            <a:pPr marL="342900" indent="-342900" algn="just">
              <a:lnSpc>
                <a:spcPct val="160000"/>
              </a:lnSpc>
              <a:buFont typeface="Arial" panose="020B0604020202020204" pitchFamily="34" charset="0"/>
              <a:buChar char="•"/>
            </a:pPr>
            <a:r>
              <a:rPr lang="en-US" sz="2400" b="0" i="0" u="none" strike="noStrike" dirty="0">
                <a:solidFill>
                  <a:srgbClr val="000000"/>
                </a:solidFill>
                <a:effectLst/>
              </a:rPr>
              <a:t>Split Information </a:t>
            </a:r>
            <a:r>
              <a:rPr lang="en-US" sz="2400" b="0" i="0" u="none" strike="noStrike" dirty="0" err="1">
                <a:solidFill>
                  <a:srgbClr val="000000"/>
                </a:solidFill>
                <a:effectLst/>
              </a:rPr>
              <a:t>cao</a:t>
            </a:r>
            <a:r>
              <a:rPr lang="en-US" sz="2400" b="0" i="0" u="none" strike="noStrike" dirty="0">
                <a:solidFill>
                  <a:srgbClr val="000000"/>
                </a:solidFill>
                <a:effectLst/>
              </a:rPr>
              <a:t> (</a:t>
            </a:r>
            <a:r>
              <a:rPr lang="en-US" sz="2400" b="0" i="0" u="none" strike="noStrike" dirty="0" err="1">
                <a:solidFill>
                  <a:srgbClr val="000000"/>
                </a:solidFill>
                <a:effectLst/>
              </a:rPr>
              <a:t>lớn</a:t>
            </a:r>
            <a:r>
              <a:rPr lang="en-US" sz="2400" b="0" i="0" u="none" strike="noStrike" dirty="0">
                <a:solidFill>
                  <a:srgbClr val="000000"/>
                </a:solidFill>
                <a:effectLst/>
              </a:rPr>
              <a:t>): </a:t>
            </a:r>
          </a:p>
          <a:p>
            <a:pPr marL="800100" lvl="1" indent="-342900" algn="just">
              <a:lnSpc>
                <a:spcPct val="160000"/>
              </a:lnSpc>
              <a:buFont typeface="Arial" panose="020B0604020202020204" pitchFamily="34" charset="0"/>
              <a:buChar char="•"/>
            </a:pPr>
            <a:r>
              <a:rPr lang="vi-VN" sz="2200" b="0" i="0" u="none" strike="noStrike" dirty="0">
                <a:solidFill>
                  <a:srgbClr val="000000"/>
                </a:solidFill>
                <a:effectLst/>
                <a:latin typeface="+mn-lt"/>
              </a:rPr>
              <a:t>Khi các tập con có </a:t>
            </a:r>
            <a:r>
              <a:rPr lang="vi-VN" sz="2200" b="1" i="0" u="none" strike="noStrike" dirty="0">
                <a:solidFill>
                  <a:srgbClr val="000000"/>
                </a:solidFill>
                <a:effectLst/>
                <a:latin typeface="+mn-lt"/>
              </a:rPr>
              <a:t>kích thước đồng đều</a:t>
            </a:r>
            <a:r>
              <a:rPr lang="vi-VN" sz="2200" b="0" i="0" u="none" strike="noStrike" dirty="0">
                <a:solidFill>
                  <a:srgbClr val="000000"/>
                </a:solidFill>
                <a:effectLst/>
                <a:latin typeface="+mn-lt"/>
              </a:rPr>
              <a:t> (tỷ lệ mẫu gần bằng nhau), Split Information sẽ cao.</a:t>
            </a:r>
          </a:p>
          <a:p>
            <a:pPr marL="342900" indent="-342900" algn="just">
              <a:lnSpc>
                <a:spcPct val="160000"/>
              </a:lnSpc>
              <a:buFont typeface="Arial" panose="020B0604020202020204" pitchFamily="34" charset="0"/>
              <a:buChar char="•"/>
            </a:pPr>
            <a:r>
              <a:rPr lang="en-US" sz="2400" dirty="0"/>
              <a:t>Split Information </a:t>
            </a:r>
            <a:r>
              <a:rPr lang="en-US" sz="2400" dirty="0" err="1"/>
              <a:t>thấp</a:t>
            </a:r>
            <a:r>
              <a:rPr lang="en-US" sz="2400" dirty="0"/>
              <a:t> (</a:t>
            </a:r>
            <a:r>
              <a:rPr lang="en-US" sz="2400" dirty="0" err="1"/>
              <a:t>nhỏ</a:t>
            </a:r>
            <a:r>
              <a:rPr lang="en-US" sz="2400" dirty="0"/>
              <a:t>):</a:t>
            </a:r>
          </a:p>
          <a:p>
            <a:pPr marL="800100" lvl="1" indent="-342900" algn="just">
              <a:lnSpc>
                <a:spcPct val="160000"/>
              </a:lnSpc>
              <a:buFont typeface="Arial" panose="020B0604020202020204" pitchFamily="34" charset="0"/>
              <a:buChar char="•"/>
            </a:pPr>
            <a:r>
              <a:rPr lang="en-US" sz="2200" dirty="0"/>
              <a:t>Khi </a:t>
            </a:r>
            <a:r>
              <a:rPr lang="en-US" sz="2200" dirty="0" err="1"/>
              <a:t>một</a:t>
            </a:r>
            <a:r>
              <a:rPr lang="en-US" sz="2200" dirty="0"/>
              <a:t> </a:t>
            </a:r>
            <a:r>
              <a:rPr lang="en-US" sz="2200" dirty="0" err="1"/>
              <a:t>vài</a:t>
            </a:r>
            <a:r>
              <a:rPr lang="en-US" sz="2200" dirty="0"/>
              <a:t> </a:t>
            </a:r>
            <a:r>
              <a:rPr lang="en-US" sz="2200" dirty="0" err="1"/>
              <a:t>tập</a:t>
            </a:r>
            <a:r>
              <a:rPr lang="en-US" sz="2200" dirty="0"/>
              <a:t> con </a:t>
            </a:r>
            <a:r>
              <a:rPr lang="en-US" sz="2200" dirty="0" err="1"/>
              <a:t>chiếm</a:t>
            </a:r>
            <a:r>
              <a:rPr lang="en-US" sz="2200" dirty="0"/>
              <a:t> </a:t>
            </a:r>
            <a:r>
              <a:rPr lang="en-US" sz="2200" dirty="0" err="1"/>
              <a:t>phần</a:t>
            </a:r>
            <a:r>
              <a:rPr lang="en-US" sz="2200" dirty="0"/>
              <a:t> </a:t>
            </a:r>
            <a:r>
              <a:rPr lang="en-US" sz="2200" dirty="0" err="1"/>
              <a:t>lớn</a:t>
            </a:r>
            <a:r>
              <a:rPr lang="en-US" sz="2200" dirty="0"/>
              <a:t> </a:t>
            </a:r>
            <a:r>
              <a:rPr lang="en-US" sz="2200" dirty="0" err="1"/>
              <a:t>mẫu</a:t>
            </a:r>
            <a:r>
              <a:rPr lang="en-US" sz="2200" dirty="0"/>
              <a:t> (</a:t>
            </a:r>
            <a:r>
              <a:rPr lang="en-US" sz="2200" dirty="0" err="1"/>
              <a:t>không</a:t>
            </a:r>
            <a:r>
              <a:rPr lang="en-US" sz="2200" dirty="0"/>
              <a:t> </a:t>
            </a:r>
            <a:r>
              <a:rPr lang="en-US" sz="2200" dirty="0" err="1"/>
              <a:t>đồng</a:t>
            </a:r>
            <a:r>
              <a:rPr lang="en-US" sz="2200" dirty="0"/>
              <a:t> </a:t>
            </a:r>
            <a:r>
              <a:rPr lang="en-US" sz="2200" dirty="0" err="1"/>
              <a:t>đều</a:t>
            </a:r>
            <a:r>
              <a:rPr lang="en-US" sz="2200" dirty="0"/>
              <a:t>), Split Information </a:t>
            </a:r>
            <a:r>
              <a:rPr lang="en-US" sz="2200" dirty="0" err="1"/>
              <a:t>sẽ</a:t>
            </a:r>
            <a:r>
              <a:rPr lang="en-US" sz="2200" dirty="0"/>
              <a:t> </a:t>
            </a:r>
            <a:r>
              <a:rPr lang="en-US" sz="2200" dirty="0" err="1"/>
              <a:t>thấp</a:t>
            </a:r>
            <a:r>
              <a:rPr lang="en-US" sz="2200" dirty="0"/>
              <a:t>.</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21</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err="1"/>
              <a:t>Thuật</a:t>
            </a:r>
            <a:r>
              <a:rPr lang="en-US" dirty="0"/>
              <a:t> </a:t>
            </a:r>
            <a:r>
              <a:rPr lang="en-US" dirty="0" err="1"/>
              <a:t>Toán</a:t>
            </a:r>
            <a:r>
              <a:rPr lang="en-US" dirty="0"/>
              <a:t> C4.5 (</a:t>
            </a:r>
            <a:r>
              <a:rPr lang="en-US" dirty="0" err="1"/>
              <a:t>Cải</a:t>
            </a:r>
            <a:r>
              <a:rPr lang="en-US" dirty="0"/>
              <a:t> </a:t>
            </a:r>
            <a:r>
              <a:rPr lang="en-US" dirty="0" err="1"/>
              <a:t>tiến</a:t>
            </a:r>
            <a:r>
              <a:rPr lang="en-US" dirty="0"/>
              <a:t> </a:t>
            </a:r>
            <a:r>
              <a:rPr lang="en-US" dirty="0" err="1"/>
              <a:t>từ</a:t>
            </a:r>
            <a:r>
              <a:rPr lang="en-US" dirty="0"/>
              <a:t> ID3)</a:t>
            </a:r>
          </a:p>
        </p:txBody>
      </p:sp>
    </p:spTree>
    <p:extLst>
      <p:ext uri="{BB962C8B-B14F-4D97-AF65-F5344CB8AC3E}">
        <p14:creationId xmlns:p14="http://schemas.microsoft.com/office/powerpoint/2010/main" val="317129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27042" cy="5833872"/>
          </a:xfrm>
        </p:spPr>
        <p:txBody>
          <a:bodyPr>
            <a:normAutofit/>
          </a:bodyPr>
          <a:lstStyle/>
          <a:p>
            <a:pPr algn="just">
              <a:lnSpc>
                <a:spcPct val="160000"/>
              </a:lnSpc>
            </a:pPr>
            <a:r>
              <a:rPr lang="en-US" sz="2400" b="1" dirty="0"/>
              <a:t>Gain Ratio</a:t>
            </a:r>
          </a:p>
          <a:p>
            <a:pPr algn="just">
              <a:lnSpc>
                <a:spcPct val="160000"/>
              </a:lnSpc>
              <a:buFont typeface="Arial" panose="020B0604020202020204" pitchFamily="34" charset="0"/>
              <a:buChar char="•"/>
            </a:pPr>
            <a:r>
              <a:rPr lang="vi-VN" sz="2400" dirty="0"/>
              <a:t>Lợi ích của Gain Ratio:</a:t>
            </a:r>
          </a:p>
          <a:p>
            <a:pPr lvl="1" algn="just">
              <a:lnSpc>
                <a:spcPct val="160000"/>
              </a:lnSpc>
              <a:buFont typeface="Arial" panose="020B0604020202020204" pitchFamily="34" charset="0"/>
              <a:buChar char="•"/>
            </a:pPr>
            <a:r>
              <a:rPr lang="vi-VN" sz="2200" dirty="0"/>
              <a:t>Chuẩn hóa giá trị: Bằng cách chia cho Split Information, Gain Ratio giảm thiểu ảnh hưởng của việc chia nhỏ dữ liệu quá mức. Thuộc tính có nhiều giá trị riêng biệt sẽ có Split Information lớn, làm giảm giá trị Gain Ratio.</a:t>
            </a:r>
          </a:p>
          <a:p>
            <a:pPr lvl="1" algn="just">
              <a:lnSpc>
                <a:spcPct val="160000"/>
              </a:lnSpc>
              <a:buFont typeface="Arial" panose="020B0604020202020204" pitchFamily="34" charset="0"/>
              <a:buChar char="•"/>
            </a:pPr>
            <a:r>
              <a:rPr lang="vi-VN" sz="2200" dirty="0"/>
              <a:t>Công bằng hơn: Gain Ratio ưu tiên các thuộc tính vừa có khả năng giảm entropy vừa không thiên lệch về số lượng giá trị.</a:t>
            </a:r>
            <a:endParaRPr lang="en-US" sz="2200" dirty="0"/>
          </a:p>
          <a:p>
            <a:pPr marL="0" indent="0" algn="just">
              <a:lnSpc>
                <a:spcPct val="160000"/>
              </a:lnSpc>
              <a:buNone/>
            </a:pPr>
            <a:endParaRPr lang="en-US" sz="2400"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22</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err="1"/>
              <a:t>Thuật</a:t>
            </a:r>
            <a:r>
              <a:rPr lang="en-US" dirty="0"/>
              <a:t> </a:t>
            </a:r>
            <a:r>
              <a:rPr lang="en-US" dirty="0" err="1"/>
              <a:t>Toán</a:t>
            </a:r>
            <a:r>
              <a:rPr lang="en-US" dirty="0"/>
              <a:t> C4.5 (</a:t>
            </a:r>
            <a:r>
              <a:rPr lang="en-US" dirty="0" err="1"/>
              <a:t>Cải</a:t>
            </a:r>
            <a:r>
              <a:rPr lang="en-US" dirty="0"/>
              <a:t> </a:t>
            </a:r>
            <a:r>
              <a:rPr lang="en-US" dirty="0" err="1"/>
              <a:t>tiến</a:t>
            </a:r>
            <a:r>
              <a:rPr lang="en-US" dirty="0"/>
              <a:t> </a:t>
            </a:r>
            <a:r>
              <a:rPr lang="en-US" dirty="0" err="1"/>
              <a:t>từ</a:t>
            </a:r>
            <a:r>
              <a:rPr lang="en-US" dirty="0"/>
              <a:t> ID3)</a:t>
            </a:r>
          </a:p>
        </p:txBody>
      </p:sp>
    </p:spTree>
    <p:extLst>
      <p:ext uri="{BB962C8B-B14F-4D97-AF65-F5344CB8AC3E}">
        <p14:creationId xmlns:p14="http://schemas.microsoft.com/office/powerpoint/2010/main" val="182291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95693" y="2940602"/>
            <a:ext cx="9048307" cy="1344320"/>
          </a:xfrm>
        </p:spPr>
        <p:txBody>
          <a:bodyPr>
            <a:normAutofit/>
          </a:bodyPr>
          <a:lstStyle/>
          <a:p>
            <a:pPr marL="0" indent="0" algn="ctr">
              <a:spcBef>
                <a:spcPts val="1200"/>
              </a:spcBef>
              <a:spcAft>
                <a:spcPts val="1200"/>
              </a:spcAft>
              <a:buNone/>
            </a:pPr>
            <a:r>
              <a:rPr lang="en-US" sz="3600" dirty="0"/>
              <a:t>THUẬT TOÁN CART (CLASSIFICATION AND REGRESSION TREE)</a:t>
            </a:r>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23</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761906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8984512" cy="5833872"/>
          </a:xfrm>
        </p:spPr>
        <p:txBody>
          <a:bodyPr>
            <a:normAutofit lnSpcReduction="10000"/>
          </a:bodyPr>
          <a:lstStyle/>
          <a:p>
            <a:pPr algn="just">
              <a:lnSpc>
                <a:spcPct val="150000"/>
              </a:lnSpc>
              <a:buFont typeface="Arial" panose="020B0604020202020204" pitchFamily="34" charset="0"/>
              <a:buChar char="•"/>
            </a:pPr>
            <a:r>
              <a:rPr lang="vi-VN" dirty="0"/>
              <a:t>CART (Cây phân loại và hồi quy) là một biến thể của thuật toán cây quyết định. Nó có thể xử lý cả nhiệm vụ phân loại và hồi quy . Scikit-Learn sử dụng thuật toán Cây phân loại và hồi quy (CART) để huấn luyện Cây quyết định (còn gọi là cây “phát triển”). CART lần đầu tiên được tạo ra bởi Leo Breiman, Jerome Friedman, Richard Olshen và Charles Stone vào năm 1984.</a:t>
            </a:r>
          </a:p>
          <a:p>
            <a:pPr algn="just">
              <a:lnSpc>
                <a:spcPct val="150000"/>
              </a:lnSpc>
              <a:buFont typeface="Arial" panose="020B0604020202020204" pitchFamily="34" charset="0"/>
              <a:buChar char="•"/>
            </a:pPr>
            <a:r>
              <a:rPr lang="vi-VN" dirty="0"/>
              <a:t>Sử dụng Gini Index.</a:t>
            </a:r>
          </a:p>
          <a:p>
            <a:pPr algn="just">
              <a:lnSpc>
                <a:spcPct val="150000"/>
              </a:lnSpc>
              <a:buFont typeface="Arial" panose="020B0604020202020204" pitchFamily="34" charset="0"/>
              <a:buChar char="•"/>
            </a:pPr>
            <a:r>
              <a:rPr lang="vi-VN" dirty="0"/>
              <a:t>Mức độ của chỉ số Gini thay đổi từ 0 đến 1.</a:t>
            </a:r>
          </a:p>
          <a:p>
            <a:pPr algn="just">
              <a:lnSpc>
                <a:spcPct val="150000"/>
              </a:lnSpc>
              <a:buFont typeface="Arial" panose="020B0604020202020204" pitchFamily="34" charset="0"/>
              <a:buChar char="•"/>
            </a:pPr>
            <a:r>
              <a:rPr lang="vi-VN" dirty="0"/>
              <a:t>Trong đó, 0 biểu thị rằng tất cả các phần tử đều liên kết với một lớp nhất định hoặc chỉ có một lớp tồn tại ở đó.</a:t>
            </a:r>
          </a:p>
          <a:p>
            <a:pPr algn="just">
              <a:lnSpc>
                <a:spcPct val="150000"/>
              </a:lnSpc>
              <a:buFont typeface="Arial" panose="020B0604020202020204" pitchFamily="34" charset="0"/>
              <a:buChar char="•"/>
            </a:pPr>
            <a:r>
              <a:rPr lang="vi-VN" dirty="0"/>
              <a:t>Chỉ số Gini gần bằng 1 có nghĩa là mức độ tạp chất cao.</a:t>
            </a:r>
          </a:p>
          <a:p>
            <a:pPr algn="just">
              <a:lnSpc>
                <a:spcPct val="150000"/>
              </a:lnSpc>
              <a:buFont typeface="Arial" panose="020B0604020202020204" pitchFamily="34" charset="0"/>
              <a:buChar char="•"/>
            </a:pPr>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24</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err="1"/>
              <a:t>Thuật</a:t>
            </a:r>
            <a:r>
              <a:rPr lang="en-US" dirty="0"/>
              <a:t> </a:t>
            </a:r>
            <a:r>
              <a:rPr lang="en-US" dirty="0" err="1"/>
              <a:t>Toán</a:t>
            </a:r>
            <a:r>
              <a:rPr lang="en-US" dirty="0"/>
              <a:t> CART (Classification and Regression Tree)</a:t>
            </a:r>
          </a:p>
        </p:txBody>
      </p:sp>
    </p:spTree>
    <p:extLst>
      <p:ext uri="{BB962C8B-B14F-4D97-AF65-F5344CB8AC3E}">
        <p14:creationId xmlns:p14="http://schemas.microsoft.com/office/powerpoint/2010/main" val="690129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144000" cy="5833872"/>
          </a:xfrm>
        </p:spPr>
        <p:txBody>
          <a:bodyPr>
            <a:normAutofit/>
          </a:bodyPr>
          <a:lstStyle/>
          <a:p>
            <a:pPr algn="just">
              <a:lnSpc>
                <a:spcPct val="160000"/>
              </a:lnSpc>
            </a:pPr>
            <a:r>
              <a:rPr lang="en-US" sz="2400" b="1" dirty="0"/>
              <a:t>Gini Index</a:t>
            </a:r>
          </a:p>
          <a:p>
            <a:pPr marL="0" indent="0" algn="just">
              <a:lnSpc>
                <a:spcPct val="160000"/>
              </a:lnSpc>
              <a:buNone/>
            </a:pPr>
            <a:endParaRPr lang="en-US" sz="2400" dirty="0"/>
          </a:p>
          <a:p>
            <a:pPr marL="0" indent="0" algn="just">
              <a:lnSpc>
                <a:spcPct val="160000"/>
              </a:lnSpc>
              <a:buNone/>
            </a:pPr>
            <a:endParaRPr lang="en-US" sz="2400"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25</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err="1"/>
              <a:t>Thuật</a:t>
            </a:r>
            <a:r>
              <a:rPr lang="en-US" dirty="0"/>
              <a:t> </a:t>
            </a:r>
            <a:r>
              <a:rPr lang="en-US" dirty="0" err="1"/>
              <a:t>Toán</a:t>
            </a:r>
            <a:r>
              <a:rPr lang="en-US" dirty="0"/>
              <a:t> CART (Classification and Regression Tree)</a:t>
            </a:r>
          </a:p>
        </p:txBody>
      </p:sp>
      <p:pic>
        <p:nvPicPr>
          <p:cNvPr id="4" name="Google Shape;199;p24">
            <a:extLst>
              <a:ext uri="{FF2B5EF4-FFF2-40B4-BE49-F238E27FC236}">
                <a16:creationId xmlns:a16="http://schemas.microsoft.com/office/drawing/2014/main" id="{DAC7F57E-3FB1-87D0-877D-CB77CAE26E7D}"/>
              </a:ext>
            </a:extLst>
          </p:cNvPr>
          <p:cNvPicPr preferRelativeResize="0"/>
          <p:nvPr/>
        </p:nvPicPr>
        <p:blipFill rotWithShape="1">
          <a:blip r:embed="rId2">
            <a:alphaModFix/>
          </a:blip>
          <a:srcRect/>
          <a:stretch/>
        </p:blipFill>
        <p:spPr>
          <a:xfrm>
            <a:off x="312868" y="1466111"/>
            <a:ext cx="8639746" cy="4870894"/>
          </a:xfrm>
          <a:prstGeom prst="rect">
            <a:avLst/>
          </a:prstGeom>
          <a:noFill/>
          <a:ln>
            <a:noFill/>
          </a:ln>
        </p:spPr>
      </p:pic>
    </p:spTree>
    <p:extLst>
      <p:ext uri="{BB962C8B-B14F-4D97-AF65-F5344CB8AC3E}">
        <p14:creationId xmlns:p14="http://schemas.microsoft.com/office/powerpoint/2010/main" val="244692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26</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Thuật</a:t>
            </a:r>
            <a:r>
              <a:rPr lang="en-US" dirty="0"/>
              <a:t> </a:t>
            </a:r>
            <a:r>
              <a:rPr lang="en-US" dirty="0" err="1"/>
              <a:t>Toán</a:t>
            </a:r>
            <a:r>
              <a:rPr lang="en-US" dirty="0"/>
              <a:t> CART (Classification and Regression Tree)</a:t>
            </a:r>
          </a:p>
        </p:txBody>
      </p:sp>
      <p:sp>
        <p:nvSpPr>
          <p:cNvPr id="12" name="Content Placeholder 17">
            <a:extLst>
              <a:ext uri="{FF2B5EF4-FFF2-40B4-BE49-F238E27FC236}">
                <a16:creationId xmlns:a16="http://schemas.microsoft.com/office/drawing/2014/main" id="{ED65418F-CC6F-E236-732C-D96812A86579}"/>
              </a:ext>
            </a:extLst>
          </p:cNvPr>
          <p:cNvSpPr>
            <a:spLocks noGrp="1"/>
          </p:cNvSpPr>
          <p:nvPr>
            <p:ph sz="half" idx="2"/>
          </p:nvPr>
        </p:nvSpPr>
        <p:spPr>
          <a:xfrm>
            <a:off x="0" y="768096"/>
            <a:ext cx="9144000" cy="5833872"/>
          </a:xfrm>
        </p:spPr>
        <p:txBody>
          <a:bodyPr>
            <a:normAutofit/>
          </a:bodyPr>
          <a:lstStyle/>
          <a:p>
            <a:pPr algn="just">
              <a:lnSpc>
                <a:spcPct val="160000"/>
              </a:lnSpc>
            </a:pPr>
            <a:r>
              <a:rPr lang="en-US" sz="2400" b="1" dirty="0"/>
              <a:t>Gini Index</a:t>
            </a:r>
          </a:p>
          <a:p>
            <a:pPr marL="342900" indent="-342900" algn="just">
              <a:lnSpc>
                <a:spcPct val="160000"/>
              </a:lnSpc>
              <a:buFont typeface="Arial" panose="020B0604020202020204" pitchFamily="34" charset="0"/>
              <a:buChar char="•"/>
            </a:pPr>
            <a:r>
              <a:rPr lang="vi-VN" sz="2400" dirty="0"/>
              <a:t>Ưu điểm:</a:t>
            </a:r>
          </a:p>
          <a:p>
            <a:pPr marL="800100" lvl="1" indent="-342900" algn="just">
              <a:lnSpc>
                <a:spcPct val="160000"/>
              </a:lnSpc>
              <a:buFont typeface="Arial" panose="020B0604020202020204" pitchFamily="34" charset="0"/>
              <a:buChar char="•"/>
            </a:pPr>
            <a:r>
              <a:rPr lang="vi-VN" sz="2200" dirty="0"/>
              <a:t>Đơn giản và dễ hiểu.</a:t>
            </a:r>
          </a:p>
          <a:p>
            <a:pPr marL="800100" lvl="1" indent="-342900" algn="just">
              <a:lnSpc>
                <a:spcPct val="160000"/>
              </a:lnSpc>
              <a:buFont typeface="Arial" panose="020B0604020202020204" pitchFamily="34" charset="0"/>
              <a:buChar char="•"/>
            </a:pPr>
            <a:r>
              <a:rPr lang="en-US" sz="2200" dirty="0" err="1"/>
              <a:t>Tính</a:t>
            </a:r>
            <a:r>
              <a:rPr lang="en-US" sz="2200" dirty="0"/>
              <a:t> </a:t>
            </a:r>
            <a:r>
              <a:rPr lang="en-US" sz="2200" dirty="0" err="1"/>
              <a:t>chính</a:t>
            </a:r>
            <a:r>
              <a:rPr lang="en-US" sz="2200" dirty="0"/>
              <a:t> </a:t>
            </a:r>
            <a:r>
              <a:rPr lang="en-US" sz="2200" dirty="0" err="1"/>
              <a:t>xác</a:t>
            </a:r>
            <a:r>
              <a:rPr lang="en-US" sz="2200" dirty="0"/>
              <a:t> </a:t>
            </a:r>
            <a:r>
              <a:rPr lang="en-US" sz="2200" dirty="0" err="1"/>
              <a:t>cao</a:t>
            </a:r>
            <a:r>
              <a:rPr lang="en-US" sz="2200" dirty="0"/>
              <a:t>.</a:t>
            </a:r>
          </a:p>
          <a:p>
            <a:pPr marL="800100" lvl="1" indent="-342900" algn="just">
              <a:lnSpc>
                <a:spcPct val="160000"/>
              </a:lnSpc>
              <a:buFont typeface="Arial" panose="020B0604020202020204" pitchFamily="34" charset="0"/>
              <a:buChar char="•"/>
            </a:pPr>
            <a:r>
              <a:rPr lang="vi-VN" sz="2200" dirty="0"/>
              <a:t>Không nhạy cảm với kích thước tập dữ liệu.</a:t>
            </a:r>
          </a:p>
          <a:p>
            <a:pPr marL="342900" indent="-342900" algn="just">
              <a:lnSpc>
                <a:spcPct val="160000"/>
              </a:lnSpc>
              <a:buFont typeface="Arial" panose="020B0604020202020204" pitchFamily="34" charset="0"/>
              <a:buChar char="•"/>
            </a:pPr>
            <a:r>
              <a:rPr lang="vi-VN" sz="2400" dirty="0"/>
              <a:t>Nhược điểm:</a:t>
            </a:r>
          </a:p>
          <a:p>
            <a:pPr marL="800100" lvl="1" indent="-342900" algn="just">
              <a:lnSpc>
                <a:spcPct val="160000"/>
              </a:lnSpc>
              <a:buFont typeface="Arial" panose="020B0604020202020204" pitchFamily="34" charset="0"/>
              <a:buChar char="•"/>
            </a:pPr>
            <a:r>
              <a:rPr lang="vi-VN" sz="2200" dirty="0"/>
              <a:t>Có thể bị ảnh hưởng bởi các lớp có dữ liệu quá ít.</a:t>
            </a:r>
          </a:p>
          <a:p>
            <a:pPr marL="800100" lvl="1" indent="-342900" algn="just">
              <a:lnSpc>
                <a:spcPct val="160000"/>
              </a:lnSpc>
              <a:buFont typeface="Arial" panose="020B0604020202020204" pitchFamily="34" charset="0"/>
              <a:buChar char="•"/>
            </a:pPr>
            <a:r>
              <a:rPr lang="vi-VN" sz="2200" dirty="0"/>
              <a:t>Khó khăn trong trường hợp các lớp có tỉ lệ cân bằng.</a:t>
            </a:r>
            <a:endParaRPr lang="en-US" sz="2200" dirty="0"/>
          </a:p>
        </p:txBody>
      </p:sp>
    </p:spTree>
    <p:extLst>
      <p:ext uri="{BB962C8B-B14F-4D97-AF65-F5344CB8AC3E}">
        <p14:creationId xmlns:p14="http://schemas.microsoft.com/office/powerpoint/2010/main" val="100824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95693" y="2940602"/>
            <a:ext cx="9048307" cy="1344320"/>
          </a:xfrm>
        </p:spPr>
        <p:txBody>
          <a:bodyPr>
            <a:normAutofit/>
          </a:bodyPr>
          <a:lstStyle/>
          <a:p>
            <a:pPr marL="0" indent="0" algn="ctr">
              <a:spcBef>
                <a:spcPts val="1200"/>
              </a:spcBef>
              <a:spcAft>
                <a:spcPts val="1200"/>
              </a:spcAft>
              <a:buNone/>
            </a:pPr>
            <a:r>
              <a:rPr lang="en-US" sz="3600" dirty="0"/>
              <a:t>VÍ DỤ MINH HOẠ</a:t>
            </a:r>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27</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2891929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28</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pic>
        <p:nvPicPr>
          <p:cNvPr id="11" name="Google Shape;83;p8">
            <a:extLst>
              <a:ext uri="{FF2B5EF4-FFF2-40B4-BE49-F238E27FC236}">
                <a16:creationId xmlns:a16="http://schemas.microsoft.com/office/drawing/2014/main" id="{2904B274-8855-9292-9A81-661F1D11FBF0}"/>
              </a:ext>
            </a:extLst>
          </p:cNvPr>
          <p:cNvPicPr preferRelativeResize="0"/>
          <p:nvPr/>
        </p:nvPicPr>
        <p:blipFill rotWithShape="1">
          <a:blip r:embed="rId2">
            <a:alphaModFix/>
          </a:blip>
          <a:srcRect/>
          <a:stretch/>
        </p:blipFill>
        <p:spPr>
          <a:xfrm>
            <a:off x="574158" y="1495471"/>
            <a:ext cx="8155172" cy="4593265"/>
          </a:xfrm>
          <a:prstGeom prst="rect">
            <a:avLst/>
          </a:prstGeom>
          <a:noFill/>
          <a:ln>
            <a:noFill/>
          </a:ln>
        </p:spPr>
      </p:pic>
      <p:sp>
        <p:nvSpPr>
          <p:cNvPr id="13" name="Google Shape;81;p8">
            <a:extLst>
              <a:ext uri="{FF2B5EF4-FFF2-40B4-BE49-F238E27FC236}">
                <a16:creationId xmlns:a16="http://schemas.microsoft.com/office/drawing/2014/main" id="{31A32A97-FB73-CA66-D340-0A84C4F793D2}"/>
              </a:ext>
            </a:extLst>
          </p:cNvPr>
          <p:cNvSpPr txBox="1"/>
          <p:nvPr/>
        </p:nvSpPr>
        <p:spPr>
          <a:xfrm>
            <a:off x="340247" y="807624"/>
            <a:ext cx="6399465" cy="5120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b="1" dirty="0" err="1">
                <a:latin typeface="Arial" panose="020B0604020202020204" pitchFamily="34" charset="0"/>
                <a:cs typeface="Arial" panose="020B0604020202020204" pitchFamily="34" charset="0"/>
                <a:sym typeface="Arial"/>
              </a:rPr>
              <a:t>Bài</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toán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chấm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điểm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tín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dụng</a:t>
            </a:r>
            <a:endParaRPr sz="2400" b="1" dirty="0">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206026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451884" y="2940602"/>
            <a:ext cx="8240232" cy="718700"/>
          </a:xfrm>
        </p:spPr>
        <p:txBody>
          <a:bodyPr>
            <a:normAutofit/>
          </a:bodyPr>
          <a:lstStyle/>
          <a:p>
            <a:pPr marL="0" indent="0">
              <a:spcBef>
                <a:spcPts val="1200"/>
              </a:spcBef>
              <a:spcAft>
                <a:spcPts val="1200"/>
              </a:spcAft>
              <a:buNone/>
            </a:pPr>
            <a:r>
              <a:rPr lang="en-US" sz="3600" dirty="0"/>
              <a:t>CÂY QUYẾT ĐỊNH (DECISION TREE)</a:t>
            </a:r>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2</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1739106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29</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pic>
        <p:nvPicPr>
          <p:cNvPr id="3" name="Google Shape;90;p9">
            <a:extLst>
              <a:ext uri="{FF2B5EF4-FFF2-40B4-BE49-F238E27FC236}">
                <a16:creationId xmlns:a16="http://schemas.microsoft.com/office/drawing/2014/main" id="{264EA620-9AA3-A343-E66B-7479AAD6BE58}"/>
              </a:ext>
            </a:extLst>
          </p:cNvPr>
          <p:cNvPicPr preferRelativeResize="0"/>
          <p:nvPr/>
        </p:nvPicPr>
        <p:blipFill rotWithShape="1">
          <a:blip r:embed="rId2">
            <a:alphaModFix/>
          </a:blip>
          <a:srcRect/>
          <a:stretch/>
        </p:blipFill>
        <p:spPr>
          <a:xfrm>
            <a:off x="723014" y="1562986"/>
            <a:ext cx="7751135" cy="4525750"/>
          </a:xfrm>
          <a:prstGeom prst="rect">
            <a:avLst/>
          </a:prstGeom>
          <a:noFill/>
          <a:ln>
            <a:noFill/>
          </a:ln>
        </p:spPr>
      </p:pic>
      <p:sp>
        <p:nvSpPr>
          <p:cNvPr id="9" name="Google Shape;81;p8">
            <a:extLst>
              <a:ext uri="{FF2B5EF4-FFF2-40B4-BE49-F238E27FC236}">
                <a16:creationId xmlns:a16="http://schemas.microsoft.com/office/drawing/2014/main" id="{2219118E-DB7A-ECB8-85D4-43763186419E}"/>
              </a:ext>
            </a:extLst>
          </p:cNvPr>
          <p:cNvSpPr txBox="1"/>
          <p:nvPr/>
        </p:nvSpPr>
        <p:spPr>
          <a:xfrm>
            <a:off x="340247" y="807624"/>
            <a:ext cx="6399465" cy="5120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b="1" dirty="0" err="1">
                <a:latin typeface="Arial" panose="020B0604020202020204" pitchFamily="34" charset="0"/>
                <a:cs typeface="Arial" panose="020B0604020202020204" pitchFamily="34" charset="0"/>
                <a:sym typeface="Arial"/>
              </a:rPr>
              <a:t>Bài</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toán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chấm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điểm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tín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dụng</a:t>
            </a:r>
            <a:endParaRPr sz="2400" b="1" dirty="0">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3325370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30</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12" name="Google Shape;81;p8">
            <a:extLst>
              <a:ext uri="{FF2B5EF4-FFF2-40B4-BE49-F238E27FC236}">
                <a16:creationId xmlns:a16="http://schemas.microsoft.com/office/drawing/2014/main" id="{DC5A18F5-E9B3-E89A-019F-4F09EB9D4454}"/>
              </a:ext>
            </a:extLst>
          </p:cNvPr>
          <p:cNvSpPr txBox="1"/>
          <p:nvPr/>
        </p:nvSpPr>
        <p:spPr>
          <a:xfrm>
            <a:off x="340247" y="807624"/>
            <a:ext cx="6399465" cy="5120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b="1" dirty="0" err="1">
                <a:latin typeface="Arial" panose="020B0604020202020204" pitchFamily="34" charset="0"/>
                <a:cs typeface="Arial" panose="020B0604020202020204" pitchFamily="34" charset="0"/>
                <a:sym typeface="Arial"/>
              </a:rPr>
              <a:t>Bài</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toán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chấm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điểm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tín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dụng</a:t>
            </a:r>
            <a:endParaRPr sz="2400" b="1" dirty="0">
              <a:latin typeface="Arial" panose="020B0604020202020204" pitchFamily="34" charset="0"/>
              <a:cs typeface="Arial" panose="020B0604020202020204" pitchFamily="34" charset="0"/>
              <a:sym typeface="Arial"/>
            </a:endParaRPr>
          </a:p>
        </p:txBody>
      </p:sp>
      <p:pic>
        <p:nvPicPr>
          <p:cNvPr id="9" name="Google Shape;97;p10">
            <a:extLst>
              <a:ext uri="{FF2B5EF4-FFF2-40B4-BE49-F238E27FC236}">
                <a16:creationId xmlns:a16="http://schemas.microsoft.com/office/drawing/2014/main" id="{D9DDEAF8-5A1B-A902-B3D3-E4203F63F539}"/>
              </a:ext>
            </a:extLst>
          </p:cNvPr>
          <p:cNvPicPr preferRelativeResize="0"/>
          <p:nvPr/>
        </p:nvPicPr>
        <p:blipFill rotWithShape="1">
          <a:blip r:embed="rId2">
            <a:alphaModFix/>
          </a:blip>
          <a:srcRect/>
          <a:stretch/>
        </p:blipFill>
        <p:spPr>
          <a:xfrm>
            <a:off x="648585" y="1359216"/>
            <a:ext cx="7793665" cy="5242751"/>
          </a:xfrm>
          <a:prstGeom prst="rect">
            <a:avLst/>
          </a:prstGeom>
          <a:noFill/>
          <a:ln>
            <a:noFill/>
          </a:ln>
        </p:spPr>
      </p:pic>
    </p:spTree>
    <p:extLst>
      <p:ext uri="{BB962C8B-B14F-4D97-AF65-F5344CB8AC3E}">
        <p14:creationId xmlns:p14="http://schemas.microsoft.com/office/powerpoint/2010/main" val="1043226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31</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12" name="Google Shape;81;p8">
            <a:extLst>
              <a:ext uri="{FF2B5EF4-FFF2-40B4-BE49-F238E27FC236}">
                <a16:creationId xmlns:a16="http://schemas.microsoft.com/office/drawing/2014/main" id="{DC5A18F5-E9B3-E89A-019F-4F09EB9D4454}"/>
              </a:ext>
            </a:extLst>
          </p:cNvPr>
          <p:cNvSpPr txBox="1"/>
          <p:nvPr/>
        </p:nvSpPr>
        <p:spPr>
          <a:xfrm>
            <a:off x="340247" y="807624"/>
            <a:ext cx="6399465" cy="5120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b="1" dirty="0" err="1">
                <a:latin typeface="Arial" panose="020B0604020202020204" pitchFamily="34" charset="0"/>
                <a:cs typeface="Arial" panose="020B0604020202020204" pitchFamily="34" charset="0"/>
                <a:sym typeface="Arial"/>
              </a:rPr>
              <a:t>Bài</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toán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chấm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điểm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tín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dụng</a:t>
            </a:r>
            <a:endParaRPr sz="2400" b="1" dirty="0">
              <a:latin typeface="Arial" panose="020B0604020202020204" pitchFamily="34" charset="0"/>
              <a:cs typeface="Arial" panose="020B0604020202020204" pitchFamily="34" charset="0"/>
              <a:sym typeface="Arial"/>
            </a:endParaRPr>
          </a:p>
        </p:txBody>
      </p:sp>
      <p:pic>
        <p:nvPicPr>
          <p:cNvPr id="3" name="Google Shape;104;p11">
            <a:extLst>
              <a:ext uri="{FF2B5EF4-FFF2-40B4-BE49-F238E27FC236}">
                <a16:creationId xmlns:a16="http://schemas.microsoft.com/office/drawing/2014/main" id="{77C7AABC-0C9B-6276-9FA9-F995F81CD936}"/>
              </a:ext>
            </a:extLst>
          </p:cNvPr>
          <p:cNvPicPr preferRelativeResize="0"/>
          <p:nvPr/>
        </p:nvPicPr>
        <p:blipFill rotWithShape="1">
          <a:blip r:embed="rId2">
            <a:alphaModFix/>
          </a:blip>
          <a:srcRect/>
          <a:stretch/>
        </p:blipFill>
        <p:spPr>
          <a:xfrm>
            <a:off x="520995" y="1290104"/>
            <a:ext cx="7985052" cy="5163859"/>
          </a:xfrm>
          <a:prstGeom prst="rect">
            <a:avLst/>
          </a:prstGeom>
          <a:noFill/>
          <a:ln>
            <a:noFill/>
          </a:ln>
        </p:spPr>
      </p:pic>
    </p:spTree>
    <p:extLst>
      <p:ext uri="{BB962C8B-B14F-4D97-AF65-F5344CB8AC3E}">
        <p14:creationId xmlns:p14="http://schemas.microsoft.com/office/powerpoint/2010/main" val="1961130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32</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12" name="Google Shape;81;p8">
            <a:extLst>
              <a:ext uri="{FF2B5EF4-FFF2-40B4-BE49-F238E27FC236}">
                <a16:creationId xmlns:a16="http://schemas.microsoft.com/office/drawing/2014/main" id="{DC5A18F5-E9B3-E89A-019F-4F09EB9D4454}"/>
              </a:ext>
            </a:extLst>
          </p:cNvPr>
          <p:cNvSpPr txBox="1"/>
          <p:nvPr/>
        </p:nvSpPr>
        <p:spPr>
          <a:xfrm>
            <a:off x="340247" y="807624"/>
            <a:ext cx="6399465" cy="5120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b="1" dirty="0" err="1">
                <a:latin typeface="Arial" panose="020B0604020202020204" pitchFamily="34" charset="0"/>
                <a:cs typeface="Arial" panose="020B0604020202020204" pitchFamily="34" charset="0"/>
                <a:sym typeface="Arial"/>
              </a:rPr>
              <a:t>Bài</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toán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chấm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điểm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tín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dụng</a:t>
            </a:r>
            <a:endParaRPr sz="2400" b="1" dirty="0">
              <a:latin typeface="Arial" panose="020B0604020202020204" pitchFamily="34" charset="0"/>
              <a:cs typeface="Arial" panose="020B0604020202020204" pitchFamily="34" charset="0"/>
              <a:sym typeface="Arial"/>
            </a:endParaRPr>
          </a:p>
        </p:txBody>
      </p:sp>
      <p:pic>
        <p:nvPicPr>
          <p:cNvPr id="9" name="Google Shape;111;p12">
            <a:extLst>
              <a:ext uri="{FF2B5EF4-FFF2-40B4-BE49-F238E27FC236}">
                <a16:creationId xmlns:a16="http://schemas.microsoft.com/office/drawing/2014/main" id="{77F6F2B6-D4B5-20D1-A11A-3449031B4CE7}"/>
              </a:ext>
            </a:extLst>
          </p:cNvPr>
          <p:cNvPicPr preferRelativeResize="0"/>
          <p:nvPr/>
        </p:nvPicPr>
        <p:blipFill rotWithShape="1">
          <a:blip r:embed="rId2">
            <a:alphaModFix/>
          </a:blip>
          <a:srcRect/>
          <a:stretch/>
        </p:blipFill>
        <p:spPr>
          <a:xfrm>
            <a:off x="425302" y="1311401"/>
            <a:ext cx="8229600" cy="5153194"/>
          </a:xfrm>
          <a:prstGeom prst="rect">
            <a:avLst/>
          </a:prstGeom>
          <a:noFill/>
          <a:ln>
            <a:noFill/>
          </a:ln>
        </p:spPr>
      </p:pic>
    </p:spTree>
    <p:extLst>
      <p:ext uri="{BB962C8B-B14F-4D97-AF65-F5344CB8AC3E}">
        <p14:creationId xmlns:p14="http://schemas.microsoft.com/office/powerpoint/2010/main" val="650967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33</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12" name="Google Shape;81;p8">
            <a:extLst>
              <a:ext uri="{FF2B5EF4-FFF2-40B4-BE49-F238E27FC236}">
                <a16:creationId xmlns:a16="http://schemas.microsoft.com/office/drawing/2014/main" id="{DC5A18F5-E9B3-E89A-019F-4F09EB9D4454}"/>
              </a:ext>
            </a:extLst>
          </p:cNvPr>
          <p:cNvSpPr txBox="1"/>
          <p:nvPr/>
        </p:nvSpPr>
        <p:spPr>
          <a:xfrm>
            <a:off x="340247" y="807624"/>
            <a:ext cx="6399465" cy="5120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b="1" dirty="0" err="1">
                <a:latin typeface="Arial" panose="020B0604020202020204" pitchFamily="34" charset="0"/>
                <a:cs typeface="Arial" panose="020B0604020202020204" pitchFamily="34" charset="0"/>
                <a:sym typeface="Arial"/>
              </a:rPr>
              <a:t>Bài</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toán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chấm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điểm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tín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dụng</a:t>
            </a:r>
            <a:endParaRPr sz="2400" b="1" dirty="0">
              <a:latin typeface="Arial" panose="020B0604020202020204" pitchFamily="34" charset="0"/>
              <a:cs typeface="Arial" panose="020B0604020202020204" pitchFamily="34" charset="0"/>
              <a:sym typeface="Arial"/>
            </a:endParaRPr>
          </a:p>
        </p:txBody>
      </p:sp>
      <p:pic>
        <p:nvPicPr>
          <p:cNvPr id="3" name="Google Shape;118;p13">
            <a:extLst>
              <a:ext uri="{FF2B5EF4-FFF2-40B4-BE49-F238E27FC236}">
                <a16:creationId xmlns:a16="http://schemas.microsoft.com/office/drawing/2014/main" id="{1472EF59-BF68-80E0-8638-E387A76AA9FF}"/>
              </a:ext>
            </a:extLst>
          </p:cNvPr>
          <p:cNvPicPr preferRelativeResize="0"/>
          <p:nvPr/>
        </p:nvPicPr>
        <p:blipFill rotWithShape="1">
          <a:blip r:embed="rId2">
            <a:alphaModFix/>
          </a:blip>
          <a:srcRect/>
          <a:stretch/>
        </p:blipFill>
        <p:spPr>
          <a:xfrm>
            <a:off x="340247" y="1297038"/>
            <a:ext cx="8463506" cy="5220720"/>
          </a:xfrm>
          <a:prstGeom prst="rect">
            <a:avLst/>
          </a:prstGeom>
          <a:noFill/>
          <a:ln>
            <a:noFill/>
          </a:ln>
        </p:spPr>
      </p:pic>
    </p:spTree>
    <p:extLst>
      <p:ext uri="{BB962C8B-B14F-4D97-AF65-F5344CB8AC3E}">
        <p14:creationId xmlns:p14="http://schemas.microsoft.com/office/powerpoint/2010/main" val="1532570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34</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12" name="Google Shape;81;p8">
            <a:extLst>
              <a:ext uri="{FF2B5EF4-FFF2-40B4-BE49-F238E27FC236}">
                <a16:creationId xmlns:a16="http://schemas.microsoft.com/office/drawing/2014/main" id="{DC5A18F5-E9B3-E89A-019F-4F09EB9D4454}"/>
              </a:ext>
            </a:extLst>
          </p:cNvPr>
          <p:cNvSpPr txBox="1"/>
          <p:nvPr/>
        </p:nvSpPr>
        <p:spPr>
          <a:xfrm>
            <a:off x="340247" y="807624"/>
            <a:ext cx="6399465" cy="5120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b="1" dirty="0" err="1">
                <a:latin typeface="Arial" panose="020B0604020202020204" pitchFamily="34" charset="0"/>
                <a:cs typeface="Arial" panose="020B0604020202020204" pitchFamily="34" charset="0"/>
                <a:sym typeface="Arial"/>
              </a:rPr>
              <a:t>Bài</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toán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chấm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điểm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tín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dụng</a:t>
            </a:r>
            <a:endParaRPr sz="2400" b="1" dirty="0">
              <a:latin typeface="Arial" panose="020B0604020202020204" pitchFamily="34" charset="0"/>
              <a:cs typeface="Arial" panose="020B0604020202020204" pitchFamily="34" charset="0"/>
              <a:sym typeface="Arial"/>
            </a:endParaRPr>
          </a:p>
        </p:txBody>
      </p:sp>
      <p:pic>
        <p:nvPicPr>
          <p:cNvPr id="9" name="Google Shape;125;p14">
            <a:extLst>
              <a:ext uri="{FF2B5EF4-FFF2-40B4-BE49-F238E27FC236}">
                <a16:creationId xmlns:a16="http://schemas.microsoft.com/office/drawing/2014/main" id="{7DE80AAB-DE62-2E96-5196-22EADF481FD1}"/>
              </a:ext>
            </a:extLst>
          </p:cNvPr>
          <p:cNvPicPr preferRelativeResize="0"/>
          <p:nvPr/>
        </p:nvPicPr>
        <p:blipFill rotWithShape="1">
          <a:blip r:embed="rId2">
            <a:alphaModFix/>
          </a:blip>
          <a:srcRect/>
          <a:stretch/>
        </p:blipFill>
        <p:spPr>
          <a:xfrm>
            <a:off x="457200" y="1303178"/>
            <a:ext cx="8176437" cy="5298790"/>
          </a:xfrm>
          <a:prstGeom prst="rect">
            <a:avLst/>
          </a:prstGeom>
          <a:noFill/>
          <a:ln>
            <a:noFill/>
          </a:ln>
        </p:spPr>
      </p:pic>
    </p:spTree>
    <p:extLst>
      <p:ext uri="{BB962C8B-B14F-4D97-AF65-F5344CB8AC3E}">
        <p14:creationId xmlns:p14="http://schemas.microsoft.com/office/powerpoint/2010/main" val="3653760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35</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12" name="Google Shape;81;p8">
            <a:extLst>
              <a:ext uri="{FF2B5EF4-FFF2-40B4-BE49-F238E27FC236}">
                <a16:creationId xmlns:a16="http://schemas.microsoft.com/office/drawing/2014/main" id="{DC5A18F5-E9B3-E89A-019F-4F09EB9D4454}"/>
              </a:ext>
            </a:extLst>
          </p:cNvPr>
          <p:cNvSpPr txBox="1"/>
          <p:nvPr/>
        </p:nvSpPr>
        <p:spPr>
          <a:xfrm>
            <a:off x="340247" y="807624"/>
            <a:ext cx="6399465" cy="5120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b="1" dirty="0" err="1">
                <a:latin typeface="Arial" panose="020B0604020202020204" pitchFamily="34" charset="0"/>
                <a:cs typeface="Arial" panose="020B0604020202020204" pitchFamily="34" charset="0"/>
                <a:sym typeface="Arial"/>
              </a:rPr>
              <a:t>Bài</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toán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chấm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điểm</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tín</a:t>
            </a:r>
            <a:r>
              <a:rPr lang="en-US" sz="2400" b="1" dirty="0">
                <a:latin typeface="Arial" panose="020B0604020202020204" pitchFamily="34" charset="0"/>
                <a:cs typeface="Arial" panose="020B0604020202020204" pitchFamily="34" charset="0"/>
                <a:sym typeface="Arial"/>
              </a:rPr>
              <a:t> </a:t>
            </a:r>
            <a:r>
              <a:rPr lang="en-US" sz="2400" b="1" dirty="0" err="1">
                <a:latin typeface="Arial" panose="020B0604020202020204" pitchFamily="34" charset="0"/>
                <a:cs typeface="Arial" panose="020B0604020202020204" pitchFamily="34" charset="0"/>
                <a:sym typeface="Arial"/>
              </a:rPr>
              <a:t>dụng</a:t>
            </a:r>
            <a:endParaRPr sz="2400" b="1" dirty="0">
              <a:latin typeface="Arial" panose="020B0604020202020204" pitchFamily="34" charset="0"/>
              <a:cs typeface="Arial" panose="020B0604020202020204" pitchFamily="34" charset="0"/>
              <a:sym typeface="Arial"/>
            </a:endParaRPr>
          </a:p>
        </p:txBody>
      </p:sp>
      <p:pic>
        <p:nvPicPr>
          <p:cNvPr id="3" name="Google Shape;132;p15">
            <a:extLst>
              <a:ext uri="{FF2B5EF4-FFF2-40B4-BE49-F238E27FC236}">
                <a16:creationId xmlns:a16="http://schemas.microsoft.com/office/drawing/2014/main" id="{57B35D61-4929-94D8-50D2-C0290106F4DC}"/>
              </a:ext>
            </a:extLst>
          </p:cNvPr>
          <p:cNvPicPr preferRelativeResize="0"/>
          <p:nvPr/>
        </p:nvPicPr>
        <p:blipFill rotWithShape="1">
          <a:blip r:embed="rId2">
            <a:alphaModFix/>
          </a:blip>
          <a:srcRect/>
          <a:stretch/>
        </p:blipFill>
        <p:spPr>
          <a:xfrm>
            <a:off x="340247" y="1276350"/>
            <a:ext cx="8463505" cy="5325618"/>
          </a:xfrm>
          <a:prstGeom prst="rect">
            <a:avLst/>
          </a:prstGeom>
          <a:noFill/>
          <a:ln>
            <a:noFill/>
          </a:ln>
        </p:spPr>
      </p:pic>
    </p:spTree>
    <p:extLst>
      <p:ext uri="{BB962C8B-B14F-4D97-AF65-F5344CB8AC3E}">
        <p14:creationId xmlns:p14="http://schemas.microsoft.com/office/powerpoint/2010/main" val="3460488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0" y="3016487"/>
            <a:ext cx="9048307" cy="663835"/>
          </a:xfrm>
        </p:spPr>
        <p:txBody>
          <a:bodyPr>
            <a:normAutofit/>
          </a:bodyPr>
          <a:lstStyle/>
          <a:p>
            <a:pPr marL="0" indent="0" algn="ctr">
              <a:spcBef>
                <a:spcPts val="1200"/>
              </a:spcBef>
              <a:spcAft>
                <a:spcPts val="1200"/>
              </a:spcAft>
              <a:buNone/>
            </a:pPr>
            <a:r>
              <a:rPr lang="en-US" sz="3600" dirty="0"/>
              <a:t>TỔNG HỢP CÁC VẤN ĐỀ</a:t>
            </a:r>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36</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4265997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37</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Tổng</a:t>
            </a:r>
            <a:r>
              <a:rPr lang="en-US" dirty="0"/>
              <a:t> </a:t>
            </a:r>
            <a:r>
              <a:rPr lang="en-US" dirty="0" err="1"/>
              <a:t>Hợp</a:t>
            </a:r>
            <a:r>
              <a:rPr lang="en-US" dirty="0"/>
              <a:t> </a:t>
            </a:r>
            <a:r>
              <a:rPr lang="en-US" dirty="0" err="1"/>
              <a:t>Các</a:t>
            </a:r>
            <a:r>
              <a:rPr lang="en-US" dirty="0"/>
              <a:t> </a:t>
            </a:r>
            <a:r>
              <a:rPr lang="en-US" dirty="0" err="1"/>
              <a:t>Vấn</a:t>
            </a:r>
            <a:r>
              <a:rPr lang="en-US" dirty="0"/>
              <a:t> </a:t>
            </a:r>
            <a:r>
              <a:rPr lang="en-US" dirty="0" err="1"/>
              <a:t>Đề</a:t>
            </a:r>
            <a:endParaRPr lang="en-US" dirty="0"/>
          </a:p>
        </p:txBody>
      </p:sp>
      <p:pic>
        <p:nvPicPr>
          <p:cNvPr id="3" name="Google Shape;204;p25">
            <a:extLst>
              <a:ext uri="{FF2B5EF4-FFF2-40B4-BE49-F238E27FC236}">
                <a16:creationId xmlns:a16="http://schemas.microsoft.com/office/drawing/2014/main" id="{8FDE388E-5C1C-F720-3B33-2B3338678279}"/>
              </a:ext>
            </a:extLst>
          </p:cNvPr>
          <p:cNvPicPr preferRelativeResize="0"/>
          <p:nvPr/>
        </p:nvPicPr>
        <p:blipFill rotWithShape="1">
          <a:blip r:embed="rId2">
            <a:alphaModFix/>
          </a:blip>
          <a:srcRect/>
          <a:stretch/>
        </p:blipFill>
        <p:spPr>
          <a:xfrm>
            <a:off x="117100" y="1350335"/>
            <a:ext cx="8899309" cy="5146157"/>
          </a:xfrm>
          <a:prstGeom prst="rect">
            <a:avLst/>
          </a:prstGeom>
          <a:noFill/>
          <a:ln>
            <a:noFill/>
          </a:ln>
        </p:spPr>
      </p:pic>
      <p:sp>
        <p:nvSpPr>
          <p:cNvPr id="4" name="TextBox 3">
            <a:extLst>
              <a:ext uri="{FF2B5EF4-FFF2-40B4-BE49-F238E27FC236}">
                <a16:creationId xmlns:a16="http://schemas.microsoft.com/office/drawing/2014/main" id="{10DDB897-C627-7BFE-9698-645063D54046}"/>
              </a:ext>
            </a:extLst>
          </p:cNvPr>
          <p:cNvSpPr txBox="1"/>
          <p:nvPr/>
        </p:nvSpPr>
        <p:spPr>
          <a:xfrm>
            <a:off x="425303" y="903222"/>
            <a:ext cx="2900153" cy="461665"/>
          </a:xfrm>
          <a:prstGeom prst="rect">
            <a:avLst/>
          </a:prstGeom>
          <a:noFill/>
        </p:spPr>
        <p:txBody>
          <a:bodyPr wrap="none" rtlCol="0">
            <a:spAutoFit/>
          </a:bodyPr>
          <a:lstStyle/>
          <a:p>
            <a:r>
              <a:rPr lang="en-VN" sz="2400" b="1" dirty="0">
                <a:latin typeface="Arial" panose="020B0604020202020204" pitchFamily="34" charset="0"/>
                <a:cs typeface="Arial" panose="020B0604020202020204" pitchFamily="34" charset="0"/>
              </a:rPr>
              <a:t>So sánh các độ đo</a:t>
            </a:r>
          </a:p>
        </p:txBody>
      </p:sp>
    </p:spTree>
    <p:extLst>
      <p:ext uri="{BB962C8B-B14F-4D97-AF65-F5344CB8AC3E}">
        <p14:creationId xmlns:p14="http://schemas.microsoft.com/office/powerpoint/2010/main" val="483196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38</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Tổng</a:t>
            </a:r>
            <a:r>
              <a:rPr lang="en-US" dirty="0"/>
              <a:t> </a:t>
            </a:r>
            <a:r>
              <a:rPr lang="en-US" dirty="0" err="1"/>
              <a:t>Hợp</a:t>
            </a:r>
            <a:r>
              <a:rPr lang="en-US" dirty="0"/>
              <a:t> </a:t>
            </a:r>
            <a:r>
              <a:rPr lang="en-US" dirty="0" err="1"/>
              <a:t>Các</a:t>
            </a:r>
            <a:r>
              <a:rPr lang="en-US" dirty="0"/>
              <a:t> </a:t>
            </a:r>
            <a:r>
              <a:rPr lang="en-US" dirty="0" err="1"/>
              <a:t>Vấn</a:t>
            </a:r>
            <a:r>
              <a:rPr lang="en-US" dirty="0"/>
              <a:t> </a:t>
            </a:r>
            <a:r>
              <a:rPr lang="en-US" dirty="0" err="1"/>
              <a:t>Đề</a:t>
            </a:r>
            <a:endParaRPr lang="en-US" dirty="0"/>
          </a:p>
        </p:txBody>
      </p:sp>
      <p:sp>
        <p:nvSpPr>
          <p:cNvPr id="4" name="TextBox 3">
            <a:extLst>
              <a:ext uri="{FF2B5EF4-FFF2-40B4-BE49-F238E27FC236}">
                <a16:creationId xmlns:a16="http://schemas.microsoft.com/office/drawing/2014/main" id="{10DDB897-C627-7BFE-9698-645063D54046}"/>
              </a:ext>
            </a:extLst>
          </p:cNvPr>
          <p:cNvSpPr txBox="1"/>
          <p:nvPr/>
        </p:nvSpPr>
        <p:spPr>
          <a:xfrm>
            <a:off x="425303" y="903222"/>
            <a:ext cx="3243196" cy="461665"/>
          </a:xfrm>
          <a:prstGeom prst="rect">
            <a:avLst/>
          </a:prstGeom>
          <a:noFill/>
        </p:spPr>
        <p:txBody>
          <a:bodyPr wrap="none" rtlCol="0">
            <a:spAutoFit/>
          </a:bodyPr>
          <a:lstStyle/>
          <a:p>
            <a:r>
              <a:rPr lang="en-US" sz="2400" dirty="0" err="1">
                <a:solidFill>
                  <a:srgbClr val="000000"/>
                </a:solidFill>
                <a:latin typeface="Arial"/>
                <a:ea typeface="Arial"/>
                <a:cs typeface="Arial"/>
                <a:sym typeface="Arial"/>
              </a:rPr>
              <a:t>Quá</a:t>
            </a:r>
            <a:r>
              <a:rPr lang="en-US" sz="2400" dirty="0">
                <a:solidFill>
                  <a:srgbClr val="000000"/>
                </a:solidFill>
                <a:latin typeface="Arial"/>
                <a:ea typeface="Arial"/>
                <a:cs typeface="Arial"/>
                <a:sym typeface="Arial"/>
              </a:rPr>
              <a:t> </a:t>
            </a:r>
            <a:r>
              <a:rPr lang="en-US" sz="2400" dirty="0" err="1">
                <a:solidFill>
                  <a:srgbClr val="000000"/>
                </a:solidFill>
                <a:latin typeface="Arial"/>
                <a:ea typeface="Arial"/>
                <a:cs typeface="Arial"/>
                <a:sym typeface="Arial"/>
              </a:rPr>
              <a:t>khớp</a:t>
            </a:r>
            <a:r>
              <a:rPr lang="en-US" sz="2400" dirty="0">
                <a:solidFill>
                  <a:srgbClr val="000000"/>
                </a:solidFill>
                <a:latin typeface="Arial"/>
                <a:ea typeface="Arial"/>
                <a:cs typeface="Arial"/>
                <a:sym typeface="Arial"/>
              </a:rPr>
              <a:t> (Overfitting)</a:t>
            </a:r>
            <a:endParaRPr lang="en-US" sz="2400" b="0" i="0" u="none" strike="noStrike" cap="none" dirty="0">
              <a:solidFill>
                <a:srgbClr val="000000"/>
              </a:solidFill>
              <a:latin typeface="Arial"/>
              <a:ea typeface="Arial"/>
              <a:cs typeface="Arial"/>
              <a:sym typeface="Arial"/>
            </a:endParaRPr>
          </a:p>
        </p:txBody>
      </p:sp>
      <p:pic>
        <p:nvPicPr>
          <p:cNvPr id="10" name="Google Shape;211;p26">
            <a:extLst>
              <a:ext uri="{FF2B5EF4-FFF2-40B4-BE49-F238E27FC236}">
                <a16:creationId xmlns:a16="http://schemas.microsoft.com/office/drawing/2014/main" id="{98C9AFCE-483E-7AA8-A51C-12C6880C7AF5}"/>
              </a:ext>
            </a:extLst>
          </p:cNvPr>
          <p:cNvPicPr preferRelativeResize="0"/>
          <p:nvPr/>
        </p:nvPicPr>
        <p:blipFill rotWithShape="1">
          <a:blip r:embed="rId2">
            <a:alphaModFix/>
          </a:blip>
          <a:srcRect/>
          <a:stretch/>
        </p:blipFill>
        <p:spPr>
          <a:xfrm>
            <a:off x="318977" y="1500012"/>
            <a:ext cx="8399721" cy="5017745"/>
          </a:xfrm>
          <a:prstGeom prst="rect">
            <a:avLst/>
          </a:prstGeom>
          <a:noFill/>
          <a:ln>
            <a:noFill/>
          </a:ln>
        </p:spPr>
      </p:pic>
    </p:spTree>
    <p:extLst>
      <p:ext uri="{BB962C8B-B14F-4D97-AF65-F5344CB8AC3E}">
        <p14:creationId xmlns:p14="http://schemas.microsoft.com/office/powerpoint/2010/main" val="254810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111512" y="869796"/>
            <a:ext cx="8873000" cy="5605432"/>
          </a:xfrm>
        </p:spPr>
        <p:txBody>
          <a:bodyPr>
            <a:normAutofit/>
          </a:bodyPr>
          <a:lstStyle/>
          <a:p>
            <a:pPr algn="just">
              <a:lnSpc>
                <a:spcPct val="150000"/>
              </a:lnSpc>
            </a:pPr>
            <a:r>
              <a:rPr lang="vi-VN" sz="2400" dirty="0"/>
              <a:t>Cây quyết định (Decision Tree) là một cây phân cấp có cấu trúc được dùng để phân lớp các đối tượng dựa vào dãy các luật. </a:t>
            </a:r>
          </a:p>
          <a:p>
            <a:pPr algn="just">
              <a:lnSpc>
                <a:spcPct val="150000"/>
              </a:lnSpc>
            </a:pPr>
            <a:r>
              <a:rPr lang="vi-VN" sz="2400" b="0" i="0" u="none" strike="noStrike" cap="none" dirty="0">
                <a:solidFill>
                  <a:srgbClr val="000000"/>
                </a:solidFill>
                <a:latin typeface="Arial"/>
                <a:ea typeface="Arial"/>
                <a:cs typeface="Arial"/>
                <a:sym typeface="Arial"/>
              </a:rPr>
              <a:t>Là một thuật toán học có giám sát dùng được cho cả bài toán Classification và Regression.</a:t>
            </a:r>
          </a:p>
          <a:p>
            <a:pPr algn="just">
              <a:lnSpc>
                <a:spcPct val="150000"/>
              </a:lnSpc>
            </a:pPr>
            <a:r>
              <a:rPr lang="vi-VN" sz="2400" dirty="0"/>
              <a:t>Thiết kế dưới dạng câu hỏi, giả lập mô phỏng việc con người suy nghĩ và giải quyết vấn đề.</a:t>
            </a:r>
          </a:p>
          <a:p>
            <a:pPr algn="just">
              <a:lnSpc>
                <a:spcPct val="150000"/>
              </a:lnSpc>
            </a:pPr>
            <a:endParaRPr lang="vi-VN" sz="2400"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3</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CÂY QUYẾT ĐỊNH (DECISION TREE)</a:t>
            </a:r>
          </a:p>
        </p:txBody>
      </p:sp>
    </p:spTree>
    <p:extLst>
      <p:ext uri="{BB962C8B-B14F-4D97-AF65-F5344CB8AC3E}">
        <p14:creationId xmlns:p14="http://schemas.microsoft.com/office/powerpoint/2010/main" val="3294548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39</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Tổng</a:t>
            </a:r>
            <a:r>
              <a:rPr lang="en-US" dirty="0"/>
              <a:t> </a:t>
            </a:r>
            <a:r>
              <a:rPr lang="en-US" dirty="0" err="1"/>
              <a:t>Hợp</a:t>
            </a:r>
            <a:r>
              <a:rPr lang="en-US" dirty="0"/>
              <a:t> </a:t>
            </a:r>
            <a:r>
              <a:rPr lang="en-US" dirty="0" err="1"/>
              <a:t>Các</a:t>
            </a:r>
            <a:r>
              <a:rPr lang="en-US" dirty="0"/>
              <a:t> </a:t>
            </a:r>
            <a:r>
              <a:rPr lang="en-US" dirty="0" err="1"/>
              <a:t>Vấn</a:t>
            </a:r>
            <a:r>
              <a:rPr lang="en-US" dirty="0"/>
              <a:t> </a:t>
            </a:r>
            <a:r>
              <a:rPr lang="en-US" dirty="0" err="1"/>
              <a:t>Đề</a:t>
            </a:r>
            <a:endParaRPr lang="en-US" dirty="0"/>
          </a:p>
        </p:txBody>
      </p:sp>
      <p:sp>
        <p:nvSpPr>
          <p:cNvPr id="4" name="TextBox 3">
            <a:extLst>
              <a:ext uri="{FF2B5EF4-FFF2-40B4-BE49-F238E27FC236}">
                <a16:creationId xmlns:a16="http://schemas.microsoft.com/office/drawing/2014/main" id="{10DDB897-C627-7BFE-9698-645063D54046}"/>
              </a:ext>
            </a:extLst>
          </p:cNvPr>
          <p:cNvSpPr txBox="1"/>
          <p:nvPr/>
        </p:nvSpPr>
        <p:spPr>
          <a:xfrm>
            <a:off x="425303" y="903222"/>
            <a:ext cx="2850460" cy="461665"/>
          </a:xfrm>
          <a:prstGeom prst="rect">
            <a:avLst/>
          </a:prstGeom>
          <a:noFill/>
        </p:spPr>
        <p:txBody>
          <a:bodyPr wrap="none" rtlCol="0">
            <a:spAutoFit/>
          </a:bodyPr>
          <a:lstStyle/>
          <a:p>
            <a:pPr marL="0" marR="0" lvl="1" indent="0" algn="l" rtl="0">
              <a:lnSpc>
                <a:spcPct val="100000"/>
              </a:lnSpc>
              <a:spcBef>
                <a:spcPts val="0"/>
              </a:spcBef>
              <a:spcAft>
                <a:spcPts val="0"/>
              </a:spcAft>
              <a:buNone/>
            </a:pPr>
            <a:r>
              <a:rPr lang="en-US" sz="2400" b="1" i="0" u="none" strike="noStrike" cap="none" dirty="0" err="1">
                <a:solidFill>
                  <a:srgbClr val="000000"/>
                </a:solidFill>
                <a:latin typeface="Arial"/>
                <a:ea typeface="Arial"/>
                <a:cs typeface="Arial"/>
                <a:sym typeface="Arial"/>
              </a:rPr>
              <a:t>Chiến</a:t>
            </a:r>
            <a:r>
              <a:rPr lang="en-US" sz="2400" b="1" i="0" u="none" strike="noStrike" cap="none" dirty="0">
                <a:solidFill>
                  <a:srgbClr val="000000"/>
                </a:solidFill>
                <a:latin typeface="Arial"/>
                <a:ea typeface="Arial"/>
                <a:cs typeface="Arial"/>
                <a:sym typeface="Arial"/>
              </a:rPr>
              <a:t> </a:t>
            </a:r>
            <a:r>
              <a:rPr lang="en-US" sz="2400" b="1" i="0" u="none" strike="noStrike" cap="none" dirty="0" err="1">
                <a:solidFill>
                  <a:srgbClr val="000000"/>
                </a:solidFill>
                <a:latin typeface="Arial"/>
                <a:ea typeface="Arial"/>
                <a:cs typeface="Arial"/>
                <a:sym typeface="Arial"/>
              </a:rPr>
              <a:t>thuật</a:t>
            </a:r>
            <a:r>
              <a:rPr lang="en-US" sz="2400" b="1" i="0" u="none" strike="noStrike" cap="none" dirty="0">
                <a:solidFill>
                  <a:srgbClr val="000000"/>
                </a:solidFill>
                <a:latin typeface="Arial"/>
                <a:ea typeface="Arial"/>
                <a:cs typeface="Arial"/>
                <a:sym typeface="Arial"/>
              </a:rPr>
              <a:t> </a:t>
            </a:r>
            <a:r>
              <a:rPr lang="en-US" sz="2400" b="1" i="0" u="none" strike="noStrike" cap="none" dirty="0" err="1">
                <a:solidFill>
                  <a:srgbClr val="000000"/>
                </a:solidFill>
                <a:latin typeface="Arial"/>
                <a:ea typeface="Arial"/>
                <a:cs typeface="Arial"/>
                <a:sym typeface="Arial"/>
              </a:rPr>
              <a:t>cắt</a:t>
            </a:r>
            <a:r>
              <a:rPr lang="en-US" sz="2400" b="1" i="0" u="none" strike="noStrike" cap="none" dirty="0">
                <a:solidFill>
                  <a:srgbClr val="000000"/>
                </a:solidFill>
                <a:latin typeface="Arial"/>
                <a:ea typeface="Arial"/>
                <a:cs typeface="Arial"/>
                <a:sym typeface="Arial"/>
              </a:rPr>
              <a:t> </a:t>
            </a:r>
            <a:r>
              <a:rPr lang="en-US" sz="2400" b="1" i="0" u="none" strike="noStrike" cap="none" dirty="0" err="1">
                <a:solidFill>
                  <a:srgbClr val="000000"/>
                </a:solidFill>
                <a:latin typeface="Arial"/>
                <a:ea typeface="Arial"/>
                <a:cs typeface="Arial"/>
                <a:sym typeface="Arial"/>
              </a:rPr>
              <a:t>tỉa</a:t>
            </a:r>
            <a:endParaRPr lang="en-US" sz="2400" b="1" i="0" u="none" strike="noStrike" cap="none" dirty="0">
              <a:solidFill>
                <a:srgbClr val="000000"/>
              </a:solidFill>
              <a:latin typeface="Arial"/>
              <a:ea typeface="Arial"/>
              <a:cs typeface="Arial"/>
              <a:sym typeface="Arial"/>
            </a:endParaRPr>
          </a:p>
        </p:txBody>
      </p:sp>
      <p:pic>
        <p:nvPicPr>
          <p:cNvPr id="3" name="Google Shape;220;p27">
            <a:extLst>
              <a:ext uri="{FF2B5EF4-FFF2-40B4-BE49-F238E27FC236}">
                <a16:creationId xmlns:a16="http://schemas.microsoft.com/office/drawing/2014/main" id="{8D395706-4101-A9E9-D0E2-6E09399B1E9B}"/>
              </a:ext>
            </a:extLst>
          </p:cNvPr>
          <p:cNvPicPr preferRelativeResize="0"/>
          <p:nvPr/>
        </p:nvPicPr>
        <p:blipFill rotWithShape="1">
          <a:blip r:embed="rId2">
            <a:alphaModFix/>
          </a:blip>
          <a:srcRect/>
          <a:stretch/>
        </p:blipFill>
        <p:spPr>
          <a:xfrm>
            <a:off x="558619" y="1364887"/>
            <a:ext cx="8266404" cy="5131606"/>
          </a:xfrm>
          <a:prstGeom prst="rect">
            <a:avLst/>
          </a:prstGeom>
          <a:noFill/>
          <a:ln>
            <a:noFill/>
          </a:ln>
        </p:spPr>
      </p:pic>
    </p:spTree>
    <p:extLst>
      <p:ext uri="{BB962C8B-B14F-4D97-AF65-F5344CB8AC3E}">
        <p14:creationId xmlns:p14="http://schemas.microsoft.com/office/powerpoint/2010/main" val="3291559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0" y="3016487"/>
            <a:ext cx="9048307" cy="663835"/>
          </a:xfrm>
        </p:spPr>
        <p:txBody>
          <a:bodyPr>
            <a:normAutofit/>
          </a:bodyPr>
          <a:lstStyle/>
          <a:p>
            <a:pPr marL="0" indent="0" algn="ctr">
              <a:spcBef>
                <a:spcPts val="1200"/>
              </a:spcBef>
              <a:spcAft>
                <a:spcPts val="1200"/>
              </a:spcAft>
              <a:buNone/>
            </a:pPr>
            <a:r>
              <a:rPr lang="vi-VN" sz="3600" dirty="0"/>
              <a:t>CÁC BƯỚC XÂY DỰNG CÂY</a:t>
            </a:r>
            <a:endParaRPr lang="en-US" sz="3600"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40</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2374990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144000" cy="5833872"/>
          </a:xfrm>
        </p:spPr>
        <p:txBody>
          <a:bodyPr>
            <a:normAutofit/>
          </a:bodyPr>
          <a:lstStyle/>
          <a:p>
            <a:pPr marL="342900" indent="-342900">
              <a:lnSpc>
                <a:spcPct val="160000"/>
              </a:lnSpc>
              <a:spcBef>
                <a:spcPts val="0"/>
              </a:spcBef>
              <a:spcAft>
                <a:spcPts val="0"/>
              </a:spcAft>
              <a:buClr>
                <a:srgbClr val="000000"/>
              </a:buClr>
              <a:buSzPct val="100000"/>
              <a:buFont typeface="Arial" panose="020B0604020202020204" pitchFamily="34" charset="0"/>
              <a:buChar char="•"/>
            </a:pPr>
            <a:r>
              <a:rPr lang="vi-VN" sz="2800" dirty="0"/>
              <a:t>Bước 1: Chọn tiêu chí phân chia.</a:t>
            </a:r>
          </a:p>
          <a:p>
            <a:pPr marL="342900" indent="-342900">
              <a:lnSpc>
                <a:spcPct val="160000"/>
              </a:lnSpc>
              <a:spcBef>
                <a:spcPts val="0"/>
              </a:spcBef>
              <a:spcAft>
                <a:spcPts val="0"/>
              </a:spcAft>
              <a:buClr>
                <a:srgbClr val="000000"/>
              </a:buClr>
              <a:buSzPct val="100000"/>
              <a:buFont typeface="Arial" panose="020B0604020202020204" pitchFamily="34" charset="0"/>
              <a:buChar char="•"/>
            </a:pPr>
            <a:r>
              <a:rPr lang="vi-VN" sz="2800" dirty="0"/>
              <a:t>Bước 2: Xây dựng cây:</a:t>
            </a:r>
          </a:p>
          <a:p>
            <a:pPr marL="800100" lvl="1" indent="-342900">
              <a:lnSpc>
                <a:spcPct val="160000"/>
              </a:lnSpc>
              <a:spcBef>
                <a:spcPts val="0"/>
              </a:spcBef>
              <a:spcAft>
                <a:spcPts val="0"/>
              </a:spcAft>
              <a:buClr>
                <a:srgbClr val="000000"/>
              </a:buClr>
              <a:buSzPct val="100000"/>
              <a:buFont typeface="Arial" panose="020B0604020202020204" pitchFamily="34" charset="0"/>
              <a:buChar char="•"/>
            </a:pPr>
            <a:r>
              <a:rPr lang="vi-VN" sz="2400" dirty="0"/>
              <a:t>Dựa trên tiêu chí để chọn nút gốc và phân chia cho đến khi:</a:t>
            </a:r>
          </a:p>
          <a:p>
            <a:pPr marL="800100" lvl="1" indent="-342900">
              <a:lnSpc>
                <a:spcPct val="160000"/>
              </a:lnSpc>
              <a:spcBef>
                <a:spcPts val="0"/>
              </a:spcBef>
              <a:spcAft>
                <a:spcPts val="0"/>
              </a:spcAft>
              <a:buClr>
                <a:srgbClr val="000000"/>
              </a:buClr>
              <a:buSzPct val="100000"/>
              <a:buFont typeface="Arial" panose="020B0604020202020204" pitchFamily="34" charset="0"/>
              <a:buChar char="•"/>
            </a:pPr>
            <a:r>
              <a:rPr lang="vi-VN" sz="2400" dirty="0"/>
              <a:t>Số lượng mẫu tại một nút nhỏ hơn giá trị ngưỡng.</a:t>
            </a:r>
          </a:p>
          <a:p>
            <a:pPr marL="800100" lvl="1" indent="-342900">
              <a:lnSpc>
                <a:spcPct val="160000"/>
              </a:lnSpc>
              <a:spcBef>
                <a:spcPts val="0"/>
              </a:spcBef>
              <a:spcAft>
                <a:spcPts val="0"/>
              </a:spcAft>
              <a:buClr>
                <a:srgbClr val="000000"/>
              </a:buClr>
              <a:buSzPct val="100000"/>
              <a:buFont typeface="Arial" panose="020B0604020202020204" pitchFamily="34" charset="0"/>
              <a:buChar char="•"/>
            </a:pPr>
            <a:r>
              <a:rPr lang="vi-VN" sz="2400" dirty="0"/>
              <a:t>Độ sâu của cây đạt giới hạn.</a:t>
            </a:r>
          </a:p>
          <a:p>
            <a:pPr marL="800100" lvl="1" indent="-342900">
              <a:lnSpc>
                <a:spcPct val="160000"/>
              </a:lnSpc>
              <a:spcBef>
                <a:spcPts val="0"/>
              </a:spcBef>
              <a:spcAft>
                <a:spcPts val="0"/>
              </a:spcAft>
              <a:buClr>
                <a:srgbClr val="000000"/>
              </a:buClr>
              <a:buSzPct val="100000"/>
              <a:buFont typeface="Arial" panose="020B0604020202020204" pitchFamily="34" charset="0"/>
              <a:buChar char="•"/>
            </a:pPr>
            <a:r>
              <a:rPr lang="vi-VN" sz="2400" dirty="0"/>
              <a:t>Không còn đặc trưng nào để phân chia.</a:t>
            </a:r>
          </a:p>
          <a:p>
            <a:pPr marL="800100" lvl="1" indent="-342900">
              <a:lnSpc>
                <a:spcPct val="160000"/>
              </a:lnSpc>
              <a:spcBef>
                <a:spcPts val="0"/>
              </a:spcBef>
              <a:spcAft>
                <a:spcPts val="0"/>
              </a:spcAft>
              <a:buClr>
                <a:srgbClr val="000000"/>
              </a:buClr>
              <a:buSzPct val="100000"/>
              <a:buFont typeface="Arial" panose="020B0604020202020204" pitchFamily="34" charset="0"/>
              <a:buChar char="•"/>
            </a:pPr>
            <a:r>
              <a:rPr lang="vi-VN" sz="2400" dirty="0"/>
              <a:t>Tất cả mẫu trong một nút thuộc cùng một lớp.</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41</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Các</a:t>
            </a:r>
            <a:r>
              <a:rPr lang="en-US" dirty="0"/>
              <a:t> </a:t>
            </a:r>
            <a:r>
              <a:rPr lang="en-US" dirty="0" err="1"/>
              <a:t>Bước</a:t>
            </a:r>
            <a:r>
              <a:rPr lang="en-US" dirty="0"/>
              <a:t> </a:t>
            </a:r>
            <a:r>
              <a:rPr lang="en-US" dirty="0" err="1"/>
              <a:t>Xây</a:t>
            </a:r>
            <a:r>
              <a:rPr lang="en-US" dirty="0"/>
              <a:t> </a:t>
            </a:r>
            <a:r>
              <a:rPr lang="en-US" dirty="0" err="1"/>
              <a:t>Dựng</a:t>
            </a:r>
            <a:r>
              <a:rPr lang="en-US" dirty="0"/>
              <a:t> </a:t>
            </a:r>
            <a:r>
              <a:rPr lang="en-US" dirty="0" err="1"/>
              <a:t>cây</a:t>
            </a:r>
            <a:endParaRPr lang="en-US" dirty="0"/>
          </a:p>
        </p:txBody>
      </p:sp>
    </p:spTree>
    <p:extLst>
      <p:ext uri="{BB962C8B-B14F-4D97-AF65-F5344CB8AC3E}">
        <p14:creationId xmlns:p14="http://schemas.microsoft.com/office/powerpoint/2010/main" val="1049213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0" y="3016487"/>
            <a:ext cx="9048307" cy="663835"/>
          </a:xfrm>
        </p:spPr>
        <p:txBody>
          <a:bodyPr>
            <a:normAutofit/>
          </a:bodyPr>
          <a:lstStyle/>
          <a:p>
            <a:pPr marL="0" indent="0" algn="ctr">
              <a:spcBef>
                <a:spcPts val="1200"/>
              </a:spcBef>
              <a:spcAft>
                <a:spcPts val="1200"/>
              </a:spcAft>
              <a:buNone/>
            </a:pPr>
            <a:r>
              <a:rPr lang="en-US" sz="3600" dirty="0"/>
              <a:t>RỪNG NGẪU NHIÊN (RANDOM FOREST)</a:t>
            </a:r>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42</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1652983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8941981" cy="5833872"/>
          </a:xfrm>
        </p:spPr>
        <p:txBody>
          <a:bodyPr>
            <a:normAutofit/>
          </a:bodyPr>
          <a:lstStyle/>
          <a:p>
            <a:pPr marL="342900" indent="-342900" algn="just">
              <a:lnSpc>
                <a:spcPct val="200000"/>
              </a:lnSpc>
              <a:spcBef>
                <a:spcPts val="0"/>
              </a:spcBef>
              <a:spcAft>
                <a:spcPts val="0"/>
              </a:spcAft>
              <a:buClr>
                <a:srgbClr val="000000"/>
              </a:buClr>
              <a:buSzPct val="100000"/>
              <a:buFont typeface="Arial" panose="020B0604020202020204" pitchFamily="34" charset="0"/>
              <a:buChar char="•"/>
            </a:pPr>
            <a:r>
              <a:rPr lang="vi-VN" sz="2400" dirty="0">
                <a:latin typeface="+mn-lt"/>
              </a:rPr>
              <a:t>Thuật toán Rừng ngẫu nhiên là một kỹ thuật học cây mạnh mẽ trong Học máy. Nó hoạt động bằng cách tạo ra một số Cây quyết định trong giai đoạn đào tạo. Mỗi cây được xây dựng bằng cách sử dụng một tập hợp con ngẫu nhiên của tập dữ liệu để đo một tập hợp con ngẫu nhiên các tính năng trong mỗi phân vùng. Tính ngẫu nhiên này tạo ra sự thay đổi giữa các cây riêng lẻ, giảm nguy cơ quá khớp và cải thiện hiệu suất dự đoán tổng thể.</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43</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Rừng</a:t>
            </a:r>
            <a:r>
              <a:rPr lang="en-US" dirty="0"/>
              <a:t> </a:t>
            </a:r>
            <a:r>
              <a:rPr lang="en-US" dirty="0" err="1"/>
              <a:t>Ngẫu</a:t>
            </a:r>
            <a:r>
              <a:rPr lang="en-US" dirty="0"/>
              <a:t> </a:t>
            </a:r>
            <a:r>
              <a:rPr lang="en-US" dirty="0" err="1"/>
              <a:t>Nhiên</a:t>
            </a:r>
            <a:r>
              <a:rPr lang="en-US" dirty="0"/>
              <a:t> (Random Forest)</a:t>
            </a:r>
          </a:p>
        </p:txBody>
      </p:sp>
    </p:spTree>
    <p:extLst>
      <p:ext uri="{BB962C8B-B14F-4D97-AF65-F5344CB8AC3E}">
        <p14:creationId xmlns:p14="http://schemas.microsoft.com/office/powerpoint/2010/main" val="4075309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27042" cy="5833872"/>
          </a:xfrm>
        </p:spPr>
        <p:txBody>
          <a:bodyPr>
            <a:normAutofit/>
          </a:bodyPr>
          <a:lstStyle/>
          <a:p>
            <a:pPr marL="342900" indent="-342900" algn="just" rtl="0" fontAlgn="base">
              <a:buFont typeface="Arial" panose="020B0604020202020204" pitchFamily="34" charset="0"/>
              <a:buChar char="•"/>
            </a:pPr>
            <a:r>
              <a:rPr lang="vi-VN" sz="2400" b="1" dirty="0">
                <a:solidFill>
                  <a:srgbClr val="273239"/>
                </a:solidFill>
                <a:latin typeface="+mn-lt"/>
              </a:rPr>
              <a:t>Các bước xây dựng thuật toán</a:t>
            </a:r>
            <a:r>
              <a:rPr lang="vi-VN" sz="2400" b="1" i="0" u="none" strike="noStrike" dirty="0">
                <a:solidFill>
                  <a:srgbClr val="273239"/>
                </a:solidFill>
                <a:effectLst/>
                <a:latin typeface="+mn-lt"/>
              </a:rPr>
              <a:t> Rừng ngẫu nhiên:</a:t>
            </a:r>
          </a:p>
          <a:p>
            <a:pPr lvl="1" algn="just" fontAlgn="base">
              <a:buFont typeface="Arial" panose="020B0604020202020204" pitchFamily="34" charset="0"/>
              <a:buChar char="•"/>
            </a:pPr>
            <a:r>
              <a:rPr lang="vi-VN" sz="2400" b="0" i="0" u="none" strike="noStrike" dirty="0">
                <a:solidFill>
                  <a:srgbClr val="273239"/>
                </a:solidFill>
                <a:effectLst/>
                <a:latin typeface="+mn-lt"/>
              </a:rPr>
              <a:t>Bước 1: Chọn K điểm dữ liệu ngẫu nhiên từ tập dữ liệu huấn luyện.</a:t>
            </a:r>
          </a:p>
          <a:p>
            <a:pPr lvl="1" algn="just" fontAlgn="base">
              <a:buFont typeface="Arial" panose="020B0604020202020204" pitchFamily="34" charset="0"/>
              <a:buChar char="•"/>
            </a:pPr>
            <a:r>
              <a:rPr lang="vi-VN" sz="2400" b="0" i="0" u="none" strike="noStrike" dirty="0">
                <a:solidFill>
                  <a:srgbClr val="273239"/>
                </a:solidFill>
                <a:effectLst/>
                <a:latin typeface="+mn-lt"/>
              </a:rPr>
              <a:t>Bước 2: Xây dựng cây quyết định liên quan đến các điểm dữ liệu đã chọn (Tập con).</a:t>
            </a:r>
          </a:p>
          <a:p>
            <a:pPr lvl="1" algn="just" fontAlgn="base">
              <a:buFont typeface="Arial" panose="020B0604020202020204" pitchFamily="34" charset="0"/>
              <a:buChar char="•"/>
            </a:pPr>
            <a:r>
              <a:rPr lang="vi-VN" sz="2400" b="0" i="0" u="none" strike="noStrike" dirty="0">
                <a:solidFill>
                  <a:srgbClr val="273239"/>
                </a:solidFill>
                <a:effectLst/>
                <a:latin typeface="+mn-lt"/>
              </a:rPr>
              <a:t>Bước 3: Chọn số N cho cây quyết định mà bạn muốn xây dựng.</a:t>
            </a:r>
          </a:p>
          <a:p>
            <a:pPr lvl="1" algn="just" fontAlgn="base">
              <a:buFont typeface="Arial" panose="020B0604020202020204" pitchFamily="34" charset="0"/>
              <a:buChar char="•"/>
            </a:pPr>
            <a:r>
              <a:rPr lang="vi-VN" sz="2400" b="0" i="0" u="none" strike="noStrike" dirty="0">
                <a:solidFill>
                  <a:srgbClr val="273239"/>
                </a:solidFill>
                <a:effectLst/>
                <a:latin typeface="+mn-lt"/>
              </a:rPr>
              <a:t>Bước 4: Lặp lại Bước 1 và 2.</a:t>
            </a:r>
          </a:p>
          <a:p>
            <a:pPr lvl="1" algn="just" fontAlgn="base">
              <a:buFont typeface="Arial" panose="020B0604020202020204" pitchFamily="34" charset="0"/>
              <a:buChar char="•"/>
            </a:pPr>
            <a:r>
              <a:rPr lang="vi-VN" sz="2400" b="0" i="0" u="none" strike="noStrike" dirty="0">
                <a:solidFill>
                  <a:srgbClr val="273239"/>
                </a:solidFill>
                <a:effectLst/>
                <a:latin typeface="+mn-lt"/>
              </a:rPr>
              <a:t>Bước 5: Đối với các điểm dữ liệu mới, hãy tìm dự đoán của từng cây quyết định và gán các điểm dữ liệu mới vào danh mục giành được nhiều phiếu bầu nhất.</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44</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Rừng</a:t>
            </a:r>
            <a:r>
              <a:rPr lang="en-US" dirty="0"/>
              <a:t> </a:t>
            </a:r>
            <a:r>
              <a:rPr lang="en-US" dirty="0" err="1"/>
              <a:t>Ngẫu</a:t>
            </a:r>
            <a:r>
              <a:rPr lang="en-US" dirty="0"/>
              <a:t> </a:t>
            </a:r>
            <a:r>
              <a:rPr lang="en-US" dirty="0" err="1"/>
              <a:t>Nhiên</a:t>
            </a:r>
            <a:r>
              <a:rPr lang="en-US" dirty="0"/>
              <a:t> (Random Forest)</a:t>
            </a:r>
          </a:p>
        </p:txBody>
      </p:sp>
    </p:spTree>
    <p:extLst>
      <p:ext uri="{BB962C8B-B14F-4D97-AF65-F5344CB8AC3E}">
        <p14:creationId xmlns:p14="http://schemas.microsoft.com/office/powerpoint/2010/main" val="333621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16409"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Rừng ngẫu nhiên hoạt động như thế nào?</a:t>
            </a:r>
          </a:p>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Ensemble of Decision Trees</a:t>
            </a:r>
            <a:r>
              <a:rPr lang="vi-VN" sz="2400" i="0" u="none" strike="noStrike" dirty="0">
                <a:solidFill>
                  <a:srgbClr val="273239"/>
                </a:solidFill>
                <a:effectLst/>
                <a:latin typeface="+mn-lt"/>
              </a:rPr>
              <a:t>: Random Forest tận dụng sức mạnh của việc học tập tổng hợpbằng cách xây dựng một đội quân Decision Trees . </a:t>
            </a:r>
          </a:p>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Lựa chọn tính năng ngẫu nhiên</a:t>
            </a:r>
            <a:r>
              <a:rPr lang="vi-VN" sz="2400" i="0" u="none" strike="noStrike" dirty="0">
                <a:solidFill>
                  <a:srgbClr val="273239"/>
                </a:solidFill>
                <a:effectLst/>
                <a:latin typeface="+mn-lt"/>
              </a:rPr>
              <a:t>: Để đảm bảo rằng mỗi cây quyết định trong tập hợp mang lại một góc nhìn độc đáo, Random Forest sử dụng lựa chọn tính năng ngẫu nhiên. </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45</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Rừng</a:t>
            </a:r>
            <a:r>
              <a:rPr lang="en-US" dirty="0"/>
              <a:t> </a:t>
            </a:r>
            <a:r>
              <a:rPr lang="en-US" dirty="0" err="1"/>
              <a:t>Ngẫu</a:t>
            </a:r>
            <a:r>
              <a:rPr lang="en-US" dirty="0"/>
              <a:t> </a:t>
            </a:r>
            <a:r>
              <a:rPr lang="en-US" dirty="0" err="1"/>
              <a:t>Nhiên</a:t>
            </a:r>
            <a:r>
              <a:rPr lang="en-US" dirty="0"/>
              <a:t> (Random Forest)</a:t>
            </a:r>
          </a:p>
        </p:txBody>
      </p:sp>
    </p:spTree>
    <p:extLst>
      <p:ext uri="{BB962C8B-B14F-4D97-AF65-F5344CB8AC3E}">
        <p14:creationId xmlns:p14="http://schemas.microsoft.com/office/powerpoint/2010/main" val="328172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27042"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Rừng ngẫu nhiên hoạt động như thế nào?</a:t>
            </a:r>
          </a:p>
          <a:p>
            <a:pPr lvl="1"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Bootstrap Aggregating hoặc Bagging</a:t>
            </a:r>
            <a:r>
              <a:rPr lang="vi-VN" sz="2400" i="0" u="none" strike="noStrike" dirty="0">
                <a:solidFill>
                  <a:srgbClr val="273239"/>
                </a:solidFill>
                <a:effectLst/>
                <a:latin typeface="+mn-lt"/>
              </a:rPr>
              <a:t>: Kỹ thuật đóng bao là nền tảng của chiến lược đào tạo của Random Forest liên quan đến việc tạo nhiều mẫu bootstrap từ tập dữ liệu gốc, cho phép các phiên bản được lấy mẫu với sự thay thế.</a:t>
            </a:r>
          </a:p>
          <a:p>
            <a:pPr lvl="1"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Ra quyết định và bỏ phiếu</a:t>
            </a:r>
            <a:r>
              <a:rPr lang="vi-VN" sz="2400" i="0" u="none" strike="noStrike" dirty="0">
                <a:solidFill>
                  <a:srgbClr val="273239"/>
                </a:solidFill>
                <a:effectLst/>
                <a:latin typeface="+mn-lt"/>
              </a:rPr>
              <a:t>: Khi nói đến việc đưa ra dự đoán, mỗi cây quyết định trong Rừng Ngẫu nhiên sẽ bỏ phiếu của mình.</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46</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Rừng</a:t>
            </a:r>
            <a:r>
              <a:rPr lang="en-US" dirty="0"/>
              <a:t> </a:t>
            </a:r>
            <a:r>
              <a:rPr lang="en-US" dirty="0" err="1"/>
              <a:t>Ngẫu</a:t>
            </a:r>
            <a:r>
              <a:rPr lang="en-US" dirty="0"/>
              <a:t> </a:t>
            </a:r>
            <a:r>
              <a:rPr lang="en-US" dirty="0" err="1"/>
              <a:t>Nhiên</a:t>
            </a:r>
            <a:r>
              <a:rPr lang="en-US" dirty="0"/>
              <a:t> (Random Forest)</a:t>
            </a:r>
          </a:p>
        </p:txBody>
      </p:sp>
    </p:spTree>
    <p:extLst>
      <p:ext uri="{BB962C8B-B14F-4D97-AF65-F5344CB8AC3E}">
        <p14:creationId xmlns:p14="http://schemas.microsoft.com/office/powerpoint/2010/main" val="2867662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0" y="3016487"/>
            <a:ext cx="9048307" cy="663835"/>
          </a:xfrm>
        </p:spPr>
        <p:txBody>
          <a:bodyPr>
            <a:normAutofit/>
          </a:bodyPr>
          <a:lstStyle/>
          <a:p>
            <a:pPr marL="0" indent="0" algn="ctr">
              <a:spcBef>
                <a:spcPts val="1200"/>
              </a:spcBef>
              <a:spcAft>
                <a:spcPts val="1200"/>
              </a:spcAft>
              <a:buNone/>
            </a:pPr>
            <a:r>
              <a:rPr lang="en-US" sz="3600" dirty="0"/>
              <a:t>HÀM ĐÁNH GIÁ (METRIC)</a:t>
            </a:r>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47</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121491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0" y="2224143"/>
            <a:ext cx="9048307" cy="2409713"/>
          </a:xfrm>
        </p:spPr>
        <p:txBody>
          <a:bodyPr>
            <a:normAutofit/>
          </a:bodyPr>
          <a:lstStyle/>
          <a:p>
            <a:pPr marL="0" indent="0" algn="ctr">
              <a:spcBef>
                <a:spcPts val="1200"/>
              </a:spcBef>
              <a:spcAft>
                <a:spcPts val="1200"/>
              </a:spcAft>
              <a:buNone/>
            </a:pPr>
            <a:r>
              <a:rPr lang="en-US" sz="3600" dirty="0"/>
              <a:t>HÀM ĐÁNH GIÁ (METRIC)</a:t>
            </a:r>
          </a:p>
          <a:p>
            <a:pPr marL="0" indent="0" algn="ctr">
              <a:spcBef>
                <a:spcPts val="1200"/>
              </a:spcBef>
              <a:spcAft>
                <a:spcPts val="1200"/>
              </a:spcAft>
              <a:buNone/>
            </a:pPr>
            <a:r>
              <a:rPr lang="en-US" sz="3600" dirty="0" err="1"/>
              <a:t>Các</a:t>
            </a:r>
            <a:r>
              <a:rPr lang="en-US" sz="3600" dirty="0"/>
              <a:t> </a:t>
            </a:r>
            <a:r>
              <a:rPr lang="en-US" sz="3600" dirty="0" err="1"/>
              <a:t>Độ</a:t>
            </a:r>
            <a:r>
              <a:rPr lang="en-US" sz="3600" dirty="0"/>
              <a:t> </a:t>
            </a:r>
            <a:r>
              <a:rPr lang="en-US" sz="3600" dirty="0" err="1"/>
              <a:t>Đo</a:t>
            </a:r>
            <a:r>
              <a:rPr lang="en-US" sz="3600" dirty="0"/>
              <a:t> </a:t>
            </a:r>
            <a:r>
              <a:rPr lang="en-US" sz="3600" dirty="0" err="1"/>
              <a:t>Đánh</a:t>
            </a:r>
            <a:r>
              <a:rPr lang="en-US" sz="3600" dirty="0"/>
              <a:t> </a:t>
            </a:r>
            <a:r>
              <a:rPr lang="en-US" sz="3600" dirty="0" err="1"/>
              <a:t>Giá</a:t>
            </a:r>
            <a:r>
              <a:rPr lang="en-US" sz="3600" dirty="0"/>
              <a:t> </a:t>
            </a:r>
            <a:r>
              <a:rPr lang="en-US" sz="3600" dirty="0" err="1"/>
              <a:t>Trong</a:t>
            </a:r>
            <a:r>
              <a:rPr lang="en-US" sz="3600" dirty="0"/>
              <a:t> </a:t>
            </a:r>
            <a:r>
              <a:rPr lang="en-US" sz="3600" dirty="0" err="1"/>
              <a:t>Mô</a:t>
            </a:r>
            <a:r>
              <a:rPr lang="en-US" sz="3600" dirty="0"/>
              <a:t> </a:t>
            </a:r>
            <a:r>
              <a:rPr lang="en-US" sz="3600" dirty="0" err="1"/>
              <a:t>Hình</a:t>
            </a:r>
            <a:r>
              <a:rPr lang="en-US" sz="3600" dirty="0"/>
              <a:t> </a:t>
            </a:r>
            <a:r>
              <a:rPr lang="en-US" sz="3600" dirty="0" err="1"/>
              <a:t>Phân</a:t>
            </a:r>
            <a:r>
              <a:rPr lang="en-US" sz="3600" dirty="0"/>
              <a:t> </a:t>
            </a:r>
            <a:r>
              <a:rPr lang="en-US" sz="3600" dirty="0" err="1"/>
              <a:t>Loại</a:t>
            </a:r>
            <a:endParaRPr lang="en-US" sz="3600"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48</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233825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111512" y="869796"/>
            <a:ext cx="8873000" cy="5605432"/>
          </a:xfrm>
        </p:spPr>
        <p:txBody>
          <a:bodyPr>
            <a:normAutofit/>
          </a:bodyPr>
          <a:lstStyle/>
          <a:p>
            <a:pPr algn="just">
              <a:lnSpc>
                <a:spcPct val="200000"/>
              </a:lnSpc>
            </a:pPr>
            <a:r>
              <a:rPr lang="vi-VN" sz="2400" b="0" i="0" u="none" strike="noStrike" dirty="0">
                <a:effectLst/>
                <a:latin typeface="+mn-lt"/>
              </a:rPr>
              <a:t>Tóm lại, cho dữ liệu về các đối tượng gồm các thuộc tính cùng với lớp (classes) của nó, cây quyết định sẽ sinh ra các luật để dự đoán lớp của các dữ liệu chưa biết.</a:t>
            </a:r>
          </a:p>
          <a:p>
            <a:pPr algn="just">
              <a:lnSpc>
                <a:spcPct val="200000"/>
              </a:lnSpc>
            </a:pPr>
            <a:endParaRPr lang="en-US" sz="2400" i="1"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4</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CÂY QUYẾT ĐỊNH (DECISION TREE)</a:t>
            </a:r>
          </a:p>
        </p:txBody>
      </p:sp>
    </p:spTree>
    <p:extLst>
      <p:ext uri="{BB962C8B-B14F-4D97-AF65-F5344CB8AC3E}">
        <p14:creationId xmlns:p14="http://schemas.microsoft.com/office/powerpoint/2010/main" val="17672935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27042"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Confusion Matrix: Là một phương pháp đánh giá kết quả của những bài toán phân loại với việc xem xét cả những chỉ số về độ chính xác và độ bao quát của các dự đoán cho từng lớp. Một confusion matrix gồm 4 chỉ số sau đối với mỗi lớp phân loại.</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49</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marL="0" indent="0">
              <a:spcBef>
                <a:spcPts val="1200"/>
              </a:spcBef>
              <a:spcAft>
                <a:spcPts val="1200"/>
              </a:spcAft>
              <a:buNone/>
            </a:pPr>
            <a:r>
              <a:rPr lang="en-US" sz="2400" dirty="0" err="1"/>
              <a:t>Hàm</a:t>
            </a:r>
            <a:r>
              <a:rPr lang="en-US" sz="2400" dirty="0"/>
              <a:t> </a:t>
            </a:r>
            <a:r>
              <a:rPr lang="en-US" sz="2400" dirty="0" err="1"/>
              <a:t>Đánh</a:t>
            </a:r>
            <a:r>
              <a:rPr lang="en-US" sz="2400" dirty="0"/>
              <a:t> </a:t>
            </a:r>
            <a:r>
              <a:rPr lang="en-US" sz="2400" dirty="0" err="1"/>
              <a:t>Giá</a:t>
            </a:r>
            <a:r>
              <a:rPr lang="en-US" sz="2400" dirty="0"/>
              <a:t> (Metric)</a:t>
            </a:r>
          </a:p>
        </p:txBody>
      </p:sp>
    </p:spTree>
    <p:extLst>
      <p:ext uri="{BB962C8B-B14F-4D97-AF65-F5344CB8AC3E}">
        <p14:creationId xmlns:p14="http://schemas.microsoft.com/office/powerpoint/2010/main" val="1769819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50</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pic>
        <p:nvPicPr>
          <p:cNvPr id="11" name="Picture 10">
            <a:extLst>
              <a:ext uri="{FF2B5EF4-FFF2-40B4-BE49-F238E27FC236}">
                <a16:creationId xmlns:a16="http://schemas.microsoft.com/office/drawing/2014/main" id="{2BA8A8FD-1167-F99C-0214-E0A39D419127}"/>
              </a:ext>
            </a:extLst>
          </p:cNvPr>
          <p:cNvPicPr>
            <a:picLocks noChangeAspect="1"/>
          </p:cNvPicPr>
          <p:nvPr/>
        </p:nvPicPr>
        <p:blipFill>
          <a:blip r:embed="rId2"/>
          <a:stretch>
            <a:fillRect/>
          </a:stretch>
        </p:blipFill>
        <p:spPr>
          <a:xfrm>
            <a:off x="2052083" y="1418416"/>
            <a:ext cx="6361243" cy="5023434"/>
          </a:xfrm>
          <a:prstGeom prst="rect">
            <a:avLst/>
          </a:prstGeom>
        </p:spPr>
      </p:pic>
      <p:sp>
        <p:nvSpPr>
          <p:cNvPr id="13" name="TextBox 12">
            <a:extLst>
              <a:ext uri="{FF2B5EF4-FFF2-40B4-BE49-F238E27FC236}">
                <a16:creationId xmlns:a16="http://schemas.microsoft.com/office/drawing/2014/main" id="{DF7C2E3A-6FB4-0BBD-37F2-EBAC983A0AAF}"/>
              </a:ext>
            </a:extLst>
          </p:cNvPr>
          <p:cNvSpPr txBox="1"/>
          <p:nvPr/>
        </p:nvSpPr>
        <p:spPr>
          <a:xfrm>
            <a:off x="239233" y="840565"/>
            <a:ext cx="7139762" cy="577850"/>
          </a:xfrm>
          <a:prstGeom prst="rect">
            <a:avLst/>
          </a:prstGeom>
          <a:noFill/>
        </p:spPr>
        <p:txBody>
          <a:bodyPr wrap="square">
            <a:spAutoFit/>
          </a:bodyPr>
          <a:lstStyle/>
          <a:p>
            <a:pPr marL="342900" indent="-342900"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p:txBody>
      </p:sp>
    </p:spTree>
    <p:extLst>
      <p:ext uri="{BB962C8B-B14F-4D97-AF65-F5344CB8AC3E}">
        <p14:creationId xmlns:p14="http://schemas.microsoft.com/office/powerpoint/2010/main" val="3763356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51</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sp>
        <p:nvSpPr>
          <p:cNvPr id="3" name="Content Placeholder 17">
            <a:extLst>
              <a:ext uri="{FF2B5EF4-FFF2-40B4-BE49-F238E27FC236}">
                <a16:creationId xmlns:a16="http://schemas.microsoft.com/office/drawing/2014/main" id="{5C395E07-41AE-C2A1-7E5B-8BFBE34EBAE1}"/>
              </a:ext>
            </a:extLst>
          </p:cNvPr>
          <p:cNvSpPr>
            <a:spLocks noGrp="1"/>
          </p:cNvSpPr>
          <p:nvPr>
            <p:ph sz="half" idx="2"/>
          </p:nvPr>
        </p:nvSpPr>
        <p:spPr>
          <a:xfrm>
            <a:off x="0" y="768096"/>
            <a:ext cx="9048307"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True Positive (TP): Số lượng mẫu mà mô hình dự đoán đúng là Positive.</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False Positive (FP): Số lượng mẫu mà mô hình dự đoán là Positive nhưng thực tế là Negative. Đây còn gọi là loại lỗi I(Type I Error).</a:t>
            </a:r>
          </a:p>
        </p:txBody>
      </p:sp>
    </p:spTree>
    <p:extLst>
      <p:ext uri="{BB962C8B-B14F-4D97-AF65-F5344CB8AC3E}">
        <p14:creationId xmlns:p14="http://schemas.microsoft.com/office/powerpoint/2010/main" val="41882104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52</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sp>
        <p:nvSpPr>
          <p:cNvPr id="3" name="Content Placeholder 17">
            <a:extLst>
              <a:ext uri="{FF2B5EF4-FFF2-40B4-BE49-F238E27FC236}">
                <a16:creationId xmlns:a16="http://schemas.microsoft.com/office/drawing/2014/main" id="{5C395E07-41AE-C2A1-7E5B-8BFBE34EBAE1}"/>
              </a:ext>
            </a:extLst>
          </p:cNvPr>
          <p:cNvSpPr>
            <a:spLocks noGrp="1"/>
          </p:cNvSpPr>
          <p:nvPr>
            <p:ph sz="half" idx="2"/>
          </p:nvPr>
        </p:nvSpPr>
        <p:spPr>
          <a:xfrm>
            <a:off x="0" y="768096"/>
            <a:ext cx="9048307"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False Negative (FN): Số lượng mẫu mà mô hình dự đoán là Negative nhưng thực tế là Positive. Đây còn gọi là loại lỗi II (Type II Error).</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True Negative (TN): Số lượng mẫu mà mô hình dự đoán đúng là Negative.</a:t>
            </a:r>
          </a:p>
        </p:txBody>
      </p:sp>
    </p:spTree>
    <p:extLst>
      <p:ext uri="{BB962C8B-B14F-4D97-AF65-F5344CB8AC3E}">
        <p14:creationId xmlns:p14="http://schemas.microsoft.com/office/powerpoint/2010/main" val="2451190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53</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sp>
        <p:nvSpPr>
          <p:cNvPr id="3" name="Content Placeholder 17">
            <a:extLst>
              <a:ext uri="{FF2B5EF4-FFF2-40B4-BE49-F238E27FC236}">
                <a16:creationId xmlns:a16="http://schemas.microsoft.com/office/drawing/2014/main" id="{5C395E07-41AE-C2A1-7E5B-8BFBE34EBAE1}"/>
              </a:ext>
            </a:extLst>
          </p:cNvPr>
          <p:cNvSpPr>
            <a:spLocks noGrp="1"/>
          </p:cNvSpPr>
          <p:nvPr>
            <p:ph sz="half" idx="2"/>
          </p:nvPr>
        </p:nvSpPr>
        <p:spPr>
          <a:xfrm>
            <a:off x="0" y="768096"/>
            <a:ext cx="9048307"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Accuracy (Độ chính xác): Tỷ lệ dự đoán đúng trên tổng số dự đoán.</a:t>
            </a:r>
          </a:p>
          <a:p>
            <a:pPr lvl="1" algn="just" fontAlgn="base">
              <a:lnSpc>
                <a:spcPct val="150000"/>
              </a:lnSpc>
              <a:buFont typeface="Arial" panose="020B0604020202020204" pitchFamily="34" charset="0"/>
              <a:buChar char="•"/>
            </a:pPr>
            <a:endParaRPr lang="vi-VN" sz="2400" i="0" u="none" strike="noStrike" dirty="0">
              <a:solidFill>
                <a:srgbClr val="273239"/>
              </a:solidFill>
              <a:effectLst/>
              <a:latin typeface="+mn-lt"/>
            </a:endParaRPr>
          </a:p>
        </p:txBody>
      </p:sp>
      <p:pic>
        <p:nvPicPr>
          <p:cNvPr id="4" name="Picture 3">
            <a:extLst>
              <a:ext uri="{FF2B5EF4-FFF2-40B4-BE49-F238E27FC236}">
                <a16:creationId xmlns:a16="http://schemas.microsoft.com/office/drawing/2014/main" id="{ECFB29FE-FFA0-9755-8228-5A92393F7D02}"/>
              </a:ext>
            </a:extLst>
          </p:cNvPr>
          <p:cNvPicPr>
            <a:picLocks noChangeAspect="1"/>
          </p:cNvPicPr>
          <p:nvPr/>
        </p:nvPicPr>
        <p:blipFill>
          <a:blip r:embed="rId2"/>
          <a:stretch>
            <a:fillRect/>
          </a:stretch>
        </p:blipFill>
        <p:spPr>
          <a:xfrm>
            <a:off x="1244379" y="3083178"/>
            <a:ext cx="6655241" cy="1474862"/>
          </a:xfrm>
          <a:prstGeom prst="rect">
            <a:avLst/>
          </a:prstGeom>
        </p:spPr>
      </p:pic>
    </p:spTree>
    <p:extLst>
      <p:ext uri="{BB962C8B-B14F-4D97-AF65-F5344CB8AC3E}">
        <p14:creationId xmlns:p14="http://schemas.microsoft.com/office/powerpoint/2010/main" val="935366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54</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sp>
        <p:nvSpPr>
          <p:cNvPr id="3" name="Content Placeholder 17">
            <a:extLst>
              <a:ext uri="{FF2B5EF4-FFF2-40B4-BE49-F238E27FC236}">
                <a16:creationId xmlns:a16="http://schemas.microsoft.com/office/drawing/2014/main" id="{5C395E07-41AE-C2A1-7E5B-8BFBE34EBAE1}"/>
              </a:ext>
            </a:extLst>
          </p:cNvPr>
          <p:cNvSpPr>
            <a:spLocks noGrp="1"/>
          </p:cNvSpPr>
          <p:nvPr>
            <p:ph sz="half" idx="2"/>
          </p:nvPr>
        </p:nvSpPr>
        <p:spPr>
          <a:xfrm>
            <a:off x="0" y="768096"/>
            <a:ext cx="9048307"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Precision (Độ chính xác khi dự đoán Positive): Tỷ lệ dự đoán đúng trong số các dự đoán Positive.</a:t>
            </a:r>
          </a:p>
          <a:p>
            <a:pPr lvl="1" algn="just" fontAlgn="base">
              <a:lnSpc>
                <a:spcPct val="150000"/>
              </a:lnSpc>
              <a:buFont typeface="Arial" panose="020B0604020202020204" pitchFamily="34" charset="0"/>
              <a:buChar char="•"/>
            </a:pPr>
            <a:endParaRPr lang="vi-VN" sz="2400" i="0" u="none" strike="noStrike" dirty="0">
              <a:solidFill>
                <a:srgbClr val="273239"/>
              </a:solidFill>
              <a:effectLst/>
              <a:latin typeface="+mn-lt"/>
            </a:endParaRPr>
          </a:p>
        </p:txBody>
      </p:sp>
      <p:pic>
        <p:nvPicPr>
          <p:cNvPr id="10" name="Picture 9">
            <a:extLst>
              <a:ext uri="{FF2B5EF4-FFF2-40B4-BE49-F238E27FC236}">
                <a16:creationId xmlns:a16="http://schemas.microsoft.com/office/drawing/2014/main" id="{AF1D9004-6A09-3FB5-DE3B-23826CAB1EE0}"/>
              </a:ext>
            </a:extLst>
          </p:cNvPr>
          <p:cNvPicPr>
            <a:picLocks noChangeAspect="1"/>
          </p:cNvPicPr>
          <p:nvPr/>
        </p:nvPicPr>
        <p:blipFill>
          <a:blip r:embed="rId2"/>
          <a:stretch>
            <a:fillRect/>
          </a:stretch>
        </p:blipFill>
        <p:spPr>
          <a:xfrm>
            <a:off x="774700" y="3174883"/>
            <a:ext cx="7594600" cy="2019300"/>
          </a:xfrm>
          <a:prstGeom prst="rect">
            <a:avLst/>
          </a:prstGeom>
        </p:spPr>
      </p:pic>
    </p:spTree>
    <p:extLst>
      <p:ext uri="{BB962C8B-B14F-4D97-AF65-F5344CB8AC3E}">
        <p14:creationId xmlns:p14="http://schemas.microsoft.com/office/powerpoint/2010/main" val="3919580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55</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sp>
        <p:nvSpPr>
          <p:cNvPr id="3" name="Content Placeholder 17">
            <a:extLst>
              <a:ext uri="{FF2B5EF4-FFF2-40B4-BE49-F238E27FC236}">
                <a16:creationId xmlns:a16="http://schemas.microsoft.com/office/drawing/2014/main" id="{5C395E07-41AE-C2A1-7E5B-8BFBE34EBAE1}"/>
              </a:ext>
            </a:extLst>
          </p:cNvPr>
          <p:cNvSpPr>
            <a:spLocks noGrp="1"/>
          </p:cNvSpPr>
          <p:nvPr>
            <p:ph sz="half" idx="2"/>
          </p:nvPr>
        </p:nvSpPr>
        <p:spPr>
          <a:xfrm>
            <a:off x="0" y="768096"/>
            <a:ext cx="9048307"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Recall: Tỷ lệ dự đoán đúng trong số các trường hợp thực sự là Positive.</a:t>
            </a:r>
          </a:p>
          <a:p>
            <a:pPr lvl="1" algn="just" fontAlgn="base">
              <a:lnSpc>
                <a:spcPct val="150000"/>
              </a:lnSpc>
              <a:buFont typeface="Arial" panose="020B0604020202020204" pitchFamily="34" charset="0"/>
              <a:buChar char="•"/>
            </a:pPr>
            <a:endParaRPr lang="vi-VN" sz="2400" i="0" u="none" strike="noStrike" dirty="0">
              <a:solidFill>
                <a:srgbClr val="273239"/>
              </a:solidFill>
              <a:effectLst/>
              <a:latin typeface="+mn-lt"/>
            </a:endParaRPr>
          </a:p>
        </p:txBody>
      </p:sp>
      <p:pic>
        <p:nvPicPr>
          <p:cNvPr id="4" name="Picture 3">
            <a:extLst>
              <a:ext uri="{FF2B5EF4-FFF2-40B4-BE49-F238E27FC236}">
                <a16:creationId xmlns:a16="http://schemas.microsoft.com/office/drawing/2014/main" id="{B9F44DDD-5979-47A6-571D-C199460C728B}"/>
              </a:ext>
            </a:extLst>
          </p:cNvPr>
          <p:cNvPicPr>
            <a:picLocks noChangeAspect="1"/>
          </p:cNvPicPr>
          <p:nvPr/>
        </p:nvPicPr>
        <p:blipFill>
          <a:blip r:embed="rId2"/>
          <a:stretch>
            <a:fillRect/>
          </a:stretch>
        </p:blipFill>
        <p:spPr>
          <a:xfrm>
            <a:off x="1133253" y="3039139"/>
            <a:ext cx="6781800" cy="2019300"/>
          </a:xfrm>
          <a:prstGeom prst="rect">
            <a:avLst/>
          </a:prstGeom>
        </p:spPr>
      </p:pic>
    </p:spTree>
    <p:extLst>
      <p:ext uri="{BB962C8B-B14F-4D97-AF65-F5344CB8AC3E}">
        <p14:creationId xmlns:p14="http://schemas.microsoft.com/office/powerpoint/2010/main" val="36483819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56</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sp>
        <p:nvSpPr>
          <p:cNvPr id="3" name="Content Placeholder 17">
            <a:extLst>
              <a:ext uri="{FF2B5EF4-FFF2-40B4-BE49-F238E27FC236}">
                <a16:creationId xmlns:a16="http://schemas.microsoft.com/office/drawing/2014/main" id="{5C395E07-41AE-C2A1-7E5B-8BFBE34EBAE1}"/>
              </a:ext>
            </a:extLst>
          </p:cNvPr>
          <p:cNvSpPr>
            <a:spLocks noGrp="1"/>
          </p:cNvSpPr>
          <p:nvPr>
            <p:ph sz="half" idx="2"/>
          </p:nvPr>
        </p:nvSpPr>
        <p:spPr>
          <a:xfrm>
            <a:off x="0" y="768096"/>
            <a:ext cx="9048307"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F1-Score: Là trung bình điều hòa của Precision và Recall, giúp đánh giá hiệu suất mô hình trong trường hợp dữ liệu mất cân bằng.</a:t>
            </a:r>
          </a:p>
          <a:p>
            <a:pPr lvl="1" algn="just" fontAlgn="base">
              <a:lnSpc>
                <a:spcPct val="150000"/>
              </a:lnSpc>
              <a:buFont typeface="Arial" panose="020B0604020202020204" pitchFamily="34" charset="0"/>
              <a:buChar char="•"/>
            </a:pPr>
            <a:endParaRPr lang="vi-VN" sz="2400" i="0" u="none" strike="noStrike" dirty="0">
              <a:solidFill>
                <a:srgbClr val="273239"/>
              </a:solidFill>
              <a:effectLst/>
              <a:latin typeface="+mn-lt"/>
            </a:endParaRPr>
          </a:p>
        </p:txBody>
      </p:sp>
      <p:pic>
        <p:nvPicPr>
          <p:cNvPr id="10" name="Picture 9">
            <a:extLst>
              <a:ext uri="{FF2B5EF4-FFF2-40B4-BE49-F238E27FC236}">
                <a16:creationId xmlns:a16="http://schemas.microsoft.com/office/drawing/2014/main" id="{56525FF1-6B05-5556-59EC-C14794441794}"/>
              </a:ext>
            </a:extLst>
          </p:cNvPr>
          <p:cNvPicPr>
            <a:picLocks noChangeAspect="1"/>
          </p:cNvPicPr>
          <p:nvPr/>
        </p:nvPicPr>
        <p:blipFill>
          <a:blip r:embed="rId2"/>
          <a:stretch>
            <a:fillRect/>
          </a:stretch>
        </p:blipFill>
        <p:spPr>
          <a:xfrm>
            <a:off x="824023" y="3685032"/>
            <a:ext cx="7772400" cy="1404331"/>
          </a:xfrm>
          <a:prstGeom prst="rect">
            <a:avLst/>
          </a:prstGeom>
        </p:spPr>
      </p:pic>
    </p:spTree>
    <p:extLst>
      <p:ext uri="{BB962C8B-B14F-4D97-AF65-F5344CB8AC3E}">
        <p14:creationId xmlns:p14="http://schemas.microsoft.com/office/powerpoint/2010/main" val="32026570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57</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sp>
        <p:nvSpPr>
          <p:cNvPr id="3" name="Content Placeholder 17">
            <a:extLst>
              <a:ext uri="{FF2B5EF4-FFF2-40B4-BE49-F238E27FC236}">
                <a16:creationId xmlns:a16="http://schemas.microsoft.com/office/drawing/2014/main" id="{5C395E07-41AE-C2A1-7E5B-8BFBE34EBAE1}"/>
              </a:ext>
            </a:extLst>
          </p:cNvPr>
          <p:cNvSpPr>
            <a:spLocks noGrp="1"/>
          </p:cNvSpPr>
          <p:nvPr>
            <p:ph sz="half" idx="2"/>
          </p:nvPr>
        </p:nvSpPr>
        <p:spPr>
          <a:xfrm>
            <a:off x="0" y="768096"/>
            <a:ext cx="9048307"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Specificity: Tỷ lệ dự đoán đúng trong số các trường hợp thực sự là Negative.</a:t>
            </a:r>
          </a:p>
          <a:p>
            <a:pPr lvl="1" algn="just" fontAlgn="base">
              <a:lnSpc>
                <a:spcPct val="150000"/>
              </a:lnSpc>
              <a:buFont typeface="Arial" panose="020B0604020202020204" pitchFamily="34" charset="0"/>
              <a:buChar char="•"/>
            </a:pPr>
            <a:endParaRPr lang="vi-VN" sz="2400" i="0" u="none" strike="noStrike" dirty="0">
              <a:solidFill>
                <a:srgbClr val="273239"/>
              </a:solidFill>
              <a:effectLst/>
              <a:latin typeface="+mn-lt"/>
            </a:endParaRPr>
          </a:p>
        </p:txBody>
      </p:sp>
      <p:pic>
        <p:nvPicPr>
          <p:cNvPr id="4" name="Picture 3">
            <a:extLst>
              <a:ext uri="{FF2B5EF4-FFF2-40B4-BE49-F238E27FC236}">
                <a16:creationId xmlns:a16="http://schemas.microsoft.com/office/drawing/2014/main" id="{6F3EAE01-2CC5-0B49-203A-003C6CAF86D8}"/>
              </a:ext>
            </a:extLst>
          </p:cNvPr>
          <p:cNvPicPr>
            <a:picLocks noChangeAspect="1"/>
          </p:cNvPicPr>
          <p:nvPr/>
        </p:nvPicPr>
        <p:blipFill>
          <a:blip r:embed="rId2"/>
          <a:stretch>
            <a:fillRect/>
          </a:stretch>
        </p:blipFill>
        <p:spPr>
          <a:xfrm>
            <a:off x="685800" y="3168684"/>
            <a:ext cx="7772400" cy="1964724"/>
          </a:xfrm>
          <a:prstGeom prst="rect">
            <a:avLst/>
          </a:prstGeom>
        </p:spPr>
      </p:pic>
    </p:spTree>
    <p:extLst>
      <p:ext uri="{BB962C8B-B14F-4D97-AF65-F5344CB8AC3E}">
        <p14:creationId xmlns:p14="http://schemas.microsoft.com/office/powerpoint/2010/main" val="3249966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58</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sp>
        <p:nvSpPr>
          <p:cNvPr id="3" name="Content Placeholder 17">
            <a:extLst>
              <a:ext uri="{FF2B5EF4-FFF2-40B4-BE49-F238E27FC236}">
                <a16:creationId xmlns:a16="http://schemas.microsoft.com/office/drawing/2014/main" id="{5C395E07-41AE-C2A1-7E5B-8BFBE34EBAE1}"/>
              </a:ext>
            </a:extLst>
          </p:cNvPr>
          <p:cNvSpPr>
            <a:spLocks noGrp="1"/>
          </p:cNvSpPr>
          <p:nvPr>
            <p:ph sz="half" idx="2"/>
          </p:nvPr>
        </p:nvSpPr>
        <p:spPr>
          <a:xfrm>
            <a:off x="0" y="768096"/>
            <a:ext cx="9048307"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Specificity: Tỷ lệ dự đoán đúng trong số các trường hợp thực sự là Negative.</a:t>
            </a:r>
          </a:p>
          <a:p>
            <a:pPr lvl="1" algn="just" fontAlgn="base">
              <a:lnSpc>
                <a:spcPct val="150000"/>
              </a:lnSpc>
              <a:buFont typeface="Arial" panose="020B0604020202020204" pitchFamily="34" charset="0"/>
              <a:buChar char="•"/>
            </a:pPr>
            <a:endParaRPr lang="vi-VN" sz="2400" i="0" u="none" strike="noStrike" dirty="0">
              <a:solidFill>
                <a:srgbClr val="273239"/>
              </a:solidFill>
              <a:effectLst/>
              <a:latin typeface="+mn-lt"/>
            </a:endParaRPr>
          </a:p>
        </p:txBody>
      </p:sp>
      <p:pic>
        <p:nvPicPr>
          <p:cNvPr id="4" name="Picture 3">
            <a:extLst>
              <a:ext uri="{FF2B5EF4-FFF2-40B4-BE49-F238E27FC236}">
                <a16:creationId xmlns:a16="http://schemas.microsoft.com/office/drawing/2014/main" id="{6F3EAE01-2CC5-0B49-203A-003C6CAF86D8}"/>
              </a:ext>
            </a:extLst>
          </p:cNvPr>
          <p:cNvPicPr>
            <a:picLocks noChangeAspect="1"/>
          </p:cNvPicPr>
          <p:nvPr/>
        </p:nvPicPr>
        <p:blipFill>
          <a:blip r:embed="rId2"/>
          <a:stretch>
            <a:fillRect/>
          </a:stretch>
        </p:blipFill>
        <p:spPr>
          <a:xfrm>
            <a:off x="685800" y="3168684"/>
            <a:ext cx="7772400" cy="1964724"/>
          </a:xfrm>
          <a:prstGeom prst="rect">
            <a:avLst/>
          </a:prstGeom>
        </p:spPr>
      </p:pic>
    </p:spTree>
    <p:extLst>
      <p:ext uri="{BB962C8B-B14F-4D97-AF65-F5344CB8AC3E}">
        <p14:creationId xmlns:p14="http://schemas.microsoft.com/office/powerpoint/2010/main" val="282079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111512" y="869796"/>
            <a:ext cx="8873000" cy="5605432"/>
          </a:xfrm>
        </p:spPr>
        <p:txBody>
          <a:bodyPr>
            <a:normAutofit/>
          </a:bodyPr>
          <a:lstStyle/>
          <a:p>
            <a:pPr algn="just">
              <a:lnSpc>
                <a:spcPct val="150000"/>
              </a:lnSpc>
              <a:buFont typeface="Arial" panose="020B0604020202020204" pitchFamily="34" charset="0"/>
              <a:buChar char="•"/>
            </a:pPr>
            <a:r>
              <a:rPr lang="vi-VN" sz="2400" b="0" i="0" u="none" strike="noStrike" dirty="0">
                <a:effectLst/>
                <a:latin typeface="+mn-lt"/>
              </a:rPr>
              <a:t>Các thành phần của cây quyết định:</a:t>
            </a:r>
          </a:p>
          <a:p>
            <a:pPr lvl="1" algn="just">
              <a:lnSpc>
                <a:spcPct val="150000"/>
              </a:lnSpc>
              <a:buFont typeface="Arial" panose="020B0604020202020204" pitchFamily="34" charset="0"/>
              <a:buChar char="•"/>
            </a:pPr>
            <a:r>
              <a:rPr lang="vi-VN" sz="2000" b="1" i="0" u="none" strike="noStrike" dirty="0">
                <a:effectLst/>
                <a:latin typeface="+mn-lt"/>
              </a:rPr>
              <a:t>Nút gốc</a:t>
            </a:r>
            <a:r>
              <a:rPr lang="vi-VN" sz="2000" b="0" i="0" u="none" strike="noStrike" dirty="0">
                <a:effectLst/>
                <a:latin typeface="+mn-lt"/>
              </a:rPr>
              <a:t>: Là nút trên cùng trong cây, biểu diễn toàn bộ tập dữ liệu. Đây là điểm khởi đầu của quá trình ra quyết định.</a:t>
            </a:r>
          </a:p>
          <a:p>
            <a:pPr lvl="1" algn="just">
              <a:lnSpc>
                <a:spcPct val="150000"/>
              </a:lnSpc>
              <a:buFont typeface="Arial" panose="020B0604020202020204" pitchFamily="34" charset="0"/>
              <a:buChar char="•"/>
            </a:pPr>
            <a:r>
              <a:rPr lang="vi-VN" sz="2000" b="1" i="0" u="none" strike="noStrike" dirty="0">
                <a:effectLst/>
                <a:latin typeface="+mn-lt"/>
              </a:rPr>
              <a:t>Nút nội bộ</a:t>
            </a:r>
            <a:r>
              <a:rPr lang="vi-VN" sz="2000" b="0" i="0" u="none" strike="noStrike" dirty="0">
                <a:effectLst/>
                <a:latin typeface="+mn-lt"/>
              </a:rPr>
              <a:t>: Một nút tượng trưng cho sự lựa chọn liên quan đến một tính năng đầu vào. Phân nhánh các nút nội bộ kết nối chúng với các nút lá hoặc các nút nội bộ khác.</a:t>
            </a:r>
          </a:p>
          <a:p>
            <a:pPr lvl="1" algn="just">
              <a:lnSpc>
                <a:spcPct val="150000"/>
              </a:lnSpc>
              <a:buFont typeface="Arial" panose="020B0604020202020204" pitchFamily="34" charset="0"/>
              <a:buChar char="•"/>
            </a:pPr>
            <a:r>
              <a:rPr lang="vi-VN" sz="2000" b="1" i="0" u="none" strike="noStrike" dirty="0">
                <a:effectLst/>
                <a:latin typeface="+mn-lt"/>
              </a:rPr>
              <a:t>Nút lá/nút đầu cuối</a:t>
            </a:r>
            <a:r>
              <a:rPr lang="vi-VN" sz="2000" b="0" i="0" u="none" strike="noStrike" dirty="0">
                <a:effectLst/>
                <a:latin typeface="+mn-lt"/>
              </a:rPr>
              <a:t>: Một nút không có bất kỳ nút con nào biểu thị nhãn lớp hoặc giá trị số.</a:t>
            </a:r>
          </a:p>
          <a:p>
            <a:pPr lvl="1" algn="just">
              <a:lnSpc>
                <a:spcPct val="150000"/>
              </a:lnSpc>
              <a:buFont typeface="Arial" panose="020B0604020202020204" pitchFamily="34" charset="0"/>
              <a:buChar char="•"/>
            </a:pPr>
            <a:r>
              <a:rPr lang="vi-VN" sz="2000" b="1" i="0" u="none" strike="noStrike" dirty="0">
                <a:effectLst/>
                <a:latin typeface="+mn-lt"/>
              </a:rPr>
              <a:t>Nút cha</a:t>
            </a:r>
            <a:r>
              <a:rPr lang="vi-VN" sz="2000" b="0" i="0" u="none" strike="noStrike" dirty="0">
                <a:effectLst/>
                <a:latin typeface="+mn-lt"/>
              </a:rPr>
              <a:t>: Nút chia thành một hoặc nhiều nút con.</a:t>
            </a:r>
          </a:p>
          <a:p>
            <a:pPr lvl="1" algn="just">
              <a:lnSpc>
                <a:spcPct val="150000"/>
              </a:lnSpc>
              <a:buFont typeface="Arial" panose="020B0604020202020204" pitchFamily="34" charset="0"/>
              <a:buChar char="•"/>
            </a:pPr>
            <a:r>
              <a:rPr lang="vi-VN" sz="2000" b="1" i="0" u="none" strike="noStrike" dirty="0">
                <a:effectLst/>
                <a:latin typeface="+mn-lt"/>
              </a:rPr>
              <a:t>Nút con</a:t>
            </a:r>
            <a:r>
              <a:rPr lang="vi-VN" sz="2000" b="0" i="0" u="none" strike="noStrike" dirty="0">
                <a:effectLst/>
                <a:latin typeface="+mn-lt"/>
              </a:rPr>
              <a:t>: Các nút xuất hiện khi nút cha bị tách.</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CÂY QUYẾT ĐỊNH (DECISION TREE)</a:t>
            </a:r>
          </a:p>
        </p:txBody>
      </p:sp>
    </p:spTree>
    <p:extLst>
      <p:ext uri="{BB962C8B-B14F-4D97-AF65-F5344CB8AC3E}">
        <p14:creationId xmlns:p14="http://schemas.microsoft.com/office/powerpoint/2010/main" val="2202335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59</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sp>
        <p:nvSpPr>
          <p:cNvPr id="3" name="Content Placeholder 17">
            <a:extLst>
              <a:ext uri="{FF2B5EF4-FFF2-40B4-BE49-F238E27FC236}">
                <a16:creationId xmlns:a16="http://schemas.microsoft.com/office/drawing/2014/main" id="{5C395E07-41AE-C2A1-7E5B-8BFBE34EBAE1}"/>
              </a:ext>
            </a:extLst>
          </p:cNvPr>
          <p:cNvSpPr>
            <a:spLocks noGrp="1"/>
          </p:cNvSpPr>
          <p:nvPr>
            <p:ph sz="half" idx="2"/>
          </p:nvPr>
        </p:nvSpPr>
        <p:spPr>
          <a:xfrm>
            <a:off x="0" y="768096"/>
            <a:ext cx="9048307"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AUC-ROC (Area Under the Curve - Receiver Operating Characteristic):</a:t>
            </a:r>
          </a:p>
          <a:p>
            <a:pPr lvl="2" algn="just" fontAlgn="base">
              <a:lnSpc>
                <a:spcPct val="150000"/>
              </a:lnSpc>
              <a:buFont typeface="Arial" panose="020B0604020202020204" pitchFamily="34" charset="0"/>
              <a:buChar char="•"/>
            </a:pPr>
            <a:r>
              <a:rPr lang="vi-VN" sz="2200" b="1" i="0" u="none" strike="noStrike" dirty="0">
                <a:solidFill>
                  <a:srgbClr val="273239"/>
                </a:solidFill>
                <a:effectLst/>
                <a:latin typeface="+mn-lt"/>
              </a:rPr>
              <a:t>AUC</a:t>
            </a:r>
            <a:r>
              <a:rPr lang="vi-VN" sz="2200" i="0" u="none" strike="noStrike" dirty="0">
                <a:solidFill>
                  <a:srgbClr val="273239"/>
                </a:solidFill>
                <a:effectLst/>
                <a:latin typeface="+mn-lt"/>
              </a:rPr>
              <a:t>: là diện tích dưới đường cong ROC. Nó cho biết khả năng của mô hình trong việc phân biệt giữa các lớp dương tính (positive) và âm tính (negative).</a:t>
            </a:r>
          </a:p>
          <a:p>
            <a:pPr lvl="2" algn="just" fontAlgn="base">
              <a:lnSpc>
                <a:spcPct val="150000"/>
              </a:lnSpc>
              <a:buFont typeface="Arial" panose="020B0604020202020204" pitchFamily="34" charset="0"/>
              <a:buChar char="•"/>
            </a:pPr>
            <a:r>
              <a:rPr lang="vi-VN" sz="2200" i="0" u="none" strike="noStrike" dirty="0">
                <a:solidFill>
                  <a:srgbClr val="273239"/>
                </a:solidFill>
                <a:effectLst/>
                <a:latin typeface="+mn-lt"/>
              </a:rPr>
              <a:t>ROC: là một đường cong biểu diễn mối quan hệ giữa True Positive Rate (TPR) và False Positive Rate (FPR)</a:t>
            </a:r>
          </a:p>
        </p:txBody>
      </p:sp>
    </p:spTree>
    <p:extLst>
      <p:ext uri="{BB962C8B-B14F-4D97-AF65-F5344CB8AC3E}">
        <p14:creationId xmlns:p14="http://schemas.microsoft.com/office/powerpoint/2010/main" val="1594314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60</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sz="2400" dirty="0" err="1"/>
              <a:t>Hàm</a:t>
            </a:r>
            <a:r>
              <a:rPr lang="en-US" sz="2400" dirty="0"/>
              <a:t> </a:t>
            </a:r>
            <a:r>
              <a:rPr lang="en-US" sz="2400" dirty="0" err="1"/>
              <a:t>Đánh</a:t>
            </a:r>
            <a:r>
              <a:rPr lang="en-US" sz="2400" dirty="0"/>
              <a:t> </a:t>
            </a:r>
            <a:r>
              <a:rPr lang="en-US" sz="2400" dirty="0" err="1"/>
              <a:t>Giá</a:t>
            </a:r>
            <a:r>
              <a:rPr lang="en-US" sz="2400" dirty="0"/>
              <a:t> (Metric)</a:t>
            </a:r>
            <a:endParaRPr lang="en-US" dirty="0"/>
          </a:p>
        </p:txBody>
      </p:sp>
      <p:sp>
        <p:nvSpPr>
          <p:cNvPr id="3" name="Content Placeholder 17">
            <a:extLst>
              <a:ext uri="{FF2B5EF4-FFF2-40B4-BE49-F238E27FC236}">
                <a16:creationId xmlns:a16="http://schemas.microsoft.com/office/drawing/2014/main" id="{5C395E07-41AE-C2A1-7E5B-8BFBE34EBAE1}"/>
              </a:ext>
            </a:extLst>
          </p:cNvPr>
          <p:cNvSpPr>
            <a:spLocks noGrp="1"/>
          </p:cNvSpPr>
          <p:nvPr>
            <p:ph sz="half" idx="2"/>
          </p:nvPr>
        </p:nvSpPr>
        <p:spPr>
          <a:xfrm>
            <a:off x="0" y="768096"/>
            <a:ext cx="9048307"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mô hình phân loại:</a:t>
            </a:r>
          </a:p>
          <a:p>
            <a:pPr lvl="1" algn="just" fontAlgn="base">
              <a:lnSpc>
                <a:spcPct val="150000"/>
              </a:lnSpc>
              <a:buFont typeface="Arial" panose="020B0604020202020204" pitchFamily="34" charset="0"/>
              <a:buChar char="•"/>
            </a:pPr>
            <a:r>
              <a:rPr lang="vi-VN" sz="2400" i="0" u="none" strike="noStrike" dirty="0">
                <a:solidFill>
                  <a:srgbClr val="273239"/>
                </a:solidFill>
                <a:effectLst/>
                <a:latin typeface="+mn-lt"/>
              </a:rPr>
              <a:t>AUC-ROC:</a:t>
            </a:r>
          </a:p>
          <a:p>
            <a:pPr lvl="1" algn="just" fontAlgn="base">
              <a:lnSpc>
                <a:spcPct val="150000"/>
              </a:lnSpc>
              <a:buFont typeface="Arial" panose="020B0604020202020204" pitchFamily="34" charset="0"/>
              <a:buChar char="•"/>
            </a:pPr>
            <a:r>
              <a:rPr lang="vi-VN" sz="2200" i="0" u="none" strike="noStrike" dirty="0">
                <a:solidFill>
                  <a:srgbClr val="273239"/>
                </a:solidFill>
                <a:effectLst/>
                <a:latin typeface="+mn-lt"/>
              </a:rPr>
              <a:t>True Positive Rate (TPR): Tỷ lệ dương tính đúng</a:t>
            </a:r>
          </a:p>
          <a:p>
            <a:pPr lvl="1" algn="just" fontAlgn="base">
              <a:lnSpc>
                <a:spcPct val="150000"/>
              </a:lnSpc>
              <a:buFont typeface="Arial" panose="020B0604020202020204" pitchFamily="34" charset="0"/>
              <a:buChar char="•"/>
            </a:pPr>
            <a:endParaRPr lang="vi-VN" sz="2200" dirty="0">
              <a:solidFill>
                <a:srgbClr val="273239"/>
              </a:solidFill>
              <a:latin typeface="+mn-lt"/>
            </a:endParaRPr>
          </a:p>
          <a:p>
            <a:pPr marL="411480" lvl="1" indent="0" algn="just" fontAlgn="base">
              <a:lnSpc>
                <a:spcPct val="150000"/>
              </a:lnSpc>
              <a:buNone/>
            </a:pPr>
            <a:endParaRPr lang="vi-VN" sz="2200" dirty="0">
              <a:solidFill>
                <a:srgbClr val="273239"/>
              </a:solidFill>
              <a:latin typeface="+mn-lt"/>
            </a:endParaRPr>
          </a:p>
          <a:p>
            <a:pPr lvl="1" algn="just" fontAlgn="base">
              <a:lnSpc>
                <a:spcPct val="150000"/>
              </a:lnSpc>
              <a:buFont typeface="Arial" panose="020B0604020202020204" pitchFamily="34" charset="0"/>
              <a:buChar char="•"/>
            </a:pPr>
            <a:endParaRPr lang="vi-VN" sz="2200" i="0" u="none" strike="noStrike" dirty="0">
              <a:solidFill>
                <a:srgbClr val="273239"/>
              </a:solidFill>
              <a:effectLst/>
              <a:latin typeface="+mn-lt"/>
            </a:endParaRPr>
          </a:p>
          <a:p>
            <a:pPr lvl="1" algn="just" fontAlgn="base">
              <a:lnSpc>
                <a:spcPct val="150000"/>
              </a:lnSpc>
              <a:buFont typeface="Arial" panose="020B0604020202020204" pitchFamily="34" charset="0"/>
              <a:buChar char="•"/>
            </a:pPr>
            <a:r>
              <a:rPr lang="vi-VN" sz="2200" i="0" u="none" strike="noStrike" dirty="0">
                <a:solidFill>
                  <a:srgbClr val="273239"/>
                </a:solidFill>
                <a:effectLst/>
                <a:latin typeface="+mn-lt"/>
              </a:rPr>
              <a:t>False Positive Rate (FPR): Tỷ lệ dương tính sai</a:t>
            </a:r>
          </a:p>
          <a:p>
            <a:pPr marL="411480" lvl="1" indent="0" algn="just" fontAlgn="base">
              <a:lnSpc>
                <a:spcPct val="150000"/>
              </a:lnSpc>
              <a:buNone/>
            </a:pPr>
            <a:endParaRPr lang="vi-VN" sz="2200" i="0" u="none" strike="noStrike" dirty="0">
              <a:solidFill>
                <a:srgbClr val="273239"/>
              </a:solidFill>
              <a:effectLst/>
              <a:latin typeface="+mn-lt"/>
            </a:endParaRPr>
          </a:p>
        </p:txBody>
      </p:sp>
      <p:pic>
        <p:nvPicPr>
          <p:cNvPr id="10" name="Picture 9">
            <a:extLst>
              <a:ext uri="{FF2B5EF4-FFF2-40B4-BE49-F238E27FC236}">
                <a16:creationId xmlns:a16="http://schemas.microsoft.com/office/drawing/2014/main" id="{23B11786-7886-C096-D06B-761B2BBCD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948" y="2793306"/>
            <a:ext cx="6745045" cy="1271388"/>
          </a:xfrm>
          <a:prstGeom prst="rect">
            <a:avLst/>
          </a:prstGeom>
        </p:spPr>
      </p:pic>
      <p:pic>
        <p:nvPicPr>
          <p:cNvPr id="12" name="Picture 11">
            <a:extLst>
              <a:ext uri="{FF2B5EF4-FFF2-40B4-BE49-F238E27FC236}">
                <a16:creationId xmlns:a16="http://schemas.microsoft.com/office/drawing/2014/main" id="{55F32C40-A22E-B01E-34C9-EF4DFDB2D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998" y="5169215"/>
            <a:ext cx="6338944" cy="1271388"/>
          </a:xfrm>
          <a:prstGeom prst="rect">
            <a:avLst/>
          </a:prstGeom>
        </p:spPr>
      </p:pic>
    </p:spTree>
    <p:extLst>
      <p:ext uri="{BB962C8B-B14F-4D97-AF65-F5344CB8AC3E}">
        <p14:creationId xmlns:p14="http://schemas.microsoft.com/office/powerpoint/2010/main" val="2063371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0" y="2224143"/>
            <a:ext cx="9048307" cy="2409713"/>
          </a:xfrm>
        </p:spPr>
        <p:txBody>
          <a:bodyPr>
            <a:normAutofit/>
          </a:bodyPr>
          <a:lstStyle/>
          <a:p>
            <a:pPr marL="0" indent="0" algn="ctr">
              <a:spcBef>
                <a:spcPts val="1200"/>
              </a:spcBef>
              <a:spcAft>
                <a:spcPts val="1200"/>
              </a:spcAft>
              <a:buNone/>
            </a:pPr>
            <a:r>
              <a:rPr lang="en-US" sz="3600" dirty="0"/>
              <a:t>HÀM ĐÁNH GIÁ (METRIC)</a:t>
            </a:r>
          </a:p>
          <a:p>
            <a:pPr marL="0" indent="0" algn="ctr">
              <a:spcBef>
                <a:spcPts val="1200"/>
              </a:spcBef>
              <a:spcAft>
                <a:spcPts val="1200"/>
              </a:spcAft>
              <a:buNone/>
            </a:pPr>
            <a:r>
              <a:rPr lang="en-US" sz="3600" dirty="0" err="1"/>
              <a:t>Các</a:t>
            </a:r>
            <a:r>
              <a:rPr lang="en-US" sz="3600" dirty="0"/>
              <a:t> </a:t>
            </a:r>
            <a:r>
              <a:rPr lang="en-US" sz="3600" dirty="0" err="1"/>
              <a:t>Độ</a:t>
            </a:r>
            <a:r>
              <a:rPr lang="en-US" sz="3600" dirty="0"/>
              <a:t> </a:t>
            </a:r>
            <a:r>
              <a:rPr lang="en-US" sz="3600" dirty="0" err="1"/>
              <a:t>Đo</a:t>
            </a:r>
            <a:r>
              <a:rPr lang="en-US" sz="3600" dirty="0"/>
              <a:t> </a:t>
            </a:r>
            <a:r>
              <a:rPr lang="en-US" sz="3600" dirty="0" err="1"/>
              <a:t>Đánh</a:t>
            </a:r>
            <a:r>
              <a:rPr lang="en-US" sz="3600" dirty="0"/>
              <a:t> </a:t>
            </a:r>
            <a:r>
              <a:rPr lang="en-US" sz="3600" dirty="0" err="1"/>
              <a:t>Giá</a:t>
            </a:r>
            <a:r>
              <a:rPr lang="en-US" sz="3600" dirty="0"/>
              <a:t> </a:t>
            </a:r>
            <a:r>
              <a:rPr lang="en-US" sz="3600" dirty="0" err="1"/>
              <a:t>Trong</a:t>
            </a:r>
            <a:r>
              <a:rPr lang="en-US" sz="3600" dirty="0"/>
              <a:t> </a:t>
            </a:r>
            <a:r>
              <a:rPr lang="en-US" sz="3600" dirty="0" err="1"/>
              <a:t>Bài</a:t>
            </a:r>
            <a:r>
              <a:rPr lang="en-US" sz="3600" dirty="0"/>
              <a:t> </a:t>
            </a:r>
            <a:r>
              <a:rPr lang="en-US" sz="3600" dirty="0" err="1"/>
              <a:t>Toán</a:t>
            </a:r>
            <a:r>
              <a:rPr lang="en-US" sz="3600" dirty="0"/>
              <a:t> </a:t>
            </a:r>
            <a:r>
              <a:rPr lang="en-US" sz="3600" dirty="0" err="1"/>
              <a:t>Hồi</a:t>
            </a:r>
            <a:r>
              <a:rPr lang="en-US" sz="3600" dirty="0"/>
              <a:t> </a:t>
            </a:r>
            <a:r>
              <a:rPr lang="en-US" sz="3600" dirty="0" err="1"/>
              <a:t>Quy</a:t>
            </a:r>
            <a:endParaRPr lang="en-US" sz="3600" dirty="0"/>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61</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342321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144000"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bài toán hồi quy</a:t>
            </a:r>
          </a:p>
          <a:p>
            <a:pPr algn="just" fontAlgn="base">
              <a:lnSpc>
                <a:spcPct val="150000"/>
              </a:lnSpc>
              <a:buFont typeface="Arial" panose="020B0604020202020204" pitchFamily="34" charset="0"/>
              <a:buChar char="•"/>
            </a:pPr>
            <a:r>
              <a:rPr lang="vi-VN" sz="2400" i="0" u="none" strike="noStrike" dirty="0">
                <a:solidFill>
                  <a:srgbClr val="273239"/>
                </a:solidFill>
                <a:effectLst/>
                <a:latin typeface="+mn-lt"/>
              </a:rPr>
              <a:t>MSE (Mean Squared Error):</a:t>
            </a:r>
            <a:endParaRPr lang="vi-VN" sz="2000" dirty="0">
              <a:solidFill>
                <a:srgbClr val="273239"/>
              </a:solidFill>
              <a:latin typeface="+mn-lt"/>
            </a:endParaRPr>
          </a:p>
          <a:p>
            <a:pPr algn="just" fontAlgn="base">
              <a:lnSpc>
                <a:spcPct val="150000"/>
              </a:lnSpc>
              <a:buFont typeface="Arial" panose="020B0604020202020204" pitchFamily="34" charset="0"/>
              <a:buChar char="•"/>
            </a:pPr>
            <a:endParaRPr lang="vi-VN" sz="2000" i="0" u="none" strike="noStrike" dirty="0">
              <a:solidFill>
                <a:srgbClr val="273239"/>
              </a:solidFill>
              <a:effectLst/>
              <a:latin typeface="+mn-lt"/>
            </a:endParaRPr>
          </a:p>
          <a:p>
            <a:pPr algn="just" fontAlgn="base">
              <a:lnSpc>
                <a:spcPct val="150000"/>
              </a:lnSpc>
              <a:buFont typeface="Arial" panose="020B0604020202020204" pitchFamily="34" charset="0"/>
              <a:buChar char="•"/>
            </a:pPr>
            <a:endParaRPr lang="vi-VN" sz="2400" i="0" u="none" strike="noStrike" dirty="0">
              <a:solidFill>
                <a:srgbClr val="273239"/>
              </a:solidFill>
              <a:effectLst/>
              <a:latin typeface="+mn-lt"/>
            </a:endParaRPr>
          </a:p>
          <a:p>
            <a:pPr algn="just" fontAlgn="base">
              <a:lnSpc>
                <a:spcPct val="150000"/>
              </a:lnSpc>
              <a:buFont typeface="Arial" panose="020B0604020202020204" pitchFamily="34" charset="0"/>
              <a:buChar char="•"/>
            </a:pPr>
            <a:r>
              <a:rPr lang="vi-VN" sz="2400" i="0" u="none" strike="noStrike" dirty="0">
                <a:solidFill>
                  <a:srgbClr val="273239"/>
                </a:solidFill>
                <a:effectLst/>
                <a:latin typeface="+mn-lt"/>
              </a:rPr>
              <a:t>MAE (Mean Absolute Error):</a:t>
            </a:r>
          </a:p>
          <a:p>
            <a:pPr algn="just" fontAlgn="base">
              <a:lnSpc>
                <a:spcPct val="150000"/>
              </a:lnSpc>
              <a:buFont typeface="Arial" panose="020B0604020202020204" pitchFamily="34" charset="0"/>
              <a:buChar char="•"/>
            </a:pPr>
            <a:endParaRPr lang="vi-VN" sz="2400" i="0" u="none" strike="noStrike" dirty="0">
              <a:solidFill>
                <a:srgbClr val="273239"/>
              </a:solidFill>
              <a:effectLst/>
              <a:latin typeface="+mn-lt"/>
            </a:endParaRP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62</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Hàm</a:t>
            </a:r>
            <a:r>
              <a:rPr lang="en-US" dirty="0"/>
              <a:t> </a:t>
            </a:r>
            <a:r>
              <a:rPr lang="en-US" dirty="0" err="1"/>
              <a:t>Đánh</a:t>
            </a:r>
            <a:r>
              <a:rPr lang="en-US" dirty="0"/>
              <a:t> </a:t>
            </a:r>
            <a:r>
              <a:rPr lang="en-US" dirty="0" err="1"/>
              <a:t>Giá</a:t>
            </a:r>
            <a:r>
              <a:rPr lang="en-US" dirty="0"/>
              <a:t> (Metric)</a:t>
            </a:r>
          </a:p>
        </p:txBody>
      </p:sp>
      <p:pic>
        <p:nvPicPr>
          <p:cNvPr id="3" name="Picture 2">
            <a:extLst>
              <a:ext uri="{FF2B5EF4-FFF2-40B4-BE49-F238E27FC236}">
                <a16:creationId xmlns:a16="http://schemas.microsoft.com/office/drawing/2014/main" id="{D1FCD0BB-77DC-C36A-B907-D18D3CDC46E9}"/>
              </a:ext>
            </a:extLst>
          </p:cNvPr>
          <p:cNvPicPr>
            <a:picLocks noChangeAspect="1"/>
          </p:cNvPicPr>
          <p:nvPr/>
        </p:nvPicPr>
        <p:blipFill>
          <a:blip r:embed="rId2"/>
          <a:stretch>
            <a:fillRect/>
          </a:stretch>
        </p:blipFill>
        <p:spPr>
          <a:xfrm>
            <a:off x="1444625" y="2069509"/>
            <a:ext cx="6184900" cy="1231900"/>
          </a:xfrm>
          <a:prstGeom prst="rect">
            <a:avLst/>
          </a:prstGeom>
        </p:spPr>
      </p:pic>
      <p:pic>
        <p:nvPicPr>
          <p:cNvPr id="4" name="Picture 3">
            <a:extLst>
              <a:ext uri="{FF2B5EF4-FFF2-40B4-BE49-F238E27FC236}">
                <a16:creationId xmlns:a16="http://schemas.microsoft.com/office/drawing/2014/main" id="{AE7BEC75-5988-C26B-25F0-F01712A3BA68}"/>
              </a:ext>
            </a:extLst>
          </p:cNvPr>
          <p:cNvPicPr>
            <a:picLocks noChangeAspect="1"/>
          </p:cNvPicPr>
          <p:nvPr/>
        </p:nvPicPr>
        <p:blipFill>
          <a:blip r:embed="rId3"/>
          <a:stretch>
            <a:fillRect/>
          </a:stretch>
        </p:blipFill>
        <p:spPr>
          <a:xfrm>
            <a:off x="1514475" y="4335738"/>
            <a:ext cx="6184900" cy="1231900"/>
          </a:xfrm>
          <a:prstGeom prst="rect">
            <a:avLst/>
          </a:prstGeom>
        </p:spPr>
      </p:pic>
    </p:spTree>
    <p:extLst>
      <p:ext uri="{BB962C8B-B14F-4D97-AF65-F5344CB8AC3E}">
        <p14:creationId xmlns:p14="http://schemas.microsoft.com/office/powerpoint/2010/main" val="20050780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37674"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bài toán hồi quy</a:t>
            </a:r>
          </a:p>
          <a:p>
            <a:pPr algn="just" fontAlgn="base">
              <a:lnSpc>
                <a:spcPct val="150000"/>
              </a:lnSpc>
              <a:buFont typeface="Arial" panose="020B0604020202020204" pitchFamily="34" charset="0"/>
              <a:buChar char="•"/>
            </a:pPr>
            <a:r>
              <a:rPr lang="vi-VN" sz="2400" i="0" u="none" strike="noStrike" dirty="0">
                <a:solidFill>
                  <a:srgbClr val="273239"/>
                </a:solidFill>
                <a:effectLst/>
                <a:latin typeface="+mn-lt"/>
              </a:rPr>
              <a:t>RMSE (Root Mean Squared Error):</a:t>
            </a:r>
            <a:endParaRPr lang="vi-VN" sz="2000" dirty="0">
              <a:solidFill>
                <a:srgbClr val="273239"/>
              </a:solidFill>
              <a:latin typeface="+mn-lt"/>
            </a:endParaRPr>
          </a:p>
          <a:p>
            <a:pPr algn="just" fontAlgn="base">
              <a:lnSpc>
                <a:spcPct val="150000"/>
              </a:lnSpc>
              <a:buFont typeface="Arial" panose="020B0604020202020204" pitchFamily="34" charset="0"/>
              <a:buChar char="•"/>
            </a:pPr>
            <a:endParaRPr lang="vi-VN" sz="2000" i="0" u="none" strike="noStrike" dirty="0">
              <a:solidFill>
                <a:srgbClr val="273239"/>
              </a:solidFill>
              <a:effectLst/>
              <a:latin typeface="+mn-lt"/>
            </a:endParaRPr>
          </a:p>
          <a:p>
            <a:pPr algn="just" fontAlgn="base">
              <a:lnSpc>
                <a:spcPct val="150000"/>
              </a:lnSpc>
              <a:buFont typeface="Arial" panose="020B0604020202020204" pitchFamily="34" charset="0"/>
              <a:buChar char="•"/>
            </a:pPr>
            <a:endParaRPr lang="vi-VN" sz="2400" i="0" u="none" strike="noStrike" dirty="0">
              <a:solidFill>
                <a:srgbClr val="273239"/>
              </a:solidFill>
              <a:effectLst/>
              <a:latin typeface="+mn-lt"/>
            </a:endParaRPr>
          </a:p>
          <a:p>
            <a:pPr algn="just" fontAlgn="base">
              <a:lnSpc>
                <a:spcPct val="150000"/>
              </a:lnSpc>
              <a:buFont typeface="Arial" panose="020B0604020202020204" pitchFamily="34" charset="0"/>
              <a:buChar char="•"/>
            </a:pPr>
            <a:r>
              <a:rPr lang="vi-VN" sz="2400" i="0" u="none" strike="noStrike" dirty="0">
                <a:solidFill>
                  <a:srgbClr val="273239"/>
                </a:solidFill>
                <a:effectLst/>
                <a:latin typeface="+mn-lt"/>
              </a:rPr>
              <a:t>R-squared (R2): là một chỉ số thống kê dùng để đánh giá mức độ phù hợp của mô hình hồi quy tuyến tính. R-squared có giá trị trong khoảng từ 0 đến 1).</a:t>
            </a:r>
          </a:p>
          <a:p>
            <a:pPr algn="just" fontAlgn="base">
              <a:lnSpc>
                <a:spcPct val="150000"/>
              </a:lnSpc>
              <a:buFont typeface="Arial" panose="020B0604020202020204" pitchFamily="34" charset="0"/>
              <a:buChar char="•"/>
            </a:pPr>
            <a:endParaRPr lang="vi-VN" sz="2400" i="0" u="none" strike="noStrike" dirty="0">
              <a:solidFill>
                <a:srgbClr val="273239"/>
              </a:solidFill>
              <a:effectLst/>
              <a:latin typeface="+mn-lt"/>
            </a:endParaRP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63</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Hàm</a:t>
            </a:r>
            <a:r>
              <a:rPr lang="en-US" dirty="0"/>
              <a:t> </a:t>
            </a:r>
            <a:r>
              <a:rPr lang="en-US" dirty="0" err="1"/>
              <a:t>Đánh</a:t>
            </a:r>
            <a:r>
              <a:rPr lang="en-US" dirty="0"/>
              <a:t> </a:t>
            </a:r>
            <a:r>
              <a:rPr lang="en-US" dirty="0" err="1"/>
              <a:t>Giá</a:t>
            </a:r>
            <a:r>
              <a:rPr lang="en-US" dirty="0"/>
              <a:t> (Metric)</a:t>
            </a:r>
          </a:p>
        </p:txBody>
      </p:sp>
      <p:pic>
        <p:nvPicPr>
          <p:cNvPr id="10" name="Picture 9">
            <a:extLst>
              <a:ext uri="{FF2B5EF4-FFF2-40B4-BE49-F238E27FC236}">
                <a16:creationId xmlns:a16="http://schemas.microsoft.com/office/drawing/2014/main" id="{1ABFA62D-86D5-A30A-EA1B-9E158B406DEB}"/>
              </a:ext>
            </a:extLst>
          </p:cNvPr>
          <p:cNvPicPr>
            <a:picLocks noChangeAspect="1"/>
          </p:cNvPicPr>
          <p:nvPr/>
        </p:nvPicPr>
        <p:blipFill>
          <a:blip r:embed="rId2"/>
          <a:stretch>
            <a:fillRect/>
          </a:stretch>
        </p:blipFill>
        <p:spPr>
          <a:xfrm>
            <a:off x="2105247" y="2026559"/>
            <a:ext cx="4731488" cy="1402441"/>
          </a:xfrm>
          <a:prstGeom prst="rect">
            <a:avLst/>
          </a:prstGeom>
        </p:spPr>
      </p:pic>
    </p:spTree>
    <p:extLst>
      <p:ext uri="{BB962C8B-B14F-4D97-AF65-F5344CB8AC3E}">
        <p14:creationId xmlns:p14="http://schemas.microsoft.com/office/powerpoint/2010/main" val="4068466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144000"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bài toán hồi quy</a:t>
            </a:r>
          </a:p>
          <a:p>
            <a:pPr algn="just" fontAlgn="base">
              <a:lnSpc>
                <a:spcPct val="150000"/>
              </a:lnSpc>
              <a:buFont typeface="Arial" panose="020B0604020202020204" pitchFamily="34" charset="0"/>
              <a:buChar char="•"/>
            </a:pPr>
            <a:r>
              <a:rPr lang="vi-VN" sz="2400" dirty="0">
                <a:latin typeface="Consolas" panose="020B0609020204030204" pitchFamily="49" charset="0"/>
                <a:cs typeface="Consolas" panose="020B0609020204030204" pitchFamily="49" charset="0"/>
              </a:rPr>
              <a:t>R-squared (R</a:t>
            </a:r>
            <a:r>
              <a:rPr lang="vi-VN" sz="2400" baseline="30000" dirty="0">
                <a:latin typeface="Consolas" panose="020B0609020204030204" pitchFamily="49" charset="0"/>
                <a:cs typeface="Consolas" panose="020B0609020204030204" pitchFamily="49" charset="0"/>
              </a:rPr>
              <a:t>2</a:t>
            </a:r>
            <a:r>
              <a:rPr lang="vi-VN" sz="2400" dirty="0">
                <a:latin typeface="Consolas" panose="020B0609020204030204" pitchFamily="49" charset="0"/>
                <a:cs typeface="Consolas" panose="020B0609020204030204" pitchFamily="49" charset="0"/>
              </a:rPr>
              <a:t>):</a:t>
            </a:r>
            <a:endParaRPr lang="vi-VN" sz="2400" i="0" u="none" strike="noStrike" dirty="0">
              <a:solidFill>
                <a:srgbClr val="273239"/>
              </a:solidFill>
              <a:effectLst/>
              <a:latin typeface="+mn-lt"/>
            </a:endParaRP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64</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Hàm</a:t>
            </a:r>
            <a:r>
              <a:rPr lang="en-US" dirty="0"/>
              <a:t> </a:t>
            </a:r>
            <a:r>
              <a:rPr lang="en-US" dirty="0" err="1"/>
              <a:t>Đánh</a:t>
            </a:r>
            <a:r>
              <a:rPr lang="en-US" dirty="0"/>
              <a:t> </a:t>
            </a:r>
            <a:r>
              <a:rPr lang="en-US" dirty="0" err="1"/>
              <a:t>Giá</a:t>
            </a:r>
            <a:r>
              <a:rPr lang="en-US" dirty="0"/>
              <a:t> (Metric)</a:t>
            </a:r>
          </a:p>
        </p:txBody>
      </p:sp>
      <p:pic>
        <p:nvPicPr>
          <p:cNvPr id="3" name="Picture 2">
            <a:extLst>
              <a:ext uri="{FF2B5EF4-FFF2-40B4-BE49-F238E27FC236}">
                <a16:creationId xmlns:a16="http://schemas.microsoft.com/office/drawing/2014/main" id="{DEB6672E-4CCA-30B8-6BDB-C3F4AB7C8BB0}"/>
              </a:ext>
            </a:extLst>
          </p:cNvPr>
          <p:cNvPicPr>
            <a:picLocks noChangeAspect="1"/>
          </p:cNvPicPr>
          <p:nvPr/>
        </p:nvPicPr>
        <p:blipFill>
          <a:blip r:embed="rId2"/>
          <a:stretch>
            <a:fillRect/>
          </a:stretch>
        </p:blipFill>
        <p:spPr>
          <a:xfrm>
            <a:off x="2286000" y="2794697"/>
            <a:ext cx="4381500" cy="1600200"/>
          </a:xfrm>
          <a:prstGeom prst="rect">
            <a:avLst/>
          </a:prstGeom>
        </p:spPr>
      </p:pic>
    </p:spTree>
    <p:extLst>
      <p:ext uri="{BB962C8B-B14F-4D97-AF65-F5344CB8AC3E}">
        <p14:creationId xmlns:p14="http://schemas.microsoft.com/office/powerpoint/2010/main" val="2501733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27042"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bài toán hồi quy</a:t>
            </a:r>
          </a:p>
          <a:p>
            <a:pPr algn="just" fontAlgn="base">
              <a:lnSpc>
                <a:spcPct val="150000"/>
              </a:lnSpc>
              <a:buFont typeface="Arial" panose="020B0604020202020204" pitchFamily="34" charset="0"/>
              <a:buChar char="•"/>
            </a:pPr>
            <a:r>
              <a:rPr lang="vi-VN" sz="2400" dirty="0">
                <a:latin typeface="Consolas" panose="020B0609020204030204" pitchFamily="49" charset="0"/>
                <a:cs typeface="Consolas" panose="020B0609020204030204" pitchFamily="49" charset="0"/>
              </a:rPr>
              <a:t>SS</a:t>
            </a:r>
            <a:r>
              <a:rPr lang="vi-VN" sz="2400" baseline="-25000" dirty="0">
                <a:latin typeface="Consolas" panose="020B0609020204030204" pitchFamily="49" charset="0"/>
                <a:cs typeface="Consolas" panose="020B0609020204030204" pitchFamily="49" charset="0"/>
              </a:rPr>
              <a:t>res</a:t>
            </a:r>
            <a:r>
              <a:rPr lang="vi-VN" sz="2400" dirty="0">
                <a:latin typeface="Consolas" panose="020B0609020204030204" pitchFamily="49" charset="0"/>
                <a:cs typeface="Consolas" panose="020B0609020204030204" pitchFamily="49" charset="0"/>
              </a:rPr>
              <a:t>​ là tổng bình phương phần dư (Residual Sum of Squares): đo lường khoảng cách giữa các giá trị thực tế và giá trị dự đoán của mô hình.</a:t>
            </a:r>
          </a:p>
          <a:p>
            <a:pPr marL="0" indent="0" algn="just" fontAlgn="base">
              <a:lnSpc>
                <a:spcPct val="150000"/>
              </a:lnSpc>
              <a:buNone/>
            </a:pPr>
            <a:endParaRPr lang="vi-VN" sz="2400" dirty="0">
              <a:latin typeface="Consolas" panose="020B0609020204030204" pitchFamily="49" charset="0"/>
              <a:cs typeface="Consolas" panose="020B0609020204030204" pitchFamily="49" charset="0"/>
            </a:endParaRP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65</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Hàm</a:t>
            </a:r>
            <a:r>
              <a:rPr lang="en-US" dirty="0"/>
              <a:t> </a:t>
            </a:r>
            <a:r>
              <a:rPr lang="en-US" dirty="0" err="1"/>
              <a:t>Đánh</a:t>
            </a:r>
            <a:r>
              <a:rPr lang="en-US" dirty="0"/>
              <a:t> </a:t>
            </a:r>
            <a:r>
              <a:rPr lang="en-US" dirty="0" err="1"/>
              <a:t>Giá</a:t>
            </a:r>
            <a:r>
              <a:rPr lang="en-US" dirty="0"/>
              <a:t> (Metric)</a:t>
            </a:r>
          </a:p>
        </p:txBody>
      </p:sp>
      <p:pic>
        <p:nvPicPr>
          <p:cNvPr id="10" name="Picture 9">
            <a:extLst>
              <a:ext uri="{FF2B5EF4-FFF2-40B4-BE49-F238E27FC236}">
                <a16:creationId xmlns:a16="http://schemas.microsoft.com/office/drawing/2014/main" id="{0310038E-C475-30F0-EC89-A0648FBF9EEC}"/>
              </a:ext>
            </a:extLst>
          </p:cNvPr>
          <p:cNvPicPr>
            <a:picLocks noChangeAspect="1"/>
          </p:cNvPicPr>
          <p:nvPr/>
        </p:nvPicPr>
        <p:blipFill>
          <a:blip r:embed="rId2"/>
          <a:stretch>
            <a:fillRect/>
          </a:stretch>
        </p:blipFill>
        <p:spPr>
          <a:xfrm>
            <a:off x="1797050" y="3685032"/>
            <a:ext cx="5549900" cy="2057398"/>
          </a:xfrm>
          <a:prstGeom prst="rect">
            <a:avLst/>
          </a:prstGeom>
        </p:spPr>
      </p:pic>
    </p:spTree>
    <p:extLst>
      <p:ext uri="{BB962C8B-B14F-4D97-AF65-F5344CB8AC3E}">
        <p14:creationId xmlns:p14="http://schemas.microsoft.com/office/powerpoint/2010/main" val="36903134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37674"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bài toán hồi quy</a:t>
            </a:r>
          </a:p>
          <a:p>
            <a:pPr algn="just" fontAlgn="base">
              <a:lnSpc>
                <a:spcPct val="150000"/>
              </a:lnSpc>
              <a:buFont typeface="Arial" panose="020B0604020202020204" pitchFamily="34" charset="0"/>
              <a:buChar char="•"/>
            </a:pPr>
            <a:r>
              <a:rPr lang="vi-VN" sz="2400" dirty="0">
                <a:latin typeface="Consolas" panose="020B0609020204030204" pitchFamily="49" charset="0"/>
                <a:cs typeface="Consolas" panose="020B0609020204030204" pitchFamily="49" charset="0"/>
              </a:rPr>
              <a:t>SS</a:t>
            </a:r>
            <a:r>
              <a:rPr lang="vi-VN" sz="2400" baseline="-25000" dirty="0">
                <a:latin typeface="Consolas" panose="020B0609020204030204" pitchFamily="49" charset="0"/>
                <a:cs typeface="Consolas" panose="020B0609020204030204" pitchFamily="49" charset="0"/>
              </a:rPr>
              <a:t>tot</a:t>
            </a:r>
            <a:r>
              <a:rPr lang="vi-VN" sz="2400" dirty="0">
                <a:latin typeface="Consolas" panose="020B0609020204030204" pitchFamily="49" charset="0"/>
                <a:cs typeface="Consolas" panose="020B0609020204030204" pitchFamily="49" charset="0"/>
              </a:rPr>
              <a:t> là tổng bình phương toàn phần (Total Sum of Squares): đo lường khoảng cách giữa các giá trị thực tế và giá trị trung bình của chúng.</a:t>
            </a:r>
          </a:p>
          <a:p>
            <a:pPr marL="0" indent="0" algn="just" fontAlgn="base">
              <a:lnSpc>
                <a:spcPct val="150000"/>
              </a:lnSpc>
              <a:buNone/>
            </a:pPr>
            <a:endParaRPr lang="vi-VN" sz="2400" dirty="0">
              <a:latin typeface="Consolas" panose="020B0609020204030204" pitchFamily="49" charset="0"/>
              <a:cs typeface="Consolas" panose="020B0609020204030204" pitchFamily="49" charset="0"/>
            </a:endParaRP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66</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Hàm</a:t>
            </a:r>
            <a:r>
              <a:rPr lang="en-US" dirty="0"/>
              <a:t> </a:t>
            </a:r>
            <a:r>
              <a:rPr lang="en-US" dirty="0" err="1"/>
              <a:t>Đánh</a:t>
            </a:r>
            <a:r>
              <a:rPr lang="en-US" dirty="0"/>
              <a:t> </a:t>
            </a:r>
            <a:r>
              <a:rPr lang="en-US" dirty="0" err="1"/>
              <a:t>Giá</a:t>
            </a:r>
            <a:r>
              <a:rPr lang="en-US" dirty="0"/>
              <a:t> (Metric)</a:t>
            </a:r>
          </a:p>
        </p:txBody>
      </p:sp>
      <p:pic>
        <p:nvPicPr>
          <p:cNvPr id="3" name="Picture 2">
            <a:extLst>
              <a:ext uri="{FF2B5EF4-FFF2-40B4-BE49-F238E27FC236}">
                <a16:creationId xmlns:a16="http://schemas.microsoft.com/office/drawing/2014/main" id="{A08ADBBF-3D6B-ABB6-7F19-5B28B0F7EA9F}"/>
              </a:ext>
            </a:extLst>
          </p:cNvPr>
          <p:cNvPicPr>
            <a:picLocks noChangeAspect="1"/>
          </p:cNvPicPr>
          <p:nvPr/>
        </p:nvPicPr>
        <p:blipFill>
          <a:blip r:embed="rId2"/>
          <a:stretch>
            <a:fillRect/>
          </a:stretch>
        </p:blipFill>
        <p:spPr>
          <a:xfrm>
            <a:off x="1856243" y="3685032"/>
            <a:ext cx="5245100" cy="1930400"/>
          </a:xfrm>
          <a:prstGeom prst="rect">
            <a:avLst/>
          </a:prstGeom>
        </p:spPr>
      </p:pic>
    </p:spTree>
    <p:extLst>
      <p:ext uri="{BB962C8B-B14F-4D97-AF65-F5344CB8AC3E}">
        <p14:creationId xmlns:p14="http://schemas.microsoft.com/office/powerpoint/2010/main" val="38818953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27042" cy="5833872"/>
          </a:xfrm>
        </p:spPr>
        <p:txBody>
          <a:bodyPr>
            <a:normAutofit/>
          </a:bodyPr>
          <a:lstStyle/>
          <a:p>
            <a:pPr algn="just" fontAlgn="base">
              <a:lnSpc>
                <a:spcPct val="150000"/>
              </a:lnSpc>
              <a:buFont typeface="Arial" panose="020B0604020202020204" pitchFamily="34" charset="0"/>
              <a:buChar char="•"/>
            </a:pPr>
            <a:r>
              <a:rPr lang="vi-VN" sz="2400" b="1" i="0" u="none" strike="noStrike" dirty="0">
                <a:solidFill>
                  <a:srgbClr val="273239"/>
                </a:solidFill>
                <a:effectLst/>
                <a:latin typeface="+mn-lt"/>
              </a:rPr>
              <a:t>Các độ đo đánh giá trong bài toán hồi quy</a:t>
            </a:r>
          </a:p>
          <a:p>
            <a:pPr algn="just" fontAlgn="base">
              <a:lnSpc>
                <a:spcPct val="150000"/>
              </a:lnSpc>
              <a:buFont typeface="Arial" panose="020B0604020202020204" pitchFamily="34" charset="0"/>
              <a:buChar char="•"/>
            </a:pPr>
            <a:r>
              <a:rPr lang="vi-VN" sz="2400" dirty="0">
                <a:latin typeface="Consolas" panose="020B0609020204030204" pitchFamily="49" charset="0"/>
                <a:cs typeface="Consolas" panose="020B0609020204030204" pitchFamily="49" charset="0"/>
              </a:rPr>
              <a:t>SS</a:t>
            </a:r>
            <a:r>
              <a:rPr lang="vi-VN" sz="2400" baseline="-25000" dirty="0">
                <a:latin typeface="Consolas" panose="020B0609020204030204" pitchFamily="49" charset="0"/>
                <a:cs typeface="Consolas" panose="020B0609020204030204" pitchFamily="49" charset="0"/>
              </a:rPr>
              <a:t>tot</a:t>
            </a:r>
            <a:r>
              <a:rPr lang="vi-VN" sz="2400" dirty="0">
                <a:latin typeface="Consolas" panose="020B0609020204030204" pitchFamily="49" charset="0"/>
                <a:cs typeface="Consolas" panose="020B0609020204030204" pitchFamily="49" charset="0"/>
              </a:rPr>
              <a:t> là tổng bình phương toàn phần (Total Sum of Squares): đo lường khoảng cách giữa các giá trị thực tế và giá trị trung bình của chúng.</a:t>
            </a:r>
          </a:p>
          <a:p>
            <a:pPr marL="0" indent="0" algn="just" fontAlgn="base">
              <a:lnSpc>
                <a:spcPct val="150000"/>
              </a:lnSpc>
              <a:buNone/>
            </a:pPr>
            <a:endParaRPr lang="vi-VN" sz="2400" dirty="0">
              <a:latin typeface="Consolas" panose="020B0609020204030204" pitchFamily="49" charset="0"/>
              <a:cs typeface="Consolas" panose="020B0609020204030204" pitchFamily="49" charset="0"/>
            </a:endParaRP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67</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Hàm</a:t>
            </a:r>
            <a:r>
              <a:rPr lang="en-US" dirty="0"/>
              <a:t> </a:t>
            </a:r>
            <a:r>
              <a:rPr lang="en-US" dirty="0" err="1"/>
              <a:t>Đánh</a:t>
            </a:r>
            <a:r>
              <a:rPr lang="en-US" dirty="0"/>
              <a:t> </a:t>
            </a:r>
            <a:r>
              <a:rPr lang="en-US" dirty="0" err="1"/>
              <a:t>Giá</a:t>
            </a:r>
            <a:r>
              <a:rPr lang="en-US" dirty="0"/>
              <a:t> (Metric)</a:t>
            </a:r>
          </a:p>
        </p:txBody>
      </p:sp>
      <p:pic>
        <p:nvPicPr>
          <p:cNvPr id="3" name="Picture 2">
            <a:extLst>
              <a:ext uri="{FF2B5EF4-FFF2-40B4-BE49-F238E27FC236}">
                <a16:creationId xmlns:a16="http://schemas.microsoft.com/office/drawing/2014/main" id="{A08ADBBF-3D6B-ABB6-7F19-5B28B0F7EA9F}"/>
              </a:ext>
            </a:extLst>
          </p:cNvPr>
          <p:cNvPicPr>
            <a:picLocks noChangeAspect="1"/>
          </p:cNvPicPr>
          <p:nvPr/>
        </p:nvPicPr>
        <p:blipFill>
          <a:blip r:embed="rId2"/>
          <a:stretch>
            <a:fillRect/>
          </a:stretch>
        </p:blipFill>
        <p:spPr>
          <a:xfrm>
            <a:off x="1856243" y="3685032"/>
            <a:ext cx="5245100" cy="1930400"/>
          </a:xfrm>
          <a:prstGeom prst="rect">
            <a:avLst/>
          </a:prstGeom>
        </p:spPr>
      </p:pic>
    </p:spTree>
    <p:extLst>
      <p:ext uri="{BB962C8B-B14F-4D97-AF65-F5344CB8AC3E}">
        <p14:creationId xmlns:p14="http://schemas.microsoft.com/office/powerpoint/2010/main" val="524529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451884" y="2940602"/>
            <a:ext cx="8240232" cy="718700"/>
          </a:xfrm>
        </p:spPr>
        <p:txBody>
          <a:bodyPr>
            <a:normAutofit/>
          </a:bodyPr>
          <a:lstStyle/>
          <a:p>
            <a:pPr marL="0" indent="0" algn="ctr">
              <a:spcBef>
                <a:spcPts val="1200"/>
              </a:spcBef>
              <a:spcAft>
                <a:spcPts val="1200"/>
              </a:spcAft>
              <a:buNone/>
            </a:pPr>
            <a:r>
              <a:rPr lang="en-US" sz="3600" dirty="0"/>
              <a:t>KẾT LUẬN</a:t>
            </a:r>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68</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275572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6</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CÂY QUYẾT ĐỊNH (DECISION TREE)</a:t>
            </a:r>
          </a:p>
        </p:txBody>
      </p:sp>
      <p:pic>
        <p:nvPicPr>
          <p:cNvPr id="3" name="Google Shape;50;p3">
            <a:extLst>
              <a:ext uri="{FF2B5EF4-FFF2-40B4-BE49-F238E27FC236}">
                <a16:creationId xmlns:a16="http://schemas.microsoft.com/office/drawing/2014/main" id="{6A417D45-222C-80C5-DE30-878C3878A479}"/>
              </a:ext>
            </a:extLst>
          </p:cNvPr>
          <p:cNvPicPr preferRelativeResize="0"/>
          <p:nvPr/>
        </p:nvPicPr>
        <p:blipFill rotWithShape="1">
          <a:blip r:embed="rId2">
            <a:alphaModFix/>
          </a:blip>
          <a:srcRect/>
          <a:stretch/>
        </p:blipFill>
        <p:spPr>
          <a:xfrm>
            <a:off x="329610" y="1552355"/>
            <a:ext cx="8484780" cy="4954771"/>
          </a:xfrm>
          <a:prstGeom prst="rect">
            <a:avLst/>
          </a:prstGeom>
          <a:noFill/>
          <a:ln>
            <a:noFill/>
          </a:ln>
        </p:spPr>
      </p:pic>
      <p:sp>
        <p:nvSpPr>
          <p:cNvPr id="4" name="Content Placeholder 17">
            <a:extLst>
              <a:ext uri="{FF2B5EF4-FFF2-40B4-BE49-F238E27FC236}">
                <a16:creationId xmlns:a16="http://schemas.microsoft.com/office/drawing/2014/main" id="{58D44A7B-CFDC-46E2-2B6B-2F8A4DB83747}"/>
              </a:ext>
            </a:extLst>
          </p:cNvPr>
          <p:cNvSpPr>
            <a:spLocks noGrp="1"/>
          </p:cNvSpPr>
          <p:nvPr>
            <p:ph sz="half" idx="2"/>
          </p:nvPr>
        </p:nvSpPr>
        <p:spPr>
          <a:xfrm>
            <a:off x="135500" y="865155"/>
            <a:ext cx="8873000" cy="590141"/>
          </a:xfrm>
        </p:spPr>
        <p:txBody>
          <a:bodyPr anchor="t">
            <a:normAutofit fontScale="77500" lnSpcReduction="20000"/>
          </a:bodyPr>
          <a:lstStyle/>
          <a:p>
            <a:pPr marL="0" indent="0" algn="just">
              <a:lnSpc>
                <a:spcPct val="200000"/>
              </a:lnSpc>
              <a:buNone/>
            </a:pPr>
            <a:r>
              <a:rPr lang="en-US" sz="2600" dirty="0" err="1"/>
              <a:t>Ví</a:t>
            </a:r>
            <a:r>
              <a:rPr lang="en-US" sz="2600" dirty="0"/>
              <a:t> </a:t>
            </a:r>
            <a:r>
              <a:rPr lang="en-US" sz="2600" dirty="0" err="1"/>
              <a:t>dụ</a:t>
            </a:r>
            <a:r>
              <a:rPr lang="en-US" sz="2600" dirty="0"/>
              <a:t> </a:t>
            </a:r>
            <a:r>
              <a:rPr lang="en-US" sz="2600" dirty="0" err="1"/>
              <a:t>minh</a:t>
            </a:r>
            <a:r>
              <a:rPr lang="en-US" sz="2600" dirty="0"/>
              <a:t> </a:t>
            </a:r>
            <a:r>
              <a:rPr lang="en-US" sz="2600" dirty="0" err="1"/>
              <a:t>hoạ</a:t>
            </a:r>
            <a:endParaRPr lang="en-US" sz="1200" dirty="0"/>
          </a:p>
        </p:txBody>
      </p:sp>
    </p:spTree>
    <p:extLst>
      <p:ext uri="{BB962C8B-B14F-4D97-AF65-F5344CB8AC3E}">
        <p14:creationId xmlns:p14="http://schemas.microsoft.com/office/powerpoint/2010/main" val="18728062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48307" cy="5833872"/>
          </a:xfrm>
        </p:spPr>
        <p:txBody>
          <a:bodyPr>
            <a:normAutofit/>
          </a:bodyPr>
          <a:lstStyle/>
          <a:p>
            <a:pPr marL="0" indent="0" algn="just" fontAlgn="base">
              <a:lnSpc>
                <a:spcPct val="150000"/>
              </a:lnSpc>
              <a:buNone/>
            </a:pPr>
            <a:r>
              <a:rPr lang="vi-VN" sz="2400" b="1" dirty="0">
                <a:latin typeface="+mn-lt"/>
                <a:cs typeface="Consolas" panose="020B0609020204030204" pitchFamily="49" charset="0"/>
              </a:rPr>
              <a:t>Decision Tree:</a:t>
            </a:r>
          </a:p>
          <a:p>
            <a:pPr marL="342900" indent="-342900" algn="just" fontAlgn="base">
              <a:lnSpc>
                <a:spcPct val="150000"/>
              </a:lnSpc>
              <a:buFont typeface="Arial" panose="020B0604020202020204" pitchFamily="34" charset="0"/>
              <a:buChar char="•"/>
            </a:pPr>
            <a:r>
              <a:rPr lang="vi-VN" sz="2400" dirty="0">
                <a:latin typeface="+mn-lt"/>
                <a:cs typeface="Consolas" panose="020B0609020204030204" pitchFamily="49" charset="0"/>
              </a:rPr>
              <a:t>Ưu điểm:</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Mô hình sinh ra các quy tắc dễ hiểu cho người đọc, tạo ra bộ luật với mỗi nhánh lá là một luật của cây. </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Không cần chuẩn hóa dữ liệu.</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Có khả năng là việc với dữ liệu lớn.</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Không yêu cầu giả định phân phối dữ liệu.</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69</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31056007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48307" cy="5833872"/>
          </a:xfrm>
        </p:spPr>
        <p:txBody>
          <a:bodyPr>
            <a:normAutofit/>
          </a:bodyPr>
          <a:lstStyle/>
          <a:p>
            <a:pPr marL="0" indent="0" algn="just" fontAlgn="base">
              <a:lnSpc>
                <a:spcPct val="150000"/>
              </a:lnSpc>
              <a:buNone/>
            </a:pPr>
            <a:r>
              <a:rPr lang="vi-VN" sz="2400" b="1" dirty="0">
                <a:latin typeface="+mn-lt"/>
                <a:cs typeface="Consolas" panose="020B0609020204030204" pitchFamily="49" charset="0"/>
              </a:rPr>
              <a:t>Decision Tree:</a:t>
            </a:r>
          </a:p>
          <a:p>
            <a:pPr marL="342900" indent="-342900" algn="just" fontAlgn="base">
              <a:lnSpc>
                <a:spcPct val="150000"/>
              </a:lnSpc>
              <a:buFont typeface="Arial" panose="020B0604020202020204" pitchFamily="34" charset="0"/>
              <a:buChar char="•"/>
            </a:pPr>
            <a:r>
              <a:rPr lang="vi-VN" sz="2400" dirty="0">
                <a:latin typeface="+mn-lt"/>
                <a:cs typeface="Consolas" panose="020B0609020204030204" pitchFamily="49" charset="0"/>
              </a:rPr>
              <a:t>Nhược điểm:</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Dễ gặp phải vấn đề quá khớp (Overfitting). </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Mô hình cây quyết định phụ thuộc rất lớn vào dữ liệu.</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Tiêu chí phân chia hạn chế.</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70</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11462623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48307" cy="5833872"/>
          </a:xfrm>
        </p:spPr>
        <p:txBody>
          <a:bodyPr>
            <a:normAutofit/>
          </a:bodyPr>
          <a:lstStyle/>
          <a:p>
            <a:pPr marL="0" indent="0" algn="just" fontAlgn="base">
              <a:lnSpc>
                <a:spcPct val="150000"/>
              </a:lnSpc>
              <a:buNone/>
            </a:pPr>
            <a:r>
              <a:rPr lang="vi-VN" sz="2400" b="1" dirty="0">
                <a:latin typeface="+mn-lt"/>
                <a:cs typeface="Consolas" panose="020B0609020204030204" pitchFamily="49" charset="0"/>
              </a:rPr>
              <a:t>Random Forest:</a:t>
            </a:r>
          </a:p>
          <a:p>
            <a:pPr marL="342900" indent="-342900" algn="just" fontAlgn="base">
              <a:lnSpc>
                <a:spcPct val="150000"/>
              </a:lnSpc>
              <a:buFont typeface="Arial" panose="020B0604020202020204" pitchFamily="34" charset="0"/>
              <a:buChar char="•"/>
            </a:pPr>
            <a:r>
              <a:rPr lang="vi-VN" sz="2400" dirty="0">
                <a:latin typeface="+mn-lt"/>
                <a:cs typeface="Consolas" panose="020B0609020204030204" pitchFamily="49" charset="0"/>
              </a:rPr>
              <a:t>Ưu điểm:</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Độ chính xác dự đoán cao.</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Chống lại Overfitting.</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Xử lý bộ dữ liệu lớn.</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Đánh giá tầm quan trọng thay đổi.</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Xác thực chéo tích hợp.</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Song song hóa cho tốc độ.</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Hiệu suất cao.</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71</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3895510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48307" cy="5833872"/>
          </a:xfrm>
        </p:spPr>
        <p:txBody>
          <a:bodyPr>
            <a:normAutofit/>
          </a:bodyPr>
          <a:lstStyle/>
          <a:p>
            <a:pPr marL="0" indent="0" algn="just" fontAlgn="base">
              <a:lnSpc>
                <a:spcPct val="150000"/>
              </a:lnSpc>
              <a:buNone/>
            </a:pPr>
            <a:r>
              <a:rPr lang="vi-VN" sz="2400" b="1" dirty="0">
                <a:latin typeface="+mn-lt"/>
                <a:cs typeface="Consolas" panose="020B0609020204030204" pitchFamily="49" charset="0"/>
              </a:rPr>
              <a:t>Random Forest:</a:t>
            </a:r>
          </a:p>
          <a:p>
            <a:pPr marL="342900" indent="-342900" algn="just" fontAlgn="base">
              <a:lnSpc>
                <a:spcPct val="150000"/>
              </a:lnSpc>
              <a:buFont typeface="Arial" panose="020B0604020202020204" pitchFamily="34" charset="0"/>
              <a:buChar char="•"/>
            </a:pPr>
            <a:r>
              <a:rPr lang="vi-VN" sz="2400" dirty="0">
                <a:latin typeface="+mn-lt"/>
                <a:cs typeface="Consolas" panose="020B0609020204030204" pitchFamily="49" charset="0"/>
              </a:rPr>
              <a:t>Nhược điểm:</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Không dễ giải thích.</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Tốn tài nguyên.</a:t>
            </a:r>
          </a:p>
          <a:p>
            <a:pPr marL="800100" lvl="1" indent="-342900" algn="just" fontAlgn="base">
              <a:lnSpc>
                <a:spcPct val="150000"/>
              </a:lnSpc>
              <a:buFont typeface="Arial" panose="020B0604020202020204" pitchFamily="34" charset="0"/>
              <a:buChar char="•"/>
            </a:pPr>
            <a:r>
              <a:rPr lang="vi-VN" sz="2200" dirty="0">
                <a:latin typeface="+mn-lt"/>
                <a:cs typeface="Consolas" panose="020B0609020204030204" pitchFamily="49" charset="0"/>
              </a:rPr>
              <a:t>Hiệu quả giảm trên dữ liệu mất cân bằng.</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72</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2219580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73</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pPr>
              <a:spcBef>
                <a:spcPts val="1200"/>
              </a:spcBef>
              <a:spcAft>
                <a:spcPts val="1200"/>
              </a:spcAft>
            </a:pPr>
            <a:r>
              <a:rPr lang="en-US" dirty="0" err="1"/>
              <a:t>Kết</a:t>
            </a:r>
            <a:r>
              <a:rPr lang="en-US" dirty="0"/>
              <a:t> </a:t>
            </a:r>
            <a:r>
              <a:rPr lang="en-US" dirty="0" err="1"/>
              <a:t>Luận</a:t>
            </a:r>
            <a:endParaRPr lang="en-US" dirty="0"/>
          </a:p>
        </p:txBody>
      </p:sp>
      <p:pic>
        <p:nvPicPr>
          <p:cNvPr id="4" name="Picture 3">
            <a:extLst>
              <a:ext uri="{FF2B5EF4-FFF2-40B4-BE49-F238E27FC236}">
                <a16:creationId xmlns:a16="http://schemas.microsoft.com/office/drawing/2014/main" id="{701C6999-5CA4-70F6-EE3D-99F8FF6C7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95" y="967156"/>
            <a:ext cx="8559210" cy="5437969"/>
          </a:xfrm>
          <a:prstGeom prst="rect">
            <a:avLst/>
          </a:prstGeom>
        </p:spPr>
      </p:pic>
    </p:spTree>
    <p:extLst>
      <p:ext uri="{BB962C8B-B14F-4D97-AF65-F5344CB8AC3E}">
        <p14:creationId xmlns:p14="http://schemas.microsoft.com/office/powerpoint/2010/main" val="8834920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750ECA-C93B-4C2F-BED5-4C0BD4F6D1D6}"/>
              </a:ext>
            </a:extLst>
          </p:cNvPr>
          <p:cNvSpPr>
            <a:spLocks noGrp="1"/>
          </p:cNvSpPr>
          <p:nvPr>
            <p:ph type="dt" sz="half" idx="10"/>
          </p:nvPr>
        </p:nvSpPr>
        <p:spPr/>
        <p:txBody>
          <a:bodyPr/>
          <a:lstStyle/>
          <a:p>
            <a:fld id="{11DCC7AD-F972-AC4D-B800-7382E7859C08}" type="datetime1">
              <a:rPr lang="en-US" smtClean="0"/>
              <a:t>12/4/24</a:t>
            </a:fld>
            <a:endParaRPr lang="en-US" dirty="0"/>
          </a:p>
        </p:txBody>
      </p:sp>
      <p:sp>
        <p:nvSpPr>
          <p:cNvPr id="5" name="Footer Placeholder 4">
            <a:extLst>
              <a:ext uri="{FF2B5EF4-FFF2-40B4-BE49-F238E27FC236}">
                <a16:creationId xmlns:a16="http://schemas.microsoft.com/office/drawing/2014/main" id="{D4E0C5B6-5772-4CAC-8A48-FA4273A589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8B04C9-ADD6-4FBD-BE20-FBF6A871E363}"/>
              </a:ext>
            </a:extLst>
          </p:cNvPr>
          <p:cNvSpPr>
            <a:spLocks noGrp="1"/>
          </p:cNvSpPr>
          <p:nvPr>
            <p:ph type="sldNum" sz="quarter" idx="12"/>
          </p:nvPr>
        </p:nvSpPr>
        <p:spPr/>
        <p:txBody>
          <a:bodyPr/>
          <a:lstStyle/>
          <a:p>
            <a:r>
              <a:rPr lang="en-US" dirty="0"/>
              <a:t> 				             	</a:t>
            </a:r>
            <a:fld id="{7CA70475-4029-4739-AEDF-17DB4CB9266D}" type="slidenum">
              <a:rPr lang="en-US" smtClean="0"/>
              <a:pPr/>
              <a:t>74</a:t>
            </a:fld>
            <a:endParaRPr lang="en-US" dirty="0"/>
          </a:p>
        </p:txBody>
      </p:sp>
      <p:sp>
        <p:nvSpPr>
          <p:cNvPr id="11" name="Text Placeholder 10">
            <a:extLst>
              <a:ext uri="{FF2B5EF4-FFF2-40B4-BE49-F238E27FC236}">
                <a16:creationId xmlns:a16="http://schemas.microsoft.com/office/drawing/2014/main" id="{6C411748-E20F-404E-840F-B872D8C24F9D}"/>
              </a:ext>
            </a:extLst>
          </p:cNvPr>
          <p:cNvSpPr>
            <a:spLocks noGrp="1"/>
          </p:cNvSpPr>
          <p:nvPr>
            <p:ph type="body" idx="13"/>
          </p:nvPr>
        </p:nvSpPr>
        <p:spPr/>
        <p:txBody>
          <a:bodyPr>
            <a:normAutofit fontScale="92500" lnSpcReduction="10000"/>
          </a:bodyPr>
          <a:lstStyle/>
          <a:p>
            <a:endParaRPr lang="en-US" dirty="0"/>
          </a:p>
        </p:txBody>
      </p:sp>
      <p:sp>
        <p:nvSpPr>
          <p:cNvPr id="10" name="Text Placeholder 9">
            <a:extLst>
              <a:ext uri="{FF2B5EF4-FFF2-40B4-BE49-F238E27FC236}">
                <a16:creationId xmlns:a16="http://schemas.microsoft.com/office/drawing/2014/main" id="{2111D74C-ED9E-4069-81F6-453C7DBAE9A9}"/>
              </a:ext>
            </a:extLst>
          </p:cNvPr>
          <p:cNvSpPr>
            <a:spLocks noGrp="1"/>
          </p:cNvSpPr>
          <p:nvPr>
            <p:ph type="body" sz="quarter" idx="3"/>
          </p:nvPr>
        </p:nvSpPr>
        <p:spPr/>
        <p:txBody>
          <a:bodyPr>
            <a:normAutofit fontScale="92500" lnSpcReduction="10000"/>
          </a:bodyPr>
          <a:lstStyle/>
          <a:p>
            <a:endParaRPr lang="en-US" dirty="0"/>
          </a:p>
        </p:txBody>
      </p:sp>
      <p:sp>
        <p:nvSpPr>
          <p:cNvPr id="8" name="Rectangle: Rounded Corners 7">
            <a:extLst>
              <a:ext uri="{FF2B5EF4-FFF2-40B4-BE49-F238E27FC236}">
                <a16:creationId xmlns:a16="http://schemas.microsoft.com/office/drawing/2014/main" id="{3449B31D-15EA-4876-BA62-F555C1C2522D}"/>
              </a:ext>
            </a:extLst>
          </p:cNvPr>
          <p:cNvSpPr/>
          <p:nvPr/>
        </p:nvSpPr>
        <p:spPr>
          <a:xfrm>
            <a:off x="1514475" y="2195524"/>
            <a:ext cx="5897592" cy="1824026"/>
          </a:xfrm>
          <a:prstGeom prst="roundRect">
            <a:avLst/>
          </a:prstGeom>
          <a:solidFill>
            <a:srgbClr val="003399"/>
          </a:solidFill>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Trân trọng cảm ơn!</a:t>
            </a:r>
            <a:endParaRPr lang="en-US" sz="3600" b="1" dirty="0"/>
          </a:p>
          <a:p>
            <a:pPr algn="ctr"/>
            <a:r>
              <a:rPr lang="en-US" sz="5400" b="1" dirty="0"/>
              <a:t>Q</a:t>
            </a:r>
            <a:r>
              <a:rPr lang="en-US" sz="3200" b="1" dirty="0"/>
              <a:t>&amp;</a:t>
            </a:r>
            <a:r>
              <a:rPr lang="en-US" sz="5400" b="1" dirty="0"/>
              <a:t>A</a:t>
            </a:r>
          </a:p>
        </p:txBody>
      </p:sp>
    </p:spTree>
    <p:extLst>
      <p:ext uri="{BB962C8B-B14F-4D97-AF65-F5344CB8AC3E}">
        <p14:creationId xmlns:p14="http://schemas.microsoft.com/office/powerpoint/2010/main" val="161818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06D170-6AF6-4396-8277-40764650A637}"/>
              </a:ext>
            </a:extLst>
          </p:cNvPr>
          <p:cNvSpPr>
            <a:spLocks noGrp="1"/>
          </p:cNvSpPr>
          <p:nvPr>
            <p:ph type="body" idx="1"/>
          </p:nvPr>
        </p:nvSpPr>
        <p:spPr/>
        <p:txBody>
          <a:bodyPr>
            <a:normAutofit fontScale="92500" lnSpcReduction="10000"/>
          </a:bodyPr>
          <a:lstStyle/>
          <a:p>
            <a:endParaRPr lang="en-US" dirty="0"/>
          </a:p>
        </p:txBody>
      </p:sp>
      <p:sp>
        <p:nvSpPr>
          <p:cNvPr id="3" name="Content Placeholder 2">
            <a:extLst>
              <a:ext uri="{FF2B5EF4-FFF2-40B4-BE49-F238E27FC236}">
                <a16:creationId xmlns:a16="http://schemas.microsoft.com/office/drawing/2014/main" id="{E11E0958-CF81-4EDE-ACCE-0FE01E2D316D}"/>
              </a:ext>
            </a:extLst>
          </p:cNvPr>
          <p:cNvSpPr>
            <a:spLocks noGrp="1"/>
          </p:cNvSpPr>
          <p:nvPr>
            <p:ph sz="half" idx="2"/>
          </p:nvPr>
        </p:nvSpPr>
        <p:spPr>
          <a:xfrm>
            <a:off x="451884" y="2940602"/>
            <a:ext cx="8240232" cy="718700"/>
          </a:xfrm>
        </p:spPr>
        <p:txBody>
          <a:bodyPr>
            <a:normAutofit/>
          </a:bodyPr>
          <a:lstStyle/>
          <a:p>
            <a:pPr marL="0" indent="0" algn="ctr">
              <a:spcBef>
                <a:spcPts val="1200"/>
              </a:spcBef>
              <a:spcAft>
                <a:spcPts val="1200"/>
              </a:spcAft>
              <a:buNone/>
            </a:pPr>
            <a:r>
              <a:rPr lang="en-US" sz="3600" dirty="0"/>
              <a:t>BÀI TOÁN PHÂN LOẠI</a:t>
            </a:r>
          </a:p>
        </p:txBody>
      </p:sp>
      <p:sp>
        <p:nvSpPr>
          <p:cNvPr id="4" name="Text Placeholder 3">
            <a:extLst>
              <a:ext uri="{FF2B5EF4-FFF2-40B4-BE49-F238E27FC236}">
                <a16:creationId xmlns:a16="http://schemas.microsoft.com/office/drawing/2014/main" id="{9A0EFE4E-C9DD-48A6-92EC-88097B5EF1A5}"/>
              </a:ext>
            </a:extLst>
          </p:cNvPr>
          <p:cNvSpPr>
            <a:spLocks noGrp="1"/>
          </p:cNvSpPr>
          <p:nvPr>
            <p:ph type="body" sz="quarter" idx="3"/>
          </p:nvPr>
        </p:nvSpPr>
        <p:spPr/>
        <p:txBody>
          <a:bodyPr>
            <a:normAutofit fontScale="92500" lnSpcReduction="10000"/>
          </a:bodyPr>
          <a:lstStyle/>
          <a:p>
            <a:endParaRPr lang="en-US" dirty="0"/>
          </a:p>
        </p:txBody>
      </p:sp>
      <p:sp>
        <p:nvSpPr>
          <p:cNvPr id="5" name="Date Placeholder 4">
            <a:extLst>
              <a:ext uri="{FF2B5EF4-FFF2-40B4-BE49-F238E27FC236}">
                <a16:creationId xmlns:a16="http://schemas.microsoft.com/office/drawing/2014/main" id="{C6FF3D5A-7380-4586-B18A-F49DF74CE362}"/>
              </a:ext>
            </a:extLst>
          </p:cNvPr>
          <p:cNvSpPr>
            <a:spLocks noGrp="1"/>
          </p:cNvSpPr>
          <p:nvPr>
            <p:ph type="dt" sz="half" idx="10"/>
          </p:nvPr>
        </p:nvSpPr>
        <p:spPr/>
        <p:txBody>
          <a:bodyPr/>
          <a:lstStyle/>
          <a:p>
            <a:fld id="{97BBF30A-5754-1F40-A922-4136611AAAA8}" type="datetime1">
              <a:rPr lang="en-US" smtClean="0"/>
              <a:t>12/4/24</a:t>
            </a:fld>
            <a:endParaRPr lang="en-US" dirty="0"/>
          </a:p>
        </p:txBody>
      </p:sp>
      <p:sp>
        <p:nvSpPr>
          <p:cNvPr id="6" name="Footer Placeholder 5">
            <a:extLst>
              <a:ext uri="{FF2B5EF4-FFF2-40B4-BE49-F238E27FC236}">
                <a16:creationId xmlns:a16="http://schemas.microsoft.com/office/drawing/2014/main" id="{0A72D3DE-A732-485B-A2EC-A3B8BA6670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4C2975-8B5D-4476-9CE1-5257DFFC9993}"/>
              </a:ext>
            </a:extLst>
          </p:cNvPr>
          <p:cNvSpPr>
            <a:spLocks noGrp="1"/>
          </p:cNvSpPr>
          <p:nvPr>
            <p:ph type="sldNum" sz="quarter" idx="12"/>
          </p:nvPr>
        </p:nvSpPr>
        <p:spPr/>
        <p:txBody>
          <a:bodyPr/>
          <a:lstStyle/>
          <a:p>
            <a:r>
              <a:rPr lang="en-US" dirty="0"/>
              <a:t>						</a:t>
            </a:r>
            <a:fld id="{7CA70475-4029-4739-AEDF-17DB4CB9266D}" type="slidenum">
              <a:rPr lang="en-US" smtClean="0"/>
              <a:pPr/>
              <a:t>7</a:t>
            </a:fld>
            <a:endParaRPr lang="en-US" dirty="0"/>
          </a:p>
        </p:txBody>
      </p:sp>
      <p:sp>
        <p:nvSpPr>
          <p:cNvPr id="8" name="Title 7">
            <a:extLst>
              <a:ext uri="{FF2B5EF4-FFF2-40B4-BE49-F238E27FC236}">
                <a16:creationId xmlns:a16="http://schemas.microsoft.com/office/drawing/2014/main" id="{B9DB4C06-9CA4-4BE6-ABC0-E2E1B0BA6EF4}"/>
              </a:ext>
            </a:extLst>
          </p:cNvPr>
          <p:cNvSpPr>
            <a:spLocks noGrp="1"/>
          </p:cNvSpPr>
          <p:nvPr>
            <p:ph type="title"/>
          </p:nvPr>
        </p:nvSpPr>
        <p:spPr/>
        <p:txBody>
          <a:bodyPr/>
          <a:lstStyle/>
          <a:p>
            <a:r>
              <a:rPr lang="en-US" dirty="0" err="1"/>
              <a:t>Nội</a:t>
            </a:r>
            <a:r>
              <a:rPr lang="en-US" dirty="0"/>
              <a:t> dung</a:t>
            </a:r>
          </a:p>
        </p:txBody>
      </p:sp>
    </p:spTree>
    <p:extLst>
      <p:ext uri="{BB962C8B-B14F-4D97-AF65-F5344CB8AC3E}">
        <p14:creationId xmlns:p14="http://schemas.microsoft.com/office/powerpoint/2010/main" val="238308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BDF3B-A046-4F07-BFFB-5EA3A0200EB8}"/>
              </a:ext>
            </a:extLst>
          </p:cNvPr>
          <p:cNvSpPr>
            <a:spLocks noGrp="1"/>
          </p:cNvSpPr>
          <p:nvPr>
            <p:ph type="body" idx="1"/>
          </p:nvPr>
        </p:nvSpPr>
        <p:spPr/>
        <p:txBody>
          <a:bodyPr>
            <a:normAutofit fontScale="92500" lnSpcReduction="10000"/>
          </a:bodyPr>
          <a:lstStyle/>
          <a:p>
            <a:endParaRPr lang="en-US" dirty="0"/>
          </a:p>
        </p:txBody>
      </p:sp>
      <p:sp>
        <p:nvSpPr>
          <p:cNvPr id="18" name="Content Placeholder 17">
            <a:extLst>
              <a:ext uri="{FF2B5EF4-FFF2-40B4-BE49-F238E27FC236}">
                <a16:creationId xmlns:a16="http://schemas.microsoft.com/office/drawing/2014/main" id="{AAD3F04C-B670-491D-8C31-50CF9725A815}"/>
              </a:ext>
            </a:extLst>
          </p:cNvPr>
          <p:cNvSpPr>
            <a:spLocks noGrp="1"/>
          </p:cNvSpPr>
          <p:nvPr>
            <p:ph sz="half" idx="2"/>
          </p:nvPr>
        </p:nvSpPr>
        <p:spPr>
          <a:xfrm>
            <a:off x="0" y="768096"/>
            <a:ext cx="9027042" cy="5833872"/>
          </a:xfrm>
        </p:spPr>
        <p:txBody>
          <a:bodyPr>
            <a:normAutofit/>
          </a:bodyPr>
          <a:lstStyle/>
          <a:p>
            <a:pPr algn="just">
              <a:lnSpc>
                <a:spcPct val="200000"/>
              </a:lnSpc>
            </a:pPr>
            <a:r>
              <a:rPr lang="en-US" sz="2400" dirty="0"/>
              <a:t>Khi </a:t>
            </a:r>
            <a:r>
              <a:rPr lang="en-US" sz="2400" dirty="0" err="1"/>
              <a:t>kết</a:t>
            </a:r>
            <a:r>
              <a:rPr lang="en-US" sz="2400" dirty="0"/>
              <a:t> </a:t>
            </a:r>
            <a:r>
              <a:rPr lang="en-US" sz="2400" dirty="0" err="1"/>
              <a:t>quả</a:t>
            </a:r>
            <a:r>
              <a:rPr lang="en-US" sz="2400" dirty="0"/>
              <a:t> </a:t>
            </a:r>
            <a:r>
              <a:rPr lang="en-US" sz="2400" dirty="0" err="1"/>
              <a:t>đầu</a:t>
            </a:r>
            <a:r>
              <a:rPr lang="en-US" sz="2400" dirty="0"/>
              <a:t> </a:t>
            </a:r>
            <a:r>
              <a:rPr lang="en-US" sz="2400" dirty="0" err="1"/>
              <a:t>ra</a:t>
            </a:r>
            <a:r>
              <a:rPr lang="en-US" sz="2400" dirty="0"/>
              <a:t> </a:t>
            </a:r>
            <a:r>
              <a:rPr lang="en-US" sz="2400" dirty="0" err="1"/>
              <a:t>là</a:t>
            </a:r>
            <a:r>
              <a:rPr lang="en-US" sz="2400" dirty="0"/>
              <a:t> </a:t>
            </a:r>
            <a:r>
              <a:rPr lang="en-US" sz="2400" dirty="0" err="1"/>
              <a:t>một</a:t>
            </a:r>
            <a:r>
              <a:rPr lang="en-US" sz="2400" dirty="0"/>
              <a:t> </a:t>
            </a:r>
            <a:r>
              <a:rPr lang="en-US" sz="2400" dirty="0" err="1"/>
              <a:t>giá</a:t>
            </a:r>
            <a:r>
              <a:rPr lang="en-US" sz="2400" dirty="0"/>
              <a:t> </a:t>
            </a:r>
            <a:r>
              <a:rPr lang="en-US" sz="2400" dirty="0" err="1"/>
              <a:t>trị</a:t>
            </a:r>
            <a:r>
              <a:rPr lang="en-US" sz="2400" dirty="0"/>
              <a:t> </a:t>
            </a:r>
            <a:r>
              <a:rPr lang="en-US" sz="2400" dirty="0" err="1"/>
              <a:t>rời</a:t>
            </a:r>
            <a:r>
              <a:rPr lang="en-US" sz="2400" dirty="0"/>
              <a:t> </a:t>
            </a:r>
            <a:r>
              <a:rPr lang="en-US" sz="2400" dirty="0" err="1"/>
              <a:t>rạc</a:t>
            </a:r>
            <a:r>
              <a:rPr lang="en-US" sz="2400" dirty="0"/>
              <a:t>, </a:t>
            </a:r>
            <a:r>
              <a:rPr lang="en-US" sz="2400" dirty="0" err="1"/>
              <a:t>chúng</a:t>
            </a:r>
            <a:r>
              <a:rPr lang="en-US" sz="2400" dirty="0"/>
              <a:t> ta </a:t>
            </a:r>
            <a:r>
              <a:rPr lang="en-US" sz="2400" dirty="0" err="1"/>
              <a:t>sử</a:t>
            </a:r>
            <a:r>
              <a:rPr lang="en-US" sz="2400" dirty="0"/>
              <a:t> </a:t>
            </a:r>
            <a:r>
              <a:rPr lang="en-US" sz="2400" dirty="0" err="1"/>
              <a:t>dụng</a:t>
            </a:r>
            <a:r>
              <a:rPr lang="en-US" sz="2400" dirty="0"/>
              <a:t> </a:t>
            </a:r>
            <a:r>
              <a:rPr lang="en-US" sz="2400" dirty="0" err="1"/>
              <a:t>thuật</a:t>
            </a:r>
            <a:r>
              <a:rPr lang="en-US" sz="2400" dirty="0"/>
              <a:t> </a:t>
            </a:r>
            <a:r>
              <a:rPr lang="en-US" sz="2400" dirty="0" err="1"/>
              <a:t>toán</a:t>
            </a:r>
            <a:r>
              <a:rPr lang="en-US" sz="2400" dirty="0"/>
              <a:t> </a:t>
            </a:r>
            <a:r>
              <a:rPr lang="en-US" sz="2400" dirty="0" err="1"/>
              <a:t>phân</a:t>
            </a:r>
            <a:r>
              <a:rPr lang="en-US" sz="2400" dirty="0"/>
              <a:t> </a:t>
            </a:r>
            <a:r>
              <a:rPr lang="en-US" sz="2400" dirty="0" err="1"/>
              <a:t>loại</a:t>
            </a:r>
            <a:r>
              <a:rPr lang="en-US" sz="2400" dirty="0"/>
              <a:t>. </a:t>
            </a:r>
          </a:p>
          <a:p>
            <a:pPr algn="just">
              <a:lnSpc>
                <a:spcPct val="200000"/>
              </a:lnSpc>
            </a:pPr>
            <a:r>
              <a:rPr lang="en-US" sz="2400" dirty="0" err="1"/>
              <a:t>Các</a:t>
            </a:r>
            <a:r>
              <a:rPr lang="en-US" sz="2400" dirty="0"/>
              <a:t> </a:t>
            </a:r>
            <a:r>
              <a:rPr lang="en-US" sz="2400" dirty="0" err="1"/>
              <a:t>kiểu</a:t>
            </a:r>
            <a:r>
              <a:rPr lang="en-US" sz="2400" dirty="0"/>
              <a:t> </a:t>
            </a:r>
            <a:r>
              <a:rPr lang="en-US" sz="2400" dirty="0" err="1"/>
              <a:t>trong</a:t>
            </a:r>
            <a:r>
              <a:rPr lang="en-US" sz="2400" dirty="0"/>
              <a:t> </a:t>
            </a:r>
            <a:r>
              <a:rPr lang="en-US" sz="2400" dirty="0" err="1"/>
              <a:t>bài</a:t>
            </a:r>
            <a:r>
              <a:rPr lang="en-US" sz="2400" dirty="0"/>
              <a:t> </a:t>
            </a:r>
            <a:r>
              <a:rPr lang="en-US" sz="2400" dirty="0" err="1"/>
              <a:t>toán</a:t>
            </a:r>
            <a:r>
              <a:rPr lang="en-US" sz="2400" dirty="0"/>
              <a:t> </a:t>
            </a:r>
            <a:r>
              <a:rPr lang="en-US" sz="2400" dirty="0" err="1"/>
              <a:t>phân</a:t>
            </a:r>
            <a:r>
              <a:rPr lang="en-US" sz="2400" dirty="0"/>
              <a:t> </a:t>
            </a:r>
            <a:r>
              <a:rPr lang="en-US" sz="2400" dirty="0" err="1"/>
              <a:t>loại</a:t>
            </a:r>
            <a:r>
              <a:rPr lang="en-US" sz="2400" dirty="0"/>
              <a:t>:</a:t>
            </a:r>
          </a:p>
          <a:p>
            <a:pPr lvl="1" algn="just">
              <a:lnSpc>
                <a:spcPct val="200000"/>
              </a:lnSpc>
            </a:pPr>
            <a:r>
              <a:rPr lang="vi-VN" sz="2200" dirty="0"/>
              <a:t>Phân loại nhị phân (Binary Classification): Chỉ có 2 nhãn. </a:t>
            </a:r>
          </a:p>
          <a:p>
            <a:pPr lvl="1" algn="just">
              <a:lnSpc>
                <a:spcPct val="200000"/>
              </a:lnSpc>
            </a:pPr>
            <a:r>
              <a:rPr lang="vi-VN" sz="2200" dirty="0"/>
              <a:t>Phân loại đa lớp (Multiclass Classification): Có nhiều hơn 2 nhãn. </a:t>
            </a:r>
          </a:p>
          <a:p>
            <a:pPr lvl="1" algn="just">
              <a:lnSpc>
                <a:spcPct val="200000"/>
              </a:lnSpc>
            </a:pPr>
            <a:r>
              <a:rPr lang="en-US" sz="2200" dirty="0" err="1"/>
              <a:t>Phân</a:t>
            </a:r>
            <a:r>
              <a:rPr lang="en-US" sz="2200" dirty="0"/>
              <a:t> </a:t>
            </a:r>
            <a:r>
              <a:rPr lang="en-US" sz="2200" dirty="0" err="1"/>
              <a:t>loại</a:t>
            </a:r>
            <a:r>
              <a:rPr lang="en-US" sz="2200" dirty="0"/>
              <a:t> </a:t>
            </a:r>
            <a:r>
              <a:rPr lang="en-US" sz="2200" dirty="0" err="1"/>
              <a:t>đa</a:t>
            </a:r>
            <a:r>
              <a:rPr lang="en-US" sz="2200" dirty="0"/>
              <a:t> </a:t>
            </a:r>
            <a:r>
              <a:rPr lang="en-US" sz="2200" dirty="0" err="1"/>
              <a:t>nhãn</a:t>
            </a:r>
            <a:r>
              <a:rPr lang="en-US" sz="2200" dirty="0"/>
              <a:t> (Multi-label Classification): </a:t>
            </a:r>
            <a:r>
              <a:rPr lang="en-US" sz="2200" dirty="0" err="1"/>
              <a:t>Mỗi</a:t>
            </a:r>
            <a:r>
              <a:rPr lang="en-US" sz="2200" dirty="0"/>
              <a:t> </a:t>
            </a:r>
            <a:r>
              <a:rPr lang="en-US" sz="2200" dirty="0" err="1"/>
              <a:t>mẫu</a:t>
            </a:r>
            <a:r>
              <a:rPr lang="en-US" sz="2200" dirty="0"/>
              <a:t> </a:t>
            </a:r>
            <a:r>
              <a:rPr lang="en-US" sz="2200" dirty="0" err="1"/>
              <a:t>dữ</a:t>
            </a:r>
            <a:r>
              <a:rPr lang="en-US" sz="2200" dirty="0"/>
              <a:t> </a:t>
            </a:r>
            <a:r>
              <a:rPr lang="en-US" sz="2200" dirty="0" err="1"/>
              <a:t>liệu</a:t>
            </a:r>
            <a:r>
              <a:rPr lang="en-US" sz="2200" dirty="0"/>
              <a:t> </a:t>
            </a:r>
            <a:r>
              <a:rPr lang="en-US" sz="2200" dirty="0" err="1"/>
              <a:t>có</a:t>
            </a:r>
            <a:r>
              <a:rPr lang="en-US" sz="2200" dirty="0"/>
              <a:t> </a:t>
            </a:r>
            <a:r>
              <a:rPr lang="en-US" sz="2200" dirty="0" err="1"/>
              <a:t>thể</a:t>
            </a:r>
            <a:r>
              <a:rPr lang="en-US" sz="2200" dirty="0"/>
              <a:t> </a:t>
            </a:r>
            <a:r>
              <a:rPr lang="en-US" sz="2200" dirty="0" err="1"/>
              <a:t>thuộc</a:t>
            </a:r>
            <a:r>
              <a:rPr lang="en-US" sz="2200" dirty="0"/>
              <a:t> </a:t>
            </a:r>
            <a:r>
              <a:rPr lang="en-US" sz="2200" dirty="0" err="1"/>
              <a:t>nhiều</a:t>
            </a:r>
            <a:r>
              <a:rPr lang="en-US" sz="2200" dirty="0"/>
              <a:t> </a:t>
            </a:r>
            <a:r>
              <a:rPr lang="en-US" sz="2200" dirty="0" err="1"/>
              <a:t>nhãn</a:t>
            </a:r>
            <a:r>
              <a:rPr lang="en-US" sz="2200" dirty="0"/>
              <a:t> </a:t>
            </a:r>
            <a:r>
              <a:rPr lang="en-US" sz="2200" dirty="0" err="1"/>
              <a:t>cùng</a:t>
            </a:r>
            <a:r>
              <a:rPr lang="en-US" sz="2200" dirty="0"/>
              <a:t> </a:t>
            </a:r>
            <a:r>
              <a:rPr lang="en-US" sz="2200" dirty="0" err="1"/>
              <a:t>lúc</a:t>
            </a:r>
            <a:r>
              <a:rPr lang="en-US" sz="2200" dirty="0"/>
              <a:t>. </a:t>
            </a:r>
          </a:p>
        </p:txBody>
      </p:sp>
      <p:sp>
        <p:nvSpPr>
          <p:cNvPr id="9" name="Text Placeholder 8">
            <a:extLst>
              <a:ext uri="{FF2B5EF4-FFF2-40B4-BE49-F238E27FC236}">
                <a16:creationId xmlns:a16="http://schemas.microsoft.com/office/drawing/2014/main" id="{720B9BB0-FE43-4BA1-BBA9-76CCC44402D1}"/>
              </a:ext>
            </a:extLst>
          </p:cNvPr>
          <p:cNvSpPr>
            <a:spLocks noGrp="1"/>
          </p:cNvSpPr>
          <p:nvPr>
            <p:ph type="body" sz="quarter" idx="3"/>
          </p:nvPr>
        </p:nvSpPr>
        <p:spPr/>
        <p:txBody>
          <a:bodyPr>
            <a:normAutofit lnSpcReduction="10000"/>
          </a:bodyPr>
          <a:lstStyle/>
          <a:p>
            <a:endParaRPr lang="en-US"/>
          </a:p>
        </p:txBody>
      </p:sp>
      <p:sp>
        <p:nvSpPr>
          <p:cNvPr id="5" name="Date Placeholder 4">
            <a:extLst>
              <a:ext uri="{FF2B5EF4-FFF2-40B4-BE49-F238E27FC236}">
                <a16:creationId xmlns:a16="http://schemas.microsoft.com/office/drawing/2014/main" id="{B8BC0E5F-652F-4F14-BB23-6C02E29FFD8D}"/>
              </a:ext>
            </a:extLst>
          </p:cNvPr>
          <p:cNvSpPr>
            <a:spLocks noGrp="1"/>
          </p:cNvSpPr>
          <p:nvPr>
            <p:ph type="dt" sz="half" idx="10"/>
          </p:nvPr>
        </p:nvSpPr>
        <p:spPr/>
        <p:txBody>
          <a:bodyPr/>
          <a:lstStyle/>
          <a:p>
            <a:fld id="{010F7E5D-AE84-0B44-A7FE-6F3461DFFAB4}" type="datetime1">
              <a:rPr lang="en-US" smtClean="0"/>
              <a:t>12/4/24</a:t>
            </a:fld>
            <a:endParaRPr lang="en-US" dirty="0"/>
          </a:p>
        </p:txBody>
      </p:sp>
      <p:sp>
        <p:nvSpPr>
          <p:cNvPr id="6" name="Footer Placeholder 5">
            <a:extLst>
              <a:ext uri="{FF2B5EF4-FFF2-40B4-BE49-F238E27FC236}">
                <a16:creationId xmlns:a16="http://schemas.microsoft.com/office/drawing/2014/main" id="{30406860-DA96-4419-A62C-AEF69389B5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8FFB55-EA56-45DF-BFF4-4DF9A350B4C9}"/>
              </a:ext>
            </a:extLst>
          </p:cNvPr>
          <p:cNvSpPr>
            <a:spLocks noGrp="1"/>
          </p:cNvSpPr>
          <p:nvPr>
            <p:ph type="sldNum" sz="quarter" idx="12"/>
          </p:nvPr>
        </p:nvSpPr>
        <p:spPr/>
        <p:txBody>
          <a:bodyPr/>
          <a:lstStyle/>
          <a:p>
            <a:r>
              <a:rPr lang="en-US" dirty="0"/>
              <a:t> 		 				</a:t>
            </a:r>
            <a:fld id="{7CA70475-4029-4739-AEDF-17DB4CB9266D}" type="slidenum">
              <a:rPr lang="en-US" smtClean="0"/>
              <a:pPr/>
              <a:t>8</a:t>
            </a:fld>
            <a:endParaRPr lang="en-US" dirty="0"/>
          </a:p>
        </p:txBody>
      </p:sp>
      <p:sp>
        <p:nvSpPr>
          <p:cNvPr id="8" name="Title 7">
            <a:extLst>
              <a:ext uri="{FF2B5EF4-FFF2-40B4-BE49-F238E27FC236}">
                <a16:creationId xmlns:a16="http://schemas.microsoft.com/office/drawing/2014/main" id="{7B2D5078-DB54-4189-AFA8-D61987439418}"/>
              </a:ext>
            </a:extLst>
          </p:cNvPr>
          <p:cNvSpPr>
            <a:spLocks noGrp="1"/>
          </p:cNvSpPr>
          <p:nvPr>
            <p:ph type="title"/>
          </p:nvPr>
        </p:nvSpPr>
        <p:spPr/>
        <p:txBody>
          <a:bodyPr>
            <a:normAutofit/>
          </a:bodyPr>
          <a:lstStyle/>
          <a:p>
            <a:r>
              <a:rPr lang="en-US" dirty="0"/>
              <a:t>BÀI TOÁN PHÂN LOẠI</a:t>
            </a:r>
          </a:p>
        </p:txBody>
      </p:sp>
    </p:spTree>
    <p:extLst>
      <p:ext uri="{BB962C8B-B14F-4D97-AF65-F5344CB8AC3E}">
        <p14:creationId xmlns:p14="http://schemas.microsoft.com/office/powerpoint/2010/main" val="40446872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21749</TotalTime>
  <Words>3855</Words>
  <Application>Microsoft Macintosh PowerPoint</Application>
  <PresentationFormat>On-screen Show (4:3)</PresentationFormat>
  <Paragraphs>442</Paragraphs>
  <Slides>75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Consolas</vt:lpstr>
      <vt:lpstr>Office Theme</vt:lpstr>
      <vt:lpstr>PowerPoint Presentation</vt:lpstr>
      <vt:lpstr>Nội dung</vt:lpstr>
      <vt:lpstr>Nội dung</vt:lpstr>
      <vt:lpstr>CÂY QUYẾT ĐỊNH (DECISION TREE)</vt:lpstr>
      <vt:lpstr>CÂY QUYẾT ĐỊNH (DECISION TREE)</vt:lpstr>
      <vt:lpstr>CÂY QUYẾT ĐỊNH (DECISION TREE)</vt:lpstr>
      <vt:lpstr>CÂY QUYẾT ĐỊNH (DECISION TREE)</vt:lpstr>
      <vt:lpstr>Nội dung</vt:lpstr>
      <vt:lpstr>BÀI TOÁN PHÂN LOẠI</vt:lpstr>
      <vt:lpstr>Nội dung</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THUẬT TOÁN ID3 (ITERATIVE DICHOTOMISER 3)</vt:lpstr>
      <vt:lpstr>Nội dung</vt:lpstr>
      <vt:lpstr>Thuật Toán C4.5 (Cải tiến từ ID3)</vt:lpstr>
      <vt:lpstr>Thuật Toán C4.5 (Cải tiến từ ID3)</vt:lpstr>
      <vt:lpstr>Thuật Toán C4.5 (Cải tiến từ ID3)</vt:lpstr>
      <vt:lpstr>Thuật Toán C4.5 (Cải tiến từ ID3)</vt:lpstr>
      <vt:lpstr>Thuật Toán C4.5 (Cải tiến từ ID3)</vt:lpstr>
      <vt:lpstr>Nội dung</vt:lpstr>
      <vt:lpstr>Thuật Toán CART (Classification and Regression Tree)</vt:lpstr>
      <vt:lpstr>Thuật Toán CART (Classification and Regression Tree)</vt:lpstr>
      <vt:lpstr>Thuật Toán CART (Classification and Regression Tree)</vt:lpstr>
      <vt:lpstr>Nội dung</vt:lpstr>
      <vt:lpstr>Ví Dụ Minh Hoạ</vt:lpstr>
      <vt:lpstr>Ví Dụ Minh Hoạ</vt:lpstr>
      <vt:lpstr>Ví Dụ Minh Hoạ</vt:lpstr>
      <vt:lpstr>Ví Dụ Minh Hoạ</vt:lpstr>
      <vt:lpstr>Ví Dụ Minh Hoạ</vt:lpstr>
      <vt:lpstr>Ví Dụ Minh Hoạ</vt:lpstr>
      <vt:lpstr>Ví Dụ Minh Hoạ</vt:lpstr>
      <vt:lpstr>Ví Dụ Minh Hoạ</vt:lpstr>
      <vt:lpstr>Nội dung</vt:lpstr>
      <vt:lpstr>Tổng Hợp Các Vấn Đề</vt:lpstr>
      <vt:lpstr>Tổng Hợp Các Vấn Đề</vt:lpstr>
      <vt:lpstr>Tổng Hợp Các Vấn Đề</vt:lpstr>
      <vt:lpstr>Nội dung</vt:lpstr>
      <vt:lpstr>Các Bước Xây Dựng cây</vt:lpstr>
      <vt:lpstr>Nội dung</vt:lpstr>
      <vt:lpstr>Rừng Ngẫu Nhiên (Random Forest)</vt:lpstr>
      <vt:lpstr>Rừng Ngẫu Nhiên (Random Forest)</vt:lpstr>
      <vt:lpstr>Rừng Ngẫu Nhiên (Random Forest)</vt:lpstr>
      <vt:lpstr>Rừng Ngẫu Nhiên (Random Forest)</vt:lpstr>
      <vt:lpstr>Nội dung</vt:lpstr>
      <vt:lpstr>Nội dung</vt:lpstr>
      <vt:lpstr>Hàm Đánh Giá (Metric)</vt:lpstr>
      <vt:lpstr>Hàm Đánh Giá (Metric)</vt:lpstr>
      <vt:lpstr>Hàm Đánh Giá (Metric)</vt:lpstr>
      <vt:lpstr>Hàm Đánh Giá (Metric)</vt:lpstr>
      <vt:lpstr>Hàm Đánh Giá (Metric)</vt:lpstr>
      <vt:lpstr>Hàm Đánh Giá (Metric)</vt:lpstr>
      <vt:lpstr>Hàm Đánh Giá (Metric)</vt:lpstr>
      <vt:lpstr>Hàm Đánh Giá (Metric)</vt:lpstr>
      <vt:lpstr>Hàm Đánh Giá (Metric)</vt:lpstr>
      <vt:lpstr>Hàm Đánh Giá (Metric)</vt:lpstr>
      <vt:lpstr>Hàm Đánh Giá (Metric)</vt:lpstr>
      <vt:lpstr>Hàm Đánh Giá (Metric)</vt:lpstr>
      <vt:lpstr>Nội dung</vt:lpstr>
      <vt:lpstr>Hàm Đánh Giá (Metric)</vt:lpstr>
      <vt:lpstr>Hàm Đánh Giá (Metric)</vt:lpstr>
      <vt:lpstr>Hàm Đánh Giá (Metric)</vt:lpstr>
      <vt:lpstr>Hàm Đánh Giá (Metric)</vt:lpstr>
      <vt:lpstr>Hàm Đánh Giá (Metric)</vt:lpstr>
      <vt:lpstr>Hàm Đánh Giá (Metric)</vt:lpstr>
      <vt:lpstr>Nội dung</vt:lpstr>
      <vt:lpstr>Kết Luận</vt:lpstr>
      <vt:lpstr>Kết Luận</vt:lpstr>
      <vt:lpstr>Kết Luận</vt:lpstr>
      <vt:lpstr>Kết Luận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 Tong quan ve Du lieu lon</dc:title>
  <dc:creator>Quyet Nguyen</dc:creator>
  <cp:lastModifiedBy>Microsoft Office User</cp:lastModifiedBy>
  <cp:revision>1793</cp:revision>
  <cp:lastPrinted>2019-05-23T13:04:15Z</cp:lastPrinted>
  <dcterms:created xsi:type="dcterms:W3CDTF">2019-03-28T16:26:48Z</dcterms:created>
  <dcterms:modified xsi:type="dcterms:W3CDTF">2024-12-04T00:36:48Z</dcterms:modified>
</cp:coreProperties>
</file>