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9" r:id="rId5"/>
    <p:sldId id="261" r:id="rId6"/>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47" r:id="rId62"/>
    <p:sldId id="348" r:id="rId63"/>
    <p:sldId id="349" r:id="rId64"/>
    <p:sldId id="350" r:id="rId65"/>
    <p:sldId id="352" r:id="rId66"/>
    <p:sldId id="351"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90" r:id="rId84"/>
    <p:sldId id="334" r:id="rId85"/>
    <p:sldId id="335" r:id="rId86"/>
    <p:sldId id="336" r:id="rId87"/>
    <p:sldId id="337" r:id="rId88"/>
    <p:sldId id="338" r:id="rId89"/>
    <p:sldId id="339" r:id="rId90"/>
    <p:sldId id="340" r:id="rId91"/>
    <p:sldId id="341" r:id="rId92"/>
    <p:sldId id="342" r:id="rId93"/>
    <p:sldId id="384" r:id="rId94"/>
    <p:sldId id="385" r:id="rId95"/>
    <p:sldId id="345" r:id="rId96"/>
    <p:sldId id="389" r:id="rId97"/>
    <p:sldId id="391" r:id="rId98"/>
    <p:sldId id="392" r:id="rId99"/>
    <p:sldId id="353" r:id="rId100"/>
    <p:sldId id="354"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c Cuong" initials="D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5" Type="http://schemas.openxmlformats.org/officeDocument/2006/relationships/commentAuthors" Target="commentAuthors.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8T11:34:43"/>
    </inkml:context>
    <inkml:brush xml:id="br0">
      <inkml:brushProperty name="width" value="0.08819" units="cm"/>
      <inkml:brushProperty name="height" value="0.35278" units="cm"/>
      <inkml:brushProperty name="color" value="#000000"/>
      <inkml:brushProperty name="tip" value="rectangle"/>
      <inkml:brushProperty name="rasterOp" value="maskPen"/>
      <inkml:brushProperty name="ignorePressure" value="0"/>
    </inkml:brush>
  </inkml:definitions>
  <inkml:trace contextRef="#ctx0" brushRef="#br0">8231.472 8320.049,'10.000'0.000,"0.000"0.000,1.000 0.000,-1.000 0.000,3.000 0.000,6.000 0.000,-7.000 0.000,-1.000 0.000,1.000 1.000,0.000 1.000,0.000 1.000,3.000 0.000,1.000 2.000,2.000 0.000,1.000 0.000,6.000 2.000,-4.000 0.000,0.000-1.000,-4.000-1.000,0.000 0.000,-2.000-1.000,-1.000-1.000,4.000 1.000,-1.000-1.000,-2.000-1.000,-1.000 0.000,0.000 0.000,0.000 0.000,1.000 0.000,0.000 1.000,5.000 0.000,0.000 1.000,-1.000-2.000,-5.000 0.000,0.000 0.000,0.000-1.000,-1.000 0.000,4.000 1.000,-2.000 0.000,-3.000 1.000,5.000 2.000,-5.000-2.000,-1.000 0.000,0.000 0.000,1.000-1.000,-3.000-1.000,0.000 0.000,7.000 1.000,-3.000-2.000,-2.000 0.000,1.000 0.000,1.000 0.000,2.000 0.000,1.000 0.000,1.000 0.000,-1.000-1.000,-3.000 1.000,-1.000 0.000,0.000 0.000,2.000 0.000,1.000 0.000,1.000 0.000,-2.000 0.000,-3.000 1.000,-1.000-1.000,2.000 0.000,-1.000 0.000,0.000 0.000,1.000 0.000,0.000 0.000,-1.000 0.000,-1.000 0.000,0.000 0.000,-2.000-8.000,-7.000-4.000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52:34"/>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12274.001 7987.500 767,'0.000'7.076'0,"0.000"-0.085"0,0.000-0.096 0,0.000 1.199-8,0.000 0.257 8,0.000 1.410 0,0.000 0.122-2,0.000 3.420 0,0.000-5.244 0,0.000-0.239 2,0.000-0.454-1,0.000-0.547 1,0.000-0.560-1,0.000 3.204-1,0.000 0.094 1,0.000 2.052 4,0.000-5.211-1,0.000 0.371-1,0.000 0.003-1,0.000-0.118-1,0.000-0.190 1,0.000-0.223 0,0.000-0.146-1,0.000 0.547 1,0.000-0.169-1,0.000 0.688 1,0.000 2.643 1,0.000 0.438 0,0.000 0.140-2,-0.332-1.381 0,-0.546 0.310-1,-0.665 0.384 1,-0.711 0.416 0,-1.156 1.990-1,-0.363-0.584 1,-0.115-0.901-1,0.051-1.035 1,0.151-1.039 0,0.203-0.964 0,0.222-0.842 0,0.216-0.700 1,0.196-0.558-1,-2.376 4.321 0,0.900-0.588 0,1.574-0.629 3,1.324-0.304 4,-1.588 1.132 2,-0.037-3.836-4,-0.766 0.256-4,-0.501 0.019-1,-0.296-0.130 1,-0.145-0.210 0,-0.040-0.242-1,0.028-0.241 0,0.267-0.377 0,-2.396 2.464-1,1.717-1.317 1,4.851 0.397 3,0.369 0.037-1,-0.040 0.021 1,4.945-2.012 0,6.219-3.821 1,-1.388-0.263-2,-0.962-0.058-3,1.038-0.021-1,2.547-0.013 0,0.815-0.021-1,1.137-0.017 1,1.311-0.013-1,3.696-0.011 3,1.512-0.009-1,-4.320-0.002 1,0.091-0.002-1,5.364-0.005-2,0.592-0.001 2,-4.692 0.004 0,0.502 0.001 1,7.912-0.003 4,-1.308 0.002-5,-2.065 0.002 0,-1.170 0.002 1,-0.511 0.002 0,-1.279 0.002 3,-1.677 0.002 1,-1.808 0.001-1,-4.228 0.000 0,-0.650 0.001-1,-1.775 0.000 1,-0.146 0.000 0,3.078 0.000 2,-0.871 0.001 0,-1.038 0.000-2,-1.077-0.001-2,-1.031 0.000 0,-0.229 0.000-1,-1.093 0.000 1,-0.934 0.000-1,4.406 0.000 3,-2.036 0.000 1,-1.019 0.000-1</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52:32"/>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13175.001 7061.500 767,'0.000'6.262'0,"0.000"-0.110"0,0.000-0.088 0,0.000 0.417-7,-1.674 1.779 6,-2.127 2.771 0,-1.572 1.888-2,-1.217 0.807-1,0.889-1.864 1,0.244 0.228 0,-0.184-0.613 0,-1.475 1.157 0,-1.303 0.817 2,-1.121 0.538 4,-0.350 0.313-5,0.219 0.138-1,0.021 0.006 0,-0.119-0.087 0,0.377-0.149 2,0.709-0.187 1,-0.264 0.385 2,-0.943 0.772-1,-0.207 0.424-1,0.330 0.156 2,0.693-0.043-3,0.922-0.182-1,1.365-2.150 0,0.053-0.188 0,-2.203 3.496 3,-0.402-0.435 2,-1.328 2.632 0,1.141-0.420-3,1.502-0.409 0,2.314-5.508-1,-0.100-1.299 0,0.201-0.865 1,0.410-0.518 0,-0.719 0.180 5,-0.438-1.313-1,1.010-1.892 1,-0.557 0.692-5,-4.266 5.219 2,-0.568 0.411-3,-0.150-0.151-2,3.645-4.533 1,-0.264 0.101 1,-2.021 2.811-2,0.650 0.309 1,0.225 0.256 2,-0.078 0.205 2,1.771-2.607 0,-0.326 0.179-2,-1.629 1.694 0,-0.609 0.268-1,0.014 0.228 1,0.457 0.189-1,0.164 0.742 0,-0.055 1.101 0,-0.207 0.126 0,-0.304-0.573 1,0.229-0.457 1,0.598-0.351-3,0.242-0.260 0,-0.021-0.182 1,1.342-1.623 2,0.473-0.001 3,-1.649 3.150-2,-0.098-0.003-2,-1.636 2.095 0,0.081-0.915 1,0.181-1.119-2,2.358-3.912 1,-0.292-0.200-1,-1.648 1.420 1,0.214-0.762-1,0.416-0.864 3,0.521-0.873 0,0.555-0.819 0,1.874-1.458-3,0.703 0.180 0,-0.439 1.337 0,-0.294 0.624 3,0.912-1.493 2,-0.549 0.496-1,-3.321 4.868-2,0.420 0.232-3,0.952-0.215 0,0.899-1.192 0,0.143-0.479 1,-0.059-0.483 0,0.930-1.974 1,-0.061-0.411 1,-0.082-0.370 0,-0.094-0.324-1,-1.769 0.873 1,-0.278-1.262-1,-0.225-1.346 0,2.277-0.903 0,0.477 1.288 2,-1.385 3.085-1,0.060-0.042 1,-0.117-0.769-2,2.480-2.828-1,0.305 0.228 1,-1.235 1.523 0,-0.538-0.450 0,0.775-0.979 1,-0.628 1.061 0,-4.188 4.768 0,-0.711-0.166-3,-0.269-1.045-1,0.026-1.499 1,0.206-1.652 0,0.299-1.609-2,1.535-1.244 3,1.210-0.521 1,1.314-0.235-1,-2.288 3.468 7,1.468-0.323-1,-1.433-1.322 3,-0.771 2.075-6,4.465-2.450-3,0.023 0.803-1,0.048 0.716 1,0.060 0.252-1,0.061-0.054 0,0.058-0.237 1,0.050-0.332-1,0.041-0.360 2,0.032-0.350 0,-3.551 2.553 1,-0.537-2.605 0,-0.895-1.894 2,-0.410 0.204-1,0.288 1.213-1,0.528 1.159-3,2.238-0.823 2,1.552-0.651-1</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52:34"/>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12274.001 7987.500 767,'0.000'7.076'0,"0.000"-0.085"0,0.000-0.096 0,0.000 1.199-8,0.000 0.257 8,0.000 1.410 0,0.000 0.122-2,0.000 3.420 0,0.000-5.244 0,0.000-0.239 2,0.000-0.454-1,0.000-0.547 1,0.000-0.560-1,0.000 3.204-1,0.000 0.094 1,0.000 2.052 4,0.000-5.211-1,0.000 0.371-1,0.000 0.003-1,0.000-0.118-1,0.000-0.190 1,0.000-0.223 0,0.000-0.146-1,0.000 0.547 1,0.000-0.169-1,0.000 0.688 1,0.000 2.643 1,0.000 0.438 0,0.000 0.140-2,-0.332-1.381 0,-0.546 0.310-1,-0.665 0.384 1,-0.711 0.416 0,-1.156 1.990-1,-0.363-0.584 1,-0.115-0.901-1,0.051-1.035 1,0.151-1.039 0,0.203-0.964 0,0.222-0.842 0,0.216-0.700 1,0.196-0.558-1,-2.376 4.321 0,0.900-0.588 0,1.574-0.629 3,1.324-0.304 4,-1.588 1.132 2,-0.037-3.836-4,-0.766 0.256-4,-0.501 0.019-1,-0.296-0.130 1,-0.145-0.210 0,-0.040-0.242-1,0.028-0.241 0,0.267-0.377 0,-2.396 2.464-1,1.717-1.317 1,4.851 0.397 3,0.369 0.037-1,-0.040 0.021 1,4.945-2.012 0,6.219-3.821 1,-1.388-0.263-2,-0.962-0.058-3,1.038-0.021-1,2.547-0.013 0,0.815-0.021-1,1.137-0.017 1,1.311-0.013-1,3.696-0.011 3,1.512-0.009-1,-4.320-0.002 1,0.091-0.002-1,5.364-0.005-2,0.592-0.001 2,-4.692 0.004 0,0.502 0.001 1,7.912-0.003 4,-1.308 0.002-5,-2.065 0.002 0,-1.170 0.002 1,-0.511 0.002 0,-1.279 0.002 3,-1.677 0.002 1,-1.808 0.001-1,-4.228 0.000 0,-0.650 0.001-1,-1.775 0.000 1,-0.146 0.000 0,3.078 0.000 2,-0.871 0.001 0,-1.038 0.000-2,-1.077-0.001-2,-1.031 0.000 0,-0.229 0.000-1,-1.093 0.000 1,-0.934 0.000-1,4.406 0.000 3,-2.036 0.000 1,-1.019 0.000-1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1-18T11:34:43"/>
    </inkml:context>
    <inkml:brush xml:id="br0">
      <inkml:brushProperty name="width" value="0.08819" units="cm"/>
      <inkml:brushProperty name="height" value="0.35278" units="cm"/>
      <inkml:brushProperty name="color" value="#000000"/>
      <inkml:brushProperty name="tip" value="rectangle"/>
      <inkml:brushProperty name="rasterOp" value="maskPen"/>
      <inkml:brushProperty name="ignorePressure" value="0"/>
    </inkml:brush>
  </inkml:definitions>
  <inkml:trace contextRef="#ctx0" brushRef="#br0">8971.472 7926.049,'0.000'10.000,"0.000"0.000,0.000 0.000,0.000 1.000,0.000 1.000,1.000 4.000,1.000-7.000,1.000 0.000,2.000 7.000,-1.000-2.000,-1.000 3.000,0.000 2.000,-1.000-8.000,2.000 1.000,2.000 5.000,0.000-4.000,2.000 0.000,-3.000-4.000,2.000 1.000,1.000 2.000,0.000 0.000,1.000 2.000,1.000-1.000,0.000 0.000,-1.000 0.000,-1.000-2.000,-2.000-2.000,1.000-2.000,-1.000 0.000,5.000 7.000,1.000-3.000,3.000-1.000,-2.000-1.000,-1.000 4.000,-5.000-6.000,0.000 0.000,3.000 3.000,-1.000 1.000,-1.000-4.000,0.000-1.000,7.000 2.000,-6.000-3.000,1.000 2.000,4.000 1.000,-1.000 1.000,-2.000-1.000,-2.000-1.000,-3.000 0.000,-1.000 5.000,0.000-1.000,3.000-6.000,1.000 0.000,-6.000 4.000,-3.000 1.000,0.000 0.000,0.000 0.000,10.000-4.000,2.000-6.000,-2.000 0.000,-1.000 3.000,-5.000 9.000,-1.000 3.000,-1.000-1.000,-2.000 5.000,1.000-2.000,-2.000-6.000,0.000 0.000,-1.000-1.000,1.000 0.000,-2.000 2.000,-1.000 1.000,-2.000 3.000,-2.000 1.000,0.000-3.000,0.000 1.000,-2.000 1.000,-1.000-2.000,-2.000 4.000,4.000-6.000,1.000 0.000,0.000 1.000,-1.000 0.000,2.000-2.000,-1.000 0.000,0.000 0.000,0.000 0.000,-1.000 0.000,0.000 1.000,0.000-1.000,0.000 1.000,1.000-2.000,1.000 0.000,-4.000 4.000,1.000-1.000,0.000-1.000,0.000-1.000,2.000-2.000,0.000 0.000,-4.000 4.000,0.000-2.000,2.000-1.000,1.000-2.000,0.000-1.000,-3.000 2.000,1.000 0.000,1.000-1.000,1.000-1.000,0.000 0.000,-6.000 2.000,4.000-3.000,3.000 1.000,1.000 3.000,4.000 0.000,-3.000 0.000,-4.000-3.000,-1.000 1.000,1.000 3.000,3.000 2.000,0.000-2.000,-1.000 0.000,-2.000-3.000,3.000 3.000,-2.000-5.000,-1.000-2.000,6.000 6.000,2.000 0.000,-8.000-7.000,-1.000-2.000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43:10"/>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8113.322 6595.581 767,'0.000'-6.909'0,"0.000"0.029"0,0.313-0.012 0,3.871 0.942-8,1.184-0.054 7,2.347-2.155 0,-2.859 3.128 0,1.290-1.828-1,0.136-1.009 0,1.248-1.423 0,0.580 0.257 0,-1.442 2.023 0,0.443-0.150-1,2.197-1.939 3,1.487-1.331 1,1.657-1.540-2,1.701-1.617 0,1.086-1.618-3,0.597-1.543-1,1.328-1.393 0,1.786-1.221 1,2.225-1.467-1,0.206 0.624 2,-0.382 1.202 1,-0.771 1.540-2,-2.075 2.231 1,-0.943 1.010 1,-2.023 2.011 1,0.811-0.214 1,5.304-3.074 4,-0.089 1.246 14,-7.036 5.199-19,0.274 0.286-1,7.531-4.043-1,-0.417 0.310 0,-2.551 1.578 8,0.077 0.084-5,3.404-1.319 0,1.435 0.063 1,-4.746 2.736-1,0.583-0.042-1,4.088-0.940 0,1.401 0.774-2,-2.456 1.115 0,0.550-0.603 2,12.550-4.982 1,2.408-0.518-3,-10.874 4.730-1,0.718 0.626 4,10.710-1.992-3,2.944 0.412-3,-7.916 2.123 1,1.482-0.721 7,11.917-3.728-3,0.491-0.643-6,-10.048 2.874 2,1.157-0.158 1,12.996-3.376 2,0.953 0.022 0,-11.580 3.311 2,0.310 0.069-2,7.015-2.093 0,1.211-0.861-1,0.707 0.045 1,0.314 0.688 2,1.104 0.571 3,1.615 0.461-8,0.818 0.903 0,0.213 1.175 5,0.879 0.206 2,1.312-0.494-6,0.427-0.403-1,-0.223-0.320 6,9.068-1.015 0,2.927 0.978-5,-14.938 2.869 0,0.018 0.175 6,8.466-1.149-1,0.861-0.097-7,9.778-1.385-2,1.754-0.190 11,-17.365 2.749 2,-1.353 0.533-8,7.873-0.778-1,0.690 0.057-1,0.174 0.436 1,-0.201 0.685 8,7.536-0.543 10,-1.193 0.025-20,-17.183 2.020 1,-1.325 0.426 5,6.492-0.637 3,-0.747-0.172-2,-0.547-0.940 1,-0.377-1.443 5,-0.780-0.625 1,-1.031-0.015-9,4.760-1.297-1,-3.018-0.165 2,-8.487 1.594-1,-1.618 0.720 4,-7.222 1.316 0,-1.169 0.045 2,15.413-2.399 4,-1.347 1.061-5,-22.251 3.780-1,-1.065 0.483 0,13.906-0.920 1,-0.406 1.034-6,-10.439 1.434 1,-0.981 0.511 7,2.612 0.311 5,-2.430 0.500-14,-2.146 0.411 0,-1.842 0.327 1,-2.058 0.253 8,-2.114 0.188 1,-2.078 0.133 3,-1.954 0.087-8,-1.774 0.051 0,-1.563 0.022 3,-1.338 0.001 1,-1.115-0.014-2,-0.463-0.009 0,-1.325-0.034-1,-1.256-0.038-1,-1.140-0.038-1,-1.157-0.042 0,-0.254-0.029 0,2.095-0.007 0,-1.596-0.040 0,-1.750-0.030 1,2.124-0.021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43:11"/>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12177.322 5178.581 767,'6.981'0.000'0,"-0.244"0.000"0,0.646 0.565 0,3.781 4.082-9,0.359-0.032 6,-0.104-0.174 1,2.671 0.892-1,6.149 2.465-3,4.184 1.930 0,2.935 1.481-2,1.907 1.092 2,2.712 0.739 0,3.158 0.454-2,1.676 0.771 0,0.542 0.961 1,5.704 2.577 5,0.904 0.109-4,-9.723-4.582 1,0.062-0.931 2,4.429 0.819 5,-1.077-0.759-3,-0.893-0.043 0,-0.718 0.468 1,6.122 2.792 5,-4.389-1.428 0,-5.026-1.963-2,-8.673-3.404-3,-3.585-1.556-1,-3.272-1.469 1,-2.881-1.332 11,-0.530-0.574 2,-3.944-1.386-1,-3.259-0.995 0,-0.420-0.189-11,-11.555 2.681 2,4.669 2.509 3,0.849 0.510 0,-0.136 1.907-7,-0.012-0.430 1,-0.002 1.238-1,-2.480-2.114 0,-4.396-1.335 3,0.032-1.710 0,-1.648 0.877-1,-1.189 0.438-4,-2.995 1.477 0,-7.285 3.505-3,-2.001 0.283 1,0.781-0.540 0,-1.810 1.084-1,-1.854 1.325-1,-1.799 1.434 0,-1.108 0.879 7,-0.566 0.442-4,-0.717 0.110 0,-0.792-0.131 0,0.300 0.269 0,1.063 0.541 2,-1.618 1.574 3,2.390-1.427-1,7.716-4.501-1,1.474-0.607 1,-3.046 2.573 3,2.114-0.677 4,3.662-2.508 3,1.271-1.234-5,2.614-1.839-1,0.613-0.331-2,-3.064 2.432 2,2.187-1.064 0,2.294-1.124-1,2.194-1.080-3,1.969-0.972 1,1.680-0.832 0,-0.203 3.118 0,3.338-2.078-1,4.250-0.965 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43:17"/>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8182.322 6595.581 767,'0.000'-6.361'0,"0.000"0.306"0,0.000-0.201 0,0.000-0.863-7,0.000-3.231 5,-1.540 0.280 1,-0.491 4.353 0,-1.019-0.041 1,-1.830-1.133-1,-1.305-0.438-2,-1.179-0.509 2,-1.034-0.535-1,-1.449 0.014 2,-1.674 0.404-3,-1.191 0.097 0,-0.792-0.126 1,0.896 0.802 0,-0.985-0.302 0,-4.978-2.066 0,-0.317 0.619 0,3.919 2.145 1,-0.498-0.050-1,-3.616-1.245 0,-1.752-0.353 1,-4.313-0.869 2,-1.026 0.680-3,2.486 1.728 0,-0.292 0.873-2,0.380 0.905 0,0.842 0.886 2,0.563 0.830 2,0.340 0.751 1,0.188 0.660 0,0.070 0.563 2,-2.033 0.415 2,1.174 0.461-5,5.865 0.331 0,0.839 0.164 0,0.762 0.125 0,0.679 0.090-1,-3.990 0.171 6,1.189 0.053-1,1.156 0.010 0,1.057-0.020-2,0.023-0.007-3,1.731-0.059 0,1.677-0.062 0,1.507-0.058 0,2.277-0.075 3,-0.813-0.027 3,-1.973-0.018 0,-0.678-0.024-5,-1.548 0.546 0,0.173 0.867 0,0.468 1.012 0,1.575 0.955-1,1.427 1.082 0,1.548 1.026 1,1.522 0.920-1,1.402 0.789 1,1.073-0.083 1,-0.155 1.570-1,-1.780 4.810 0,-0.560 0.678 0,-0.513-0.131-1,1.758-3.689 0,0.316-0.067 1,-0.707 3.163-2,0.906-0.633 1,0.914-0.797 3,1.118-1.582 1,0.537 0.952-2,0.385 2.376-1,0.460 0.845-1,0.355 0.615 1,-0.280-2.437-1,-0.773 0.918 0,-1.359 5.878-2,-0.282 0.438 0,0.091-0.126 2,0.468-1.899 1,0.368-0.862-2,0.401 1.570 0,0.392 0.471 2,0.356-0.267 8,0.279 0.794-8,0.284-0.631-2,0.219-0.678 1,0.175-6.768 1,0.057-0.328-1,0.048 1.307 0,0.043-0.277 1,0.436-1.296-1,0.727 0.636 5,1.164 4.120 2,0.420 0.265-6,0.895-1.322-2,1.791 0.720 0,1.560 0.348 0,1.323 0.066 1,1.633 0.382-1,1.777 0.588 0,3.084 2.319-1,0.925-0.318 2,-1.456-2.050 0,0.077 0.349-2,0.462-0.020 0,0.714-0.281 1,0.341-0.453 4,0.060-0.555-3,-1.706-2.859 1,0.531-1.124 0,5.367 1.983-1,0.946-1.096 2,-2.266-2.607 2,-0.267-1.325-2,-1.889-1.298 0,0.965 0.431-3,4.280 1.185 1,1.871-0.399 4,1.861-0.697-3,1.767-0.876-3,1.050-0.962-1,0.490-0.979-1,4.421-0.539 2,0.640-1.088 0,-2.849-1.154 0,1.386-0.651 4,9.822-0.405-1,0.499-0.653-2,4.011-0.473-1,-8.293-0.264 0,0.603-0.148 1,5.191-0.143 1,-0.361-0.069 0,-10.272 0.061 0,-0.341-0.002-1,3.974-0.029-1,-1.224 0.023 2,2.633 0.002 2,-2.217 0.043 1,-9.938 0.081 0,-1.900 0.025 1,1.076-0.530 0,-2.400-0.874 0,-2.270-0.550 1,-2.070-0.292 1,-1.831-1.204 8,-1.574-1.795-9,1.917-4.258 1,-3.509-1.353 0,-3.340-0.554-5,-4.346 2.132 0,-1.484-1.202 0,-1.600 0.640 1,-0.856-0.568 1,0.179-4.459-1,0.179-1.454-1,0.453-3.692 0,-0.313 0.649 0,-0.439 1.392-3,-0.896 4.756 1,-0.269-0.316 0,-0.254-0.122 2,-0.232 0.021 2,-0.205 0.122-2,-0.177 0.188 1,-0.147 0.203 0,-0.121 0.204 0,-0.099 1.384 0,-0.058-0.594-1,-0.063-4.193 1,-0.050-0.170 0,-0.016 1.999-2,-0.013 0.255-1,-0.005 0.293 1,0.002 0.307 0,-0.537-0.216 1,-0.894-0.579 1,-2.798-5.680 1,-2.331-0.124-2,-2.164 0.318-2,0.956 3.783 0,0.184 0.724-1,1.626 3.897 1,-0.274 0.336 0,-1.417-1.839 0,-0.541-0.623 8,-1.079-0.359-1,-1.411-0.155-4,0.968 1.802-2,0.069 0.048-1,-2.802-2.753-1,0.050 1.448 1,1.438 1.864 0,-0.009-0.284 1,-3.415-4.066 6,0.738 0.684-2,0.965 1.053-4,2.495 3.591 0,0.265 1.547 1,1.185 1.765 0,-0.075 0.333 0,-1.654-1.250 5,1.145 0.649 0,1.426 0.656-3,1.501 0.612-3,1.438 0.538 1,0.703 0.791 1,0.182 0.893-1,-4.852-1.755 6,-1.713 2.883-2,0.184 2.009-4,3.319 0.943 0,-0.885 0.193-1,-0.800 0.136 0,-0.696 0.090 1,-1.200 0.086-2,0.921 0.027 0,1.346-0.002 0,1.510-0.020 1,-2.666 0.128-1</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43:10"/>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8113.322 6595.581 767,'0.000'-6.909'0,"0.000"0.029"0,0.313-0.012 0,3.871 0.942-8,1.184-0.054 7,2.347-2.155 0,-2.859 3.128 0,1.290-1.828-1,0.136-1.009 0,1.248-1.423 0,0.580 0.257 0,-1.442 2.023 0,0.443-0.150-1,2.197-1.939 3,1.487-1.331 1,1.657-1.540-2,1.701-1.617 0,1.086-1.618-3,0.597-1.543-1,1.328-1.393 0,1.786-1.221 1,2.225-1.467-1,0.206 0.624 2,-0.382 1.202 1,-0.771 1.540-2,-2.075 2.231 1,-0.943 1.010 1,-2.023 2.011 1,0.811-0.214 1,5.304-3.074 4,-0.089 1.246 14,-7.036 5.199-19,0.274 0.286-1,7.531-4.043-1,-0.417 0.310 0,-2.551 1.578 8,0.077 0.084-5,3.404-1.319 0,1.435 0.063 1,-4.746 2.736-1,0.583-0.042-1,4.088-0.940 0,1.401 0.774-2,-2.456 1.115 0,0.550-0.603 2,12.550-4.982 1,2.408-0.518-3,-10.874 4.730-1,0.718 0.626 4,10.710-1.992-3,2.944 0.412-3,-7.916 2.123 1,1.482-0.721 7,11.917-3.728-3,0.491-0.643-6,-10.048 2.874 2,1.157-0.158 1,12.996-3.376 2,0.953 0.022 0,-11.580 3.311 2,0.310 0.069-2,7.015-2.093 0,1.211-0.861-1,0.707 0.045 1,0.314 0.688 2,1.104 0.571 3,1.615 0.461-8,0.818 0.903 0,0.213 1.175 5,0.879 0.206 2,1.312-0.494-6,0.427-0.403-1,-0.223-0.320 6,9.068-1.015 0,2.927 0.978-5,-14.938 2.869 0,0.018 0.175 6,8.466-1.149-1,0.861-0.097-7,9.778-1.385-2,1.754-0.190 11,-17.365 2.749 2,-1.353 0.533-8,7.873-0.778-1,0.690 0.057-1,0.174 0.436 1,-0.201 0.685 8,7.536-0.543 10,-1.193 0.025-20,-17.183 2.020 1,-1.325 0.426 5,6.492-0.637 3,-0.747-0.172-2,-0.547-0.940 1,-0.377-1.443 5,-0.780-0.625 1,-1.031-0.015-9,4.760-1.297-1,-3.018-0.165 2,-8.487 1.594-1,-1.618 0.720 4,-7.222 1.316 0,-1.169 0.045 2,15.413-2.399 4,-1.347 1.061-5,-22.251 3.780-1,-1.065 0.483 0,13.906-0.920 1,-0.406 1.034-6,-10.439 1.434 1,-0.981 0.511 7,2.612 0.311 5,-2.430 0.500-14,-2.146 0.411 0,-1.842 0.327 1,-2.058 0.253 8,-2.114 0.188 1,-2.078 0.133 3,-1.954 0.087-8,-1.774 0.051 0,-1.563 0.022 3,-1.338 0.001 1,-1.115-0.014-2,-0.463-0.009 0,-1.325-0.034-1,-1.256-0.038-1,-1.140-0.038-1,-1.157-0.042 0,-0.254-0.029 0,2.095-0.007 0,-1.596-0.040 0,-1.750-0.030 1,2.124-0.021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43:11"/>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12177.322 5178.581 767,'6.981'0.000'0,"-0.244"0.000"0,0.646 0.565 0,3.781 4.082-9,0.359-0.032 6,-0.104-0.174 1,2.671 0.892-1,6.149 2.465-3,4.184 1.930 0,2.935 1.481-2,1.907 1.092 2,2.712 0.739 0,3.158 0.454-2,1.676 0.771 0,0.542 0.961 1,5.704 2.577 5,0.904 0.109-4,-9.723-4.582 1,0.062-0.931 2,4.429 0.819 5,-1.077-0.759-3,-0.893-0.043 0,-0.718 0.468 1,6.122 2.792 5,-4.389-1.428 0,-5.026-1.963-2,-8.673-3.404-3,-3.585-1.556-1,-3.272-1.469 1,-2.881-1.332 11,-0.530-0.574 2,-3.944-1.386-1,-3.259-0.995 0,-0.420-0.189-11,-11.555 2.681 2,4.669 2.509 3,0.849 0.510 0,-0.136 1.907-7,-0.012-0.430 1,-0.002 1.238-1,-2.480-2.114 0,-4.396-1.335 3,0.032-1.710 0,-1.648 0.877-1,-1.189 0.438-4,-2.995 1.477 0,-7.285 3.505-3,-2.001 0.283 1,0.781-0.540 0,-1.810 1.084-1,-1.854 1.325-1,-1.799 1.434 0,-1.108 0.879 7,-0.566 0.442-4,-0.717 0.110 0,-0.792-0.131 0,0.300 0.269 0,1.063 0.541 2,-1.618 1.574 3,2.390-1.427-1,7.716-4.501-1,1.474-0.607 1,-3.046 2.573 3,2.114-0.677 4,3.662-2.508 3,1.271-1.234-5,2.614-1.839-1,0.613-0.331-2,-3.064 2.432 2,2.187-1.064 0,2.294-1.124-1,2.194-1.080-3,1.969-0.972 1,1.680-0.832 0,-0.203 3.118 0,3.338-2.078-1,4.250-0.965 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43:17"/>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8182.322 6595.581 767,'0.000'-6.361'0,"0.000"0.306"0,0.000-0.201 0,0.000-0.863-7,0.000-3.231 5,-1.540 0.280 1,-0.491 4.353 0,-1.019-0.041 1,-1.830-1.133-1,-1.305-0.438-2,-1.179-0.509 2,-1.034-0.535-1,-1.449 0.014 2,-1.674 0.404-3,-1.191 0.097 0,-0.792-0.126 1,0.896 0.802 0,-0.985-0.302 0,-4.978-2.066 0,-0.317 0.619 0,3.919 2.145 1,-0.498-0.050-1,-3.616-1.245 0,-1.752-0.353 1,-4.313-0.869 2,-1.026 0.680-3,2.486 1.728 0,-0.292 0.873-2,0.380 0.905 0,0.842 0.886 2,0.563 0.830 2,0.340 0.751 1,0.188 0.660 0,0.070 0.563 2,-2.033 0.415 2,1.174 0.461-5,5.865 0.331 0,0.839 0.164 0,0.762 0.125 0,0.679 0.090-1,-3.990 0.171 6,1.189 0.053-1,1.156 0.010 0,1.057-0.020-2,0.023-0.007-3,1.731-0.059 0,1.677-0.062 0,1.507-0.058 0,2.277-0.075 3,-0.813-0.027 3,-1.973-0.018 0,-0.678-0.024-5,-1.548 0.546 0,0.173 0.867 0,0.468 1.012 0,1.575 0.955-1,1.427 1.082 0,1.548 1.026 1,1.522 0.920-1,1.402 0.789 1,1.073-0.083 1,-0.155 1.570-1,-1.780 4.810 0,-0.560 0.678 0,-0.513-0.131-1,1.758-3.689 0,0.316-0.067 1,-0.707 3.163-2,0.906-0.633 1,0.914-0.797 3,1.118-1.582 1,0.537 0.952-2,0.385 2.376-1,0.460 0.845-1,0.355 0.615 1,-0.280-2.437-1,-0.773 0.918 0,-1.359 5.878-2,-0.282 0.438 0,0.091-0.126 2,0.468-1.899 1,0.368-0.862-2,0.401 1.570 0,0.392 0.471 2,0.356-0.267 8,0.279 0.794-8,0.284-0.631-2,0.219-0.678 1,0.175-6.768 1,0.057-0.328-1,0.048 1.307 0,0.043-0.277 1,0.436-1.296-1,0.727 0.636 5,1.164 4.120 2,0.420 0.265-6,0.895-1.322-2,1.791 0.720 0,1.560 0.348 0,1.323 0.066 1,1.633 0.382-1,1.777 0.588 0,3.084 2.319-1,0.925-0.318 2,-1.456-2.050 0,0.077 0.349-2,0.462-0.020 0,0.714-0.281 1,0.341-0.453 4,0.060-0.555-3,-1.706-2.859 1,0.531-1.124 0,5.367 1.983-1,0.946-1.096 2,-2.266-2.607 2,-0.267-1.325-2,-1.889-1.298 0,0.965 0.431-3,4.280 1.185 1,1.871-0.399 4,1.861-0.697-3,1.767-0.876-3,1.050-0.962-1,0.490-0.979-1,4.421-0.539 2,0.640-1.088 0,-2.849-1.154 0,1.386-0.651 4,9.822-0.405-1,0.499-0.653-2,4.011-0.473-1,-8.293-0.264 0,0.603-0.148 1,5.191-0.143 1,-0.361-0.069 0,-10.272 0.061 0,-0.341-0.002-1,3.974-0.029-1,-1.224 0.023 2,2.633 0.002 2,-2.217 0.043 1,-9.938 0.081 0,-1.900 0.025 1,1.076-0.530 0,-2.400-0.874 0,-2.270-0.550 1,-2.070-0.292 1,-1.831-1.204 8,-1.574-1.795-9,1.917-4.258 1,-3.509-1.353 0,-3.340-0.554-5,-4.346 2.132 0,-1.484-1.202 0,-1.600 0.640 1,-0.856-0.568 1,0.179-4.459-1,0.179-1.454-1,0.453-3.692 0,-0.313 0.649 0,-0.439 1.392-3,-0.896 4.756 1,-0.269-0.316 0,-0.254-0.122 2,-0.232 0.021 2,-0.205 0.122-2,-0.177 0.188 1,-0.147 0.203 0,-0.121 0.204 0,-0.099 1.384 0,-0.058-0.594-1,-0.063-4.193 1,-0.050-0.170 0,-0.016 1.999-2,-0.013 0.255-1,-0.005 0.293 1,0.002 0.307 0,-0.537-0.216 1,-0.894-0.579 1,-2.798-5.680 1,-2.331-0.124-2,-2.164 0.318-2,0.956 3.783 0,0.184 0.724-1,1.626 3.897 1,-0.274 0.336 0,-1.417-1.839 0,-0.541-0.623 8,-1.079-0.359-1,-1.411-0.155-4,0.968 1.802-2,0.069 0.048-1,-2.802-2.753-1,0.050 1.448 1,1.438 1.864 0,-0.009-0.284 1,-3.415-4.066 6,0.738 0.684-2,0.965 1.053-4,2.495 3.591 0,0.265 1.547 1,1.185 1.765 0,-0.075 0.333 0,-1.654-1.250 5,1.145 0.649 0,1.426 0.656-3,1.501 0.612-3,1.438 0.538 1,0.703 0.791 1,0.182 0.893-1,-4.852-1.755 6,-1.713 2.883-2,0.184 2.009-4,3.319 0.943 0,-0.885 0.193-1,-0.800 0.136 0,-0.696 0.090 1,-1.200 0.086-2,0.921 0.027 0,1.346-0.002 0,1.510-0.020 1,-2.666 0.128-1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4-11-20T13:52:32"/>
    </inkml:context>
    <inkml:brush xml:id="br0">
      <inkml:brushProperty name="width" value="0.0529194456206428" units="cm"/>
      <inkml:brushProperty name="height" value="0.0529194456206428" units="cm"/>
      <inkml:brushProperty name="color" value="#000000"/>
      <inkml:brushProperty name="ignorePressure" value="0"/>
    </inkml:brush>
  </inkml:definitions>
  <inkml:trace contextRef="#ctx0" brushRef="#br0">13175.001 7061.500 767,'0.000'6.262'0,"0.000"-0.110"0,0.000-0.088 0,0.000 0.417-7,-1.674 1.779 6,-2.127 2.771 0,-1.572 1.888-2,-1.217 0.807-1,0.889-1.864 1,0.244 0.228 0,-0.184-0.613 0,-1.475 1.157 0,-1.303 0.817 2,-1.121 0.538 4,-0.350 0.313-5,0.219 0.138-1,0.021 0.006 0,-0.119-0.087 0,0.377-0.149 2,0.709-0.187 1,-0.264 0.385 2,-0.943 0.772-1,-0.207 0.424-1,0.330 0.156 2,0.693-0.043-3,0.922-0.182-1,1.365-2.150 0,0.053-0.188 0,-2.203 3.496 3,-0.402-0.435 2,-1.328 2.632 0,1.141-0.420-3,1.502-0.409 0,2.314-5.508-1,-0.100-1.299 0,0.201-0.865 1,0.410-0.518 0,-0.719 0.180 5,-0.438-1.313-1,1.010-1.892 1,-0.557 0.692-5,-4.266 5.219 2,-0.568 0.411-3,-0.150-0.151-2,3.645-4.533 1,-0.264 0.101 1,-2.021 2.811-2,0.650 0.309 1,0.225 0.256 2,-0.078 0.205 2,1.771-2.607 0,-0.326 0.179-2,-1.629 1.694 0,-0.609 0.268-1,0.014 0.228 1,0.457 0.189-1,0.164 0.742 0,-0.055 1.101 0,-0.207 0.126 0,-0.304-0.573 1,0.229-0.457 1,0.598-0.351-3,0.242-0.260 0,-0.021-0.182 1,1.342-1.623 2,0.473-0.001 3,-1.649 3.150-2,-0.098-0.003-2,-1.636 2.095 0,0.081-0.915 1,0.181-1.119-2,2.358-3.912 1,-0.292-0.200-1,-1.648 1.420 1,0.214-0.762-1,0.416-0.864 3,0.521-0.873 0,0.555-0.819 0,1.874-1.458-3,0.703 0.180 0,-0.439 1.337 0,-0.294 0.624 3,0.912-1.493 2,-0.549 0.496-1,-3.321 4.868-2,0.420 0.232-3,0.952-0.215 0,0.899-1.192 0,0.143-0.479 1,-0.059-0.483 0,0.930-1.974 1,-0.061-0.411 1,-0.082-0.370 0,-0.094-0.324-1,-1.769 0.873 1,-0.278-1.262-1,-0.225-1.346 0,2.277-0.903 0,0.477 1.288 2,-1.385 3.085-1,0.060-0.042 1,-0.117-0.769-2,2.480-2.828-1,0.305 0.228 1,-1.235 1.523 0,-0.538-0.450 0,0.775-0.979 1,-0.628 1.061 0,-4.188 4.768 0,-0.711-0.166-3,-0.269-1.045-1,0.026-1.499 1,0.206-1.652 0,0.299-1.609-2,1.535-1.244 3,1.210-0.521 1,1.314-0.235-1,-2.288 3.468 7,1.468-0.323-1,-1.433-1.322 3,-0.771 2.075-6,4.465-2.450-3,0.023 0.803-1,0.048 0.716 1,0.060 0.252-1,0.061-0.054 0,0.058-0.237 1,0.050-0.332-1,0.041-0.360 2,0.032-0.350 0,-3.551 2.553 1,-0.537-2.605 0,-0.895-1.894 2,-0.410 0.204-1,0.288 1.213-1,0.528 1.159-3,2.238-0.823 2,1.552-0.651-1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slideLayout" Target="../slideLayouts/slideLayout2.xml"/><Relationship Id="rId7" Type="http://schemas.openxmlformats.org/officeDocument/2006/relationships/image" Target="../media/image12.png"/><Relationship Id="rId6" Type="http://schemas.openxmlformats.org/officeDocument/2006/relationships/customXml" Target="../ink/ink5.xml"/><Relationship Id="rId5" Type="http://schemas.openxmlformats.org/officeDocument/2006/relationships/image" Target="../media/image11.png"/><Relationship Id="rId4" Type="http://schemas.openxmlformats.org/officeDocument/2006/relationships/customXml" Target="../ink/ink4.xml"/><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2.xml"/><Relationship Id="rId7" Type="http://schemas.openxmlformats.org/officeDocument/2006/relationships/image" Target="../media/image12.png"/><Relationship Id="rId6" Type="http://schemas.openxmlformats.org/officeDocument/2006/relationships/customXml" Target="../ink/ink8.xml"/><Relationship Id="rId5" Type="http://schemas.openxmlformats.org/officeDocument/2006/relationships/image" Target="../media/image11.png"/><Relationship Id="rId4" Type="http://schemas.openxmlformats.org/officeDocument/2006/relationships/customXml" Target="../ink/ink7.xml"/><Relationship Id="rId3" Type="http://schemas.openxmlformats.org/officeDocument/2006/relationships/image" Target="../media/image10.png"/><Relationship Id="rId2" Type="http://schemas.openxmlformats.org/officeDocument/2006/relationships/customXml" Target="../ink/ink6.xml"/><Relationship Id="rId1" Type="http://schemas.openxmlformats.org/officeDocument/2006/relationships/image" Target="../media/image9.png"/></Relationships>
</file>

<file path=ppt/slides/_rels/slide61.xml.rels><?xml version="1.0" encoding="UTF-8" standalone="yes"?>
<Relationships xmlns="http://schemas.openxmlformats.org/package/2006/relationships"><Relationship Id="rId7" Type="http://schemas.openxmlformats.org/officeDocument/2006/relationships/notesSlide" Target="../notesSlides/notesSlide21.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0.xml"/><Relationship Id="rId3" Type="http://schemas.openxmlformats.org/officeDocument/2006/relationships/image" Target="../media/image13.png"/><Relationship Id="rId2" Type="http://schemas.openxmlformats.org/officeDocument/2006/relationships/customXml" Target="../ink/ink9.xml"/><Relationship Id="rId1" Type="http://schemas.openxmlformats.org/officeDocument/2006/relationships/image" Target="../media/image9.png"/></Relationships>
</file>

<file path=ppt/slides/_rels/slide6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customXml" Target="../ink/ink12.xml"/><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image" Target="../media/image9.png"/></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9.png"/></Relationships>
</file>

<file path=ppt/slides/_rels/slide6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8.png"/></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8.png"/></Relationships>
</file>

<file path=ppt/slides/_rels/slide9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1122680"/>
            <a:ext cx="9144000" cy="2924175"/>
          </a:xfrm>
        </p:spPr>
        <p:txBody>
          <a:bodyPr/>
          <a:p>
            <a:r>
              <a:rPr lang="en-US">
                <a:latin typeface="Times New Roman" panose="02020603050405020304" charset="0"/>
                <a:cs typeface="Times New Roman" panose="02020603050405020304" charset="0"/>
              </a:rPr>
              <a:t>Phân cụm</a:t>
            </a:r>
            <a:br>
              <a:rPr lang="en-US">
                <a:latin typeface="Times New Roman" panose="02020603050405020304" charset="0"/>
                <a:cs typeface="Times New Roman" panose="02020603050405020304" charset="0"/>
              </a:rPr>
            </a:br>
            <a:r>
              <a:rPr lang="en-US">
                <a:latin typeface="Times New Roman" panose="02020603050405020304" charset="0"/>
                <a:cs typeface="Times New Roman" panose="02020603050405020304" charset="0"/>
              </a:rPr>
              <a:t>Phân cụm với K-means</a:t>
            </a:r>
            <a:endParaRPr 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97527" y="221164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81018" y="2040774"/>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7" name="Lưu đồ: Đường kết nối 6"/>
          <p:cNvSpPr/>
          <p:nvPr/>
        </p:nvSpPr>
        <p:spPr>
          <a:xfrm>
            <a:off x="2156689" y="2040771"/>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4" name="Lưu đồ: Đường kết nối 7"/>
          <p:cNvSpPr/>
          <p:nvPr/>
        </p:nvSpPr>
        <p:spPr>
          <a:xfrm>
            <a:off x="2937161" y="2040771"/>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1" name="Lưu đồ: Đường kết nối 8"/>
          <p:cNvSpPr/>
          <p:nvPr/>
        </p:nvSpPr>
        <p:spPr>
          <a:xfrm>
            <a:off x="3412832" y="2040772"/>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2" name="Lưu đồ: Đường kết nối 9"/>
          <p:cNvSpPr/>
          <p:nvPr/>
        </p:nvSpPr>
        <p:spPr>
          <a:xfrm>
            <a:off x="5202387" y="204077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3" name="Lưu đồ: Đường kết nối 10"/>
          <p:cNvSpPr/>
          <p:nvPr/>
        </p:nvSpPr>
        <p:spPr>
          <a:xfrm>
            <a:off x="5694221" y="204077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4" name="Lưu đồ: Đường kết nối 11"/>
          <p:cNvSpPr/>
          <p:nvPr/>
        </p:nvSpPr>
        <p:spPr>
          <a:xfrm>
            <a:off x="6271492" y="2040775"/>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5" name="Lưu đồ: Đường kết nối 12"/>
          <p:cNvSpPr/>
          <p:nvPr/>
        </p:nvSpPr>
        <p:spPr>
          <a:xfrm>
            <a:off x="6682523" y="204077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6" name="Lưu đồ: Đường kết nối 13"/>
          <p:cNvSpPr/>
          <p:nvPr/>
        </p:nvSpPr>
        <p:spPr>
          <a:xfrm>
            <a:off x="8417778" y="20407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7" name="Lưu đồ: Đường kết nối 14"/>
          <p:cNvSpPr/>
          <p:nvPr/>
        </p:nvSpPr>
        <p:spPr>
          <a:xfrm>
            <a:off x="8909612" y="20407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8" name="Lưu đồ: Đường kết nối 15"/>
          <p:cNvSpPr/>
          <p:nvPr/>
        </p:nvSpPr>
        <p:spPr>
          <a:xfrm>
            <a:off x="9320643" y="20407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9" name="Lưu đồ: Đường kết nối 16"/>
          <p:cNvSpPr/>
          <p:nvPr/>
        </p:nvSpPr>
        <p:spPr>
          <a:xfrm>
            <a:off x="9897914" y="20407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cxnSp>
        <p:nvCxnSpPr>
          <p:cNvPr id="17" name="Đường nối Thẳng 16"/>
          <p:cNvCxnSpPr/>
          <p:nvPr/>
        </p:nvCxnSpPr>
        <p:spPr>
          <a:xfrm flipH="1">
            <a:off x="577273" y="3258705"/>
            <a:ext cx="2540" cy="3529965"/>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Đường nối Thẳng 17"/>
          <p:cNvCxnSpPr/>
          <p:nvPr/>
        </p:nvCxnSpPr>
        <p:spPr>
          <a:xfrm flipV="1">
            <a:off x="577273" y="6783705"/>
            <a:ext cx="5031740" cy="5080"/>
          </a:xfrm>
          <a:prstGeom prst="line">
            <a:avLst/>
          </a:prstGeom>
          <a:ln w="28575"/>
        </p:spPr>
        <p:style>
          <a:lnRef idx="1">
            <a:schemeClr val="dk1"/>
          </a:lnRef>
          <a:fillRef idx="0">
            <a:schemeClr val="dk1"/>
          </a:fillRef>
          <a:effectRef idx="0">
            <a:schemeClr val="dk1"/>
          </a:effectRef>
          <a:fontRef idx="minor">
            <a:schemeClr val="tx1"/>
          </a:fontRef>
        </p:style>
      </p:cxnSp>
      <p:sp>
        <p:nvSpPr>
          <p:cNvPr id="19" name="Lưu đồ: Đường kết nối 18"/>
          <p:cNvSpPr/>
          <p:nvPr/>
        </p:nvSpPr>
        <p:spPr>
          <a:xfrm>
            <a:off x="715759" y="436175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0" name="Lưu đồ: Đường kết nối 19"/>
          <p:cNvSpPr/>
          <p:nvPr/>
        </p:nvSpPr>
        <p:spPr>
          <a:xfrm>
            <a:off x="886632" y="3807568"/>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 name="Lưu đồ: Đường kết nối 20"/>
          <p:cNvSpPr/>
          <p:nvPr/>
        </p:nvSpPr>
        <p:spPr>
          <a:xfrm>
            <a:off x="1620912" y="4419485"/>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9" name="Lưu đồ: Đường kết nối 21"/>
          <p:cNvSpPr/>
          <p:nvPr/>
        </p:nvSpPr>
        <p:spPr>
          <a:xfrm>
            <a:off x="1450040" y="3641304"/>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0" name="Lưu đồ: Đường kết nối 22"/>
          <p:cNvSpPr/>
          <p:nvPr/>
        </p:nvSpPr>
        <p:spPr>
          <a:xfrm>
            <a:off x="3576733" y="36551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1" name="Lưu đồ: Đường kết nối 23"/>
          <p:cNvSpPr/>
          <p:nvPr/>
        </p:nvSpPr>
        <p:spPr>
          <a:xfrm>
            <a:off x="4135538" y="385605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2" name="Lưu đồ: Đường kết nối 24"/>
          <p:cNvSpPr/>
          <p:nvPr/>
        </p:nvSpPr>
        <p:spPr>
          <a:xfrm>
            <a:off x="4477110" y="346339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25"/>
          <p:cNvSpPr/>
          <p:nvPr/>
        </p:nvSpPr>
        <p:spPr>
          <a:xfrm>
            <a:off x="4738223" y="412160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4" name="Lưu đồ: Đường kết nối 26"/>
          <p:cNvSpPr/>
          <p:nvPr/>
        </p:nvSpPr>
        <p:spPr>
          <a:xfrm>
            <a:off x="2770847" y="554402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5" name="Lưu đồ: Đường kết nối 27"/>
          <p:cNvSpPr/>
          <p:nvPr/>
        </p:nvSpPr>
        <p:spPr>
          <a:xfrm>
            <a:off x="2941719" y="629216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28"/>
          <p:cNvSpPr/>
          <p:nvPr/>
        </p:nvSpPr>
        <p:spPr>
          <a:xfrm>
            <a:off x="4710491" y="511452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0" name="Lưu đồ: Đường kết nối 29"/>
          <p:cNvSpPr/>
          <p:nvPr/>
        </p:nvSpPr>
        <p:spPr>
          <a:xfrm>
            <a:off x="3925423" y="447490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1" name="Lưu đồ: Đường kết nối 30"/>
          <p:cNvSpPr/>
          <p:nvPr/>
        </p:nvSpPr>
        <p:spPr>
          <a:xfrm>
            <a:off x="3405860" y="596484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32" name="Lưu đồ: Đường kết nối 31"/>
          <p:cNvSpPr/>
          <p:nvPr/>
        </p:nvSpPr>
        <p:spPr>
          <a:xfrm>
            <a:off x="2165883" y="5700165"/>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3" name="Lưu đồ: Đường kết nối 32"/>
          <p:cNvSpPr/>
          <p:nvPr/>
        </p:nvSpPr>
        <p:spPr>
          <a:xfrm>
            <a:off x="2194752" y="6248288"/>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pic>
        <p:nvPicPr>
          <p:cNvPr id="34" name="Hình ảnh 33"/>
          <p:cNvPicPr>
            <a:picLocks noChangeAspect="1"/>
          </p:cNvPicPr>
          <p:nvPr/>
        </p:nvPicPr>
        <p:blipFill>
          <a:blip r:embed="rId1"/>
          <a:stretch>
            <a:fillRect/>
          </a:stretch>
        </p:blipFill>
        <p:spPr>
          <a:xfrm>
            <a:off x="7135480" y="2619259"/>
            <a:ext cx="4487023" cy="42384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pic>
        <p:nvPicPr>
          <p:cNvPr id="35" name="Hình ảnh 4"/>
          <p:cNvPicPr>
            <a:picLocks noChangeAspect="1"/>
          </p:cNvPicPr>
          <p:nvPr/>
        </p:nvPicPr>
        <p:blipFill>
          <a:blip r:embed="rId1"/>
          <a:srcRect l="24583" b="14727"/>
          <a:stretch>
            <a:fillRect/>
          </a:stretch>
        </p:blipFill>
        <p:spPr>
          <a:xfrm>
            <a:off x="4037965" y="2235835"/>
            <a:ext cx="4624705" cy="3941445"/>
          </a:xfrm>
          <a:prstGeom prst="rect">
            <a:avLst/>
          </a:prstGeom>
        </p:spPr>
      </p:pic>
      <p:sp>
        <p:nvSpPr>
          <p:cNvPr id="36" name="Text Box 35"/>
          <p:cNvSpPr txBox="1"/>
          <p:nvPr/>
        </p:nvSpPr>
        <p:spPr>
          <a:xfrm>
            <a:off x="2397760" y="3082925"/>
            <a:ext cx="1640840" cy="2600960"/>
          </a:xfrm>
          <a:prstGeom prst="rect">
            <a:avLst/>
          </a:prstGeom>
          <a:noFill/>
        </p:spPr>
        <p:txBody>
          <a:bodyPr wrap="square" rtlCol="0">
            <a:noAutofit/>
          </a:bodyPr>
          <a:p>
            <a:r>
              <a:rPr lang="en-US" sz="2600">
                <a:latin typeface="Times New Roman" panose="02020603050405020304" charset="0"/>
                <a:cs typeface="Times New Roman" panose="02020603050405020304" charset="0"/>
              </a:rPr>
              <a:t>Biến thiên tính sử dụng </a:t>
            </a:r>
            <a:r>
              <a:rPr lang="en-US" sz="2600">
                <a:latin typeface="Times New Roman" panose="02020603050405020304" charset="0"/>
                <a:cs typeface="Times New Roman" panose="02020603050405020304" charset="0"/>
              </a:rPr>
              <a:t>hiệu quả dữ liệu</a:t>
            </a:r>
            <a:endParaRPr lang="en-US" sz="2600">
              <a:latin typeface="Times New Roman" panose="02020603050405020304" charset="0"/>
              <a:cs typeface="Times New Roman" panose="02020603050405020304" charset="0"/>
            </a:endParaRPr>
          </a:p>
        </p:txBody>
      </p:sp>
      <p:sp>
        <p:nvSpPr>
          <p:cNvPr id="37" name="Text Box 36"/>
          <p:cNvSpPr txBox="1"/>
          <p:nvPr/>
        </p:nvSpPr>
        <p:spPr>
          <a:xfrm>
            <a:off x="5257800" y="6061075"/>
            <a:ext cx="1944370" cy="491490"/>
          </a:xfrm>
          <a:prstGeom prst="rect">
            <a:avLst/>
          </a:prstGeom>
          <a:noFill/>
        </p:spPr>
        <p:txBody>
          <a:bodyPr wrap="square" rtlCol="0">
            <a:spAutoFit/>
          </a:bodyPr>
          <a:p>
            <a:r>
              <a:rPr lang="en-US" sz="2600">
                <a:latin typeface="Times New Roman" panose="02020603050405020304" charset="0"/>
                <a:cs typeface="Times New Roman" panose="02020603050405020304" charset="0"/>
              </a:rPr>
              <a:t>Số cụm k</a:t>
            </a:r>
            <a:endParaRPr lang="en-US" sz="26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sym typeface="+mn-ea"/>
              </a:rPr>
              <a:t>Hãy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tưởng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tượng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bạn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có</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một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số</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dữ</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liệu</a:t>
            </a:r>
            <a:r>
              <a:rPr lang="en-US" sz="2600" dirty="0">
                <a:latin typeface="Times New Roman" panose="02020603050405020304" charset="0"/>
                <a:cs typeface="Times New Roman" panose="02020603050405020304" charset="0"/>
                <a:sym typeface="+mn-ea"/>
              </a:rPr>
              <a:t>(data) </a:t>
            </a:r>
            <a:r>
              <a:rPr lang="en-US" sz="2600" dirty="0" err="1">
                <a:latin typeface="Times New Roman" panose="02020603050405020304" charset="0"/>
                <a:cs typeface="Times New Roman" panose="02020603050405020304" charset="0"/>
                <a:sym typeface="+mn-ea"/>
              </a:rPr>
              <a:t>mà</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bạn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có</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thể</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vẽ</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trên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một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đường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và</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bạn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biết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rằng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có</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thể</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bạn</a:t>
            </a:r>
            <a:r>
              <a:rPr lang="en-US" sz="2600" dirty="0">
                <a:latin typeface="Times New Roman" panose="02020603050405020304" charset="0"/>
                <a:cs typeface="Times New Roman" panose="02020603050405020304" charset="0"/>
                <a:sym typeface="+mn-ea"/>
              </a:rPr>
              <a:t> cần </a:t>
            </a:r>
            <a:r>
              <a:rPr lang="en-US" sz="2600" dirty="0" err="1">
                <a:latin typeface="Times New Roman" panose="02020603050405020304" charset="0"/>
                <a:cs typeface="Times New Roman" panose="02020603050405020304" charset="0"/>
                <a:sym typeface="+mn-ea"/>
              </a:rPr>
              <a:t>đặt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nó</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thành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(cluster).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là</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phép</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từ</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loại</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khối</a:t>
            </a:r>
            <a:r>
              <a:rPr lang="en-US" sz="2600" dirty="0">
                <a:latin typeface="Times New Roman" panose="02020603050405020304" charset="0"/>
                <a:cs typeface="Times New Roman" panose="02020603050405020304" charset="0"/>
                <a:sym typeface="+mn-ea"/>
              </a:rPr>
              <a:t> u </a:t>
            </a:r>
            <a:r>
              <a:rPr lang="en-US" sz="2600" dirty="0" err="1">
                <a:latin typeface="Times New Roman" panose="02020603050405020304" charset="0"/>
                <a:cs typeface="Times New Roman" panose="02020603050405020304" charset="0"/>
                <a:sym typeface="+mn-ea"/>
              </a:rPr>
              <a:t>khác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nhau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hoặc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loại</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tế</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bào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khác</a:t>
            </a:r>
            <a:r>
              <a:rPr lang="en-US" sz="2600" dirty="0">
                <a:latin typeface="Times New Roman" panose="02020603050405020304" charset="0"/>
                <a:cs typeface="Times New Roman" panose="02020603050405020304" charset="0"/>
                <a:sym typeface="+mn-ea"/>
              </a:rPr>
              <a:t>.</a:t>
            </a:r>
            <a:endParaRPr lang="vi-VN" sz="2600" dirty="0">
              <a:latin typeface="Times New Roman" panose="02020603050405020304" charset="0"/>
              <a:cs typeface="Times New Roman" panose="02020603050405020304" charset="0"/>
            </a:endParaRPr>
          </a:p>
          <a:p>
            <a:pPr marL="0" indent="0">
              <a:buNone/>
            </a:pPr>
            <a:endParaRPr lang="en-US" sz="2600">
              <a:latin typeface="Times New Roman" panose="02020603050405020304" charset="0"/>
              <a:cs typeface="Times New Roman" panose="02020603050405020304" charset="0"/>
            </a:endParaRPr>
          </a:p>
        </p:txBody>
      </p:sp>
      <p:cxnSp>
        <p:nvCxnSpPr>
          <p:cNvPr id="4" name="Đường nối Thẳng 3"/>
          <p:cNvCxnSpPr/>
          <p:nvPr/>
        </p:nvCxnSpPr>
        <p:spPr>
          <a:xfrm>
            <a:off x="1163781" y="39762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38053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6" name="Lưu đồ: Đường kết nối 5"/>
          <p:cNvSpPr/>
          <p:nvPr/>
        </p:nvSpPr>
        <p:spPr>
          <a:xfrm>
            <a:off x="2322943" y="38053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7" name="Lưu đồ: Đường kết nối 6"/>
          <p:cNvSpPr/>
          <p:nvPr/>
        </p:nvSpPr>
        <p:spPr>
          <a:xfrm>
            <a:off x="3103415" y="38053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 name="Lưu đồ: Đường kết nối 7"/>
          <p:cNvSpPr/>
          <p:nvPr/>
        </p:nvSpPr>
        <p:spPr>
          <a:xfrm>
            <a:off x="3579086" y="380538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9" name="Lưu đồ: Đường kết nối 8"/>
          <p:cNvSpPr/>
          <p:nvPr/>
        </p:nvSpPr>
        <p:spPr>
          <a:xfrm>
            <a:off x="5368641" y="38053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0" name="Lưu đồ: Đường kết nối 9"/>
          <p:cNvSpPr/>
          <p:nvPr/>
        </p:nvSpPr>
        <p:spPr>
          <a:xfrm>
            <a:off x="5860475" y="380538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1" name="Lưu đồ: Đường kết nối 10"/>
          <p:cNvSpPr/>
          <p:nvPr/>
        </p:nvSpPr>
        <p:spPr>
          <a:xfrm>
            <a:off x="6437746" y="380538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2" name="Lưu đồ: Đường kết nối 11"/>
          <p:cNvSpPr/>
          <p:nvPr/>
        </p:nvSpPr>
        <p:spPr>
          <a:xfrm>
            <a:off x="6848777" y="38053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12"/>
          <p:cNvSpPr/>
          <p:nvPr/>
        </p:nvSpPr>
        <p:spPr>
          <a:xfrm>
            <a:off x="8584032" y="38053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4" name="Lưu đồ: Đường kết nối 13"/>
          <p:cNvSpPr/>
          <p:nvPr/>
        </p:nvSpPr>
        <p:spPr>
          <a:xfrm>
            <a:off x="9075866" y="380538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5" name="Lưu đồ: Đường kết nối 14"/>
          <p:cNvSpPr/>
          <p:nvPr/>
        </p:nvSpPr>
        <p:spPr>
          <a:xfrm>
            <a:off x="9486897" y="38053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15"/>
          <p:cNvSpPr/>
          <p:nvPr/>
        </p:nvSpPr>
        <p:spPr>
          <a:xfrm>
            <a:off x="10064168" y="38053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a:t>
            </a:r>
            <a:r>
              <a:rPr lang="en-US" sz="2600" dirty="0">
                <a:latin typeface="Times New Roman" panose="02020603050405020304" charset="0"/>
                <a:cs typeface="Times New Roman" panose="02020603050405020304" charset="0"/>
                <a:sym typeface="+mn-ea"/>
              </a:rPr>
              <a:t>Trong </a:t>
            </a:r>
            <a:r>
              <a:rPr lang="en-US" sz="2600" dirty="0" err="1">
                <a:latin typeface="Times New Roman" panose="02020603050405020304" charset="0"/>
                <a:cs typeface="Times New Roman" panose="02020603050405020304" charset="0"/>
                <a:sym typeface="+mn-ea"/>
              </a:rPr>
              <a:t>trường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hợp</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này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dữ</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liệu</a:t>
            </a:r>
            <a:r>
              <a:rPr lang="en-US" sz="2600" dirty="0">
                <a:latin typeface="Times New Roman" panose="02020603050405020304" charset="0"/>
                <a:cs typeface="Times New Roman" panose="02020603050405020304" charset="0"/>
                <a:sym typeface="+mn-ea"/>
              </a:rPr>
              <a:t>(data) </a:t>
            </a:r>
            <a:r>
              <a:rPr lang="en-US" sz="2600" dirty="0" err="1">
                <a:latin typeface="Times New Roman" panose="02020603050405020304" charset="0"/>
                <a:cs typeface="Times New Roman" panose="02020603050405020304" charset="0"/>
                <a:sym typeface="+mn-ea"/>
              </a:rPr>
              <a:t>tạo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ra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tương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đối</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rõ</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ràng.</a:t>
            </a:r>
            <a:endParaRPr lang="en-US" sz="2600" dirty="0" err="1">
              <a:latin typeface="Times New Roman" panose="02020603050405020304" charset="0"/>
              <a:cs typeface="Times New Roman" panose="02020603050405020304" charset="0"/>
              <a:sym typeface="+mn-ea"/>
            </a:endParaRPr>
          </a:p>
          <a:p>
            <a:pPr marL="0" indent="0">
              <a:buNone/>
            </a:pPr>
            <a:endParaRPr lang="en-US" sz="2600">
              <a:latin typeface="Times New Roman" panose="02020603050405020304" charset="0"/>
              <a:cs typeface="Times New Roman" panose="02020603050405020304" charset="0"/>
            </a:endParaRPr>
          </a:p>
        </p:txBody>
      </p:sp>
      <p:cxnSp>
        <p:nvCxnSpPr>
          <p:cNvPr id="19" name="Đường nối Thẳng 17"/>
          <p:cNvCxnSpPr/>
          <p:nvPr/>
        </p:nvCxnSpPr>
        <p:spPr>
          <a:xfrm>
            <a:off x="1163781" y="2710868"/>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Lưu đồ: Đường kết nối 18"/>
          <p:cNvSpPr/>
          <p:nvPr/>
        </p:nvSpPr>
        <p:spPr>
          <a:xfrm>
            <a:off x="1847272" y="2539995"/>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1" name="Lưu đồ: Đường kết nối 19"/>
          <p:cNvSpPr/>
          <p:nvPr/>
        </p:nvSpPr>
        <p:spPr>
          <a:xfrm>
            <a:off x="2322943" y="2539992"/>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2" name="Lưu đồ: Đường kết nối 20"/>
          <p:cNvSpPr/>
          <p:nvPr/>
        </p:nvSpPr>
        <p:spPr>
          <a:xfrm>
            <a:off x="3103415" y="2539992"/>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3" name="Lưu đồ: Đường kết nối 21"/>
          <p:cNvSpPr/>
          <p:nvPr/>
        </p:nvSpPr>
        <p:spPr>
          <a:xfrm>
            <a:off x="3579086" y="2539993"/>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4" name="Lưu đồ: Đường kết nối 22"/>
          <p:cNvSpPr/>
          <p:nvPr/>
        </p:nvSpPr>
        <p:spPr>
          <a:xfrm>
            <a:off x="5368641" y="253999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5" name="Lưu đồ: Đường kết nối 23"/>
          <p:cNvSpPr/>
          <p:nvPr/>
        </p:nvSpPr>
        <p:spPr>
          <a:xfrm>
            <a:off x="5860475" y="253999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6" name="Lưu đồ: Đường kết nối 24"/>
          <p:cNvSpPr/>
          <p:nvPr/>
        </p:nvSpPr>
        <p:spPr>
          <a:xfrm>
            <a:off x="6437746" y="253999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7" name="Lưu đồ: Đường kết nối 25"/>
          <p:cNvSpPr/>
          <p:nvPr/>
        </p:nvSpPr>
        <p:spPr>
          <a:xfrm>
            <a:off x="6848777" y="253999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8" name="Lưu đồ: Đường kết nối 26"/>
          <p:cNvSpPr/>
          <p:nvPr/>
        </p:nvSpPr>
        <p:spPr>
          <a:xfrm>
            <a:off x="8584032" y="253999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9" name="Lưu đồ: Đường kết nối 27"/>
          <p:cNvSpPr/>
          <p:nvPr/>
        </p:nvSpPr>
        <p:spPr>
          <a:xfrm>
            <a:off x="9075866" y="25400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0" name="Lưu đồ: Đường kết nối 28"/>
          <p:cNvSpPr/>
          <p:nvPr/>
        </p:nvSpPr>
        <p:spPr>
          <a:xfrm>
            <a:off x="9486897" y="253999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1" name="Lưu đồ: Đường kết nối 29"/>
          <p:cNvSpPr/>
          <p:nvPr/>
        </p:nvSpPr>
        <p:spPr>
          <a:xfrm>
            <a:off x="10064168" y="253999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2" name="Text Box 31"/>
          <p:cNvSpPr txBox="1"/>
          <p:nvPr/>
        </p:nvSpPr>
        <p:spPr>
          <a:xfrm>
            <a:off x="837565" y="3106420"/>
            <a:ext cx="10515600" cy="1691640"/>
          </a:xfrm>
          <a:prstGeom prst="rect">
            <a:avLst/>
          </a:prstGeom>
          <a:noFill/>
        </p:spPr>
        <p:txBody>
          <a:bodyPr wrap="square" rtlCol="0" anchor="t">
            <a:spAutoFit/>
          </a:bodyPr>
          <a:p>
            <a:r>
              <a:rPr lang="en-US" sz="2600" dirty="0" err="1">
                <a:latin typeface="Times New Roman" panose="02020603050405020304" charset="0"/>
                <a:cs typeface="Times New Roman" panose="02020603050405020304" charset="0"/>
                <a:sym typeface="+mn-ea"/>
              </a:rPr>
              <a:t>- Nhưng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thay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vì</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dựa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vào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mắt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nhìn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hãy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xem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liệu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có</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thể</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nhờ</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máy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tính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xác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định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(cluster) </a:t>
            </a:r>
            <a:r>
              <a:rPr lang="en-US" sz="2600" dirty="0" err="1">
                <a:latin typeface="Times New Roman" panose="02020603050405020304" charset="0"/>
                <a:cs typeface="Times New Roman" panose="02020603050405020304" charset="0"/>
                <a:sym typeface="+mn-ea"/>
              </a:rPr>
              <a:t>giống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nhau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không</a:t>
            </a:r>
            <a:r>
              <a:rPr lang="en-US" sz="2600" dirty="0">
                <a:latin typeface="Times New Roman" panose="02020603050405020304" charset="0"/>
                <a:cs typeface="Times New Roman" panose="02020603050405020304" charset="0"/>
                <a:sym typeface="+mn-ea"/>
              </a:rPr>
              <a:t>.</a:t>
            </a:r>
            <a:endParaRPr lang="en-US" sz="2600" dirty="0">
              <a:latin typeface="Times New Roman" panose="02020603050405020304" charset="0"/>
              <a:cs typeface="Times New Roman" panose="02020603050405020304" charset="0"/>
              <a:sym typeface="+mn-ea"/>
            </a:endParaRPr>
          </a:p>
          <a:p>
            <a:r>
              <a:rPr lang="en-US" sz="2600" dirty="0">
                <a:latin typeface="Times New Roman" panose="02020603050405020304" charset="0"/>
                <a:cs typeface="Times New Roman" panose="02020603050405020304" charset="0"/>
                <a:sym typeface="+mn-ea"/>
              </a:rPr>
              <a:t>- Để </a:t>
            </a:r>
            <a:r>
              <a:rPr lang="en-US" sz="2600" dirty="0" err="1">
                <a:latin typeface="Times New Roman" panose="02020603050405020304" charset="0"/>
                <a:cs typeface="Times New Roman" panose="02020603050405020304" charset="0"/>
                <a:sym typeface="+mn-ea"/>
              </a:rPr>
              <a:t>thực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hiện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việc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này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sẽ</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sử</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dụng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phân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 k-means </a:t>
            </a:r>
            <a:endParaRPr lang="vi-VN" sz="2600" dirty="0">
              <a:latin typeface="Times New Roman" panose="02020603050405020304" charset="0"/>
              <a:cs typeface="Times New Roman" panose="02020603050405020304" charset="0"/>
            </a:endParaRPr>
          </a:p>
          <a:p>
            <a:endParaRPr lang="en-US" sz="2600" dirty="0">
              <a:latin typeface="Times New Roman" panose="02020603050405020304" charset="0"/>
              <a:cs typeface="Times New Roman" panose="02020603050405020304" charset="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69" name="Đường nối Thẳng 3"/>
          <p:cNvCxnSpPr/>
          <p:nvPr/>
        </p:nvCxnSpPr>
        <p:spPr>
          <a:xfrm>
            <a:off x="838200" y="2544619"/>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Lưu đồ: Đường kết nối 4"/>
          <p:cNvSpPr/>
          <p:nvPr/>
        </p:nvSpPr>
        <p:spPr>
          <a:xfrm>
            <a:off x="1521691" y="23737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71" name="Lưu đồ: Đường kết nối 5"/>
          <p:cNvSpPr/>
          <p:nvPr/>
        </p:nvSpPr>
        <p:spPr>
          <a:xfrm>
            <a:off x="1997362" y="23737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72" name="Lưu đồ: Đường kết nối 6"/>
          <p:cNvSpPr/>
          <p:nvPr/>
        </p:nvSpPr>
        <p:spPr>
          <a:xfrm>
            <a:off x="2777834" y="23737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73" name="Lưu đồ: Đường kết nối 7"/>
          <p:cNvSpPr/>
          <p:nvPr/>
        </p:nvSpPr>
        <p:spPr>
          <a:xfrm>
            <a:off x="3253505" y="237374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74" name="Lưu đồ: Đường kết nối 8"/>
          <p:cNvSpPr/>
          <p:nvPr/>
        </p:nvSpPr>
        <p:spPr>
          <a:xfrm>
            <a:off x="5043060" y="23737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75" name="Lưu đồ: Đường kết nối 9"/>
          <p:cNvSpPr/>
          <p:nvPr/>
        </p:nvSpPr>
        <p:spPr>
          <a:xfrm>
            <a:off x="5534894" y="237374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76" name="Lưu đồ: Đường kết nối 10"/>
          <p:cNvSpPr/>
          <p:nvPr/>
        </p:nvSpPr>
        <p:spPr>
          <a:xfrm>
            <a:off x="6112165" y="23737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77" name="Lưu đồ: Đường kết nối 11"/>
          <p:cNvSpPr/>
          <p:nvPr/>
        </p:nvSpPr>
        <p:spPr>
          <a:xfrm>
            <a:off x="6523196" y="23737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78" name="Lưu đồ: Đường kết nối 12"/>
          <p:cNvSpPr/>
          <p:nvPr/>
        </p:nvSpPr>
        <p:spPr>
          <a:xfrm>
            <a:off x="8258451" y="23737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79" name="Lưu đồ: Đường kết nối 13"/>
          <p:cNvSpPr/>
          <p:nvPr/>
        </p:nvSpPr>
        <p:spPr>
          <a:xfrm>
            <a:off x="8750285" y="23737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0" name="Lưu đồ: Đường kết nối 14"/>
          <p:cNvSpPr/>
          <p:nvPr/>
        </p:nvSpPr>
        <p:spPr>
          <a:xfrm>
            <a:off x="9161316" y="23737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1" name="Lưu đồ: Đường kết nối 15"/>
          <p:cNvSpPr/>
          <p:nvPr/>
        </p:nvSpPr>
        <p:spPr>
          <a:xfrm>
            <a:off x="9738587" y="23737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2" name="Text Box 81"/>
          <p:cNvSpPr txBox="1"/>
          <p:nvPr/>
        </p:nvSpPr>
        <p:spPr>
          <a:xfrm>
            <a:off x="838200" y="3002280"/>
            <a:ext cx="10515600" cy="491490"/>
          </a:xfrm>
          <a:prstGeom prst="rect">
            <a:avLst/>
          </a:prstGeom>
          <a:noFill/>
        </p:spPr>
        <p:txBody>
          <a:bodyPr wrap="square" rtlCol="0" anchor="t">
            <a:spAutoFit/>
          </a:bodyPr>
          <a:p>
            <a:r>
              <a:rPr lang="en-US" sz="2600" dirty="0" err="1">
                <a:latin typeface="Times New Roman" panose="02020603050405020304" charset="0"/>
                <a:cs typeface="Times New Roman" panose="02020603050405020304" charset="0"/>
                <a:sym typeface="+mn-ea"/>
              </a:rPr>
              <a:t>- 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sẽ</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bắt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đầu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với</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dữ</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liệu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thô</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mà</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chưa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phân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endParaRPr lang="en-US" sz="2600" dirty="0" err="1">
              <a:latin typeface="Times New Roman" panose="02020603050405020304" charset="0"/>
              <a:cs typeface="Times New Roman" panose="02020603050405020304" charset="0"/>
              <a:sym typeface="+mn-ea"/>
            </a:endParaRPr>
          </a:p>
        </p:txBody>
      </p:sp>
      <p:sp>
        <p:nvSpPr>
          <p:cNvPr id="83" name="Text Box 82"/>
          <p:cNvSpPr txBox="1"/>
          <p:nvPr/>
        </p:nvSpPr>
        <p:spPr>
          <a:xfrm>
            <a:off x="838200" y="3493770"/>
            <a:ext cx="10515600" cy="891540"/>
          </a:xfrm>
          <a:prstGeom prst="rect">
            <a:avLst/>
          </a:prstGeom>
          <a:noFill/>
        </p:spPr>
        <p:txBody>
          <a:bodyPr wrap="square" rtlCol="0" anchor="t">
            <a:spAutoFit/>
          </a:bodyPr>
          <a:p>
            <a:pPr marL="0" indent="0">
              <a:buNone/>
            </a:pPr>
            <a:r>
              <a:rPr lang="en-US" sz="2600" dirty="0" err="1">
                <a:latin typeface="Times New Roman" panose="02020603050405020304" charset="0"/>
                <a:cs typeface="Times New Roman" panose="02020603050405020304" charset="0"/>
                <a:sym typeface="+mn-ea"/>
              </a:rPr>
              <a:t>- Bước</a:t>
            </a:r>
            <a:r>
              <a:rPr lang="en-US" sz="2600" dirty="0">
                <a:latin typeface="Times New Roman" panose="02020603050405020304" charset="0"/>
                <a:cs typeface="Times New Roman" panose="02020603050405020304" charset="0"/>
                <a:sym typeface="+mn-ea"/>
              </a:rPr>
              <a:t> 1: </a:t>
            </a:r>
            <a:r>
              <a:rPr lang="en-US" sz="2600" dirty="0" err="1">
                <a:latin typeface="Times New Roman" panose="02020603050405020304" charset="0"/>
                <a:cs typeface="Times New Roman" panose="02020603050405020304" charset="0"/>
                <a:sym typeface="+mn-ea"/>
              </a:rPr>
              <a:t>Chọn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số</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bạn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muốn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xác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định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trong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dữ</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liệu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của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mình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Đây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là</a:t>
            </a:r>
            <a:r>
              <a:rPr lang="en-US" sz="2600" dirty="0">
                <a:latin typeface="Times New Roman" panose="02020603050405020304" charset="0"/>
                <a:cs typeface="Times New Roman" panose="02020603050405020304" charset="0"/>
                <a:sym typeface="+mn-ea"/>
              </a:rPr>
              <a:t> “K” </a:t>
            </a:r>
            <a:r>
              <a:rPr lang="en-US" sz="2600" dirty="0" err="1">
                <a:latin typeface="Times New Roman" panose="02020603050405020304" charset="0"/>
                <a:cs typeface="Times New Roman" panose="02020603050405020304" charset="0"/>
                <a:sym typeface="+mn-ea"/>
              </a:rPr>
              <a:t>trong</a:t>
            </a:r>
            <a:r>
              <a:rPr lang="en-US" sz="2600" dirty="0">
                <a:latin typeface="Times New Roman" panose="02020603050405020304" charset="0"/>
                <a:cs typeface="Times New Roman" panose="02020603050405020304" charset="0"/>
                <a:sym typeface="+mn-ea"/>
              </a:rPr>
              <a:t> “K-means clustering”</a:t>
            </a:r>
            <a:endParaRPr lang="en-US" sz="2600" dirty="0">
              <a:latin typeface="Times New Roman" panose="02020603050405020304" charset="0"/>
              <a:cs typeface="Times New Roman" panose="02020603050405020304" charset="0"/>
              <a:sym typeface="+mn-ea"/>
            </a:endParaRPr>
          </a:p>
        </p:txBody>
      </p:sp>
      <p:sp>
        <p:nvSpPr>
          <p:cNvPr id="84" name="Text Box 83"/>
          <p:cNvSpPr txBox="1"/>
          <p:nvPr/>
        </p:nvSpPr>
        <p:spPr>
          <a:xfrm>
            <a:off x="838200" y="4385310"/>
            <a:ext cx="10515600" cy="891540"/>
          </a:xfrm>
          <a:prstGeom prst="rect">
            <a:avLst/>
          </a:prstGeom>
          <a:noFill/>
        </p:spPr>
        <p:txBody>
          <a:bodyPr wrap="square" rtlCol="0" anchor="t">
            <a:spAutoFit/>
          </a:bodyPr>
          <a:p>
            <a:r>
              <a:rPr lang="en-US" sz="2600" dirty="0">
                <a:latin typeface="Times New Roman" panose="02020603050405020304" charset="0"/>
                <a:cs typeface="Times New Roman" panose="02020603050405020304" charset="0"/>
                <a:sym typeface="+mn-ea"/>
              </a:rPr>
              <a:t>- Trong </a:t>
            </a:r>
            <a:r>
              <a:rPr lang="en-US" sz="2600" dirty="0" err="1">
                <a:latin typeface="Times New Roman" panose="02020603050405020304" charset="0"/>
                <a:cs typeface="Times New Roman" panose="02020603050405020304" charset="0"/>
                <a:sym typeface="+mn-ea"/>
              </a:rPr>
              <a:t>trường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hợp</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này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sẽ</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chọn</a:t>
            </a:r>
            <a:r>
              <a:rPr lang="en-US" sz="2600" dirty="0">
                <a:latin typeface="Times New Roman" panose="02020603050405020304" charset="0"/>
                <a:cs typeface="Times New Roman" panose="02020603050405020304" charset="0"/>
                <a:sym typeface="+mn-ea"/>
              </a:rPr>
              <a:t> K </a:t>
            </a:r>
            <a:r>
              <a:rPr lang="en-US" sz="2600" dirty="0" err="1">
                <a:latin typeface="Times New Roman" panose="02020603050405020304" charset="0"/>
                <a:cs typeface="Times New Roman" panose="02020603050405020304" charset="0"/>
                <a:sym typeface="+mn-ea"/>
              </a:rPr>
              <a:t>bằng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tức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là</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nói</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rằng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muốn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xác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định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endParaRPr lang="en-US" sz="2600" dirty="0" err="1">
              <a:latin typeface="Times New Roman" panose="02020603050405020304" charset="0"/>
              <a:cs typeface="Times New Roman" panose="02020603050405020304" charset="0"/>
              <a:sym typeface="+mn-ea"/>
            </a:endParaRPr>
          </a:p>
        </p:txBody>
      </p:sp>
      <p:sp>
        <p:nvSpPr>
          <p:cNvPr id="85" name="Text Box 84"/>
          <p:cNvSpPr txBox="1"/>
          <p:nvPr/>
        </p:nvSpPr>
        <p:spPr>
          <a:xfrm>
            <a:off x="838200" y="5334635"/>
            <a:ext cx="10515600" cy="891540"/>
          </a:xfrm>
          <a:prstGeom prst="rect">
            <a:avLst/>
          </a:prstGeom>
          <a:noFill/>
        </p:spPr>
        <p:txBody>
          <a:bodyPr wrap="square" rtlCol="0" anchor="t">
            <a:spAutoFit/>
          </a:bodyPr>
          <a:p>
            <a:r>
              <a:rPr lang="en-US" sz="2600" dirty="0" err="1">
                <a:latin typeface="Times New Roman" panose="02020603050405020304" charset="0"/>
                <a:cs typeface="Times New Roman" panose="02020603050405020304" charset="0"/>
                <a:sym typeface="+mn-ea"/>
              </a:rPr>
              <a:t>- Một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thú</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vị</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hơn</a:t>
            </a:r>
            <a:r>
              <a:rPr lang="en-US" sz="2600" dirty="0">
                <a:latin typeface="Times New Roman" panose="02020603050405020304" charset="0"/>
                <a:cs typeface="Times New Roman" panose="02020603050405020304" charset="0"/>
                <a:sym typeface="+mn-ea"/>
              </a:rPr>
              <a:t> để </a:t>
            </a:r>
            <a:r>
              <a:rPr lang="en-US" sz="2600" dirty="0" err="1">
                <a:latin typeface="Times New Roman" panose="02020603050405020304" charset="0"/>
                <a:cs typeface="Times New Roman" panose="02020603050405020304" charset="0"/>
                <a:sym typeface="+mn-ea"/>
              </a:rPr>
              <a:t>chọn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giá</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trị</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cho</a:t>
            </a:r>
            <a:r>
              <a:rPr lang="en-US" sz="2600" dirty="0">
                <a:latin typeface="Times New Roman" panose="02020603050405020304" charset="0"/>
                <a:cs typeface="Times New Roman" panose="02020603050405020304" charset="0"/>
                <a:sym typeface="+mn-ea"/>
              </a:rPr>
              <a:t> K </a:t>
            </a:r>
            <a:r>
              <a:rPr lang="en-US" sz="2600" dirty="0" err="1">
                <a:latin typeface="Times New Roman" panose="02020603050405020304" charset="0"/>
                <a:cs typeface="Times New Roman" panose="02020603050405020304" charset="0"/>
                <a:sym typeface="+mn-ea"/>
              </a:rPr>
              <a:t>nhưng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sẽ</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nói</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về</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điều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đó</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sau</a:t>
            </a:r>
            <a:r>
              <a:rPr lang="en-US" sz="2600" dirty="0">
                <a:latin typeface="Times New Roman" panose="02020603050405020304" charset="0"/>
                <a:cs typeface="Times New Roman" panose="02020603050405020304" charset="0"/>
                <a:sym typeface="+mn-ea"/>
              </a:rPr>
              <a:t> </a:t>
            </a:r>
            <a:endParaRPr lang="en-US" sz="2600" dirty="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40975" y="3662219"/>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24466"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7" name="Lưu đồ: Đường kết nối 6"/>
          <p:cNvSpPr/>
          <p:nvPr/>
        </p:nvSpPr>
        <p:spPr>
          <a:xfrm>
            <a:off x="2026233" y="3369685"/>
            <a:ext cx="586498" cy="585067"/>
          </a:xfrm>
          <a:prstGeom prst="flowChartConnector">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 name="Lưu đồ: Đường kết nối 7"/>
          <p:cNvSpPr/>
          <p:nvPr/>
        </p:nvSpPr>
        <p:spPr>
          <a:xfrm>
            <a:off x="2880609"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9" name="Lưu đồ: Đường kết nối 8"/>
          <p:cNvSpPr/>
          <p:nvPr/>
        </p:nvSpPr>
        <p:spPr>
          <a:xfrm>
            <a:off x="3271987" y="3369686"/>
            <a:ext cx="586498" cy="585066"/>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0" name="Lưu đồ: Đường kết nối 9"/>
          <p:cNvSpPr/>
          <p:nvPr/>
        </p:nvSpPr>
        <p:spPr>
          <a:xfrm>
            <a:off x="5145835"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1" name="Lưu đồ: Đường kết nối 10"/>
          <p:cNvSpPr/>
          <p:nvPr/>
        </p:nvSpPr>
        <p:spPr>
          <a:xfrm>
            <a:off x="5637669" y="349134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2" name="Lưu đồ: Đường kết nối 11"/>
          <p:cNvSpPr/>
          <p:nvPr/>
        </p:nvSpPr>
        <p:spPr>
          <a:xfrm>
            <a:off x="6096000" y="3369685"/>
            <a:ext cx="603838" cy="585067"/>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12"/>
          <p:cNvSpPr/>
          <p:nvPr/>
        </p:nvSpPr>
        <p:spPr>
          <a:xfrm>
            <a:off x="6625971"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4" name="Lưu đồ: Đường kết nối 13"/>
          <p:cNvSpPr/>
          <p:nvPr/>
        </p:nvSpPr>
        <p:spPr>
          <a:xfrm>
            <a:off x="8361226"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5" name="Lưu đồ: Đường kết nối 14"/>
          <p:cNvSpPr/>
          <p:nvPr/>
        </p:nvSpPr>
        <p:spPr>
          <a:xfrm>
            <a:off x="8853060" y="34913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15"/>
          <p:cNvSpPr/>
          <p:nvPr/>
        </p:nvSpPr>
        <p:spPr>
          <a:xfrm>
            <a:off x="9264091"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7" name="Lưu đồ: Đường kết nối 16"/>
          <p:cNvSpPr/>
          <p:nvPr/>
        </p:nvSpPr>
        <p:spPr>
          <a:xfrm>
            <a:off x="9841362"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cxnSp>
        <p:nvCxnSpPr>
          <p:cNvPr id="19" name="Đường kết nối Mũi tên Thẳng 18"/>
          <p:cNvCxnSpPr/>
          <p:nvPr/>
        </p:nvCxnSpPr>
        <p:spPr>
          <a:xfrm>
            <a:off x="2319482" y="4067925"/>
            <a:ext cx="0" cy="9513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Đường kết nối Mũi tên Thẳng 19"/>
          <p:cNvCxnSpPr/>
          <p:nvPr/>
        </p:nvCxnSpPr>
        <p:spPr>
          <a:xfrm flipH="1">
            <a:off x="2651587" y="4067290"/>
            <a:ext cx="904875" cy="9417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Đường kết nối Mũi tên Thẳng 22"/>
          <p:cNvCxnSpPr/>
          <p:nvPr/>
        </p:nvCxnSpPr>
        <p:spPr>
          <a:xfrm flipH="1">
            <a:off x="3411046" y="4029825"/>
            <a:ext cx="2846070" cy="9690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 name="Text Box 3"/>
          <p:cNvSpPr txBox="1"/>
          <p:nvPr/>
        </p:nvSpPr>
        <p:spPr>
          <a:xfrm>
            <a:off x="666750" y="2284730"/>
            <a:ext cx="10413365" cy="491490"/>
          </a:xfrm>
          <a:prstGeom prst="rect">
            <a:avLst/>
          </a:prstGeom>
          <a:noFill/>
        </p:spPr>
        <p:txBody>
          <a:bodyPr wrap="square" rtlCol="0" anchor="t">
            <a:spAutoFit/>
          </a:bodyPr>
          <a:p>
            <a:r>
              <a:rPr lang="en-US" sz="2600" dirty="0" err="1">
                <a:latin typeface="Times New Roman" panose="02020603050405020304" charset="0"/>
                <a:cs typeface="Times New Roman" panose="02020603050405020304" charset="0"/>
                <a:sym typeface="+mn-ea"/>
              </a:rPr>
              <a:t>- Bước</a:t>
            </a:r>
            <a:r>
              <a:rPr lang="en-US" sz="2600" dirty="0">
                <a:latin typeface="Times New Roman" panose="02020603050405020304" charset="0"/>
                <a:cs typeface="Times New Roman" panose="02020603050405020304" charset="0"/>
                <a:sym typeface="+mn-ea"/>
              </a:rPr>
              <a:t> 2: </a:t>
            </a:r>
            <a:r>
              <a:rPr lang="en-US" sz="2600" dirty="0" err="1">
                <a:latin typeface="Times New Roman" panose="02020603050405020304" charset="0"/>
                <a:cs typeface="Times New Roman" panose="02020603050405020304" charset="0"/>
                <a:sym typeface="+mn-ea"/>
              </a:rPr>
              <a:t>Chọn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ngẫu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nhiên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điểm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dữ</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liệu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riêng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biệt</a:t>
            </a:r>
            <a:r>
              <a:rPr lang="en-US" sz="2600" dirty="0">
                <a:latin typeface="Times New Roman" panose="02020603050405020304" charset="0"/>
                <a:cs typeface="Times New Roman" panose="02020603050405020304" charset="0"/>
                <a:sym typeface="+mn-ea"/>
              </a:rPr>
              <a:t>.</a:t>
            </a:r>
            <a:endParaRPr lang="en-US" sz="2600" dirty="0">
              <a:latin typeface="Times New Roman" panose="02020603050405020304" charset="0"/>
              <a:cs typeface="Times New Roman" panose="02020603050405020304" charset="0"/>
              <a:sym typeface="+mn-ea"/>
            </a:endParaRPr>
          </a:p>
        </p:txBody>
      </p:sp>
      <p:sp>
        <p:nvSpPr>
          <p:cNvPr id="18" name="Text Box 17"/>
          <p:cNvSpPr txBox="1"/>
          <p:nvPr/>
        </p:nvSpPr>
        <p:spPr>
          <a:xfrm>
            <a:off x="941070" y="5003800"/>
            <a:ext cx="6096000" cy="491490"/>
          </a:xfrm>
          <a:prstGeom prst="rect">
            <a:avLst/>
          </a:prstGeom>
          <a:noFill/>
        </p:spPr>
        <p:txBody>
          <a:bodyPr wrap="square" rtlCol="0" anchor="t">
            <a:spAutoFit/>
          </a:bodyPr>
          <a:p>
            <a:pPr marL="0" indent="0">
              <a:buNone/>
            </a:pPr>
            <a:r>
              <a:rPr lang="en-US" sz="2600" dirty="0" err="1">
                <a:latin typeface="Times New Roman" panose="02020603050405020304" charset="0"/>
                <a:cs typeface="Times New Roman" panose="02020603050405020304" charset="0"/>
                <a:sym typeface="+mn-ea"/>
              </a:rPr>
              <a:t>Đây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là</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 ban </a:t>
            </a:r>
            <a:r>
              <a:rPr lang="en-US" sz="2600" dirty="0" err="1">
                <a:latin typeface="Times New Roman" panose="02020603050405020304" charset="0"/>
                <a:cs typeface="Times New Roman" panose="02020603050405020304" charset="0"/>
                <a:sym typeface="+mn-ea"/>
              </a:rPr>
              <a:t>đầu</a:t>
            </a:r>
            <a:endParaRPr lang="en-US" sz="2600" dirty="0" err="1">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40975" y="3662219"/>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24466"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7" name="Lưu đồ: Đường kết nối 6"/>
          <p:cNvSpPr/>
          <p:nvPr/>
        </p:nvSpPr>
        <p:spPr>
          <a:xfrm>
            <a:off x="2026233" y="3369685"/>
            <a:ext cx="586498" cy="585067"/>
          </a:xfrm>
          <a:prstGeom prst="flowChartConnector">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 name="Lưu đồ: Đường kết nối 7"/>
          <p:cNvSpPr/>
          <p:nvPr/>
        </p:nvSpPr>
        <p:spPr>
          <a:xfrm>
            <a:off x="2880609"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9" name="Lưu đồ: Đường kết nối 8"/>
          <p:cNvSpPr/>
          <p:nvPr/>
        </p:nvSpPr>
        <p:spPr>
          <a:xfrm>
            <a:off x="3271987" y="3369686"/>
            <a:ext cx="586498" cy="585066"/>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0" name="Lưu đồ: Đường kết nối 9"/>
          <p:cNvSpPr/>
          <p:nvPr/>
        </p:nvSpPr>
        <p:spPr>
          <a:xfrm>
            <a:off x="5145835"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1" name="Lưu đồ: Đường kết nối 10"/>
          <p:cNvSpPr/>
          <p:nvPr/>
        </p:nvSpPr>
        <p:spPr>
          <a:xfrm>
            <a:off x="5637669" y="349134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2" name="Lưu đồ: Đường kết nối 11"/>
          <p:cNvSpPr/>
          <p:nvPr/>
        </p:nvSpPr>
        <p:spPr>
          <a:xfrm>
            <a:off x="6096000" y="3369685"/>
            <a:ext cx="603838" cy="585067"/>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12"/>
          <p:cNvSpPr/>
          <p:nvPr/>
        </p:nvSpPr>
        <p:spPr>
          <a:xfrm>
            <a:off x="6625971"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4" name="Lưu đồ: Đường kết nối 13"/>
          <p:cNvSpPr/>
          <p:nvPr/>
        </p:nvSpPr>
        <p:spPr>
          <a:xfrm>
            <a:off x="8361226"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5" name="Lưu đồ: Đường kết nối 14"/>
          <p:cNvSpPr/>
          <p:nvPr/>
        </p:nvSpPr>
        <p:spPr>
          <a:xfrm>
            <a:off x="8853060" y="34913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15"/>
          <p:cNvSpPr/>
          <p:nvPr/>
        </p:nvSpPr>
        <p:spPr>
          <a:xfrm>
            <a:off x="9264091"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7" name="Lưu đồ: Đường kết nối 16"/>
          <p:cNvSpPr/>
          <p:nvPr/>
        </p:nvSpPr>
        <p:spPr>
          <a:xfrm>
            <a:off x="9841362"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4" name="Text Box 3"/>
          <p:cNvSpPr txBox="1"/>
          <p:nvPr/>
        </p:nvSpPr>
        <p:spPr>
          <a:xfrm>
            <a:off x="838200" y="6060440"/>
            <a:ext cx="10413365" cy="491490"/>
          </a:xfrm>
          <a:prstGeom prst="rect">
            <a:avLst/>
          </a:prstGeom>
          <a:noFill/>
        </p:spPr>
        <p:txBody>
          <a:bodyPr wrap="square" rtlCol="0" anchor="t">
            <a:spAutoFit/>
          </a:bodyPr>
          <a:p>
            <a:r>
              <a:rPr lang="en-US" sz="2600" dirty="0" err="1">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Bước</a:t>
            </a:r>
            <a:r>
              <a:rPr lang="en-US" sz="2600" dirty="0">
                <a:latin typeface="Times New Roman" panose="02020603050405020304" charset="0"/>
                <a:cs typeface="Times New Roman" panose="02020603050405020304" charset="0"/>
                <a:sym typeface="+mn-ea"/>
              </a:rPr>
              <a:t> 3: </a:t>
            </a:r>
            <a:r>
              <a:rPr lang="en-US" sz="2600" dirty="0" err="1">
                <a:latin typeface="Times New Roman" panose="02020603050405020304" charset="0"/>
                <a:cs typeface="Times New Roman" panose="02020603050405020304" charset="0"/>
                <a:sym typeface="+mn-ea"/>
              </a:rPr>
              <a:t>Đo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khoảng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giữa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điểm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đầu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tiên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và</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ba</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 ban </a:t>
            </a:r>
            <a:r>
              <a:rPr lang="en-US" sz="2600" dirty="0" err="1">
                <a:latin typeface="Times New Roman" panose="02020603050405020304" charset="0"/>
                <a:cs typeface="Times New Roman" panose="02020603050405020304" charset="0"/>
                <a:sym typeface="+mn-ea"/>
              </a:rPr>
              <a:t>đầu</a:t>
            </a:r>
            <a:r>
              <a:rPr lang="en-US" sz="2600" dirty="0">
                <a:latin typeface="Times New Roman" panose="02020603050405020304" charset="0"/>
                <a:cs typeface="Times New Roman" panose="02020603050405020304" charset="0"/>
                <a:sym typeface="+mn-ea"/>
              </a:rPr>
              <a:t>.</a:t>
            </a:r>
            <a:endParaRPr lang="en-US" sz="2600" dirty="0">
              <a:latin typeface="Times New Roman" panose="02020603050405020304" charset="0"/>
              <a:cs typeface="Times New Roman" panose="02020603050405020304" charset="0"/>
              <a:sym typeface="+mn-ea"/>
            </a:endParaRPr>
          </a:p>
        </p:txBody>
      </p:sp>
      <p:sp>
        <p:nvSpPr>
          <p:cNvPr id="33" name="Ngoặc móc Phải 32"/>
          <p:cNvSpPr/>
          <p:nvPr/>
        </p:nvSpPr>
        <p:spPr>
          <a:xfrm rot="16200000" flipH="1">
            <a:off x="1858645" y="4057650"/>
            <a:ext cx="433070" cy="508000"/>
          </a:xfrm>
          <a:prstGeom prst="rightBrace">
            <a:avLst>
              <a:gd name="adj1" fmla="val 8333"/>
              <a:gd name="adj2" fmla="val 47090"/>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vi-VN"/>
          </a:p>
        </p:txBody>
      </p:sp>
      <p:sp>
        <p:nvSpPr>
          <p:cNvPr id="22" name="Text Box 21"/>
          <p:cNvSpPr txBox="1"/>
          <p:nvPr/>
        </p:nvSpPr>
        <p:spPr>
          <a:xfrm>
            <a:off x="941070" y="4790440"/>
            <a:ext cx="2712720" cy="1390650"/>
          </a:xfrm>
          <a:prstGeom prst="rect">
            <a:avLst/>
          </a:prstGeom>
          <a:noFill/>
        </p:spPr>
        <p:txBody>
          <a:bodyPr wrap="square" rtlCol="0" anchor="t">
            <a:noAutofit/>
          </a:bodyPr>
          <a:p>
            <a:r>
              <a:rPr lang="en-US" sz="2400" dirty="0" err="1">
                <a:latin typeface="Times New Roman" panose="02020603050405020304" charset="0"/>
                <a:cs typeface="Times New Roman" panose="02020603050405020304" charset="0"/>
                <a:sym typeface="+mn-ea"/>
              </a:rPr>
              <a:t>Đây</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là</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khoảng</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cách</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từ</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điểm</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đầu</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tiên</a:t>
            </a:r>
            <a:r>
              <a:rPr lang="en-US" sz="2400" dirty="0">
                <a:latin typeface="Times New Roman" panose="02020603050405020304" charset="0"/>
                <a:cs typeface="Times New Roman" panose="02020603050405020304" charset="0"/>
                <a:sym typeface="+mn-ea"/>
              </a:rPr>
              <a:t> </a:t>
            </a:r>
            <a:r>
              <a:rPr lang="en-US" sz="2400" dirty="0" err="1">
                <a:latin typeface="Times New Roman" panose="02020603050405020304" charset="0"/>
                <a:cs typeface="Times New Roman" panose="02020603050405020304" charset="0"/>
                <a:sym typeface="+mn-ea"/>
              </a:rPr>
              <a:t>đến</a:t>
            </a:r>
            <a:r>
              <a:rPr lang="en-US" sz="2400" dirty="0">
                <a:latin typeface="Times New Roman" panose="02020603050405020304" charset="0"/>
                <a:cs typeface="Times New Roman" panose="02020603050405020304" charset="0"/>
                <a:sym typeface="+mn-ea"/>
              </a:rPr>
              <a:t> </a:t>
            </a:r>
            <a:r>
              <a:rPr lang="en-US" sz="2400" dirty="0" err="1">
                <a:solidFill>
                  <a:schemeClr val="accent1">
                    <a:lumMod val="75000"/>
                  </a:schemeClr>
                </a:solidFill>
                <a:latin typeface="Times New Roman" panose="02020603050405020304" charset="0"/>
                <a:cs typeface="Times New Roman" panose="02020603050405020304" charset="0"/>
                <a:sym typeface="+mn-ea"/>
              </a:rPr>
              <a:t>cụm</a:t>
            </a:r>
            <a:r>
              <a:rPr lang="en-US" sz="2400" dirty="0">
                <a:solidFill>
                  <a:schemeClr val="accent1">
                    <a:lumMod val="75000"/>
                  </a:schemeClr>
                </a:solidFill>
                <a:latin typeface="Times New Roman" panose="02020603050405020304" charset="0"/>
                <a:cs typeface="Times New Roman" panose="02020603050405020304" charset="0"/>
                <a:sym typeface="+mn-ea"/>
              </a:rPr>
              <a:t> </a:t>
            </a:r>
            <a:r>
              <a:rPr lang="en-US" sz="2400" dirty="0" err="1">
                <a:solidFill>
                  <a:schemeClr val="accent1">
                    <a:lumMod val="75000"/>
                  </a:schemeClr>
                </a:solidFill>
                <a:latin typeface="Times New Roman" panose="02020603050405020304" charset="0"/>
                <a:cs typeface="Times New Roman" panose="02020603050405020304" charset="0"/>
                <a:sym typeface="+mn-ea"/>
              </a:rPr>
              <a:t>màu</a:t>
            </a:r>
            <a:r>
              <a:rPr lang="en-US" sz="2400" dirty="0">
                <a:solidFill>
                  <a:schemeClr val="accent1">
                    <a:lumMod val="75000"/>
                  </a:schemeClr>
                </a:solidFill>
                <a:latin typeface="Times New Roman" panose="02020603050405020304" charset="0"/>
                <a:cs typeface="Times New Roman" panose="02020603050405020304" charset="0"/>
                <a:sym typeface="+mn-ea"/>
              </a:rPr>
              <a:t> </a:t>
            </a:r>
            <a:r>
              <a:rPr lang="en-US" sz="2400" dirty="0" err="1">
                <a:solidFill>
                  <a:schemeClr val="accent1">
                    <a:lumMod val="75000"/>
                  </a:schemeClr>
                </a:solidFill>
                <a:latin typeface="Times New Roman" panose="02020603050405020304" charset="0"/>
                <a:cs typeface="Times New Roman" panose="02020603050405020304" charset="0"/>
                <a:sym typeface="+mn-ea"/>
              </a:rPr>
              <a:t>xanh</a:t>
            </a:r>
            <a:r>
              <a:rPr lang="en-US" sz="2400" dirty="0">
                <a:solidFill>
                  <a:schemeClr val="accent1">
                    <a:lumMod val="75000"/>
                  </a:schemeClr>
                </a:solidFill>
                <a:latin typeface="Times New Roman" panose="02020603050405020304" charset="0"/>
                <a:cs typeface="Times New Roman" panose="02020603050405020304" charset="0"/>
                <a:sym typeface="+mn-ea"/>
              </a:rPr>
              <a:t> lam</a:t>
            </a:r>
            <a:endParaRPr lang="en-US" sz="2400" dirty="0">
              <a:solidFill>
                <a:schemeClr val="accent1">
                  <a:lumMod val="75000"/>
                </a:schemeClr>
              </a:solidFill>
              <a:latin typeface="Times New Roman" panose="02020603050405020304" charset="0"/>
              <a:cs typeface="Times New Roman" panose="02020603050405020304" charset="0"/>
              <a:sym typeface="+mn-ea"/>
            </a:endParaRPr>
          </a:p>
        </p:txBody>
      </p:sp>
      <p:sp>
        <p:nvSpPr>
          <p:cNvPr id="38" name="Ngoặc móc Phải 37"/>
          <p:cNvSpPr/>
          <p:nvPr/>
        </p:nvSpPr>
        <p:spPr>
          <a:xfrm rot="16200000">
            <a:off x="2520315" y="2174875"/>
            <a:ext cx="354330" cy="175387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vi-VN"/>
          </a:p>
        </p:txBody>
      </p:sp>
      <p:sp>
        <p:nvSpPr>
          <p:cNvPr id="24" name="Text Box 23"/>
          <p:cNvSpPr txBox="1"/>
          <p:nvPr/>
        </p:nvSpPr>
        <p:spPr>
          <a:xfrm>
            <a:off x="1624330" y="1903730"/>
            <a:ext cx="2905125" cy="829945"/>
          </a:xfrm>
          <a:prstGeom prst="rect">
            <a:avLst/>
          </a:prstGeom>
          <a:noFill/>
        </p:spPr>
        <p:txBody>
          <a:bodyPr wrap="square" rtlCol="0" anchor="t">
            <a:spAutoFit/>
          </a:bodyPr>
          <a:p>
            <a:r>
              <a:rPr lang="en-US" sz="2400" dirty="0" err="1">
                <a:solidFill>
                  <a:srgbClr val="00B050"/>
                </a:solidFill>
                <a:latin typeface="Times New Roman" panose="02020603050405020304" charset="0"/>
                <a:cs typeface="Times New Roman" panose="02020603050405020304" charset="0"/>
                <a:sym typeface="+mn-ea"/>
              </a:rPr>
              <a:t>Khoảng cách đến cụm</a:t>
            </a:r>
            <a:r>
              <a:rPr lang="en-US" sz="2400" dirty="0">
                <a:solidFill>
                  <a:srgbClr val="00B050"/>
                </a:solidFill>
                <a:latin typeface="Times New Roman" panose="02020603050405020304" charset="0"/>
                <a:cs typeface="Times New Roman" panose="02020603050405020304" charset="0"/>
                <a:sym typeface="+mn-ea"/>
              </a:rPr>
              <a:t> </a:t>
            </a:r>
            <a:r>
              <a:rPr lang="en-US" sz="2400" dirty="0" err="1">
                <a:solidFill>
                  <a:srgbClr val="00B050"/>
                </a:solidFill>
                <a:latin typeface="Times New Roman" panose="02020603050405020304" charset="0"/>
                <a:cs typeface="Times New Roman" panose="02020603050405020304" charset="0"/>
                <a:sym typeface="+mn-ea"/>
              </a:rPr>
              <a:t>màu</a:t>
            </a:r>
            <a:r>
              <a:rPr lang="en-US" sz="2400" dirty="0">
                <a:solidFill>
                  <a:srgbClr val="00B050"/>
                </a:solidFill>
                <a:latin typeface="Times New Roman" panose="02020603050405020304" charset="0"/>
                <a:cs typeface="Times New Roman" panose="02020603050405020304" charset="0"/>
                <a:sym typeface="+mn-ea"/>
              </a:rPr>
              <a:t> </a:t>
            </a:r>
            <a:r>
              <a:rPr lang="en-US" sz="2400" dirty="0" err="1">
                <a:solidFill>
                  <a:srgbClr val="00B050"/>
                </a:solidFill>
                <a:latin typeface="Times New Roman" panose="02020603050405020304" charset="0"/>
                <a:cs typeface="Times New Roman" panose="02020603050405020304" charset="0"/>
                <a:sym typeface="+mn-ea"/>
              </a:rPr>
              <a:t>xanh</a:t>
            </a:r>
            <a:r>
              <a:rPr lang="en-US" sz="2400" dirty="0">
                <a:solidFill>
                  <a:srgbClr val="00B050"/>
                </a:solidFill>
                <a:latin typeface="Times New Roman" panose="02020603050405020304" charset="0"/>
                <a:cs typeface="Times New Roman" panose="02020603050405020304" charset="0"/>
                <a:sym typeface="+mn-ea"/>
              </a:rPr>
              <a:t> </a:t>
            </a:r>
            <a:r>
              <a:rPr lang="en-US" sz="2400" dirty="0" err="1">
                <a:solidFill>
                  <a:srgbClr val="00B050"/>
                </a:solidFill>
                <a:latin typeface="Times New Roman" panose="02020603050405020304" charset="0"/>
                <a:cs typeface="Times New Roman" panose="02020603050405020304" charset="0"/>
                <a:sym typeface="+mn-ea"/>
              </a:rPr>
              <a:t>lá</a:t>
            </a:r>
            <a:r>
              <a:rPr lang="en-US" sz="2400" dirty="0">
                <a:solidFill>
                  <a:srgbClr val="00B050"/>
                </a:solidFill>
                <a:latin typeface="Times New Roman" panose="02020603050405020304" charset="0"/>
                <a:cs typeface="Times New Roman" panose="02020603050405020304" charset="0"/>
                <a:sym typeface="+mn-ea"/>
              </a:rPr>
              <a:t> </a:t>
            </a:r>
            <a:r>
              <a:rPr lang="en-US" sz="2400" dirty="0" err="1">
                <a:solidFill>
                  <a:srgbClr val="00B050"/>
                </a:solidFill>
                <a:latin typeface="Times New Roman" panose="02020603050405020304" charset="0"/>
                <a:cs typeface="Times New Roman" panose="02020603050405020304" charset="0"/>
                <a:sym typeface="+mn-ea"/>
              </a:rPr>
              <a:t>cây</a:t>
            </a:r>
            <a:r>
              <a:rPr lang="en-US" dirty="0">
                <a:sym typeface="+mn-ea"/>
              </a:rPr>
              <a:t> </a:t>
            </a:r>
            <a:endParaRPr lang="en-US" dirty="0">
              <a:sym typeface="+mn-ea"/>
            </a:endParaRPr>
          </a:p>
        </p:txBody>
      </p:sp>
      <p:sp>
        <p:nvSpPr>
          <p:cNvPr id="25" name="Ngoặc móc Phải 21"/>
          <p:cNvSpPr/>
          <p:nvPr/>
        </p:nvSpPr>
        <p:spPr>
          <a:xfrm rot="16200000" flipH="1">
            <a:off x="3824605" y="2421890"/>
            <a:ext cx="582930" cy="4589145"/>
          </a:xfrm>
          <a:prstGeom prst="rightBrace">
            <a:avLst>
              <a:gd name="adj1" fmla="val 8333"/>
              <a:gd name="adj2" fmla="val 81188"/>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vi-VN"/>
          </a:p>
        </p:txBody>
      </p:sp>
      <p:sp>
        <p:nvSpPr>
          <p:cNvPr id="26" name="Text Box 25"/>
          <p:cNvSpPr txBox="1"/>
          <p:nvPr/>
        </p:nvSpPr>
        <p:spPr>
          <a:xfrm>
            <a:off x="4330065" y="5255260"/>
            <a:ext cx="6096000" cy="460375"/>
          </a:xfrm>
          <a:prstGeom prst="rect">
            <a:avLst/>
          </a:prstGeom>
          <a:noFill/>
        </p:spPr>
        <p:txBody>
          <a:bodyPr wrap="square" rtlCol="0" anchor="t">
            <a:spAutoFit/>
          </a:bodyPr>
          <a:p>
            <a:r>
              <a:rPr lang="en-US" sz="2400" dirty="0" err="1">
                <a:solidFill>
                  <a:srgbClr val="FF0000"/>
                </a:solidFill>
                <a:latin typeface="Times New Roman" panose="02020603050405020304" charset="0"/>
                <a:cs typeface="Times New Roman" panose="02020603050405020304" charset="0"/>
                <a:sym typeface="+mn-ea"/>
              </a:rPr>
              <a:t>Khoảng cách đến cụm</a:t>
            </a:r>
            <a:r>
              <a:rPr lang="en-US" sz="2400" dirty="0">
                <a:solidFill>
                  <a:srgbClr val="FF0000"/>
                </a:solidFill>
                <a:latin typeface="Times New Roman" panose="02020603050405020304" charset="0"/>
                <a:cs typeface="Times New Roman" panose="02020603050405020304" charset="0"/>
                <a:sym typeface="+mn-ea"/>
              </a:rPr>
              <a:t> </a:t>
            </a:r>
            <a:r>
              <a:rPr lang="en-US" sz="2400" dirty="0" err="1">
                <a:solidFill>
                  <a:srgbClr val="FF0000"/>
                </a:solidFill>
                <a:latin typeface="Times New Roman" panose="02020603050405020304" charset="0"/>
                <a:cs typeface="Times New Roman" panose="02020603050405020304" charset="0"/>
                <a:sym typeface="+mn-ea"/>
              </a:rPr>
              <a:t>màu</a:t>
            </a:r>
            <a:r>
              <a:rPr lang="en-US" sz="2400" dirty="0">
                <a:solidFill>
                  <a:srgbClr val="FF0000"/>
                </a:solidFill>
                <a:latin typeface="Times New Roman" panose="02020603050405020304" charset="0"/>
                <a:cs typeface="Times New Roman" panose="02020603050405020304" charset="0"/>
                <a:sym typeface="+mn-ea"/>
              </a:rPr>
              <a:t> </a:t>
            </a:r>
            <a:r>
              <a:rPr lang="en-US" sz="2400" dirty="0" err="1">
                <a:solidFill>
                  <a:srgbClr val="FF0000"/>
                </a:solidFill>
                <a:latin typeface="Times New Roman" panose="02020603050405020304" charset="0"/>
                <a:cs typeface="Times New Roman" panose="02020603050405020304" charset="0"/>
                <a:sym typeface="+mn-ea"/>
              </a:rPr>
              <a:t>đỏ</a:t>
            </a:r>
            <a:endParaRPr lang="en-US" sz="2400" dirty="0" err="1">
              <a:solidFill>
                <a:srgbClr val="FF0000"/>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40975" y="3662219"/>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Lưu đồ: Đường kết nối 6"/>
          <p:cNvSpPr/>
          <p:nvPr/>
        </p:nvSpPr>
        <p:spPr>
          <a:xfrm>
            <a:off x="2026233" y="3369685"/>
            <a:ext cx="586498" cy="585067"/>
          </a:xfrm>
          <a:prstGeom prst="flowChartConnector">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 name="Lưu đồ: Đường kết nối 7"/>
          <p:cNvSpPr/>
          <p:nvPr/>
        </p:nvSpPr>
        <p:spPr>
          <a:xfrm>
            <a:off x="2880609"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9" name="Lưu đồ: Đường kết nối 8"/>
          <p:cNvSpPr/>
          <p:nvPr/>
        </p:nvSpPr>
        <p:spPr>
          <a:xfrm>
            <a:off x="3271987" y="3369686"/>
            <a:ext cx="586498" cy="585066"/>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0" name="Lưu đồ: Đường kết nối 9"/>
          <p:cNvSpPr/>
          <p:nvPr/>
        </p:nvSpPr>
        <p:spPr>
          <a:xfrm>
            <a:off x="5145835"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1" name="Lưu đồ: Đường kết nối 10"/>
          <p:cNvSpPr/>
          <p:nvPr/>
        </p:nvSpPr>
        <p:spPr>
          <a:xfrm>
            <a:off x="5637669" y="349134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2" name="Lưu đồ: Đường kết nối 11"/>
          <p:cNvSpPr/>
          <p:nvPr/>
        </p:nvSpPr>
        <p:spPr>
          <a:xfrm>
            <a:off x="6096000" y="3369685"/>
            <a:ext cx="603838" cy="585067"/>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12"/>
          <p:cNvSpPr/>
          <p:nvPr/>
        </p:nvSpPr>
        <p:spPr>
          <a:xfrm>
            <a:off x="6625971"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4" name="Lưu đồ: Đường kết nối 13"/>
          <p:cNvSpPr/>
          <p:nvPr/>
        </p:nvSpPr>
        <p:spPr>
          <a:xfrm>
            <a:off x="8361226"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5" name="Lưu đồ: Đường kết nối 14"/>
          <p:cNvSpPr/>
          <p:nvPr/>
        </p:nvSpPr>
        <p:spPr>
          <a:xfrm>
            <a:off x="8853060" y="34913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15"/>
          <p:cNvSpPr/>
          <p:nvPr/>
        </p:nvSpPr>
        <p:spPr>
          <a:xfrm>
            <a:off x="9264091"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7" name="Lưu đồ: Đường kết nối 16"/>
          <p:cNvSpPr/>
          <p:nvPr/>
        </p:nvSpPr>
        <p:spPr>
          <a:xfrm>
            <a:off x="9841362"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4" name="Text Box 3"/>
          <p:cNvSpPr txBox="1"/>
          <p:nvPr/>
        </p:nvSpPr>
        <p:spPr>
          <a:xfrm>
            <a:off x="838200" y="5240655"/>
            <a:ext cx="10413365" cy="891540"/>
          </a:xfrm>
          <a:prstGeom prst="rect">
            <a:avLst/>
          </a:prstGeom>
          <a:noFill/>
        </p:spPr>
        <p:txBody>
          <a:bodyPr wrap="square" rtlCol="0" anchor="t">
            <a:spAutoFit/>
          </a:bodyPr>
          <a:p>
            <a:r>
              <a:rPr lang="en-US" sz="2600" dirty="0" err="1">
                <a:latin typeface="Times New Roman" panose="02020603050405020304" charset="0"/>
                <a:cs typeface="Times New Roman" panose="02020603050405020304" charset="0"/>
                <a:sym typeface="+mn-ea"/>
              </a:rPr>
              <a:t>- Bước</a:t>
            </a:r>
            <a:r>
              <a:rPr lang="en-US" sz="2600" dirty="0">
                <a:latin typeface="Times New Roman" panose="02020603050405020304" charset="0"/>
                <a:cs typeface="Times New Roman" panose="02020603050405020304" charset="0"/>
                <a:sym typeface="+mn-ea"/>
              </a:rPr>
              <a:t> 4: </a:t>
            </a:r>
            <a:r>
              <a:rPr lang="en-US" sz="2600" dirty="0" err="1">
                <a:latin typeface="Times New Roman" panose="02020603050405020304" charset="0"/>
                <a:cs typeface="Times New Roman" panose="02020603050405020304" charset="0"/>
                <a:sym typeface="+mn-ea"/>
              </a:rPr>
              <a:t>Gán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điểm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đầu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tiên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gần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nhất</a:t>
            </a:r>
            <a:r>
              <a:rPr lang="en-US" sz="2600" dirty="0">
                <a:latin typeface="Times New Roman" panose="02020603050405020304" charset="0"/>
                <a:cs typeface="Times New Roman" panose="02020603050405020304" charset="0"/>
                <a:sym typeface="+mn-ea"/>
              </a:rPr>
              <a:t>. Trong </a:t>
            </a:r>
            <a:r>
              <a:rPr lang="en-US" sz="2600" dirty="0" err="1">
                <a:latin typeface="Times New Roman" panose="02020603050405020304" charset="0"/>
                <a:cs typeface="Times New Roman" panose="02020603050405020304" charset="0"/>
                <a:sym typeface="+mn-ea"/>
              </a:rPr>
              <a:t>trường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hợp</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này</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gần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nhất</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là</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 </a:t>
            </a:r>
            <a:r>
              <a:rPr lang="en-US" sz="2600" dirty="0" err="1">
                <a:solidFill>
                  <a:schemeClr val="accent1"/>
                </a:solidFill>
                <a:latin typeface="Times New Roman" panose="02020603050405020304" charset="0"/>
                <a:cs typeface="Times New Roman" panose="02020603050405020304" charset="0"/>
                <a:sym typeface="+mn-ea"/>
              </a:rPr>
              <a:t>màu</a:t>
            </a:r>
            <a:r>
              <a:rPr lang="en-US" sz="2600" dirty="0">
                <a:solidFill>
                  <a:schemeClr val="accent1"/>
                </a:solidFill>
                <a:latin typeface="Times New Roman" panose="02020603050405020304" charset="0"/>
                <a:cs typeface="Times New Roman" panose="02020603050405020304" charset="0"/>
                <a:sym typeface="+mn-ea"/>
              </a:rPr>
              <a:t> </a:t>
            </a:r>
            <a:r>
              <a:rPr lang="en-US" sz="2600" dirty="0" err="1">
                <a:solidFill>
                  <a:schemeClr val="accent1"/>
                </a:solidFill>
                <a:latin typeface="Times New Roman" panose="02020603050405020304" charset="0"/>
                <a:cs typeface="Times New Roman" panose="02020603050405020304" charset="0"/>
                <a:sym typeface="+mn-ea"/>
              </a:rPr>
              <a:t>xanh</a:t>
            </a:r>
            <a:r>
              <a:rPr lang="en-US" sz="2600" dirty="0">
                <a:solidFill>
                  <a:schemeClr val="accent1"/>
                </a:solidFill>
                <a:latin typeface="Times New Roman" panose="02020603050405020304" charset="0"/>
                <a:cs typeface="Times New Roman" panose="02020603050405020304" charset="0"/>
                <a:sym typeface="+mn-ea"/>
              </a:rPr>
              <a:t> lam</a:t>
            </a:r>
            <a:endParaRPr lang="en-US" sz="2600" dirty="0">
              <a:solidFill>
                <a:schemeClr val="accent1"/>
              </a:solidFill>
              <a:latin typeface="Times New Roman" panose="02020603050405020304" charset="0"/>
              <a:cs typeface="Times New Roman" panose="02020603050405020304" charset="0"/>
              <a:sym typeface="+mn-ea"/>
            </a:endParaRPr>
          </a:p>
        </p:txBody>
      </p:sp>
      <p:sp>
        <p:nvSpPr>
          <p:cNvPr id="36" name="Lưu đồ: Đường kết nối 4"/>
          <p:cNvSpPr/>
          <p:nvPr/>
        </p:nvSpPr>
        <p:spPr>
          <a:xfrm>
            <a:off x="1574704" y="3491165"/>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solidFill>
                <a:schemeClr val="accent1"/>
              </a:solidFill>
            </a:endParaRPr>
          </a:p>
        </p:txBody>
      </p:sp>
      <p:cxnSp>
        <p:nvCxnSpPr>
          <p:cNvPr id="37" name="Đường kết nối Mũi tên Thẳng 17"/>
          <p:cNvCxnSpPr/>
          <p:nvPr/>
        </p:nvCxnSpPr>
        <p:spPr>
          <a:xfrm flipH="1" flipV="1">
            <a:off x="1692282" y="3955126"/>
            <a:ext cx="214630" cy="108775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40975" y="3662219"/>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Lưu đồ: Đường kết nối 6"/>
          <p:cNvSpPr/>
          <p:nvPr/>
        </p:nvSpPr>
        <p:spPr>
          <a:xfrm>
            <a:off x="2026233" y="3369685"/>
            <a:ext cx="586498" cy="585067"/>
          </a:xfrm>
          <a:prstGeom prst="flowChartConnector">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 name="Lưu đồ: Đường kết nối 7"/>
          <p:cNvSpPr/>
          <p:nvPr/>
        </p:nvSpPr>
        <p:spPr>
          <a:xfrm>
            <a:off x="2880609"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9" name="Lưu đồ: Đường kết nối 8"/>
          <p:cNvSpPr/>
          <p:nvPr/>
        </p:nvSpPr>
        <p:spPr>
          <a:xfrm>
            <a:off x="3271987" y="3369686"/>
            <a:ext cx="586498" cy="585066"/>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0" name="Lưu đồ: Đường kết nối 9"/>
          <p:cNvSpPr/>
          <p:nvPr/>
        </p:nvSpPr>
        <p:spPr>
          <a:xfrm>
            <a:off x="5145835"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1" name="Lưu đồ: Đường kết nối 10"/>
          <p:cNvSpPr/>
          <p:nvPr/>
        </p:nvSpPr>
        <p:spPr>
          <a:xfrm>
            <a:off x="5637669" y="349134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2" name="Lưu đồ: Đường kết nối 11"/>
          <p:cNvSpPr/>
          <p:nvPr/>
        </p:nvSpPr>
        <p:spPr>
          <a:xfrm>
            <a:off x="6096000" y="3369685"/>
            <a:ext cx="603838" cy="585067"/>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12"/>
          <p:cNvSpPr/>
          <p:nvPr/>
        </p:nvSpPr>
        <p:spPr>
          <a:xfrm>
            <a:off x="6625971"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4" name="Lưu đồ: Đường kết nối 13"/>
          <p:cNvSpPr/>
          <p:nvPr/>
        </p:nvSpPr>
        <p:spPr>
          <a:xfrm>
            <a:off x="8361226"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5" name="Lưu đồ: Đường kết nối 14"/>
          <p:cNvSpPr/>
          <p:nvPr/>
        </p:nvSpPr>
        <p:spPr>
          <a:xfrm>
            <a:off x="8853060" y="34913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15"/>
          <p:cNvSpPr/>
          <p:nvPr/>
        </p:nvSpPr>
        <p:spPr>
          <a:xfrm>
            <a:off x="9264091"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7" name="Lưu đồ: Đường kết nối 16"/>
          <p:cNvSpPr/>
          <p:nvPr/>
        </p:nvSpPr>
        <p:spPr>
          <a:xfrm>
            <a:off x="9841362"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6" name="Lưu đồ: Đường kết nối 4"/>
          <p:cNvSpPr/>
          <p:nvPr/>
        </p:nvSpPr>
        <p:spPr>
          <a:xfrm>
            <a:off x="1574704" y="3491165"/>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solidFill>
                <a:schemeClr val="accent1"/>
              </a:solidFill>
            </a:endParaRPr>
          </a:p>
        </p:txBody>
      </p:sp>
      <p:sp>
        <p:nvSpPr>
          <p:cNvPr id="23" name="Chỗ dành sẵn cho Nội dung 2"/>
          <p:cNvSpPr txBox="1"/>
          <p:nvPr/>
        </p:nvSpPr>
        <p:spPr>
          <a:xfrm>
            <a:off x="1257089" y="4720795"/>
            <a:ext cx="4380348" cy="810514"/>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Bây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giờ</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làm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tương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tự</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điểm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tiếp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theo</a:t>
            </a:r>
            <a:r>
              <a:rPr lang="en-US" dirty="0"/>
              <a:t> </a:t>
            </a:r>
            <a:endParaRPr lang="vi-VN" dirty="0"/>
          </a:p>
        </p:txBody>
      </p:sp>
      <p:cxnSp>
        <p:nvCxnSpPr>
          <p:cNvPr id="18" name="Đường kết nối Mũi tên Thẳng 17"/>
          <p:cNvCxnSpPr/>
          <p:nvPr/>
        </p:nvCxnSpPr>
        <p:spPr>
          <a:xfrm flipH="1">
            <a:off x="3008127" y="3954376"/>
            <a:ext cx="29210" cy="6451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40975" y="3662219"/>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Lưu đồ: Đường kết nối 6"/>
          <p:cNvSpPr/>
          <p:nvPr/>
        </p:nvSpPr>
        <p:spPr>
          <a:xfrm>
            <a:off x="2026233" y="3369685"/>
            <a:ext cx="586498" cy="585067"/>
          </a:xfrm>
          <a:prstGeom prst="flowChartConnector">
            <a:avLst/>
          </a:prstGeom>
          <a:solidFill>
            <a:schemeClr val="accent1"/>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 name="Lưu đồ: Đường kết nối 7"/>
          <p:cNvSpPr/>
          <p:nvPr/>
        </p:nvSpPr>
        <p:spPr>
          <a:xfrm>
            <a:off x="2880609" y="3491343"/>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9" name="Lưu đồ: Đường kết nối 8"/>
          <p:cNvSpPr/>
          <p:nvPr/>
        </p:nvSpPr>
        <p:spPr>
          <a:xfrm>
            <a:off x="3271987" y="3369686"/>
            <a:ext cx="586498" cy="585066"/>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0" name="Lưu đồ: Đường kết nối 9"/>
          <p:cNvSpPr/>
          <p:nvPr/>
        </p:nvSpPr>
        <p:spPr>
          <a:xfrm>
            <a:off x="5145835" y="349134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1" name="Lưu đồ: Đường kết nối 10"/>
          <p:cNvSpPr/>
          <p:nvPr/>
        </p:nvSpPr>
        <p:spPr>
          <a:xfrm>
            <a:off x="5637669" y="349134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2" name="Lưu đồ: Đường kết nối 11"/>
          <p:cNvSpPr/>
          <p:nvPr/>
        </p:nvSpPr>
        <p:spPr>
          <a:xfrm>
            <a:off x="6096000" y="3369685"/>
            <a:ext cx="603838" cy="585067"/>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12"/>
          <p:cNvSpPr/>
          <p:nvPr/>
        </p:nvSpPr>
        <p:spPr>
          <a:xfrm>
            <a:off x="6625971" y="349134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4" name="Lưu đồ: Đường kết nối 13"/>
          <p:cNvSpPr/>
          <p:nvPr/>
        </p:nvSpPr>
        <p:spPr>
          <a:xfrm>
            <a:off x="8361226" y="349134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5" name="Lưu đồ: Đường kết nối 14"/>
          <p:cNvSpPr/>
          <p:nvPr/>
        </p:nvSpPr>
        <p:spPr>
          <a:xfrm>
            <a:off x="8853060" y="349135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15"/>
          <p:cNvSpPr/>
          <p:nvPr/>
        </p:nvSpPr>
        <p:spPr>
          <a:xfrm>
            <a:off x="9264091" y="349134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7" name="Lưu đồ: Đường kết nối 16"/>
          <p:cNvSpPr/>
          <p:nvPr/>
        </p:nvSpPr>
        <p:spPr>
          <a:xfrm>
            <a:off x="9841362" y="349134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6" name="Lưu đồ: Đường kết nối 4"/>
          <p:cNvSpPr/>
          <p:nvPr/>
        </p:nvSpPr>
        <p:spPr>
          <a:xfrm>
            <a:off x="1574704" y="3491165"/>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solidFill>
                <a:schemeClr val="accent1"/>
              </a:solidFill>
            </a:endParaRPr>
          </a:p>
        </p:txBody>
      </p:sp>
      <p:sp>
        <p:nvSpPr>
          <p:cNvPr id="23" name="Chỗ dành sẵn cho Nội dung 2"/>
          <p:cNvSpPr txBox="1"/>
          <p:nvPr/>
        </p:nvSpPr>
        <p:spPr>
          <a:xfrm>
            <a:off x="1257089" y="4720795"/>
            <a:ext cx="4380348" cy="810514"/>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dirty="0"/>
          </a:p>
        </p:txBody>
      </p:sp>
      <p:sp>
        <p:nvSpPr>
          <p:cNvPr id="31" name="Chỗ dành sẵn cho Nội dung 2"/>
          <p:cNvSpPr txBox="1"/>
          <p:nvPr/>
        </p:nvSpPr>
        <p:spPr>
          <a:xfrm>
            <a:off x="2154381" y="4832338"/>
            <a:ext cx="4334167" cy="1450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dirty="0"/>
          </a:p>
        </p:txBody>
      </p:sp>
      <p:sp>
        <p:nvSpPr>
          <p:cNvPr id="4" name="Text Box 3"/>
          <p:cNvSpPr txBox="1"/>
          <p:nvPr/>
        </p:nvSpPr>
        <p:spPr>
          <a:xfrm>
            <a:off x="1007110" y="2230755"/>
            <a:ext cx="7846060" cy="891540"/>
          </a:xfrm>
          <a:prstGeom prst="rect">
            <a:avLst/>
          </a:prstGeom>
          <a:noFill/>
        </p:spPr>
        <p:txBody>
          <a:bodyPr wrap="square" rtlCol="0">
            <a:spAutoFit/>
          </a:bodyPr>
          <a:p>
            <a:r>
              <a:rPr lang="en-US" sz="2600">
                <a:latin typeface="Times New Roman" panose="02020603050405020304" charset="0"/>
                <a:cs typeface="Times New Roman" panose="02020603050405020304" charset="0"/>
              </a:rPr>
              <a:t>- Chúng ta sẽ dừng lại khi mà toàn bộ các điểm đã được thực hiện phân cụm</a:t>
            </a:r>
            <a:endParaRPr lang="en-US" sz="26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1. Phân cụm là gì ?</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541655"/>
          </a:xfrm>
        </p:spPr>
        <p:txBody>
          <a:bodyPr/>
          <a:p>
            <a:pPr marL="0" indent="0">
              <a:buNone/>
            </a:pPr>
            <a:r>
              <a:rPr lang="en-US">
                <a:latin typeface="Times New Roman" panose="02020603050405020304" charset="0"/>
                <a:cs typeface="Times New Roman" panose="02020603050405020304" charset="0"/>
              </a:rPr>
              <a:t>1.1. Khái niệm</a:t>
            </a:r>
            <a:endParaRPr lang="en-US">
              <a:latin typeface="Times New Roman" panose="02020603050405020304" charset="0"/>
              <a:cs typeface="Times New Roman" panose="02020603050405020304" charset="0"/>
            </a:endParaRPr>
          </a:p>
          <a:p>
            <a:pPr marL="0" indent="0">
              <a:buNone/>
            </a:pPr>
            <a:endParaRPr lang="en-US" sz="25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1434465" y="3984625"/>
            <a:ext cx="3715385" cy="2873375"/>
          </a:xfrm>
          <a:prstGeom prst="rect">
            <a:avLst/>
          </a:prstGeom>
        </p:spPr>
      </p:pic>
      <p:pic>
        <p:nvPicPr>
          <p:cNvPr id="7" name="Picture 6"/>
          <p:cNvPicPr>
            <a:picLocks noChangeAspect="1"/>
          </p:cNvPicPr>
          <p:nvPr/>
        </p:nvPicPr>
        <p:blipFill>
          <a:blip r:embed="rId2"/>
          <a:stretch>
            <a:fillRect/>
          </a:stretch>
        </p:blipFill>
        <p:spPr>
          <a:xfrm>
            <a:off x="6221095" y="3916045"/>
            <a:ext cx="3804285" cy="2941955"/>
          </a:xfrm>
          <a:prstGeom prst="rect">
            <a:avLst/>
          </a:prstGeom>
        </p:spPr>
      </p:pic>
      <mc:AlternateContent xmlns:mc="http://schemas.openxmlformats.org/markup-compatibility/2006" xmlns:p14="http://schemas.microsoft.com/office/powerpoint/2010/main">
        <mc:Choice Requires="p14">
          <p:contentPart r:id="rId3" p14:bwMode="auto">
            <p14:nvContentPartPr>
              <p14:cNvPr id="10" name="Ink 9"/>
              <p14:cNvContentPartPr/>
              <p14:nvPr/>
            </p14:nvContentPartPr>
            <p14:xfrm>
              <a:off x="5227320" y="5283835"/>
              <a:ext cx="657860" cy="78740"/>
            </p14:xfrm>
          </p:contentPart>
        </mc:Choice>
        <mc:Fallback xmlns="">
          <p:pic>
            <p:nvPicPr>
              <p:cNvPr id="10" name="Ink 9"/>
            </p:nvPicPr>
            <p:blipFill>
              <a:blip r:embed="rId4"/>
            </p:blipFill>
            <p:spPr>
              <a:xfrm>
                <a:off x="5227320" y="5283835"/>
                <a:ext cx="657860" cy="7874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1" name="Ink 10"/>
              <p14:cNvContentPartPr/>
              <p14:nvPr/>
            </p14:nvContentPartPr>
            <p14:xfrm>
              <a:off x="5634990" y="4930140"/>
              <a:ext cx="329565" cy="949325"/>
            </p14:xfrm>
          </p:contentPart>
        </mc:Choice>
        <mc:Fallback xmlns="">
          <p:pic>
            <p:nvPicPr>
              <p:cNvPr id="11" name="Ink 10"/>
            </p:nvPicPr>
            <p:blipFill>
              <a:blip r:embed="rId6"/>
            </p:blipFill>
            <p:spPr>
              <a:xfrm>
                <a:off x="5634990" y="4930140"/>
                <a:ext cx="329565" cy="949325"/>
              </a:xfrm>
              <a:prstGeom prst="rect"/>
            </p:spPr>
          </p:pic>
        </mc:Fallback>
      </mc:AlternateContent>
      <p:sp>
        <p:nvSpPr>
          <p:cNvPr id="13" name="Text Box 12"/>
          <p:cNvSpPr txBox="1"/>
          <p:nvPr/>
        </p:nvSpPr>
        <p:spPr>
          <a:xfrm>
            <a:off x="838200" y="1935480"/>
            <a:ext cx="10514965" cy="891540"/>
          </a:xfrm>
          <a:prstGeom prst="rect">
            <a:avLst/>
          </a:prstGeom>
          <a:noFill/>
        </p:spPr>
        <p:txBody>
          <a:bodyPr wrap="square" rtlCol="0">
            <a:spAutoFit/>
          </a:bodyPr>
          <a:p>
            <a:pPr marL="0" indent="0">
              <a:buNone/>
            </a:pPr>
            <a:r>
              <a:rPr lang="en-US" sz="2600">
                <a:latin typeface="Times New Roman" panose="02020603050405020304" charset="0"/>
                <a:cs typeface="Times New Roman" panose="02020603050405020304" charset="0"/>
                <a:sym typeface="+mn-ea"/>
              </a:rPr>
              <a:t>- Là một thuật toán học máy không giám sát (Unsupervised Learning).</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sym typeface="+mn-ea"/>
              </a:rPr>
              <a:t>hay nó không chú tâm vào nhãn.</a:t>
            </a:r>
            <a:endParaRPr lang="en-US" sz="2600"/>
          </a:p>
        </p:txBody>
      </p:sp>
      <p:sp>
        <p:nvSpPr>
          <p:cNvPr id="14" name="Text Box 13"/>
          <p:cNvSpPr txBox="1"/>
          <p:nvPr/>
        </p:nvSpPr>
        <p:spPr>
          <a:xfrm>
            <a:off x="838200" y="2828290"/>
            <a:ext cx="10516235" cy="1068070"/>
          </a:xfrm>
          <a:prstGeom prst="rect">
            <a:avLst/>
          </a:prstGeom>
          <a:noFill/>
        </p:spPr>
        <p:txBody>
          <a:bodyPr wrap="square" rtlCol="0">
            <a:noAutofit/>
          </a:bodyPr>
          <a:p>
            <a:r>
              <a:rPr lang="en-US" sz="2600">
                <a:latin typeface="Times New Roman" panose="02020603050405020304" charset="0"/>
                <a:cs typeface="Times New Roman" panose="02020603050405020304" charset="0"/>
                <a:sym typeface="+mn-ea"/>
              </a:rPr>
              <a:t>- Mục tiêu: là nhóm các đối tượng trong tập dữ liệu thành một cụm (Clusters) dựa trên sự tương đồng (tiêu chí cụ thể) hoặc khoảng cách giữa các đối tượng.</a:t>
            </a:r>
            <a:endParaRPr lang="en-US" sz="26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40975" y="3662219"/>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Lưu đồ: Đường kết nối 7"/>
          <p:cNvSpPr/>
          <p:nvPr/>
        </p:nvSpPr>
        <p:spPr>
          <a:xfrm>
            <a:off x="2880609" y="3491343"/>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0" name="Lưu đồ: Đường kết nối 9"/>
          <p:cNvSpPr/>
          <p:nvPr/>
        </p:nvSpPr>
        <p:spPr>
          <a:xfrm>
            <a:off x="5145835" y="349134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1" name="Lưu đồ: Đường kết nối 10"/>
          <p:cNvSpPr/>
          <p:nvPr/>
        </p:nvSpPr>
        <p:spPr>
          <a:xfrm>
            <a:off x="5637669" y="349134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12"/>
          <p:cNvSpPr/>
          <p:nvPr/>
        </p:nvSpPr>
        <p:spPr>
          <a:xfrm>
            <a:off x="6625971" y="349134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4" name="Lưu đồ: Đường kết nối 13"/>
          <p:cNvSpPr/>
          <p:nvPr/>
        </p:nvSpPr>
        <p:spPr>
          <a:xfrm>
            <a:off x="8361226" y="349134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5" name="Lưu đồ: Đường kết nối 14"/>
          <p:cNvSpPr/>
          <p:nvPr/>
        </p:nvSpPr>
        <p:spPr>
          <a:xfrm>
            <a:off x="8853060" y="349135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15"/>
          <p:cNvSpPr/>
          <p:nvPr/>
        </p:nvSpPr>
        <p:spPr>
          <a:xfrm>
            <a:off x="9264091" y="349134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7" name="Lưu đồ: Đường kết nối 16"/>
          <p:cNvSpPr/>
          <p:nvPr/>
        </p:nvSpPr>
        <p:spPr>
          <a:xfrm>
            <a:off x="9841362" y="349134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6" name="Lưu đồ: Đường kết nối 4"/>
          <p:cNvSpPr/>
          <p:nvPr/>
        </p:nvSpPr>
        <p:spPr>
          <a:xfrm>
            <a:off x="1574704" y="3491165"/>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solidFill>
                <a:schemeClr val="accent1"/>
              </a:solidFill>
            </a:endParaRPr>
          </a:p>
        </p:txBody>
      </p:sp>
      <p:sp>
        <p:nvSpPr>
          <p:cNvPr id="23" name="Chỗ dành sẵn cho Nội dung 2"/>
          <p:cNvSpPr txBox="1"/>
          <p:nvPr/>
        </p:nvSpPr>
        <p:spPr>
          <a:xfrm>
            <a:off x="1257089" y="4720795"/>
            <a:ext cx="4380348" cy="810514"/>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dirty="0"/>
          </a:p>
        </p:txBody>
      </p:sp>
      <p:sp>
        <p:nvSpPr>
          <p:cNvPr id="31" name="Chỗ dành sẵn cho Nội dung 2"/>
          <p:cNvSpPr txBox="1"/>
          <p:nvPr/>
        </p:nvSpPr>
        <p:spPr>
          <a:xfrm>
            <a:off x="1007110" y="4996815"/>
            <a:ext cx="8552815" cy="8394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sym typeface="+mn-ea"/>
              </a:rPr>
              <a:t>- Bước</a:t>
            </a:r>
            <a:r>
              <a:rPr lang="en-US" dirty="0">
                <a:latin typeface="Times New Roman" panose="02020603050405020304" charset="0"/>
                <a:cs typeface="Times New Roman" panose="02020603050405020304" charset="0"/>
                <a:sym typeface="+mn-ea"/>
              </a:rPr>
              <a:t> 5: </a:t>
            </a:r>
            <a:r>
              <a:rPr lang="en-US" dirty="0" err="1">
                <a:latin typeface="Times New Roman" panose="02020603050405020304" charset="0"/>
                <a:cs typeface="Times New Roman" panose="02020603050405020304" charset="0"/>
                <a:sym typeface="+mn-ea"/>
              </a:rPr>
              <a:t>Tính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giá</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trị</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trung</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bình</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cho</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mỗi</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cụm</a:t>
            </a:r>
            <a:r>
              <a:rPr lang="en-US" dirty="0">
                <a:latin typeface="Times New Roman" panose="02020603050405020304" charset="0"/>
                <a:cs typeface="Times New Roman" panose="02020603050405020304" charset="0"/>
                <a:sym typeface="+mn-ea"/>
              </a:rPr>
              <a:t> </a:t>
            </a:r>
            <a:r>
              <a:rPr lang="en-US" dirty="0" err="1">
                <a:latin typeface="Times New Roman" panose="02020603050405020304" charset="0"/>
                <a:cs typeface="Times New Roman" panose="02020603050405020304" charset="0"/>
                <a:sym typeface="+mn-ea"/>
              </a:rPr>
              <a:t>sau</a:t>
            </a:r>
            <a:r>
              <a:rPr lang="en-US" dirty="0">
                <a:latin typeface="Times New Roman" panose="02020603050405020304" charset="0"/>
                <a:cs typeface="Times New Roman" panose="02020603050405020304" charset="0"/>
                <a:sym typeface="+mn-ea"/>
              </a:rPr>
              <a:t>.</a:t>
            </a:r>
            <a:endParaRPr lang="vi-VN" dirty="0">
              <a:latin typeface="Times New Roman" panose="02020603050405020304" charset="0"/>
              <a:cs typeface="Times New Roman" panose="02020603050405020304" charset="0"/>
            </a:endParaRPr>
          </a:p>
        </p:txBody>
      </p:sp>
      <p:sp>
        <p:nvSpPr>
          <p:cNvPr id="41" name="Lưu đồ: Đường kết nối 40"/>
          <p:cNvSpPr/>
          <p:nvPr/>
        </p:nvSpPr>
        <p:spPr>
          <a:xfrm>
            <a:off x="2097633" y="349111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43" name="Lưu đồ: Đường kết nối 42"/>
          <p:cNvSpPr/>
          <p:nvPr/>
        </p:nvSpPr>
        <p:spPr>
          <a:xfrm>
            <a:off x="3476331" y="349111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cxnSp>
        <p:nvCxnSpPr>
          <p:cNvPr id="53" name="Đường nối Thẳng 52"/>
          <p:cNvCxnSpPr/>
          <p:nvPr/>
        </p:nvCxnSpPr>
        <p:spPr>
          <a:xfrm>
            <a:off x="3349618" y="3208419"/>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a:xfrm>
            <a:off x="2003077" y="320778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6" name="Lưu đồ: Đường kết nối 45"/>
          <p:cNvSpPr/>
          <p:nvPr/>
        </p:nvSpPr>
        <p:spPr>
          <a:xfrm>
            <a:off x="6271491" y="349111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cxnSp>
        <p:nvCxnSpPr>
          <p:cNvPr id="54" name="Đường nối Thẳng 53"/>
          <p:cNvCxnSpPr/>
          <p:nvPr/>
        </p:nvCxnSpPr>
        <p:spPr>
          <a:xfrm>
            <a:off x="7615207" y="32789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Đường kết nối Mũi tên Thẳng 19"/>
          <p:cNvCxnSpPr/>
          <p:nvPr/>
        </p:nvCxnSpPr>
        <p:spPr>
          <a:xfrm>
            <a:off x="2097694" y="4025034"/>
            <a:ext cx="629920" cy="7791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Đường kết nối Mũi tên Thẳng 20"/>
          <p:cNvCxnSpPr/>
          <p:nvPr/>
        </p:nvCxnSpPr>
        <p:spPr>
          <a:xfrm flipH="1">
            <a:off x="3057814" y="4025034"/>
            <a:ext cx="318135" cy="8559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Đường kết nối Mũi tên Thẳng 24"/>
          <p:cNvCxnSpPr/>
          <p:nvPr/>
        </p:nvCxnSpPr>
        <p:spPr>
          <a:xfrm flipH="1">
            <a:off x="3470564" y="4128539"/>
            <a:ext cx="4070350" cy="7372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40975" y="3662219"/>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Lưu đồ: Đường kết nối 7"/>
          <p:cNvSpPr/>
          <p:nvPr/>
        </p:nvSpPr>
        <p:spPr>
          <a:xfrm>
            <a:off x="2880609"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0" name="Lưu đồ: Đường kết nối 9"/>
          <p:cNvSpPr/>
          <p:nvPr/>
        </p:nvSpPr>
        <p:spPr>
          <a:xfrm>
            <a:off x="5145835"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1" name="Lưu đồ: Đường kết nối 10"/>
          <p:cNvSpPr/>
          <p:nvPr/>
        </p:nvSpPr>
        <p:spPr>
          <a:xfrm>
            <a:off x="5637669" y="349134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12"/>
          <p:cNvSpPr/>
          <p:nvPr/>
        </p:nvSpPr>
        <p:spPr>
          <a:xfrm>
            <a:off x="6625971" y="349134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4" name="Lưu đồ: Đường kết nối 13"/>
          <p:cNvSpPr/>
          <p:nvPr/>
        </p:nvSpPr>
        <p:spPr>
          <a:xfrm>
            <a:off x="8361226"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5" name="Lưu đồ: Đường kết nối 14"/>
          <p:cNvSpPr/>
          <p:nvPr/>
        </p:nvSpPr>
        <p:spPr>
          <a:xfrm>
            <a:off x="8853060" y="34913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15"/>
          <p:cNvSpPr/>
          <p:nvPr/>
        </p:nvSpPr>
        <p:spPr>
          <a:xfrm>
            <a:off x="9264091"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7" name="Lưu đồ: Đường kết nối 16"/>
          <p:cNvSpPr/>
          <p:nvPr/>
        </p:nvSpPr>
        <p:spPr>
          <a:xfrm>
            <a:off x="9841362" y="349134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6" name="Lưu đồ: Đường kết nối 4"/>
          <p:cNvSpPr/>
          <p:nvPr/>
        </p:nvSpPr>
        <p:spPr>
          <a:xfrm>
            <a:off x="1574704" y="349116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solidFill>
                <a:schemeClr val="accent1"/>
              </a:solidFill>
            </a:endParaRPr>
          </a:p>
        </p:txBody>
      </p:sp>
      <p:sp>
        <p:nvSpPr>
          <p:cNvPr id="23" name="Chỗ dành sẵn cho Nội dung 2"/>
          <p:cNvSpPr txBox="1"/>
          <p:nvPr/>
        </p:nvSpPr>
        <p:spPr>
          <a:xfrm>
            <a:off x="1257089" y="4720795"/>
            <a:ext cx="4380348" cy="810514"/>
          </a:xfrm>
          <a:prstGeom prst="rect">
            <a:avLst/>
          </a:prstGeom>
        </p:spPr>
        <p:txBody>
          <a:bodyPr vert="horz" lIns="91440" tIns="45720" rIns="91440" bIns="45720" rtlCol="0">
            <a:normAutofit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vi-VN" dirty="0"/>
          </a:p>
        </p:txBody>
      </p:sp>
      <p:sp>
        <p:nvSpPr>
          <p:cNvPr id="41" name="Lưu đồ: Đường kết nối 40"/>
          <p:cNvSpPr/>
          <p:nvPr/>
        </p:nvSpPr>
        <p:spPr>
          <a:xfrm>
            <a:off x="2097633" y="349111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43" name="Lưu đồ: Đường kết nối 42"/>
          <p:cNvSpPr/>
          <p:nvPr/>
        </p:nvSpPr>
        <p:spPr>
          <a:xfrm>
            <a:off x="3476331" y="349111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cxnSp>
        <p:nvCxnSpPr>
          <p:cNvPr id="53" name="Đường nối Thẳng 52"/>
          <p:cNvCxnSpPr/>
          <p:nvPr/>
        </p:nvCxnSpPr>
        <p:spPr>
          <a:xfrm>
            <a:off x="3349618" y="3208419"/>
            <a:ext cx="0" cy="745838"/>
          </a:xfrm>
          <a:prstGeom prst="line">
            <a:avLst/>
          </a:prstGeom>
          <a:solidFill>
            <a:schemeClr val="tx1">
              <a:lumMod val="65000"/>
              <a:lumOff val="35000"/>
            </a:schemeClr>
          </a:solidFill>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Đường nối Thẳng 51"/>
          <p:cNvCxnSpPr/>
          <p:nvPr/>
        </p:nvCxnSpPr>
        <p:spPr>
          <a:xfrm>
            <a:off x="2003077" y="3207784"/>
            <a:ext cx="0" cy="745838"/>
          </a:xfrm>
          <a:prstGeom prst="line">
            <a:avLst/>
          </a:prstGeom>
          <a:solidFill>
            <a:schemeClr val="tx1">
              <a:lumMod val="65000"/>
              <a:lumOff val="35000"/>
            </a:schemeClr>
          </a:solidFill>
          <a:ln w="57150"/>
        </p:spPr>
        <p:style>
          <a:lnRef idx="1">
            <a:schemeClr val="accent1"/>
          </a:lnRef>
          <a:fillRef idx="0">
            <a:schemeClr val="accent1"/>
          </a:fillRef>
          <a:effectRef idx="0">
            <a:schemeClr val="accent1"/>
          </a:effectRef>
          <a:fontRef idx="minor">
            <a:schemeClr val="tx1"/>
          </a:fontRef>
        </p:style>
      </p:cxnSp>
      <p:sp>
        <p:nvSpPr>
          <p:cNvPr id="46" name="Lưu đồ: Đường kết nối 45"/>
          <p:cNvSpPr/>
          <p:nvPr/>
        </p:nvSpPr>
        <p:spPr>
          <a:xfrm>
            <a:off x="6271491" y="349111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cxnSp>
        <p:nvCxnSpPr>
          <p:cNvPr id="54" name="Đường nối Thẳng 53"/>
          <p:cNvCxnSpPr/>
          <p:nvPr/>
        </p:nvCxnSpPr>
        <p:spPr>
          <a:xfrm>
            <a:off x="7615207" y="3278904"/>
            <a:ext cx="0" cy="745838"/>
          </a:xfrm>
          <a:prstGeom prst="line">
            <a:avLst/>
          </a:prstGeom>
          <a:solidFill>
            <a:schemeClr val="tx1">
              <a:lumMod val="65000"/>
              <a:lumOff val="35000"/>
            </a:schemeClr>
          </a:solidFill>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Ngoặc móc Phải 23"/>
          <p:cNvSpPr/>
          <p:nvPr/>
        </p:nvSpPr>
        <p:spPr>
          <a:xfrm rot="16200000" flipH="1">
            <a:off x="1664970" y="4126865"/>
            <a:ext cx="375285" cy="300990"/>
          </a:xfrm>
          <a:prstGeom prst="rightBrace">
            <a:avLst>
              <a:gd name="adj1" fmla="val 14735"/>
              <a:gd name="adj2" fmla="val 45972"/>
            </a:avLst>
          </a:prstGeom>
          <a:ln w="28575"/>
        </p:spPr>
        <p:style>
          <a:lnRef idx="1">
            <a:schemeClr val="accent1"/>
          </a:lnRef>
          <a:fillRef idx="0">
            <a:schemeClr val="accent1"/>
          </a:fillRef>
          <a:effectRef idx="0">
            <a:schemeClr val="accent1"/>
          </a:effectRef>
          <a:fontRef idx="minor">
            <a:schemeClr val="tx1"/>
          </a:fontRef>
        </p:style>
        <p:txBody>
          <a:bodyPr rtlCol="0" anchor="ctr"/>
          <a:p>
            <a:pPr algn="ctr"/>
            <a:endParaRPr lang="vi-VN"/>
          </a:p>
        </p:txBody>
      </p:sp>
      <p:sp>
        <p:nvSpPr>
          <p:cNvPr id="4" name="Ngoặc móc Phải 24"/>
          <p:cNvSpPr/>
          <p:nvPr/>
        </p:nvSpPr>
        <p:spPr>
          <a:xfrm rot="16200000" flipH="1">
            <a:off x="2335530" y="3830320"/>
            <a:ext cx="360045" cy="1628140"/>
          </a:xfrm>
          <a:prstGeom prst="rightBrace">
            <a:avLst>
              <a:gd name="adj1" fmla="val 8333"/>
              <a:gd name="adj2" fmla="val 50955"/>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vi-VN"/>
          </a:p>
        </p:txBody>
      </p:sp>
      <p:sp>
        <p:nvSpPr>
          <p:cNvPr id="26" name="Ngoặc móc Phải 25"/>
          <p:cNvSpPr/>
          <p:nvPr/>
        </p:nvSpPr>
        <p:spPr>
          <a:xfrm rot="16200000" flipH="1">
            <a:off x="4349750" y="2073910"/>
            <a:ext cx="617855" cy="5913120"/>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vi-VN"/>
          </a:p>
        </p:txBody>
      </p:sp>
      <p:sp>
        <p:nvSpPr>
          <p:cNvPr id="6" name="Text Box 5"/>
          <p:cNvSpPr txBox="1"/>
          <p:nvPr/>
        </p:nvSpPr>
        <p:spPr>
          <a:xfrm>
            <a:off x="941705" y="5633085"/>
            <a:ext cx="9863455" cy="891540"/>
          </a:xfrm>
          <a:prstGeom prst="rect">
            <a:avLst/>
          </a:prstGeom>
          <a:noFill/>
        </p:spPr>
        <p:txBody>
          <a:bodyPr wrap="square" rtlCol="0" anchor="t">
            <a:spAutoFit/>
          </a:bodyPr>
          <a:p>
            <a:r>
              <a:rPr lang="en-US" sz="2600" dirty="0">
                <a:latin typeface="Times New Roman" panose="02020603050405020304" charset="0"/>
                <a:cs typeface="Times New Roman" panose="02020603050405020304" charset="0"/>
                <a:sym typeface="+mn-ea"/>
              </a:rPr>
              <a:t>Sau </a:t>
            </a:r>
            <a:r>
              <a:rPr lang="en-US" sz="2600" dirty="0" err="1">
                <a:latin typeface="Times New Roman" panose="02020603050405020304" charset="0"/>
                <a:cs typeface="Times New Roman" panose="02020603050405020304" charset="0"/>
                <a:sym typeface="+mn-ea"/>
              </a:rPr>
              <a:t>đó</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lặp</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lại</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những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gì</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đã</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làm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đo</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lường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và</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phân</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cụm</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bằng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cách</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sử</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dụng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giá</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trị</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trung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bình</a:t>
            </a:r>
            <a:endParaRPr lang="en-US" sz="2600" dirty="0" err="1">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Ngoặc móc Phải 19"/>
          <p:cNvSpPr/>
          <p:nvPr/>
        </p:nvSpPr>
        <p:spPr>
          <a:xfrm rot="16200000">
            <a:off x="1747692" y="2245584"/>
            <a:ext cx="443345" cy="24014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1" name="Ngoặc móc Phải 20"/>
          <p:cNvSpPr/>
          <p:nvPr/>
        </p:nvSpPr>
        <p:spPr>
          <a:xfrm rot="16200000">
            <a:off x="2377785" y="1247551"/>
            <a:ext cx="443345" cy="1500325"/>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2" name="Ngoặc móc Phải 21"/>
          <p:cNvSpPr/>
          <p:nvPr/>
        </p:nvSpPr>
        <p:spPr>
          <a:xfrm rot="16200000">
            <a:off x="4341351" y="-1098531"/>
            <a:ext cx="443345" cy="5427457"/>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3" name="Chỗ dành sẵn cho Nội dung 2"/>
          <p:cNvSpPr txBox="1"/>
          <p:nvPr/>
        </p:nvSpPr>
        <p:spPr>
          <a:xfrm>
            <a:off x="1168399" y="428276"/>
            <a:ext cx="7420250" cy="974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latin typeface="Times New Roman" panose="02020603050405020304" charset="0"/>
                <a:cs typeface="Times New Roman" panose="02020603050405020304" charset="0"/>
              </a:rPr>
              <a:t>Sau </a:t>
            </a:r>
            <a:r>
              <a:rPr lang="en-US" sz="2500" dirty="0" err="1">
                <a:latin typeface="Times New Roman" panose="02020603050405020304" charset="0"/>
                <a:cs typeface="Times New Roman" panose="02020603050405020304" charset="0"/>
              </a:rPr>
              <a:t>đó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lặp</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lại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những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gì</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đã</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làm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đo</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lường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phân</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bằng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cách</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sử</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dụng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giá</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trị</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trung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bình</a:t>
            </a:r>
            <a:endParaRPr lang="en-US" sz="2500" dirty="0" err="1">
              <a:latin typeface="Times New Roman" panose="02020603050405020304" charset="0"/>
              <a:cs typeface="Times New Roman" panose="02020603050405020304" charset="0"/>
            </a:endParaRPr>
          </a:p>
        </p:txBody>
      </p:sp>
      <p:cxnSp>
        <p:nvCxnSpPr>
          <p:cNvPr id="24" name="Đường nối Thẳng 2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Lưu đồ: Đường kết nối 2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26" name="Lưu đồ: Đường kết nối 25"/>
          <p:cNvSpPr/>
          <p:nvPr/>
        </p:nvSpPr>
        <p:spPr>
          <a:xfrm>
            <a:off x="2156688"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7" name="Lưu đồ: Đường kết nối 26"/>
          <p:cNvSpPr/>
          <p:nvPr/>
        </p:nvSpPr>
        <p:spPr>
          <a:xfrm>
            <a:off x="2937160"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8" name="Lưu đồ: Đường kết nối 27"/>
          <p:cNvSpPr/>
          <p:nvPr/>
        </p:nvSpPr>
        <p:spPr>
          <a:xfrm>
            <a:off x="3412831" y="296025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9" name="Lưu đồ: Đường kết nối 28"/>
          <p:cNvSpPr/>
          <p:nvPr/>
        </p:nvSpPr>
        <p:spPr>
          <a:xfrm>
            <a:off x="5202386"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0" name="Lưu đồ: Đường kết nối 29"/>
          <p:cNvSpPr/>
          <p:nvPr/>
        </p:nvSpPr>
        <p:spPr>
          <a:xfrm>
            <a:off x="5694220" y="296025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1" name="Lưu đồ: Đường kết nối 30"/>
          <p:cNvSpPr/>
          <p:nvPr/>
        </p:nvSpPr>
        <p:spPr>
          <a:xfrm>
            <a:off x="6271491" y="296025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2" name="Lưu đồ: Đường kết nối 31"/>
          <p:cNvSpPr/>
          <p:nvPr/>
        </p:nvSpPr>
        <p:spPr>
          <a:xfrm>
            <a:off x="6682522"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3" name="Lưu đồ: Đường kết nối 32"/>
          <p:cNvSpPr/>
          <p:nvPr/>
        </p:nvSpPr>
        <p:spPr>
          <a:xfrm>
            <a:off x="8417777"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4" name="Lưu đồ: Đường kết nối 33"/>
          <p:cNvSpPr/>
          <p:nvPr/>
        </p:nvSpPr>
        <p:spPr>
          <a:xfrm>
            <a:off x="8909611" y="2960259"/>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5" name="Lưu đồ: Đường kết nối 34"/>
          <p:cNvSpPr/>
          <p:nvPr/>
        </p:nvSpPr>
        <p:spPr>
          <a:xfrm>
            <a:off x="9320642"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6" name="Lưu đồ: Đường kết nối 35"/>
          <p:cNvSpPr/>
          <p:nvPr/>
        </p:nvSpPr>
        <p:spPr>
          <a:xfrm>
            <a:off x="9897913"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cxnSp>
        <p:nvCxnSpPr>
          <p:cNvPr id="37" name="Đường nối Thẳng 3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Ngoặc móc Phải 19"/>
          <p:cNvSpPr/>
          <p:nvPr/>
        </p:nvSpPr>
        <p:spPr>
          <a:xfrm rot="16200000">
            <a:off x="1985817" y="2255618"/>
            <a:ext cx="443345" cy="24014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1" name="Ngoặc móc Phải 20"/>
          <p:cNvSpPr/>
          <p:nvPr/>
        </p:nvSpPr>
        <p:spPr>
          <a:xfrm rot="16200000">
            <a:off x="2616917" y="1486683"/>
            <a:ext cx="443345" cy="102206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2" name="Ngoặc móc Phải 21"/>
          <p:cNvSpPr/>
          <p:nvPr/>
        </p:nvSpPr>
        <p:spPr>
          <a:xfrm rot="16200000">
            <a:off x="4580483" y="-859399"/>
            <a:ext cx="443345" cy="494919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3" name="Chỗ dành sẵn cho Nội dung 2"/>
          <p:cNvSpPr txBox="1"/>
          <p:nvPr/>
        </p:nvSpPr>
        <p:spPr>
          <a:xfrm>
            <a:off x="1168399" y="428276"/>
            <a:ext cx="7420250" cy="974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latin typeface="Times New Roman" panose="02020603050405020304" charset="0"/>
                <a:cs typeface="Times New Roman" panose="02020603050405020304" charset="0"/>
              </a:rPr>
              <a:t>Sau </a:t>
            </a:r>
            <a:r>
              <a:rPr lang="en-US" sz="2500" dirty="0" err="1">
                <a:latin typeface="Times New Roman" panose="02020603050405020304" charset="0"/>
                <a:cs typeface="Times New Roman" panose="02020603050405020304" charset="0"/>
              </a:rPr>
              <a:t>đó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lặp</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lại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những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gì</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đã</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làm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đo</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lường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phân</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bằng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cách</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sử</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dụng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giá</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trị</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trung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bình</a:t>
            </a:r>
            <a:endParaRPr lang="en-US" sz="2500" dirty="0" err="1">
              <a:latin typeface="Times New Roman" panose="02020603050405020304" charset="0"/>
              <a:cs typeface="Times New Roman" panose="02020603050405020304" charset="0"/>
            </a:endParaRPr>
          </a:p>
        </p:txBody>
      </p:sp>
      <p:cxnSp>
        <p:nvCxnSpPr>
          <p:cNvPr id="24" name="Đường nối Thẳng 2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Lưu đồ: Đường kết nối 2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26" name="Lưu đồ: Đường kết nối 25"/>
          <p:cNvSpPr/>
          <p:nvPr/>
        </p:nvSpPr>
        <p:spPr>
          <a:xfrm>
            <a:off x="2156688"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7" name="Lưu đồ: Đường kết nối 26"/>
          <p:cNvSpPr/>
          <p:nvPr/>
        </p:nvSpPr>
        <p:spPr>
          <a:xfrm>
            <a:off x="2937160"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8" name="Lưu đồ: Đường kết nối 27"/>
          <p:cNvSpPr/>
          <p:nvPr/>
        </p:nvSpPr>
        <p:spPr>
          <a:xfrm>
            <a:off x="3412831" y="296025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9" name="Lưu đồ: Đường kết nối 28"/>
          <p:cNvSpPr/>
          <p:nvPr/>
        </p:nvSpPr>
        <p:spPr>
          <a:xfrm>
            <a:off x="5202386"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0" name="Lưu đồ: Đường kết nối 29"/>
          <p:cNvSpPr/>
          <p:nvPr/>
        </p:nvSpPr>
        <p:spPr>
          <a:xfrm>
            <a:off x="5694220" y="296025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1" name="Lưu đồ: Đường kết nối 30"/>
          <p:cNvSpPr/>
          <p:nvPr/>
        </p:nvSpPr>
        <p:spPr>
          <a:xfrm>
            <a:off x="6271491" y="296025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2" name="Lưu đồ: Đường kết nối 31"/>
          <p:cNvSpPr/>
          <p:nvPr/>
        </p:nvSpPr>
        <p:spPr>
          <a:xfrm>
            <a:off x="6682522"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3" name="Lưu đồ: Đường kết nối 32"/>
          <p:cNvSpPr/>
          <p:nvPr/>
        </p:nvSpPr>
        <p:spPr>
          <a:xfrm>
            <a:off x="8417777"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4" name="Lưu đồ: Đường kết nối 33"/>
          <p:cNvSpPr/>
          <p:nvPr/>
        </p:nvSpPr>
        <p:spPr>
          <a:xfrm>
            <a:off x="8909611" y="2960259"/>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5" name="Lưu đồ: Đường kết nối 34"/>
          <p:cNvSpPr/>
          <p:nvPr/>
        </p:nvSpPr>
        <p:spPr>
          <a:xfrm>
            <a:off x="9320642"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6" name="Lưu đồ: Đường kết nối 35"/>
          <p:cNvSpPr/>
          <p:nvPr/>
        </p:nvSpPr>
        <p:spPr>
          <a:xfrm>
            <a:off x="9897913"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cxnSp>
        <p:nvCxnSpPr>
          <p:cNvPr id="37" name="Đường nối Thẳng 3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Ngoặc móc Phải 19"/>
          <p:cNvSpPr/>
          <p:nvPr/>
        </p:nvSpPr>
        <p:spPr>
          <a:xfrm rot="16200000">
            <a:off x="1985817" y="2255618"/>
            <a:ext cx="443345" cy="240141"/>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1" name="Ngoặc móc Phải 20"/>
          <p:cNvSpPr/>
          <p:nvPr/>
        </p:nvSpPr>
        <p:spPr>
          <a:xfrm rot="16200000">
            <a:off x="2616917" y="1486683"/>
            <a:ext cx="443345" cy="102206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2" name="Ngoặc móc Phải 21"/>
          <p:cNvSpPr/>
          <p:nvPr/>
        </p:nvSpPr>
        <p:spPr>
          <a:xfrm rot="16200000">
            <a:off x="4580483" y="-859399"/>
            <a:ext cx="443345" cy="494919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3" name="Chỗ dành sẵn cho Nội dung 2"/>
          <p:cNvSpPr txBox="1"/>
          <p:nvPr/>
        </p:nvSpPr>
        <p:spPr>
          <a:xfrm>
            <a:off x="1168399" y="428276"/>
            <a:ext cx="7420250" cy="974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latin typeface="Times New Roman" panose="02020603050405020304" charset="0"/>
                <a:cs typeface="Times New Roman" panose="02020603050405020304" charset="0"/>
              </a:rPr>
              <a:t>Sau </a:t>
            </a:r>
            <a:r>
              <a:rPr lang="en-US" sz="2500" dirty="0" err="1">
                <a:latin typeface="Times New Roman" panose="02020603050405020304" charset="0"/>
                <a:cs typeface="Times New Roman" panose="02020603050405020304" charset="0"/>
              </a:rPr>
              <a:t>đó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lặp</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lại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những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gì</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đã</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làm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đo</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lường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phân</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bằng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cách</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sử</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dụng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giá</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trị</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trung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bình</a:t>
            </a:r>
            <a:endParaRPr lang="en-US" sz="2500" dirty="0" err="1">
              <a:latin typeface="Times New Roman" panose="02020603050405020304" charset="0"/>
              <a:cs typeface="Times New Roman" panose="02020603050405020304" charset="0"/>
            </a:endParaRPr>
          </a:p>
        </p:txBody>
      </p:sp>
      <p:cxnSp>
        <p:nvCxnSpPr>
          <p:cNvPr id="24" name="Đường nối Thẳng 2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Lưu đồ: Đường kết nối 2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26" name="Lưu đồ: Đường kết nối 25"/>
          <p:cNvSpPr/>
          <p:nvPr/>
        </p:nvSpPr>
        <p:spPr>
          <a:xfrm>
            <a:off x="2156688" y="296025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7" name="Lưu đồ: Đường kết nối 26"/>
          <p:cNvSpPr/>
          <p:nvPr/>
        </p:nvSpPr>
        <p:spPr>
          <a:xfrm>
            <a:off x="2937160"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8" name="Lưu đồ: Đường kết nối 27"/>
          <p:cNvSpPr/>
          <p:nvPr/>
        </p:nvSpPr>
        <p:spPr>
          <a:xfrm>
            <a:off x="3412831" y="296025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9" name="Lưu đồ: Đường kết nối 28"/>
          <p:cNvSpPr/>
          <p:nvPr/>
        </p:nvSpPr>
        <p:spPr>
          <a:xfrm>
            <a:off x="5202386"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0" name="Lưu đồ: Đường kết nối 29"/>
          <p:cNvSpPr/>
          <p:nvPr/>
        </p:nvSpPr>
        <p:spPr>
          <a:xfrm>
            <a:off x="5694220" y="296025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1" name="Lưu đồ: Đường kết nối 30"/>
          <p:cNvSpPr/>
          <p:nvPr/>
        </p:nvSpPr>
        <p:spPr>
          <a:xfrm>
            <a:off x="6271491" y="296025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2" name="Lưu đồ: Đường kết nối 31"/>
          <p:cNvSpPr/>
          <p:nvPr/>
        </p:nvSpPr>
        <p:spPr>
          <a:xfrm>
            <a:off x="6682522"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3" name="Lưu đồ: Đường kết nối 32"/>
          <p:cNvSpPr/>
          <p:nvPr/>
        </p:nvSpPr>
        <p:spPr>
          <a:xfrm>
            <a:off x="8417777"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4" name="Lưu đồ: Đường kết nối 33"/>
          <p:cNvSpPr/>
          <p:nvPr/>
        </p:nvSpPr>
        <p:spPr>
          <a:xfrm>
            <a:off x="8909611" y="2960259"/>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5" name="Lưu đồ: Đường kết nối 34"/>
          <p:cNvSpPr/>
          <p:nvPr/>
        </p:nvSpPr>
        <p:spPr>
          <a:xfrm>
            <a:off x="9320642"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6" name="Lưu đồ: Đường kết nối 35"/>
          <p:cNvSpPr/>
          <p:nvPr/>
        </p:nvSpPr>
        <p:spPr>
          <a:xfrm>
            <a:off x="9897913"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cxnSp>
        <p:nvCxnSpPr>
          <p:cNvPr id="37" name="Đường nối Thẳng 3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Ngoặc móc Phải 19"/>
          <p:cNvSpPr/>
          <p:nvPr/>
        </p:nvSpPr>
        <p:spPr>
          <a:xfrm rot="16200000">
            <a:off x="2376773" y="1864661"/>
            <a:ext cx="443345" cy="102205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1" name="Ngoặc móc Phải 20"/>
          <p:cNvSpPr/>
          <p:nvPr/>
        </p:nvSpPr>
        <p:spPr>
          <a:xfrm rot="16200000">
            <a:off x="3007874" y="1877640"/>
            <a:ext cx="443345" cy="240145"/>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2" name="Ngoặc móc Phải 21"/>
          <p:cNvSpPr/>
          <p:nvPr/>
        </p:nvSpPr>
        <p:spPr>
          <a:xfrm rot="16200000">
            <a:off x="4971438" y="-468442"/>
            <a:ext cx="443345" cy="4167275"/>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3" name="Chỗ dành sẵn cho Nội dung 2"/>
          <p:cNvSpPr txBox="1"/>
          <p:nvPr/>
        </p:nvSpPr>
        <p:spPr>
          <a:xfrm>
            <a:off x="1168399" y="428276"/>
            <a:ext cx="7420250" cy="974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latin typeface="Times New Roman" panose="02020603050405020304" charset="0"/>
                <a:cs typeface="Times New Roman" panose="02020603050405020304" charset="0"/>
              </a:rPr>
              <a:t>Sau </a:t>
            </a:r>
            <a:r>
              <a:rPr lang="en-US" sz="2500" dirty="0" err="1">
                <a:latin typeface="Times New Roman" panose="02020603050405020304" charset="0"/>
                <a:cs typeface="Times New Roman" panose="02020603050405020304" charset="0"/>
              </a:rPr>
              <a:t>đó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lặp</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lại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những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gì</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đã</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làm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đo</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lường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phân</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bằng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cách</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sử</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dụng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giá</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trị</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trung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bình</a:t>
            </a:r>
            <a:endParaRPr lang="en-US" sz="2500" dirty="0" err="1">
              <a:latin typeface="Times New Roman" panose="02020603050405020304" charset="0"/>
              <a:cs typeface="Times New Roman" panose="02020603050405020304" charset="0"/>
            </a:endParaRPr>
          </a:p>
        </p:txBody>
      </p:sp>
      <p:cxnSp>
        <p:nvCxnSpPr>
          <p:cNvPr id="24" name="Đường nối Thẳng 2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Lưu đồ: Đường kết nối 2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26" name="Lưu đồ: Đường kết nối 25"/>
          <p:cNvSpPr/>
          <p:nvPr/>
        </p:nvSpPr>
        <p:spPr>
          <a:xfrm>
            <a:off x="2156688" y="296025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7" name="Lưu đồ: Đường kết nối 26"/>
          <p:cNvSpPr/>
          <p:nvPr/>
        </p:nvSpPr>
        <p:spPr>
          <a:xfrm>
            <a:off x="2937160"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8" name="Lưu đồ: Đường kết nối 27"/>
          <p:cNvSpPr/>
          <p:nvPr/>
        </p:nvSpPr>
        <p:spPr>
          <a:xfrm>
            <a:off x="3412831" y="296025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9" name="Lưu đồ: Đường kết nối 28"/>
          <p:cNvSpPr/>
          <p:nvPr/>
        </p:nvSpPr>
        <p:spPr>
          <a:xfrm>
            <a:off x="5202386"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0" name="Lưu đồ: Đường kết nối 29"/>
          <p:cNvSpPr/>
          <p:nvPr/>
        </p:nvSpPr>
        <p:spPr>
          <a:xfrm>
            <a:off x="5694220" y="296025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1" name="Lưu đồ: Đường kết nối 30"/>
          <p:cNvSpPr/>
          <p:nvPr/>
        </p:nvSpPr>
        <p:spPr>
          <a:xfrm>
            <a:off x="6271491" y="296025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2" name="Lưu đồ: Đường kết nối 31"/>
          <p:cNvSpPr/>
          <p:nvPr/>
        </p:nvSpPr>
        <p:spPr>
          <a:xfrm>
            <a:off x="6682522"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3" name="Lưu đồ: Đường kết nối 32"/>
          <p:cNvSpPr/>
          <p:nvPr/>
        </p:nvSpPr>
        <p:spPr>
          <a:xfrm>
            <a:off x="8417777"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4" name="Lưu đồ: Đường kết nối 33"/>
          <p:cNvSpPr/>
          <p:nvPr/>
        </p:nvSpPr>
        <p:spPr>
          <a:xfrm>
            <a:off x="8909611" y="2960259"/>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5" name="Lưu đồ: Đường kết nối 34"/>
          <p:cNvSpPr/>
          <p:nvPr/>
        </p:nvSpPr>
        <p:spPr>
          <a:xfrm>
            <a:off x="9320642"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6" name="Lưu đồ: Đường kết nối 35"/>
          <p:cNvSpPr/>
          <p:nvPr/>
        </p:nvSpPr>
        <p:spPr>
          <a:xfrm>
            <a:off x="9897913"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cxnSp>
        <p:nvCxnSpPr>
          <p:cNvPr id="37" name="Đường nối Thẳng 3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Ngoặc móc Phải 19"/>
          <p:cNvSpPr/>
          <p:nvPr/>
        </p:nvSpPr>
        <p:spPr>
          <a:xfrm rot="16200000">
            <a:off x="2376773" y="1864661"/>
            <a:ext cx="443345" cy="102205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1" name="Ngoặc móc Phải 20"/>
          <p:cNvSpPr/>
          <p:nvPr/>
        </p:nvSpPr>
        <p:spPr>
          <a:xfrm rot="16200000">
            <a:off x="3007874" y="1877640"/>
            <a:ext cx="443345" cy="240145"/>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2" name="Ngoặc móc Phải 21"/>
          <p:cNvSpPr/>
          <p:nvPr/>
        </p:nvSpPr>
        <p:spPr>
          <a:xfrm rot="16200000">
            <a:off x="4971440" y="-468443"/>
            <a:ext cx="443345" cy="4167278"/>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3" name="Chỗ dành sẵn cho Nội dung 2"/>
          <p:cNvSpPr txBox="1"/>
          <p:nvPr/>
        </p:nvSpPr>
        <p:spPr>
          <a:xfrm>
            <a:off x="1168399" y="428276"/>
            <a:ext cx="7420250" cy="974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Times New Roman" panose="02020603050405020304" charset="0"/>
                <a:cs typeface="Times New Roman" panose="02020603050405020304" charset="0"/>
              </a:rPr>
              <a:t>Sau </a:t>
            </a:r>
            <a:r>
              <a:rPr lang="en-US" sz="2600" dirty="0" err="1">
                <a:latin typeface="Times New Roman" panose="02020603050405020304" charset="0"/>
                <a:cs typeface="Times New Roman" panose="02020603050405020304" charset="0"/>
              </a:rPr>
              <a:t>đó</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lặp</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lại</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những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gì</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đã</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làm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lường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và</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phân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cụm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bằng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sử</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dụng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giá</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trị</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trung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bình</a:t>
            </a:r>
            <a:endParaRPr lang="en-US" sz="2600" dirty="0" err="1">
              <a:latin typeface="Times New Roman" panose="02020603050405020304" charset="0"/>
              <a:cs typeface="Times New Roman" panose="02020603050405020304" charset="0"/>
            </a:endParaRPr>
          </a:p>
        </p:txBody>
      </p:sp>
      <p:cxnSp>
        <p:nvCxnSpPr>
          <p:cNvPr id="24" name="Đường nối Thẳng 2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Lưu đồ: Đường kết nối 2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26" name="Lưu đồ: Đường kết nối 25"/>
          <p:cNvSpPr/>
          <p:nvPr/>
        </p:nvSpPr>
        <p:spPr>
          <a:xfrm>
            <a:off x="2156688" y="296025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7" name="Lưu đồ: Đường kết nối 26"/>
          <p:cNvSpPr/>
          <p:nvPr/>
        </p:nvSpPr>
        <p:spPr>
          <a:xfrm>
            <a:off x="2937160" y="296025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8" name="Lưu đồ: Đường kết nối 27"/>
          <p:cNvSpPr/>
          <p:nvPr/>
        </p:nvSpPr>
        <p:spPr>
          <a:xfrm>
            <a:off x="3412831" y="296025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9" name="Lưu đồ: Đường kết nối 28"/>
          <p:cNvSpPr/>
          <p:nvPr/>
        </p:nvSpPr>
        <p:spPr>
          <a:xfrm>
            <a:off x="5202386"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0" name="Lưu đồ: Đường kết nối 29"/>
          <p:cNvSpPr/>
          <p:nvPr/>
        </p:nvSpPr>
        <p:spPr>
          <a:xfrm>
            <a:off x="5694220" y="296025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1" name="Lưu đồ: Đường kết nối 30"/>
          <p:cNvSpPr/>
          <p:nvPr/>
        </p:nvSpPr>
        <p:spPr>
          <a:xfrm>
            <a:off x="6271491" y="296025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2" name="Lưu đồ: Đường kết nối 31"/>
          <p:cNvSpPr/>
          <p:nvPr/>
        </p:nvSpPr>
        <p:spPr>
          <a:xfrm>
            <a:off x="6682522"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3" name="Lưu đồ: Đường kết nối 32"/>
          <p:cNvSpPr/>
          <p:nvPr/>
        </p:nvSpPr>
        <p:spPr>
          <a:xfrm>
            <a:off x="8417777"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4" name="Lưu đồ: Đường kết nối 33"/>
          <p:cNvSpPr/>
          <p:nvPr/>
        </p:nvSpPr>
        <p:spPr>
          <a:xfrm>
            <a:off x="8909611" y="2960259"/>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5" name="Lưu đồ: Đường kết nối 34"/>
          <p:cNvSpPr/>
          <p:nvPr/>
        </p:nvSpPr>
        <p:spPr>
          <a:xfrm>
            <a:off x="9320642"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6" name="Lưu đồ: Đường kết nối 35"/>
          <p:cNvSpPr/>
          <p:nvPr/>
        </p:nvSpPr>
        <p:spPr>
          <a:xfrm>
            <a:off x="9897913"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cxnSp>
        <p:nvCxnSpPr>
          <p:cNvPr id="37" name="Đường nối Thẳng 3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Ngoặc móc Phải 19"/>
          <p:cNvSpPr/>
          <p:nvPr/>
        </p:nvSpPr>
        <p:spPr>
          <a:xfrm rot="16200000">
            <a:off x="2607975" y="1633458"/>
            <a:ext cx="443345" cy="148445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1" name="Ngoặc móc Phải 20"/>
          <p:cNvSpPr/>
          <p:nvPr/>
        </p:nvSpPr>
        <p:spPr>
          <a:xfrm rot="16200000">
            <a:off x="3241958" y="1887664"/>
            <a:ext cx="443345" cy="240145"/>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2" name="Ngoặc móc Phải 21"/>
          <p:cNvSpPr/>
          <p:nvPr/>
        </p:nvSpPr>
        <p:spPr>
          <a:xfrm rot="16200000">
            <a:off x="5202641" y="-237242"/>
            <a:ext cx="443345" cy="3704873"/>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3" name="Chỗ dành sẵn cho Nội dung 2"/>
          <p:cNvSpPr txBox="1"/>
          <p:nvPr/>
        </p:nvSpPr>
        <p:spPr>
          <a:xfrm>
            <a:off x="1168399" y="428276"/>
            <a:ext cx="7420250" cy="974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latin typeface="Times New Roman" panose="02020603050405020304" charset="0"/>
                <a:cs typeface="Times New Roman" panose="02020603050405020304" charset="0"/>
              </a:rPr>
              <a:t>Sau </a:t>
            </a:r>
            <a:r>
              <a:rPr lang="en-US" sz="2500" dirty="0" err="1">
                <a:latin typeface="Times New Roman" panose="02020603050405020304" charset="0"/>
                <a:cs typeface="Times New Roman" panose="02020603050405020304" charset="0"/>
              </a:rPr>
              <a:t>đó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lặp</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lại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những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gì</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đã</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làm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đo</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lường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phân</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bằng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cách</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sử</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dụng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giá</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trị</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trung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bình</a:t>
            </a:r>
            <a:endParaRPr lang="en-US" sz="2500" dirty="0" err="1">
              <a:latin typeface="Times New Roman" panose="02020603050405020304" charset="0"/>
              <a:cs typeface="Times New Roman" panose="02020603050405020304" charset="0"/>
            </a:endParaRPr>
          </a:p>
        </p:txBody>
      </p:sp>
      <p:cxnSp>
        <p:nvCxnSpPr>
          <p:cNvPr id="24" name="Đường nối Thẳng 2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Lưu đồ: Đường kết nối 2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26" name="Lưu đồ: Đường kết nối 25"/>
          <p:cNvSpPr/>
          <p:nvPr/>
        </p:nvSpPr>
        <p:spPr>
          <a:xfrm>
            <a:off x="2156688" y="296025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7" name="Lưu đồ: Đường kết nối 26"/>
          <p:cNvSpPr/>
          <p:nvPr/>
        </p:nvSpPr>
        <p:spPr>
          <a:xfrm>
            <a:off x="2937160" y="296025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8" name="Lưu đồ: Đường kết nối 27"/>
          <p:cNvSpPr/>
          <p:nvPr/>
        </p:nvSpPr>
        <p:spPr>
          <a:xfrm>
            <a:off x="3412831" y="296025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9" name="Lưu đồ: Đường kết nối 28"/>
          <p:cNvSpPr/>
          <p:nvPr/>
        </p:nvSpPr>
        <p:spPr>
          <a:xfrm>
            <a:off x="5202386"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0" name="Lưu đồ: Đường kết nối 29"/>
          <p:cNvSpPr/>
          <p:nvPr/>
        </p:nvSpPr>
        <p:spPr>
          <a:xfrm>
            <a:off x="5694220" y="296025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1" name="Lưu đồ: Đường kết nối 30"/>
          <p:cNvSpPr/>
          <p:nvPr/>
        </p:nvSpPr>
        <p:spPr>
          <a:xfrm>
            <a:off x="6271491" y="296025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2" name="Lưu đồ: Đường kết nối 31"/>
          <p:cNvSpPr/>
          <p:nvPr/>
        </p:nvSpPr>
        <p:spPr>
          <a:xfrm>
            <a:off x="6682522"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3" name="Lưu đồ: Đường kết nối 32"/>
          <p:cNvSpPr/>
          <p:nvPr/>
        </p:nvSpPr>
        <p:spPr>
          <a:xfrm>
            <a:off x="8417777"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4" name="Lưu đồ: Đường kết nối 33"/>
          <p:cNvSpPr/>
          <p:nvPr/>
        </p:nvSpPr>
        <p:spPr>
          <a:xfrm>
            <a:off x="8909611" y="2960259"/>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5" name="Lưu đồ: Đường kết nối 34"/>
          <p:cNvSpPr/>
          <p:nvPr/>
        </p:nvSpPr>
        <p:spPr>
          <a:xfrm>
            <a:off x="9320642"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6" name="Lưu đồ: Đường kết nối 35"/>
          <p:cNvSpPr/>
          <p:nvPr/>
        </p:nvSpPr>
        <p:spPr>
          <a:xfrm>
            <a:off x="9897913"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cxnSp>
        <p:nvCxnSpPr>
          <p:cNvPr id="37" name="Đường nối Thẳng 3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156688" y="296025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2937160" y="296025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412831" y="296025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202386"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694220" y="296025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271491" y="296025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682522"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417777"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8909611" y="2960259"/>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320642"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897913"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7" name="Đường nối Thẳng 1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Đường nối Thẳng 1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Ngoặc móc Phải 19"/>
          <p:cNvSpPr/>
          <p:nvPr/>
        </p:nvSpPr>
        <p:spPr>
          <a:xfrm rot="16200000">
            <a:off x="3489035" y="752397"/>
            <a:ext cx="443345" cy="324658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1" name="Ngoặc móc Phải 20"/>
          <p:cNvSpPr/>
          <p:nvPr/>
        </p:nvSpPr>
        <p:spPr>
          <a:xfrm rot="16200000">
            <a:off x="4117105" y="1012516"/>
            <a:ext cx="443345" cy="199044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2" name="Ngoặc móc Phải 21"/>
          <p:cNvSpPr/>
          <p:nvPr/>
        </p:nvSpPr>
        <p:spPr>
          <a:xfrm rot="16200000">
            <a:off x="6083702" y="643818"/>
            <a:ext cx="443345" cy="194275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Chỗ dành sẵn cho Nội dung 2"/>
          <p:cNvSpPr txBox="1"/>
          <p:nvPr/>
        </p:nvSpPr>
        <p:spPr>
          <a:xfrm>
            <a:off x="1168399" y="428276"/>
            <a:ext cx="7420250" cy="974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Times New Roman" panose="02020603050405020304" charset="0"/>
                <a:cs typeface="Times New Roman" panose="02020603050405020304" charset="0"/>
              </a:rPr>
              <a:t>Sau </a:t>
            </a:r>
            <a:r>
              <a:rPr lang="en-US" sz="2600" dirty="0" err="1">
                <a:latin typeface="Times New Roman" panose="02020603050405020304" charset="0"/>
                <a:cs typeface="Times New Roman" panose="02020603050405020304" charset="0"/>
              </a:rPr>
              <a:t>đó</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lặp</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lại</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những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gì</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đã</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làm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lường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và</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phân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cụm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bằng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sử</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dụng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giá</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trị</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trung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bình</a:t>
            </a:r>
            <a:endParaRPr lang="en-US" sz="2600" dirty="0" err="1">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156688" y="296025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2937160" y="296025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412831" y="296025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202386" y="296025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694220" y="296025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271491" y="296025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682522" y="296025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417777"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8909611" y="2960259"/>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320642"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897913" y="2960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7" name="Đường nối Thẳng 1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Đường nối Thẳng 1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Ngoặc móc Phải 19"/>
          <p:cNvSpPr/>
          <p:nvPr/>
        </p:nvSpPr>
        <p:spPr>
          <a:xfrm rot="16200000">
            <a:off x="3489035" y="752397"/>
            <a:ext cx="443345" cy="324658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1" name="Ngoặc móc Phải 20"/>
          <p:cNvSpPr/>
          <p:nvPr/>
        </p:nvSpPr>
        <p:spPr>
          <a:xfrm rot="16200000">
            <a:off x="4117105" y="1012516"/>
            <a:ext cx="443345" cy="1990440"/>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2" name="Ngoặc móc Phải 21"/>
          <p:cNvSpPr/>
          <p:nvPr/>
        </p:nvSpPr>
        <p:spPr>
          <a:xfrm rot="16200000">
            <a:off x="6083702" y="643818"/>
            <a:ext cx="443345" cy="1942752"/>
          </a:xfrm>
          <a:prstGeom prst="righ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3" name="Chỗ dành sẵn cho Nội dung 2"/>
          <p:cNvSpPr txBox="1"/>
          <p:nvPr/>
        </p:nvSpPr>
        <p:spPr>
          <a:xfrm>
            <a:off x="1168399" y="428276"/>
            <a:ext cx="7420250" cy="9748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500" dirty="0">
                <a:latin typeface="Times New Roman" panose="02020603050405020304" charset="0"/>
                <a:cs typeface="Times New Roman" panose="02020603050405020304" charset="0"/>
              </a:rPr>
              <a:t>Sau </a:t>
            </a:r>
            <a:r>
              <a:rPr lang="en-US" sz="2500" dirty="0" err="1">
                <a:latin typeface="Times New Roman" panose="02020603050405020304" charset="0"/>
                <a:cs typeface="Times New Roman" panose="02020603050405020304" charset="0"/>
              </a:rPr>
              <a:t>đó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lặp</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lại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những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gì</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đã</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làm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đo</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lường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phân</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bằng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cách</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sử</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dụng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các</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giá</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trị</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trung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bình</a:t>
            </a:r>
            <a:endParaRPr lang="en-US" sz="2500" dirty="0" err="1">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1. Phân cụm là gì ?</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1.2. Đặc điểm</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Các đối tượng “tương tự” nhau thì cùng một cụm.</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Các đối tượng “không tương tự” nhau thì khác cụm.</a:t>
            </a:r>
            <a:endParaRPr lang="en-US">
              <a:latin typeface="Times New Roman" panose="02020603050405020304" charset="0"/>
              <a:cs typeface="Times New Roman" panose="02020603050405020304" charset="0"/>
            </a:endParaRPr>
          </a:p>
          <a:p>
            <a:pPr marL="0" indent="0">
              <a:buNone/>
            </a:pPr>
            <a:r>
              <a:rPr lang="en-US" sz="2500">
                <a:latin typeface="Times New Roman" panose="02020603050405020304" charset="0"/>
                <a:cs typeface="Times New Roman" panose="02020603050405020304" charset="0"/>
              </a:rPr>
              <a:t>  </a:t>
            </a:r>
            <a:endParaRPr lang="en-US" sz="25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941320" y="3006725"/>
            <a:ext cx="4907915" cy="37953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Đường nối Thẳng 2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Lưu đồ: Đường kết nối 2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6" name="Lưu đồ: Đường kết nối 25"/>
          <p:cNvSpPr/>
          <p:nvPr/>
        </p:nvSpPr>
        <p:spPr>
          <a:xfrm>
            <a:off x="2156688" y="296025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7" name="Lưu đồ: Đường kết nối 26"/>
          <p:cNvSpPr/>
          <p:nvPr/>
        </p:nvSpPr>
        <p:spPr>
          <a:xfrm>
            <a:off x="2937160" y="296025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8" name="Lưu đồ: Đường kết nối 27"/>
          <p:cNvSpPr/>
          <p:nvPr/>
        </p:nvSpPr>
        <p:spPr>
          <a:xfrm>
            <a:off x="3412831" y="296025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9" name="Lưu đồ: Đường kết nối 28"/>
          <p:cNvSpPr/>
          <p:nvPr/>
        </p:nvSpPr>
        <p:spPr>
          <a:xfrm>
            <a:off x="5202386" y="296025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30" name="Lưu đồ: Đường kết nối 29"/>
          <p:cNvSpPr/>
          <p:nvPr/>
        </p:nvSpPr>
        <p:spPr>
          <a:xfrm>
            <a:off x="5694220" y="296025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1" name="Lưu đồ: Đường kết nối 30"/>
          <p:cNvSpPr/>
          <p:nvPr/>
        </p:nvSpPr>
        <p:spPr>
          <a:xfrm>
            <a:off x="6271491" y="296025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2" name="Lưu đồ: Đường kết nối 31"/>
          <p:cNvSpPr/>
          <p:nvPr/>
        </p:nvSpPr>
        <p:spPr>
          <a:xfrm>
            <a:off x="6682522" y="296025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3" name="Lưu đồ: Đường kết nối 32"/>
          <p:cNvSpPr/>
          <p:nvPr/>
        </p:nvSpPr>
        <p:spPr>
          <a:xfrm>
            <a:off x="8417777" y="29602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34" name="Lưu đồ: Đường kết nối 33"/>
          <p:cNvSpPr/>
          <p:nvPr/>
        </p:nvSpPr>
        <p:spPr>
          <a:xfrm>
            <a:off x="8909611" y="296025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5" name="Lưu đồ: Đường kết nối 34"/>
          <p:cNvSpPr/>
          <p:nvPr/>
        </p:nvSpPr>
        <p:spPr>
          <a:xfrm>
            <a:off x="9320642" y="29602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6" name="Lưu đồ: Đường kết nối 35"/>
          <p:cNvSpPr/>
          <p:nvPr/>
        </p:nvSpPr>
        <p:spPr>
          <a:xfrm>
            <a:off x="9897913" y="29602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37" name="Đường nối Thẳng 3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Đường nối Thẳng 3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Chỗ dành sẵn cho Nội dung 2"/>
          <p:cNvSpPr txBox="1"/>
          <p:nvPr/>
        </p:nvSpPr>
        <p:spPr>
          <a:xfrm>
            <a:off x="2385875" y="371126"/>
            <a:ext cx="7420250" cy="9748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Times New Roman" panose="02020603050405020304" charset="0"/>
                <a:cs typeface="Times New Roman" panose="02020603050405020304" charset="0"/>
              </a:rPr>
              <a:t>Vì</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việc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hoàn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toàn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thay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đổi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lần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lặp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cuối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cùng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được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hiện</a:t>
            </a:r>
            <a:r>
              <a:rPr lang="en-US" dirty="0">
                <a:latin typeface="Times New Roman" panose="02020603050405020304" charset="0"/>
                <a:cs typeface="Times New Roman" panose="02020603050405020304" charset="0"/>
              </a:rPr>
              <a:t>, We’re done… </a:t>
            </a:r>
            <a:endParaRPr lang="vi-VN" dirty="0">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997526" y="31311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681017" y="296025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156688" y="296025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2937160" y="296025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412831" y="296025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202386" y="296025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694220" y="296025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271491" y="296025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682522" y="296025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417777" y="29602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8909611" y="296025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320642" y="29602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897913" y="29602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7" name="Đường nối Thẳng 16"/>
          <p:cNvCxnSpPr/>
          <p:nvPr/>
        </p:nvCxnSpPr>
        <p:spPr>
          <a:xfrm>
            <a:off x="2089437" y="2758204"/>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Đường nối Thẳng 17"/>
          <p:cNvCxnSpPr/>
          <p:nvPr/>
        </p:nvCxnSpPr>
        <p:spPr>
          <a:xfrm>
            <a:off x="3349618" y="2758204"/>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7276752" y="2758204"/>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Chỗ dành sẵn cho Nội dung 2"/>
          <p:cNvSpPr txBox="1"/>
          <p:nvPr/>
        </p:nvSpPr>
        <p:spPr>
          <a:xfrm>
            <a:off x="5758011" y="1248578"/>
            <a:ext cx="1614339" cy="66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err="1">
                <a:latin typeface="Times New Roman" panose="02020603050405020304" charset="0"/>
                <a:cs typeface="Times New Roman" panose="02020603050405020304" charset="0"/>
              </a:rPr>
              <a:t>Vấn</a:t>
            </a:r>
            <a:r>
              <a:rPr lang="en-US" sz="3200" dirty="0">
                <a:latin typeface="Times New Roman" panose="02020603050405020304" charset="0"/>
                <a:cs typeface="Times New Roman" panose="02020603050405020304" charset="0"/>
              </a:rPr>
              <a:t> </a:t>
            </a:r>
            <a:r>
              <a:rPr lang="en-US" sz="3200" dirty="0" err="1">
                <a:latin typeface="Times New Roman" panose="02020603050405020304" charset="0"/>
                <a:cs typeface="Times New Roman" panose="02020603050405020304" charset="0"/>
              </a:rPr>
              <a:t>đề</a:t>
            </a:r>
            <a:r>
              <a:rPr lang="en-US" sz="3200" dirty="0">
                <a:latin typeface="Times New Roman" panose="02020603050405020304" charset="0"/>
                <a:cs typeface="Times New Roman" panose="02020603050405020304" charset="0"/>
              </a:rPr>
              <a:t>?</a:t>
            </a:r>
            <a:endParaRPr lang="vi-VN" sz="3200" dirty="0">
              <a:latin typeface="Times New Roman" panose="02020603050405020304" charset="0"/>
              <a:cs typeface="Times New Roman" panose="0202060305040502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1163781" y="191192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1741054"/>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322943" y="1741051"/>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3103415" y="174105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579086" y="174105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368641" y="174105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860475" y="174105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437746" y="174105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848777" y="174105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584032" y="17410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9075866" y="174105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486897" y="17410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10064168" y="17410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7" name="Đường nối Thẳng 16"/>
          <p:cNvCxnSpPr/>
          <p:nvPr/>
        </p:nvCxnSpPr>
        <p:spPr>
          <a:xfrm>
            <a:off x="1163781" y="477519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Lưu đồ: Đường kết nối 17"/>
          <p:cNvSpPr/>
          <p:nvPr/>
        </p:nvSpPr>
        <p:spPr>
          <a:xfrm>
            <a:off x="1847272" y="4604324"/>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9" name="Lưu đồ: Đường kết nối 18"/>
          <p:cNvSpPr/>
          <p:nvPr/>
        </p:nvSpPr>
        <p:spPr>
          <a:xfrm>
            <a:off x="2322943" y="4604321"/>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3103415" y="4604321"/>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1" name="Lưu đồ: Đường kết nối 20"/>
          <p:cNvSpPr/>
          <p:nvPr/>
        </p:nvSpPr>
        <p:spPr>
          <a:xfrm>
            <a:off x="3579086" y="4604322"/>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2" name="Lưu đồ: Đường kết nối 21"/>
          <p:cNvSpPr/>
          <p:nvPr/>
        </p:nvSpPr>
        <p:spPr>
          <a:xfrm>
            <a:off x="5368641" y="460432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3" name="Lưu đồ: Đường kết nối 22"/>
          <p:cNvSpPr/>
          <p:nvPr/>
        </p:nvSpPr>
        <p:spPr>
          <a:xfrm>
            <a:off x="5860475" y="460432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4" name="Lưu đồ: Đường kết nối 23"/>
          <p:cNvSpPr/>
          <p:nvPr/>
        </p:nvSpPr>
        <p:spPr>
          <a:xfrm>
            <a:off x="6437746" y="4604325"/>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5" name="Lưu đồ: Đường kết nối 24"/>
          <p:cNvSpPr/>
          <p:nvPr/>
        </p:nvSpPr>
        <p:spPr>
          <a:xfrm>
            <a:off x="6848777" y="460432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6" name="Lưu đồ: Đường kết nối 25"/>
          <p:cNvSpPr/>
          <p:nvPr/>
        </p:nvSpPr>
        <p:spPr>
          <a:xfrm>
            <a:off x="8584032" y="460432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7" name="Lưu đồ: Đường kết nối 26"/>
          <p:cNvSpPr/>
          <p:nvPr/>
        </p:nvSpPr>
        <p:spPr>
          <a:xfrm>
            <a:off x="9075866" y="460432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8" name="Lưu đồ: Đường kết nối 27"/>
          <p:cNvSpPr/>
          <p:nvPr/>
        </p:nvSpPr>
        <p:spPr>
          <a:xfrm>
            <a:off x="9486897" y="460432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9" name="Lưu đồ: Đường kết nối 28"/>
          <p:cNvSpPr/>
          <p:nvPr/>
        </p:nvSpPr>
        <p:spPr>
          <a:xfrm>
            <a:off x="10064168" y="460432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0" name="Chỗ dành sẵn cho Nội dung 2"/>
          <p:cNvSpPr txBox="1"/>
          <p:nvPr/>
        </p:nvSpPr>
        <p:spPr>
          <a:xfrm>
            <a:off x="2492095" y="2855353"/>
            <a:ext cx="7420250" cy="974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Times New Roman" panose="02020603050405020304" charset="0"/>
                <a:cs typeface="Times New Roman" panose="02020603050405020304" charset="0"/>
              </a:rPr>
              <a:t>Việc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k-means </a:t>
            </a:r>
            <a:r>
              <a:rPr lang="en-US" dirty="0" err="1">
                <a:latin typeface="Times New Roman" panose="02020603050405020304" charset="0"/>
                <a:cs typeface="Times New Roman" panose="02020603050405020304" charset="0"/>
              </a:rPr>
              <a:t>là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tệ</a:t>
            </a:r>
            <a:r>
              <a:rPr lang="en-US" dirty="0">
                <a:latin typeface="Times New Roman" panose="02020603050405020304" charset="0"/>
                <a:cs typeface="Times New Roman" panose="02020603050405020304" charset="0"/>
              </a:rPr>
              <a:t> so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những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gì</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đã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quan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sát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bằng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mắt</a:t>
            </a:r>
            <a:endParaRPr lang="vi-VN" dirty="0">
              <a:latin typeface="Times New Roman" panose="02020603050405020304" charset="0"/>
              <a:cs typeface="Times New Roman" panose="02020603050405020304" charset="0"/>
            </a:endParaRPr>
          </a:p>
        </p:txBody>
      </p:sp>
      <p:cxnSp>
        <p:nvCxnSpPr>
          <p:cNvPr id="32" name="Đường kết nối Mũi tên Thẳng 31"/>
          <p:cNvCxnSpPr/>
          <p:nvPr/>
        </p:nvCxnSpPr>
        <p:spPr>
          <a:xfrm flipV="1">
            <a:off x="3651820" y="2167448"/>
            <a:ext cx="0" cy="60325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Đường kết nối Mũi tên Thẳng 32"/>
          <p:cNvCxnSpPr/>
          <p:nvPr/>
        </p:nvCxnSpPr>
        <p:spPr>
          <a:xfrm>
            <a:off x="7019649" y="3848100"/>
            <a:ext cx="0" cy="6381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Đường nối Thẳng 19"/>
          <p:cNvCxnSpPr/>
          <p:nvPr/>
        </p:nvCxnSpPr>
        <p:spPr>
          <a:xfrm>
            <a:off x="1163781" y="203575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Lưu đồ: Đường kết nối 20"/>
          <p:cNvSpPr/>
          <p:nvPr/>
        </p:nvSpPr>
        <p:spPr>
          <a:xfrm>
            <a:off x="1847272" y="1864879"/>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2" name="Lưu đồ: Đường kết nối 21"/>
          <p:cNvSpPr/>
          <p:nvPr/>
        </p:nvSpPr>
        <p:spPr>
          <a:xfrm>
            <a:off x="2322943" y="186487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3" name="Lưu đồ: Đường kết nối 22"/>
          <p:cNvSpPr/>
          <p:nvPr/>
        </p:nvSpPr>
        <p:spPr>
          <a:xfrm>
            <a:off x="3103415" y="186487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4" name="Lưu đồ: Đường kết nối 23"/>
          <p:cNvSpPr/>
          <p:nvPr/>
        </p:nvSpPr>
        <p:spPr>
          <a:xfrm>
            <a:off x="3579086" y="186487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5" name="Lưu đồ: Đường kết nối 24"/>
          <p:cNvSpPr/>
          <p:nvPr/>
        </p:nvSpPr>
        <p:spPr>
          <a:xfrm>
            <a:off x="5368641" y="186487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6" name="Lưu đồ: Đường kết nối 25"/>
          <p:cNvSpPr/>
          <p:nvPr/>
        </p:nvSpPr>
        <p:spPr>
          <a:xfrm>
            <a:off x="5860475" y="186488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7" name="Lưu đồ: Đường kết nối 26"/>
          <p:cNvSpPr/>
          <p:nvPr/>
        </p:nvSpPr>
        <p:spPr>
          <a:xfrm>
            <a:off x="6437746" y="186488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8" name="Lưu đồ: Đường kết nối 27"/>
          <p:cNvSpPr/>
          <p:nvPr/>
        </p:nvSpPr>
        <p:spPr>
          <a:xfrm>
            <a:off x="6848777" y="186487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9" name="Lưu đồ: Đường kết nối 28"/>
          <p:cNvSpPr/>
          <p:nvPr/>
        </p:nvSpPr>
        <p:spPr>
          <a:xfrm>
            <a:off x="8584032" y="18648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30" name="Lưu đồ: Đường kết nối 29"/>
          <p:cNvSpPr/>
          <p:nvPr/>
        </p:nvSpPr>
        <p:spPr>
          <a:xfrm>
            <a:off x="9075866" y="186488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1" name="Lưu đồ: Đường kết nối 30"/>
          <p:cNvSpPr/>
          <p:nvPr/>
        </p:nvSpPr>
        <p:spPr>
          <a:xfrm>
            <a:off x="9486897" y="18648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2" name="Lưu đồ: Đường kết nối 31"/>
          <p:cNvSpPr/>
          <p:nvPr/>
        </p:nvSpPr>
        <p:spPr>
          <a:xfrm>
            <a:off x="10064168" y="18648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33" name="Đường nối Thẳng 32"/>
          <p:cNvCxnSpPr/>
          <p:nvPr/>
        </p:nvCxnSpPr>
        <p:spPr>
          <a:xfrm>
            <a:off x="2255692" y="1323975"/>
            <a:ext cx="0" cy="14763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4" name="Đường nối Thẳng 33"/>
          <p:cNvCxnSpPr/>
          <p:nvPr/>
        </p:nvCxnSpPr>
        <p:spPr>
          <a:xfrm>
            <a:off x="3515873" y="1323975"/>
            <a:ext cx="0" cy="147637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Đường nối Thẳng 34"/>
          <p:cNvCxnSpPr/>
          <p:nvPr/>
        </p:nvCxnSpPr>
        <p:spPr>
          <a:xfrm>
            <a:off x="7443007" y="1323975"/>
            <a:ext cx="0" cy="14763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Đường nối Thẳng 43"/>
          <p:cNvCxnSpPr/>
          <p:nvPr/>
        </p:nvCxnSpPr>
        <p:spPr>
          <a:xfrm>
            <a:off x="1952625" y="2409825"/>
            <a:ext cx="58682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Đường nối Thẳng 46"/>
          <p:cNvCxnSpPr/>
          <p:nvPr/>
        </p:nvCxnSpPr>
        <p:spPr>
          <a:xfrm>
            <a:off x="3219450" y="2419350"/>
            <a:ext cx="60007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Đường nối Thẳng 47"/>
          <p:cNvCxnSpPr/>
          <p:nvPr/>
        </p:nvCxnSpPr>
        <p:spPr>
          <a:xfrm>
            <a:off x="5486400" y="2409825"/>
            <a:ext cx="49195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Chỗ dành sẵn cho Nội dung 2"/>
          <p:cNvSpPr txBox="1"/>
          <p:nvPr/>
        </p:nvSpPr>
        <p:spPr>
          <a:xfrm>
            <a:off x="2644495" y="416100"/>
            <a:ext cx="7420250" cy="9748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lượng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việc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bằng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cộng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1163781" y="203575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1864879"/>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latin typeface="Times New Roman" panose="02020603050405020304" charset="0"/>
              <a:cs typeface="Times New Roman" panose="02020603050405020304" charset="0"/>
            </a:endParaRPr>
          </a:p>
        </p:txBody>
      </p:sp>
      <p:sp>
        <p:nvSpPr>
          <p:cNvPr id="6" name="Lưu đồ: Đường kết nối 5"/>
          <p:cNvSpPr/>
          <p:nvPr/>
        </p:nvSpPr>
        <p:spPr>
          <a:xfrm>
            <a:off x="2322943" y="186487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7" name="Lưu đồ: Đường kết nối 6"/>
          <p:cNvSpPr/>
          <p:nvPr/>
        </p:nvSpPr>
        <p:spPr>
          <a:xfrm>
            <a:off x="3103415" y="186487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8" name="Lưu đồ: Đường kết nối 7"/>
          <p:cNvSpPr/>
          <p:nvPr/>
        </p:nvSpPr>
        <p:spPr>
          <a:xfrm>
            <a:off x="3579086" y="186487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9" name="Lưu đồ: Đường kết nối 8"/>
          <p:cNvSpPr/>
          <p:nvPr/>
        </p:nvSpPr>
        <p:spPr>
          <a:xfrm>
            <a:off x="5368641" y="186487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latin typeface="Times New Roman" panose="02020603050405020304" charset="0"/>
              <a:cs typeface="Times New Roman" panose="02020603050405020304" charset="0"/>
            </a:endParaRPr>
          </a:p>
        </p:txBody>
      </p:sp>
      <p:sp>
        <p:nvSpPr>
          <p:cNvPr id="10" name="Lưu đồ: Đường kết nối 9"/>
          <p:cNvSpPr/>
          <p:nvPr/>
        </p:nvSpPr>
        <p:spPr>
          <a:xfrm>
            <a:off x="5860475" y="186488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1" name="Lưu đồ: Đường kết nối 10"/>
          <p:cNvSpPr/>
          <p:nvPr/>
        </p:nvSpPr>
        <p:spPr>
          <a:xfrm>
            <a:off x="6437746" y="186488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2" name="Lưu đồ: Đường kết nối 11"/>
          <p:cNvSpPr/>
          <p:nvPr/>
        </p:nvSpPr>
        <p:spPr>
          <a:xfrm>
            <a:off x="6848777" y="186487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3" name="Lưu đồ: Đường kết nối 12"/>
          <p:cNvSpPr/>
          <p:nvPr/>
        </p:nvSpPr>
        <p:spPr>
          <a:xfrm>
            <a:off x="8584032" y="18648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latin typeface="Times New Roman" panose="02020603050405020304" charset="0"/>
              <a:cs typeface="Times New Roman" panose="02020603050405020304" charset="0"/>
            </a:endParaRPr>
          </a:p>
        </p:txBody>
      </p:sp>
      <p:sp>
        <p:nvSpPr>
          <p:cNvPr id="14" name="Lưu đồ: Đường kết nối 13"/>
          <p:cNvSpPr/>
          <p:nvPr/>
        </p:nvSpPr>
        <p:spPr>
          <a:xfrm>
            <a:off x="9075866" y="186488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5" name="Lưu đồ: Đường kết nối 14"/>
          <p:cNvSpPr/>
          <p:nvPr/>
        </p:nvSpPr>
        <p:spPr>
          <a:xfrm>
            <a:off x="9486897" y="18648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6" name="Lưu đồ: Đường kết nối 15"/>
          <p:cNvSpPr/>
          <p:nvPr/>
        </p:nvSpPr>
        <p:spPr>
          <a:xfrm>
            <a:off x="10064168" y="18648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cxnSp>
        <p:nvCxnSpPr>
          <p:cNvPr id="17" name="Đường nối Thẳng 16"/>
          <p:cNvCxnSpPr/>
          <p:nvPr/>
        </p:nvCxnSpPr>
        <p:spPr>
          <a:xfrm>
            <a:off x="2255692" y="1323975"/>
            <a:ext cx="0" cy="14763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Đường nối Thẳng 17"/>
          <p:cNvCxnSpPr/>
          <p:nvPr/>
        </p:nvCxnSpPr>
        <p:spPr>
          <a:xfrm>
            <a:off x="3515873" y="1323975"/>
            <a:ext cx="0" cy="147637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7443007" y="1323975"/>
            <a:ext cx="0" cy="14763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1952625" y="2409825"/>
            <a:ext cx="58682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Đường nối Thẳng 20"/>
          <p:cNvCxnSpPr/>
          <p:nvPr/>
        </p:nvCxnSpPr>
        <p:spPr>
          <a:xfrm>
            <a:off x="3219450" y="2419350"/>
            <a:ext cx="60007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Đường nối Thẳng 21"/>
          <p:cNvCxnSpPr/>
          <p:nvPr/>
        </p:nvCxnSpPr>
        <p:spPr>
          <a:xfrm>
            <a:off x="5486400" y="2409825"/>
            <a:ext cx="49195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Đường nối Thẳng 23"/>
          <p:cNvCxnSpPr/>
          <p:nvPr/>
        </p:nvCxnSpPr>
        <p:spPr>
          <a:xfrm>
            <a:off x="2823125" y="4057651"/>
            <a:ext cx="58682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Đường nối Thẳng 24"/>
          <p:cNvCxnSpPr/>
          <p:nvPr/>
        </p:nvCxnSpPr>
        <p:spPr>
          <a:xfrm>
            <a:off x="3409948" y="4057651"/>
            <a:ext cx="60007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Đường nối Thẳng 25"/>
          <p:cNvCxnSpPr/>
          <p:nvPr/>
        </p:nvCxnSpPr>
        <p:spPr>
          <a:xfrm>
            <a:off x="4010023" y="4057651"/>
            <a:ext cx="49195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Ngoặc móc Phải 26"/>
          <p:cNvSpPr/>
          <p:nvPr/>
        </p:nvSpPr>
        <p:spPr>
          <a:xfrm rot="5400000">
            <a:off x="5657526" y="1455027"/>
            <a:ext cx="452897" cy="6083604"/>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vi-VN">
              <a:latin typeface="Times New Roman" panose="02020603050405020304" charset="0"/>
              <a:cs typeface="Times New Roman" panose="02020603050405020304" charset="0"/>
            </a:endParaRPr>
          </a:p>
        </p:txBody>
      </p:sp>
      <p:cxnSp>
        <p:nvCxnSpPr>
          <p:cNvPr id="28" name="Đường kết nối Mũi tên Thẳng 27"/>
          <p:cNvCxnSpPr/>
          <p:nvPr/>
        </p:nvCxnSpPr>
        <p:spPr>
          <a:xfrm>
            <a:off x="2492095" y="2962275"/>
            <a:ext cx="500168" cy="10001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Đường kết nối Mũi tên Thẳng 28"/>
          <p:cNvCxnSpPr/>
          <p:nvPr/>
        </p:nvCxnSpPr>
        <p:spPr>
          <a:xfrm>
            <a:off x="3667125" y="2906709"/>
            <a:ext cx="152400" cy="10271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Đường kết nối Mũi tên Thẳng 29"/>
          <p:cNvCxnSpPr/>
          <p:nvPr/>
        </p:nvCxnSpPr>
        <p:spPr>
          <a:xfrm flipH="1">
            <a:off x="6534150" y="2869902"/>
            <a:ext cx="324720" cy="10543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Chỗ dành sẵn cho Nội dung 2"/>
          <p:cNvSpPr txBox="1"/>
          <p:nvPr/>
        </p:nvSpPr>
        <p:spPr>
          <a:xfrm>
            <a:off x="3414718" y="4794103"/>
            <a:ext cx="5233257" cy="651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Tổng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endParaRPr lang="vi-VN" dirty="0">
              <a:latin typeface="Times New Roman" panose="02020603050405020304" charset="0"/>
              <a:cs typeface="Times New Roman" panose="02020603050405020304" charset="0"/>
            </a:endParaRPr>
          </a:p>
        </p:txBody>
      </p:sp>
      <p:sp>
        <p:nvSpPr>
          <p:cNvPr id="32" name="Chỗ dành sẵn cho Nội dung 2"/>
          <p:cNvSpPr txBox="1"/>
          <p:nvPr/>
        </p:nvSpPr>
        <p:spPr>
          <a:xfrm>
            <a:off x="2644495" y="416100"/>
            <a:ext cx="7420250" cy="9748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lượng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việc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bằng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cộng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1163781" y="203575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1864879"/>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latin typeface="Times New Roman" panose="02020603050405020304" charset="0"/>
              <a:cs typeface="Times New Roman" panose="02020603050405020304" charset="0"/>
            </a:endParaRPr>
          </a:p>
        </p:txBody>
      </p:sp>
      <p:sp>
        <p:nvSpPr>
          <p:cNvPr id="6" name="Lưu đồ: Đường kết nối 5"/>
          <p:cNvSpPr/>
          <p:nvPr/>
        </p:nvSpPr>
        <p:spPr>
          <a:xfrm>
            <a:off x="2322943" y="186487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7" name="Lưu đồ: Đường kết nối 6"/>
          <p:cNvSpPr/>
          <p:nvPr/>
        </p:nvSpPr>
        <p:spPr>
          <a:xfrm>
            <a:off x="3103415" y="186487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8" name="Lưu đồ: Đường kết nối 7"/>
          <p:cNvSpPr/>
          <p:nvPr/>
        </p:nvSpPr>
        <p:spPr>
          <a:xfrm>
            <a:off x="3579086" y="186487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9" name="Lưu đồ: Đường kết nối 8"/>
          <p:cNvSpPr/>
          <p:nvPr/>
        </p:nvSpPr>
        <p:spPr>
          <a:xfrm>
            <a:off x="5368641" y="186487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latin typeface="Times New Roman" panose="02020603050405020304" charset="0"/>
              <a:cs typeface="Times New Roman" panose="02020603050405020304" charset="0"/>
            </a:endParaRPr>
          </a:p>
        </p:txBody>
      </p:sp>
      <p:sp>
        <p:nvSpPr>
          <p:cNvPr id="10" name="Lưu đồ: Đường kết nối 9"/>
          <p:cNvSpPr/>
          <p:nvPr/>
        </p:nvSpPr>
        <p:spPr>
          <a:xfrm>
            <a:off x="5860475" y="186488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1" name="Lưu đồ: Đường kết nối 10"/>
          <p:cNvSpPr/>
          <p:nvPr/>
        </p:nvSpPr>
        <p:spPr>
          <a:xfrm>
            <a:off x="6437746" y="186488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2" name="Lưu đồ: Đường kết nối 11"/>
          <p:cNvSpPr/>
          <p:nvPr/>
        </p:nvSpPr>
        <p:spPr>
          <a:xfrm>
            <a:off x="6848777" y="186487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3" name="Lưu đồ: Đường kết nối 12"/>
          <p:cNvSpPr/>
          <p:nvPr/>
        </p:nvSpPr>
        <p:spPr>
          <a:xfrm>
            <a:off x="8584032" y="18648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latin typeface="Times New Roman" panose="02020603050405020304" charset="0"/>
              <a:cs typeface="Times New Roman" panose="02020603050405020304" charset="0"/>
            </a:endParaRPr>
          </a:p>
        </p:txBody>
      </p:sp>
      <p:sp>
        <p:nvSpPr>
          <p:cNvPr id="14" name="Lưu đồ: Đường kết nối 13"/>
          <p:cNvSpPr/>
          <p:nvPr/>
        </p:nvSpPr>
        <p:spPr>
          <a:xfrm>
            <a:off x="9075866" y="186488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5" name="Lưu đồ: Đường kết nối 14"/>
          <p:cNvSpPr/>
          <p:nvPr/>
        </p:nvSpPr>
        <p:spPr>
          <a:xfrm>
            <a:off x="9486897" y="18648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sp>
        <p:nvSpPr>
          <p:cNvPr id="16" name="Lưu đồ: Đường kết nối 15"/>
          <p:cNvSpPr/>
          <p:nvPr/>
        </p:nvSpPr>
        <p:spPr>
          <a:xfrm>
            <a:off x="10064168" y="18648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latin typeface="Times New Roman" panose="02020603050405020304" charset="0"/>
              <a:cs typeface="Times New Roman" panose="02020603050405020304" charset="0"/>
            </a:endParaRPr>
          </a:p>
        </p:txBody>
      </p:sp>
      <p:cxnSp>
        <p:nvCxnSpPr>
          <p:cNvPr id="17" name="Đường nối Thẳng 16"/>
          <p:cNvCxnSpPr/>
          <p:nvPr/>
        </p:nvCxnSpPr>
        <p:spPr>
          <a:xfrm>
            <a:off x="2255692" y="1323975"/>
            <a:ext cx="0" cy="14763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Đường nối Thẳng 17"/>
          <p:cNvCxnSpPr/>
          <p:nvPr/>
        </p:nvCxnSpPr>
        <p:spPr>
          <a:xfrm>
            <a:off x="3515873" y="1323975"/>
            <a:ext cx="0" cy="147637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7443007" y="1323975"/>
            <a:ext cx="0" cy="147637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1952625" y="2409825"/>
            <a:ext cx="58682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Đường nối Thẳng 20"/>
          <p:cNvCxnSpPr/>
          <p:nvPr/>
        </p:nvCxnSpPr>
        <p:spPr>
          <a:xfrm>
            <a:off x="3219450" y="2419350"/>
            <a:ext cx="60007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Đường nối Thẳng 21"/>
          <p:cNvCxnSpPr/>
          <p:nvPr/>
        </p:nvCxnSpPr>
        <p:spPr>
          <a:xfrm>
            <a:off x="5486400" y="2409825"/>
            <a:ext cx="49195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Chỗ dành sẵn cho Nội dung 2"/>
          <p:cNvSpPr txBox="1"/>
          <p:nvPr/>
        </p:nvSpPr>
        <p:spPr>
          <a:xfrm>
            <a:off x="1123239" y="5466860"/>
            <a:ext cx="10230562" cy="121968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latin typeface="Times New Roman" panose="02020603050405020304" charset="0"/>
                <a:cs typeface="Times New Roman" panose="02020603050405020304" charset="0"/>
              </a:rPr>
              <a:t>Vì</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việc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k-means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nhìn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thấy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tốt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lựa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chọn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duy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theo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dõi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này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cũng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như</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tổng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phương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hiện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toàn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bộ</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điểm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bắt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nhau</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cxnSp>
        <p:nvCxnSpPr>
          <p:cNvPr id="24" name="Đường nối Thẳng 23"/>
          <p:cNvCxnSpPr/>
          <p:nvPr/>
        </p:nvCxnSpPr>
        <p:spPr>
          <a:xfrm>
            <a:off x="2823125" y="4057651"/>
            <a:ext cx="58682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Đường nối Thẳng 24"/>
          <p:cNvCxnSpPr/>
          <p:nvPr/>
        </p:nvCxnSpPr>
        <p:spPr>
          <a:xfrm>
            <a:off x="3409948" y="4057651"/>
            <a:ext cx="60007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Đường nối Thẳng 25"/>
          <p:cNvCxnSpPr/>
          <p:nvPr/>
        </p:nvCxnSpPr>
        <p:spPr>
          <a:xfrm>
            <a:off x="4010023" y="4057651"/>
            <a:ext cx="49195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Ngoặc móc Phải 26"/>
          <p:cNvSpPr/>
          <p:nvPr/>
        </p:nvSpPr>
        <p:spPr>
          <a:xfrm rot="5400000">
            <a:off x="5657526" y="1455027"/>
            <a:ext cx="452897" cy="6083604"/>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vi-VN">
              <a:latin typeface="Times New Roman" panose="02020603050405020304" charset="0"/>
              <a:cs typeface="Times New Roman" panose="02020603050405020304" charset="0"/>
            </a:endParaRPr>
          </a:p>
        </p:txBody>
      </p:sp>
      <p:cxnSp>
        <p:nvCxnSpPr>
          <p:cNvPr id="28" name="Đường kết nối Mũi tên Thẳng 27"/>
          <p:cNvCxnSpPr/>
          <p:nvPr/>
        </p:nvCxnSpPr>
        <p:spPr>
          <a:xfrm>
            <a:off x="2492095" y="2962275"/>
            <a:ext cx="500168" cy="10001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Đường kết nối Mũi tên Thẳng 28"/>
          <p:cNvCxnSpPr/>
          <p:nvPr/>
        </p:nvCxnSpPr>
        <p:spPr>
          <a:xfrm>
            <a:off x="3667125" y="2906709"/>
            <a:ext cx="152400" cy="102711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Đường kết nối Mũi tên Thẳng 29"/>
          <p:cNvCxnSpPr/>
          <p:nvPr/>
        </p:nvCxnSpPr>
        <p:spPr>
          <a:xfrm flipH="1">
            <a:off x="6534150" y="2869902"/>
            <a:ext cx="324720" cy="10543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Chỗ dành sẵn cho Nội dung 2"/>
          <p:cNvSpPr txBox="1"/>
          <p:nvPr/>
        </p:nvSpPr>
        <p:spPr>
          <a:xfrm>
            <a:off x="3414718" y="4794103"/>
            <a:ext cx="5233257" cy="651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Tổng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endParaRPr lang="vi-VN" dirty="0">
              <a:latin typeface="Times New Roman" panose="02020603050405020304" charset="0"/>
              <a:cs typeface="Times New Roman" panose="02020603050405020304" charset="0"/>
            </a:endParaRPr>
          </a:p>
        </p:txBody>
      </p:sp>
      <p:sp>
        <p:nvSpPr>
          <p:cNvPr id="32" name="Chỗ dành sẵn cho Nội dung 2"/>
          <p:cNvSpPr txBox="1"/>
          <p:nvPr/>
        </p:nvSpPr>
        <p:spPr>
          <a:xfrm>
            <a:off x="2644495" y="416100"/>
            <a:ext cx="7420250" cy="97483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lượng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việc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bằng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cộng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322943"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3103415"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579086" y="235758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368641"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860475" y="235758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437746" y="235758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848777"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584032"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9075866" y="235758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486897"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10064168"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Chỗ dành sẵn cho Nội dung 2"/>
          <p:cNvSpPr txBox="1"/>
          <p:nvPr/>
        </p:nvSpPr>
        <p:spPr>
          <a:xfrm>
            <a:off x="3521652" y="809888"/>
            <a:ext cx="5148694" cy="637912"/>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90" dirty="0" err="1">
                <a:latin typeface="Times New Roman" panose="02020603050405020304" charset="0"/>
                <a:cs typeface="Times New Roman" panose="02020603050405020304" charset="0"/>
              </a:rPr>
              <a:t>Vì</a:t>
            </a:r>
            <a:r>
              <a:rPr lang="en-US" sz="2890" dirty="0">
                <a:latin typeface="Times New Roman" panose="02020603050405020304" charset="0"/>
                <a:cs typeface="Times New Roman" panose="02020603050405020304" charset="0"/>
              </a:rPr>
              <a:t> </a:t>
            </a:r>
            <a:r>
              <a:rPr lang="en-US" sz="2890" dirty="0" err="1">
                <a:latin typeface="Times New Roman" panose="02020603050405020304" charset="0"/>
                <a:cs typeface="Times New Roman" panose="02020603050405020304" charset="0"/>
              </a:rPr>
              <a:t>vậy</a:t>
            </a:r>
            <a:r>
              <a:rPr lang="en-US" sz="2890" dirty="0">
                <a:latin typeface="Times New Roman" panose="02020603050405020304" charset="0"/>
                <a:cs typeface="Times New Roman" panose="02020603050405020304" charset="0"/>
              </a:rPr>
              <a:t>, </a:t>
            </a:r>
            <a:r>
              <a:rPr lang="en-US" sz="2890" dirty="0" err="1">
                <a:latin typeface="Times New Roman" panose="02020603050405020304" charset="0"/>
                <a:cs typeface="Times New Roman" panose="02020603050405020304" charset="0"/>
              </a:rPr>
              <a:t>chúng</a:t>
            </a:r>
            <a:r>
              <a:rPr lang="en-US" sz="2890" dirty="0">
                <a:latin typeface="Times New Roman" panose="02020603050405020304" charset="0"/>
                <a:cs typeface="Times New Roman" panose="02020603050405020304" charset="0"/>
              </a:rPr>
              <a:t> ta </a:t>
            </a:r>
            <a:r>
              <a:rPr lang="en-US" sz="2890" dirty="0" err="1">
                <a:latin typeface="Times New Roman" panose="02020603050405020304" charset="0"/>
                <a:cs typeface="Times New Roman" panose="02020603050405020304" charset="0"/>
              </a:rPr>
              <a:t>lại</a:t>
            </a:r>
            <a:r>
              <a:rPr lang="en-US" sz="2890" dirty="0">
                <a:latin typeface="Times New Roman" panose="02020603050405020304" charset="0"/>
                <a:cs typeface="Times New Roman" panose="02020603050405020304" charset="0"/>
              </a:rPr>
              <a:t> quay </a:t>
            </a:r>
            <a:r>
              <a:rPr lang="en-US" sz="2890" dirty="0" err="1">
                <a:latin typeface="Times New Roman" panose="02020603050405020304" charset="0"/>
                <a:cs typeface="Times New Roman" panose="02020603050405020304" charset="0"/>
              </a:rPr>
              <a:t>lại</a:t>
            </a:r>
            <a:r>
              <a:rPr lang="en-US" sz="2890" dirty="0">
                <a:latin typeface="Times New Roman" panose="02020603050405020304" charset="0"/>
                <a:cs typeface="Times New Roman" panose="02020603050405020304" charset="0"/>
              </a:rPr>
              <a:t> </a:t>
            </a:r>
            <a:r>
              <a:rPr lang="en-US" sz="2890" dirty="0" err="1">
                <a:latin typeface="Times New Roman" panose="02020603050405020304" charset="0"/>
                <a:cs typeface="Times New Roman" panose="02020603050405020304" charset="0"/>
              </a:rPr>
              <a:t>từ</a:t>
            </a:r>
            <a:r>
              <a:rPr lang="en-US" sz="2890" dirty="0">
                <a:latin typeface="Times New Roman" panose="02020603050405020304" charset="0"/>
                <a:cs typeface="Times New Roman" panose="02020603050405020304" charset="0"/>
              </a:rPr>
              <a:t> </a:t>
            </a:r>
            <a:r>
              <a:rPr lang="en-US" sz="2890" dirty="0" err="1">
                <a:latin typeface="Times New Roman" panose="02020603050405020304" charset="0"/>
                <a:cs typeface="Times New Roman" panose="02020603050405020304" charset="0"/>
              </a:rPr>
              <a:t>đầu</a:t>
            </a:r>
            <a:endParaRPr lang="vi-VN" sz="2890" dirty="0">
              <a:latin typeface="Times New Roman" panose="02020603050405020304" charset="0"/>
              <a:cs typeface="Times New Roman" panose="0202060305040502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322943"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3103415"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579086" y="235758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097675" y="2209497"/>
            <a:ext cx="674226" cy="637911"/>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660156" y="2209496"/>
            <a:ext cx="674226" cy="637912"/>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437746" y="235758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848777"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584032"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9075866" y="235758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486897"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10007615" y="2195351"/>
            <a:ext cx="674226" cy="637912"/>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Chỗ dành sẵn cho Nội dung 2"/>
          <p:cNvSpPr txBox="1"/>
          <p:nvPr/>
        </p:nvSpPr>
        <p:spPr>
          <a:xfrm>
            <a:off x="3521651" y="809888"/>
            <a:ext cx="5727124" cy="6379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err="1">
                <a:latin typeface="Times New Roman" panose="02020603050405020304" charset="0"/>
                <a:cs typeface="Times New Roman" panose="02020603050405020304" charset="0"/>
              </a:rPr>
              <a:t>Phân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cụm</a:t>
            </a:r>
            <a:r>
              <a:rPr lang="en-US" sz="2600" dirty="0">
                <a:latin typeface="Times New Roman" panose="02020603050405020304" charset="0"/>
                <a:cs typeface="Times New Roman" panose="02020603050405020304" charset="0"/>
              </a:rPr>
              <a:t> k-means </a:t>
            </a:r>
            <a:r>
              <a:rPr lang="en-US" sz="2600" dirty="0" err="1">
                <a:latin typeface="Times New Roman" panose="02020603050405020304" charset="0"/>
                <a:cs typeface="Times New Roman" panose="02020603050405020304" charset="0"/>
              </a:rPr>
              <a:t>chọn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ba</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cụm</a:t>
            </a:r>
            <a:r>
              <a:rPr lang="en-US" sz="2600" dirty="0">
                <a:latin typeface="Times New Roman" panose="02020603050405020304" charset="0"/>
                <a:cs typeface="Times New Roman" panose="02020603050405020304" charset="0"/>
              </a:rPr>
              <a:t> ban </a:t>
            </a:r>
            <a:r>
              <a:rPr lang="en-US" sz="2600" dirty="0" err="1">
                <a:latin typeface="Times New Roman" panose="02020603050405020304" charset="0"/>
                <a:cs typeface="Times New Roman" panose="02020603050405020304" charset="0"/>
              </a:rPr>
              <a:t>đầu</a:t>
            </a:r>
            <a:r>
              <a:rPr lang="en-US" sz="2600" dirty="0">
                <a:latin typeface="Times New Roman" panose="02020603050405020304" charset="0"/>
                <a:cs typeface="Times New Roman" panose="02020603050405020304" charset="0"/>
              </a:rPr>
              <a:t>…</a:t>
            </a:r>
            <a:endParaRPr lang="en-US" sz="2600" dirty="0">
              <a:latin typeface="Times New Roman" panose="02020603050405020304" charset="0"/>
              <a:cs typeface="Times New Roman" panose="020206030504050203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hỗ dành sẵn cho Nội dung 2"/>
          <p:cNvSpPr txBox="1"/>
          <p:nvPr/>
        </p:nvSpPr>
        <p:spPr>
          <a:xfrm>
            <a:off x="2937129" y="328973"/>
            <a:ext cx="6794505" cy="15615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điểm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để </a:t>
            </a:r>
            <a:r>
              <a:rPr lang="en-US" dirty="0" err="1">
                <a:latin typeface="Times New Roman" panose="02020603050405020304" charset="0"/>
                <a:cs typeface="Times New Roman" panose="02020603050405020304" charset="0"/>
              </a:rPr>
              <a:t>tính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rồi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lặp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thay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đổi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nữa</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cxnSp>
        <p:nvCxnSpPr>
          <p:cNvPr id="18" name="Đường nối Thẳng 17"/>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Lưu đồ: Đường kết nối 18"/>
          <p:cNvSpPr/>
          <p:nvPr/>
        </p:nvSpPr>
        <p:spPr>
          <a:xfrm>
            <a:off x="1847272" y="2357583"/>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0" name="Lưu đồ: Đường kết nối 19"/>
          <p:cNvSpPr/>
          <p:nvPr/>
        </p:nvSpPr>
        <p:spPr>
          <a:xfrm>
            <a:off x="2322943"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1" name="Lưu đồ: Đường kết nối 20"/>
          <p:cNvSpPr/>
          <p:nvPr/>
        </p:nvSpPr>
        <p:spPr>
          <a:xfrm>
            <a:off x="3103415"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2" name="Lưu đồ: Đường kết nối 21"/>
          <p:cNvSpPr/>
          <p:nvPr/>
        </p:nvSpPr>
        <p:spPr>
          <a:xfrm>
            <a:off x="3579086" y="235758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3" name="Lưu đồ: Đường kết nối 22"/>
          <p:cNvSpPr/>
          <p:nvPr/>
        </p:nvSpPr>
        <p:spPr>
          <a:xfrm>
            <a:off x="5097675" y="2209497"/>
            <a:ext cx="674226" cy="637911"/>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4" name="Lưu đồ: Đường kết nối 23"/>
          <p:cNvSpPr/>
          <p:nvPr/>
        </p:nvSpPr>
        <p:spPr>
          <a:xfrm>
            <a:off x="5660156" y="2209496"/>
            <a:ext cx="674226" cy="637912"/>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5" name="Lưu đồ: Đường kết nối 24"/>
          <p:cNvSpPr/>
          <p:nvPr/>
        </p:nvSpPr>
        <p:spPr>
          <a:xfrm>
            <a:off x="6437746" y="2357584"/>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6" name="Lưu đồ: Đường kết nối 25"/>
          <p:cNvSpPr/>
          <p:nvPr/>
        </p:nvSpPr>
        <p:spPr>
          <a:xfrm>
            <a:off x="6848777" y="235758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7" name="Lưu đồ: Đường kết nối 26"/>
          <p:cNvSpPr/>
          <p:nvPr/>
        </p:nvSpPr>
        <p:spPr>
          <a:xfrm>
            <a:off x="8584032"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8" name="Lưu đồ: Đường kết nối 27"/>
          <p:cNvSpPr/>
          <p:nvPr/>
        </p:nvSpPr>
        <p:spPr>
          <a:xfrm>
            <a:off x="9075866" y="235758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9" name="Lưu đồ: Đường kết nối 28"/>
          <p:cNvSpPr/>
          <p:nvPr/>
        </p:nvSpPr>
        <p:spPr>
          <a:xfrm>
            <a:off x="9486897"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0" name="Lưu đồ: Đường kết nối 29"/>
          <p:cNvSpPr/>
          <p:nvPr/>
        </p:nvSpPr>
        <p:spPr>
          <a:xfrm>
            <a:off x="10007615" y="2195351"/>
            <a:ext cx="674226" cy="637912"/>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2937129" y="328973"/>
            <a:ext cx="6794505" cy="15615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điểm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để </a:t>
            </a:r>
            <a:r>
              <a:rPr lang="en-US" dirty="0" err="1">
                <a:latin typeface="Times New Roman" panose="02020603050405020304" charset="0"/>
                <a:cs typeface="Times New Roman" panose="02020603050405020304" charset="0"/>
              </a:rPr>
              <a:t>tính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rồi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lặp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thay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đổi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nữa</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cxnSp>
        <p:nvCxnSpPr>
          <p:cNvPr id="5" name="Đường nối Thẳng 4"/>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847272" y="2357583"/>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322943"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103415"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579086" y="235758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097675" y="2209497"/>
            <a:ext cx="674226" cy="637911"/>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660156" y="2209496"/>
            <a:ext cx="674226" cy="637912"/>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437746" y="2357584"/>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848777" y="235758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584032"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9075866" y="235758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486897"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10007615" y="2195351"/>
            <a:ext cx="674226" cy="637912"/>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8" name="Đường nối Thẳng 17"/>
          <p:cNvCxnSpPr/>
          <p:nvPr/>
        </p:nvCxnSpPr>
        <p:spPr>
          <a:xfrm>
            <a:off x="3579086" y="2155537"/>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6547128" y="2155537"/>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9486897" y="2155537"/>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1. Phân cụm là gì ?</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1.3. Mục đích của phân cụm</a:t>
            </a:r>
            <a:endParaRPr lang="en-US">
              <a:latin typeface="Times New Roman" panose="02020603050405020304" charset="0"/>
              <a:cs typeface="Times New Roman" panose="02020603050405020304" charset="0"/>
            </a:endParaRPr>
          </a:p>
          <a:p>
            <a:pPr marL="0" indent="0">
              <a:buNone/>
            </a:pPr>
            <a:r>
              <a:rPr lang="en-US" sz="2500">
                <a:latin typeface="Times New Roman" panose="02020603050405020304" charset="0"/>
                <a:cs typeface="Times New Roman" panose="02020603050405020304" charset="0"/>
              </a:rPr>
              <a:t>- Xác định được bản chất của việc nhóm các đối tượng trong một một tập dữ liệu không có nhãn.</a:t>
            </a:r>
            <a:endParaRPr lang="en-US" sz="2500">
              <a:latin typeface="Times New Roman" panose="02020603050405020304" charset="0"/>
              <a:cs typeface="Times New Roman" panose="02020603050405020304" charset="0"/>
            </a:endParaRPr>
          </a:p>
          <a:p>
            <a:pPr marL="0" indent="0">
              <a:buNone/>
            </a:pPr>
            <a:r>
              <a:rPr lang="en-US" sz="2500">
                <a:latin typeface="Times New Roman" panose="02020603050405020304" charset="0"/>
                <a:cs typeface="Times New Roman" panose="02020603050405020304" charset="0"/>
              </a:rPr>
              <a:t>- Hãy nhớ rằng, phân cụm không dựa trên một tiêu chí hay tiêu chuẩn rõ ràng nào cả mà còn tùy thuộc vào tiêu chí mà người dùng cung cấp trong từng trường hợp.</a:t>
            </a:r>
            <a:endParaRPr lang="en-US" sz="2500">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5342255" y="3686175"/>
            <a:ext cx="6724650" cy="3171825"/>
          </a:xfrm>
          <a:prstGeom prst="rect">
            <a:avLst/>
          </a:prstGeom>
        </p:spPr>
      </p:pic>
      <p:pic>
        <p:nvPicPr>
          <p:cNvPr id="6" name="Picture 5"/>
          <p:cNvPicPr>
            <a:picLocks noChangeAspect="1"/>
          </p:cNvPicPr>
          <p:nvPr/>
        </p:nvPicPr>
        <p:blipFill>
          <a:blip r:embed="rId2"/>
          <a:srcRect r="55653"/>
          <a:stretch>
            <a:fillRect/>
          </a:stretch>
        </p:blipFill>
        <p:spPr>
          <a:xfrm>
            <a:off x="744220" y="3835400"/>
            <a:ext cx="4471670" cy="30226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322943"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3103415"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579086" y="235758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368641"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860475" y="235758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437746" y="235758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848777"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584032"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9075866" y="235758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486897"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10064168"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Chỗ dành sẵn cho Nội dung 2"/>
          <p:cNvSpPr txBox="1"/>
          <p:nvPr/>
        </p:nvSpPr>
        <p:spPr>
          <a:xfrm>
            <a:off x="2937129" y="328973"/>
            <a:ext cx="6794505" cy="15615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điểm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để </a:t>
            </a:r>
            <a:r>
              <a:rPr lang="en-US" dirty="0" err="1">
                <a:latin typeface="Times New Roman" panose="02020603050405020304" charset="0"/>
                <a:cs typeface="Times New Roman" panose="02020603050405020304" charset="0"/>
              </a:rPr>
              <a:t>tính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rồi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lặp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thay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đổi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nữa</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cxnSp>
        <p:nvCxnSpPr>
          <p:cNvPr id="18" name="Đường nối Thẳng 17"/>
          <p:cNvCxnSpPr/>
          <p:nvPr/>
        </p:nvCxnSpPr>
        <p:spPr>
          <a:xfrm>
            <a:off x="3579086" y="2155537"/>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6547128" y="2155537"/>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9486897" y="2155537"/>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2357583"/>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322943"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3103415"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579086" y="235758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368641" y="235758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860475" y="2357585"/>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437746" y="2357584"/>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848777" y="235758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584032"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9075866" y="235758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486897"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10064168"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Chỗ dành sẵn cho Nội dung 2"/>
          <p:cNvSpPr txBox="1"/>
          <p:nvPr/>
        </p:nvSpPr>
        <p:spPr>
          <a:xfrm>
            <a:off x="2937129" y="328973"/>
            <a:ext cx="6794505" cy="15615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điểm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để </a:t>
            </a:r>
            <a:r>
              <a:rPr lang="en-US" dirty="0" err="1">
                <a:latin typeface="Times New Roman" panose="02020603050405020304" charset="0"/>
                <a:cs typeface="Times New Roman" panose="02020603050405020304" charset="0"/>
              </a:rPr>
              <a:t>tính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rồi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lặp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thay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đổi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nữa</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cxnSp>
        <p:nvCxnSpPr>
          <p:cNvPr id="18" name="Đường nối Thẳng 17"/>
          <p:cNvCxnSpPr/>
          <p:nvPr/>
        </p:nvCxnSpPr>
        <p:spPr>
          <a:xfrm>
            <a:off x="3579086" y="2155537"/>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6547128" y="2155537"/>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9486897" y="2155537"/>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2357583"/>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322943"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3103415"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579086" y="235758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368641" y="235758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860475" y="2357585"/>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437746" y="2357584"/>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848777" y="235758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584032"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9075866" y="235758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486897"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10064168"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Chỗ dành sẵn cho Nội dung 2"/>
          <p:cNvSpPr txBox="1"/>
          <p:nvPr/>
        </p:nvSpPr>
        <p:spPr>
          <a:xfrm>
            <a:off x="2937129" y="328973"/>
            <a:ext cx="6794505" cy="15615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điểm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để </a:t>
            </a:r>
            <a:r>
              <a:rPr lang="en-US" dirty="0" err="1">
                <a:latin typeface="Times New Roman" panose="02020603050405020304" charset="0"/>
                <a:cs typeface="Times New Roman" panose="02020603050405020304" charset="0"/>
              </a:rPr>
              <a:t>tính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của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rồi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dựa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giá</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trị</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trung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bình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mới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lặp</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cho</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còn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thay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đổi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nữa</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cxnSp>
        <p:nvCxnSpPr>
          <p:cNvPr id="18" name="Đường nối Thẳng 17"/>
          <p:cNvCxnSpPr/>
          <p:nvPr/>
        </p:nvCxnSpPr>
        <p:spPr>
          <a:xfrm>
            <a:off x="2864711" y="2155537"/>
            <a:ext cx="0" cy="745838"/>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6328053" y="2155537"/>
            <a:ext cx="0" cy="74583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9486897" y="2155537"/>
            <a:ext cx="0" cy="74583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Đường nối Thẳng 3"/>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847272" y="2357583"/>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6" name="Lưu đồ: Đường kết nối 5"/>
          <p:cNvSpPr/>
          <p:nvPr/>
        </p:nvSpPr>
        <p:spPr>
          <a:xfrm>
            <a:off x="2322943"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7" name="Lưu đồ: Đường kết nối 6"/>
          <p:cNvSpPr/>
          <p:nvPr/>
        </p:nvSpPr>
        <p:spPr>
          <a:xfrm>
            <a:off x="3103415"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579086" y="235758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368641" y="235758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0" name="Lưu đồ: Đường kết nối 9"/>
          <p:cNvSpPr/>
          <p:nvPr/>
        </p:nvSpPr>
        <p:spPr>
          <a:xfrm>
            <a:off x="5860475" y="2357585"/>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6437746" y="2357584"/>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848777" y="235758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584032"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4" name="Lưu đồ: Đường kết nối 13"/>
          <p:cNvSpPr/>
          <p:nvPr/>
        </p:nvSpPr>
        <p:spPr>
          <a:xfrm>
            <a:off x="9075866" y="235758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9486897"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10064168"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Chỗ dành sẵn cho Nội dung 2"/>
          <p:cNvSpPr txBox="1"/>
          <p:nvPr/>
        </p:nvSpPr>
        <p:spPr>
          <a:xfrm>
            <a:off x="2937129" y="328973"/>
            <a:ext cx="6794505" cy="15615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Bây</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giờ</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dữ</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liệu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đã</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được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tính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tổng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mỗi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endParaRPr lang="vi-VN" dirty="0">
              <a:latin typeface="Times New Roman" panose="02020603050405020304" charset="0"/>
              <a:cs typeface="Times New Roman" panose="02020603050405020304" charset="0"/>
            </a:endParaRPr>
          </a:p>
        </p:txBody>
      </p:sp>
      <p:cxnSp>
        <p:nvCxnSpPr>
          <p:cNvPr id="18" name="Đường nối Thẳng 17"/>
          <p:cNvCxnSpPr/>
          <p:nvPr/>
        </p:nvCxnSpPr>
        <p:spPr>
          <a:xfrm>
            <a:off x="2864711" y="2155537"/>
            <a:ext cx="0" cy="105698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6328053" y="2155537"/>
            <a:ext cx="0" cy="10569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9486897" y="2155537"/>
            <a:ext cx="0" cy="105698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Đường nối Thẳng 20"/>
          <p:cNvCxnSpPr/>
          <p:nvPr/>
        </p:nvCxnSpPr>
        <p:spPr>
          <a:xfrm flipV="1">
            <a:off x="1847272" y="2761972"/>
            <a:ext cx="2073559" cy="818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Đường nối Thẳng 21"/>
          <p:cNvCxnSpPr/>
          <p:nvPr/>
        </p:nvCxnSpPr>
        <p:spPr>
          <a:xfrm>
            <a:off x="5368641" y="2779400"/>
            <a:ext cx="1821881"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p:cNvCxnSpPr/>
          <p:nvPr/>
        </p:nvCxnSpPr>
        <p:spPr>
          <a:xfrm>
            <a:off x="8584032" y="2761972"/>
            <a:ext cx="1893468" cy="81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Ngoặc móc Phải 26"/>
          <p:cNvSpPr/>
          <p:nvPr/>
        </p:nvSpPr>
        <p:spPr>
          <a:xfrm rot="5400000">
            <a:off x="5924228" y="1823210"/>
            <a:ext cx="452897" cy="6083604"/>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vi-VN"/>
          </a:p>
        </p:txBody>
      </p:sp>
      <p:cxnSp>
        <p:nvCxnSpPr>
          <p:cNvPr id="28" name="Đường kết nối Mũi tên Thẳng 27"/>
          <p:cNvCxnSpPr/>
          <p:nvPr/>
        </p:nvCxnSpPr>
        <p:spPr>
          <a:xfrm>
            <a:off x="3169210" y="3003668"/>
            <a:ext cx="159037" cy="11378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Đường kết nối Mũi tên Thẳng 28"/>
          <p:cNvCxnSpPr/>
          <p:nvPr/>
        </p:nvCxnSpPr>
        <p:spPr>
          <a:xfrm flipH="1">
            <a:off x="5933772" y="3030344"/>
            <a:ext cx="9248" cy="115520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Đường kết nối Mũi tên Thẳng 29"/>
          <p:cNvCxnSpPr/>
          <p:nvPr/>
        </p:nvCxnSpPr>
        <p:spPr>
          <a:xfrm flipH="1">
            <a:off x="8663553" y="2963519"/>
            <a:ext cx="438310" cy="12170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1" name="Chỗ dành sẵn cho Nội dung 2"/>
          <p:cNvSpPr txBox="1"/>
          <p:nvPr/>
        </p:nvSpPr>
        <p:spPr>
          <a:xfrm>
            <a:off x="3681420" y="5162286"/>
            <a:ext cx="5233257" cy="6519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Tổng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trong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endParaRPr lang="vi-VN" dirty="0">
              <a:latin typeface="Times New Roman" panose="02020603050405020304" charset="0"/>
              <a:cs typeface="Times New Roman" panose="02020603050405020304" charset="0"/>
            </a:endParaRPr>
          </a:p>
        </p:txBody>
      </p:sp>
      <p:cxnSp>
        <p:nvCxnSpPr>
          <p:cNvPr id="45" name="Đường nối Thẳng 44"/>
          <p:cNvCxnSpPr/>
          <p:nvPr/>
        </p:nvCxnSpPr>
        <p:spPr>
          <a:xfrm flipV="1">
            <a:off x="3103415" y="4437016"/>
            <a:ext cx="2168513" cy="818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a:xfrm>
            <a:off x="5252583" y="4436489"/>
            <a:ext cx="208511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p:cNvCxnSpPr/>
          <p:nvPr/>
        </p:nvCxnSpPr>
        <p:spPr>
          <a:xfrm>
            <a:off x="7337702" y="4431872"/>
            <a:ext cx="1893468" cy="81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2937129" y="328973"/>
            <a:ext cx="6159245" cy="709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hiện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cả</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cxnSp>
        <p:nvCxnSpPr>
          <p:cNvPr id="5" name="Đường nối Thẳng 4"/>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847272"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322943"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103415"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579086" y="235758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368641"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860475" y="2357585"/>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437746" y="235758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848777" y="2357580"/>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584032"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9075866" y="235758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486897"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10064168" y="23575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2937129" y="328973"/>
            <a:ext cx="6159245" cy="7092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latin typeface="Times New Roman" panose="02020603050405020304" charset="0"/>
                <a:cs typeface="Times New Roman" panose="02020603050405020304" charset="0"/>
              </a:rPr>
              <a:t>Và</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hiện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lại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tất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cả</a:t>
            </a:r>
            <a:r>
              <a:rPr lang="en-US" dirty="0">
                <a:latin typeface="Times New Roman" panose="02020603050405020304" charset="0"/>
                <a:cs typeface="Times New Roman" panose="02020603050405020304" charset="0"/>
              </a:rPr>
              <a:t>…</a:t>
            </a:r>
            <a:endParaRPr lang="vi-VN" dirty="0">
              <a:latin typeface="Times New Roman" panose="02020603050405020304" charset="0"/>
              <a:cs typeface="Times New Roman" panose="02020603050405020304" charset="0"/>
            </a:endParaRPr>
          </a:p>
        </p:txBody>
      </p:sp>
      <p:cxnSp>
        <p:nvCxnSpPr>
          <p:cNvPr id="5" name="Đường nối Thẳng 4"/>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847272" y="2357583"/>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322943"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103415"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579086" y="235758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368641"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860475" y="2357585"/>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437746" y="235758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848777"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584032" y="2357583"/>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9075866" y="2357588"/>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486897"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10064168"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8" name="Đường nối Thẳng 17"/>
          <p:cNvCxnSpPr/>
          <p:nvPr/>
        </p:nvCxnSpPr>
        <p:spPr>
          <a:xfrm>
            <a:off x="4675038" y="1999962"/>
            <a:ext cx="0" cy="11297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9000289" y="2051744"/>
            <a:ext cx="0" cy="10569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9944097" y="2072699"/>
            <a:ext cx="0" cy="105698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Đường nối Thẳng 20"/>
          <p:cNvCxnSpPr/>
          <p:nvPr/>
        </p:nvCxnSpPr>
        <p:spPr>
          <a:xfrm>
            <a:off x="1847272" y="2807145"/>
            <a:ext cx="534325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Đường nối Thẳng 21"/>
          <p:cNvCxnSpPr/>
          <p:nvPr/>
        </p:nvCxnSpPr>
        <p:spPr>
          <a:xfrm>
            <a:off x="8654473" y="2779400"/>
            <a:ext cx="677286"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p:cNvCxnSpPr/>
          <p:nvPr/>
        </p:nvCxnSpPr>
        <p:spPr>
          <a:xfrm>
            <a:off x="9578109" y="2779400"/>
            <a:ext cx="7389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551305" y="328930"/>
            <a:ext cx="9476740" cy="16706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500" dirty="0" err="1">
                <a:latin typeface="Times New Roman" panose="02020603050405020304" charset="0"/>
                <a:cs typeface="Times New Roman" panose="02020603050405020304" charset="0"/>
              </a:rPr>
              <a:t>Tại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thời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điểm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này</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k-means </a:t>
            </a:r>
            <a:r>
              <a:rPr lang="en-US" sz="2500" dirty="0" err="1">
                <a:latin typeface="Times New Roman" panose="02020603050405020304" charset="0"/>
                <a:cs typeface="Times New Roman" panose="02020603050405020304" charset="0"/>
              </a:rPr>
              <a:t>cho</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biết</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thứ</a:t>
            </a:r>
            <a:r>
              <a:rPr lang="en-US" sz="2500" dirty="0">
                <a:latin typeface="Times New Roman" panose="02020603050405020304" charset="0"/>
                <a:cs typeface="Times New Roman" panose="02020603050405020304" charset="0"/>
              </a:rPr>
              <a:t> 2 </a:t>
            </a:r>
            <a:r>
              <a:rPr lang="en-US" sz="2500" dirty="0" err="1">
                <a:latin typeface="Times New Roman" panose="02020603050405020304" charset="0"/>
                <a:cs typeface="Times New Roman" panose="02020603050405020304" charset="0"/>
              </a:rPr>
              <a:t>là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tốt</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nhất</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Nhưng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không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biết</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liệu</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đó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phải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tốt</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nhất</a:t>
            </a:r>
            <a:r>
              <a:rPr lang="en-US" sz="2500" dirty="0">
                <a:latin typeface="Times New Roman" panose="02020603050405020304" charset="0"/>
                <a:cs typeface="Times New Roman" panose="02020603050405020304" charset="0"/>
              </a:rPr>
              <a:t> hay </a:t>
            </a:r>
            <a:r>
              <a:rPr lang="en-US" sz="2500" dirty="0" err="1">
                <a:latin typeface="Times New Roman" panose="02020603050405020304" charset="0"/>
                <a:cs typeface="Times New Roman" panose="02020603050405020304" charset="0"/>
              </a:rPr>
              <a:t>không</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vì</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vậy</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sẽ</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thực</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hiện</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thêm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một</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vài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nữa</a:t>
            </a:r>
            <a:r>
              <a:rPr lang="en-US" sz="2500" dirty="0">
                <a:latin typeface="Times New Roman" panose="02020603050405020304" charset="0"/>
                <a:cs typeface="Times New Roman" panose="02020603050405020304" charset="0"/>
              </a:rPr>
              <a:t>(</a:t>
            </a:r>
            <a:r>
              <a:rPr lang="en-US" sz="2500" dirty="0" err="1">
                <a:latin typeface="Times New Roman" panose="02020603050405020304" charset="0"/>
                <a:cs typeface="Times New Roman" panose="02020603050405020304" charset="0"/>
              </a:rPr>
              <a:t>theo</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yêu</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cầu</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chúng</a:t>
            </a:r>
            <a:r>
              <a:rPr lang="en-US" sz="2500" dirty="0">
                <a:latin typeface="Times New Roman" panose="02020603050405020304" charset="0"/>
                <a:cs typeface="Times New Roman" panose="02020603050405020304" charset="0"/>
              </a:rPr>
              <a:t> ta </a:t>
            </a:r>
            <a:r>
              <a:rPr lang="en-US" sz="2500" dirty="0" err="1">
                <a:latin typeface="Times New Roman" panose="02020603050405020304" charset="0"/>
                <a:cs typeface="Times New Roman" panose="02020603050405020304" charset="0"/>
              </a:rPr>
              <a:t>đưa</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ra</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rồi</a:t>
            </a:r>
            <a:r>
              <a:rPr lang="en-US" sz="2500" dirty="0">
                <a:latin typeface="Times New Roman" panose="02020603050405020304" charset="0"/>
                <a:cs typeface="Times New Roman" panose="02020603050405020304" charset="0"/>
              </a:rPr>
              <a:t> quay </a:t>
            </a:r>
            <a:r>
              <a:rPr lang="en-US" sz="2500" dirty="0" err="1">
                <a:latin typeface="Times New Roman" panose="02020603050405020304" charset="0"/>
                <a:cs typeface="Times New Roman" panose="02020603050405020304" charset="0"/>
              </a:rPr>
              <a:t>lại</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trả</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về</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đó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nếu</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nó</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vẫn</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là</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cụm</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tốt</a:t>
            </a:r>
            <a:r>
              <a:rPr lang="en-US" sz="2500" dirty="0">
                <a:latin typeface="Times New Roman" panose="02020603050405020304" charset="0"/>
                <a:cs typeface="Times New Roman" panose="02020603050405020304" charset="0"/>
              </a:rPr>
              <a:t> </a:t>
            </a:r>
            <a:r>
              <a:rPr lang="en-US" sz="2500" dirty="0" err="1">
                <a:latin typeface="Times New Roman" panose="02020603050405020304" charset="0"/>
                <a:cs typeface="Times New Roman" panose="02020603050405020304" charset="0"/>
              </a:rPr>
              <a:t>nhất</a:t>
            </a:r>
            <a:r>
              <a:rPr lang="en-US" sz="2500" dirty="0">
                <a:latin typeface="Times New Roman" panose="02020603050405020304" charset="0"/>
                <a:cs typeface="Times New Roman" panose="02020603050405020304" charset="0"/>
              </a:rPr>
              <a:t>.</a:t>
            </a:r>
            <a:endParaRPr lang="en-US" sz="2500" dirty="0">
              <a:latin typeface="Times New Roman" panose="02020603050405020304" charset="0"/>
              <a:cs typeface="Times New Roman" panose="02020603050405020304" charset="0"/>
            </a:endParaRPr>
          </a:p>
        </p:txBody>
      </p:sp>
      <p:cxnSp>
        <p:nvCxnSpPr>
          <p:cNvPr id="5" name="Đường nối Thẳng 4"/>
          <p:cNvCxnSpPr/>
          <p:nvPr/>
        </p:nvCxnSpPr>
        <p:spPr>
          <a:xfrm>
            <a:off x="1163781" y="2528456"/>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847272" y="2357583"/>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322943"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3103415"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579086" y="235758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368641"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860475" y="2357585"/>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437746" y="235758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848777" y="235758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584032" y="2357583"/>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9075866" y="2357588"/>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486897"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10064168" y="235758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8" name="Đường nối Thẳng 17"/>
          <p:cNvCxnSpPr/>
          <p:nvPr/>
        </p:nvCxnSpPr>
        <p:spPr>
          <a:xfrm>
            <a:off x="4675038" y="1999962"/>
            <a:ext cx="0" cy="11297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9000289" y="2051744"/>
            <a:ext cx="0" cy="10569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9944097" y="2072699"/>
            <a:ext cx="0" cy="105698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Đường nối Thẳng 20"/>
          <p:cNvCxnSpPr/>
          <p:nvPr/>
        </p:nvCxnSpPr>
        <p:spPr>
          <a:xfrm>
            <a:off x="1847272" y="2807145"/>
            <a:ext cx="534325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Đường nối Thẳng 21"/>
          <p:cNvCxnSpPr/>
          <p:nvPr/>
        </p:nvCxnSpPr>
        <p:spPr>
          <a:xfrm flipV="1">
            <a:off x="8648354" y="5444127"/>
            <a:ext cx="781685" cy="1206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p:cNvCxnSpPr/>
          <p:nvPr/>
        </p:nvCxnSpPr>
        <p:spPr>
          <a:xfrm>
            <a:off x="9429780" y="5444127"/>
            <a:ext cx="7389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Đường nối Thẳng 23"/>
          <p:cNvCxnSpPr/>
          <p:nvPr/>
        </p:nvCxnSpPr>
        <p:spPr>
          <a:xfrm>
            <a:off x="3914816" y="4362104"/>
            <a:ext cx="58682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5" name="Đường nối Thẳng 24"/>
          <p:cNvCxnSpPr/>
          <p:nvPr/>
        </p:nvCxnSpPr>
        <p:spPr>
          <a:xfrm>
            <a:off x="4501639" y="4362104"/>
            <a:ext cx="60007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Đường nối Thẳng 25"/>
          <p:cNvCxnSpPr/>
          <p:nvPr/>
        </p:nvCxnSpPr>
        <p:spPr>
          <a:xfrm>
            <a:off x="5101714" y="4362104"/>
            <a:ext cx="491951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Chỗ dành sẵn cho Nội dung 2"/>
          <p:cNvSpPr txBox="1"/>
          <p:nvPr/>
        </p:nvSpPr>
        <p:spPr>
          <a:xfrm>
            <a:off x="1348105" y="4126230"/>
            <a:ext cx="3013710" cy="407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latin typeface="Times New Roman" panose="02020603050405020304" charset="0"/>
                <a:cs typeface="Times New Roman" panose="02020603050405020304" charset="0"/>
              </a:rPr>
              <a:t>1</a:t>
            </a:r>
            <a:r>
              <a:rPr lang="en-US" sz="2600" baseline="30000" dirty="0">
                <a:latin typeface="Times New Roman" panose="02020603050405020304" charset="0"/>
                <a:cs typeface="Times New Roman" panose="02020603050405020304" charset="0"/>
              </a:rPr>
              <a:t>st</a:t>
            </a:r>
            <a:r>
              <a:rPr lang="en-US" sz="2600" dirty="0">
                <a:latin typeface="Times New Roman" panose="02020603050405020304" charset="0"/>
                <a:cs typeface="Times New Roman" panose="02020603050405020304" charset="0"/>
              </a:rPr>
              <a:t> cluster attempt:</a:t>
            </a:r>
            <a:endParaRPr lang="vi-VN" sz="2600" dirty="0">
              <a:latin typeface="Times New Roman" panose="02020603050405020304" charset="0"/>
              <a:cs typeface="Times New Roman" panose="02020603050405020304" charset="0"/>
            </a:endParaRPr>
          </a:p>
        </p:txBody>
      </p:sp>
      <p:sp>
        <p:nvSpPr>
          <p:cNvPr id="28" name="Chỗ dành sẵn cho Nội dung 2"/>
          <p:cNvSpPr txBox="1"/>
          <p:nvPr/>
        </p:nvSpPr>
        <p:spPr>
          <a:xfrm>
            <a:off x="1348105" y="4675505"/>
            <a:ext cx="3153410" cy="407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latin typeface="Times New Roman" panose="02020603050405020304" charset="0"/>
                <a:cs typeface="Times New Roman" panose="02020603050405020304" charset="0"/>
              </a:rPr>
              <a:t>2</a:t>
            </a:r>
            <a:r>
              <a:rPr lang="en-US" sz="2600" baseline="30000" dirty="0">
                <a:latin typeface="Times New Roman" panose="02020603050405020304" charset="0"/>
                <a:cs typeface="Times New Roman" panose="02020603050405020304" charset="0"/>
              </a:rPr>
              <a:t>nd</a:t>
            </a:r>
            <a:r>
              <a:rPr lang="en-US" sz="2600" dirty="0">
                <a:latin typeface="Times New Roman" panose="02020603050405020304" charset="0"/>
                <a:cs typeface="Times New Roman" panose="02020603050405020304" charset="0"/>
              </a:rPr>
              <a:t> cluster attempt:</a:t>
            </a:r>
            <a:endParaRPr lang="vi-VN" sz="2600" dirty="0">
              <a:latin typeface="Times New Roman" panose="02020603050405020304" charset="0"/>
              <a:cs typeface="Times New Roman" panose="02020603050405020304" charset="0"/>
            </a:endParaRPr>
          </a:p>
        </p:txBody>
      </p:sp>
      <p:sp>
        <p:nvSpPr>
          <p:cNvPr id="29" name="Chỗ dành sẵn cho Nội dung 2"/>
          <p:cNvSpPr txBox="1"/>
          <p:nvPr/>
        </p:nvSpPr>
        <p:spPr>
          <a:xfrm>
            <a:off x="1348105" y="5225415"/>
            <a:ext cx="3153410" cy="4070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latin typeface="Times New Roman" panose="02020603050405020304" charset="0"/>
                <a:cs typeface="Times New Roman" panose="02020603050405020304" charset="0"/>
              </a:rPr>
              <a:t>3</a:t>
            </a:r>
            <a:r>
              <a:rPr lang="en-US" sz="2600" baseline="30000" dirty="0">
                <a:latin typeface="Times New Roman" panose="02020603050405020304" charset="0"/>
                <a:cs typeface="Times New Roman" panose="02020603050405020304" charset="0"/>
              </a:rPr>
              <a:t>rd</a:t>
            </a:r>
            <a:r>
              <a:rPr lang="en-US" sz="2600" dirty="0">
                <a:latin typeface="Times New Roman" panose="02020603050405020304" charset="0"/>
                <a:cs typeface="Times New Roman" panose="02020603050405020304" charset="0"/>
              </a:rPr>
              <a:t> cluster attempt:</a:t>
            </a:r>
            <a:endParaRPr lang="vi-VN" sz="2600" dirty="0">
              <a:latin typeface="Times New Roman" panose="02020603050405020304" charset="0"/>
              <a:cs typeface="Times New Roman" panose="02020603050405020304" charset="0"/>
            </a:endParaRPr>
          </a:p>
        </p:txBody>
      </p:sp>
      <p:cxnSp>
        <p:nvCxnSpPr>
          <p:cNvPr id="30" name="Đường nối Thẳng 29"/>
          <p:cNvCxnSpPr/>
          <p:nvPr/>
        </p:nvCxnSpPr>
        <p:spPr>
          <a:xfrm flipV="1">
            <a:off x="3927487" y="4888319"/>
            <a:ext cx="2168513" cy="818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Đường nối Thẳng 30"/>
          <p:cNvCxnSpPr/>
          <p:nvPr/>
        </p:nvCxnSpPr>
        <p:spPr>
          <a:xfrm flipV="1">
            <a:off x="6076655" y="4887792"/>
            <a:ext cx="2085340" cy="8255"/>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Đường nối Thẳng 31"/>
          <p:cNvCxnSpPr/>
          <p:nvPr/>
        </p:nvCxnSpPr>
        <p:spPr>
          <a:xfrm>
            <a:off x="8143994" y="4886443"/>
            <a:ext cx="1911350" cy="508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a:xfrm>
            <a:off x="3914816" y="5444127"/>
            <a:ext cx="4747895" cy="12065"/>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4" name="Chỗ dành sẵn cho Nội dung 2"/>
          <p:cNvSpPr txBox="1"/>
          <p:nvPr/>
        </p:nvSpPr>
        <p:spPr>
          <a:xfrm>
            <a:off x="10168661" y="4672541"/>
            <a:ext cx="2321326" cy="3551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latin typeface="Times New Roman" panose="02020603050405020304" charset="0"/>
                <a:cs typeface="Times New Roman" panose="02020603050405020304" charset="0"/>
              </a:rPr>
              <a:t>The winner!!!</a:t>
            </a:r>
            <a:endParaRPr lang="vi-VN" sz="2600" dirty="0">
              <a:latin typeface="Times New Roman" panose="02020603050405020304" charset="0"/>
              <a:cs typeface="Times New Roman" panose="02020603050405020304" charset="0"/>
            </a:endParaRPr>
          </a:p>
        </p:txBody>
      </p:sp>
      <p:cxnSp>
        <p:nvCxnSpPr>
          <p:cNvPr id="39" name="Đường nối Thẳng 38"/>
          <p:cNvCxnSpPr/>
          <p:nvPr/>
        </p:nvCxnSpPr>
        <p:spPr>
          <a:xfrm>
            <a:off x="1163781" y="4580991"/>
            <a:ext cx="9004880" cy="17105"/>
          </a:xfrm>
          <a:prstGeom prst="line">
            <a:avLst/>
          </a:prstGeom>
          <a:ln w="38100">
            <a:solidFill>
              <a:srgbClr val="FFC000"/>
            </a:solidFill>
          </a:ln>
        </p:spPr>
        <p:style>
          <a:lnRef idx="1">
            <a:schemeClr val="dk1"/>
          </a:lnRef>
          <a:fillRef idx="0">
            <a:schemeClr val="dk1"/>
          </a:fillRef>
          <a:effectRef idx="0">
            <a:schemeClr val="dk1"/>
          </a:effectRef>
          <a:fontRef idx="minor">
            <a:schemeClr val="tx1"/>
          </a:fontRef>
        </p:style>
      </p:cxnSp>
      <p:cxnSp>
        <p:nvCxnSpPr>
          <p:cNvPr id="40" name="Đường nối Thẳng 39"/>
          <p:cNvCxnSpPr/>
          <p:nvPr/>
        </p:nvCxnSpPr>
        <p:spPr>
          <a:xfrm>
            <a:off x="1163781" y="4563212"/>
            <a:ext cx="0" cy="614348"/>
          </a:xfrm>
          <a:prstGeom prst="line">
            <a:avLst/>
          </a:prstGeom>
          <a:ln w="38100">
            <a:solidFill>
              <a:srgbClr val="FFC000"/>
            </a:solidFill>
          </a:ln>
        </p:spPr>
        <p:style>
          <a:lnRef idx="1">
            <a:schemeClr val="dk1"/>
          </a:lnRef>
          <a:fillRef idx="0">
            <a:schemeClr val="dk1"/>
          </a:fillRef>
          <a:effectRef idx="0">
            <a:schemeClr val="dk1"/>
          </a:effectRef>
          <a:fontRef idx="minor">
            <a:schemeClr val="tx1"/>
          </a:fontRef>
        </p:style>
      </p:cxnSp>
      <p:cxnSp>
        <p:nvCxnSpPr>
          <p:cNvPr id="43" name="Đường nối Thẳng 42"/>
          <p:cNvCxnSpPr/>
          <p:nvPr/>
        </p:nvCxnSpPr>
        <p:spPr>
          <a:xfrm>
            <a:off x="1163781" y="5150774"/>
            <a:ext cx="9004880" cy="6633"/>
          </a:xfrm>
          <a:prstGeom prst="line">
            <a:avLst/>
          </a:prstGeom>
          <a:ln w="38100">
            <a:solidFill>
              <a:srgbClr val="FFC000"/>
            </a:solidFill>
          </a:ln>
        </p:spPr>
        <p:style>
          <a:lnRef idx="1">
            <a:schemeClr val="dk1"/>
          </a:lnRef>
          <a:fillRef idx="0">
            <a:schemeClr val="dk1"/>
          </a:fillRef>
          <a:effectRef idx="0">
            <a:schemeClr val="dk1"/>
          </a:effectRef>
          <a:fontRef idx="minor">
            <a:schemeClr val="tx1"/>
          </a:fontRef>
        </p:style>
      </p:cxnSp>
      <p:cxnSp>
        <p:nvCxnSpPr>
          <p:cNvPr id="44" name="Đường nối Thẳng 43"/>
          <p:cNvCxnSpPr/>
          <p:nvPr/>
        </p:nvCxnSpPr>
        <p:spPr>
          <a:xfrm>
            <a:off x="10168661" y="4580653"/>
            <a:ext cx="0" cy="596907"/>
          </a:xfrm>
          <a:prstGeom prst="line">
            <a:avLst/>
          </a:prstGeom>
          <a:ln w="38100">
            <a:solidFill>
              <a:srgbClr val="FFC000"/>
            </a:solidFill>
          </a:ln>
        </p:spPr>
        <p:style>
          <a:lnRef idx="1">
            <a:schemeClr val="dk1"/>
          </a:lnRef>
          <a:fillRef idx="0">
            <a:schemeClr val="dk1"/>
          </a:fillRef>
          <a:effectRef idx="0">
            <a:schemeClr val="dk1"/>
          </a:effectRef>
          <a:fontRef idx="minor">
            <a:schemeClr val="tx1"/>
          </a:fontRef>
        </p:style>
      </p:cxnSp>
      <p:cxnSp>
        <p:nvCxnSpPr>
          <p:cNvPr id="49" name="Đường nối Thẳng 48"/>
          <p:cNvCxnSpPr/>
          <p:nvPr/>
        </p:nvCxnSpPr>
        <p:spPr>
          <a:xfrm>
            <a:off x="8654473" y="2779400"/>
            <a:ext cx="677286"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0" name="Đường nối Thẳng 49"/>
          <p:cNvCxnSpPr/>
          <p:nvPr/>
        </p:nvCxnSpPr>
        <p:spPr>
          <a:xfrm>
            <a:off x="9578109" y="2779400"/>
            <a:ext cx="73890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ỗ dành sẵn cho Nội dung 2"/>
          <p:cNvSpPr>
            <a:spLocks noGrp="1"/>
          </p:cNvSpPr>
          <p:nvPr>
            <p:ph idx="1"/>
          </p:nvPr>
        </p:nvSpPr>
        <p:spPr>
          <a:xfrm>
            <a:off x="1365827" y="264680"/>
            <a:ext cx="9460345" cy="622012"/>
          </a:xfrm>
        </p:spPr>
        <p:txBody>
          <a:bodyPr/>
          <a:lstStyle/>
          <a:p>
            <a:r>
              <a:rPr lang="en-US" sz="2600" dirty="0" err="1">
                <a:latin typeface="Times New Roman" panose="02020603050405020304" charset="0"/>
                <a:cs typeface="Times New Roman" panose="02020603050405020304" charset="0"/>
              </a:rPr>
              <a:t>Câu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hỏi</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Làm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thế</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nào</a:t>
            </a:r>
            <a:r>
              <a:rPr lang="en-US" sz="2600" dirty="0">
                <a:latin typeface="Times New Roman" panose="02020603050405020304" charset="0"/>
                <a:cs typeface="Times New Roman" panose="02020603050405020304" charset="0"/>
              </a:rPr>
              <a:t> để </a:t>
            </a:r>
            <a:r>
              <a:rPr lang="en-US" sz="2600" dirty="0" err="1">
                <a:latin typeface="Times New Roman" panose="02020603050405020304" charset="0"/>
                <a:cs typeface="Times New Roman" panose="02020603050405020304" charset="0"/>
              </a:rPr>
              <a:t>tìm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ra</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giá</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trị</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nào</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sẽ</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sử</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dụng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cho</a:t>
            </a:r>
            <a:r>
              <a:rPr lang="en-US" sz="2600" dirty="0">
                <a:latin typeface="Times New Roman" panose="02020603050405020304" charset="0"/>
                <a:cs typeface="Times New Roman" panose="02020603050405020304" charset="0"/>
              </a:rPr>
              <a:t> “K”?</a:t>
            </a:r>
            <a:endParaRPr lang="vi-VN" sz="2600" dirty="0">
              <a:latin typeface="Times New Roman" panose="02020603050405020304" charset="0"/>
              <a:cs typeface="Times New Roman" panose="02020603050405020304" charset="0"/>
            </a:endParaRPr>
          </a:p>
        </p:txBody>
      </p:sp>
      <p:cxnSp>
        <p:nvCxnSpPr>
          <p:cNvPr id="4" name="Đường nối Thẳng 3"/>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 name="Lưu đồ: Đường kết nối 4"/>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6" name="Lưu đồ: Đường kết nối 5"/>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7" name="Lưu đồ: Đường kết nối 6"/>
          <p:cNvSpPr/>
          <p:nvPr/>
        </p:nvSpPr>
        <p:spPr>
          <a:xfrm>
            <a:off x="2901369"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8" name="Lưu đồ: Đường kết nối 7"/>
          <p:cNvSpPr/>
          <p:nvPr/>
        </p:nvSpPr>
        <p:spPr>
          <a:xfrm>
            <a:off x="3377040" y="190730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9" name="Lưu đồ: Đường kết nối 8"/>
          <p:cNvSpPr/>
          <p:nvPr/>
        </p:nvSpPr>
        <p:spPr>
          <a:xfrm>
            <a:off x="5166595"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0" name="Lưu đồ: Đường kết nối 9"/>
          <p:cNvSpPr/>
          <p:nvPr/>
        </p:nvSpPr>
        <p:spPr>
          <a:xfrm>
            <a:off x="5658429" y="190731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1" name="Lưu đồ: Đường kết nối 10"/>
          <p:cNvSpPr/>
          <p:nvPr/>
        </p:nvSpPr>
        <p:spPr>
          <a:xfrm>
            <a:off x="6235700" y="190731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2" name="Lưu đồ: Đường kết nối 11"/>
          <p:cNvSpPr/>
          <p:nvPr/>
        </p:nvSpPr>
        <p:spPr>
          <a:xfrm>
            <a:off x="6646731"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3" name="Lưu đồ: Đường kết nối 12"/>
          <p:cNvSpPr/>
          <p:nvPr/>
        </p:nvSpPr>
        <p:spPr>
          <a:xfrm>
            <a:off x="8381986"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4" name="Lưu đồ: Đường kết nối 13"/>
          <p:cNvSpPr/>
          <p:nvPr/>
        </p:nvSpPr>
        <p:spPr>
          <a:xfrm>
            <a:off x="8873820" y="190731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5" name="Lưu đồ: Đường kết nối 14"/>
          <p:cNvSpPr/>
          <p:nvPr/>
        </p:nvSpPr>
        <p:spPr>
          <a:xfrm>
            <a:off x="9284851"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6" name="Lưu đồ: Đường kết nối 15"/>
          <p:cNvSpPr/>
          <p:nvPr/>
        </p:nvSpPr>
        <p:spPr>
          <a:xfrm>
            <a:off x="9862122"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7" name="Chỗ dành sẵn cho Nội dung 2"/>
          <p:cNvSpPr txBox="1"/>
          <p:nvPr/>
        </p:nvSpPr>
        <p:spPr>
          <a:xfrm>
            <a:off x="1365826" y="2735407"/>
            <a:ext cx="9460345" cy="6220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err="1">
                <a:latin typeface="Times New Roman" panose="02020603050405020304" charset="0"/>
                <a:cs typeface="Times New Roman" panose="02020603050405020304" charset="0"/>
              </a:rPr>
              <a:t>Với</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dữ</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liệu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này</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rõ</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ràng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là</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nên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đặt</a:t>
            </a:r>
            <a:r>
              <a:rPr lang="en-US" sz="2600" dirty="0">
                <a:latin typeface="Times New Roman" panose="02020603050405020304" charset="0"/>
                <a:cs typeface="Times New Roman" panose="02020603050405020304" charset="0"/>
              </a:rPr>
              <a:t> K </a:t>
            </a:r>
            <a:r>
              <a:rPr lang="en-US" sz="2600" dirty="0" err="1">
                <a:latin typeface="Times New Roman" panose="02020603050405020304" charset="0"/>
                <a:cs typeface="Times New Roman" panose="02020603050405020304" charset="0"/>
              </a:rPr>
              <a:t>thành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ba</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nhưng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đôi</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khi</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trong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một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lần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khác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lại</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không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rõ</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ràng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như</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vậy</a:t>
            </a:r>
            <a:r>
              <a:rPr lang="en-US" sz="2600" dirty="0">
                <a:latin typeface="Times New Roman" panose="02020603050405020304" charset="0"/>
                <a:cs typeface="Times New Roman" panose="02020603050405020304" charset="0"/>
              </a:rPr>
              <a:t>.</a:t>
            </a:r>
            <a:endParaRPr lang="en-US" sz="2600" dirty="0">
              <a:latin typeface="Times New Roman" panose="02020603050405020304" charset="0"/>
              <a:cs typeface="Times New Roman" panose="0202060305040502030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1917702" y="347807"/>
            <a:ext cx="8356595" cy="622012"/>
          </a:xfrm>
        </p:spPr>
        <p:txBody>
          <a:bodyPr/>
          <a:lstStyle/>
          <a:p>
            <a:r>
              <a:rPr lang="en-US" sz="2600" dirty="0" err="1">
                <a:latin typeface="Times New Roman" panose="02020603050405020304" charset="0"/>
                <a:cs typeface="Times New Roman" panose="02020603050405020304" charset="0"/>
              </a:rPr>
              <a:t>Một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cách</a:t>
            </a:r>
            <a:r>
              <a:rPr lang="en-US" sz="2600" dirty="0">
                <a:latin typeface="Times New Roman" panose="02020603050405020304" charset="0"/>
                <a:cs typeface="Times New Roman" panose="02020603050405020304" charset="0"/>
              </a:rPr>
              <a:t> để </a:t>
            </a:r>
            <a:r>
              <a:rPr lang="en-US" sz="2600" dirty="0" err="1">
                <a:latin typeface="Times New Roman" panose="02020603050405020304" charset="0"/>
                <a:cs typeface="Times New Roman" panose="02020603050405020304" charset="0"/>
              </a:rPr>
              <a:t>quyết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định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là</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thử</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khác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đi</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giá</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trị</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cho</a:t>
            </a:r>
            <a:r>
              <a:rPr lang="en-US" sz="2600" dirty="0">
                <a:latin typeface="Times New Roman" panose="02020603050405020304" charset="0"/>
                <a:cs typeface="Times New Roman" panose="02020603050405020304" charset="0"/>
              </a:rPr>
              <a:t> K.</a:t>
            </a:r>
            <a:endParaRPr lang="vi-VN" sz="2600" dirty="0">
              <a:latin typeface="Times New Roman" panose="02020603050405020304" charset="0"/>
              <a:cs typeface="Times New Roman" panose="02020603050405020304" charset="0"/>
            </a:endParaRPr>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8" name="Lưu đồ: Đường kết nối 7"/>
          <p:cNvSpPr/>
          <p:nvPr/>
        </p:nvSpPr>
        <p:spPr>
          <a:xfrm>
            <a:off x="2901369"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9" name="Lưu đồ: Đường kết nối 8"/>
          <p:cNvSpPr/>
          <p:nvPr/>
        </p:nvSpPr>
        <p:spPr>
          <a:xfrm>
            <a:off x="3377040" y="190730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0" name="Lưu đồ: Đường kết nối 9"/>
          <p:cNvSpPr/>
          <p:nvPr/>
        </p:nvSpPr>
        <p:spPr>
          <a:xfrm>
            <a:off x="5166595"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1" name="Lưu đồ: Đường kết nối 10"/>
          <p:cNvSpPr/>
          <p:nvPr/>
        </p:nvSpPr>
        <p:spPr>
          <a:xfrm>
            <a:off x="5658429" y="190731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2" name="Lưu đồ: Đường kết nối 11"/>
          <p:cNvSpPr/>
          <p:nvPr/>
        </p:nvSpPr>
        <p:spPr>
          <a:xfrm>
            <a:off x="6235700" y="190731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3" name="Lưu đồ: Đường kết nối 12"/>
          <p:cNvSpPr/>
          <p:nvPr/>
        </p:nvSpPr>
        <p:spPr>
          <a:xfrm>
            <a:off x="6646731"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4" name="Lưu đồ: Đường kết nối 13"/>
          <p:cNvSpPr/>
          <p:nvPr/>
        </p:nvSpPr>
        <p:spPr>
          <a:xfrm>
            <a:off x="8381986"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5" name="Lưu đồ: Đường kết nối 14"/>
          <p:cNvSpPr/>
          <p:nvPr/>
        </p:nvSpPr>
        <p:spPr>
          <a:xfrm>
            <a:off x="8873820" y="190731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6" name="Lưu đồ: Đường kết nối 15"/>
          <p:cNvSpPr/>
          <p:nvPr/>
        </p:nvSpPr>
        <p:spPr>
          <a:xfrm>
            <a:off x="9284851"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7" name="Lưu đồ: Đường kết nối 16"/>
          <p:cNvSpPr/>
          <p:nvPr/>
        </p:nvSpPr>
        <p:spPr>
          <a:xfrm>
            <a:off x="9862122"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4574887" y="301625"/>
            <a:ext cx="3042225" cy="622012"/>
          </a:xfrm>
        </p:spPr>
        <p:txBody>
          <a:bodyPr/>
          <a:lstStyle/>
          <a:p>
            <a:r>
              <a:rPr lang="en-US" dirty="0" err="1">
                <a:latin typeface="Times New Roman" panose="02020603050405020304" charset="0"/>
                <a:cs typeface="Times New Roman" panose="02020603050405020304" charset="0"/>
              </a:rPr>
              <a:t>Bắt</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đầu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K = 1</a:t>
            </a:r>
            <a:endParaRPr lang="vi-VN" dirty="0">
              <a:latin typeface="Times New Roman" panose="02020603050405020304" charset="0"/>
              <a:cs typeface="Times New Roman" panose="02020603050405020304" charset="0"/>
            </a:endParaRPr>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2901369"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377040" y="190730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66595" y="19073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658429" y="190731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235700" y="190731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646731" y="19073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381986" y="1907309"/>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8873820" y="190731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284851" y="1907309"/>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862122" y="1907309"/>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1. Phân cụm là gì ?</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1.4. Một số phương pháp phân cụm.</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Dựa trên phân hoạch( Partition-based clustering)</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Dựa trên tụ phân cấp( Hierarchical clustering)</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Bản đồ tổ chức (Self-organizing map - SOM)</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Các mô hình hổn hợp( Mixture modes)</a:t>
            </a:r>
            <a:endParaRPr lang="en-US">
              <a:latin typeface="Times New Roman" panose="02020603050405020304" charset="0"/>
              <a:cs typeface="Times New Roman" panose="02020603050405020304" charset="0"/>
            </a:endParaRPr>
          </a:p>
          <a:p>
            <a:pPr marL="0" indent="0">
              <a:buNone/>
            </a:pPr>
            <a:endParaRPr lang="en-US" sz="2500">
              <a:latin typeface="Times New Roman" panose="02020603050405020304" charset="0"/>
              <a:cs typeface="Times New Roman"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4574887" y="301625"/>
            <a:ext cx="3042225" cy="622012"/>
          </a:xfrm>
        </p:spPr>
        <p:txBody>
          <a:bodyPr/>
          <a:lstStyle/>
          <a:p>
            <a:r>
              <a:rPr lang="en-US" sz="2600" dirty="0" err="1">
                <a:latin typeface="Times New Roman" panose="02020603050405020304" charset="0"/>
                <a:cs typeface="Times New Roman" panose="02020603050405020304" charset="0"/>
              </a:rPr>
              <a:t>Bắt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đầu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với</a:t>
            </a:r>
            <a:r>
              <a:rPr lang="en-US" sz="2600" dirty="0">
                <a:latin typeface="Times New Roman" panose="02020603050405020304" charset="0"/>
                <a:cs typeface="Times New Roman" panose="02020603050405020304" charset="0"/>
              </a:rPr>
              <a:t> K = 1</a:t>
            </a:r>
            <a:endParaRPr lang="vi-VN" sz="2600" dirty="0">
              <a:latin typeface="Times New Roman" panose="02020603050405020304" charset="0"/>
              <a:cs typeface="Times New Roman" panose="02020603050405020304" charset="0"/>
            </a:endParaRPr>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8" name="Lưu đồ: Đường kết nối 7"/>
          <p:cNvSpPr/>
          <p:nvPr/>
        </p:nvSpPr>
        <p:spPr>
          <a:xfrm>
            <a:off x="2901369"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9" name="Lưu đồ: Đường kết nối 8"/>
          <p:cNvSpPr/>
          <p:nvPr/>
        </p:nvSpPr>
        <p:spPr>
          <a:xfrm>
            <a:off x="3377040" y="190730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0" name="Lưu đồ: Đường kết nối 9"/>
          <p:cNvSpPr/>
          <p:nvPr/>
        </p:nvSpPr>
        <p:spPr>
          <a:xfrm>
            <a:off x="5166595" y="19073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1" name="Lưu đồ: Đường kết nối 10"/>
          <p:cNvSpPr/>
          <p:nvPr/>
        </p:nvSpPr>
        <p:spPr>
          <a:xfrm>
            <a:off x="5658429" y="1907311"/>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2" name="Lưu đồ: Đường kết nối 11"/>
          <p:cNvSpPr/>
          <p:nvPr/>
        </p:nvSpPr>
        <p:spPr>
          <a:xfrm>
            <a:off x="6235700" y="1907310"/>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3" name="Lưu đồ: Đường kết nối 12"/>
          <p:cNvSpPr/>
          <p:nvPr/>
        </p:nvSpPr>
        <p:spPr>
          <a:xfrm>
            <a:off x="6646731" y="19073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4" name="Lưu đồ: Đường kết nối 13"/>
          <p:cNvSpPr/>
          <p:nvPr/>
        </p:nvSpPr>
        <p:spPr>
          <a:xfrm>
            <a:off x="8381986" y="1907309"/>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5" name="Lưu đồ: Đường kết nối 14"/>
          <p:cNvSpPr/>
          <p:nvPr/>
        </p:nvSpPr>
        <p:spPr>
          <a:xfrm>
            <a:off x="8873820" y="1907314"/>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6" name="Lưu đồ: Đường kết nối 15"/>
          <p:cNvSpPr/>
          <p:nvPr/>
        </p:nvSpPr>
        <p:spPr>
          <a:xfrm>
            <a:off x="9284851" y="1907309"/>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7" name="Lưu đồ: Đường kết nối 16"/>
          <p:cNvSpPr/>
          <p:nvPr/>
        </p:nvSpPr>
        <p:spPr>
          <a:xfrm>
            <a:off x="9862122" y="1907309"/>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cxnSp>
        <p:nvCxnSpPr>
          <p:cNvPr id="18" name="Đường nối Thẳng 17"/>
          <p:cNvCxnSpPr/>
          <p:nvPr/>
        </p:nvCxnSpPr>
        <p:spPr>
          <a:xfrm>
            <a:off x="6134100" y="1320800"/>
            <a:ext cx="0" cy="160712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1645226" y="2502345"/>
            <a:ext cx="85586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4" name="Chỗ dành sẵn cho Nội dung 2"/>
          <p:cNvSpPr txBox="1"/>
          <p:nvPr/>
        </p:nvSpPr>
        <p:spPr>
          <a:xfrm>
            <a:off x="1097399" y="3403596"/>
            <a:ext cx="9805550" cy="996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Times New Roman" panose="02020603050405020304" charset="0"/>
                <a:cs typeface="Times New Roman" panose="02020603050405020304" charset="0"/>
              </a:rPr>
              <a:t>K = 1 </a:t>
            </a:r>
            <a:r>
              <a:rPr lang="en-US" sz="2600" dirty="0" err="1">
                <a:latin typeface="Times New Roman" panose="02020603050405020304" charset="0"/>
                <a:cs typeface="Times New Roman" panose="02020603050405020304" charset="0"/>
              </a:rPr>
              <a:t>là</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trường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hợp</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xấu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nhất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có</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thể</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định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lượng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mức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độ</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xấu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của</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nó</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bằng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tổng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biến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thiên</a:t>
            </a:r>
            <a:endParaRPr lang="vi-VN" sz="2600" dirty="0">
              <a:latin typeface="Times New Roman" panose="02020603050405020304" charset="0"/>
              <a:cs typeface="Times New Roman" panose="0202060305040502030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4331855" y="301625"/>
            <a:ext cx="4050131" cy="889866"/>
          </a:xfrm>
        </p:spPr>
        <p:txBody>
          <a:bodyPr>
            <a:normAutofit/>
          </a:bodyPr>
          <a:lstStyle/>
          <a:p>
            <a:r>
              <a:rPr lang="en-US" sz="2600" dirty="0" err="1">
                <a:latin typeface="Times New Roman" panose="02020603050405020304" charset="0"/>
                <a:cs typeface="Times New Roman" panose="02020603050405020304" charset="0"/>
              </a:rPr>
              <a:t>Bây</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giờ</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bắt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đầu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với</a:t>
            </a:r>
            <a:r>
              <a:rPr lang="en-US" sz="2600" dirty="0">
                <a:latin typeface="Times New Roman" panose="02020603050405020304" charset="0"/>
                <a:cs typeface="Times New Roman" panose="02020603050405020304" charset="0"/>
              </a:rPr>
              <a:t> K = 2</a:t>
            </a:r>
            <a:endParaRPr lang="vi-VN" sz="2600" dirty="0">
              <a:latin typeface="Times New Roman" panose="02020603050405020304" charset="0"/>
              <a:cs typeface="Times New Roman" panose="02020603050405020304" charset="0"/>
            </a:endParaRPr>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8" name="Lưu đồ: Đường kết nối 7"/>
          <p:cNvSpPr/>
          <p:nvPr/>
        </p:nvSpPr>
        <p:spPr>
          <a:xfrm>
            <a:off x="2901369"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9" name="Lưu đồ: Đường kết nối 8"/>
          <p:cNvSpPr/>
          <p:nvPr/>
        </p:nvSpPr>
        <p:spPr>
          <a:xfrm>
            <a:off x="3377040" y="190730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0" name="Lưu đồ: Đường kết nối 9"/>
          <p:cNvSpPr/>
          <p:nvPr/>
        </p:nvSpPr>
        <p:spPr>
          <a:xfrm>
            <a:off x="5166595"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1" name="Lưu đồ: Đường kết nối 10"/>
          <p:cNvSpPr/>
          <p:nvPr/>
        </p:nvSpPr>
        <p:spPr>
          <a:xfrm>
            <a:off x="5658429" y="190731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2" name="Lưu đồ: Đường kết nối 11"/>
          <p:cNvSpPr/>
          <p:nvPr/>
        </p:nvSpPr>
        <p:spPr>
          <a:xfrm>
            <a:off x="6235700" y="190731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3" name="Lưu đồ: Đường kết nối 12"/>
          <p:cNvSpPr/>
          <p:nvPr/>
        </p:nvSpPr>
        <p:spPr>
          <a:xfrm>
            <a:off x="6646731"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4" name="Lưu đồ: Đường kết nối 13"/>
          <p:cNvSpPr/>
          <p:nvPr/>
        </p:nvSpPr>
        <p:spPr>
          <a:xfrm>
            <a:off x="8381986" y="1907309"/>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5" name="Lưu đồ: Đường kết nối 14"/>
          <p:cNvSpPr/>
          <p:nvPr/>
        </p:nvSpPr>
        <p:spPr>
          <a:xfrm>
            <a:off x="8873820" y="1907314"/>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6" name="Lưu đồ: Đường kết nối 15"/>
          <p:cNvSpPr/>
          <p:nvPr/>
        </p:nvSpPr>
        <p:spPr>
          <a:xfrm>
            <a:off x="9284851" y="1907309"/>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7" name="Lưu đồ: Đường kết nối 16"/>
          <p:cNvSpPr/>
          <p:nvPr/>
        </p:nvSpPr>
        <p:spPr>
          <a:xfrm>
            <a:off x="9862122" y="1907309"/>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0" name="Chỗ dành sẵn cho Nội dung 2"/>
          <p:cNvSpPr txBox="1"/>
          <p:nvPr/>
        </p:nvSpPr>
        <p:spPr>
          <a:xfrm>
            <a:off x="1020622" y="3370545"/>
            <a:ext cx="9805550" cy="996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Times New Roman" panose="02020603050405020304" charset="0"/>
                <a:cs typeface="Times New Roman" panose="02020603050405020304" charset="0"/>
              </a:rPr>
              <a:t>K = 2 </a:t>
            </a:r>
            <a:r>
              <a:rPr lang="en-US" sz="2600" dirty="0" err="1">
                <a:latin typeface="Times New Roman" panose="02020603050405020304" charset="0"/>
                <a:cs typeface="Times New Roman" panose="02020603050405020304" charset="0"/>
              </a:rPr>
              <a:t>thì</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tốt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hơn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và</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có</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thể</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định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lượng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mức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độ</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tốt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hơn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bằng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cách</a:t>
            </a:r>
            <a:r>
              <a:rPr lang="en-US" sz="2600" dirty="0">
                <a:latin typeface="Times New Roman" panose="02020603050405020304" charset="0"/>
                <a:cs typeface="Times New Roman" panose="02020603050405020304" charset="0"/>
              </a:rPr>
              <a:t> so </a:t>
            </a:r>
            <a:r>
              <a:rPr lang="en-US" sz="2600" dirty="0" err="1">
                <a:latin typeface="Times New Roman" panose="02020603050405020304" charset="0"/>
                <a:cs typeface="Times New Roman" panose="02020603050405020304" charset="0"/>
              </a:rPr>
              <a:t>sánh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tổng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biến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thiên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trong</a:t>
            </a:r>
            <a:r>
              <a:rPr lang="en-US" sz="2600" dirty="0">
                <a:latin typeface="Times New Roman" panose="02020603050405020304" charset="0"/>
                <a:cs typeface="Times New Roman" panose="02020603050405020304" charset="0"/>
              </a:rPr>
              <a:t> 2 </a:t>
            </a:r>
            <a:r>
              <a:rPr lang="en-US" sz="2600" dirty="0" err="1">
                <a:latin typeface="Times New Roman" panose="02020603050405020304" charset="0"/>
                <a:cs typeface="Times New Roman" panose="02020603050405020304" charset="0"/>
              </a:rPr>
              <a:t>cụm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với</a:t>
            </a:r>
            <a:r>
              <a:rPr lang="en-US" sz="2600" dirty="0">
                <a:latin typeface="Times New Roman" panose="02020603050405020304" charset="0"/>
                <a:cs typeface="Times New Roman" panose="02020603050405020304" charset="0"/>
              </a:rPr>
              <a:t> K = 1</a:t>
            </a:r>
            <a:endParaRPr lang="vi-VN" sz="2600" dirty="0">
              <a:latin typeface="Times New Roman" panose="02020603050405020304" charset="0"/>
              <a:cs typeface="Times New Roman" panose="02020603050405020304" charset="0"/>
            </a:endParaRPr>
          </a:p>
        </p:txBody>
      </p:sp>
      <p:cxnSp>
        <p:nvCxnSpPr>
          <p:cNvPr id="21" name="Đường nối Thẳng 20"/>
          <p:cNvCxnSpPr/>
          <p:nvPr/>
        </p:nvCxnSpPr>
        <p:spPr>
          <a:xfrm>
            <a:off x="2698456" y="1684189"/>
            <a:ext cx="0" cy="11297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Đường nối Thẳng 21"/>
          <p:cNvCxnSpPr/>
          <p:nvPr/>
        </p:nvCxnSpPr>
        <p:spPr>
          <a:xfrm>
            <a:off x="7707198" y="1675931"/>
            <a:ext cx="0" cy="10569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p:cNvCxnSpPr/>
          <p:nvPr/>
        </p:nvCxnSpPr>
        <p:spPr>
          <a:xfrm>
            <a:off x="1717964" y="2491372"/>
            <a:ext cx="193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Đường nối Thẳng 23"/>
          <p:cNvCxnSpPr/>
          <p:nvPr/>
        </p:nvCxnSpPr>
        <p:spPr>
          <a:xfrm>
            <a:off x="5237018" y="2463627"/>
            <a:ext cx="496684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hỗ dành sẵn cho Nội dung 2"/>
          <p:cNvSpPr>
            <a:spLocks noGrp="1"/>
          </p:cNvSpPr>
          <p:nvPr>
            <p:ph idx="1"/>
          </p:nvPr>
        </p:nvSpPr>
        <p:spPr>
          <a:xfrm>
            <a:off x="4331855" y="301625"/>
            <a:ext cx="4050131" cy="889866"/>
          </a:xfrm>
        </p:spPr>
        <p:txBody>
          <a:bodyPr>
            <a:normAutofit/>
          </a:bodyPr>
          <a:lstStyle/>
          <a:p>
            <a:r>
              <a:rPr lang="en-US" sz="2600" dirty="0" err="1">
                <a:latin typeface="Times New Roman" panose="02020603050405020304" charset="0"/>
                <a:cs typeface="Times New Roman" panose="02020603050405020304" charset="0"/>
              </a:rPr>
              <a:t>Bây</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giờ</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bắt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đầu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với</a:t>
            </a:r>
            <a:r>
              <a:rPr lang="en-US" sz="2600" dirty="0">
                <a:latin typeface="Times New Roman" panose="02020603050405020304" charset="0"/>
                <a:cs typeface="Times New Roman" panose="02020603050405020304" charset="0"/>
              </a:rPr>
              <a:t> K = 2</a:t>
            </a:r>
            <a:endParaRPr lang="vi-VN" sz="2600" dirty="0">
              <a:latin typeface="Times New Roman" panose="02020603050405020304" charset="0"/>
              <a:cs typeface="Times New Roman" panose="02020603050405020304" charset="0"/>
            </a:endParaRPr>
          </a:p>
        </p:txBody>
      </p:sp>
      <p:cxnSp>
        <p:nvCxnSpPr>
          <p:cNvPr id="24" name="Đường nối Thẳng 23"/>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Lưu đồ: Đường kết nối 24"/>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26" name="Lưu đồ: Đường kết nối 25"/>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7" name="Lưu đồ: Đường kết nối 26"/>
          <p:cNvSpPr/>
          <p:nvPr/>
        </p:nvSpPr>
        <p:spPr>
          <a:xfrm>
            <a:off x="2901369"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8" name="Lưu đồ: Đường kết nối 27"/>
          <p:cNvSpPr/>
          <p:nvPr/>
        </p:nvSpPr>
        <p:spPr>
          <a:xfrm>
            <a:off x="3377040" y="190730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29" name="Lưu đồ: Đường kết nối 28"/>
          <p:cNvSpPr/>
          <p:nvPr/>
        </p:nvSpPr>
        <p:spPr>
          <a:xfrm>
            <a:off x="5166595"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0" name="Lưu đồ: Đường kết nối 29"/>
          <p:cNvSpPr/>
          <p:nvPr/>
        </p:nvSpPr>
        <p:spPr>
          <a:xfrm>
            <a:off x="5658429" y="190731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1" name="Lưu đồ: Đường kết nối 30"/>
          <p:cNvSpPr/>
          <p:nvPr/>
        </p:nvSpPr>
        <p:spPr>
          <a:xfrm>
            <a:off x="6235700" y="190731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2" name="Lưu đồ: Đường kết nối 31"/>
          <p:cNvSpPr/>
          <p:nvPr/>
        </p:nvSpPr>
        <p:spPr>
          <a:xfrm>
            <a:off x="6646731"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3" name="Lưu đồ: Đường kết nối 32"/>
          <p:cNvSpPr/>
          <p:nvPr/>
        </p:nvSpPr>
        <p:spPr>
          <a:xfrm>
            <a:off x="8381986" y="1907309"/>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34" name="Lưu đồ: Đường kết nối 33"/>
          <p:cNvSpPr/>
          <p:nvPr/>
        </p:nvSpPr>
        <p:spPr>
          <a:xfrm>
            <a:off x="8873820" y="1907314"/>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5" name="Lưu đồ: Đường kết nối 34"/>
          <p:cNvSpPr/>
          <p:nvPr/>
        </p:nvSpPr>
        <p:spPr>
          <a:xfrm>
            <a:off x="9284851" y="1907309"/>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6" name="Lưu đồ: Đường kết nối 35"/>
          <p:cNvSpPr/>
          <p:nvPr/>
        </p:nvSpPr>
        <p:spPr>
          <a:xfrm>
            <a:off x="9862122" y="1907309"/>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37" name="Chỗ dành sẵn cho Nội dung 2"/>
          <p:cNvSpPr txBox="1"/>
          <p:nvPr/>
        </p:nvSpPr>
        <p:spPr>
          <a:xfrm>
            <a:off x="1020622" y="3370545"/>
            <a:ext cx="9805550" cy="996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Times New Roman" panose="02020603050405020304" charset="0"/>
                <a:cs typeface="Times New Roman" panose="02020603050405020304" charset="0"/>
              </a:rPr>
              <a:t>K = 2 </a:t>
            </a:r>
            <a:r>
              <a:rPr lang="en-US" sz="2600" dirty="0" err="1">
                <a:latin typeface="Times New Roman" panose="02020603050405020304" charset="0"/>
                <a:cs typeface="Times New Roman" panose="02020603050405020304" charset="0"/>
              </a:rPr>
              <a:t>thì</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tốt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hơn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và</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có</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thể</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định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lượng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mức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độ</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tốt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hơn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bằng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cách</a:t>
            </a:r>
            <a:r>
              <a:rPr lang="en-US" sz="2600" dirty="0">
                <a:latin typeface="Times New Roman" panose="02020603050405020304" charset="0"/>
                <a:cs typeface="Times New Roman" panose="02020603050405020304" charset="0"/>
              </a:rPr>
              <a:t> so </a:t>
            </a:r>
            <a:r>
              <a:rPr lang="en-US" sz="2600" dirty="0" err="1">
                <a:latin typeface="Times New Roman" panose="02020603050405020304" charset="0"/>
                <a:cs typeface="Times New Roman" panose="02020603050405020304" charset="0"/>
              </a:rPr>
              <a:t>sánh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tổng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biến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thiên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trong</a:t>
            </a:r>
            <a:r>
              <a:rPr lang="en-US" sz="2600" dirty="0">
                <a:latin typeface="Times New Roman" panose="02020603050405020304" charset="0"/>
                <a:cs typeface="Times New Roman" panose="02020603050405020304" charset="0"/>
              </a:rPr>
              <a:t> 2 </a:t>
            </a:r>
            <a:r>
              <a:rPr lang="en-US" sz="2600" dirty="0" err="1">
                <a:latin typeface="Times New Roman" panose="02020603050405020304" charset="0"/>
                <a:cs typeface="Times New Roman" panose="02020603050405020304" charset="0"/>
              </a:rPr>
              <a:t>cụm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với</a:t>
            </a:r>
            <a:r>
              <a:rPr lang="en-US" sz="2600" dirty="0">
                <a:latin typeface="Times New Roman" panose="02020603050405020304" charset="0"/>
                <a:cs typeface="Times New Roman" panose="02020603050405020304" charset="0"/>
              </a:rPr>
              <a:t> K = 1</a:t>
            </a:r>
            <a:endParaRPr lang="vi-VN" sz="2600" dirty="0">
              <a:latin typeface="Times New Roman" panose="02020603050405020304" charset="0"/>
              <a:cs typeface="Times New Roman" panose="02020603050405020304" charset="0"/>
            </a:endParaRPr>
          </a:p>
        </p:txBody>
      </p:sp>
      <p:cxnSp>
        <p:nvCxnSpPr>
          <p:cNvPr id="38" name="Đường nối Thẳng 37"/>
          <p:cNvCxnSpPr/>
          <p:nvPr/>
        </p:nvCxnSpPr>
        <p:spPr>
          <a:xfrm>
            <a:off x="2698456" y="1684189"/>
            <a:ext cx="0" cy="11297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9" name="Đường nối Thẳng 38"/>
          <p:cNvCxnSpPr/>
          <p:nvPr/>
        </p:nvCxnSpPr>
        <p:spPr>
          <a:xfrm>
            <a:off x="7707198" y="1675931"/>
            <a:ext cx="0" cy="10569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Đường nối Thẳng 39"/>
          <p:cNvCxnSpPr/>
          <p:nvPr/>
        </p:nvCxnSpPr>
        <p:spPr>
          <a:xfrm>
            <a:off x="1717964" y="2491372"/>
            <a:ext cx="193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1" name="Đường nối Thẳng 40"/>
          <p:cNvCxnSpPr/>
          <p:nvPr/>
        </p:nvCxnSpPr>
        <p:spPr>
          <a:xfrm>
            <a:off x="5237018" y="2463627"/>
            <a:ext cx="496684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2" name="Chỗ dành sẵn cho Nội dung 2"/>
          <p:cNvSpPr txBox="1"/>
          <p:nvPr/>
        </p:nvSpPr>
        <p:spPr>
          <a:xfrm>
            <a:off x="961735" y="4566351"/>
            <a:ext cx="1013688" cy="54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latin typeface="Times New Roman" panose="02020603050405020304" charset="0"/>
                <a:cs typeface="Times New Roman" panose="02020603050405020304" charset="0"/>
              </a:rPr>
              <a:t>K = 1</a:t>
            </a:r>
            <a:endParaRPr lang="en-US" sz="2600" dirty="0">
              <a:latin typeface="Times New Roman" panose="02020603050405020304" charset="0"/>
              <a:cs typeface="Times New Roman" panose="02020603050405020304" charset="0"/>
            </a:endParaRPr>
          </a:p>
        </p:txBody>
      </p:sp>
      <p:cxnSp>
        <p:nvCxnSpPr>
          <p:cNvPr id="44" name="Đường nối Thẳng 43"/>
          <p:cNvCxnSpPr/>
          <p:nvPr/>
        </p:nvCxnSpPr>
        <p:spPr>
          <a:xfrm>
            <a:off x="1956379" y="4802200"/>
            <a:ext cx="85586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5" name="Chỗ dành sẵn cho Nội dung 2"/>
          <p:cNvSpPr txBox="1"/>
          <p:nvPr/>
        </p:nvSpPr>
        <p:spPr>
          <a:xfrm>
            <a:off x="961735" y="5171653"/>
            <a:ext cx="1013688" cy="54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latin typeface="Times New Roman" panose="02020603050405020304" charset="0"/>
                <a:cs typeface="Times New Roman" panose="02020603050405020304" charset="0"/>
              </a:rPr>
              <a:t>K = 2</a:t>
            </a:r>
            <a:endParaRPr lang="en-US" sz="2600" dirty="0">
              <a:latin typeface="Times New Roman" panose="02020603050405020304" charset="0"/>
              <a:cs typeface="Times New Roman" panose="02020603050405020304" charset="0"/>
            </a:endParaRPr>
          </a:p>
        </p:txBody>
      </p:sp>
      <p:cxnSp>
        <p:nvCxnSpPr>
          <p:cNvPr id="46" name="Đường nối Thẳng 45"/>
          <p:cNvCxnSpPr/>
          <p:nvPr/>
        </p:nvCxnSpPr>
        <p:spPr>
          <a:xfrm>
            <a:off x="1956379" y="5435267"/>
            <a:ext cx="193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Đường nối Thẳng 46"/>
          <p:cNvCxnSpPr/>
          <p:nvPr/>
        </p:nvCxnSpPr>
        <p:spPr>
          <a:xfrm>
            <a:off x="3886779" y="5435267"/>
            <a:ext cx="496684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4331855" y="301625"/>
            <a:ext cx="4050131" cy="889866"/>
          </a:xfrm>
        </p:spPr>
        <p:txBody>
          <a:bodyPr>
            <a:normAutofit/>
          </a:bodyPr>
          <a:lstStyle/>
          <a:p>
            <a:r>
              <a:rPr lang="en-US" sz="2600" dirty="0" err="1">
                <a:latin typeface="Times New Roman" panose="02020603050405020304" charset="0"/>
                <a:cs typeface="Times New Roman" panose="02020603050405020304" charset="0"/>
              </a:rPr>
              <a:t>Bây</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giờ</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bắt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đầu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với</a:t>
            </a:r>
            <a:r>
              <a:rPr lang="en-US" sz="2600" dirty="0">
                <a:latin typeface="Times New Roman" panose="02020603050405020304" charset="0"/>
                <a:cs typeface="Times New Roman" panose="02020603050405020304" charset="0"/>
              </a:rPr>
              <a:t> K = 3</a:t>
            </a:r>
            <a:endParaRPr lang="vi-VN" sz="2600" dirty="0">
              <a:latin typeface="Times New Roman" panose="02020603050405020304" charset="0"/>
              <a:cs typeface="Times New Roman" panose="02020603050405020304" charset="0"/>
            </a:endParaRPr>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8" name="Lưu đồ: Đường kết nối 7"/>
          <p:cNvSpPr/>
          <p:nvPr/>
        </p:nvSpPr>
        <p:spPr>
          <a:xfrm>
            <a:off x="2901369"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9" name="Lưu đồ: Đường kết nối 8"/>
          <p:cNvSpPr/>
          <p:nvPr/>
        </p:nvSpPr>
        <p:spPr>
          <a:xfrm>
            <a:off x="3377040" y="190730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0" name="Lưu đồ: Đường kết nối 9"/>
          <p:cNvSpPr/>
          <p:nvPr/>
        </p:nvSpPr>
        <p:spPr>
          <a:xfrm>
            <a:off x="5166595"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1" name="Lưu đồ: Đường kết nối 10"/>
          <p:cNvSpPr/>
          <p:nvPr/>
        </p:nvSpPr>
        <p:spPr>
          <a:xfrm>
            <a:off x="5658429" y="190731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2" name="Lưu đồ: Đường kết nối 11"/>
          <p:cNvSpPr/>
          <p:nvPr/>
        </p:nvSpPr>
        <p:spPr>
          <a:xfrm>
            <a:off x="6235700" y="190731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3" name="Lưu đồ: Đường kết nối 12"/>
          <p:cNvSpPr/>
          <p:nvPr/>
        </p:nvSpPr>
        <p:spPr>
          <a:xfrm>
            <a:off x="6646731"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4" name="Lưu đồ: Đường kết nối 13"/>
          <p:cNvSpPr/>
          <p:nvPr/>
        </p:nvSpPr>
        <p:spPr>
          <a:xfrm>
            <a:off x="8381986"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5" name="Lưu đồ: Đường kết nối 14"/>
          <p:cNvSpPr/>
          <p:nvPr/>
        </p:nvSpPr>
        <p:spPr>
          <a:xfrm>
            <a:off x="8873820" y="190731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6" name="Lưu đồ: Đường kết nối 15"/>
          <p:cNvSpPr/>
          <p:nvPr/>
        </p:nvSpPr>
        <p:spPr>
          <a:xfrm>
            <a:off x="9284851"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7" name="Lưu đồ: Đường kết nối 16"/>
          <p:cNvSpPr/>
          <p:nvPr/>
        </p:nvSpPr>
        <p:spPr>
          <a:xfrm>
            <a:off x="9862122"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4331855" y="301625"/>
            <a:ext cx="4050131" cy="889866"/>
          </a:xfrm>
        </p:spPr>
        <p:txBody>
          <a:bodyPr>
            <a:normAutofit/>
          </a:bodyPr>
          <a:lstStyle/>
          <a:p>
            <a:r>
              <a:rPr lang="en-US" sz="2600" dirty="0" err="1">
                <a:latin typeface="Times New Roman" panose="02020603050405020304" charset="0"/>
                <a:cs typeface="Times New Roman" panose="02020603050405020304" charset="0"/>
              </a:rPr>
              <a:t>Bây</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giờ</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bắt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đầu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với</a:t>
            </a:r>
            <a:r>
              <a:rPr lang="en-US" sz="2600" dirty="0">
                <a:latin typeface="Times New Roman" panose="02020603050405020304" charset="0"/>
                <a:cs typeface="Times New Roman" panose="02020603050405020304" charset="0"/>
              </a:rPr>
              <a:t> K = 3</a:t>
            </a:r>
            <a:endParaRPr lang="vi-VN" sz="2600" dirty="0">
              <a:latin typeface="Times New Roman" panose="02020603050405020304" charset="0"/>
              <a:cs typeface="Times New Roman" panose="02020603050405020304" charset="0"/>
            </a:endParaRPr>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8" name="Lưu đồ: Đường kết nối 7"/>
          <p:cNvSpPr/>
          <p:nvPr/>
        </p:nvSpPr>
        <p:spPr>
          <a:xfrm>
            <a:off x="2901369"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9" name="Lưu đồ: Đường kết nối 8"/>
          <p:cNvSpPr/>
          <p:nvPr/>
        </p:nvSpPr>
        <p:spPr>
          <a:xfrm>
            <a:off x="3377040" y="190730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0" name="Lưu đồ: Đường kết nối 9"/>
          <p:cNvSpPr/>
          <p:nvPr/>
        </p:nvSpPr>
        <p:spPr>
          <a:xfrm>
            <a:off x="5166595"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1" name="Lưu đồ: Đường kết nối 10"/>
          <p:cNvSpPr/>
          <p:nvPr/>
        </p:nvSpPr>
        <p:spPr>
          <a:xfrm>
            <a:off x="5658429" y="190731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2" name="Lưu đồ: Đường kết nối 11"/>
          <p:cNvSpPr/>
          <p:nvPr/>
        </p:nvSpPr>
        <p:spPr>
          <a:xfrm>
            <a:off x="6235700" y="190731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3" name="Lưu đồ: Đường kết nối 12"/>
          <p:cNvSpPr/>
          <p:nvPr/>
        </p:nvSpPr>
        <p:spPr>
          <a:xfrm>
            <a:off x="6646731"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4" name="Lưu đồ: Đường kết nối 13"/>
          <p:cNvSpPr/>
          <p:nvPr/>
        </p:nvSpPr>
        <p:spPr>
          <a:xfrm>
            <a:off x="8381986"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dirty="0">
              <a:latin typeface="Times New Roman" panose="02020603050405020304" charset="0"/>
              <a:cs typeface="Times New Roman" panose="02020603050405020304" charset="0"/>
            </a:endParaRPr>
          </a:p>
        </p:txBody>
      </p:sp>
      <p:sp>
        <p:nvSpPr>
          <p:cNvPr id="15" name="Lưu đồ: Đường kết nối 14"/>
          <p:cNvSpPr/>
          <p:nvPr/>
        </p:nvSpPr>
        <p:spPr>
          <a:xfrm>
            <a:off x="8873820" y="190731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6" name="Lưu đồ: Đường kết nối 15"/>
          <p:cNvSpPr/>
          <p:nvPr/>
        </p:nvSpPr>
        <p:spPr>
          <a:xfrm>
            <a:off x="9284851"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sp>
        <p:nvSpPr>
          <p:cNvPr id="17" name="Lưu đồ: Đường kết nối 16"/>
          <p:cNvSpPr/>
          <p:nvPr/>
        </p:nvSpPr>
        <p:spPr>
          <a:xfrm>
            <a:off x="9862122"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sz="2600">
              <a:latin typeface="Times New Roman" panose="02020603050405020304" charset="0"/>
              <a:cs typeface="Times New Roman" panose="02020603050405020304" charset="0"/>
            </a:endParaRPr>
          </a:p>
        </p:txBody>
      </p:sp>
      <p:cxnSp>
        <p:nvCxnSpPr>
          <p:cNvPr id="18" name="Đường nối Thẳng 17"/>
          <p:cNvCxnSpPr/>
          <p:nvPr/>
        </p:nvCxnSpPr>
        <p:spPr>
          <a:xfrm>
            <a:off x="2698456" y="1684189"/>
            <a:ext cx="0" cy="11297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6120391" y="1684189"/>
            <a:ext cx="0" cy="10569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1717964" y="2491372"/>
            <a:ext cx="193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Đường nối Thẳng 20"/>
          <p:cNvCxnSpPr/>
          <p:nvPr/>
        </p:nvCxnSpPr>
        <p:spPr>
          <a:xfrm>
            <a:off x="5237018" y="2463627"/>
            <a:ext cx="175145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p:cNvCxnSpPr/>
          <p:nvPr/>
        </p:nvCxnSpPr>
        <p:spPr>
          <a:xfrm>
            <a:off x="9260802" y="1684189"/>
            <a:ext cx="0" cy="105698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Đường nối Thẳng 23"/>
          <p:cNvCxnSpPr/>
          <p:nvPr/>
        </p:nvCxnSpPr>
        <p:spPr>
          <a:xfrm>
            <a:off x="8415536" y="2463627"/>
            <a:ext cx="17792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Chỗ dành sẵn cho Nội dung 2"/>
          <p:cNvSpPr txBox="1"/>
          <p:nvPr/>
        </p:nvSpPr>
        <p:spPr>
          <a:xfrm>
            <a:off x="1020622" y="3370545"/>
            <a:ext cx="9805550" cy="996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Times New Roman" panose="02020603050405020304" charset="0"/>
                <a:cs typeface="Times New Roman" panose="02020603050405020304" charset="0"/>
              </a:rPr>
              <a:t>K = 3 </a:t>
            </a:r>
            <a:r>
              <a:rPr lang="en-US" sz="2600" dirty="0" err="1">
                <a:latin typeface="Times New Roman" panose="02020603050405020304" charset="0"/>
                <a:cs typeface="Times New Roman" panose="02020603050405020304" charset="0"/>
              </a:rPr>
              <a:t>thậm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chí</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còn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tốt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hơn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có</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thể</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định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lượng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mức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độ</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tốt</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hơn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bằng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cách</a:t>
            </a:r>
            <a:r>
              <a:rPr lang="en-US" sz="2600" dirty="0">
                <a:latin typeface="Times New Roman" panose="02020603050405020304" charset="0"/>
                <a:cs typeface="Times New Roman" panose="02020603050405020304" charset="0"/>
              </a:rPr>
              <a:t> so </a:t>
            </a:r>
            <a:r>
              <a:rPr lang="en-US" sz="2600" dirty="0" err="1">
                <a:latin typeface="Times New Roman" panose="02020603050405020304" charset="0"/>
                <a:cs typeface="Times New Roman" panose="02020603050405020304" charset="0"/>
              </a:rPr>
              <a:t>sánh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tổng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biến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thiên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trong</a:t>
            </a:r>
            <a:r>
              <a:rPr lang="en-US" sz="2600" dirty="0">
                <a:latin typeface="Times New Roman" panose="02020603050405020304" charset="0"/>
                <a:cs typeface="Times New Roman" panose="02020603050405020304" charset="0"/>
              </a:rPr>
              <a:t> 3 </a:t>
            </a:r>
            <a:r>
              <a:rPr lang="en-US" sz="2600" dirty="0" err="1">
                <a:latin typeface="Times New Roman" panose="02020603050405020304" charset="0"/>
                <a:cs typeface="Times New Roman" panose="02020603050405020304" charset="0"/>
              </a:rPr>
              <a:t>cụm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với</a:t>
            </a:r>
            <a:r>
              <a:rPr lang="en-US" sz="2600" dirty="0">
                <a:latin typeface="Times New Roman" panose="02020603050405020304" charset="0"/>
                <a:cs typeface="Times New Roman" panose="02020603050405020304" charset="0"/>
              </a:rPr>
              <a:t> K = 2</a:t>
            </a:r>
            <a:endParaRPr lang="vi-VN" sz="2600" dirty="0">
              <a:latin typeface="Times New Roman" panose="02020603050405020304" charset="0"/>
              <a:cs typeface="Times New Roman" panose="0202060305040502030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4331855" y="301625"/>
            <a:ext cx="4050131" cy="889866"/>
          </a:xfrm>
        </p:spPr>
        <p:txBody>
          <a:bodyPr>
            <a:normAutofit/>
          </a:bodyPr>
          <a:lstStyle/>
          <a:p>
            <a:r>
              <a:rPr lang="en-US" dirty="0" err="1"/>
              <a:t>Bây</a:t>
            </a:r>
            <a:r>
              <a:rPr lang="en-US" dirty="0"/>
              <a:t> </a:t>
            </a:r>
            <a:r>
              <a:rPr lang="en-US" dirty="0" err="1"/>
              <a:t>giờ</a:t>
            </a:r>
            <a:r>
              <a:rPr lang="en-US" dirty="0"/>
              <a:t> </a:t>
            </a:r>
            <a:r>
              <a:rPr lang="en-US" dirty="0" err="1"/>
              <a:t>bắt</a:t>
            </a:r>
            <a:r>
              <a:rPr lang="en-US" dirty="0"/>
              <a:t> </a:t>
            </a:r>
            <a:r>
              <a:rPr lang="en-US" dirty="0" err="1"/>
              <a:t>đầu</a:t>
            </a:r>
            <a:r>
              <a:rPr lang="en-US" dirty="0"/>
              <a:t> </a:t>
            </a:r>
            <a:r>
              <a:rPr lang="en-US" dirty="0" err="1"/>
              <a:t>với</a:t>
            </a:r>
            <a:r>
              <a:rPr lang="en-US" dirty="0"/>
              <a:t> K = 3</a:t>
            </a:r>
            <a:endParaRPr lang="vi-VN" dirty="0"/>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2901369"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377040" y="190730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66595"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658429" y="190731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235700" y="190731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646731"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381986"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8873820" y="190731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284851"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862122" y="190730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8" name="Đường nối Thẳng 17"/>
          <p:cNvCxnSpPr/>
          <p:nvPr/>
        </p:nvCxnSpPr>
        <p:spPr>
          <a:xfrm>
            <a:off x="2698456" y="1684189"/>
            <a:ext cx="0" cy="11297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6120391" y="1684189"/>
            <a:ext cx="0" cy="1056987"/>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1717964" y="2491372"/>
            <a:ext cx="193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Đường nối Thẳng 20"/>
          <p:cNvCxnSpPr/>
          <p:nvPr/>
        </p:nvCxnSpPr>
        <p:spPr>
          <a:xfrm>
            <a:off x="5237018" y="2463627"/>
            <a:ext cx="175145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Đường nối Thẳng 21"/>
          <p:cNvCxnSpPr/>
          <p:nvPr/>
        </p:nvCxnSpPr>
        <p:spPr>
          <a:xfrm>
            <a:off x="9260802" y="1684189"/>
            <a:ext cx="0" cy="105698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p:cNvCxnSpPr/>
          <p:nvPr/>
        </p:nvCxnSpPr>
        <p:spPr>
          <a:xfrm>
            <a:off x="8415536" y="2463627"/>
            <a:ext cx="17792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Chỗ dành sẵn cho Nội dung 2"/>
          <p:cNvSpPr txBox="1"/>
          <p:nvPr/>
        </p:nvSpPr>
        <p:spPr>
          <a:xfrm>
            <a:off x="1020622" y="3370545"/>
            <a:ext cx="9805550" cy="996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 = 3 </a:t>
            </a:r>
            <a:r>
              <a:rPr lang="en-US" dirty="0" err="1"/>
              <a:t>thậm</a:t>
            </a:r>
            <a:r>
              <a:rPr lang="en-US" dirty="0"/>
              <a:t> </a:t>
            </a:r>
            <a:r>
              <a:rPr lang="en-US" dirty="0" err="1"/>
              <a:t>chí</a:t>
            </a:r>
            <a:r>
              <a:rPr lang="en-US" dirty="0"/>
              <a:t> </a:t>
            </a:r>
            <a:r>
              <a:rPr lang="en-US" dirty="0" err="1"/>
              <a:t>còn</a:t>
            </a:r>
            <a:r>
              <a:rPr lang="en-US" dirty="0"/>
              <a:t> </a:t>
            </a:r>
            <a:r>
              <a:rPr lang="en-US" dirty="0" err="1"/>
              <a:t>tốt</a:t>
            </a:r>
            <a:r>
              <a:rPr lang="en-US" dirty="0"/>
              <a:t> </a:t>
            </a:r>
            <a:r>
              <a:rPr lang="en-US" dirty="0" err="1"/>
              <a:t>hơn</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định</a:t>
            </a:r>
            <a:r>
              <a:rPr lang="en-US" dirty="0"/>
              <a:t> </a:t>
            </a:r>
            <a:r>
              <a:rPr lang="en-US" dirty="0" err="1"/>
              <a:t>lượng</a:t>
            </a:r>
            <a:r>
              <a:rPr lang="en-US" dirty="0"/>
              <a:t> </a:t>
            </a:r>
            <a:r>
              <a:rPr lang="en-US" dirty="0" err="1"/>
              <a:t>mức</a:t>
            </a:r>
            <a:r>
              <a:rPr lang="en-US" dirty="0"/>
              <a:t> </a:t>
            </a:r>
            <a:r>
              <a:rPr lang="en-US" dirty="0" err="1"/>
              <a:t>độ</a:t>
            </a:r>
            <a:r>
              <a:rPr lang="en-US" dirty="0"/>
              <a:t> </a:t>
            </a:r>
            <a:r>
              <a:rPr lang="en-US" dirty="0" err="1"/>
              <a:t>tốt</a:t>
            </a:r>
            <a:r>
              <a:rPr lang="en-US" dirty="0"/>
              <a:t> </a:t>
            </a:r>
            <a:r>
              <a:rPr lang="en-US" dirty="0" err="1"/>
              <a:t>hơn</a:t>
            </a:r>
            <a:r>
              <a:rPr lang="en-US" dirty="0"/>
              <a:t> </a:t>
            </a:r>
            <a:r>
              <a:rPr lang="en-US" dirty="0" err="1"/>
              <a:t>bằng</a:t>
            </a:r>
            <a:r>
              <a:rPr lang="en-US" dirty="0"/>
              <a:t> </a:t>
            </a:r>
            <a:r>
              <a:rPr lang="en-US" dirty="0" err="1"/>
              <a:t>cách</a:t>
            </a:r>
            <a:r>
              <a:rPr lang="en-US" dirty="0"/>
              <a:t> so </a:t>
            </a:r>
            <a:r>
              <a:rPr lang="en-US" dirty="0" err="1"/>
              <a:t>sánh</a:t>
            </a:r>
            <a:r>
              <a:rPr lang="en-US" dirty="0"/>
              <a:t> </a:t>
            </a:r>
            <a:r>
              <a:rPr lang="en-US" dirty="0" err="1"/>
              <a:t>tổng</a:t>
            </a:r>
            <a:r>
              <a:rPr lang="en-US" dirty="0"/>
              <a:t> </a:t>
            </a:r>
            <a:r>
              <a:rPr lang="en-US" dirty="0" err="1"/>
              <a:t>biến</a:t>
            </a:r>
            <a:r>
              <a:rPr lang="en-US" dirty="0"/>
              <a:t> </a:t>
            </a:r>
            <a:r>
              <a:rPr lang="en-US" dirty="0" err="1"/>
              <a:t>thiên</a:t>
            </a:r>
            <a:r>
              <a:rPr lang="en-US" dirty="0"/>
              <a:t> </a:t>
            </a:r>
            <a:r>
              <a:rPr lang="en-US" dirty="0" err="1"/>
              <a:t>trong</a:t>
            </a:r>
            <a:r>
              <a:rPr lang="en-US" dirty="0"/>
              <a:t> 3 </a:t>
            </a:r>
            <a:r>
              <a:rPr lang="en-US" dirty="0" err="1"/>
              <a:t>cụm</a:t>
            </a:r>
            <a:r>
              <a:rPr lang="en-US" dirty="0"/>
              <a:t> </a:t>
            </a:r>
            <a:r>
              <a:rPr lang="en-US" dirty="0" err="1"/>
              <a:t>với</a:t>
            </a:r>
            <a:r>
              <a:rPr lang="en-US" dirty="0"/>
              <a:t> K = 2</a:t>
            </a:r>
            <a:endParaRPr lang="vi-VN" dirty="0"/>
          </a:p>
        </p:txBody>
      </p:sp>
      <p:sp>
        <p:nvSpPr>
          <p:cNvPr id="25" name="Chỗ dành sẵn cho Nội dung 2"/>
          <p:cNvSpPr txBox="1"/>
          <p:nvPr/>
        </p:nvSpPr>
        <p:spPr>
          <a:xfrm>
            <a:off x="961735" y="4566351"/>
            <a:ext cx="1013688" cy="54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 = 1</a:t>
            </a:r>
            <a:endParaRPr lang="vi-VN" dirty="0"/>
          </a:p>
        </p:txBody>
      </p:sp>
      <p:cxnSp>
        <p:nvCxnSpPr>
          <p:cNvPr id="26" name="Đường nối Thẳng 25"/>
          <p:cNvCxnSpPr/>
          <p:nvPr/>
        </p:nvCxnSpPr>
        <p:spPr>
          <a:xfrm>
            <a:off x="1956379" y="4802200"/>
            <a:ext cx="85586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Chỗ dành sẵn cho Nội dung 2"/>
          <p:cNvSpPr txBox="1"/>
          <p:nvPr/>
        </p:nvSpPr>
        <p:spPr>
          <a:xfrm>
            <a:off x="961735" y="5171653"/>
            <a:ext cx="1013688" cy="54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 = 2</a:t>
            </a:r>
            <a:endParaRPr lang="vi-VN" dirty="0"/>
          </a:p>
        </p:txBody>
      </p:sp>
      <p:cxnSp>
        <p:nvCxnSpPr>
          <p:cNvPr id="28" name="Đường nối Thẳng 27"/>
          <p:cNvCxnSpPr/>
          <p:nvPr/>
        </p:nvCxnSpPr>
        <p:spPr>
          <a:xfrm>
            <a:off x="1956379" y="5435267"/>
            <a:ext cx="193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a:xfrm>
            <a:off x="3886779" y="5435267"/>
            <a:ext cx="496684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Chỗ dành sẵn cho Nội dung 2"/>
          <p:cNvSpPr txBox="1"/>
          <p:nvPr/>
        </p:nvSpPr>
        <p:spPr>
          <a:xfrm>
            <a:off x="961735" y="5804719"/>
            <a:ext cx="1013688" cy="54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 = 3</a:t>
            </a:r>
            <a:endParaRPr lang="vi-VN" dirty="0"/>
          </a:p>
        </p:txBody>
      </p:sp>
      <p:cxnSp>
        <p:nvCxnSpPr>
          <p:cNvPr id="31" name="Đường nối Thẳng 30"/>
          <p:cNvCxnSpPr/>
          <p:nvPr/>
        </p:nvCxnSpPr>
        <p:spPr>
          <a:xfrm>
            <a:off x="1956379" y="6068333"/>
            <a:ext cx="193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a:xfrm>
            <a:off x="3886779" y="6068333"/>
            <a:ext cx="175145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Đường nối Thẳng 33"/>
          <p:cNvCxnSpPr/>
          <p:nvPr/>
        </p:nvCxnSpPr>
        <p:spPr>
          <a:xfrm>
            <a:off x="5638237" y="6068333"/>
            <a:ext cx="17792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4331855" y="301625"/>
            <a:ext cx="4050131" cy="889866"/>
          </a:xfrm>
        </p:spPr>
        <p:txBody>
          <a:bodyPr>
            <a:normAutofit/>
          </a:bodyPr>
          <a:lstStyle/>
          <a:p>
            <a:r>
              <a:rPr lang="en-US" dirty="0" err="1"/>
              <a:t>Bây</a:t>
            </a:r>
            <a:r>
              <a:rPr lang="en-US" dirty="0"/>
              <a:t> </a:t>
            </a:r>
            <a:r>
              <a:rPr lang="en-US" dirty="0" err="1"/>
              <a:t>giờ</a:t>
            </a:r>
            <a:r>
              <a:rPr lang="en-US" dirty="0"/>
              <a:t> </a:t>
            </a:r>
            <a:r>
              <a:rPr lang="en-US" dirty="0" err="1"/>
              <a:t>bắt</a:t>
            </a:r>
            <a:r>
              <a:rPr lang="en-US" dirty="0"/>
              <a:t> </a:t>
            </a:r>
            <a:r>
              <a:rPr lang="en-US" dirty="0" err="1"/>
              <a:t>đầu</a:t>
            </a:r>
            <a:r>
              <a:rPr lang="en-US" dirty="0"/>
              <a:t> </a:t>
            </a:r>
            <a:r>
              <a:rPr lang="en-US" dirty="0" err="1"/>
              <a:t>với</a:t>
            </a:r>
            <a:r>
              <a:rPr lang="en-US" dirty="0"/>
              <a:t> K = 4</a:t>
            </a:r>
            <a:endParaRPr lang="vi-VN" dirty="0"/>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2901369"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377040" y="190730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66595" y="1907306"/>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658429" y="1907311"/>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235700" y="1907310"/>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646731" y="1907306"/>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381986" y="1907309"/>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8873820" y="1907314"/>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284851" y="1907309"/>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862122" y="1907309"/>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4331855" y="301625"/>
            <a:ext cx="4050131" cy="889866"/>
          </a:xfrm>
        </p:spPr>
        <p:txBody>
          <a:bodyPr>
            <a:normAutofit/>
          </a:bodyPr>
          <a:lstStyle/>
          <a:p>
            <a:r>
              <a:rPr lang="en-US" dirty="0" err="1"/>
              <a:t>Bây</a:t>
            </a:r>
            <a:r>
              <a:rPr lang="en-US" dirty="0"/>
              <a:t> </a:t>
            </a:r>
            <a:r>
              <a:rPr lang="en-US" dirty="0" err="1"/>
              <a:t>giờ</a:t>
            </a:r>
            <a:r>
              <a:rPr lang="en-US" dirty="0"/>
              <a:t> </a:t>
            </a:r>
            <a:r>
              <a:rPr lang="en-US" dirty="0" err="1"/>
              <a:t>bắt</a:t>
            </a:r>
            <a:r>
              <a:rPr lang="en-US" dirty="0"/>
              <a:t> </a:t>
            </a:r>
            <a:r>
              <a:rPr lang="en-US" dirty="0" err="1"/>
              <a:t>đầu</a:t>
            </a:r>
            <a:r>
              <a:rPr lang="en-US" dirty="0"/>
              <a:t> </a:t>
            </a:r>
            <a:r>
              <a:rPr lang="en-US" dirty="0" err="1"/>
              <a:t>với</a:t>
            </a:r>
            <a:r>
              <a:rPr lang="en-US" dirty="0"/>
              <a:t> K = 4</a:t>
            </a:r>
            <a:endParaRPr lang="vi-VN" dirty="0"/>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2901369"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377040" y="190730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66595" y="1907306"/>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658429" y="1907311"/>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235700" y="1907310"/>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646731" y="1907306"/>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381986" y="1907309"/>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8873820" y="1907314"/>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284851" y="1907309"/>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862122" y="1907309"/>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8" name="Đường nối Thẳng 17"/>
          <p:cNvCxnSpPr/>
          <p:nvPr/>
        </p:nvCxnSpPr>
        <p:spPr>
          <a:xfrm>
            <a:off x="2049777" y="1513320"/>
            <a:ext cx="0" cy="11297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6120391" y="1684189"/>
            <a:ext cx="0" cy="105698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1676400" y="2427872"/>
            <a:ext cx="78624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Đường nối Thẳng 20"/>
          <p:cNvCxnSpPr/>
          <p:nvPr/>
        </p:nvCxnSpPr>
        <p:spPr>
          <a:xfrm>
            <a:off x="5237018" y="2463627"/>
            <a:ext cx="17514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Đường nối Thẳng 21"/>
          <p:cNvCxnSpPr/>
          <p:nvPr/>
        </p:nvCxnSpPr>
        <p:spPr>
          <a:xfrm>
            <a:off x="9260802" y="1684189"/>
            <a:ext cx="0" cy="105698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p:cNvCxnSpPr/>
          <p:nvPr/>
        </p:nvCxnSpPr>
        <p:spPr>
          <a:xfrm>
            <a:off x="8415536" y="2463627"/>
            <a:ext cx="177927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Chỗ dành sẵn cho Nội dung 2"/>
          <p:cNvSpPr txBox="1"/>
          <p:nvPr/>
        </p:nvSpPr>
        <p:spPr>
          <a:xfrm>
            <a:off x="1020622" y="3370546"/>
            <a:ext cx="9805550" cy="638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Tổng</a:t>
            </a:r>
            <a:r>
              <a:rPr lang="en-US" dirty="0"/>
              <a:t> </a:t>
            </a:r>
            <a:r>
              <a:rPr lang="en-US" dirty="0" err="1"/>
              <a:t>biến</a:t>
            </a:r>
            <a:r>
              <a:rPr lang="en-US" dirty="0"/>
              <a:t> </a:t>
            </a:r>
            <a:r>
              <a:rPr lang="en-US" dirty="0" err="1"/>
              <a:t>thiên</a:t>
            </a:r>
            <a:r>
              <a:rPr lang="en-US" dirty="0"/>
              <a:t> </a:t>
            </a:r>
            <a:r>
              <a:rPr lang="en-US" dirty="0" err="1"/>
              <a:t>trong</a:t>
            </a:r>
            <a:r>
              <a:rPr lang="en-US" dirty="0"/>
              <a:t> </a:t>
            </a:r>
            <a:r>
              <a:rPr lang="en-US" dirty="0" err="1"/>
              <a:t>mỗi</a:t>
            </a:r>
            <a:r>
              <a:rPr lang="en-US" dirty="0"/>
              <a:t> </a:t>
            </a:r>
            <a:r>
              <a:rPr lang="en-US" dirty="0" err="1"/>
              <a:t>cụm</a:t>
            </a:r>
            <a:r>
              <a:rPr lang="en-US" dirty="0"/>
              <a:t> </a:t>
            </a:r>
            <a:r>
              <a:rPr lang="en-US" dirty="0" err="1"/>
              <a:t>nhỏ</a:t>
            </a:r>
            <a:r>
              <a:rPr lang="en-US" dirty="0"/>
              <a:t> </a:t>
            </a:r>
            <a:r>
              <a:rPr lang="en-US" dirty="0" err="1"/>
              <a:t>hơn</a:t>
            </a:r>
            <a:r>
              <a:rPr lang="en-US" dirty="0"/>
              <a:t> </a:t>
            </a:r>
            <a:r>
              <a:rPr lang="en-US" dirty="0" err="1"/>
              <a:t>khi</a:t>
            </a:r>
            <a:r>
              <a:rPr lang="en-US" dirty="0"/>
              <a:t> K = 3</a:t>
            </a:r>
            <a:endParaRPr lang="vi-VN" dirty="0"/>
          </a:p>
        </p:txBody>
      </p:sp>
      <p:sp>
        <p:nvSpPr>
          <p:cNvPr id="25" name="Chỗ dành sẵn cho Nội dung 2"/>
          <p:cNvSpPr txBox="1"/>
          <p:nvPr/>
        </p:nvSpPr>
        <p:spPr>
          <a:xfrm>
            <a:off x="961735" y="4096595"/>
            <a:ext cx="1013688" cy="54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 = 1</a:t>
            </a:r>
            <a:endParaRPr lang="vi-VN" dirty="0"/>
          </a:p>
        </p:txBody>
      </p:sp>
      <p:cxnSp>
        <p:nvCxnSpPr>
          <p:cNvPr id="26" name="Đường nối Thẳng 25"/>
          <p:cNvCxnSpPr/>
          <p:nvPr/>
        </p:nvCxnSpPr>
        <p:spPr>
          <a:xfrm>
            <a:off x="1956379" y="4332444"/>
            <a:ext cx="855864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7" name="Chỗ dành sẵn cho Nội dung 2"/>
          <p:cNvSpPr txBox="1"/>
          <p:nvPr/>
        </p:nvSpPr>
        <p:spPr>
          <a:xfrm>
            <a:off x="961735" y="4701897"/>
            <a:ext cx="1013688" cy="54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 = 2</a:t>
            </a:r>
            <a:endParaRPr lang="vi-VN" dirty="0"/>
          </a:p>
        </p:txBody>
      </p:sp>
      <p:cxnSp>
        <p:nvCxnSpPr>
          <p:cNvPr id="28" name="Đường nối Thẳng 27"/>
          <p:cNvCxnSpPr/>
          <p:nvPr/>
        </p:nvCxnSpPr>
        <p:spPr>
          <a:xfrm>
            <a:off x="1956379" y="4965511"/>
            <a:ext cx="193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9" name="Đường nối Thẳng 28"/>
          <p:cNvCxnSpPr/>
          <p:nvPr/>
        </p:nvCxnSpPr>
        <p:spPr>
          <a:xfrm>
            <a:off x="3886779" y="4965511"/>
            <a:ext cx="4966849"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0" name="Chỗ dành sẵn cho Nội dung 2"/>
          <p:cNvSpPr txBox="1"/>
          <p:nvPr/>
        </p:nvSpPr>
        <p:spPr>
          <a:xfrm>
            <a:off x="961735" y="5334963"/>
            <a:ext cx="1013688" cy="54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 = 3</a:t>
            </a:r>
            <a:endParaRPr lang="vi-VN" dirty="0"/>
          </a:p>
        </p:txBody>
      </p:sp>
      <p:cxnSp>
        <p:nvCxnSpPr>
          <p:cNvPr id="31" name="Đường nối Thẳng 30"/>
          <p:cNvCxnSpPr/>
          <p:nvPr/>
        </p:nvCxnSpPr>
        <p:spPr>
          <a:xfrm>
            <a:off x="1956379" y="5598577"/>
            <a:ext cx="1930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2" name="Đường nối Thẳng 31"/>
          <p:cNvCxnSpPr/>
          <p:nvPr/>
        </p:nvCxnSpPr>
        <p:spPr>
          <a:xfrm>
            <a:off x="3886779" y="5598577"/>
            <a:ext cx="1751458"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Đường nối Thẳng 32"/>
          <p:cNvCxnSpPr/>
          <p:nvPr/>
        </p:nvCxnSpPr>
        <p:spPr>
          <a:xfrm>
            <a:off x="5638237" y="5598577"/>
            <a:ext cx="177927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Đường nối Thẳng 33"/>
          <p:cNvCxnSpPr/>
          <p:nvPr/>
        </p:nvCxnSpPr>
        <p:spPr>
          <a:xfrm>
            <a:off x="3310887" y="1513320"/>
            <a:ext cx="0" cy="112972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Đường nối Thẳng 34"/>
          <p:cNvCxnSpPr/>
          <p:nvPr/>
        </p:nvCxnSpPr>
        <p:spPr>
          <a:xfrm>
            <a:off x="2937510" y="2427872"/>
            <a:ext cx="786242"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36" name="Chỗ dành sẵn cho Nội dung 2"/>
          <p:cNvSpPr txBox="1"/>
          <p:nvPr/>
        </p:nvSpPr>
        <p:spPr>
          <a:xfrm>
            <a:off x="961735" y="5945358"/>
            <a:ext cx="1013688" cy="5413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K = 4</a:t>
            </a:r>
            <a:endParaRPr lang="vi-VN" dirty="0"/>
          </a:p>
        </p:txBody>
      </p:sp>
      <p:cxnSp>
        <p:nvCxnSpPr>
          <p:cNvPr id="44" name="Đường nối Thẳng 43"/>
          <p:cNvCxnSpPr/>
          <p:nvPr/>
        </p:nvCxnSpPr>
        <p:spPr>
          <a:xfrm>
            <a:off x="1936167" y="6228636"/>
            <a:ext cx="78624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5" name="Đường nối Thẳng 44"/>
          <p:cNvCxnSpPr/>
          <p:nvPr/>
        </p:nvCxnSpPr>
        <p:spPr>
          <a:xfrm>
            <a:off x="3508651" y="6228636"/>
            <a:ext cx="17514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Đường nối Thẳng 45"/>
          <p:cNvCxnSpPr/>
          <p:nvPr/>
        </p:nvCxnSpPr>
        <p:spPr>
          <a:xfrm>
            <a:off x="5260109" y="6228636"/>
            <a:ext cx="177927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Đường nối Thẳng 46"/>
          <p:cNvCxnSpPr/>
          <p:nvPr/>
        </p:nvCxnSpPr>
        <p:spPr>
          <a:xfrm>
            <a:off x="2722409" y="6228636"/>
            <a:ext cx="786242"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4331855" y="301625"/>
            <a:ext cx="4050131" cy="889866"/>
          </a:xfrm>
        </p:spPr>
        <p:txBody>
          <a:bodyPr>
            <a:normAutofit/>
          </a:bodyPr>
          <a:lstStyle/>
          <a:p>
            <a:r>
              <a:rPr lang="en-US" dirty="0" err="1"/>
              <a:t>Bây</a:t>
            </a:r>
            <a:r>
              <a:rPr lang="en-US" dirty="0"/>
              <a:t> </a:t>
            </a:r>
            <a:r>
              <a:rPr lang="en-US" dirty="0" err="1"/>
              <a:t>giờ</a:t>
            </a:r>
            <a:r>
              <a:rPr lang="en-US" dirty="0"/>
              <a:t> </a:t>
            </a:r>
            <a:r>
              <a:rPr lang="en-US" dirty="0" err="1"/>
              <a:t>bắt</a:t>
            </a:r>
            <a:r>
              <a:rPr lang="en-US" dirty="0"/>
              <a:t> </a:t>
            </a:r>
            <a:r>
              <a:rPr lang="en-US" dirty="0" err="1"/>
              <a:t>đầu</a:t>
            </a:r>
            <a:r>
              <a:rPr lang="en-US" dirty="0"/>
              <a:t> </a:t>
            </a:r>
            <a:r>
              <a:rPr lang="en-US" dirty="0" err="1"/>
              <a:t>với</a:t>
            </a:r>
            <a:r>
              <a:rPr lang="en-US" dirty="0"/>
              <a:t> K = 4</a:t>
            </a:r>
            <a:endParaRPr lang="vi-VN" dirty="0"/>
          </a:p>
        </p:txBody>
      </p:sp>
      <p:cxnSp>
        <p:nvCxnSpPr>
          <p:cNvPr id="5" name="Đường nối Thẳng 4"/>
          <p:cNvCxnSpPr/>
          <p:nvPr/>
        </p:nvCxnSpPr>
        <p:spPr>
          <a:xfrm>
            <a:off x="961735" y="207818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45226" y="190730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120897" y="190730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2901369" y="190730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377040" y="190730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66595" y="1907306"/>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658429" y="1907311"/>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235700" y="1907310"/>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646731" y="1907306"/>
            <a:ext cx="341745" cy="341745"/>
          </a:xfrm>
          <a:prstGeom prst="flowChartConnector">
            <a:avLst/>
          </a:prstGeom>
          <a:solidFill>
            <a:srgbClr val="FF0000"/>
          </a:solidFill>
          <a:ln>
            <a:solidFill>
              <a:srgbClr val="FF0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381986" y="1907309"/>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8873820" y="1907314"/>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284851" y="1907309"/>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862122" y="1907309"/>
            <a:ext cx="341745" cy="341745"/>
          </a:xfrm>
          <a:prstGeom prst="flowChartConnector">
            <a:avLst/>
          </a:prstGeom>
          <a:solidFill>
            <a:srgbClr val="7030A0"/>
          </a:solidFill>
          <a:ln>
            <a:solidFill>
              <a:srgbClr val="7030A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18" name="Đường nối Thẳng 17"/>
          <p:cNvCxnSpPr/>
          <p:nvPr/>
        </p:nvCxnSpPr>
        <p:spPr>
          <a:xfrm>
            <a:off x="2049777" y="1513320"/>
            <a:ext cx="0" cy="112972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9" name="Đường nối Thẳng 18"/>
          <p:cNvCxnSpPr/>
          <p:nvPr/>
        </p:nvCxnSpPr>
        <p:spPr>
          <a:xfrm>
            <a:off x="6120391" y="1684189"/>
            <a:ext cx="0" cy="105698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Đường nối Thẳng 19"/>
          <p:cNvCxnSpPr/>
          <p:nvPr/>
        </p:nvCxnSpPr>
        <p:spPr>
          <a:xfrm>
            <a:off x="1676400" y="2427872"/>
            <a:ext cx="78624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1" name="Đường nối Thẳng 20"/>
          <p:cNvCxnSpPr/>
          <p:nvPr/>
        </p:nvCxnSpPr>
        <p:spPr>
          <a:xfrm>
            <a:off x="5237018" y="2463627"/>
            <a:ext cx="175145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Đường nối Thẳng 21"/>
          <p:cNvCxnSpPr/>
          <p:nvPr/>
        </p:nvCxnSpPr>
        <p:spPr>
          <a:xfrm>
            <a:off x="9260802" y="1684189"/>
            <a:ext cx="0" cy="1056987"/>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3" name="Đường nối Thẳng 22"/>
          <p:cNvCxnSpPr/>
          <p:nvPr/>
        </p:nvCxnSpPr>
        <p:spPr>
          <a:xfrm>
            <a:off x="8415536" y="2463627"/>
            <a:ext cx="177927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24" name="Chỗ dành sẵn cho Nội dung 2"/>
          <p:cNvSpPr txBox="1"/>
          <p:nvPr/>
        </p:nvSpPr>
        <p:spPr>
          <a:xfrm>
            <a:off x="1020622" y="3370546"/>
            <a:ext cx="9805550" cy="6380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Tổng</a:t>
            </a:r>
            <a:r>
              <a:rPr lang="en-US" dirty="0"/>
              <a:t> </a:t>
            </a:r>
            <a:r>
              <a:rPr lang="en-US" dirty="0" err="1"/>
              <a:t>biến</a:t>
            </a:r>
            <a:r>
              <a:rPr lang="en-US" dirty="0"/>
              <a:t> </a:t>
            </a:r>
            <a:r>
              <a:rPr lang="en-US" dirty="0" err="1"/>
              <a:t>thiên</a:t>
            </a:r>
            <a:r>
              <a:rPr lang="en-US" dirty="0"/>
              <a:t> </a:t>
            </a:r>
            <a:r>
              <a:rPr lang="en-US" dirty="0" err="1"/>
              <a:t>trong</a:t>
            </a:r>
            <a:r>
              <a:rPr lang="en-US" dirty="0"/>
              <a:t> </a:t>
            </a:r>
            <a:r>
              <a:rPr lang="en-US" dirty="0" err="1"/>
              <a:t>mỗi</a:t>
            </a:r>
            <a:r>
              <a:rPr lang="en-US" dirty="0"/>
              <a:t> </a:t>
            </a:r>
            <a:r>
              <a:rPr lang="en-US" dirty="0" err="1"/>
              <a:t>cụm</a:t>
            </a:r>
            <a:r>
              <a:rPr lang="en-US" dirty="0"/>
              <a:t> </a:t>
            </a:r>
            <a:r>
              <a:rPr lang="en-US" dirty="0" err="1"/>
              <a:t>nhỏ</a:t>
            </a:r>
            <a:r>
              <a:rPr lang="en-US" dirty="0"/>
              <a:t> </a:t>
            </a:r>
            <a:r>
              <a:rPr lang="en-US" dirty="0" err="1"/>
              <a:t>hơn</a:t>
            </a:r>
            <a:r>
              <a:rPr lang="en-US" dirty="0"/>
              <a:t> </a:t>
            </a:r>
            <a:r>
              <a:rPr lang="en-US" dirty="0" err="1"/>
              <a:t>khi</a:t>
            </a:r>
            <a:r>
              <a:rPr lang="en-US" dirty="0"/>
              <a:t> K = 3</a:t>
            </a:r>
            <a:endParaRPr lang="vi-VN" dirty="0"/>
          </a:p>
        </p:txBody>
      </p:sp>
      <p:cxnSp>
        <p:nvCxnSpPr>
          <p:cNvPr id="34" name="Đường nối Thẳng 33"/>
          <p:cNvCxnSpPr/>
          <p:nvPr/>
        </p:nvCxnSpPr>
        <p:spPr>
          <a:xfrm>
            <a:off x="3310887" y="1513320"/>
            <a:ext cx="0" cy="1129724"/>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Đường nối Thẳng 34"/>
          <p:cNvCxnSpPr/>
          <p:nvPr/>
        </p:nvCxnSpPr>
        <p:spPr>
          <a:xfrm>
            <a:off x="2937510" y="2427872"/>
            <a:ext cx="786242"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41" name="Chỗ dành sẵn cho Nội dung 2"/>
          <p:cNvSpPr txBox="1"/>
          <p:nvPr/>
        </p:nvSpPr>
        <p:spPr>
          <a:xfrm>
            <a:off x="1020621" y="4098048"/>
            <a:ext cx="10432470" cy="945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Mỗi</a:t>
            </a:r>
            <a:r>
              <a:rPr lang="en-US" dirty="0"/>
              <a:t> </a:t>
            </a:r>
            <a:r>
              <a:rPr lang="en-US" dirty="0" err="1"/>
              <a:t>lần</a:t>
            </a:r>
            <a:r>
              <a:rPr lang="en-US" dirty="0"/>
              <a:t> </a:t>
            </a:r>
            <a:r>
              <a:rPr lang="en-US" dirty="0" err="1"/>
              <a:t>chúng</a:t>
            </a:r>
            <a:r>
              <a:rPr lang="en-US" dirty="0"/>
              <a:t> ta </a:t>
            </a:r>
            <a:r>
              <a:rPr lang="en-US" dirty="0" err="1"/>
              <a:t>thêm</a:t>
            </a:r>
            <a:r>
              <a:rPr lang="en-US" dirty="0"/>
              <a:t> </a:t>
            </a:r>
            <a:r>
              <a:rPr lang="en-US" dirty="0" err="1"/>
              <a:t>một</a:t>
            </a:r>
            <a:r>
              <a:rPr lang="en-US" dirty="0"/>
              <a:t> </a:t>
            </a:r>
            <a:r>
              <a:rPr lang="en-US" dirty="0" err="1"/>
              <a:t>cụm</a:t>
            </a:r>
            <a:r>
              <a:rPr lang="en-US" dirty="0"/>
              <a:t> </a:t>
            </a:r>
            <a:r>
              <a:rPr lang="en-US" dirty="0" err="1"/>
              <a:t>mới</a:t>
            </a:r>
            <a:r>
              <a:rPr lang="en-US" dirty="0"/>
              <a:t>, </a:t>
            </a:r>
            <a:r>
              <a:rPr lang="en-US" dirty="0" err="1"/>
              <a:t>tổng</a:t>
            </a:r>
            <a:r>
              <a:rPr lang="en-US" dirty="0"/>
              <a:t> </a:t>
            </a:r>
            <a:r>
              <a:rPr lang="en-US" dirty="0" err="1"/>
              <a:t>biến</a:t>
            </a:r>
            <a:r>
              <a:rPr lang="en-US" dirty="0"/>
              <a:t> </a:t>
            </a:r>
            <a:r>
              <a:rPr lang="en-US" dirty="0" err="1"/>
              <a:t>thiên</a:t>
            </a:r>
            <a:r>
              <a:rPr lang="en-US" dirty="0"/>
              <a:t> </a:t>
            </a:r>
            <a:r>
              <a:rPr lang="en-US" dirty="0" err="1"/>
              <a:t>trong</a:t>
            </a:r>
            <a:r>
              <a:rPr lang="en-US" dirty="0"/>
              <a:t> </a:t>
            </a:r>
            <a:r>
              <a:rPr lang="en-US" dirty="0" err="1"/>
              <a:t>mỗi</a:t>
            </a:r>
            <a:r>
              <a:rPr lang="en-US" dirty="0"/>
              <a:t> </a:t>
            </a:r>
            <a:r>
              <a:rPr lang="en-US" dirty="0" err="1"/>
              <a:t>cụm</a:t>
            </a:r>
            <a:r>
              <a:rPr lang="en-US" dirty="0"/>
              <a:t> </a:t>
            </a:r>
            <a:r>
              <a:rPr lang="en-US" dirty="0" err="1"/>
              <a:t>nhỏ</a:t>
            </a:r>
            <a:r>
              <a:rPr lang="en-US" dirty="0"/>
              <a:t> </a:t>
            </a:r>
            <a:r>
              <a:rPr lang="en-US" dirty="0" err="1"/>
              <a:t>hơn</a:t>
            </a:r>
            <a:r>
              <a:rPr lang="en-US" dirty="0"/>
              <a:t> </a:t>
            </a:r>
            <a:r>
              <a:rPr lang="en-US" dirty="0" err="1"/>
              <a:t>trước</a:t>
            </a:r>
            <a:r>
              <a:rPr lang="en-US" dirty="0"/>
              <a:t>. </a:t>
            </a:r>
            <a:r>
              <a:rPr lang="en-US" dirty="0" err="1"/>
              <a:t>Và</a:t>
            </a:r>
            <a:r>
              <a:rPr lang="en-US" dirty="0"/>
              <a:t> </a:t>
            </a:r>
            <a:r>
              <a:rPr lang="en-US" dirty="0" err="1"/>
              <a:t>khi</a:t>
            </a:r>
            <a:r>
              <a:rPr lang="en-US" dirty="0"/>
              <a:t> </a:t>
            </a:r>
            <a:r>
              <a:rPr lang="en-US" dirty="0" err="1"/>
              <a:t>chỉ</a:t>
            </a:r>
            <a:r>
              <a:rPr lang="en-US" dirty="0"/>
              <a:t> </a:t>
            </a:r>
            <a:r>
              <a:rPr lang="en-US" dirty="0" err="1"/>
              <a:t>có</a:t>
            </a:r>
            <a:r>
              <a:rPr lang="en-US" dirty="0"/>
              <a:t> </a:t>
            </a:r>
            <a:r>
              <a:rPr lang="en-US" dirty="0" err="1"/>
              <a:t>một</a:t>
            </a:r>
            <a:r>
              <a:rPr lang="en-US" dirty="0"/>
              <a:t> </a:t>
            </a:r>
            <a:r>
              <a:rPr lang="en-US" dirty="0" err="1"/>
              <a:t>điểm</a:t>
            </a:r>
            <a:r>
              <a:rPr lang="en-US" dirty="0"/>
              <a:t> </a:t>
            </a:r>
            <a:r>
              <a:rPr lang="en-US" dirty="0" err="1"/>
              <a:t>trên</a:t>
            </a:r>
            <a:r>
              <a:rPr lang="en-US" dirty="0"/>
              <a:t> </a:t>
            </a:r>
            <a:r>
              <a:rPr lang="en-US" dirty="0" err="1"/>
              <a:t>mỗi</a:t>
            </a:r>
            <a:r>
              <a:rPr lang="en-US" dirty="0"/>
              <a:t> </a:t>
            </a:r>
            <a:r>
              <a:rPr lang="en-US" dirty="0" err="1"/>
              <a:t>cụm</a:t>
            </a:r>
            <a:r>
              <a:rPr lang="en-US" dirty="0"/>
              <a:t>, </a:t>
            </a:r>
            <a:r>
              <a:rPr lang="en-US" dirty="0" err="1"/>
              <a:t>biến</a:t>
            </a:r>
            <a:r>
              <a:rPr lang="en-US" dirty="0"/>
              <a:t> </a:t>
            </a:r>
            <a:r>
              <a:rPr lang="en-US" dirty="0" err="1"/>
              <a:t>thiên</a:t>
            </a:r>
            <a:r>
              <a:rPr lang="en-US" dirty="0"/>
              <a:t> = 0</a:t>
            </a:r>
            <a:endParaRPr lang="vi-VN" dirty="0"/>
          </a:p>
        </p:txBody>
      </p:sp>
      <p:sp>
        <p:nvSpPr>
          <p:cNvPr id="42" name="Chỗ dành sẵn cho Nội dung 2"/>
          <p:cNvSpPr txBox="1"/>
          <p:nvPr/>
        </p:nvSpPr>
        <p:spPr>
          <a:xfrm>
            <a:off x="1002149" y="5175532"/>
            <a:ext cx="10432470" cy="9450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Tuy</a:t>
            </a:r>
            <a:r>
              <a:rPr lang="en-US" dirty="0"/>
              <a:t> </a:t>
            </a:r>
            <a:r>
              <a:rPr lang="en-US" dirty="0" err="1"/>
              <a:t>nhiên</a:t>
            </a:r>
            <a:r>
              <a:rPr lang="en-US" dirty="0"/>
              <a:t>, </a:t>
            </a:r>
            <a:r>
              <a:rPr lang="en-US" dirty="0" err="1"/>
              <a:t>nếu</a:t>
            </a:r>
            <a:r>
              <a:rPr lang="en-US" dirty="0"/>
              <a:t> </a:t>
            </a:r>
            <a:r>
              <a:rPr lang="en-US" dirty="0" err="1"/>
              <a:t>chúng</a:t>
            </a:r>
            <a:r>
              <a:rPr lang="en-US" dirty="0"/>
              <a:t> ta </a:t>
            </a:r>
            <a:r>
              <a:rPr lang="en-US" dirty="0" err="1"/>
              <a:t>biểu</a:t>
            </a:r>
            <a:r>
              <a:rPr lang="en-US" dirty="0"/>
              <a:t> </a:t>
            </a:r>
            <a:r>
              <a:rPr lang="en-US" dirty="0" err="1"/>
              <a:t>diễn</a:t>
            </a:r>
            <a:r>
              <a:rPr lang="en-US" dirty="0"/>
              <a:t> </a:t>
            </a:r>
            <a:r>
              <a:rPr lang="en-US" dirty="0" err="1"/>
              <a:t>sự</a:t>
            </a:r>
            <a:r>
              <a:rPr lang="en-US" dirty="0"/>
              <a:t> </a:t>
            </a:r>
            <a:r>
              <a:rPr lang="en-US" dirty="0" err="1"/>
              <a:t>giảm</a:t>
            </a:r>
            <a:r>
              <a:rPr lang="en-US" dirty="0"/>
              <a:t> </a:t>
            </a:r>
            <a:r>
              <a:rPr lang="en-US" dirty="0" err="1"/>
              <a:t>phương</a:t>
            </a:r>
            <a:r>
              <a:rPr lang="en-US" dirty="0"/>
              <a:t> </a:t>
            </a:r>
            <a:r>
              <a:rPr lang="en-US" dirty="0" err="1"/>
              <a:t>sai</a:t>
            </a:r>
            <a:r>
              <a:rPr lang="en-US" dirty="0"/>
              <a:t> </a:t>
            </a:r>
            <a:r>
              <a:rPr lang="en-US" dirty="0" err="1"/>
              <a:t>theo</a:t>
            </a:r>
            <a:r>
              <a:rPr lang="en-US" dirty="0"/>
              <a:t> </a:t>
            </a:r>
            <a:r>
              <a:rPr lang="en-US" dirty="0" err="1"/>
              <a:t>mỗi</a:t>
            </a:r>
            <a:r>
              <a:rPr lang="en-US" dirty="0"/>
              <a:t> </a:t>
            </a:r>
            <a:r>
              <a:rPr lang="en-US" dirty="0" err="1"/>
              <a:t>giá</a:t>
            </a:r>
            <a:r>
              <a:rPr lang="en-US" dirty="0"/>
              <a:t> </a:t>
            </a:r>
            <a:r>
              <a:rPr lang="en-US" dirty="0" err="1"/>
              <a:t>trị</a:t>
            </a:r>
            <a:r>
              <a:rPr lang="en-US" dirty="0"/>
              <a:t> </a:t>
            </a:r>
            <a:r>
              <a:rPr lang="en-US" dirty="0" err="1"/>
              <a:t>của</a:t>
            </a:r>
            <a:r>
              <a:rPr lang="en-US" dirty="0"/>
              <a:t> K…</a:t>
            </a:r>
            <a:endParaRPr lang="vi-V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2.3. Biểu đồ khuỷu tay cho k tối ưu.</a:t>
            </a:r>
            <a:endParaRPr lang="en-US" sz="2600">
              <a:latin typeface="Times New Roman" panose="02020603050405020304" charset="0"/>
              <a:cs typeface="Times New Roman" panose="02020603050405020304" charset="0"/>
            </a:endParaRPr>
          </a:p>
        </p:txBody>
      </p:sp>
      <p:pic>
        <p:nvPicPr>
          <p:cNvPr id="25" name="Picture 24"/>
          <p:cNvPicPr>
            <a:picLocks noChangeAspect="1"/>
          </p:cNvPicPr>
          <p:nvPr/>
        </p:nvPicPr>
        <p:blipFill>
          <a:blip r:embed="rId1"/>
          <a:srcRect l="3596" t="6447" b="5143"/>
          <a:stretch>
            <a:fillRect/>
          </a:stretch>
        </p:blipFill>
        <p:spPr>
          <a:xfrm>
            <a:off x="3089910" y="2113915"/>
            <a:ext cx="5481955" cy="3831590"/>
          </a:xfrm>
          <a:prstGeom prst="rect">
            <a:avLst/>
          </a:prstGeom>
        </p:spPr>
      </p:pic>
      <p:sp>
        <p:nvSpPr>
          <p:cNvPr id="26" name="Chỗ dành sẵn cho Nội dung 2"/>
          <p:cNvSpPr>
            <a:spLocks noGrp="1"/>
          </p:cNvSpPr>
          <p:nvPr/>
        </p:nvSpPr>
        <p:spPr>
          <a:xfrm>
            <a:off x="167005" y="2719705"/>
            <a:ext cx="2834640" cy="193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vi-VN" dirty="0">
                <a:latin typeface="Times New Roman" panose="02020603050405020304" charset="0"/>
                <a:cs typeface="Times New Roman" panose="02020603050405020304" charset="0"/>
              </a:rPr>
              <a:t>Sự biến thiên của dữ liệu trên cụm. </a:t>
            </a:r>
            <a:endParaRPr lang="en-US" altLang="vi-VN" dirty="0">
              <a:latin typeface="Times New Roman" panose="02020603050405020304" charset="0"/>
              <a:cs typeface="Times New Roman" panose="02020603050405020304" charset="0"/>
            </a:endParaRPr>
          </a:p>
        </p:txBody>
      </p:sp>
      <p:sp>
        <p:nvSpPr>
          <p:cNvPr id="27" name="Chỗ dành sẵn cho Nội dung 2"/>
          <p:cNvSpPr txBox="1"/>
          <p:nvPr/>
        </p:nvSpPr>
        <p:spPr>
          <a:xfrm>
            <a:off x="4678680" y="6188710"/>
            <a:ext cx="2834640" cy="532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latin typeface="Times New Roman" panose="02020603050405020304" charset="0"/>
                <a:cs typeface="Times New Roman" panose="02020603050405020304" charset="0"/>
              </a:rPr>
              <a:t>Số</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lượng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(K)</a:t>
            </a:r>
            <a:endParaRPr lang="vi-VN" dirty="0">
              <a:latin typeface="Times New Roman" panose="02020603050405020304" charset="0"/>
              <a:cs typeface="Times New Roman" panose="02020603050405020304" charset="0"/>
            </a:endParaRPr>
          </a:p>
        </p:txBody>
      </p:sp>
      <p:sp>
        <p:nvSpPr>
          <p:cNvPr id="28" name="Chỗ dành sẵn cho Nội dung 2"/>
          <p:cNvSpPr txBox="1"/>
          <p:nvPr/>
        </p:nvSpPr>
        <p:spPr>
          <a:xfrm>
            <a:off x="8801762" y="3895711"/>
            <a:ext cx="2994171" cy="175659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sự</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giảm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về</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độ</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thiên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K = 3, </a:t>
            </a:r>
            <a:r>
              <a:rPr lang="en-US" dirty="0" err="1">
                <a:latin typeface="Times New Roman" panose="02020603050405020304" charset="0"/>
                <a:cs typeface="Times New Roman" panose="02020603050405020304" charset="0"/>
              </a:rPr>
              <a:t>nhưng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độ</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thiên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giảm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nhanh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như</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vậy</a:t>
            </a:r>
            <a:endParaRPr lang="vi-VN" dirty="0">
              <a:latin typeface="Times New Roman" panose="02020603050405020304" charset="0"/>
              <a:cs typeface="Times New Roman" panose="02020603050405020304" charset="0"/>
            </a:endParaRPr>
          </a:p>
        </p:txBody>
      </p:sp>
      <mc:AlternateContent xmlns:mc="http://schemas.openxmlformats.org/markup-compatibility/2006" xmlns:p14="http://schemas.microsoft.com/office/powerpoint/2010/main">
        <mc:Choice Requires="p14">
          <p:contentPart r:id="rId2" p14:bwMode="auto">
            <p14:nvContentPartPr>
              <p14:cNvPr id="29" name="Ink 28"/>
              <p14:cNvContentPartPr/>
              <p14:nvPr/>
            </p14:nvContentPartPr>
            <p14:xfrm>
              <a:off x="5152390" y="4352925"/>
              <a:ext cx="2800985" cy="725170"/>
            </p14:xfrm>
          </p:contentPart>
        </mc:Choice>
        <mc:Fallback xmlns="">
          <p:pic>
            <p:nvPicPr>
              <p:cNvPr id="29" name="Ink 28"/>
            </p:nvPicPr>
            <p:blipFill>
              <a:blip r:embed="rId3"/>
            </p:blipFill>
            <p:spPr>
              <a:xfrm>
                <a:off x="5152390" y="4352925"/>
                <a:ext cx="2800985" cy="72517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0" name="Ink 29"/>
              <p14:cNvContentPartPr/>
              <p14:nvPr/>
            </p14:nvContentPartPr>
            <p14:xfrm>
              <a:off x="7733030" y="4177665"/>
              <a:ext cx="535305" cy="473710"/>
            </p14:xfrm>
          </p:contentPart>
        </mc:Choice>
        <mc:Fallback xmlns="">
          <p:pic>
            <p:nvPicPr>
              <p:cNvPr id="30" name="Ink 29"/>
            </p:nvPicPr>
            <p:blipFill>
              <a:blip r:embed="rId5"/>
            </p:blipFill>
            <p:spPr>
              <a:xfrm>
                <a:off x="7733030" y="4177665"/>
                <a:ext cx="535305" cy="47371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1" name="Ink 30"/>
              <p14:cNvContentPartPr/>
              <p14:nvPr/>
            </p14:nvContentPartPr>
            <p14:xfrm>
              <a:off x="4650105" y="4928235"/>
              <a:ext cx="871855" cy="594360"/>
            </p14:xfrm>
          </p:contentPart>
        </mc:Choice>
        <mc:Fallback xmlns="">
          <p:pic>
            <p:nvPicPr>
              <p:cNvPr id="31" name="Ink 30"/>
            </p:nvPicPr>
            <p:blipFill>
              <a:blip r:embed="rId7"/>
            </p:blipFill>
            <p:spPr>
              <a:xfrm>
                <a:off x="4650105" y="4928235"/>
                <a:ext cx="871855" cy="594360"/>
              </a:xfrm>
              <a:prstGeom prst="rect"/>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1. Phân cụm là gì ?</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1.5. Đánh giá chất lượng phân cụm (Clustering quality)</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Khoảng cách/ sự khác biệt giữa các cụm cần được cực đại hóa</a:t>
            </a: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 Khoảng cách/ sự khác biệt bên trong mỗi cụm cần được cực tiểu hóa</a:t>
            </a:r>
            <a:endParaRPr 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941320" y="3062605"/>
            <a:ext cx="4907915" cy="379539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2.3. </a:t>
            </a:r>
            <a:r>
              <a:rPr lang="en-US">
                <a:latin typeface="Times New Roman" panose="02020603050405020304" charset="0"/>
                <a:cs typeface="Times New Roman" panose="02020603050405020304" charset="0"/>
                <a:sym typeface="+mn-ea"/>
              </a:rPr>
              <a:t>Phương pháp Elbow.</a:t>
            </a:r>
            <a:endParaRPr lang="en-US" sz="2600">
              <a:latin typeface="Times New Roman" panose="02020603050405020304" charset="0"/>
              <a:cs typeface="Times New Roman" panose="02020603050405020304" charset="0"/>
            </a:endParaRPr>
          </a:p>
        </p:txBody>
      </p:sp>
      <p:pic>
        <p:nvPicPr>
          <p:cNvPr id="25" name="Picture 24"/>
          <p:cNvPicPr>
            <a:picLocks noChangeAspect="1"/>
          </p:cNvPicPr>
          <p:nvPr/>
        </p:nvPicPr>
        <p:blipFill>
          <a:blip r:embed="rId1"/>
          <a:srcRect l="3596" t="6447" b="5143"/>
          <a:stretch>
            <a:fillRect/>
          </a:stretch>
        </p:blipFill>
        <p:spPr>
          <a:xfrm>
            <a:off x="3089910" y="2113915"/>
            <a:ext cx="5481955" cy="3831590"/>
          </a:xfrm>
          <a:prstGeom prst="rect">
            <a:avLst/>
          </a:prstGeom>
        </p:spPr>
      </p:pic>
      <p:sp>
        <p:nvSpPr>
          <p:cNvPr id="26" name="Chỗ dành sẵn cho Nội dung 2"/>
          <p:cNvSpPr>
            <a:spLocks noGrp="1"/>
          </p:cNvSpPr>
          <p:nvPr/>
        </p:nvSpPr>
        <p:spPr>
          <a:xfrm>
            <a:off x="167005" y="2719705"/>
            <a:ext cx="2834640" cy="193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vi-VN" dirty="0">
                <a:latin typeface="Times New Roman" panose="02020603050405020304" charset="0"/>
                <a:cs typeface="Times New Roman" panose="02020603050405020304" charset="0"/>
              </a:rPr>
              <a:t>Sự biến thiên của dữ liệu trên cụm. </a:t>
            </a:r>
            <a:endParaRPr lang="en-US" altLang="vi-VN" dirty="0">
              <a:latin typeface="Times New Roman" panose="02020603050405020304" charset="0"/>
              <a:cs typeface="Times New Roman" panose="02020603050405020304" charset="0"/>
            </a:endParaRPr>
          </a:p>
        </p:txBody>
      </p:sp>
      <p:sp>
        <p:nvSpPr>
          <p:cNvPr id="27" name="Chỗ dành sẵn cho Nội dung 2"/>
          <p:cNvSpPr txBox="1"/>
          <p:nvPr/>
        </p:nvSpPr>
        <p:spPr>
          <a:xfrm>
            <a:off x="4678680" y="6188710"/>
            <a:ext cx="2834640" cy="532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latin typeface="Times New Roman" panose="02020603050405020304" charset="0"/>
                <a:cs typeface="Times New Roman" panose="02020603050405020304" charset="0"/>
              </a:rPr>
              <a:t>Số</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lượng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(K)</a:t>
            </a:r>
            <a:endParaRPr lang="vi-VN" dirty="0">
              <a:latin typeface="Times New Roman" panose="02020603050405020304" charset="0"/>
              <a:cs typeface="Times New Roman" panose="02020603050405020304" charset="0"/>
            </a:endParaRPr>
          </a:p>
        </p:txBody>
      </p:sp>
      <p:sp>
        <p:nvSpPr>
          <p:cNvPr id="28" name="Chỗ dành sẵn cho Nội dung 2"/>
          <p:cNvSpPr txBox="1"/>
          <p:nvPr/>
        </p:nvSpPr>
        <p:spPr>
          <a:xfrm>
            <a:off x="8801762" y="3895711"/>
            <a:ext cx="2994171" cy="175659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latin typeface="Times New Roman" panose="02020603050405020304" charset="0"/>
                <a:cs typeface="Times New Roman" panose="02020603050405020304" charset="0"/>
              </a:rPr>
              <a:t>Có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sự</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giảm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đáng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kể</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về</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độ</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thiên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với</a:t>
            </a:r>
            <a:r>
              <a:rPr lang="en-US" dirty="0">
                <a:latin typeface="Times New Roman" panose="02020603050405020304" charset="0"/>
                <a:cs typeface="Times New Roman" panose="02020603050405020304" charset="0"/>
              </a:rPr>
              <a:t> K = 3, </a:t>
            </a:r>
            <a:r>
              <a:rPr lang="en-US" dirty="0" err="1">
                <a:latin typeface="Times New Roman" panose="02020603050405020304" charset="0"/>
                <a:cs typeface="Times New Roman" panose="02020603050405020304" charset="0"/>
              </a:rPr>
              <a:t>nhưng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sau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độ</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biến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thiên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giảm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nhanh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như</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vậy</a:t>
            </a:r>
            <a:endParaRPr lang="vi-VN" dirty="0">
              <a:latin typeface="Times New Roman" panose="02020603050405020304" charset="0"/>
              <a:cs typeface="Times New Roman" panose="02020603050405020304" charset="0"/>
            </a:endParaRPr>
          </a:p>
        </p:txBody>
      </p:sp>
      <mc:AlternateContent xmlns:mc="http://schemas.openxmlformats.org/markup-compatibility/2006" xmlns:p14="http://schemas.microsoft.com/office/powerpoint/2010/main">
        <mc:Choice Requires="p14">
          <p:contentPart r:id="rId2" p14:bwMode="auto">
            <p14:nvContentPartPr>
              <p14:cNvPr id="29" name="Ink 28"/>
              <p14:cNvContentPartPr/>
              <p14:nvPr/>
            </p14:nvContentPartPr>
            <p14:xfrm>
              <a:off x="5152390" y="4352925"/>
              <a:ext cx="2800985" cy="725170"/>
            </p14:xfrm>
          </p:contentPart>
        </mc:Choice>
        <mc:Fallback xmlns="">
          <p:pic>
            <p:nvPicPr>
              <p:cNvPr id="29" name="Ink 28"/>
            </p:nvPicPr>
            <p:blipFill>
              <a:blip r:embed="rId3"/>
            </p:blipFill>
            <p:spPr>
              <a:xfrm>
                <a:off x="5152390" y="4352925"/>
                <a:ext cx="2800985" cy="72517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30" name="Ink 29"/>
              <p14:cNvContentPartPr/>
              <p14:nvPr/>
            </p14:nvContentPartPr>
            <p14:xfrm>
              <a:off x="7733030" y="4177665"/>
              <a:ext cx="535305" cy="473710"/>
            </p14:xfrm>
          </p:contentPart>
        </mc:Choice>
        <mc:Fallback xmlns="">
          <p:pic>
            <p:nvPicPr>
              <p:cNvPr id="30" name="Ink 29"/>
            </p:nvPicPr>
            <p:blipFill>
              <a:blip r:embed="rId5"/>
            </p:blipFill>
            <p:spPr>
              <a:xfrm>
                <a:off x="7733030" y="4177665"/>
                <a:ext cx="535305" cy="47371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1" name="Ink 30"/>
              <p14:cNvContentPartPr/>
              <p14:nvPr/>
            </p14:nvContentPartPr>
            <p14:xfrm>
              <a:off x="4650105" y="4928235"/>
              <a:ext cx="871855" cy="594360"/>
            </p14:xfrm>
          </p:contentPart>
        </mc:Choice>
        <mc:Fallback xmlns="">
          <p:pic>
            <p:nvPicPr>
              <p:cNvPr id="31" name="Ink 30"/>
            </p:nvPicPr>
            <p:blipFill>
              <a:blip r:embed="rId7"/>
            </p:blipFill>
            <p:spPr>
              <a:xfrm>
                <a:off x="4650105" y="4928235"/>
                <a:ext cx="871855" cy="594360"/>
              </a:xfrm>
              <a:prstGeom prst="rect"/>
            </p:spPr>
          </p:pic>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2.3. Phương pháp Elbow.</a:t>
            </a:r>
            <a:endParaRPr lang="en-US">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Trong thuật toán k-Means thì chúng ta cần phải xác định trước số cụm. Câu hỏi đặt ra là đâu là số lượng cụm cần phân chia tốt nhất đối với một bộ dữ liệu cụ thể?</a:t>
            </a:r>
            <a:endParaRPr lang="en-US" sz="2600">
              <a:latin typeface="Times New Roman" panose="02020603050405020304" charset="0"/>
              <a:cs typeface="Times New Roman" panose="02020603050405020304" charset="0"/>
            </a:endParaRPr>
          </a:p>
          <a:p>
            <a:pPr marL="0" indent="0">
              <a:buNone/>
            </a:pPr>
            <a:endParaRPr lang="en-US" sz="2600">
              <a:latin typeface="Times New Roman" panose="02020603050405020304" charset="0"/>
              <a:cs typeface="Times New Roman" panose="02020603050405020304" charset="0"/>
            </a:endParaRPr>
          </a:p>
        </p:txBody>
      </p:sp>
      <p:pic>
        <p:nvPicPr>
          <p:cNvPr id="25" name="Picture 24"/>
          <p:cNvPicPr>
            <a:picLocks noChangeAspect="1"/>
          </p:cNvPicPr>
          <p:nvPr/>
        </p:nvPicPr>
        <p:blipFill>
          <a:blip r:embed="rId1"/>
          <a:srcRect l="3596" t="6447" b="5143"/>
          <a:stretch>
            <a:fillRect/>
          </a:stretch>
        </p:blipFill>
        <p:spPr>
          <a:xfrm>
            <a:off x="6202045" y="2889885"/>
            <a:ext cx="5481955" cy="3831590"/>
          </a:xfrm>
          <a:prstGeom prst="rect">
            <a:avLst/>
          </a:prstGeom>
        </p:spPr>
      </p:pic>
      <p:sp>
        <p:nvSpPr>
          <p:cNvPr id="27" name="Chỗ dành sẵn cho Nội dung 2"/>
          <p:cNvSpPr txBox="1"/>
          <p:nvPr/>
        </p:nvSpPr>
        <p:spPr>
          <a:xfrm>
            <a:off x="4678680" y="6188710"/>
            <a:ext cx="2834640" cy="532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dirty="0">
              <a:latin typeface="Times New Roman" panose="02020603050405020304" charset="0"/>
              <a:cs typeface="Times New Roman" panose="02020603050405020304" charset="0"/>
            </a:endParaRPr>
          </a:p>
        </p:txBody>
      </p:sp>
      <p:sp>
        <p:nvSpPr>
          <p:cNvPr id="28" name="Chỗ dành sẵn cho Nội dung 2"/>
          <p:cNvSpPr txBox="1"/>
          <p:nvPr/>
        </p:nvSpPr>
        <p:spPr>
          <a:xfrm>
            <a:off x="8801762" y="3895711"/>
            <a:ext cx="2994171" cy="17565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dirty="0">
              <a:latin typeface="Times New Roman" panose="02020603050405020304" charset="0"/>
              <a:cs typeface="Times New Roman" panose="02020603050405020304" charset="0"/>
            </a:endParaRPr>
          </a:p>
        </p:txBody>
      </p:sp>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7731125" y="4484370"/>
              <a:ext cx="636270" cy="873760"/>
            </p14:xfrm>
          </p:contentPart>
        </mc:Choice>
        <mc:Fallback xmlns="">
          <p:pic>
            <p:nvPicPr>
              <p:cNvPr id="6" name="Ink 5"/>
            </p:nvPicPr>
            <p:blipFill>
              <a:blip r:embed="rId3"/>
            </p:blipFill>
            <p:spPr>
              <a:xfrm>
                <a:off x="7731125" y="4484370"/>
                <a:ext cx="636270" cy="8737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7731125" y="5072380"/>
              <a:ext cx="365125" cy="302260"/>
            </p14:xfrm>
          </p:contentPart>
        </mc:Choice>
        <mc:Fallback xmlns="">
          <p:pic>
            <p:nvPicPr>
              <p:cNvPr id="7" name="Ink 6"/>
            </p:nvPicPr>
            <p:blipFill>
              <a:blip r:embed="rId5"/>
            </p:blipFill>
            <p:spPr>
              <a:xfrm>
                <a:off x="7731125" y="5072380"/>
                <a:ext cx="365125" cy="302260"/>
              </a:xfrm>
              <a:prstGeom prst="rect"/>
            </p:spPr>
          </p:pic>
        </mc:Fallback>
      </mc:AlternateContent>
      <p:sp>
        <p:nvSpPr>
          <p:cNvPr id="8" name="Text Box 7"/>
          <p:cNvSpPr txBox="1"/>
          <p:nvPr/>
        </p:nvSpPr>
        <p:spPr>
          <a:xfrm>
            <a:off x="7905750" y="3895725"/>
            <a:ext cx="2873375" cy="491490"/>
          </a:xfrm>
          <a:prstGeom prst="rect">
            <a:avLst/>
          </a:prstGeom>
          <a:noFill/>
        </p:spPr>
        <p:txBody>
          <a:bodyPr wrap="square" rtlCol="0">
            <a:spAutoFit/>
          </a:bodyPr>
          <a:p>
            <a:r>
              <a:rPr lang="en-US" sz="2600">
                <a:latin typeface="Times New Roman" panose="02020603050405020304" charset="0"/>
                <a:cs typeface="Times New Roman" panose="02020603050405020304" charset="0"/>
              </a:rPr>
              <a:t>Điểm khuỷu tay</a:t>
            </a:r>
            <a:endParaRPr lang="en-US" sz="2600">
              <a:latin typeface="Times New Roman" panose="02020603050405020304" charset="0"/>
              <a:cs typeface="Times New Roman" panose="02020603050405020304" charset="0"/>
            </a:endParaRPr>
          </a:p>
        </p:txBody>
      </p:sp>
      <p:sp>
        <p:nvSpPr>
          <p:cNvPr id="9" name="Text Box 8"/>
          <p:cNvSpPr txBox="1"/>
          <p:nvPr/>
        </p:nvSpPr>
        <p:spPr>
          <a:xfrm>
            <a:off x="838200" y="3143250"/>
            <a:ext cx="5257165" cy="3482340"/>
          </a:xfrm>
          <a:prstGeom prst="rect">
            <a:avLst/>
          </a:prstGeom>
          <a:noFill/>
        </p:spPr>
        <p:txBody>
          <a:bodyPr wrap="square" rtlCol="0">
            <a:noAutofit/>
          </a:bodyPr>
          <a:p>
            <a:r>
              <a:rPr lang="en-US" sz="2600">
                <a:latin typeface="Times New Roman" panose="02020603050405020304" charset="0"/>
                <a:cs typeface="Times New Roman" panose="02020603050405020304" charset="0"/>
                <a:sym typeface="+mn-ea"/>
              </a:rPr>
              <a:t>- Điểm khuỷu tay là điểm mà ở đó tốc độ suy giảm của hàm biến dạng sẽ thay đổi nhiều nhất. Tức là kể từ sau vị trí này thì gia tăng thêm số cụm cũng không giúp hàm biến dạng giảm đáng kể. </a:t>
            </a:r>
            <a:endParaRPr lang="en-US" sz="2600">
              <a:latin typeface="Times New Roman" panose="02020603050405020304" charset="0"/>
              <a:cs typeface="Times New Roman" panose="02020603050405020304" charset="0"/>
            </a:endParaRPr>
          </a:p>
          <a:p>
            <a:endParaRPr lang="en-US" sz="260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2.3. Phương pháp Elbow.</a:t>
            </a:r>
            <a:endParaRPr lang="en-US">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Nếu thuật toán phân chia theo số lượng cụm tại vị trí này sẽ đạt được tính chất phân cụm một cách tổng quát nhất mà không gặp các hiện tượng vị khớp (overfitting)</a:t>
            </a:r>
            <a:endParaRPr lang="en-US" sz="2600">
              <a:latin typeface="Times New Roman" panose="02020603050405020304" charset="0"/>
              <a:cs typeface="Times New Roman" panose="02020603050405020304" charset="0"/>
            </a:endParaRPr>
          </a:p>
        </p:txBody>
      </p:sp>
      <p:pic>
        <p:nvPicPr>
          <p:cNvPr id="25" name="Picture 24"/>
          <p:cNvPicPr>
            <a:picLocks noChangeAspect="1"/>
          </p:cNvPicPr>
          <p:nvPr/>
        </p:nvPicPr>
        <p:blipFill>
          <a:blip r:embed="rId1"/>
          <a:srcRect l="3596" t="6447" b="5143"/>
          <a:stretch>
            <a:fillRect/>
          </a:stretch>
        </p:blipFill>
        <p:spPr>
          <a:xfrm>
            <a:off x="6202045" y="2889885"/>
            <a:ext cx="5481955" cy="3831590"/>
          </a:xfrm>
          <a:prstGeom prst="rect">
            <a:avLst/>
          </a:prstGeom>
        </p:spPr>
      </p:pic>
      <p:sp>
        <p:nvSpPr>
          <p:cNvPr id="27" name="Chỗ dành sẵn cho Nội dung 2"/>
          <p:cNvSpPr txBox="1"/>
          <p:nvPr/>
        </p:nvSpPr>
        <p:spPr>
          <a:xfrm>
            <a:off x="4678680" y="6188710"/>
            <a:ext cx="2834640" cy="532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dirty="0">
              <a:latin typeface="Times New Roman" panose="02020603050405020304" charset="0"/>
              <a:cs typeface="Times New Roman" panose="02020603050405020304" charset="0"/>
            </a:endParaRPr>
          </a:p>
        </p:txBody>
      </p:sp>
      <p:sp>
        <p:nvSpPr>
          <p:cNvPr id="28" name="Chỗ dành sẵn cho Nội dung 2"/>
          <p:cNvSpPr txBox="1"/>
          <p:nvPr/>
        </p:nvSpPr>
        <p:spPr>
          <a:xfrm>
            <a:off x="8801762" y="3895711"/>
            <a:ext cx="2994171" cy="17565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vi-VN" dirty="0">
              <a:latin typeface="Times New Roman" panose="02020603050405020304" charset="0"/>
              <a:cs typeface="Times New Roman" panose="02020603050405020304" charset="0"/>
            </a:endParaRPr>
          </a:p>
        </p:txBody>
      </p:sp>
      <mc:AlternateContent xmlns:mc="http://schemas.openxmlformats.org/markup-compatibility/2006" xmlns:p14="http://schemas.microsoft.com/office/powerpoint/2010/main">
        <mc:Choice Requires="p14">
          <p:contentPart r:id="rId2" p14:bwMode="auto">
            <p14:nvContentPartPr>
              <p14:cNvPr id="6" name="Ink 5"/>
              <p14:cNvContentPartPr/>
              <p14:nvPr/>
            </p14:nvContentPartPr>
            <p14:xfrm>
              <a:off x="7731125" y="4484370"/>
              <a:ext cx="636270" cy="873760"/>
            </p14:xfrm>
          </p:contentPart>
        </mc:Choice>
        <mc:Fallback xmlns="">
          <p:pic>
            <p:nvPicPr>
              <p:cNvPr id="6" name="Ink 5"/>
            </p:nvPicPr>
            <p:blipFill>
              <a:blip r:embed="rId3"/>
            </p:blipFill>
            <p:spPr>
              <a:xfrm>
                <a:off x="7731125" y="4484370"/>
                <a:ext cx="636270" cy="8737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7" name="Ink 6"/>
              <p14:cNvContentPartPr/>
              <p14:nvPr/>
            </p14:nvContentPartPr>
            <p14:xfrm>
              <a:off x="7731125" y="5072380"/>
              <a:ext cx="365125" cy="302260"/>
            </p14:xfrm>
          </p:contentPart>
        </mc:Choice>
        <mc:Fallback xmlns="">
          <p:pic>
            <p:nvPicPr>
              <p:cNvPr id="7" name="Ink 6"/>
            </p:nvPicPr>
            <p:blipFill>
              <a:blip r:embed="rId5"/>
            </p:blipFill>
            <p:spPr>
              <a:xfrm>
                <a:off x="7731125" y="5072380"/>
                <a:ext cx="365125" cy="302260"/>
              </a:xfrm>
              <a:prstGeom prst="rect"/>
            </p:spPr>
          </p:pic>
        </mc:Fallback>
      </mc:AlternateContent>
      <p:sp>
        <p:nvSpPr>
          <p:cNvPr id="8" name="Text Box 7"/>
          <p:cNvSpPr txBox="1"/>
          <p:nvPr/>
        </p:nvSpPr>
        <p:spPr>
          <a:xfrm>
            <a:off x="7905750" y="3895725"/>
            <a:ext cx="2873375" cy="491490"/>
          </a:xfrm>
          <a:prstGeom prst="rect">
            <a:avLst/>
          </a:prstGeom>
          <a:noFill/>
        </p:spPr>
        <p:txBody>
          <a:bodyPr wrap="square" rtlCol="0">
            <a:spAutoFit/>
          </a:bodyPr>
          <a:p>
            <a:r>
              <a:rPr lang="en-US" sz="2600">
                <a:latin typeface="Times New Roman" panose="02020603050405020304" charset="0"/>
                <a:cs typeface="Times New Roman" panose="02020603050405020304" charset="0"/>
              </a:rPr>
              <a:t>Điểm khuỷu tay</a:t>
            </a:r>
            <a:endParaRPr lang="en-US" sz="2600">
              <a:latin typeface="Times New Roman" panose="02020603050405020304" charset="0"/>
              <a:cs typeface="Times New Roman" panose="02020603050405020304" charset="0"/>
            </a:endParaRPr>
          </a:p>
        </p:txBody>
      </p:sp>
      <p:sp>
        <p:nvSpPr>
          <p:cNvPr id="9" name="Text Box 8"/>
          <p:cNvSpPr txBox="1"/>
          <p:nvPr/>
        </p:nvSpPr>
        <p:spPr>
          <a:xfrm>
            <a:off x="838200" y="3143250"/>
            <a:ext cx="5257165" cy="3482340"/>
          </a:xfrm>
          <a:prstGeom prst="rect">
            <a:avLst/>
          </a:prstGeom>
          <a:noFill/>
        </p:spPr>
        <p:txBody>
          <a:bodyPr wrap="square" rtlCol="0">
            <a:noAutofit/>
          </a:bodyPr>
          <a:p>
            <a:r>
              <a:rPr lang="en-US" sz="2600">
                <a:latin typeface="Times New Roman" panose="02020603050405020304" charset="0"/>
                <a:cs typeface="Times New Roman" panose="02020603050405020304" charset="0"/>
              </a:rPr>
              <a:t>- Trong hình trên thì ta thấy vị trí của điểm khuỷ tay chính là </a:t>
            </a:r>
            <a:r>
              <a:rPr lang="en-US" sz="2600">
                <a:solidFill>
                  <a:srgbClr val="FF0000"/>
                </a:solidFill>
                <a:latin typeface="Times New Roman" panose="02020603050405020304" charset="0"/>
                <a:cs typeface="Times New Roman" panose="02020603050405020304" charset="0"/>
              </a:rPr>
              <a:t>k = 2</a:t>
            </a:r>
            <a:r>
              <a:rPr lang="en-US" sz="2600">
                <a:latin typeface="Times New Roman" panose="02020603050405020304" charset="0"/>
                <a:cs typeface="Times New Roman" panose="02020603050405020304" charset="0"/>
              </a:rPr>
              <a:t> vì khi số lượng cụm </a:t>
            </a:r>
            <a:r>
              <a:rPr lang="en-US" sz="2600">
                <a:solidFill>
                  <a:srgbClr val="FF0000"/>
                </a:solidFill>
                <a:latin typeface="Times New Roman" panose="02020603050405020304" charset="0"/>
                <a:cs typeface="Times New Roman" panose="02020603050405020304" charset="0"/>
              </a:rPr>
              <a:t>lớn hơn 2</a:t>
            </a:r>
            <a:r>
              <a:rPr lang="en-US" sz="2600">
                <a:latin typeface="Times New Roman" panose="02020603050405020304" charset="0"/>
                <a:cs typeface="Times New Roman" panose="02020603050405020304" charset="0"/>
              </a:rPr>
              <a:t> thì tốc độ suy giảm của hàm biến dạng dường như </a:t>
            </a:r>
            <a:r>
              <a:rPr lang="en-US" sz="2600">
                <a:solidFill>
                  <a:srgbClr val="FF0000"/>
                </a:solidFill>
                <a:latin typeface="Times New Roman" panose="02020603050405020304" charset="0"/>
                <a:cs typeface="Times New Roman" panose="02020603050405020304" charset="0"/>
              </a:rPr>
              <a:t>không đáng kể</a:t>
            </a:r>
            <a:r>
              <a:rPr lang="en-US" sz="2600">
                <a:latin typeface="Times New Roman" panose="02020603050405020304" charset="0"/>
                <a:cs typeface="Times New Roman" panose="02020603050405020304" charset="0"/>
              </a:rPr>
              <a:t> so với trước đó.</a:t>
            </a:r>
            <a:endParaRPr lang="en-US" sz="26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2.3. Phương pháp Elbow.</a:t>
            </a:r>
            <a:endParaRPr lang="en-US">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Vì tập dữ liệu của ta là cố định, khi tăng thêm số cụm thì sẽ giảm số lượng dữ liệu trong từng cụm, nhưng lại tăng tính hiệu quả với mỗi cụm</a:t>
            </a:r>
            <a:endParaRPr lang="en-US" sz="2600">
              <a:latin typeface="Times New Roman" panose="02020603050405020304" charset="0"/>
              <a:cs typeface="Times New Roman" panose="02020603050405020304" charset="0"/>
            </a:endParaRPr>
          </a:p>
        </p:txBody>
      </p:sp>
      <p:pic>
        <p:nvPicPr>
          <p:cNvPr id="25" name="Picture 24"/>
          <p:cNvPicPr>
            <a:picLocks noChangeAspect="1"/>
          </p:cNvPicPr>
          <p:nvPr/>
        </p:nvPicPr>
        <p:blipFill>
          <a:blip r:embed="rId1"/>
          <a:srcRect l="3596" t="6447" b="5143"/>
          <a:stretch>
            <a:fillRect/>
          </a:stretch>
        </p:blipFill>
        <p:spPr>
          <a:xfrm>
            <a:off x="1671320" y="3253740"/>
            <a:ext cx="3937635" cy="2752725"/>
          </a:xfrm>
          <a:prstGeom prst="rect">
            <a:avLst/>
          </a:prstGeom>
        </p:spPr>
      </p:pic>
      <p:sp>
        <p:nvSpPr>
          <p:cNvPr id="4" name="Text Box 3"/>
          <p:cNvSpPr txBox="1"/>
          <p:nvPr/>
        </p:nvSpPr>
        <p:spPr>
          <a:xfrm>
            <a:off x="127635" y="3999865"/>
            <a:ext cx="1701800" cy="1748790"/>
          </a:xfrm>
          <a:prstGeom prst="rect">
            <a:avLst/>
          </a:prstGeom>
          <a:noFill/>
        </p:spPr>
        <p:txBody>
          <a:bodyPr wrap="square" rtlCol="0">
            <a:noAutofit/>
          </a:bodyPr>
          <a:p>
            <a:r>
              <a:rPr lang="en-US" sz="2600">
                <a:latin typeface="Times New Roman" panose="02020603050405020304" charset="0"/>
                <a:cs typeface="Times New Roman" panose="02020603050405020304" charset="0"/>
              </a:rPr>
              <a:t>Biến thiên của dữ liệu trên cụm</a:t>
            </a:r>
            <a:endParaRPr lang="en-US" sz="2600">
              <a:latin typeface="Times New Roman" panose="02020603050405020304" charset="0"/>
              <a:cs typeface="Times New Roman" panose="02020603050405020304" charset="0"/>
            </a:endParaRPr>
          </a:p>
        </p:txBody>
      </p:sp>
      <p:sp>
        <p:nvSpPr>
          <p:cNvPr id="5" name="Text Box 4"/>
          <p:cNvSpPr txBox="1"/>
          <p:nvPr/>
        </p:nvSpPr>
        <p:spPr>
          <a:xfrm>
            <a:off x="2764155" y="6229985"/>
            <a:ext cx="2139315" cy="491490"/>
          </a:xfrm>
          <a:prstGeom prst="rect">
            <a:avLst/>
          </a:prstGeom>
          <a:noFill/>
        </p:spPr>
        <p:txBody>
          <a:bodyPr wrap="square" rtlCol="0">
            <a:spAutoFit/>
          </a:bodyPr>
          <a:p>
            <a:r>
              <a:rPr lang="en-US" sz="2600">
                <a:latin typeface="Times New Roman" panose="02020603050405020304" charset="0"/>
                <a:cs typeface="Times New Roman" panose="02020603050405020304" charset="0"/>
              </a:rPr>
              <a:t>Số cụm (K)</a:t>
            </a:r>
            <a:endParaRPr lang="en-US" sz="2600">
              <a:latin typeface="Times New Roman" panose="02020603050405020304" charset="0"/>
              <a:cs typeface="Times New Roman" panose="02020603050405020304" charset="0"/>
            </a:endParaRPr>
          </a:p>
        </p:txBody>
      </p:sp>
      <p:pic>
        <p:nvPicPr>
          <p:cNvPr id="10" name="Picture 9"/>
          <p:cNvPicPr>
            <a:picLocks noChangeAspect="1"/>
          </p:cNvPicPr>
          <p:nvPr/>
        </p:nvPicPr>
        <p:blipFill>
          <a:blip r:embed="rId2"/>
          <a:stretch>
            <a:fillRect/>
          </a:stretch>
        </p:blipFill>
        <p:spPr>
          <a:xfrm>
            <a:off x="5704205" y="2844165"/>
            <a:ext cx="5964555" cy="401320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2.3. Phương pháp Elbow.</a:t>
            </a:r>
            <a:endParaRPr lang="en-US">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Khi tiếp tục tăng số cụm lên dần cực đại, dữ liệu dần dần giảm không đáng kể thì tính hiệu quả của nó cũng dần không tăng nữa.</a:t>
            </a:r>
            <a:endParaRPr lang="en-US" sz="2600">
              <a:latin typeface="Times New Roman" panose="02020603050405020304" charset="0"/>
              <a:cs typeface="Times New Roman" panose="02020603050405020304" charset="0"/>
            </a:endParaRPr>
          </a:p>
        </p:txBody>
      </p:sp>
      <p:pic>
        <p:nvPicPr>
          <p:cNvPr id="25" name="Picture 24"/>
          <p:cNvPicPr>
            <a:picLocks noChangeAspect="1"/>
          </p:cNvPicPr>
          <p:nvPr/>
        </p:nvPicPr>
        <p:blipFill>
          <a:blip r:embed="rId1"/>
          <a:srcRect l="3596" t="6447" b="5143"/>
          <a:stretch>
            <a:fillRect/>
          </a:stretch>
        </p:blipFill>
        <p:spPr>
          <a:xfrm>
            <a:off x="1671320" y="3253740"/>
            <a:ext cx="3937635" cy="2752725"/>
          </a:xfrm>
          <a:prstGeom prst="rect">
            <a:avLst/>
          </a:prstGeom>
        </p:spPr>
      </p:pic>
      <p:sp>
        <p:nvSpPr>
          <p:cNvPr id="4" name="Text Box 3"/>
          <p:cNvSpPr txBox="1"/>
          <p:nvPr/>
        </p:nvSpPr>
        <p:spPr>
          <a:xfrm>
            <a:off x="127635" y="3999865"/>
            <a:ext cx="1701800" cy="1748790"/>
          </a:xfrm>
          <a:prstGeom prst="rect">
            <a:avLst/>
          </a:prstGeom>
          <a:noFill/>
        </p:spPr>
        <p:txBody>
          <a:bodyPr wrap="square" rtlCol="0">
            <a:noAutofit/>
          </a:bodyPr>
          <a:p>
            <a:r>
              <a:rPr lang="en-US" sz="2600">
                <a:latin typeface="Times New Roman" panose="02020603050405020304" charset="0"/>
                <a:cs typeface="Times New Roman" panose="02020603050405020304" charset="0"/>
              </a:rPr>
              <a:t>Biến thiên của dữ liệu trên cụm</a:t>
            </a:r>
            <a:endParaRPr lang="en-US" sz="2600">
              <a:latin typeface="Times New Roman" panose="02020603050405020304" charset="0"/>
              <a:cs typeface="Times New Roman" panose="02020603050405020304" charset="0"/>
            </a:endParaRPr>
          </a:p>
        </p:txBody>
      </p:sp>
      <p:sp>
        <p:nvSpPr>
          <p:cNvPr id="5" name="Text Box 4"/>
          <p:cNvSpPr txBox="1"/>
          <p:nvPr/>
        </p:nvSpPr>
        <p:spPr>
          <a:xfrm>
            <a:off x="2764155" y="6229985"/>
            <a:ext cx="2139315" cy="491490"/>
          </a:xfrm>
          <a:prstGeom prst="rect">
            <a:avLst/>
          </a:prstGeom>
          <a:noFill/>
        </p:spPr>
        <p:txBody>
          <a:bodyPr wrap="square" rtlCol="0">
            <a:spAutoFit/>
          </a:bodyPr>
          <a:p>
            <a:r>
              <a:rPr lang="en-US" sz="2600">
                <a:latin typeface="Times New Roman" panose="02020603050405020304" charset="0"/>
                <a:cs typeface="Times New Roman" panose="02020603050405020304" charset="0"/>
              </a:rPr>
              <a:t>Số cụm (K)</a:t>
            </a:r>
            <a:endParaRPr lang="en-US" sz="260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5704205" y="2844165"/>
            <a:ext cx="5964555" cy="4013200"/>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1797627" y="316921"/>
            <a:ext cx="9559636" cy="963757"/>
          </a:xfrm>
        </p:spPr>
        <p:txBody>
          <a:bodyPr>
            <a:normAutofit/>
          </a:bodyPr>
          <a:lstStyle/>
          <a:p>
            <a:r>
              <a:rPr lang="en-US" dirty="0" err="1"/>
              <a:t>Câu</a:t>
            </a:r>
            <a:r>
              <a:rPr lang="en-US" dirty="0"/>
              <a:t> </a:t>
            </a:r>
            <a:r>
              <a:rPr lang="en-US" dirty="0" err="1"/>
              <a:t>hỏi</a:t>
            </a:r>
            <a:r>
              <a:rPr lang="en-US" dirty="0"/>
              <a:t>: </a:t>
            </a:r>
            <a:r>
              <a:rPr lang="en-US" dirty="0" err="1"/>
              <a:t>Phân</a:t>
            </a:r>
            <a:r>
              <a:rPr lang="en-US" dirty="0"/>
              <a:t> </a:t>
            </a:r>
            <a:r>
              <a:rPr lang="en-US" dirty="0" err="1"/>
              <a:t>cụm</a:t>
            </a:r>
            <a:r>
              <a:rPr lang="en-US" dirty="0"/>
              <a:t> k-means </a:t>
            </a:r>
            <a:r>
              <a:rPr lang="en-US" dirty="0" err="1"/>
              <a:t>khác</a:t>
            </a:r>
            <a:r>
              <a:rPr lang="en-US" dirty="0"/>
              <a:t> </a:t>
            </a:r>
            <a:r>
              <a:rPr lang="en-US" dirty="0" err="1"/>
              <a:t>với</a:t>
            </a:r>
            <a:r>
              <a:rPr lang="en-US" dirty="0"/>
              <a:t> </a:t>
            </a:r>
            <a:r>
              <a:rPr lang="en-US" dirty="0" err="1"/>
              <a:t>phân</a:t>
            </a:r>
            <a:r>
              <a:rPr lang="en-US" dirty="0"/>
              <a:t> </a:t>
            </a:r>
            <a:r>
              <a:rPr lang="en-US" dirty="0" err="1"/>
              <a:t>cụm</a:t>
            </a:r>
            <a:r>
              <a:rPr lang="en-US" dirty="0"/>
              <a:t> </a:t>
            </a:r>
            <a:r>
              <a:rPr lang="en-US" dirty="0" err="1"/>
              <a:t>phân</a:t>
            </a:r>
            <a:r>
              <a:rPr lang="en-US" dirty="0"/>
              <a:t> </a:t>
            </a:r>
            <a:r>
              <a:rPr lang="en-US" dirty="0" err="1"/>
              <a:t>cấp</a:t>
            </a:r>
            <a:r>
              <a:rPr lang="en-US" dirty="0"/>
              <a:t>(hierarchical clustering) </a:t>
            </a:r>
            <a:r>
              <a:rPr lang="en-US" dirty="0" err="1"/>
              <a:t>như</a:t>
            </a:r>
            <a:r>
              <a:rPr lang="en-US" dirty="0"/>
              <a:t> </a:t>
            </a:r>
            <a:r>
              <a:rPr lang="en-US" dirty="0" err="1"/>
              <a:t>thế</a:t>
            </a:r>
            <a:r>
              <a:rPr lang="en-US" dirty="0"/>
              <a:t> </a:t>
            </a:r>
            <a:r>
              <a:rPr lang="en-US" dirty="0" err="1"/>
              <a:t>nào</a:t>
            </a:r>
            <a:r>
              <a:rPr lang="en-US" dirty="0"/>
              <a:t>?</a:t>
            </a:r>
            <a:endParaRPr lang="vi-VN" dirty="0"/>
          </a:p>
        </p:txBody>
      </p:sp>
      <p:cxnSp>
        <p:nvCxnSpPr>
          <p:cNvPr id="5" name="Đường nối Thẳng 4"/>
          <p:cNvCxnSpPr/>
          <p:nvPr/>
        </p:nvCxnSpPr>
        <p:spPr>
          <a:xfrm>
            <a:off x="1035625" y="2558473"/>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719116" y="2387600"/>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7" name="Lưu đồ: Đường kết nối 6"/>
          <p:cNvSpPr/>
          <p:nvPr/>
        </p:nvSpPr>
        <p:spPr>
          <a:xfrm>
            <a:off x="2194787" y="238759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8" name="Lưu đồ: Đường kết nối 7"/>
          <p:cNvSpPr/>
          <p:nvPr/>
        </p:nvSpPr>
        <p:spPr>
          <a:xfrm>
            <a:off x="2975259" y="238759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3450930" y="2387598"/>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240485" y="238759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1" name="Lưu đồ: Đường kết nối 10"/>
          <p:cNvSpPr/>
          <p:nvPr/>
        </p:nvSpPr>
        <p:spPr>
          <a:xfrm>
            <a:off x="5732319" y="238760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2" name="Lưu đồ: Đường kết nối 11"/>
          <p:cNvSpPr/>
          <p:nvPr/>
        </p:nvSpPr>
        <p:spPr>
          <a:xfrm>
            <a:off x="6309590" y="238760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6720621" y="238759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8455876" y="23876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5" name="Lưu đồ: Đường kết nối 14"/>
          <p:cNvSpPr/>
          <p:nvPr/>
        </p:nvSpPr>
        <p:spPr>
          <a:xfrm>
            <a:off x="8947710" y="238760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6" name="Lưu đồ: Đường kết nối 15"/>
          <p:cNvSpPr/>
          <p:nvPr/>
        </p:nvSpPr>
        <p:spPr>
          <a:xfrm>
            <a:off x="9358741" y="23876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936012" y="23876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a:spLocks noGrp="1"/>
          </p:cNvSpPr>
          <p:nvPr>
            <p:ph idx="1"/>
          </p:nvPr>
        </p:nvSpPr>
        <p:spPr>
          <a:xfrm>
            <a:off x="1700644" y="316921"/>
            <a:ext cx="9559636" cy="963757"/>
          </a:xfrm>
        </p:spPr>
        <p:txBody>
          <a:bodyPr>
            <a:normAutofit/>
          </a:bodyPr>
          <a:lstStyle/>
          <a:p>
            <a:r>
              <a:rPr lang="en-US" dirty="0" err="1"/>
              <a:t>Câu</a:t>
            </a:r>
            <a:r>
              <a:rPr lang="en-US" dirty="0"/>
              <a:t> </a:t>
            </a:r>
            <a:r>
              <a:rPr lang="en-US" dirty="0" err="1"/>
              <a:t>hỏi</a:t>
            </a:r>
            <a:r>
              <a:rPr lang="en-US" dirty="0"/>
              <a:t>: </a:t>
            </a:r>
            <a:r>
              <a:rPr lang="en-US" dirty="0" err="1"/>
              <a:t>Phân</a:t>
            </a:r>
            <a:r>
              <a:rPr lang="en-US" dirty="0"/>
              <a:t> </a:t>
            </a:r>
            <a:r>
              <a:rPr lang="en-US" dirty="0" err="1"/>
              <a:t>cụm</a:t>
            </a:r>
            <a:r>
              <a:rPr lang="en-US" dirty="0"/>
              <a:t> k-means </a:t>
            </a:r>
            <a:r>
              <a:rPr lang="en-US" dirty="0" err="1"/>
              <a:t>khác</a:t>
            </a:r>
            <a:r>
              <a:rPr lang="en-US" dirty="0"/>
              <a:t> </a:t>
            </a:r>
            <a:r>
              <a:rPr lang="en-US" dirty="0" err="1"/>
              <a:t>với</a:t>
            </a:r>
            <a:r>
              <a:rPr lang="en-US" dirty="0"/>
              <a:t> </a:t>
            </a:r>
            <a:r>
              <a:rPr lang="en-US" dirty="0" err="1"/>
              <a:t>phân</a:t>
            </a:r>
            <a:r>
              <a:rPr lang="en-US" dirty="0"/>
              <a:t> </a:t>
            </a:r>
            <a:r>
              <a:rPr lang="en-US" dirty="0" err="1"/>
              <a:t>cụm</a:t>
            </a:r>
            <a:r>
              <a:rPr lang="en-US" dirty="0"/>
              <a:t> </a:t>
            </a:r>
            <a:r>
              <a:rPr lang="en-US" dirty="0" err="1"/>
              <a:t>phân</a:t>
            </a:r>
            <a:r>
              <a:rPr lang="en-US" dirty="0"/>
              <a:t> </a:t>
            </a:r>
            <a:r>
              <a:rPr lang="en-US" dirty="0" err="1"/>
              <a:t>cấp</a:t>
            </a:r>
            <a:r>
              <a:rPr lang="en-US" dirty="0"/>
              <a:t>(hierarchical clustering) </a:t>
            </a:r>
            <a:r>
              <a:rPr lang="en-US" dirty="0" err="1"/>
              <a:t>như</a:t>
            </a:r>
            <a:r>
              <a:rPr lang="en-US" dirty="0"/>
              <a:t> </a:t>
            </a:r>
            <a:r>
              <a:rPr lang="en-US" dirty="0" err="1"/>
              <a:t>thế</a:t>
            </a:r>
            <a:r>
              <a:rPr lang="en-US" dirty="0"/>
              <a:t> </a:t>
            </a:r>
            <a:r>
              <a:rPr lang="en-US" dirty="0" err="1"/>
              <a:t>nào</a:t>
            </a:r>
            <a:r>
              <a:rPr lang="en-US" dirty="0"/>
              <a:t>?</a:t>
            </a:r>
            <a:endParaRPr lang="vi-VN" dirty="0"/>
          </a:p>
        </p:txBody>
      </p:sp>
      <p:sp>
        <p:nvSpPr>
          <p:cNvPr id="18" name="Chỗ dành sẵn cho Nội dung 2"/>
          <p:cNvSpPr txBox="1"/>
          <p:nvPr/>
        </p:nvSpPr>
        <p:spPr>
          <a:xfrm>
            <a:off x="1700644" y="1280678"/>
            <a:ext cx="9559636" cy="963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Phân</a:t>
            </a:r>
            <a:r>
              <a:rPr lang="en-US" dirty="0"/>
              <a:t> </a:t>
            </a:r>
            <a:r>
              <a:rPr lang="en-US" dirty="0" err="1"/>
              <a:t>cụm</a:t>
            </a:r>
            <a:r>
              <a:rPr lang="en-US" dirty="0"/>
              <a:t> k-means </a:t>
            </a:r>
            <a:r>
              <a:rPr lang="en-US" dirty="0" err="1"/>
              <a:t>cố</a:t>
            </a:r>
            <a:r>
              <a:rPr lang="en-US" dirty="0"/>
              <a:t> </a:t>
            </a:r>
            <a:r>
              <a:rPr lang="en-US" dirty="0" err="1"/>
              <a:t>gắng</a:t>
            </a:r>
            <a:r>
              <a:rPr lang="en-US" dirty="0"/>
              <a:t> </a:t>
            </a:r>
            <a:r>
              <a:rPr lang="en-US" dirty="0" err="1"/>
              <a:t>đưa</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số</a:t>
            </a:r>
            <a:r>
              <a:rPr lang="en-US" dirty="0"/>
              <a:t> </a:t>
            </a:r>
            <a:r>
              <a:rPr lang="en-US" dirty="0" err="1"/>
              <a:t>lượng</a:t>
            </a:r>
            <a:r>
              <a:rPr lang="en-US" dirty="0"/>
              <a:t> </a:t>
            </a:r>
            <a:r>
              <a:rPr lang="en-US" dirty="0" err="1"/>
              <a:t>cụm</a:t>
            </a:r>
            <a:r>
              <a:rPr lang="en-US" dirty="0"/>
              <a:t> </a:t>
            </a:r>
            <a:r>
              <a:rPr lang="en-US" dirty="0" err="1"/>
              <a:t>mà</a:t>
            </a:r>
            <a:r>
              <a:rPr lang="en-US" dirty="0"/>
              <a:t> </a:t>
            </a:r>
            <a:r>
              <a:rPr lang="en-US" dirty="0" err="1"/>
              <a:t>bạn</a:t>
            </a:r>
            <a:r>
              <a:rPr lang="en-US" dirty="0"/>
              <a:t> </a:t>
            </a:r>
            <a:r>
              <a:rPr lang="en-US" dirty="0" err="1"/>
              <a:t>yêu</a:t>
            </a:r>
            <a:r>
              <a:rPr lang="en-US" dirty="0"/>
              <a:t> </a:t>
            </a:r>
            <a:r>
              <a:rPr lang="en-US" dirty="0" err="1"/>
              <a:t>cầu</a:t>
            </a:r>
            <a:endParaRPr lang="vi-VN" dirty="0"/>
          </a:p>
        </p:txBody>
      </p:sp>
      <p:cxnSp>
        <p:nvCxnSpPr>
          <p:cNvPr id="20" name="Đường nối Thẳng 19"/>
          <p:cNvCxnSpPr/>
          <p:nvPr/>
        </p:nvCxnSpPr>
        <p:spPr>
          <a:xfrm>
            <a:off x="1035625" y="2558473"/>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Lưu đồ: Đường kết nối 20"/>
          <p:cNvSpPr/>
          <p:nvPr/>
        </p:nvSpPr>
        <p:spPr>
          <a:xfrm>
            <a:off x="1719116" y="2387600"/>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2" name="Lưu đồ: Đường kết nối 21"/>
          <p:cNvSpPr/>
          <p:nvPr/>
        </p:nvSpPr>
        <p:spPr>
          <a:xfrm>
            <a:off x="2194787" y="238759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3" name="Lưu đồ: Đường kết nối 22"/>
          <p:cNvSpPr/>
          <p:nvPr/>
        </p:nvSpPr>
        <p:spPr>
          <a:xfrm>
            <a:off x="2975259" y="238759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4" name="Lưu đồ: Đường kết nối 23"/>
          <p:cNvSpPr/>
          <p:nvPr/>
        </p:nvSpPr>
        <p:spPr>
          <a:xfrm>
            <a:off x="3450930" y="2387598"/>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5" name="Lưu đồ: Đường kết nối 24"/>
          <p:cNvSpPr/>
          <p:nvPr/>
        </p:nvSpPr>
        <p:spPr>
          <a:xfrm>
            <a:off x="5240485" y="238759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6" name="Lưu đồ: Đường kết nối 25"/>
          <p:cNvSpPr/>
          <p:nvPr/>
        </p:nvSpPr>
        <p:spPr>
          <a:xfrm>
            <a:off x="5732319" y="238760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7" name="Lưu đồ: Đường kết nối 26"/>
          <p:cNvSpPr/>
          <p:nvPr/>
        </p:nvSpPr>
        <p:spPr>
          <a:xfrm>
            <a:off x="6309590" y="238760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8" name="Lưu đồ: Đường kết nối 27"/>
          <p:cNvSpPr/>
          <p:nvPr/>
        </p:nvSpPr>
        <p:spPr>
          <a:xfrm>
            <a:off x="6720621" y="238759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9" name="Lưu đồ: Đường kết nối 28"/>
          <p:cNvSpPr/>
          <p:nvPr/>
        </p:nvSpPr>
        <p:spPr>
          <a:xfrm>
            <a:off x="8455876" y="23876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30" name="Lưu đồ: Đường kết nối 29"/>
          <p:cNvSpPr/>
          <p:nvPr/>
        </p:nvSpPr>
        <p:spPr>
          <a:xfrm>
            <a:off x="8947710" y="238760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1" name="Lưu đồ: Đường kết nối 30"/>
          <p:cNvSpPr/>
          <p:nvPr/>
        </p:nvSpPr>
        <p:spPr>
          <a:xfrm>
            <a:off x="9358741" y="23876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2" name="Lưu đồ: Đường kết nối 31"/>
          <p:cNvSpPr/>
          <p:nvPr/>
        </p:nvSpPr>
        <p:spPr>
          <a:xfrm>
            <a:off x="9936012" y="23876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hỗ dành sẵn cho Nội dung 2"/>
          <p:cNvSpPr txBox="1"/>
          <p:nvPr/>
        </p:nvSpPr>
        <p:spPr>
          <a:xfrm>
            <a:off x="1700644" y="316921"/>
            <a:ext cx="9559636" cy="963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Câu hỏi: Phân cụm k-means khác với phân cụm phân cấp(hierarchical clustering) như thế nào?</a:t>
            </a:r>
            <a:endParaRPr lang="vi-VN" dirty="0"/>
          </a:p>
        </p:txBody>
      </p:sp>
      <p:sp>
        <p:nvSpPr>
          <p:cNvPr id="22" name="Chỗ dành sẵn cho Nội dung 2"/>
          <p:cNvSpPr txBox="1"/>
          <p:nvPr/>
        </p:nvSpPr>
        <p:spPr>
          <a:xfrm>
            <a:off x="1700644" y="1280678"/>
            <a:ext cx="9559636" cy="963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Phân</a:t>
            </a:r>
            <a:r>
              <a:rPr lang="en-US" dirty="0"/>
              <a:t> </a:t>
            </a:r>
            <a:r>
              <a:rPr lang="en-US" dirty="0" err="1"/>
              <a:t>cụm</a:t>
            </a:r>
            <a:r>
              <a:rPr lang="en-US" dirty="0"/>
              <a:t> k-means </a:t>
            </a:r>
            <a:r>
              <a:rPr lang="en-US" dirty="0" err="1"/>
              <a:t>cố</a:t>
            </a:r>
            <a:r>
              <a:rPr lang="en-US" dirty="0"/>
              <a:t> </a:t>
            </a:r>
            <a:r>
              <a:rPr lang="en-US" dirty="0" err="1"/>
              <a:t>gắng</a:t>
            </a:r>
            <a:r>
              <a:rPr lang="en-US" dirty="0"/>
              <a:t> </a:t>
            </a:r>
            <a:r>
              <a:rPr lang="en-US" dirty="0" err="1"/>
              <a:t>đưa</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số</a:t>
            </a:r>
            <a:r>
              <a:rPr lang="en-US" dirty="0"/>
              <a:t> </a:t>
            </a:r>
            <a:r>
              <a:rPr lang="en-US" dirty="0" err="1"/>
              <a:t>lượng</a:t>
            </a:r>
            <a:r>
              <a:rPr lang="en-US" dirty="0"/>
              <a:t> </a:t>
            </a:r>
            <a:r>
              <a:rPr lang="en-US" dirty="0" err="1"/>
              <a:t>cụm</a:t>
            </a:r>
            <a:r>
              <a:rPr lang="en-US" dirty="0"/>
              <a:t> </a:t>
            </a:r>
            <a:r>
              <a:rPr lang="en-US" dirty="0" err="1"/>
              <a:t>mà</a:t>
            </a:r>
            <a:r>
              <a:rPr lang="en-US" dirty="0"/>
              <a:t> </a:t>
            </a:r>
            <a:r>
              <a:rPr lang="en-US" dirty="0" err="1"/>
              <a:t>bạn</a:t>
            </a:r>
            <a:r>
              <a:rPr lang="en-US" dirty="0"/>
              <a:t> </a:t>
            </a:r>
            <a:r>
              <a:rPr lang="en-US" dirty="0" err="1"/>
              <a:t>yêu</a:t>
            </a:r>
            <a:r>
              <a:rPr lang="en-US" dirty="0"/>
              <a:t> </a:t>
            </a:r>
            <a:r>
              <a:rPr lang="en-US" dirty="0" err="1"/>
              <a:t>cầu</a:t>
            </a:r>
            <a:endParaRPr lang="vi-VN" dirty="0"/>
          </a:p>
        </p:txBody>
      </p:sp>
      <p:cxnSp>
        <p:nvCxnSpPr>
          <p:cNvPr id="23" name="Đường nối Thẳng 22"/>
          <p:cNvCxnSpPr/>
          <p:nvPr/>
        </p:nvCxnSpPr>
        <p:spPr>
          <a:xfrm>
            <a:off x="1035625" y="2558473"/>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Lưu đồ: Đường kết nối 23"/>
          <p:cNvSpPr/>
          <p:nvPr/>
        </p:nvSpPr>
        <p:spPr>
          <a:xfrm>
            <a:off x="1719116" y="2387600"/>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5" name="Lưu đồ: Đường kết nối 24"/>
          <p:cNvSpPr/>
          <p:nvPr/>
        </p:nvSpPr>
        <p:spPr>
          <a:xfrm>
            <a:off x="2194787" y="238759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6" name="Lưu đồ: Đường kết nối 25"/>
          <p:cNvSpPr/>
          <p:nvPr/>
        </p:nvSpPr>
        <p:spPr>
          <a:xfrm>
            <a:off x="2975259" y="238759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7" name="Lưu đồ: Đường kết nối 26"/>
          <p:cNvSpPr/>
          <p:nvPr/>
        </p:nvSpPr>
        <p:spPr>
          <a:xfrm>
            <a:off x="3450930" y="2387598"/>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8" name="Lưu đồ: Đường kết nối 27"/>
          <p:cNvSpPr/>
          <p:nvPr/>
        </p:nvSpPr>
        <p:spPr>
          <a:xfrm>
            <a:off x="5240485" y="238759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9" name="Lưu đồ: Đường kết nối 28"/>
          <p:cNvSpPr/>
          <p:nvPr/>
        </p:nvSpPr>
        <p:spPr>
          <a:xfrm>
            <a:off x="5732319" y="238760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0" name="Lưu đồ: Đường kết nối 29"/>
          <p:cNvSpPr/>
          <p:nvPr/>
        </p:nvSpPr>
        <p:spPr>
          <a:xfrm>
            <a:off x="6309590" y="238760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1" name="Lưu đồ: Đường kết nối 30"/>
          <p:cNvSpPr/>
          <p:nvPr/>
        </p:nvSpPr>
        <p:spPr>
          <a:xfrm>
            <a:off x="6720621" y="238759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2" name="Lưu đồ: Đường kết nối 31"/>
          <p:cNvSpPr/>
          <p:nvPr/>
        </p:nvSpPr>
        <p:spPr>
          <a:xfrm>
            <a:off x="8455876" y="23876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33" name="Lưu đồ: Đường kết nối 32"/>
          <p:cNvSpPr/>
          <p:nvPr/>
        </p:nvSpPr>
        <p:spPr>
          <a:xfrm>
            <a:off x="8947710" y="2387605"/>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4" name="Lưu đồ: Đường kết nối 33"/>
          <p:cNvSpPr/>
          <p:nvPr/>
        </p:nvSpPr>
        <p:spPr>
          <a:xfrm>
            <a:off x="9358741" y="23876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5" name="Lưu đồ: Đường kết nối 34"/>
          <p:cNvSpPr/>
          <p:nvPr/>
        </p:nvSpPr>
        <p:spPr>
          <a:xfrm>
            <a:off x="9936012" y="2387600"/>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6" name="Chỗ dành sẵn cho Nội dung 2"/>
          <p:cNvSpPr txBox="1"/>
          <p:nvPr/>
        </p:nvSpPr>
        <p:spPr>
          <a:xfrm>
            <a:off x="1700644" y="3141805"/>
            <a:ext cx="9559636" cy="9637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Phân</a:t>
            </a:r>
            <a:r>
              <a:rPr lang="en-US" dirty="0"/>
              <a:t> </a:t>
            </a:r>
            <a:r>
              <a:rPr lang="en-US" dirty="0" err="1"/>
              <a:t>cụm</a:t>
            </a:r>
            <a:r>
              <a:rPr lang="en-US" dirty="0"/>
              <a:t> </a:t>
            </a:r>
            <a:r>
              <a:rPr lang="en-US" dirty="0" err="1"/>
              <a:t>phân</a:t>
            </a:r>
            <a:r>
              <a:rPr lang="en-US" dirty="0"/>
              <a:t> </a:t>
            </a:r>
            <a:r>
              <a:rPr lang="en-US" dirty="0" err="1"/>
              <a:t>cấp</a:t>
            </a:r>
            <a:r>
              <a:rPr lang="en-US" dirty="0"/>
              <a:t> </a:t>
            </a:r>
            <a:r>
              <a:rPr lang="en-US" dirty="0" err="1"/>
              <a:t>chỉ</a:t>
            </a:r>
            <a:r>
              <a:rPr lang="en-US" dirty="0"/>
              <a:t> </a:t>
            </a:r>
            <a:r>
              <a:rPr lang="en-US" dirty="0" err="1"/>
              <a:t>cho</a:t>
            </a:r>
            <a:r>
              <a:rPr lang="en-US" dirty="0"/>
              <a:t> </a:t>
            </a:r>
            <a:r>
              <a:rPr lang="en-US" dirty="0" err="1"/>
              <a:t>bạn</a:t>
            </a:r>
            <a:r>
              <a:rPr lang="en-US" dirty="0"/>
              <a:t> </a:t>
            </a:r>
            <a:r>
              <a:rPr lang="en-US" dirty="0" err="1"/>
              <a:t>biết</a:t>
            </a:r>
            <a:r>
              <a:rPr lang="en-US" dirty="0"/>
              <a:t>, </a:t>
            </a:r>
            <a:r>
              <a:rPr lang="en-US" dirty="0" err="1"/>
              <a:t>theo</a:t>
            </a:r>
            <a:r>
              <a:rPr lang="en-US" dirty="0"/>
              <a:t> </a:t>
            </a:r>
            <a:r>
              <a:rPr lang="en-US" dirty="0" err="1"/>
              <a:t>từng</a:t>
            </a:r>
            <a:r>
              <a:rPr lang="en-US" dirty="0"/>
              <a:t> </a:t>
            </a:r>
            <a:r>
              <a:rPr lang="en-US" dirty="0" err="1"/>
              <a:t>cặp</a:t>
            </a:r>
            <a:r>
              <a:rPr lang="en-US" dirty="0"/>
              <a:t>, </a:t>
            </a:r>
            <a:r>
              <a:rPr lang="en-US" dirty="0" err="1"/>
              <a:t>hai</a:t>
            </a:r>
            <a:r>
              <a:rPr lang="en-US" dirty="0"/>
              <a:t> </a:t>
            </a:r>
            <a:r>
              <a:rPr lang="en-US" dirty="0" err="1"/>
              <a:t>thứ</a:t>
            </a:r>
            <a:r>
              <a:rPr lang="en-US" dirty="0"/>
              <a:t> </a:t>
            </a:r>
            <a:r>
              <a:rPr lang="en-US" dirty="0" err="1"/>
              <a:t>nào</a:t>
            </a:r>
            <a:r>
              <a:rPr lang="en-US" dirty="0"/>
              <a:t> </a:t>
            </a:r>
            <a:r>
              <a:rPr lang="en-US" dirty="0" err="1"/>
              <a:t>giống</a:t>
            </a:r>
            <a:r>
              <a:rPr lang="en-US" dirty="0"/>
              <a:t> </a:t>
            </a:r>
            <a:r>
              <a:rPr lang="en-US" dirty="0" err="1"/>
              <a:t>nhau</a:t>
            </a:r>
            <a:r>
              <a:rPr lang="en-US" dirty="0"/>
              <a:t> </a:t>
            </a:r>
            <a:r>
              <a:rPr lang="en-US" dirty="0" err="1"/>
              <a:t>nhất</a:t>
            </a:r>
            <a:r>
              <a:rPr lang="vi-VN" altLang="en-US" dirty="0" err="1"/>
              <a:t>.</a:t>
            </a:r>
            <a:endParaRPr lang="vi-VN" altLang="en-US" dirty="0" err="1"/>
          </a:p>
        </p:txBody>
      </p:sp>
      <p:pic>
        <p:nvPicPr>
          <p:cNvPr id="38" name="Hình ảnh 37"/>
          <p:cNvPicPr>
            <a:picLocks noChangeAspect="1"/>
          </p:cNvPicPr>
          <p:nvPr/>
        </p:nvPicPr>
        <p:blipFill>
          <a:blip r:embed="rId1"/>
          <a:srcRect l="3258" t="8659" r="2424"/>
          <a:stretch>
            <a:fillRect/>
          </a:stretch>
        </p:blipFill>
        <p:spPr>
          <a:xfrm>
            <a:off x="397164" y="4007136"/>
            <a:ext cx="11499272" cy="2850863"/>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Câu</a:t>
            </a:r>
            <a:r>
              <a:rPr lang="en-US" dirty="0"/>
              <a:t> </a:t>
            </a:r>
            <a:r>
              <a:rPr lang="en-US" dirty="0" err="1"/>
              <a:t>hỏi</a:t>
            </a:r>
            <a:r>
              <a:rPr lang="en-US" dirty="0"/>
              <a:t>: </a:t>
            </a:r>
            <a:r>
              <a:rPr lang="en-US" dirty="0" err="1"/>
              <a:t>Điều</a:t>
            </a:r>
            <a:r>
              <a:rPr lang="en-US" dirty="0"/>
              <a:t> </a:t>
            </a:r>
            <a:r>
              <a:rPr lang="en-US" dirty="0" err="1"/>
              <a:t>gì</a:t>
            </a:r>
            <a:r>
              <a:rPr lang="en-US" dirty="0"/>
              <a:t> </a:t>
            </a:r>
            <a:r>
              <a:rPr lang="en-US" dirty="0" err="1"/>
              <a:t>sẽ</a:t>
            </a:r>
            <a:r>
              <a:rPr lang="en-US" dirty="0"/>
              <a:t> </a:t>
            </a:r>
            <a:r>
              <a:rPr lang="en-US" dirty="0" err="1"/>
              <a:t>xảy</a:t>
            </a:r>
            <a:r>
              <a:rPr lang="en-US" dirty="0"/>
              <a:t> </a:t>
            </a:r>
            <a:r>
              <a:rPr lang="en-US" dirty="0" err="1"/>
              <a:t>ra</a:t>
            </a:r>
            <a:r>
              <a:rPr lang="en-US" dirty="0"/>
              <a:t> </a:t>
            </a:r>
            <a:r>
              <a:rPr lang="en-US" dirty="0" err="1"/>
              <a:t>nếu</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chúng</a:t>
            </a:r>
            <a:r>
              <a:rPr lang="en-US" dirty="0"/>
              <a:t> ta </a:t>
            </a:r>
            <a:r>
              <a:rPr lang="en-US" dirty="0" err="1"/>
              <a:t>không</a:t>
            </a:r>
            <a:r>
              <a:rPr lang="en-US" dirty="0"/>
              <a:t> </a:t>
            </a:r>
            <a:r>
              <a:rPr lang="en-US" dirty="0" err="1"/>
              <a:t>được</a:t>
            </a:r>
            <a:r>
              <a:rPr lang="en-US" dirty="0"/>
              <a:t> </a:t>
            </a:r>
            <a:r>
              <a:rPr lang="en-US" dirty="0" err="1"/>
              <a:t>biểu</a:t>
            </a:r>
            <a:r>
              <a:rPr lang="en-US" dirty="0"/>
              <a:t> </a:t>
            </a:r>
            <a:r>
              <a:rPr lang="en-US" dirty="0" err="1"/>
              <a:t>diễn</a:t>
            </a:r>
            <a:r>
              <a:rPr lang="en-US" dirty="0"/>
              <a:t> </a:t>
            </a:r>
            <a:r>
              <a:rPr lang="en-US" dirty="0" err="1"/>
              <a:t>trên</a:t>
            </a:r>
            <a:r>
              <a:rPr lang="en-US" dirty="0"/>
              <a:t> </a:t>
            </a:r>
            <a:r>
              <a:rPr lang="en-US" dirty="0" err="1"/>
              <a:t>đường</a:t>
            </a:r>
            <a:r>
              <a:rPr lang="en-US" dirty="0"/>
              <a:t> </a:t>
            </a:r>
            <a:r>
              <a:rPr lang="en-US" dirty="0" err="1"/>
              <a:t>số</a:t>
            </a:r>
            <a:r>
              <a:rPr lang="en-US" dirty="0"/>
              <a:t>(number line)?</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cxnSp>
        <p:nvCxnSpPr>
          <p:cNvPr id="6" name="Đường nối Thẳng 5"/>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7" name="Lưu đồ: Đường kết nối 6"/>
          <p:cNvSpPr/>
          <p:nvPr/>
        </p:nvSpPr>
        <p:spPr>
          <a:xfrm>
            <a:off x="3842325" y="30572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8" name="Lưu đồ: Đường kết nối 7"/>
          <p:cNvSpPr/>
          <p:nvPr/>
        </p:nvSpPr>
        <p:spPr>
          <a:xfrm>
            <a:off x="4013198" y="25030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9" name="Lưu đồ: Đường kết nối 8"/>
          <p:cNvSpPr/>
          <p:nvPr/>
        </p:nvSpPr>
        <p:spPr>
          <a:xfrm>
            <a:off x="5125034" y="325812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4576606" y="2336783"/>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7968657" y="215210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7636135" y="467594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0" name="Lưu đồ: Đường kết nối 19"/>
          <p:cNvSpPr/>
          <p:nvPr/>
        </p:nvSpPr>
        <p:spPr>
          <a:xfrm>
            <a:off x="6426207" y="4706349"/>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1" name="Lưu đồ: Đường kết nối 20"/>
          <p:cNvSpPr/>
          <p:nvPr/>
        </p:nvSpPr>
        <p:spPr>
          <a:xfrm>
            <a:off x="6455076" y="525447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2"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23"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Giống</a:t>
            </a:r>
            <a:r>
              <a:rPr lang="en-US" dirty="0"/>
              <a:t> </a:t>
            </a:r>
            <a:r>
              <a:rPr lang="en-US" dirty="0" err="1"/>
              <a:t>như</a:t>
            </a:r>
            <a:r>
              <a:rPr lang="en-US" dirty="0"/>
              <a:t> </a:t>
            </a:r>
            <a:r>
              <a:rPr lang="en-US" dirty="0" err="1"/>
              <a:t>trước</a:t>
            </a:r>
            <a:r>
              <a:rPr lang="en-US" dirty="0"/>
              <a:t>, </a:t>
            </a:r>
            <a:r>
              <a:rPr lang="en-US" dirty="0" err="1"/>
              <a:t>bạn</a:t>
            </a:r>
            <a:r>
              <a:rPr lang="en-US" dirty="0"/>
              <a:t> </a:t>
            </a:r>
            <a:r>
              <a:rPr lang="en-US" dirty="0" err="1"/>
              <a:t>chọn</a:t>
            </a:r>
            <a:r>
              <a:rPr lang="en-US" dirty="0"/>
              <a:t> </a:t>
            </a:r>
            <a:r>
              <a:rPr lang="en-US" dirty="0" err="1"/>
              <a:t>ba</a:t>
            </a:r>
            <a:r>
              <a:rPr lang="en-US" dirty="0"/>
              <a:t> </a:t>
            </a:r>
            <a:r>
              <a:rPr lang="en-US" dirty="0" err="1"/>
              <a:t>điểm</a:t>
            </a:r>
            <a:r>
              <a:rPr lang="en-US" dirty="0"/>
              <a:t> </a:t>
            </a:r>
            <a:r>
              <a:rPr lang="en-US" dirty="0" err="1"/>
              <a:t>ngẫu</a:t>
            </a:r>
            <a:r>
              <a:rPr lang="en-US" dirty="0"/>
              <a:t> </a:t>
            </a:r>
            <a:r>
              <a:rPr lang="en-US" dirty="0" err="1"/>
              <a:t>nhiên</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22"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23"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24" name="Lưu đồ: Đường kết nối 23"/>
          <p:cNvSpPr/>
          <p:nvPr/>
        </p:nvSpPr>
        <p:spPr>
          <a:xfrm>
            <a:off x="3842325" y="30572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5" name="Lưu đồ: Đường kết nối 24"/>
          <p:cNvSpPr/>
          <p:nvPr/>
        </p:nvSpPr>
        <p:spPr>
          <a:xfrm>
            <a:off x="4013198" y="25030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6" name="Lưu đồ: Đường kết nối 25"/>
          <p:cNvSpPr/>
          <p:nvPr/>
        </p:nvSpPr>
        <p:spPr>
          <a:xfrm>
            <a:off x="5125034" y="325812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8" name="Lưu đồ: Đường kết nối 27"/>
          <p:cNvSpPr/>
          <p:nvPr/>
        </p:nvSpPr>
        <p:spPr>
          <a:xfrm>
            <a:off x="7968657" y="215210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9" name="Lưu đồ: Đường kết nối 28"/>
          <p:cNvSpPr/>
          <p:nvPr/>
        </p:nvSpPr>
        <p:spPr>
          <a:xfrm>
            <a:off x="8527462" y="235299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0" name="Lưu đồ: Đường kết nối 29"/>
          <p:cNvSpPr/>
          <p:nvPr/>
        </p:nvSpPr>
        <p:spPr>
          <a:xfrm>
            <a:off x="8762989" y="184729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1" name="Lưu đồ: Đường kết nối 30"/>
          <p:cNvSpPr/>
          <p:nvPr/>
        </p:nvSpPr>
        <p:spPr>
          <a:xfrm>
            <a:off x="9130147" y="261853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2" name="Lưu đồ: Đường kết nối 31"/>
          <p:cNvSpPr/>
          <p:nvPr/>
        </p:nvSpPr>
        <p:spPr>
          <a:xfrm>
            <a:off x="7031171" y="455020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33" name="Lưu đồ: Đường kết nối 32"/>
          <p:cNvSpPr/>
          <p:nvPr/>
        </p:nvSpPr>
        <p:spPr>
          <a:xfrm>
            <a:off x="7202043" y="52983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4" name="Lưu đồ: Đường kết nối 33"/>
          <p:cNvSpPr/>
          <p:nvPr/>
        </p:nvSpPr>
        <p:spPr>
          <a:xfrm>
            <a:off x="9102415" y="361146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5" name="Lưu đồ: Đường kết nối 34"/>
          <p:cNvSpPr/>
          <p:nvPr/>
        </p:nvSpPr>
        <p:spPr>
          <a:xfrm>
            <a:off x="8317347" y="29718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8" name="Lưu đồ: Đường kết nối 37"/>
          <p:cNvSpPr/>
          <p:nvPr/>
        </p:nvSpPr>
        <p:spPr>
          <a:xfrm>
            <a:off x="6455076" y="525447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39" name="Lưu đồ: Đường kết nối 38"/>
          <p:cNvSpPr/>
          <p:nvPr/>
        </p:nvSpPr>
        <p:spPr>
          <a:xfrm>
            <a:off x="4524654" y="2044675"/>
            <a:ext cx="623460" cy="63268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40" name="Lưu đồ: Đường kết nối 39"/>
          <p:cNvSpPr/>
          <p:nvPr/>
        </p:nvSpPr>
        <p:spPr>
          <a:xfrm>
            <a:off x="7543788" y="4530211"/>
            <a:ext cx="729672" cy="651747"/>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41" name="Lưu đồ: Đường kết nối 40"/>
          <p:cNvSpPr/>
          <p:nvPr/>
        </p:nvSpPr>
        <p:spPr>
          <a:xfrm>
            <a:off x="6122581" y="4363654"/>
            <a:ext cx="674240" cy="649010"/>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71" name="Đường nối Thẳng 70"/>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2.1. K-means là gì</a:t>
            </a:r>
            <a:endParaRPr lang="en-US">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Đây là một phương pháp phân cụm phổ biến nhất trong các phương pháp dựa trên phân hoạch (Partition-based clustering)</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Mục tiêu: chia dữ liệu thành K nhóm (cụm) dựa trên sự tương đồng của các đặc trưng (features) với yêu cầu các điểm dữ liệu trong cùng một nhóm có sự tương đồng cao, còn sự khác biệt giữa các nhóm là lớn nhất. </a:t>
            </a:r>
            <a:endParaRPr lang="en-US" sz="2600">
              <a:latin typeface="Times New Roman" panose="02020603050405020304" charset="0"/>
              <a:cs typeface="Times New Roman" panose="02020603050405020304" charset="0"/>
            </a:endParaRPr>
          </a:p>
          <a:p>
            <a:pPr marL="0" indent="0">
              <a:buNone/>
            </a:pPr>
            <a:endParaRPr lang="en-US" sz="2600">
              <a:latin typeface="Times New Roman" panose="02020603050405020304" charset="0"/>
              <a:cs typeface="Times New Roman" panose="02020603050405020304" charset="0"/>
            </a:endParaRPr>
          </a:p>
        </p:txBody>
      </p:sp>
      <p:cxnSp>
        <p:nvCxnSpPr>
          <p:cNvPr id="8" name="Đường nối Thẳng 4"/>
          <p:cNvCxnSpPr/>
          <p:nvPr/>
        </p:nvCxnSpPr>
        <p:spPr>
          <a:xfrm>
            <a:off x="1147387" y="4941512"/>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Lưu đồ: Đường kết nối 5"/>
          <p:cNvSpPr/>
          <p:nvPr/>
        </p:nvSpPr>
        <p:spPr>
          <a:xfrm>
            <a:off x="1830878" y="4770639"/>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0" name="Lưu đồ: Đường kết nối 6"/>
          <p:cNvSpPr/>
          <p:nvPr/>
        </p:nvSpPr>
        <p:spPr>
          <a:xfrm>
            <a:off x="2306549" y="477063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1" name="Lưu đồ: Đường kết nối 7"/>
          <p:cNvSpPr/>
          <p:nvPr/>
        </p:nvSpPr>
        <p:spPr>
          <a:xfrm>
            <a:off x="3087021" y="4770636"/>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2" name="Lưu đồ: Đường kết nối 8"/>
          <p:cNvSpPr/>
          <p:nvPr/>
        </p:nvSpPr>
        <p:spPr>
          <a:xfrm>
            <a:off x="3562692" y="477063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9"/>
          <p:cNvSpPr/>
          <p:nvPr/>
        </p:nvSpPr>
        <p:spPr>
          <a:xfrm>
            <a:off x="5352247" y="477063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4" name="Lưu đồ: Đường kết nối 10"/>
          <p:cNvSpPr/>
          <p:nvPr/>
        </p:nvSpPr>
        <p:spPr>
          <a:xfrm>
            <a:off x="5844081" y="477064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5" name="Lưu đồ: Đường kết nối 11"/>
          <p:cNvSpPr/>
          <p:nvPr/>
        </p:nvSpPr>
        <p:spPr>
          <a:xfrm>
            <a:off x="6421352" y="4770640"/>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12"/>
          <p:cNvSpPr/>
          <p:nvPr/>
        </p:nvSpPr>
        <p:spPr>
          <a:xfrm>
            <a:off x="6832383" y="477063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7" name="Lưu đồ: Đường kết nối 13"/>
          <p:cNvSpPr/>
          <p:nvPr/>
        </p:nvSpPr>
        <p:spPr>
          <a:xfrm>
            <a:off x="8567638" y="477063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8" name="Lưu đồ: Đường kết nối 14"/>
          <p:cNvSpPr/>
          <p:nvPr/>
        </p:nvSpPr>
        <p:spPr>
          <a:xfrm>
            <a:off x="9059472" y="477064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9" name="Lưu đồ: Đường kết nối 15"/>
          <p:cNvSpPr/>
          <p:nvPr/>
        </p:nvSpPr>
        <p:spPr>
          <a:xfrm>
            <a:off x="9470503" y="477063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0" name="Lưu đồ: Đường kết nối 16"/>
          <p:cNvSpPr/>
          <p:nvPr/>
        </p:nvSpPr>
        <p:spPr>
          <a:xfrm>
            <a:off x="10047774" y="477063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3407357" y="611125"/>
            <a:ext cx="8051237" cy="89028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Và</a:t>
            </a:r>
            <a:r>
              <a:rPr lang="en-US" dirty="0"/>
              <a:t> </a:t>
            </a:r>
            <a:r>
              <a:rPr lang="en-US" dirty="0" err="1"/>
              <a:t>chúng</a:t>
            </a:r>
            <a:r>
              <a:rPr lang="en-US" dirty="0"/>
              <a:t> ta </a:t>
            </a:r>
            <a:r>
              <a:rPr lang="en-US" dirty="0" err="1"/>
              <a:t>sử</a:t>
            </a:r>
            <a:r>
              <a:rPr lang="en-US" dirty="0"/>
              <a:t> </a:t>
            </a:r>
            <a:r>
              <a:rPr lang="en-US" dirty="0" err="1"/>
              <a:t>dụng</a:t>
            </a:r>
            <a:r>
              <a:rPr lang="en-US" dirty="0"/>
              <a:t> </a:t>
            </a:r>
            <a:r>
              <a:rPr lang="en-US" dirty="0" err="1"/>
              <a:t>khoảng</a:t>
            </a:r>
            <a:r>
              <a:rPr lang="en-US" dirty="0"/>
              <a:t> </a:t>
            </a:r>
            <a:r>
              <a:rPr lang="en-US" dirty="0" err="1"/>
              <a:t>cách</a:t>
            </a:r>
            <a:r>
              <a:rPr lang="en-US" dirty="0"/>
              <a:t> Euclid. Trong </a:t>
            </a:r>
            <a:r>
              <a:rPr lang="en-US" dirty="0" err="1"/>
              <a:t>không</a:t>
            </a:r>
            <a:r>
              <a:rPr lang="en-US" dirty="0"/>
              <a:t> </a:t>
            </a:r>
            <a:r>
              <a:rPr lang="en-US" dirty="0" err="1"/>
              <a:t>gian</a:t>
            </a:r>
            <a:r>
              <a:rPr lang="en-US" dirty="0"/>
              <a:t> 2 </a:t>
            </a:r>
            <a:r>
              <a:rPr lang="en-US" dirty="0" err="1"/>
              <a:t>chiều</a:t>
            </a:r>
            <a:r>
              <a:rPr lang="en-US" dirty="0"/>
              <a:t>, </a:t>
            </a:r>
            <a:r>
              <a:rPr lang="en-US" dirty="0" err="1"/>
              <a:t>khoảng</a:t>
            </a:r>
            <a:r>
              <a:rPr lang="en-US" dirty="0"/>
              <a:t> </a:t>
            </a:r>
            <a:r>
              <a:rPr lang="en-US" dirty="0" err="1"/>
              <a:t>cách</a:t>
            </a:r>
            <a:r>
              <a:rPr lang="en-US" dirty="0"/>
              <a:t> Euclid </a:t>
            </a:r>
            <a:r>
              <a:rPr lang="en-US" dirty="0" err="1"/>
              <a:t>giống</a:t>
            </a:r>
            <a:r>
              <a:rPr lang="en-US" dirty="0"/>
              <a:t> </a:t>
            </a:r>
            <a:r>
              <a:rPr lang="en-US" dirty="0" err="1"/>
              <a:t>như</a:t>
            </a:r>
            <a:r>
              <a:rPr lang="en-US" dirty="0"/>
              <a:t> </a:t>
            </a:r>
            <a:r>
              <a:rPr lang="en-US" dirty="0" err="1"/>
              <a:t>định</a:t>
            </a:r>
            <a:r>
              <a:rPr lang="en-US" dirty="0"/>
              <a:t> </a:t>
            </a:r>
            <a:r>
              <a:rPr lang="en-US" dirty="0" err="1"/>
              <a:t>lý</a:t>
            </a:r>
            <a:r>
              <a:rPr lang="en-US" dirty="0"/>
              <a:t> </a:t>
            </a:r>
            <a:r>
              <a:rPr lang="en-US" dirty="0" err="1"/>
              <a:t>Pythagore</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7" name="Lưu đồ: Đường kết nối 6"/>
          <p:cNvSpPr/>
          <p:nvPr/>
        </p:nvSpPr>
        <p:spPr>
          <a:xfrm>
            <a:off x="3842325" y="30572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8" name="Lưu đồ: Đường kết nối 7"/>
          <p:cNvSpPr/>
          <p:nvPr/>
        </p:nvSpPr>
        <p:spPr>
          <a:xfrm>
            <a:off x="4013198" y="25030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2"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23"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24" name="Lưu đồ: Đường kết nối 23"/>
          <p:cNvSpPr/>
          <p:nvPr/>
        </p:nvSpPr>
        <p:spPr>
          <a:xfrm>
            <a:off x="5125034" y="325812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5" name="Lưu đồ: Đường kết nối 24"/>
          <p:cNvSpPr/>
          <p:nvPr/>
        </p:nvSpPr>
        <p:spPr>
          <a:xfrm>
            <a:off x="4524654" y="2044675"/>
            <a:ext cx="623460" cy="63268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6" name="Đường nối Thẳng 25"/>
          <p:cNvCxnSpPr>
            <a:stCxn id="25" idx="4"/>
          </p:cNvCxnSpPr>
          <p:nvPr/>
        </p:nvCxnSpPr>
        <p:spPr>
          <a:xfrm>
            <a:off x="4836384" y="2677360"/>
            <a:ext cx="0" cy="75164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Đường nối Thẳng 26"/>
          <p:cNvCxnSpPr>
            <a:endCxn id="24" idx="2"/>
          </p:cNvCxnSpPr>
          <p:nvPr/>
        </p:nvCxnSpPr>
        <p:spPr>
          <a:xfrm>
            <a:off x="4836384" y="3429000"/>
            <a:ext cx="28865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Đường nối Thẳng 27"/>
          <p:cNvCxnSpPr>
            <a:endCxn id="24" idx="1"/>
          </p:cNvCxnSpPr>
          <p:nvPr/>
        </p:nvCxnSpPr>
        <p:spPr>
          <a:xfrm>
            <a:off x="4960620" y="2647950"/>
            <a:ext cx="214461" cy="660224"/>
          </a:xfrm>
          <a:prstGeom prst="line">
            <a:avLst/>
          </a:prstGeom>
          <a:ln w="38100"/>
        </p:spPr>
        <p:style>
          <a:lnRef idx="1">
            <a:schemeClr val="dk1"/>
          </a:lnRef>
          <a:fillRef idx="0">
            <a:schemeClr val="dk1"/>
          </a:fillRef>
          <a:effectRef idx="0">
            <a:schemeClr val="dk1"/>
          </a:effectRef>
          <a:fontRef idx="minor">
            <a:schemeClr val="tx1"/>
          </a:fontRef>
        </p:style>
      </p:cxnSp>
      <p:sp>
        <p:nvSpPr>
          <p:cNvPr id="29" name="Chỗ dành sẵn cho Nội dung 2"/>
          <p:cNvSpPr txBox="1"/>
          <p:nvPr/>
        </p:nvSpPr>
        <p:spPr>
          <a:xfrm>
            <a:off x="4500865" y="2851483"/>
            <a:ext cx="265092" cy="3475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t>
            </a:r>
            <a:endParaRPr lang="vi-VN" dirty="0"/>
          </a:p>
        </p:txBody>
      </p:sp>
      <p:sp>
        <p:nvSpPr>
          <p:cNvPr id="30" name="Chỗ dành sẵn cho Nội dung 2"/>
          <p:cNvSpPr txBox="1"/>
          <p:nvPr/>
        </p:nvSpPr>
        <p:spPr>
          <a:xfrm>
            <a:off x="4836384" y="3447366"/>
            <a:ext cx="265092" cy="3475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t>
            </a:r>
            <a:endParaRPr lang="vi-VN" dirty="0"/>
          </a:p>
        </p:txBody>
      </p:sp>
      <p:pic>
        <p:nvPicPr>
          <p:cNvPr id="31" name="Hình ảnh 30"/>
          <p:cNvPicPr>
            <a:picLocks noChangeAspect="1"/>
          </p:cNvPicPr>
          <p:nvPr/>
        </p:nvPicPr>
        <p:blipFill>
          <a:blip r:embed="rId1"/>
          <a:stretch>
            <a:fillRect/>
          </a:stretch>
        </p:blipFill>
        <p:spPr>
          <a:xfrm>
            <a:off x="5221933" y="2588092"/>
            <a:ext cx="1465194" cy="456145"/>
          </a:xfrm>
          <a:prstGeom prst="rect">
            <a:avLst/>
          </a:prstGeom>
        </p:spPr>
      </p:pic>
      <p:cxnSp>
        <p:nvCxnSpPr>
          <p:cNvPr id="36" name="Đường kết nối Mũi tên Thẳng 35"/>
          <p:cNvCxnSpPr/>
          <p:nvPr/>
        </p:nvCxnSpPr>
        <p:spPr>
          <a:xfrm flipH="1">
            <a:off x="5409054" y="1580965"/>
            <a:ext cx="566873" cy="10669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9" name="Lưu đồ: Đường kết nối 38"/>
          <p:cNvSpPr/>
          <p:nvPr/>
        </p:nvSpPr>
        <p:spPr>
          <a:xfrm>
            <a:off x="7968657" y="215210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40" name="Lưu đồ: Đường kết nối 39"/>
          <p:cNvSpPr/>
          <p:nvPr/>
        </p:nvSpPr>
        <p:spPr>
          <a:xfrm>
            <a:off x="8527462" y="235299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41" name="Lưu đồ: Đường kết nối 40"/>
          <p:cNvSpPr/>
          <p:nvPr/>
        </p:nvSpPr>
        <p:spPr>
          <a:xfrm>
            <a:off x="8762989" y="184729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42" name="Lưu đồ: Đường kết nối 41"/>
          <p:cNvSpPr/>
          <p:nvPr/>
        </p:nvSpPr>
        <p:spPr>
          <a:xfrm>
            <a:off x="9130147" y="261853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43" name="Lưu đồ: Đường kết nối 42"/>
          <p:cNvSpPr/>
          <p:nvPr/>
        </p:nvSpPr>
        <p:spPr>
          <a:xfrm>
            <a:off x="7031171" y="455020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44" name="Lưu đồ: Đường kết nối 43"/>
          <p:cNvSpPr/>
          <p:nvPr/>
        </p:nvSpPr>
        <p:spPr>
          <a:xfrm>
            <a:off x="7202043" y="52983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45" name="Lưu đồ: Đường kết nối 44"/>
          <p:cNvSpPr/>
          <p:nvPr/>
        </p:nvSpPr>
        <p:spPr>
          <a:xfrm>
            <a:off x="9102415" y="361146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46" name="Lưu đồ: Đường kết nối 45"/>
          <p:cNvSpPr/>
          <p:nvPr/>
        </p:nvSpPr>
        <p:spPr>
          <a:xfrm>
            <a:off x="8317347" y="29718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47" name="Lưu đồ: Đường kết nối 46"/>
          <p:cNvSpPr/>
          <p:nvPr/>
        </p:nvSpPr>
        <p:spPr>
          <a:xfrm>
            <a:off x="6455076" y="525447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48" name="Lưu đồ: Đường kết nối 47"/>
          <p:cNvSpPr/>
          <p:nvPr/>
        </p:nvSpPr>
        <p:spPr>
          <a:xfrm>
            <a:off x="7543788" y="4530211"/>
            <a:ext cx="729672" cy="651747"/>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49" name="Lưu đồ: Đường kết nối 48"/>
          <p:cNvSpPr/>
          <p:nvPr/>
        </p:nvSpPr>
        <p:spPr>
          <a:xfrm>
            <a:off x="6122581" y="4363654"/>
            <a:ext cx="674240" cy="649010"/>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53" name="Đường nối Thẳng 52"/>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Sau </a:t>
            </a:r>
            <a:r>
              <a:rPr lang="en-US" dirty="0" err="1"/>
              <a:t>đó</a:t>
            </a:r>
            <a:r>
              <a:rPr lang="en-US" dirty="0"/>
              <a:t>, </a:t>
            </a:r>
            <a:r>
              <a:rPr lang="en-US" dirty="0" err="1"/>
              <a:t>giống</a:t>
            </a:r>
            <a:r>
              <a:rPr lang="en-US" dirty="0"/>
              <a:t> </a:t>
            </a:r>
            <a:r>
              <a:rPr lang="en-US" dirty="0" err="1"/>
              <a:t>như</a:t>
            </a:r>
            <a:r>
              <a:rPr lang="en-US" dirty="0"/>
              <a:t> </a:t>
            </a:r>
            <a:r>
              <a:rPr lang="en-US" dirty="0" err="1"/>
              <a:t>trước</a:t>
            </a:r>
            <a:r>
              <a:rPr lang="en-US" dirty="0"/>
              <a:t>, </a:t>
            </a:r>
            <a:r>
              <a:rPr lang="en-US" dirty="0" err="1"/>
              <a:t>chúng</a:t>
            </a:r>
            <a:r>
              <a:rPr lang="en-US" dirty="0"/>
              <a:t> ta </a:t>
            </a:r>
            <a:r>
              <a:rPr lang="en-US" dirty="0" err="1"/>
              <a:t>gán</a:t>
            </a:r>
            <a:r>
              <a:rPr lang="en-US" dirty="0"/>
              <a:t> </a:t>
            </a:r>
            <a:r>
              <a:rPr lang="en-US" dirty="0" err="1"/>
              <a:t>điểm</a:t>
            </a:r>
            <a:r>
              <a:rPr lang="en-US" dirty="0"/>
              <a:t> </a:t>
            </a:r>
            <a:r>
              <a:rPr lang="en-US" dirty="0" err="1"/>
              <a:t>vào</a:t>
            </a:r>
            <a:r>
              <a:rPr lang="en-US" dirty="0"/>
              <a:t> </a:t>
            </a:r>
            <a:r>
              <a:rPr lang="en-US" dirty="0" err="1"/>
              <a:t>cụm</a:t>
            </a:r>
            <a:r>
              <a:rPr lang="en-US" dirty="0"/>
              <a:t> </a:t>
            </a:r>
            <a:r>
              <a:rPr lang="en-US" dirty="0" err="1"/>
              <a:t>gần</a:t>
            </a:r>
            <a:r>
              <a:rPr lang="en-US" dirty="0"/>
              <a:t> </a:t>
            </a:r>
            <a:r>
              <a:rPr lang="en-US" dirty="0" err="1"/>
              <a:t>nhất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9" name="Lưu đồ: Đường kết nối 8"/>
          <p:cNvSpPr/>
          <p:nvPr/>
        </p:nvSpPr>
        <p:spPr>
          <a:xfrm>
            <a:off x="4013198" y="25030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25034" y="325812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7968657" y="215210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4524654" y="2044675"/>
            <a:ext cx="623460" cy="63268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1" name="Lưu đồ: Đường kết nối 20"/>
          <p:cNvSpPr/>
          <p:nvPr/>
        </p:nvSpPr>
        <p:spPr>
          <a:xfrm>
            <a:off x="7543788" y="4524478"/>
            <a:ext cx="729672" cy="651747"/>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2" name="Lưu đồ: Đường kết nối 21"/>
          <p:cNvSpPr/>
          <p:nvPr/>
        </p:nvSpPr>
        <p:spPr>
          <a:xfrm>
            <a:off x="6122581" y="4363654"/>
            <a:ext cx="674240" cy="649010"/>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3" name="Đường nối Thẳng 22"/>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Đường kết nối Mũi tên Thẳng 23"/>
          <p:cNvCxnSpPr/>
          <p:nvPr/>
        </p:nvCxnSpPr>
        <p:spPr>
          <a:xfrm flipH="1">
            <a:off x="5428674" y="1717964"/>
            <a:ext cx="483749" cy="13789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Và</a:t>
            </a:r>
            <a:r>
              <a:rPr lang="en-US" dirty="0"/>
              <a:t> </a:t>
            </a:r>
            <a:r>
              <a:rPr lang="en-US" dirty="0" err="1"/>
              <a:t>giống</a:t>
            </a:r>
            <a:r>
              <a:rPr lang="en-US" dirty="0"/>
              <a:t> </a:t>
            </a:r>
            <a:r>
              <a:rPr lang="en-US" dirty="0" err="1"/>
              <a:t>như</a:t>
            </a:r>
            <a:r>
              <a:rPr lang="en-US" dirty="0"/>
              <a:t> </a:t>
            </a:r>
            <a:r>
              <a:rPr lang="en-US" dirty="0" err="1"/>
              <a:t>trước</a:t>
            </a:r>
            <a:r>
              <a:rPr lang="en-US" dirty="0"/>
              <a:t>, </a:t>
            </a:r>
            <a:r>
              <a:rPr lang="en-US" dirty="0" err="1"/>
              <a:t>chúng</a:t>
            </a:r>
            <a:r>
              <a:rPr lang="en-US" dirty="0"/>
              <a:t> ta </a:t>
            </a:r>
            <a:r>
              <a:rPr lang="en-US" dirty="0" err="1"/>
              <a:t>tính</a:t>
            </a:r>
            <a:r>
              <a:rPr lang="en-US" dirty="0"/>
              <a:t> </a:t>
            </a:r>
            <a:r>
              <a:rPr lang="en-US" dirty="0" err="1"/>
              <a:t>toán</a:t>
            </a:r>
            <a:r>
              <a:rPr lang="en-US" dirty="0"/>
              <a:t> </a:t>
            </a:r>
            <a:r>
              <a:rPr lang="en-US" dirty="0" err="1"/>
              <a:t>tâm</a:t>
            </a:r>
            <a:r>
              <a:rPr lang="en-US" dirty="0"/>
              <a:t> </a:t>
            </a:r>
            <a:r>
              <a:rPr lang="en-US" dirty="0" err="1"/>
              <a:t>của</a:t>
            </a:r>
            <a:r>
              <a:rPr lang="en-US" dirty="0"/>
              <a:t> </a:t>
            </a:r>
            <a:r>
              <a:rPr lang="en-US" dirty="0" err="1"/>
              <a:t>mỗi</a:t>
            </a:r>
            <a:r>
              <a:rPr lang="en-US" dirty="0"/>
              <a:t> </a:t>
            </a:r>
            <a:r>
              <a:rPr lang="en-US" dirty="0" err="1"/>
              <a:t>cụm</a:t>
            </a:r>
            <a:r>
              <a:rPr lang="en-US" dirty="0"/>
              <a:t> </a:t>
            </a:r>
            <a:r>
              <a:rPr lang="en-US" dirty="0" err="1"/>
              <a:t>và</a:t>
            </a:r>
            <a:r>
              <a:rPr lang="en-US" dirty="0"/>
              <a:t> </a:t>
            </a:r>
            <a:r>
              <a:rPr lang="en-US" dirty="0" err="1"/>
              <a:t>cụm</a:t>
            </a:r>
            <a:r>
              <a:rPr lang="en-US" dirty="0"/>
              <a:t> </a:t>
            </a:r>
            <a:r>
              <a:rPr lang="en-US" dirty="0" err="1"/>
              <a:t>lại</a:t>
            </a:r>
            <a:r>
              <a:rPr lang="en-US" dirty="0"/>
              <a:t>(</a:t>
            </a:r>
            <a:r>
              <a:rPr lang="en-US" dirty="0" err="1"/>
              <a:t>recluster</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9" name="Lưu đồ: Đường kết nối 8"/>
          <p:cNvSpPr/>
          <p:nvPr/>
        </p:nvSpPr>
        <p:spPr>
          <a:xfrm>
            <a:off x="4013198" y="250304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25034" y="325812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7968657" y="215210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1" name="Lưu đồ: Đường kết nối 20"/>
          <p:cNvSpPr/>
          <p:nvPr/>
        </p:nvSpPr>
        <p:spPr>
          <a:xfrm>
            <a:off x="7626922" y="4642411"/>
            <a:ext cx="341735" cy="345568"/>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2" name="Lưu đồ: Đường kết nối 21"/>
          <p:cNvSpPr/>
          <p:nvPr/>
        </p:nvSpPr>
        <p:spPr>
          <a:xfrm>
            <a:off x="6371963" y="4661939"/>
            <a:ext cx="341743"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3" name="Đường nối Thẳng 22"/>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25" name="Lưu đồ: Đường kết nối 24"/>
          <p:cNvSpPr/>
          <p:nvPr/>
        </p:nvSpPr>
        <p:spPr>
          <a:xfrm>
            <a:off x="4572003" y="22248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Và</a:t>
            </a:r>
            <a:r>
              <a:rPr lang="en-US" dirty="0"/>
              <a:t> </a:t>
            </a:r>
            <a:r>
              <a:rPr lang="en-US" dirty="0" err="1"/>
              <a:t>giống</a:t>
            </a:r>
            <a:r>
              <a:rPr lang="en-US" dirty="0"/>
              <a:t> </a:t>
            </a:r>
            <a:r>
              <a:rPr lang="en-US" dirty="0" err="1"/>
              <a:t>như</a:t>
            </a:r>
            <a:r>
              <a:rPr lang="en-US" dirty="0"/>
              <a:t> </a:t>
            </a:r>
            <a:r>
              <a:rPr lang="en-US" dirty="0" err="1"/>
              <a:t>trước</a:t>
            </a:r>
            <a:r>
              <a:rPr lang="en-US" dirty="0"/>
              <a:t>, </a:t>
            </a:r>
            <a:r>
              <a:rPr lang="en-US" dirty="0" err="1"/>
              <a:t>chúng</a:t>
            </a:r>
            <a:r>
              <a:rPr lang="en-US" dirty="0"/>
              <a:t> ta </a:t>
            </a:r>
            <a:r>
              <a:rPr lang="en-US" dirty="0" err="1"/>
              <a:t>tính</a:t>
            </a:r>
            <a:r>
              <a:rPr lang="en-US" dirty="0"/>
              <a:t> </a:t>
            </a:r>
            <a:r>
              <a:rPr lang="en-US" dirty="0" err="1"/>
              <a:t>toán</a:t>
            </a:r>
            <a:r>
              <a:rPr lang="en-US" dirty="0"/>
              <a:t> </a:t>
            </a:r>
            <a:r>
              <a:rPr lang="en-US" dirty="0" err="1"/>
              <a:t>tâm</a:t>
            </a:r>
            <a:r>
              <a:rPr lang="en-US" dirty="0"/>
              <a:t> </a:t>
            </a:r>
            <a:r>
              <a:rPr lang="en-US" dirty="0" err="1"/>
              <a:t>của</a:t>
            </a:r>
            <a:r>
              <a:rPr lang="en-US" dirty="0"/>
              <a:t> </a:t>
            </a:r>
            <a:r>
              <a:rPr lang="en-US" dirty="0" err="1"/>
              <a:t>mỗi</a:t>
            </a:r>
            <a:r>
              <a:rPr lang="en-US" dirty="0"/>
              <a:t> </a:t>
            </a:r>
            <a:r>
              <a:rPr lang="en-US" dirty="0" err="1"/>
              <a:t>cụm</a:t>
            </a:r>
            <a:r>
              <a:rPr lang="en-US" dirty="0"/>
              <a:t> </a:t>
            </a:r>
            <a:r>
              <a:rPr lang="en-US" dirty="0" err="1"/>
              <a:t>và</a:t>
            </a:r>
            <a:r>
              <a:rPr lang="en-US" dirty="0"/>
              <a:t> </a:t>
            </a:r>
            <a:r>
              <a:rPr lang="en-US" dirty="0" err="1"/>
              <a:t>cụm</a:t>
            </a:r>
            <a:r>
              <a:rPr lang="en-US" dirty="0"/>
              <a:t> </a:t>
            </a:r>
            <a:r>
              <a:rPr lang="en-US" dirty="0" err="1"/>
              <a:t>lại</a:t>
            </a:r>
            <a:r>
              <a:rPr lang="en-US" dirty="0"/>
              <a:t>(</a:t>
            </a:r>
            <a:r>
              <a:rPr lang="en-US" dirty="0" err="1"/>
              <a:t>recluster</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9" name="Lưu đồ: Đường kết nối 8"/>
          <p:cNvSpPr/>
          <p:nvPr/>
        </p:nvSpPr>
        <p:spPr>
          <a:xfrm>
            <a:off x="4013198" y="250304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25034" y="325812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7968657" y="215210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7626916" y="4661939"/>
            <a:ext cx="341735" cy="345568"/>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1" name="Lưu đồ: Đường kết nối 20"/>
          <p:cNvSpPr/>
          <p:nvPr/>
        </p:nvSpPr>
        <p:spPr>
          <a:xfrm>
            <a:off x="6371963" y="4661939"/>
            <a:ext cx="341743"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2" name="Đường nối Thẳng 21"/>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23" name="Lưu đồ: Đường kết nối 22"/>
          <p:cNvSpPr/>
          <p:nvPr/>
        </p:nvSpPr>
        <p:spPr>
          <a:xfrm>
            <a:off x="4572003" y="22248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4" name="Dấu Cộng 23"/>
          <p:cNvSpPr/>
          <p:nvPr/>
        </p:nvSpPr>
        <p:spPr>
          <a:xfrm>
            <a:off x="4572003" y="2916382"/>
            <a:ext cx="341745" cy="34174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Dấu Cộng 24"/>
          <p:cNvSpPr/>
          <p:nvPr/>
        </p:nvSpPr>
        <p:spPr>
          <a:xfrm>
            <a:off x="7797784" y="3694035"/>
            <a:ext cx="341745" cy="341745"/>
          </a:xfrm>
          <a:prstGeom prst="mathPlu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Dấu Cộng 25"/>
          <p:cNvSpPr/>
          <p:nvPr/>
        </p:nvSpPr>
        <p:spPr>
          <a:xfrm>
            <a:off x="6439490" y="4956602"/>
            <a:ext cx="341745" cy="341745"/>
          </a:xfrm>
          <a:prstGeom prst="mathPlu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Và</a:t>
            </a:r>
            <a:r>
              <a:rPr lang="en-US" dirty="0"/>
              <a:t> </a:t>
            </a:r>
            <a:r>
              <a:rPr lang="en-US" dirty="0" err="1"/>
              <a:t>giống</a:t>
            </a:r>
            <a:r>
              <a:rPr lang="en-US" dirty="0"/>
              <a:t> </a:t>
            </a:r>
            <a:r>
              <a:rPr lang="en-US" dirty="0" err="1"/>
              <a:t>như</a:t>
            </a:r>
            <a:r>
              <a:rPr lang="en-US" dirty="0"/>
              <a:t> </a:t>
            </a:r>
            <a:r>
              <a:rPr lang="en-US" dirty="0" err="1"/>
              <a:t>trước</a:t>
            </a:r>
            <a:r>
              <a:rPr lang="en-US" dirty="0"/>
              <a:t>, </a:t>
            </a:r>
            <a:r>
              <a:rPr lang="en-US" dirty="0" err="1"/>
              <a:t>chúng</a:t>
            </a:r>
            <a:r>
              <a:rPr lang="en-US" dirty="0"/>
              <a:t> ta </a:t>
            </a:r>
            <a:r>
              <a:rPr lang="en-US" dirty="0" err="1"/>
              <a:t>tính</a:t>
            </a:r>
            <a:r>
              <a:rPr lang="en-US" dirty="0"/>
              <a:t> </a:t>
            </a:r>
            <a:r>
              <a:rPr lang="en-US" dirty="0" err="1"/>
              <a:t>toán</a:t>
            </a:r>
            <a:r>
              <a:rPr lang="en-US" dirty="0"/>
              <a:t> </a:t>
            </a:r>
            <a:r>
              <a:rPr lang="en-US" dirty="0" err="1"/>
              <a:t>tâm</a:t>
            </a:r>
            <a:r>
              <a:rPr lang="en-US" dirty="0"/>
              <a:t> </a:t>
            </a:r>
            <a:r>
              <a:rPr lang="en-US" dirty="0" err="1"/>
              <a:t>của</a:t>
            </a:r>
            <a:r>
              <a:rPr lang="en-US" dirty="0"/>
              <a:t> </a:t>
            </a:r>
            <a:r>
              <a:rPr lang="en-US" dirty="0" err="1"/>
              <a:t>mỗi</a:t>
            </a:r>
            <a:r>
              <a:rPr lang="en-US" dirty="0"/>
              <a:t> </a:t>
            </a:r>
            <a:r>
              <a:rPr lang="en-US" dirty="0" err="1"/>
              <a:t>cụm</a:t>
            </a:r>
            <a:r>
              <a:rPr lang="en-US" dirty="0"/>
              <a:t> </a:t>
            </a:r>
            <a:r>
              <a:rPr lang="en-US" dirty="0" err="1"/>
              <a:t>và</a:t>
            </a:r>
            <a:r>
              <a:rPr lang="en-US" dirty="0"/>
              <a:t> </a:t>
            </a:r>
            <a:r>
              <a:rPr lang="en-US" dirty="0" err="1"/>
              <a:t>cụm</a:t>
            </a:r>
            <a:r>
              <a:rPr lang="en-US" dirty="0"/>
              <a:t> </a:t>
            </a:r>
            <a:r>
              <a:rPr lang="en-US" dirty="0" err="1"/>
              <a:t>lại</a:t>
            </a:r>
            <a:r>
              <a:rPr lang="en-US" dirty="0"/>
              <a:t>(</a:t>
            </a:r>
            <a:r>
              <a:rPr lang="en-US" dirty="0" err="1"/>
              <a:t>recluster</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9" name="Lưu đồ: Đường kết nối 8"/>
          <p:cNvSpPr/>
          <p:nvPr/>
        </p:nvSpPr>
        <p:spPr>
          <a:xfrm>
            <a:off x="4013198" y="25030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25034" y="325812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7968657" y="215210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7655729" y="4705668"/>
            <a:ext cx="341735" cy="345568"/>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1" name="Lưu đồ: Đường kết nối 20"/>
          <p:cNvSpPr/>
          <p:nvPr/>
        </p:nvSpPr>
        <p:spPr>
          <a:xfrm>
            <a:off x="6371963" y="4661939"/>
            <a:ext cx="341743" cy="345568"/>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2" name="Đường nối Thẳng 21"/>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23" name="Lưu đồ: Đường kết nối 22"/>
          <p:cNvSpPr/>
          <p:nvPr/>
        </p:nvSpPr>
        <p:spPr>
          <a:xfrm>
            <a:off x="4572003" y="222480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4" name="Dấu Cộng 23"/>
          <p:cNvSpPr/>
          <p:nvPr/>
        </p:nvSpPr>
        <p:spPr>
          <a:xfrm>
            <a:off x="4572003" y="2916382"/>
            <a:ext cx="341745" cy="34174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Dấu Cộng 24"/>
          <p:cNvSpPr/>
          <p:nvPr/>
        </p:nvSpPr>
        <p:spPr>
          <a:xfrm>
            <a:off x="7797784" y="3694035"/>
            <a:ext cx="341745" cy="341745"/>
          </a:xfrm>
          <a:prstGeom prst="mathPlu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Dấu Cộng 25"/>
          <p:cNvSpPr/>
          <p:nvPr/>
        </p:nvSpPr>
        <p:spPr>
          <a:xfrm>
            <a:off x="6439490" y="4956602"/>
            <a:ext cx="341745" cy="341745"/>
          </a:xfrm>
          <a:prstGeom prst="mathPlu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Và</a:t>
            </a:r>
            <a:r>
              <a:rPr lang="en-US" dirty="0"/>
              <a:t> </a:t>
            </a:r>
            <a:r>
              <a:rPr lang="en-US" dirty="0" err="1"/>
              <a:t>giống</a:t>
            </a:r>
            <a:r>
              <a:rPr lang="en-US" dirty="0"/>
              <a:t> </a:t>
            </a:r>
            <a:r>
              <a:rPr lang="en-US" dirty="0" err="1"/>
              <a:t>như</a:t>
            </a:r>
            <a:r>
              <a:rPr lang="en-US" dirty="0"/>
              <a:t> </a:t>
            </a:r>
            <a:r>
              <a:rPr lang="en-US" dirty="0" err="1"/>
              <a:t>trước</a:t>
            </a:r>
            <a:r>
              <a:rPr lang="en-US" dirty="0"/>
              <a:t>, </a:t>
            </a:r>
            <a:r>
              <a:rPr lang="en-US" dirty="0" err="1"/>
              <a:t>chúng</a:t>
            </a:r>
            <a:r>
              <a:rPr lang="en-US" dirty="0"/>
              <a:t> ta </a:t>
            </a:r>
            <a:r>
              <a:rPr lang="en-US" dirty="0" err="1"/>
              <a:t>tính</a:t>
            </a:r>
            <a:r>
              <a:rPr lang="en-US" dirty="0"/>
              <a:t> </a:t>
            </a:r>
            <a:r>
              <a:rPr lang="en-US" dirty="0" err="1"/>
              <a:t>toán</a:t>
            </a:r>
            <a:r>
              <a:rPr lang="en-US" dirty="0"/>
              <a:t> </a:t>
            </a:r>
            <a:r>
              <a:rPr lang="en-US" dirty="0" err="1"/>
              <a:t>tâm</a:t>
            </a:r>
            <a:r>
              <a:rPr lang="en-US" dirty="0"/>
              <a:t> </a:t>
            </a:r>
            <a:r>
              <a:rPr lang="en-US" dirty="0" err="1"/>
              <a:t>của</a:t>
            </a:r>
            <a:r>
              <a:rPr lang="en-US" dirty="0"/>
              <a:t> </a:t>
            </a:r>
            <a:r>
              <a:rPr lang="en-US" dirty="0" err="1"/>
              <a:t>mỗi</a:t>
            </a:r>
            <a:r>
              <a:rPr lang="en-US" dirty="0"/>
              <a:t> </a:t>
            </a:r>
            <a:r>
              <a:rPr lang="en-US" dirty="0" err="1"/>
              <a:t>cụm</a:t>
            </a:r>
            <a:r>
              <a:rPr lang="en-US" dirty="0"/>
              <a:t> </a:t>
            </a:r>
            <a:r>
              <a:rPr lang="en-US" dirty="0" err="1"/>
              <a:t>và</a:t>
            </a:r>
            <a:r>
              <a:rPr lang="en-US" dirty="0"/>
              <a:t> </a:t>
            </a:r>
            <a:r>
              <a:rPr lang="en-US" dirty="0" err="1"/>
              <a:t>cụm</a:t>
            </a:r>
            <a:r>
              <a:rPr lang="en-US" dirty="0"/>
              <a:t> </a:t>
            </a:r>
            <a:r>
              <a:rPr lang="en-US" dirty="0" err="1"/>
              <a:t>lại</a:t>
            </a:r>
            <a:r>
              <a:rPr lang="en-US" dirty="0"/>
              <a:t>(</a:t>
            </a:r>
            <a:r>
              <a:rPr lang="en-US" dirty="0" err="1"/>
              <a:t>recluster</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9" name="Lưu đồ: Đường kết nối 8"/>
          <p:cNvSpPr/>
          <p:nvPr/>
        </p:nvSpPr>
        <p:spPr>
          <a:xfrm>
            <a:off x="4013198" y="250304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25034" y="325812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7968657" y="215210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7626921" y="4719169"/>
            <a:ext cx="341735" cy="345568"/>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1" name="Lưu đồ: Đường kết nối 20"/>
          <p:cNvSpPr/>
          <p:nvPr/>
        </p:nvSpPr>
        <p:spPr>
          <a:xfrm>
            <a:off x="6371963" y="4661939"/>
            <a:ext cx="341743"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2" name="Đường nối Thẳng 21"/>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23" name="Lưu đồ: Đường kết nối 22"/>
          <p:cNvSpPr/>
          <p:nvPr/>
        </p:nvSpPr>
        <p:spPr>
          <a:xfrm>
            <a:off x="4572003" y="22248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4" name="Dấu Cộng 23"/>
          <p:cNvSpPr/>
          <p:nvPr/>
        </p:nvSpPr>
        <p:spPr>
          <a:xfrm>
            <a:off x="4572003" y="2916382"/>
            <a:ext cx="341745" cy="34174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Dấu Cộng 24"/>
          <p:cNvSpPr/>
          <p:nvPr/>
        </p:nvSpPr>
        <p:spPr>
          <a:xfrm>
            <a:off x="7797784" y="3694035"/>
            <a:ext cx="341745" cy="341745"/>
          </a:xfrm>
          <a:prstGeom prst="mathPlu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Dấu Cộng 25"/>
          <p:cNvSpPr/>
          <p:nvPr/>
        </p:nvSpPr>
        <p:spPr>
          <a:xfrm>
            <a:off x="6439490" y="4956602"/>
            <a:ext cx="341745" cy="341745"/>
          </a:xfrm>
          <a:prstGeom prst="mathPlu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Và</a:t>
            </a:r>
            <a:r>
              <a:rPr lang="en-US" dirty="0"/>
              <a:t> </a:t>
            </a:r>
            <a:r>
              <a:rPr lang="en-US" dirty="0" err="1"/>
              <a:t>giống</a:t>
            </a:r>
            <a:r>
              <a:rPr lang="en-US" dirty="0"/>
              <a:t> </a:t>
            </a:r>
            <a:r>
              <a:rPr lang="en-US" dirty="0" err="1"/>
              <a:t>như</a:t>
            </a:r>
            <a:r>
              <a:rPr lang="en-US" dirty="0"/>
              <a:t> </a:t>
            </a:r>
            <a:r>
              <a:rPr lang="en-US" dirty="0" err="1"/>
              <a:t>trước</a:t>
            </a:r>
            <a:r>
              <a:rPr lang="en-US" dirty="0"/>
              <a:t>, </a:t>
            </a:r>
            <a:r>
              <a:rPr lang="en-US" dirty="0" err="1"/>
              <a:t>chúng</a:t>
            </a:r>
            <a:r>
              <a:rPr lang="en-US" dirty="0"/>
              <a:t> ta </a:t>
            </a:r>
            <a:r>
              <a:rPr lang="en-US" dirty="0" err="1"/>
              <a:t>tính</a:t>
            </a:r>
            <a:r>
              <a:rPr lang="en-US" dirty="0"/>
              <a:t> </a:t>
            </a:r>
            <a:r>
              <a:rPr lang="en-US" dirty="0" err="1"/>
              <a:t>toán</a:t>
            </a:r>
            <a:r>
              <a:rPr lang="en-US" dirty="0"/>
              <a:t> </a:t>
            </a:r>
            <a:r>
              <a:rPr lang="en-US" dirty="0" err="1"/>
              <a:t>tâm</a:t>
            </a:r>
            <a:r>
              <a:rPr lang="en-US" dirty="0"/>
              <a:t> </a:t>
            </a:r>
            <a:r>
              <a:rPr lang="en-US" dirty="0" err="1"/>
              <a:t>của</a:t>
            </a:r>
            <a:r>
              <a:rPr lang="en-US" dirty="0"/>
              <a:t> </a:t>
            </a:r>
            <a:r>
              <a:rPr lang="en-US" dirty="0" err="1"/>
              <a:t>mỗi</a:t>
            </a:r>
            <a:r>
              <a:rPr lang="en-US" dirty="0"/>
              <a:t> </a:t>
            </a:r>
            <a:r>
              <a:rPr lang="en-US" dirty="0" err="1"/>
              <a:t>cụm</a:t>
            </a:r>
            <a:r>
              <a:rPr lang="en-US" dirty="0"/>
              <a:t> </a:t>
            </a:r>
            <a:r>
              <a:rPr lang="en-US" dirty="0" err="1"/>
              <a:t>và</a:t>
            </a:r>
            <a:r>
              <a:rPr lang="en-US" dirty="0"/>
              <a:t> </a:t>
            </a:r>
            <a:r>
              <a:rPr lang="en-US" dirty="0" err="1"/>
              <a:t>cụm</a:t>
            </a:r>
            <a:r>
              <a:rPr lang="en-US" dirty="0"/>
              <a:t> </a:t>
            </a:r>
            <a:r>
              <a:rPr lang="en-US" dirty="0" err="1"/>
              <a:t>lại</a:t>
            </a:r>
            <a:r>
              <a:rPr lang="en-US" dirty="0"/>
              <a:t>(</a:t>
            </a:r>
            <a:r>
              <a:rPr lang="en-US" dirty="0" err="1"/>
              <a:t>recluster</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9" name="Lưu đồ: Đường kết nối 8"/>
          <p:cNvSpPr/>
          <p:nvPr/>
        </p:nvSpPr>
        <p:spPr>
          <a:xfrm>
            <a:off x="4013198" y="250304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25034" y="325812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7968657" y="215210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7626921" y="4719169"/>
            <a:ext cx="341735" cy="345568"/>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1" name="Lưu đồ: Đường kết nối 20"/>
          <p:cNvSpPr/>
          <p:nvPr/>
        </p:nvSpPr>
        <p:spPr>
          <a:xfrm>
            <a:off x="6371963" y="4661939"/>
            <a:ext cx="341743"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2" name="Đường nối Thẳng 21"/>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23" name="Lưu đồ: Đường kết nối 22"/>
          <p:cNvSpPr/>
          <p:nvPr/>
        </p:nvSpPr>
        <p:spPr>
          <a:xfrm>
            <a:off x="4572003" y="22248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4" name="Dấu Cộng 23"/>
          <p:cNvSpPr/>
          <p:nvPr/>
        </p:nvSpPr>
        <p:spPr>
          <a:xfrm>
            <a:off x="4572003" y="2916382"/>
            <a:ext cx="341745" cy="34174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Dấu Cộng 24"/>
          <p:cNvSpPr/>
          <p:nvPr/>
        </p:nvSpPr>
        <p:spPr>
          <a:xfrm>
            <a:off x="8534373" y="3269716"/>
            <a:ext cx="341745" cy="341745"/>
          </a:xfrm>
          <a:prstGeom prst="mathPlu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Dấu Cộng 25"/>
          <p:cNvSpPr/>
          <p:nvPr/>
        </p:nvSpPr>
        <p:spPr>
          <a:xfrm>
            <a:off x="6828559" y="4964535"/>
            <a:ext cx="341745" cy="341745"/>
          </a:xfrm>
          <a:prstGeom prst="mathPlu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Và</a:t>
            </a:r>
            <a:r>
              <a:rPr lang="en-US" dirty="0"/>
              <a:t> </a:t>
            </a:r>
            <a:r>
              <a:rPr lang="en-US" dirty="0" err="1"/>
              <a:t>giống</a:t>
            </a:r>
            <a:r>
              <a:rPr lang="en-US" dirty="0"/>
              <a:t> </a:t>
            </a:r>
            <a:r>
              <a:rPr lang="en-US" dirty="0" err="1"/>
              <a:t>như</a:t>
            </a:r>
            <a:r>
              <a:rPr lang="en-US" dirty="0"/>
              <a:t> </a:t>
            </a:r>
            <a:r>
              <a:rPr lang="en-US" dirty="0" err="1"/>
              <a:t>trước</a:t>
            </a:r>
            <a:r>
              <a:rPr lang="en-US" dirty="0"/>
              <a:t>, </a:t>
            </a:r>
            <a:r>
              <a:rPr lang="en-US" dirty="0" err="1"/>
              <a:t>chúng</a:t>
            </a:r>
            <a:r>
              <a:rPr lang="en-US" dirty="0"/>
              <a:t> ta </a:t>
            </a:r>
            <a:r>
              <a:rPr lang="en-US" dirty="0" err="1"/>
              <a:t>tính</a:t>
            </a:r>
            <a:r>
              <a:rPr lang="en-US" dirty="0"/>
              <a:t> </a:t>
            </a:r>
            <a:r>
              <a:rPr lang="en-US" dirty="0" err="1"/>
              <a:t>toán</a:t>
            </a:r>
            <a:r>
              <a:rPr lang="en-US" dirty="0"/>
              <a:t> </a:t>
            </a:r>
            <a:r>
              <a:rPr lang="en-US" dirty="0" err="1"/>
              <a:t>tâm</a:t>
            </a:r>
            <a:r>
              <a:rPr lang="en-US" dirty="0"/>
              <a:t> </a:t>
            </a:r>
            <a:r>
              <a:rPr lang="en-US" dirty="0" err="1"/>
              <a:t>của</a:t>
            </a:r>
            <a:r>
              <a:rPr lang="en-US" dirty="0"/>
              <a:t> </a:t>
            </a:r>
            <a:r>
              <a:rPr lang="en-US" dirty="0" err="1"/>
              <a:t>mỗi</a:t>
            </a:r>
            <a:r>
              <a:rPr lang="en-US" dirty="0"/>
              <a:t> </a:t>
            </a:r>
            <a:r>
              <a:rPr lang="en-US" dirty="0" err="1"/>
              <a:t>cụm</a:t>
            </a:r>
            <a:r>
              <a:rPr lang="en-US" dirty="0"/>
              <a:t> </a:t>
            </a:r>
            <a:r>
              <a:rPr lang="en-US" dirty="0" err="1"/>
              <a:t>và</a:t>
            </a:r>
            <a:r>
              <a:rPr lang="en-US" dirty="0"/>
              <a:t> </a:t>
            </a:r>
            <a:r>
              <a:rPr lang="en-US" dirty="0" err="1"/>
              <a:t>cụm</a:t>
            </a:r>
            <a:r>
              <a:rPr lang="en-US" dirty="0"/>
              <a:t> </a:t>
            </a:r>
            <a:r>
              <a:rPr lang="en-US" dirty="0" err="1"/>
              <a:t>lại</a:t>
            </a:r>
            <a:r>
              <a:rPr lang="en-US" dirty="0"/>
              <a:t>(</a:t>
            </a:r>
            <a:r>
              <a:rPr lang="en-US" dirty="0" err="1"/>
              <a:t>recluster</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9" name="Lưu đồ: Đường kết nối 8"/>
          <p:cNvSpPr/>
          <p:nvPr/>
        </p:nvSpPr>
        <p:spPr>
          <a:xfrm>
            <a:off x="4013198" y="25030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0" name="Lưu đồ: Đường kết nối 9"/>
          <p:cNvSpPr/>
          <p:nvPr/>
        </p:nvSpPr>
        <p:spPr>
          <a:xfrm>
            <a:off x="5125034" y="325812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1" name="Lưu đồ: Đường kết nối 10"/>
          <p:cNvSpPr/>
          <p:nvPr/>
        </p:nvSpPr>
        <p:spPr>
          <a:xfrm>
            <a:off x="7968657" y="215210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7626921" y="4719169"/>
            <a:ext cx="341735" cy="345568"/>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1" name="Lưu đồ: Đường kết nối 20"/>
          <p:cNvSpPr/>
          <p:nvPr/>
        </p:nvSpPr>
        <p:spPr>
          <a:xfrm>
            <a:off x="6371963" y="4661939"/>
            <a:ext cx="341743" cy="345568"/>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2" name="Đường nối Thẳng 21"/>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23" name="Lưu đồ: Đường kết nối 22"/>
          <p:cNvSpPr/>
          <p:nvPr/>
        </p:nvSpPr>
        <p:spPr>
          <a:xfrm>
            <a:off x="4572003" y="2224806"/>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4" name="Dấu Cộng 23"/>
          <p:cNvSpPr/>
          <p:nvPr/>
        </p:nvSpPr>
        <p:spPr>
          <a:xfrm>
            <a:off x="4572003" y="2916382"/>
            <a:ext cx="341745" cy="34174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Dấu Cộng 24"/>
          <p:cNvSpPr/>
          <p:nvPr/>
        </p:nvSpPr>
        <p:spPr>
          <a:xfrm>
            <a:off x="8534373" y="3269716"/>
            <a:ext cx="341745" cy="341745"/>
          </a:xfrm>
          <a:prstGeom prst="mathPlu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Dấu Cộng 25"/>
          <p:cNvSpPr/>
          <p:nvPr/>
        </p:nvSpPr>
        <p:spPr>
          <a:xfrm>
            <a:off x="6828559" y="4964535"/>
            <a:ext cx="341745" cy="341745"/>
          </a:xfrm>
          <a:prstGeom prst="mathPlu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Và</a:t>
            </a:r>
            <a:r>
              <a:rPr lang="en-US" dirty="0"/>
              <a:t> </a:t>
            </a:r>
            <a:r>
              <a:rPr lang="en-US" dirty="0" err="1"/>
              <a:t>giống</a:t>
            </a:r>
            <a:r>
              <a:rPr lang="en-US" dirty="0"/>
              <a:t> </a:t>
            </a:r>
            <a:r>
              <a:rPr lang="en-US" dirty="0" err="1"/>
              <a:t>như</a:t>
            </a:r>
            <a:r>
              <a:rPr lang="en-US" dirty="0"/>
              <a:t> </a:t>
            </a:r>
            <a:r>
              <a:rPr lang="en-US" dirty="0" err="1"/>
              <a:t>trước</a:t>
            </a:r>
            <a:r>
              <a:rPr lang="en-US" dirty="0"/>
              <a:t>, </a:t>
            </a:r>
            <a:r>
              <a:rPr lang="en-US" dirty="0" err="1"/>
              <a:t>chúng</a:t>
            </a:r>
            <a:r>
              <a:rPr lang="en-US" dirty="0"/>
              <a:t> ta </a:t>
            </a:r>
            <a:r>
              <a:rPr lang="en-US" dirty="0" err="1"/>
              <a:t>tính</a:t>
            </a:r>
            <a:r>
              <a:rPr lang="en-US" dirty="0"/>
              <a:t> </a:t>
            </a:r>
            <a:r>
              <a:rPr lang="en-US" dirty="0" err="1"/>
              <a:t>toán</a:t>
            </a:r>
            <a:r>
              <a:rPr lang="en-US" dirty="0"/>
              <a:t> </a:t>
            </a:r>
            <a:r>
              <a:rPr lang="en-US" dirty="0" err="1"/>
              <a:t>tâm</a:t>
            </a:r>
            <a:r>
              <a:rPr lang="en-US" dirty="0"/>
              <a:t> </a:t>
            </a:r>
            <a:r>
              <a:rPr lang="en-US" dirty="0" err="1"/>
              <a:t>của</a:t>
            </a:r>
            <a:r>
              <a:rPr lang="en-US" dirty="0"/>
              <a:t> </a:t>
            </a:r>
            <a:r>
              <a:rPr lang="en-US" dirty="0" err="1"/>
              <a:t>mỗi</a:t>
            </a:r>
            <a:r>
              <a:rPr lang="en-US" dirty="0"/>
              <a:t> </a:t>
            </a:r>
            <a:r>
              <a:rPr lang="en-US" dirty="0" err="1"/>
              <a:t>cụm</a:t>
            </a:r>
            <a:r>
              <a:rPr lang="en-US" dirty="0"/>
              <a:t> </a:t>
            </a:r>
            <a:r>
              <a:rPr lang="en-US" dirty="0" err="1"/>
              <a:t>và</a:t>
            </a:r>
            <a:r>
              <a:rPr lang="en-US" dirty="0"/>
              <a:t> </a:t>
            </a:r>
            <a:r>
              <a:rPr lang="en-US" dirty="0" err="1"/>
              <a:t>cụm</a:t>
            </a:r>
            <a:r>
              <a:rPr lang="en-US" dirty="0"/>
              <a:t> </a:t>
            </a:r>
            <a:r>
              <a:rPr lang="en-US" dirty="0" err="1"/>
              <a:t>lại</a:t>
            </a:r>
            <a:r>
              <a:rPr lang="en-US" dirty="0"/>
              <a:t>(</a:t>
            </a:r>
            <a:r>
              <a:rPr lang="en-US" dirty="0" err="1"/>
              <a:t>recluster</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solidFill>
                <a:srgbClr val="FF0000"/>
              </a:solidFill>
            </a:endParaRPr>
          </a:p>
        </p:txBody>
      </p:sp>
      <p:sp>
        <p:nvSpPr>
          <p:cNvPr id="9" name="Lưu đồ: Đường kết nối 8"/>
          <p:cNvSpPr/>
          <p:nvPr/>
        </p:nvSpPr>
        <p:spPr>
          <a:xfrm>
            <a:off x="4013198" y="250304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10" name="Lưu đồ: Đường kết nối 9"/>
          <p:cNvSpPr/>
          <p:nvPr/>
        </p:nvSpPr>
        <p:spPr>
          <a:xfrm>
            <a:off x="5125034" y="325812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11" name="Lưu đồ: Đường kết nối 10"/>
          <p:cNvSpPr/>
          <p:nvPr/>
        </p:nvSpPr>
        <p:spPr>
          <a:xfrm>
            <a:off x="7968657" y="215210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7626921" y="4719169"/>
            <a:ext cx="341735"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1" name="Lưu đồ: Đường kết nối 20"/>
          <p:cNvSpPr/>
          <p:nvPr/>
        </p:nvSpPr>
        <p:spPr>
          <a:xfrm>
            <a:off x="6371963" y="4661939"/>
            <a:ext cx="341743"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2" name="Đường nối Thẳng 21"/>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23" name="Lưu đồ: Đường kết nối 22"/>
          <p:cNvSpPr/>
          <p:nvPr/>
        </p:nvSpPr>
        <p:spPr>
          <a:xfrm>
            <a:off x="4572003" y="22248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24" name="Dấu Cộng 23"/>
          <p:cNvSpPr/>
          <p:nvPr/>
        </p:nvSpPr>
        <p:spPr>
          <a:xfrm>
            <a:off x="4572003" y="2916382"/>
            <a:ext cx="341745" cy="34174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5" name="Dấu Cộng 24"/>
          <p:cNvSpPr/>
          <p:nvPr/>
        </p:nvSpPr>
        <p:spPr>
          <a:xfrm>
            <a:off x="8534373" y="3269716"/>
            <a:ext cx="341745" cy="341745"/>
          </a:xfrm>
          <a:prstGeom prst="mathPlu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Dấu Cộng 25"/>
          <p:cNvSpPr/>
          <p:nvPr/>
        </p:nvSpPr>
        <p:spPr>
          <a:xfrm>
            <a:off x="6828559" y="4964535"/>
            <a:ext cx="341745" cy="341745"/>
          </a:xfrm>
          <a:prstGeom prst="mathPlus">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3"/>
            <a:ext cx="8224623" cy="9613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Và</a:t>
            </a:r>
            <a:r>
              <a:rPr lang="en-US" dirty="0"/>
              <a:t> </a:t>
            </a:r>
            <a:r>
              <a:rPr lang="en-US" dirty="0" err="1"/>
              <a:t>giống</a:t>
            </a:r>
            <a:r>
              <a:rPr lang="en-US" dirty="0"/>
              <a:t> </a:t>
            </a:r>
            <a:r>
              <a:rPr lang="en-US" dirty="0" err="1"/>
              <a:t>như</a:t>
            </a:r>
            <a:r>
              <a:rPr lang="en-US" dirty="0"/>
              <a:t> </a:t>
            </a:r>
            <a:r>
              <a:rPr lang="en-US" dirty="0" err="1"/>
              <a:t>trước</a:t>
            </a:r>
            <a:r>
              <a:rPr lang="en-US" dirty="0"/>
              <a:t>, </a:t>
            </a:r>
            <a:r>
              <a:rPr lang="en-US" dirty="0" err="1"/>
              <a:t>chúng</a:t>
            </a:r>
            <a:r>
              <a:rPr lang="en-US" dirty="0"/>
              <a:t> ta </a:t>
            </a:r>
            <a:r>
              <a:rPr lang="en-US" dirty="0" err="1"/>
              <a:t>tính</a:t>
            </a:r>
            <a:r>
              <a:rPr lang="en-US" dirty="0"/>
              <a:t> </a:t>
            </a:r>
            <a:r>
              <a:rPr lang="en-US" dirty="0" err="1"/>
              <a:t>toán</a:t>
            </a:r>
            <a:r>
              <a:rPr lang="en-US" dirty="0"/>
              <a:t> </a:t>
            </a:r>
            <a:r>
              <a:rPr lang="en-US" dirty="0" err="1"/>
              <a:t>tâm</a:t>
            </a:r>
            <a:r>
              <a:rPr lang="en-US" dirty="0"/>
              <a:t> </a:t>
            </a:r>
            <a:r>
              <a:rPr lang="en-US" dirty="0" err="1"/>
              <a:t>của</a:t>
            </a:r>
            <a:r>
              <a:rPr lang="en-US" dirty="0"/>
              <a:t> </a:t>
            </a:r>
            <a:r>
              <a:rPr lang="en-US" dirty="0" err="1"/>
              <a:t>mỗi</a:t>
            </a:r>
            <a:r>
              <a:rPr lang="en-US" dirty="0"/>
              <a:t> </a:t>
            </a:r>
            <a:r>
              <a:rPr lang="en-US" dirty="0" err="1"/>
              <a:t>cụm</a:t>
            </a:r>
            <a:r>
              <a:rPr lang="en-US" dirty="0"/>
              <a:t> </a:t>
            </a:r>
            <a:r>
              <a:rPr lang="en-US" dirty="0" err="1"/>
              <a:t>và</a:t>
            </a:r>
            <a:r>
              <a:rPr lang="en-US" dirty="0"/>
              <a:t> </a:t>
            </a:r>
            <a:r>
              <a:rPr lang="en-US" dirty="0" err="1"/>
              <a:t>cụm</a:t>
            </a:r>
            <a:r>
              <a:rPr lang="en-US" dirty="0"/>
              <a:t> </a:t>
            </a:r>
            <a:r>
              <a:rPr lang="en-US" dirty="0" err="1"/>
              <a:t>lại</a:t>
            </a:r>
            <a:r>
              <a:rPr lang="en-US" dirty="0"/>
              <a:t>(</a:t>
            </a:r>
            <a:r>
              <a:rPr lang="en-US" dirty="0" err="1"/>
              <a:t>recluster</a:t>
            </a:r>
            <a:r>
              <a:rPr lang="en-US" dirty="0"/>
              <a:t>)…</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solidFill>
                <a:srgbClr val="FF0000"/>
              </a:solidFill>
            </a:endParaRPr>
          </a:p>
        </p:txBody>
      </p:sp>
      <p:sp>
        <p:nvSpPr>
          <p:cNvPr id="9" name="Lưu đồ: Đường kết nối 8"/>
          <p:cNvSpPr/>
          <p:nvPr/>
        </p:nvSpPr>
        <p:spPr>
          <a:xfrm>
            <a:off x="4013198" y="250304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10" name="Lưu đồ: Đường kết nối 9"/>
          <p:cNvSpPr/>
          <p:nvPr/>
        </p:nvSpPr>
        <p:spPr>
          <a:xfrm>
            <a:off x="5125034" y="325812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11" name="Lưu đồ: Đường kết nối 10"/>
          <p:cNvSpPr/>
          <p:nvPr/>
        </p:nvSpPr>
        <p:spPr>
          <a:xfrm>
            <a:off x="7968657" y="215210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7626921" y="4719169"/>
            <a:ext cx="341735"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1" name="Lưu đồ: Đường kết nối 20"/>
          <p:cNvSpPr/>
          <p:nvPr/>
        </p:nvSpPr>
        <p:spPr>
          <a:xfrm>
            <a:off x="6371963" y="4661939"/>
            <a:ext cx="341743"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2" name="Đường nối Thẳng 21"/>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23" name="Lưu đồ: Đường kết nối 22"/>
          <p:cNvSpPr/>
          <p:nvPr/>
        </p:nvSpPr>
        <p:spPr>
          <a:xfrm>
            <a:off x="4572003" y="22248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97527" y="221164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81018" y="2040774"/>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7" name="Lưu đồ: Đường kết nối 6"/>
          <p:cNvSpPr/>
          <p:nvPr/>
        </p:nvSpPr>
        <p:spPr>
          <a:xfrm>
            <a:off x="2156689" y="2040771"/>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4" name="Lưu đồ: Đường kết nối 7"/>
          <p:cNvSpPr/>
          <p:nvPr/>
        </p:nvSpPr>
        <p:spPr>
          <a:xfrm>
            <a:off x="2937161" y="2040771"/>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1" name="Lưu đồ: Đường kết nối 8"/>
          <p:cNvSpPr/>
          <p:nvPr/>
        </p:nvSpPr>
        <p:spPr>
          <a:xfrm>
            <a:off x="3412832" y="2040772"/>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2" name="Lưu đồ: Đường kết nối 9"/>
          <p:cNvSpPr/>
          <p:nvPr/>
        </p:nvSpPr>
        <p:spPr>
          <a:xfrm>
            <a:off x="5202387" y="204077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3" name="Lưu đồ: Đường kết nối 10"/>
          <p:cNvSpPr/>
          <p:nvPr/>
        </p:nvSpPr>
        <p:spPr>
          <a:xfrm>
            <a:off x="5694221" y="204077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4" name="Lưu đồ: Đường kết nối 11"/>
          <p:cNvSpPr/>
          <p:nvPr/>
        </p:nvSpPr>
        <p:spPr>
          <a:xfrm>
            <a:off x="6271492" y="2040775"/>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5" name="Lưu đồ: Đường kết nối 12"/>
          <p:cNvSpPr/>
          <p:nvPr/>
        </p:nvSpPr>
        <p:spPr>
          <a:xfrm>
            <a:off x="6682523" y="204077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6" name="Lưu đồ: Đường kết nối 13"/>
          <p:cNvSpPr/>
          <p:nvPr/>
        </p:nvSpPr>
        <p:spPr>
          <a:xfrm>
            <a:off x="8417778" y="20407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7" name="Lưu đồ: Đường kết nối 14"/>
          <p:cNvSpPr/>
          <p:nvPr/>
        </p:nvSpPr>
        <p:spPr>
          <a:xfrm>
            <a:off x="8909612" y="20407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8" name="Lưu đồ: Đường kết nối 15"/>
          <p:cNvSpPr/>
          <p:nvPr/>
        </p:nvSpPr>
        <p:spPr>
          <a:xfrm>
            <a:off x="9320643" y="20407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9" name="Lưu đồ: Đường kết nối 16"/>
          <p:cNvSpPr/>
          <p:nvPr/>
        </p:nvSpPr>
        <p:spPr>
          <a:xfrm>
            <a:off x="9897914" y="20407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1926140" y="460002"/>
            <a:ext cx="8741860" cy="1140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Bùm</a:t>
            </a:r>
            <a:r>
              <a:rPr lang="en-US" dirty="0"/>
              <a:t>! </a:t>
            </a:r>
            <a:r>
              <a:rPr lang="en-US" dirty="0" err="1"/>
              <a:t>Mặc</a:t>
            </a:r>
            <a:r>
              <a:rPr lang="en-US" dirty="0"/>
              <a:t> </a:t>
            </a:r>
            <a:r>
              <a:rPr lang="en-US" dirty="0" err="1"/>
              <a:t>dù</a:t>
            </a:r>
            <a:r>
              <a:rPr lang="en-US" dirty="0"/>
              <a:t> </a:t>
            </a:r>
            <a:r>
              <a:rPr lang="en-US" dirty="0" err="1"/>
              <a:t>trông</a:t>
            </a:r>
            <a:r>
              <a:rPr lang="en-US" dirty="0"/>
              <a:t> </a:t>
            </a:r>
            <a:r>
              <a:rPr lang="en-US" dirty="0" err="1"/>
              <a:t>có</a:t>
            </a:r>
            <a:r>
              <a:rPr lang="en-US" dirty="0"/>
              <a:t> </a:t>
            </a:r>
            <a:r>
              <a:rPr lang="en-US" dirty="0" err="1"/>
              <a:t>vẻ</a:t>
            </a:r>
            <a:r>
              <a:rPr lang="en-US" dirty="0"/>
              <a:t> </a:t>
            </a:r>
            <a:r>
              <a:rPr lang="en-US" dirty="0" err="1"/>
              <a:t>ổn</a:t>
            </a:r>
            <a:r>
              <a:rPr lang="en-US" dirty="0"/>
              <a:t>, </a:t>
            </a:r>
            <a:r>
              <a:rPr lang="en-US" dirty="0" err="1"/>
              <a:t>nhưng</a:t>
            </a:r>
            <a:r>
              <a:rPr lang="en-US" dirty="0"/>
              <a:t> </a:t>
            </a:r>
            <a:r>
              <a:rPr lang="en-US" dirty="0" err="1"/>
              <a:t>máy</a:t>
            </a:r>
            <a:r>
              <a:rPr lang="en-US" dirty="0"/>
              <a:t> </a:t>
            </a:r>
            <a:r>
              <a:rPr lang="en-US" dirty="0" err="1"/>
              <a:t>tính</a:t>
            </a:r>
            <a:r>
              <a:rPr lang="en-US" dirty="0"/>
              <a:t> </a:t>
            </a:r>
            <a:r>
              <a:rPr lang="en-US" dirty="0" err="1"/>
              <a:t>không</a:t>
            </a:r>
            <a:r>
              <a:rPr lang="en-US" dirty="0"/>
              <a:t> </a:t>
            </a:r>
            <a:r>
              <a:rPr lang="en-US" dirty="0" err="1"/>
              <a:t>biết</a:t>
            </a:r>
            <a:r>
              <a:rPr lang="en-US" dirty="0"/>
              <a:t> </a:t>
            </a:r>
            <a:r>
              <a:rPr lang="en-US" dirty="0" err="1"/>
              <a:t>điều</a:t>
            </a:r>
            <a:r>
              <a:rPr lang="en-US" dirty="0"/>
              <a:t> </a:t>
            </a:r>
            <a:r>
              <a:rPr lang="en-US" dirty="0" err="1"/>
              <a:t>đó</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thực</a:t>
            </a:r>
            <a:r>
              <a:rPr lang="en-US" dirty="0"/>
              <a:t> </a:t>
            </a:r>
            <a:r>
              <a:rPr lang="en-US" dirty="0" err="1"/>
              <a:t>hiện</a:t>
            </a:r>
            <a:r>
              <a:rPr lang="en-US" dirty="0"/>
              <a:t> </a:t>
            </a:r>
            <a:r>
              <a:rPr lang="en-US" dirty="0" err="1"/>
              <a:t>phân</a:t>
            </a:r>
            <a:r>
              <a:rPr lang="en-US" dirty="0"/>
              <a:t> </a:t>
            </a:r>
            <a:r>
              <a:rPr lang="en-US" dirty="0" err="1"/>
              <a:t>cụm</a:t>
            </a:r>
            <a:r>
              <a:rPr lang="en-US" dirty="0"/>
              <a:t> </a:t>
            </a:r>
            <a:r>
              <a:rPr lang="en-US" dirty="0" err="1"/>
              <a:t>thêm</a:t>
            </a:r>
            <a:r>
              <a:rPr lang="en-US" dirty="0"/>
              <a:t> </a:t>
            </a:r>
            <a:r>
              <a:rPr lang="en-US" dirty="0" err="1"/>
              <a:t>vài</a:t>
            </a:r>
            <a:r>
              <a:rPr lang="en-US" dirty="0"/>
              <a:t> </a:t>
            </a:r>
            <a:r>
              <a:rPr lang="en-US" dirty="0" err="1"/>
              <a:t>lần</a:t>
            </a:r>
            <a:r>
              <a:rPr lang="en-US" dirty="0"/>
              <a:t> </a:t>
            </a:r>
            <a:r>
              <a:rPr lang="en-US" dirty="0" err="1"/>
              <a:t>nữa</a:t>
            </a:r>
            <a:endParaRPr lang="vi-VN" dirty="0"/>
          </a:p>
        </p:txBody>
      </p:sp>
      <p:cxnSp>
        <p:nvCxnSpPr>
          <p:cNvPr id="5" name="Đường nối Thẳng 4"/>
          <p:cNvCxnSpPr/>
          <p:nvPr/>
        </p:nvCxnSpPr>
        <p:spPr>
          <a:xfrm>
            <a:off x="3061854" y="1717964"/>
            <a:ext cx="0" cy="4405745"/>
          </a:xfrm>
          <a:prstGeom prst="line">
            <a:avLst/>
          </a:prstGeom>
          <a:ln w="28575"/>
        </p:spPr>
        <p:style>
          <a:lnRef idx="1">
            <a:schemeClr val="dk1"/>
          </a:lnRef>
          <a:fillRef idx="0">
            <a:schemeClr val="dk1"/>
          </a:fillRef>
          <a:effectRef idx="0">
            <a:schemeClr val="dk1"/>
          </a:effectRef>
          <a:fontRef idx="minor">
            <a:schemeClr val="tx1"/>
          </a:fontRef>
        </p:style>
      </p:cxnSp>
      <p:sp>
        <p:nvSpPr>
          <p:cNvPr id="6" name="Chỗ dành sẵn cho Nội dung 2"/>
          <p:cNvSpPr txBox="1"/>
          <p:nvPr/>
        </p:nvSpPr>
        <p:spPr>
          <a:xfrm>
            <a:off x="1478181" y="3337652"/>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Y-axis</a:t>
            </a:r>
            <a:endParaRPr lang="vi-VN" dirty="0"/>
          </a:p>
        </p:txBody>
      </p:sp>
      <p:sp>
        <p:nvSpPr>
          <p:cNvPr id="7" name="Chỗ dành sẵn cho Nội dung 2"/>
          <p:cNvSpPr txBox="1"/>
          <p:nvPr/>
        </p:nvSpPr>
        <p:spPr>
          <a:xfrm>
            <a:off x="5321318" y="6203261"/>
            <a:ext cx="2082440" cy="714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X-axis</a:t>
            </a:r>
            <a:endParaRPr lang="vi-VN" dirty="0"/>
          </a:p>
        </p:txBody>
      </p:sp>
      <p:sp>
        <p:nvSpPr>
          <p:cNvPr id="8" name="Lưu đồ: Đường kết nối 7"/>
          <p:cNvSpPr/>
          <p:nvPr/>
        </p:nvSpPr>
        <p:spPr>
          <a:xfrm>
            <a:off x="3842325" y="305723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solidFill>
                <a:srgbClr val="FF0000"/>
              </a:solidFill>
            </a:endParaRPr>
          </a:p>
        </p:txBody>
      </p:sp>
      <p:sp>
        <p:nvSpPr>
          <p:cNvPr id="9" name="Lưu đồ: Đường kết nối 8"/>
          <p:cNvSpPr/>
          <p:nvPr/>
        </p:nvSpPr>
        <p:spPr>
          <a:xfrm>
            <a:off x="4013198" y="250304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10" name="Lưu đồ: Đường kết nối 9"/>
          <p:cNvSpPr/>
          <p:nvPr/>
        </p:nvSpPr>
        <p:spPr>
          <a:xfrm>
            <a:off x="5125034" y="3258127"/>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11" name="Lưu đồ: Đường kết nối 10"/>
          <p:cNvSpPr/>
          <p:nvPr/>
        </p:nvSpPr>
        <p:spPr>
          <a:xfrm>
            <a:off x="7968657" y="215210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2" name="Lưu đồ: Đường kết nối 11"/>
          <p:cNvSpPr/>
          <p:nvPr/>
        </p:nvSpPr>
        <p:spPr>
          <a:xfrm>
            <a:off x="8527462" y="235299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3" name="Lưu đồ: Đường kết nối 12"/>
          <p:cNvSpPr/>
          <p:nvPr/>
        </p:nvSpPr>
        <p:spPr>
          <a:xfrm>
            <a:off x="8762989" y="184729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4" name="Lưu đồ: Đường kết nối 13"/>
          <p:cNvSpPr/>
          <p:nvPr/>
        </p:nvSpPr>
        <p:spPr>
          <a:xfrm>
            <a:off x="9130147" y="261853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5" name="Lưu đồ: Đường kết nối 14"/>
          <p:cNvSpPr/>
          <p:nvPr/>
        </p:nvSpPr>
        <p:spPr>
          <a:xfrm>
            <a:off x="7031171" y="4550208"/>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16" name="Lưu đồ: Đường kết nối 15"/>
          <p:cNvSpPr/>
          <p:nvPr/>
        </p:nvSpPr>
        <p:spPr>
          <a:xfrm>
            <a:off x="7202043" y="529834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7" name="Lưu đồ: Đường kết nối 16"/>
          <p:cNvSpPr/>
          <p:nvPr/>
        </p:nvSpPr>
        <p:spPr>
          <a:xfrm>
            <a:off x="9102415" y="361146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8" name="Lưu đồ: Đường kết nối 17"/>
          <p:cNvSpPr/>
          <p:nvPr/>
        </p:nvSpPr>
        <p:spPr>
          <a:xfrm>
            <a:off x="8317347" y="2971836"/>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19" name="Lưu đồ: Đường kết nối 18"/>
          <p:cNvSpPr/>
          <p:nvPr/>
        </p:nvSpPr>
        <p:spPr>
          <a:xfrm>
            <a:off x="6455076" y="5254472"/>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sp>
        <p:nvSpPr>
          <p:cNvPr id="20" name="Lưu đồ: Đường kết nối 19"/>
          <p:cNvSpPr/>
          <p:nvPr/>
        </p:nvSpPr>
        <p:spPr>
          <a:xfrm>
            <a:off x="7626921" y="4719169"/>
            <a:ext cx="341735"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dirty="0"/>
          </a:p>
        </p:txBody>
      </p:sp>
      <p:sp>
        <p:nvSpPr>
          <p:cNvPr id="21" name="Lưu đồ: Đường kết nối 20"/>
          <p:cNvSpPr/>
          <p:nvPr/>
        </p:nvSpPr>
        <p:spPr>
          <a:xfrm>
            <a:off x="6371963" y="4661939"/>
            <a:ext cx="341743" cy="345568"/>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p>
        </p:txBody>
      </p:sp>
      <p:cxnSp>
        <p:nvCxnSpPr>
          <p:cNvPr id="22" name="Đường nối Thẳng 21"/>
          <p:cNvCxnSpPr/>
          <p:nvPr/>
        </p:nvCxnSpPr>
        <p:spPr>
          <a:xfrm>
            <a:off x="3061854" y="6123709"/>
            <a:ext cx="7689273" cy="0"/>
          </a:xfrm>
          <a:prstGeom prst="line">
            <a:avLst/>
          </a:prstGeom>
          <a:ln w="28575"/>
        </p:spPr>
        <p:style>
          <a:lnRef idx="1">
            <a:schemeClr val="dk1"/>
          </a:lnRef>
          <a:fillRef idx="0">
            <a:schemeClr val="dk1"/>
          </a:fillRef>
          <a:effectRef idx="0">
            <a:schemeClr val="dk1"/>
          </a:effectRef>
          <a:fontRef idx="minor">
            <a:schemeClr val="tx1"/>
          </a:fontRef>
        </p:style>
      </p:cxnSp>
      <p:sp>
        <p:nvSpPr>
          <p:cNvPr id="23" name="Lưu đồ: Đường kết nối 22"/>
          <p:cNvSpPr/>
          <p:nvPr/>
        </p:nvSpPr>
        <p:spPr>
          <a:xfrm>
            <a:off x="4572003" y="2224806"/>
            <a:ext cx="341745" cy="341745"/>
          </a:xfrm>
          <a:prstGeom prst="flowChartConnector">
            <a:avLst/>
          </a:prstGeom>
          <a:solidFill>
            <a:srgbClr val="0070C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6833235" cy="4783455"/>
          </a:xfrm>
        </p:spPr>
        <p:txBody>
          <a:bodyPr/>
          <a:p>
            <a:pPr marL="0" indent="0">
              <a:buNone/>
            </a:pPr>
            <a:r>
              <a:rPr lang="en-US">
                <a:latin typeface="Times New Roman" panose="02020603050405020304" charset="0"/>
                <a:cs typeface="Times New Roman" panose="02020603050405020304" charset="0"/>
              </a:rPr>
              <a:t>2.4. Heatmap ???</a:t>
            </a:r>
            <a:endParaRPr lang="en-US">
              <a:latin typeface="Times New Roman" panose="02020603050405020304" charset="0"/>
              <a:cs typeface="Times New Roman" panose="02020603050405020304" charset="0"/>
            </a:endParaRPr>
          </a:p>
          <a:p>
            <a:pPr marL="0" indent="0">
              <a:buNone/>
            </a:pPr>
            <a:r>
              <a:rPr lang="en-US" altLang="en-US">
                <a:latin typeface="Times New Roman" panose="02020603050405020304" charset="0"/>
                <a:cs typeface="Times New Roman" panose="02020603050405020304" charset="0"/>
              </a:rPr>
              <a:t>- Heatmap hay còn gọi là bản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ồ nhiệt, là một dạng biểu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ồ trực quan hóa dữ liệu sử dụng màu sắc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ể thể hiện mật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ộ của dữ liệu tại các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iểm khác nhau trên một mặt phẳng. Càng nhiều dữ liệu tập trung tại một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iểm, màu sắc tại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iểm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ó càng nóng (th</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ờng là màu </a:t>
            </a:r>
            <a:r>
              <a:rPr lang="en-US" altLang="en-US">
                <a:latin typeface="Times New Roman" panose="02020603050405020304" charset="0"/>
                <a:cs typeface="Times New Roman" panose="02020603050405020304" charset="0"/>
              </a:rPr>
              <a:t>đ</a:t>
            </a:r>
            <a:r>
              <a:rPr lang="en-US" altLang="en-US">
                <a:latin typeface="Times New Roman" panose="02020603050405020304" charset="0"/>
                <a:cs typeface="Times New Roman" panose="02020603050405020304" charset="0"/>
              </a:rPr>
              <a:t>ỏ hoặc cam), ng</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ợc lại, càng ít dữ liệu thì màu sắc càng lạnh (th</a:t>
            </a:r>
            <a:r>
              <a:rPr lang="en-US" altLang="en-US">
                <a:latin typeface="Times New Roman" panose="02020603050405020304" charset="0"/>
                <a:cs typeface="Times New Roman" panose="02020603050405020304" charset="0"/>
              </a:rPr>
              <a:t>ư</a:t>
            </a:r>
            <a:r>
              <a:rPr lang="en-US" altLang="en-US">
                <a:latin typeface="Times New Roman" panose="02020603050405020304" charset="0"/>
                <a:cs typeface="Times New Roman" panose="02020603050405020304" charset="0"/>
              </a:rPr>
              <a:t>ờng là màu xanh lam hoặc xanh lá cây).</a:t>
            </a:r>
            <a:endParaRPr lang="en-US" altLang="en-US">
              <a:latin typeface="Times New Roman" panose="02020603050405020304" charset="0"/>
              <a:cs typeface="Times New Roman" panose="02020603050405020304" charset="0"/>
            </a:endParaRPr>
          </a:p>
        </p:txBody>
      </p:sp>
      <p:pic>
        <p:nvPicPr>
          <p:cNvPr id="7" name="Hình ảnh 5"/>
          <p:cNvPicPr>
            <a:picLocks noChangeAspect="1"/>
          </p:cNvPicPr>
          <p:nvPr/>
        </p:nvPicPr>
        <p:blipFill>
          <a:blip r:embed="rId1"/>
          <a:srcRect t="3412" r="53442"/>
          <a:stretch>
            <a:fillRect/>
          </a:stretch>
        </p:blipFill>
        <p:spPr>
          <a:xfrm>
            <a:off x="7782560" y="2175868"/>
            <a:ext cx="4050104" cy="4174982"/>
          </a:xfrm>
          <a:prstGeom prst="rect">
            <a:avLst/>
          </a:prstGeom>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Nội dung 2"/>
          <p:cNvSpPr txBox="1"/>
          <p:nvPr/>
        </p:nvSpPr>
        <p:spPr>
          <a:xfrm>
            <a:off x="2501989" y="457054"/>
            <a:ext cx="7188021" cy="1140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Câu</a:t>
            </a:r>
            <a:r>
              <a:rPr lang="en-US" dirty="0"/>
              <a:t> </a:t>
            </a:r>
            <a:r>
              <a:rPr lang="en-US" dirty="0" err="1"/>
              <a:t>hỏi</a:t>
            </a:r>
            <a:r>
              <a:rPr lang="en-US" dirty="0"/>
              <a:t>: </a:t>
            </a:r>
            <a:r>
              <a:rPr lang="en-US" dirty="0" err="1"/>
              <a:t>Nếu</a:t>
            </a:r>
            <a:r>
              <a:rPr lang="en-US" dirty="0"/>
              <a:t> </a:t>
            </a:r>
            <a:r>
              <a:rPr lang="en-US" dirty="0" err="1"/>
              <a:t>dữ</a:t>
            </a:r>
            <a:r>
              <a:rPr lang="en-US" dirty="0"/>
              <a:t> </a:t>
            </a:r>
            <a:r>
              <a:rPr lang="en-US" dirty="0" err="1"/>
              <a:t>liệu</a:t>
            </a:r>
            <a:r>
              <a:rPr lang="en-US" dirty="0"/>
              <a:t> </a:t>
            </a:r>
            <a:r>
              <a:rPr lang="en-US" dirty="0" err="1"/>
              <a:t>là</a:t>
            </a:r>
            <a:r>
              <a:rPr lang="en-US" dirty="0"/>
              <a:t> </a:t>
            </a:r>
            <a:r>
              <a:rPr lang="en-US" dirty="0" err="1"/>
              <a:t>bản</a:t>
            </a:r>
            <a:r>
              <a:rPr lang="en-US" dirty="0"/>
              <a:t> </a:t>
            </a:r>
            <a:r>
              <a:rPr lang="en-US" dirty="0" err="1"/>
              <a:t>đồ</a:t>
            </a:r>
            <a:r>
              <a:rPr lang="en-US" dirty="0"/>
              <a:t> </a:t>
            </a:r>
            <a:r>
              <a:rPr lang="en-US" dirty="0" err="1"/>
              <a:t>nhiệt</a:t>
            </a:r>
            <a:r>
              <a:rPr lang="en-US" dirty="0"/>
              <a:t>(heatmap)?</a:t>
            </a:r>
            <a:endParaRPr lang="vi-VN" dirty="0"/>
          </a:p>
        </p:txBody>
      </p:sp>
      <p:pic>
        <p:nvPicPr>
          <p:cNvPr id="6" name="Hình ảnh 5"/>
          <p:cNvPicPr>
            <a:picLocks noChangeAspect="1"/>
          </p:cNvPicPr>
          <p:nvPr/>
        </p:nvPicPr>
        <p:blipFill>
          <a:blip r:embed="rId1"/>
          <a:srcRect t="3412" r="53442"/>
          <a:stretch>
            <a:fillRect/>
          </a:stretch>
        </p:blipFill>
        <p:spPr>
          <a:xfrm>
            <a:off x="0" y="1597383"/>
            <a:ext cx="4050104" cy="417498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1300196" y="457054"/>
            <a:ext cx="10494639" cy="11403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Nếu</a:t>
            </a:r>
            <a:r>
              <a:rPr lang="en-US" dirty="0"/>
              <a:t> </a:t>
            </a:r>
            <a:r>
              <a:rPr lang="en-US" dirty="0" err="1"/>
              <a:t>chúng</a:t>
            </a:r>
            <a:r>
              <a:rPr lang="en-US" dirty="0"/>
              <a:t> ta </a:t>
            </a:r>
            <a:r>
              <a:rPr lang="en-US" dirty="0" err="1"/>
              <a:t>có</a:t>
            </a:r>
            <a:r>
              <a:rPr lang="en-US" dirty="0"/>
              <a:t> 2 </a:t>
            </a:r>
            <a:r>
              <a:rPr lang="en-US" dirty="0" err="1"/>
              <a:t>mẫu</a:t>
            </a:r>
            <a:r>
              <a:rPr lang="en-US" dirty="0"/>
              <a:t>, </a:t>
            </a:r>
            <a:r>
              <a:rPr lang="en-US" dirty="0" err="1"/>
              <a:t>chúng</a:t>
            </a:r>
            <a:r>
              <a:rPr lang="en-US" dirty="0"/>
              <a:t> ta </a:t>
            </a:r>
            <a:r>
              <a:rPr lang="en-US" dirty="0" err="1"/>
              <a:t>có</a:t>
            </a:r>
            <a:r>
              <a:rPr lang="en-US" dirty="0"/>
              <a:t> </a:t>
            </a:r>
            <a:r>
              <a:rPr lang="en-US" dirty="0" err="1"/>
              <a:t>thể</a:t>
            </a:r>
            <a:r>
              <a:rPr lang="en-US" dirty="0"/>
              <a:t> </a:t>
            </a:r>
            <a:r>
              <a:rPr lang="en-US" dirty="0" err="1"/>
              <a:t>đổi</a:t>
            </a:r>
            <a:r>
              <a:rPr lang="en-US" dirty="0"/>
              <a:t> </a:t>
            </a:r>
            <a:r>
              <a:rPr lang="en-US" dirty="0" err="1"/>
              <a:t>tên</a:t>
            </a:r>
            <a:r>
              <a:rPr lang="en-US" dirty="0"/>
              <a:t> </a:t>
            </a:r>
            <a:r>
              <a:rPr lang="en-US" dirty="0" err="1"/>
              <a:t>chúng</a:t>
            </a:r>
            <a:r>
              <a:rPr lang="en-US" dirty="0"/>
              <a:t> </a:t>
            </a:r>
            <a:r>
              <a:rPr lang="en-US" dirty="0" err="1"/>
              <a:t>thành</a:t>
            </a:r>
            <a:r>
              <a:rPr lang="en-US" dirty="0"/>
              <a:t> “X” </a:t>
            </a:r>
            <a:r>
              <a:rPr lang="en-US" dirty="0" err="1"/>
              <a:t>và</a:t>
            </a:r>
            <a:r>
              <a:rPr lang="en-US" dirty="0"/>
              <a:t> “Y”</a:t>
            </a:r>
            <a:endParaRPr lang="vi-V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8024267" y="142600"/>
            <a:ext cx="4008583" cy="1454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err="1"/>
              <a:t>Và</a:t>
            </a:r>
            <a:r>
              <a:rPr lang="en-US" dirty="0"/>
              <a:t> </a:t>
            </a:r>
            <a:r>
              <a:rPr lang="en-US" dirty="0" err="1"/>
              <a:t>sau</a:t>
            </a:r>
            <a:r>
              <a:rPr lang="en-US" dirty="0"/>
              <a:t> </a:t>
            </a:r>
            <a:r>
              <a:rPr lang="en-US" dirty="0" err="1"/>
              <a:t>đó</a:t>
            </a:r>
            <a:r>
              <a:rPr lang="en-US" dirty="0"/>
              <a:t> </a:t>
            </a:r>
            <a:r>
              <a:rPr lang="en-US" dirty="0" err="1"/>
              <a:t>chúng</a:t>
            </a:r>
            <a:r>
              <a:rPr lang="en-US" dirty="0"/>
              <a:t> ta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biểu</a:t>
            </a:r>
            <a:r>
              <a:rPr lang="en-US" dirty="0"/>
              <a:t> </a:t>
            </a:r>
            <a:r>
              <a:rPr lang="en-US" dirty="0" err="1"/>
              <a:t>đồ</a:t>
            </a:r>
            <a:r>
              <a:rPr lang="en-US" dirty="0"/>
              <a:t> X/Y</a:t>
            </a:r>
            <a:endParaRPr lang="vi-VN" dirty="0"/>
          </a:p>
        </p:txBody>
      </p:sp>
      <p:pic>
        <p:nvPicPr>
          <p:cNvPr id="6" name="Hình ảnh 5"/>
          <p:cNvPicPr>
            <a:picLocks noChangeAspect="1"/>
          </p:cNvPicPr>
          <p:nvPr/>
        </p:nvPicPr>
        <p:blipFill>
          <a:blip r:embed="rId2"/>
          <a:srcRect l="6577" t="18317"/>
          <a:stretch>
            <a:fillRect/>
          </a:stretch>
        </p:blipFill>
        <p:spPr>
          <a:xfrm>
            <a:off x="8107396" y="1415698"/>
            <a:ext cx="3842327" cy="4026603"/>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Hình ảnh 8"/>
          <p:cNvPicPr>
            <a:picLocks noChangeAspect="1"/>
          </p:cNvPicPr>
          <p:nvPr/>
        </p:nvPicPr>
        <p:blipFill>
          <a:blip r:embed="rId1"/>
          <a:srcRect t="3412"/>
          <a:stretch>
            <a:fillRect/>
          </a:stretch>
        </p:blipFill>
        <p:spPr>
          <a:xfrm>
            <a:off x="0" y="1597383"/>
            <a:ext cx="8728364" cy="4189078"/>
          </a:xfrm>
          <a:prstGeom prst="rect">
            <a:avLst/>
          </a:prstGeom>
        </p:spPr>
      </p:pic>
      <p:sp>
        <p:nvSpPr>
          <p:cNvPr id="10" name="Chỗ dành sẵn cho Nội dung 2"/>
          <p:cNvSpPr txBox="1"/>
          <p:nvPr/>
        </p:nvSpPr>
        <p:spPr>
          <a:xfrm>
            <a:off x="8024267" y="142600"/>
            <a:ext cx="4008583" cy="1454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err="1"/>
              <a:t>Và</a:t>
            </a:r>
            <a:r>
              <a:rPr lang="en-US" dirty="0"/>
              <a:t> </a:t>
            </a:r>
            <a:r>
              <a:rPr lang="en-US" dirty="0" err="1"/>
              <a:t>sau</a:t>
            </a:r>
            <a:r>
              <a:rPr lang="en-US" dirty="0"/>
              <a:t> </a:t>
            </a:r>
            <a:r>
              <a:rPr lang="en-US" dirty="0" err="1"/>
              <a:t>đó</a:t>
            </a:r>
            <a:r>
              <a:rPr lang="en-US" dirty="0"/>
              <a:t> </a:t>
            </a:r>
            <a:r>
              <a:rPr lang="en-US" dirty="0" err="1"/>
              <a:t>chúng</a:t>
            </a:r>
            <a:r>
              <a:rPr lang="en-US" dirty="0"/>
              <a:t> ta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biểu</a:t>
            </a:r>
            <a:r>
              <a:rPr lang="en-US" dirty="0"/>
              <a:t> </a:t>
            </a:r>
            <a:r>
              <a:rPr lang="en-US" dirty="0" err="1"/>
              <a:t>đồ</a:t>
            </a:r>
            <a:r>
              <a:rPr lang="en-US" dirty="0"/>
              <a:t> X/Y</a:t>
            </a:r>
            <a:endParaRPr lang="vi-VN" dirty="0"/>
          </a:p>
        </p:txBody>
      </p:sp>
      <p:pic>
        <p:nvPicPr>
          <p:cNvPr id="11" name="Hình ảnh 10"/>
          <p:cNvPicPr>
            <a:picLocks noChangeAspect="1"/>
          </p:cNvPicPr>
          <p:nvPr/>
        </p:nvPicPr>
        <p:blipFill>
          <a:blip r:embed="rId2"/>
          <a:srcRect l="6577" t="18317"/>
          <a:stretch>
            <a:fillRect/>
          </a:stretch>
        </p:blipFill>
        <p:spPr>
          <a:xfrm>
            <a:off x="8107396" y="1415698"/>
            <a:ext cx="3842327" cy="4026603"/>
          </a:xfrm>
          <a:prstGeom prst="rect">
            <a:avLst/>
          </a:prstGeom>
        </p:spPr>
      </p:pic>
      <p:cxnSp>
        <p:nvCxnSpPr>
          <p:cNvPr id="16" name="Đường kết nối Mũi tên Thẳng 15"/>
          <p:cNvCxnSpPr/>
          <p:nvPr/>
        </p:nvCxnSpPr>
        <p:spPr>
          <a:xfrm>
            <a:off x="8024267" y="2844800"/>
            <a:ext cx="315173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Lưu đồ: Đường kết nối 17"/>
          <p:cNvSpPr/>
          <p:nvPr/>
        </p:nvSpPr>
        <p:spPr>
          <a:xfrm>
            <a:off x="11478669" y="267392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8024267" y="142600"/>
            <a:ext cx="4008583" cy="1454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err="1"/>
              <a:t>Và</a:t>
            </a:r>
            <a:r>
              <a:rPr lang="en-US" dirty="0"/>
              <a:t> </a:t>
            </a:r>
            <a:r>
              <a:rPr lang="en-US" dirty="0" err="1"/>
              <a:t>sau</a:t>
            </a:r>
            <a:r>
              <a:rPr lang="en-US" dirty="0"/>
              <a:t> </a:t>
            </a:r>
            <a:r>
              <a:rPr lang="en-US" dirty="0" err="1"/>
              <a:t>đó</a:t>
            </a:r>
            <a:r>
              <a:rPr lang="en-US" dirty="0"/>
              <a:t> </a:t>
            </a:r>
            <a:r>
              <a:rPr lang="en-US" dirty="0" err="1"/>
              <a:t>chúng</a:t>
            </a:r>
            <a:r>
              <a:rPr lang="en-US" dirty="0"/>
              <a:t> ta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biểu</a:t>
            </a:r>
            <a:r>
              <a:rPr lang="en-US" dirty="0"/>
              <a:t> </a:t>
            </a:r>
            <a:r>
              <a:rPr lang="en-US" dirty="0" err="1"/>
              <a:t>đồ</a:t>
            </a:r>
            <a:r>
              <a:rPr lang="en-US" dirty="0"/>
              <a:t> X/Y</a:t>
            </a:r>
            <a:endParaRPr lang="vi-VN" dirty="0"/>
          </a:p>
        </p:txBody>
      </p:sp>
      <p:pic>
        <p:nvPicPr>
          <p:cNvPr id="6" name="Hình ảnh 5"/>
          <p:cNvPicPr>
            <a:picLocks noChangeAspect="1"/>
          </p:cNvPicPr>
          <p:nvPr/>
        </p:nvPicPr>
        <p:blipFill>
          <a:blip r:embed="rId2"/>
          <a:srcRect l="6577" t="18317"/>
          <a:stretch>
            <a:fillRect/>
          </a:stretch>
        </p:blipFill>
        <p:spPr>
          <a:xfrm>
            <a:off x="8107396" y="1415698"/>
            <a:ext cx="3842327" cy="4026603"/>
          </a:xfrm>
          <a:prstGeom prst="rect">
            <a:avLst/>
          </a:prstGeom>
        </p:spPr>
      </p:pic>
      <p:sp>
        <p:nvSpPr>
          <p:cNvPr id="8" name="Lưu đồ: Đường kết nối 7"/>
          <p:cNvSpPr/>
          <p:nvPr/>
        </p:nvSpPr>
        <p:spPr>
          <a:xfrm>
            <a:off x="11478669" y="267392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9" name="Lưu đồ: Đường kết nối 8"/>
          <p:cNvSpPr/>
          <p:nvPr/>
        </p:nvSpPr>
        <p:spPr>
          <a:xfrm>
            <a:off x="8998706" y="4738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cxnSp>
        <p:nvCxnSpPr>
          <p:cNvPr id="10" name="Đường kết nối Mũi tên Thẳng 9"/>
          <p:cNvCxnSpPr/>
          <p:nvPr/>
        </p:nvCxnSpPr>
        <p:spPr>
          <a:xfrm>
            <a:off x="7934036" y="3428999"/>
            <a:ext cx="1064670" cy="13092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8024267" y="142600"/>
            <a:ext cx="4008583" cy="1454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err="1"/>
              <a:t>Và</a:t>
            </a:r>
            <a:r>
              <a:rPr lang="en-US" dirty="0"/>
              <a:t> </a:t>
            </a:r>
            <a:r>
              <a:rPr lang="en-US" dirty="0" err="1"/>
              <a:t>sau</a:t>
            </a:r>
            <a:r>
              <a:rPr lang="en-US" dirty="0"/>
              <a:t> </a:t>
            </a:r>
            <a:r>
              <a:rPr lang="en-US" dirty="0" err="1"/>
              <a:t>đó</a:t>
            </a:r>
            <a:r>
              <a:rPr lang="en-US" dirty="0"/>
              <a:t> </a:t>
            </a:r>
            <a:r>
              <a:rPr lang="en-US" dirty="0" err="1"/>
              <a:t>chúng</a:t>
            </a:r>
            <a:r>
              <a:rPr lang="en-US" dirty="0"/>
              <a:t> ta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biểu</a:t>
            </a:r>
            <a:r>
              <a:rPr lang="en-US" dirty="0"/>
              <a:t> </a:t>
            </a:r>
            <a:r>
              <a:rPr lang="en-US" dirty="0" err="1"/>
              <a:t>đồ</a:t>
            </a:r>
            <a:r>
              <a:rPr lang="en-US" dirty="0"/>
              <a:t> X/Y</a:t>
            </a:r>
            <a:endParaRPr lang="vi-VN" dirty="0"/>
          </a:p>
        </p:txBody>
      </p:sp>
      <p:pic>
        <p:nvPicPr>
          <p:cNvPr id="6" name="Hình ảnh 5"/>
          <p:cNvPicPr>
            <a:picLocks noChangeAspect="1"/>
          </p:cNvPicPr>
          <p:nvPr/>
        </p:nvPicPr>
        <p:blipFill>
          <a:blip r:embed="rId2"/>
          <a:srcRect l="6577" t="18317"/>
          <a:stretch>
            <a:fillRect/>
          </a:stretch>
        </p:blipFill>
        <p:spPr>
          <a:xfrm>
            <a:off x="8107396" y="1415698"/>
            <a:ext cx="3842327" cy="4026603"/>
          </a:xfrm>
          <a:prstGeom prst="rect">
            <a:avLst/>
          </a:prstGeom>
        </p:spPr>
      </p:pic>
      <p:sp>
        <p:nvSpPr>
          <p:cNvPr id="7" name="Lưu đồ: Đường kết nối 6"/>
          <p:cNvSpPr/>
          <p:nvPr/>
        </p:nvSpPr>
        <p:spPr>
          <a:xfrm>
            <a:off x="11478669" y="267392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8" name="Lưu đồ: Đường kết nối 7"/>
          <p:cNvSpPr/>
          <p:nvPr/>
        </p:nvSpPr>
        <p:spPr>
          <a:xfrm>
            <a:off x="8998706" y="4738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cxnSp>
        <p:nvCxnSpPr>
          <p:cNvPr id="9" name="Đường kết nối Mũi tên Thẳng 8"/>
          <p:cNvCxnSpPr/>
          <p:nvPr/>
        </p:nvCxnSpPr>
        <p:spPr>
          <a:xfrm flipV="1">
            <a:off x="8107396" y="3015672"/>
            <a:ext cx="2662204" cy="11591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3" name="Lưu đồ: Đường kết nối 12"/>
          <p:cNvSpPr/>
          <p:nvPr/>
        </p:nvSpPr>
        <p:spPr>
          <a:xfrm>
            <a:off x="11007615" y="267854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8024267" y="142600"/>
            <a:ext cx="4008583" cy="1454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err="1"/>
              <a:t>Và</a:t>
            </a:r>
            <a:r>
              <a:rPr lang="en-US" dirty="0"/>
              <a:t> </a:t>
            </a:r>
            <a:r>
              <a:rPr lang="en-US" dirty="0" err="1"/>
              <a:t>sau</a:t>
            </a:r>
            <a:r>
              <a:rPr lang="en-US" dirty="0"/>
              <a:t> </a:t>
            </a:r>
            <a:r>
              <a:rPr lang="en-US" dirty="0" err="1"/>
              <a:t>đó</a:t>
            </a:r>
            <a:r>
              <a:rPr lang="en-US" dirty="0"/>
              <a:t> </a:t>
            </a:r>
            <a:r>
              <a:rPr lang="en-US" dirty="0" err="1"/>
              <a:t>chúng</a:t>
            </a:r>
            <a:r>
              <a:rPr lang="en-US" dirty="0"/>
              <a:t> ta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biểu</a:t>
            </a:r>
            <a:r>
              <a:rPr lang="en-US" dirty="0"/>
              <a:t> </a:t>
            </a:r>
            <a:r>
              <a:rPr lang="en-US" dirty="0" err="1"/>
              <a:t>đồ</a:t>
            </a:r>
            <a:r>
              <a:rPr lang="en-US" dirty="0"/>
              <a:t> X/Y</a:t>
            </a:r>
            <a:endParaRPr lang="vi-VN" dirty="0"/>
          </a:p>
        </p:txBody>
      </p:sp>
      <p:pic>
        <p:nvPicPr>
          <p:cNvPr id="6" name="Hình ảnh 5"/>
          <p:cNvPicPr>
            <a:picLocks noChangeAspect="1"/>
          </p:cNvPicPr>
          <p:nvPr/>
        </p:nvPicPr>
        <p:blipFill>
          <a:blip r:embed="rId2"/>
          <a:srcRect l="6577" t="18317"/>
          <a:stretch>
            <a:fillRect/>
          </a:stretch>
        </p:blipFill>
        <p:spPr>
          <a:xfrm>
            <a:off x="8107396" y="1415698"/>
            <a:ext cx="3842327" cy="4026603"/>
          </a:xfrm>
          <a:prstGeom prst="rect">
            <a:avLst/>
          </a:prstGeom>
        </p:spPr>
      </p:pic>
      <p:sp>
        <p:nvSpPr>
          <p:cNvPr id="7" name="Lưu đồ: Đường kết nối 6"/>
          <p:cNvSpPr/>
          <p:nvPr/>
        </p:nvSpPr>
        <p:spPr>
          <a:xfrm>
            <a:off x="11478669" y="2673927"/>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8" name="Lưu đồ: Đường kết nối 7"/>
          <p:cNvSpPr/>
          <p:nvPr/>
        </p:nvSpPr>
        <p:spPr>
          <a:xfrm>
            <a:off x="8998706" y="473825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cxnSp>
        <p:nvCxnSpPr>
          <p:cNvPr id="9" name="Đường kết nối Mũi tên Thẳng 8"/>
          <p:cNvCxnSpPr/>
          <p:nvPr/>
        </p:nvCxnSpPr>
        <p:spPr>
          <a:xfrm flipV="1">
            <a:off x="8107396" y="3052166"/>
            <a:ext cx="990422" cy="17784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 name="Lưu đồ: Đường kết nối 9"/>
          <p:cNvSpPr/>
          <p:nvPr/>
        </p:nvSpPr>
        <p:spPr>
          <a:xfrm>
            <a:off x="11007615" y="2678544"/>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11" name="Lưu đồ: Đường kết nối 10"/>
          <p:cNvSpPr/>
          <p:nvPr/>
        </p:nvSpPr>
        <p:spPr>
          <a:xfrm>
            <a:off x="9015048" y="2563091"/>
            <a:ext cx="341745" cy="341745"/>
          </a:xfrm>
          <a:prstGeom prst="flowChartConnector">
            <a:avLst/>
          </a:prstGeom>
          <a:solidFill>
            <a:schemeClr val="tx1">
              <a:lumMod val="65000"/>
              <a:lumOff val="3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8024267" y="142600"/>
            <a:ext cx="4008583" cy="14547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err="1"/>
              <a:t>Và</a:t>
            </a:r>
            <a:r>
              <a:rPr lang="en-US" dirty="0"/>
              <a:t> </a:t>
            </a:r>
            <a:r>
              <a:rPr lang="en-US" dirty="0" err="1"/>
              <a:t>sau</a:t>
            </a:r>
            <a:r>
              <a:rPr lang="en-US" dirty="0"/>
              <a:t> </a:t>
            </a:r>
            <a:r>
              <a:rPr lang="en-US" dirty="0" err="1"/>
              <a:t>đó</a:t>
            </a:r>
            <a:r>
              <a:rPr lang="en-US" dirty="0"/>
              <a:t> </a:t>
            </a:r>
            <a:r>
              <a:rPr lang="en-US" dirty="0" err="1"/>
              <a:t>chúng</a:t>
            </a:r>
            <a:r>
              <a:rPr lang="en-US" dirty="0"/>
              <a:t> ta </a:t>
            </a:r>
            <a:r>
              <a:rPr lang="en-US" dirty="0" err="1"/>
              <a:t>biểu</a:t>
            </a:r>
            <a:r>
              <a:rPr lang="en-US" dirty="0"/>
              <a:t> </a:t>
            </a:r>
            <a:r>
              <a:rPr lang="en-US" dirty="0" err="1"/>
              <a:t>diễn</a:t>
            </a:r>
            <a:r>
              <a:rPr lang="en-US" dirty="0"/>
              <a:t> </a:t>
            </a:r>
            <a:r>
              <a:rPr lang="en-US" dirty="0" err="1"/>
              <a:t>dữ</a:t>
            </a:r>
            <a:r>
              <a:rPr lang="en-US" dirty="0"/>
              <a:t> </a:t>
            </a:r>
            <a:r>
              <a:rPr lang="en-US" dirty="0" err="1"/>
              <a:t>liệu</a:t>
            </a:r>
            <a:r>
              <a:rPr lang="en-US" dirty="0"/>
              <a:t> </a:t>
            </a:r>
            <a:r>
              <a:rPr lang="en-US" dirty="0" err="1"/>
              <a:t>trong</a:t>
            </a:r>
            <a:r>
              <a:rPr lang="en-US" dirty="0"/>
              <a:t> </a:t>
            </a:r>
            <a:r>
              <a:rPr lang="en-US" dirty="0" err="1"/>
              <a:t>biểu</a:t>
            </a:r>
            <a:r>
              <a:rPr lang="en-US" dirty="0"/>
              <a:t> </a:t>
            </a:r>
            <a:r>
              <a:rPr lang="en-US" dirty="0" err="1"/>
              <a:t>đồ</a:t>
            </a:r>
            <a:r>
              <a:rPr lang="en-US" dirty="0"/>
              <a:t> X/Y</a:t>
            </a:r>
            <a:endParaRPr lang="vi-VN" dirty="0"/>
          </a:p>
        </p:txBody>
      </p:sp>
      <p:pic>
        <p:nvPicPr>
          <p:cNvPr id="6" name="Hình ảnh 5"/>
          <p:cNvPicPr>
            <a:picLocks noChangeAspect="1"/>
          </p:cNvPicPr>
          <p:nvPr/>
        </p:nvPicPr>
        <p:blipFill>
          <a:blip r:embed="rId2"/>
          <a:srcRect l="6577" t="18317"/>
          <a:stretch>
            <a:fillRect/>
          </a:stretch>
        </p:blipFill>
        <p:spPr>
          <a:xfrm>
            <a:off x="8107396" y="1415698"/>
            <a:ext cx="3842327" cy="4026603"/>
          </a:xfrm>
          <a:prstGeom prst="rect">
            <a:avLst/>
          </a:prstGeom>
          <a:solidFill>
            <a:srgbClr val="00B050"/>
          </a:solidFill>
        </p:spPr>
      </p:pic>
      <p:sp>
        <p:nvSpPr>
          <p:cNvPr id="7" name="Lưu đồ: Đường kết nối 6"/>
          <p:cNvSpPr/>
          <p:nvPr/>
        </p:nvSpPr>
        <p:spPr>
          <a:xfrm>
            <a:off x="11478669" y="2673927"/>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8" name="Lưu đồ: Đường kết nối 7"/>
          <p:cNvSpPr/>
          <p:nvPr/>
        </p:nvSpPr>
        <p:spPr>
          <a:xfrm>
            <a:off x="8998706" y="473825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10" name="Lưu đồ: Đường kết nối 9"/>
          <p:cNvSpPr/>
          <p:nvPr/>
        </p:nvSpPr>
        <p:spPr>
          <a:xfrm>
            <a:off x="11007615" y="2678544"/>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
        <p:nvSpPr>
          <p:cNvPr id="11" name="Lưu đồ: Đường kết nối 10"/>
          <p:cNvSpPr/>
          <p:nvPr/>
        </p:nvSpPr>
        <p:spPr>
          <a:xfrm>
            <a:off x="9015048" y="256309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vi-VN">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2.2. K-means hoạt động như thế nào ?</a:t>
            </a:r>
            <a:endParaRPr lang="en-US" sz="2600">
              <a:latin typeface="Times New Roman" panose="02020603050405020304" charset="0"/>
              <a:cs typeface="Times New Roman" panose="02020603050405020304" charset="0"/>
            </a:endParaRPr>
          </a:p>
        </p:txBody>
      </p:sp>
      <p:cxnSp>
        <p:nvCxnSpPr>
          <p:cNvPr id="5" name="Đường nối Thẳng 4"/>
          <p:cNvCxnSpPr/>
          <p:nvPr/>
        </p:nvCxnSpPr>
        <p:spPr>
          <a:xfrm>
            <a:off x="997527" y="2211647"/>
            <a:ext cx="98644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Lưu đồ: Đường kết nối 5"/>
          <p:cNvSpPr/>
          <p:nvPr/>
        </p:nvSpPr>
        <p:spPr>
          <a:xfrm>
            <a:off x="1681018" y="2040774"/>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7" name="Lưu đồ: Đường kết nối 6"/>
          <p:cNvSpPr/>
          <p:nvPr/>
        </p:nvSpPr>
        <p:spPr>
          <a:xfrm>
            <a:off x="2156689" y="2040771"/>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4" name="Lưu đồ: Đường kết nối 7"/>
          <p:cNvSpPr/>
          <p:nvPr/>
        </p:nvSpPr>
        <p:spPr>
          <a:xfrm>
            <a:off x="2937161" y="2040771"/>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1" name="Lưu đồ: Đường kết nối 8"/>
          <p:cNvSpPr/>
          <p:nvPr/>
        </p:nvSpPr>
        <p:spPr>
          <a:xfrm>
            <a:off x="3412832" y="2040772"/>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2" name="Lưu đồ: Đường kết nối 9"/>
          <p:cNvSpPr/>
          <p:nvPr/>
        </p:nvSpPr>
        <p:spPr>
          <a:xfrm>
            <a:off x="5202387" y="204077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3" name="Lưu đồ: Đường kết nối 10"/>
          <p:cNvSpPr/>
          <p:nvPr/>
        </p:nvSpPr>
        <p:spPr>
          <a:xfrm>
            <a:off x="5694221" y="2040776"/>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4" name="Lưu đồ: Đường kết nối 11"/>
          <p:cNvSpPr/>
          <p:nvPr/>
        </p:nvSpPr>
        <p:spPr>
          <a:xfrm>
            <a:off x="6271492" y="2040775"/>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5" name="Lưu đồ: Đường kết nối 12"/>
          <p:cNvSpPr/>
          <p:nvPr/>
        </p:nvSpPr>
        <p:spPr>
          <a:xfrm>
            <a:off x="6682523" y="2040771"/>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6" name="Lưu đồ: Đường kết nối 13"/>
          <p:cNvSpPr/>
          <p:nvPr/>
        </p:nvSpPr>
        <p:spPr>
          <a:xfrm>
            <a:off x="8417778" y="20407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7" name="Lưu đồ: Đường kết nối 14"/>
          <p:cNvSpPr/>
          <p:nvPr/>
        </p:nvSpPr>
        <p:spPr>
          <a:xfrm>
            <a:off x="8909612" y="2040779"/>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8" name="Lưu đồ: Đường kết nối 15"/>
          <p:cNvSpPr/>
          <p:nvPr/>
        </p:nvSpPr>
        <p:spPr>
          <a:xfrm>
            <a:off x="9320643" y="20407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29" name="Lưu đồ: Đường kết nối 16"/>
          <p:cNvSpPr/>
          <p:nvPr/>
        </p:nvSpPr>
        <p:spPr>
          <a:xfrm>
            <a:off x="9897914" y="20407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cxnSp>
        <p:nvCxnSpPr>
          <p:cNvPr id="17" name="Đường nối Thẳng 16"/>
          <p:cNvCxnSpPr/>
          <p:nvPr/>
        </p:nvCxnSpPr>
        <p:spPr>
          <a:xfrm flipH="1">
            <a:off x="577273" y="3258705"/>
            <a:ext cx="2540" cy="3529965"/>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Đường nối Thẳng 17"/>
          <p:cNvCxnSpPr/>
          <p:nvPr/>
        </p:nvCxnSpPr>
        <p:spPr>
          <a:xfrm flipV="1">
            <a:off x="577273" y="6783705"/>
            <a:ext cx="5031740" cy="5080"/>
          </a:xfrm>
          <a:prstGeom prst="line">
            <a:avLst/>
          </a:prstGeom>
          <a:ln w="28575"/>
        </p:spPr>
        <p:style>
          <a:lnRef idx="1">
            <a:schemeClr val="dk1"/>
          </a:lnRef>
          <a:fillRef idx="0">
            <a:schemeClr val="dk1"/>
          </a:fillRef>
          <a:effectRef idx="0">
            <a:schemeClr val="dk1"/>
          </a:effectRef>
          <a:fontRef idx="minor">
            <a:schemeClr val="tx1"/>
          </a:fontRef>
        </p:style>
      </p:cxnSp>
      <p:sp>
        <p:nvSpPr>
          <p:cNvPr id="19" name="Lưu đồ: Đường kết nối 18"/>
          <p:cNvSpPr/>
          <p:nvPr/>
        </p:nvSpPr>
        <p:spPr>
          <a:xfrm>
            <a:off x="715759" y="4361757"/>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20" name="Lưu đồ: Đường kết nối 19"/>
          <p:cNvSpPr/>
          <p:nvPr/>
        </p:nvSpPr>
        <p:spPr>
          <a:xfrm>
            <a:off x="886632" y="3807568"/>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8" name="Lưu đồ: Đường kết nối 20"/>
          <p:cNvSpPr/>
          <p:nvPr/>
        </p:nvSpPr>
        <p:spPr>
          <a:xfrm>
            <a:off x="1620912" y="4419485"/>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9" name="Lưu đồ: Đường kết nối 21"/>
          <p:cNvSpPr/>
          <p:nvPr/>
        </p:nvSpPr>
        <p:spPr>
          <a:xfrm>
            <a:off x="1450040" y="3641304"/>
            <a:ext cx="341745" cy="341745"/>
          </a:xfrm>
          <a:prstGeom prst="flowChartConnector">
            <a:avLst/>
          </a:prstGeom>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0" name="Lưu đồ: Đường kết nối 22"/>
          <p:cNvSpPr/>
          <p:nvPr/>
        </p:nvSpPr>
        <p:spPr>
          <a:xfrm>
            <a:off x="3576733" y="365517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1" name="Lưu đồ: Đường kết nối 23"/>
          <p:cNvSpPr/>
          <p:nvPr/>
        </p:nvSpPr>
        <p:spPr>
          <a:xfrm>
            <a:off x="4135538" y="385605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2" name="Lưu đồ: Đường kết nối 24"/>
          <p:cNvSpPr/>
          <p:nvPr/>
        </p:nvSpPr>
        <p:spPr>
          <a:xfrm>
            <a:off x="4477110" y="346339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3" name="Lưu đồ: Đường kết nối 25"/>
          <p:cNvSpPr/>
          <p:nvPr/>
        </p:nvSpPr>
        <p:spPr>
          <a:xfrm>
            <a:off x="4738223" y="4121601"/>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4" name="Lưu đồ: Đường kết nối 26"/>
          <p:cNvSpPr/>
          <p:nvPr/>
        </p:nvSpPr>
        <p:spPr>
          <a:xfrm>
            <a:off x="2770847" y="5544024"/>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15" name="Lưu đồ: Đường kết nối 27"/>
          <p:cNvSpPr/>
          <p:nvPr/>
        </p:nvSpPr>
        <p:spPr>
          <a:xfrm>
            <a:off x="2941719" y="629216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16" name="Lưu đồ: Đường kết nối 28"/>
          <p:cNvSpPr/>
          <p:nvPr/>
        </p:nvSpPr>
        <p:spPr>
          <a:xfrm>
            <a:off x="4710491" y="5114528"/>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0" name="Lưu đồ: Đường kết nối 29"/>
          <p:cNvSpPr/>
          <p:nvPr/>
        </p:nvSpPr>
        <p:spPr>
          <a:xfrm>
            <a:off x="3925423" y="4474903"/>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1" name="Lưu đồ: Đường kết nối 30"/>
          <p:cNvSpPr/>
          <p:nvPr/>
        </p:nvSpPr>
        <p:spPr>
          <a:xfrm>
            <a:off x="3405860" y="5964847"/>
            <a:ext cx="341745" cy="341745"/>
          </a:xfrm>
          <a:prstGeom prst="flowChartConnector">
            <a:avLst/>
          </a:prstGeom>
          <a:solidFill>
            <a:srgbClr val="FF000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dirty="0"/>
          </a:p>
        </p:txBody>
      </p:sp>
      <p:sp>
        <p:nvSpPr>
          <p:cNvPr id="32" name="Lưu đồ: Đường kết nối 31"/>
          <p:cNvSpPr/>
          <p:nvPr/>
        </p:nvSpPr>
        <p:spPr>
          <a:xfrm>
            <a:off x="2165883" y="5700165"/>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
        <p:nvSpPr>
          <p:cNvPr id="33" name="Lưu đồ: Đường kết nối 32"/>
          <p:cNvSpPr/>
          <p:nvPr/>
        </p:nvSpPr>
        <p:spPr>
          <a:xfrm>
            <a:off x="2194752" y="6248288"/>
            <a:ext cx="341745" cy="341745"/>
          </a:xfrm>
          <a:prstGeom prst="flowChartConnector">
            <a:avLst/>
          </a:prstGeom>
          <a:solidFill>
            <a:srgbClr val="00B050"/>
          </a:solidFill>
        </p:spPr>
        <p:style>
          <a:lnRef idx="0">
            <a:schemeClr val="accent1"/>
          </a:lnRef>
          <a:fillRef idx="3">
            <a:schemeClr val="accent1"/>
          </a:fillRef>
          <a:effectRef idx="3">
            <a:schemeClr val="accent1"/>
          </a:effectRef>
          <a:fontRef idx="minor">
            <a:schemeClr val="lt1"/>
          </a:fontRef>
        </p:style>
        <p:txBody>
          <a:bodyPr rtlCol="0" anchor="ctr"/>
          <a:p>
            <a:pPr algn="ctr"/>
            <a:endParaRPr lang="vi-V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8024267" y="142600"/>
            <a:ext cx="4008583" cy="3034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charset="0"/>
                <a:cs typeface="Times New Roman" panose="02020603050405020304" charset="0"/>
              </a:rPr>
              <a:t>Note: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sự</a:t>
            </a:r>
            <a:r>
              <a:rPr lang="en-US" dirty="0">
                <a:latin typeface="Times New Roman" panose="02020603050405020304" charset="0"/>
                <a:cs typeface="Times New Roman" panose="02020603050405020304" charset="0"/>
              </a:rPr>
              <a:t> cần </a:t>
            </a:r>
            <a:r>
              <a:rPr lang="en-US" dirty="0" err="1">
                <a:latin typeface="Times New Roman" panose="02020603050405020304" charset="0"/>
                <a:cs typeface="Times New Roman" panose="02020603050405020304" charset="0"/>
              </a:rPr>
              <a:t>phải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biểu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đồ</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dữ</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liệu</a:t>
            </a:r>
            <a:r>
              <a:rPr lang="en-US" dirty="0">
                <a:latin typeface="Times New Roman" panose="02020603050405020304" charset="0"/>
                <a:cs typeface="Times New Roman" panose="02020603050405020304" charset="0"/>
              </a:rPr>
              <a:t> để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chỉ</a:t>
            </a:r>
            <a:r>
              <a:rPr lang="en-US" dirty="0">
                <a:latin typeface="Times New Roman" panose="02020603050405020304" charset="0"/>
                <a:cs typeface="Times New Roman" panose="02020603050405020304" charset="0"/>
              </a:rPr>
              <a:t> cần </a:t>
            </a:r>
            <a:r>
              <a:rPr lang="en-US" dirty="0" err="1">
                <a:latin typeface="Times New Roman" panose="02020603050405020304" charset="0"/>
                <a:cs typeface="Times New Roman" panose="02020603050405020304" charset="0"/>
              </a:rPr>
              <a:t>tính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toán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khoảng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giữa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endParaRPr lang="vi-VN" dirty="0">
              <a:latin typeface="Times New Roman" panose="02020603050405020304" charset="0"/>
              <a:cs typeface="Times New Roman" panose="0202060305040502030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8024267" y="142600"/>
            <a:ext cx="4008583" cy="3034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charset="0"/>
                <a:cs typeface="Times New Roman" panose="02020603050405020304" charset="0"/>
              </a:rPr>
              <a:t>Note: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sự</a:t>
            </a:r>
            <a:r>
              <a:rPr lang="en-US" dirty="0">
                <a:latin typeface="Times New Roman" panose="02020603050405020304" charset="0"/>
                <a:cs typeface="Times New Roman" panose="02020603050405020304" charset="0"/>
              </a:rPr>
              <a:t> cần </a:t>
            </a:r>
            <a:r>
              <a:rPr lang="en-US" dirty="0" err="1">
                <a:latin typeface="Times New Roman" panose="02020603050405020304" charset="0"/>
                <a:cs typeface="Times New Roman" panose="02020603050405020304" charset="0"/>
              </a:rPr>
              <a:t>phải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biểu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đồ</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dữ</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liệu</a:t>
            </a:r>
            <a:r>
              <a:rPr lang="en-US" dirty="0">
                <a:latin typeface="Times New Roman" panose="02020603050405020304" charset="0"/>
                <a:cs typeface="Times New Roman" panose="02020603050405020304" charset="0"/>
              </a:rPr>
              <a:t> để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chỉ</a:t>
            </a:r>
            <a:r>
              <a:rPr lang="en-US" dirty="0">
                <a:latin typeface="Times New Roman" panose="02020603050405020304" charset="0"/>
                <a:cs typeface="Times New Roman" panose="02020603050405020304" charset="0"/>
              </a:rPr>
              <a:t> cần </a:t>
            </a:r>
            <a:r>
              <a:rPr lang="en-US" dirty="0" err="1">
                <a:latin typeface="Times New Roman" panose="02020603050405020304" charset="0"/>
                <a:cs typeface="Times New Roman" panose="02020603050405020304" charset="0"/>
              </a:rPr>
              <a:t>tính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toán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khoảng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giữa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endParaRPr lang="vi-VN" dirty="0">
              <a:latin typeface="Times New Roman" panose="02020603050405020304" charset="0"/>
              <a:cs typeface="Times New Roman" panose="02020603050405020304" charset="0"/>
            </a:endParaRPr>
          </a:p>
        </p:txBody>
      </p:sp>
      <p:sp>
        <p:nvSpPr>
          <p:cNvPr id="3" name="Text Box 2"/>
          <p:cNvSpPr txBox="1"/>
          <p:nvPr/>
        </p:nvSpPr>
        <p:spPr>
          <a:xfrm>
            <a:off x="8316595" y="2532380"/>
            <a:ext cx="3875405" cy="2701925"/>
          </a:xfrm>
          <a:prstGeom prst="rect">
            <a:avLst/>
          </a:prstGeom>
          <a:noFill/>
        </p:spPr>
        <p:txBody>
          <a:bodyPr wrap="square" rtlCol="0" anchor="t">
            <a:noAutofit/>
          </a:bodyPr>
          <a:p>
            <a:pPr marL="0" indent="0">
              <a:buFont typeface="Arial" panose="020B0604020202020204" pitchFamily="34" charset="0"/>
              <a:buNone/>
            </a:pPr>
            <a:r>
              <a:rPr lang="en-US" sz="2600" dirty="0">
                <a:latin typeface="Times New Roman" panose="02020603050405020304" charset="0"/>
                <a:cs typeface="Times New Roman" panose="02020603050405020304" charset="0"/>
                <a:sym typeface="+mn-ea"/>
              </a:rPr>
              <a:t>Khi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có</a:t>
            </a:r>
            <a:r>
              <a:rPr lang="en-US" sz="2600" dirty="0">
                <a:latin typeface="Times New Roman" panose="02020603050405020304" charset="0"/>
                <a:cs typeface="Times New Roman" panose="02020603050405020304" charset="0"/>
                <a:sym typeface="+mn-ea"/>
              </a:rPr>
              <a:t> 2 </a:t>
            </a:r>
            <a:r>
              <a:rPr lang="en-US" sz="2600" dirty="0" err="1">
                <a:latin typeface="Times New Roman" panose="02020603050405020304" charset="0"/>
                <a:cs typeface="Times New Roman" panose="02020603050405020304" charset="0"/>
                <a:sym typeface="+mn-ea"/>
              </a:rPr>
              <a:t>mẫu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hoặc</a:t>
            </a:r>
            <a:r>
              <a:rPr lang="en-US" sz="2600" dirty="0">
                <a:latin typeface="Times New Roman" panose="02020603050405020304" charset="0"/>
                <a:cs typeface="Times New Roman" panose="02020603050405020304" charset="0"/>
                <a:sym typeface="+mn-ea"/>
              </a:rPr>
              <a:t> 2 </a:t>
            </a:r>
            <a:r>
              <a:rPr lang="en-US" sz="2600" dirty="0" err="1">
                <a:latin typeface="Times New Roman" panose="02020603050405020304" charset="0"/>
                <a:cs typeface="Times New Roman" panose="02020603050405020304" charset="0"/>
                <a:sym typeface="+mn-ea"/>
              </a:rPr>
              <a:t>trục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khoảng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cách</a:t>
            </a:r>
            <a:r>
              <a:rPr lang="en-US" sz="2600" dirty="0">
                <a:latin typeface="Times New Roman" panose="02020603050405020304" charset="0"/>
                <a:cs typeface="Times New Roman" panose="02020603050405020304" charset="0"/>
                <a:sym typeface="+mn-ea"/>
              </a:rPr>
              <a:t> Euclid </a:t>
            </a:r>
            <a:r>
              <a:rPr lang="en-US" sz="2600" dirty="0" err="1">
                <a:latin typeface="Times New Roman" panose="02020603050405020304" charset="0"/>
                <a:cs typeface="Times New Roman" panose="02020603050405020304" charset="0"/>
                <a:sym typeface="+mn-ea"/>
              </a:rPr>
              <a:t>là</a:t>
            </a:r>
            <a:r>
              <a:rPr lang="en-US" sz="2600" dirty="0">
                <a:latin typeface="Times New Roman" panose="02020603050405020304" charset="0"/>
                <a:cs typeface="Times New Roman" panose="02020603050405020304" charset="0"/>
                <a:sym typeface="+mn-ea"/>
              </a:rPr>
              <a:t>:</a:t>
            </a:r>
            <a:endParaRPr lang="en-US" sz="2600" dirty="0">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US" sz="2600" dirty="0">
              <a:latin typeface="Times New Roman" panose="02020603050405020304" charset="0"/>
              <a:cs typeface="Times New Roman" panose="02020603050405020304" charset="0"/>
              <a:sym typeface="+mn-ea"/>
            </a:endParaRPr>
          </a:p>
          <a:p>
            <a:pPr marL="0" indent="457200">
              <a:buFont typeface="Arial" panose="020B0604020202020204" pitchFamily="34" charset="0"/>
              <a:buNone/>
            </a:pPr>
            <a:endParaRPr lang="en-US" sz="26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600"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8316595" y="3814445"/>
            <a:ext cx="3875405" cy="869315"/>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8024267" y="142600"/>
            <a:ext cx="4008583" cy="3034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latin typeface="Times New Roman" panose="02020603050405020304" charset="0"/>
                <a:cs typeface="Times New Roman" panose="02020603050405020304" charset="0"/>
              </a:rPr>
              <a:t>Note: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không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thực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sự</a:t>
            </a:r>
            <a:r>
              <a:rPr lang="en-US" dirty="0">
                <a:latin typeface="Times New Roman" panose="02020603050405020304" charset="0"/>
                <a:cs typeface="Times New Roman" panose="02020603050405020304" charset="0"/>
              </a:rPr>
              <a:t> cần </a:t>
            </a:r>
            <a:r>
              <a:rPr lang="en-US" dirty="0" err="1">
                <a:latin typeface="Times New Roman" panose="02020603050405020304" charset="0"/>
                <a:cs typeface="Times New Roman" panose="02020603050405020304" charset="0"/>
              </a:rPr>
              <a:t>phải</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vẽ</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biểu</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đồ</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dữ</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liệu</a:t>
            </a:r>
            <a:r>
              <a:rPr lang="en-US" dirty="0">
                <a:latin typeface="Times New Roman" panose="02020603050405020304" charset="0"/>
                <a:cs typeface="Times New Roman" panose="02020603050405020304" charset="0"/>
              </a:rPr>
              <a:t> để </a:t>
            </a:r>
            <a:r>
              <a:rPr lang="en-US" dirty="0" err="1">
                <a:latin typeface="Times New Roman" panose="02020603050405020304" charset="0"/>
                <a:cs typeface="Times New Roman" panose="02020603050405020304" charset="0"/>
              </a:rPr>
              <a:t>phân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cụm</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nó</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r>
              <a:rPr lang="en-US" dirty="0">
                <a:latin typeface="Times New Roman" panose="02020603050405020304" charset="0"/>
                <a:cs typeface="Times New Roman" panose="02020603050405020304" charset="0"/>
              </a:rPr>
              <a:t> ta </a:t>
            </a:r>
            <a:r>
              <a:rPr lang="en-US" dirty="0" err="1">
                <a:latin typeface="Times New Roman" panose="02020603050405020304" charset="0"/>
                <a:cs typeface="Times New Roman" panose="02020603050405020304" charset="0"/>
              </a:rPr>
              <a:t>chỉ</a:t>
            </a:r>
            <a:r>
              <a:rPr lang="en-US" dirty="0">
                <a:latin typeface="Times New Roman" panose="02020603050405020304" charset="0"/>
                <a:cs typeface="Times New Roman" panose="02020603050405020304" charset="0"/>
              </a:rPr>
              <a:t> cần </a:t>
            </a:r>
            <a:r>
              <a:rPr lang="en-US" dirty="0" err="1">
                <a:latin typeface="Times New Roman" panose="02020603050405020304" charset="0"/>
                <a:cs typeface="Times New Roman" panose="02020603050405020304" charset="0"/>
              </a:rPr>
              <a:t>tính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toán</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khoảng</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cách</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giữa</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các</a:t>
            </a:r>
            <a:r>
              <a:rPr lang="en-US" dirty="0">
                <a:latin typeface="Times New Roman" panose="02020603050405020304" charset="0"/>
                <a:cs typeface="Times New Roman" panose="02020603050405020304" charset="0"/>
              </a:rPr>
              <a:t> </a:t>
            </a:r>
            <a:r>
              <a:rPr lang="en-US" dirty="0" err="1">
                <a:latin typeface="Times New Roman" panose="02020603050405020304" charset="0"/>
                <a:cs typeface="Times New Roman" panose="02020603050405020304" charset="0"/>
              </a:rPr>
              <a:t>chúng</a:t>
            </a:r>
            <a:endParaRPr lang="vi-VN" dirty="0">
              <a:latin typeface="Times New Roman" panose="02020603050405020304" charset="0"/>
              <a:cs typeface="Times New Roman" panose="02020603050405020304" charset="0"/>
            </a:endParaRPr>
          </a:p>
        </p:txBody>
      </p:sp>
      <p:sp>
        <p:nvSpPr>
          <p:cNvPr id="3" name="Text Box 2"/>
          <p:cNvSpPr txBox="1"/>
          <p:nvPr/>
        </p:nvSpPr>
        <p:spPr>
          <a:xfrm>
            <a:off x="8316595" y="2532380"/>
            <a:ext cx="3875405" cy="2701925"/>
          </a:xfrm>
          <a:prstGeom prst="rect">
            <a:avLst/>
          </a:prstGeom>
          <a:noFill/>
        </p:spPr>
        <p:txBody>
          <a:bodyPr wrap="square" rtlCol="0" anchor="t">
            <a:noAutofit/>
          </a:bodyPr>
          <a:p>
            <a:pPr marL="0" indent="0">
              <a:buFont typeface="Arial" panose="020B0604020202020204" pitchFamily="34" charset="0"/>
              <a:buNone/>
            </a:pPr>
            <a:r>
              <a:rPr lang="en-US" sz="2600" dirty="0">
                <a:latin typeface="Times New Roman" panose="02020603050405020304" charset="0"/>
                <a:cs typeface="Times New Roman" panose="02020603050405020304" charset="0"/>
                <a:sym typeface="+mn-ea"/>
              </a:rPr>
              <a:t>Khi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có</a:t>
            </a:r>
            <a:r>
              <a:rPr lang="en-US" sz="2600" dirty="0">
                <a:latin typeface="Times New Roman" panose="02020603050405020304" charset="0"/>
                <a:cs typeface="Times New Roman" panose="02020603050405020304" charset="0"/>
                <a:sym typeface="+mn-ea"/>
              </a:rPr>
              <a:t> 2 </a:t>
            </a:r>
            <a:r>
              <a:rPr lang="en-US" sz="2600" dirty="0" err="1">
                <a:latin typeface="Times New Roman" panose="02020603050405020304" charset="0"/>
                <a:cs typeface="Times New Roman" panose="02020603050405020304" charset="0"/>
                <a:sym typeface="+mn-ea"/>
              </a:rPr>
              <a:t>mẫu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hoặc</a:t>
            </a:r>
            <a:r>
              <a:rPr lang="en-US" sz="2600" dirty="0">
                <a:latin typeface="Times New Roman" panose="02020603050405020304" charset="0"/>
                <a:cs typeface="Times New Roman" panose="02020603050405020304" charset="0"/>
                <a:sym typeface="+mn-ea"/>
              </a:rPr>
              <a:t> 2 </a:t>
            </a:r>
            <a:r>
              <a:rPr lang="en-US" sz="2600" dirty="0" err="1">
                <a:latin typeface="Times New Roman" panose="02020603050405020304" charset="0"/>
                <a:cs typeface="Times New Roman" panose="02020603050405020304" charset="0"/>
                <a:sym typeface="+mn-ea"/>
              </a:rPr>
              <a:t>trục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khoảng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cách</a:t>
            </a:r>
            <a:r>
              <a:rPr lang="en-US" sz="2600" dirty="0">
                <a:latin typeface="Times New Roman" panose="02020603050405020304" charset="0"/>
                <a:cs typeface="Times New Roman" panose="02020603050405020304" charset="0"/>
                <a:sym typeface="+mn-ea"/>
              </a:rPr>
              <a:t> Euclid </a:t>
            </a:r>
            <a:r>
              <a:rPr lang="en-US" sz="2600" dirty="0" err="1">
                <a:latin typeface="Times New Roman" panose="02020603050405020304" charset="0"/>
                <a:cs typeface="Times New Roman" panose="02020603050405020304" charset="0"/>
                <a:sym typeface="+mn-ea"/>
              </a:rPr>
              <a:t>là</a:t>
            </a:r>
            <a:r>
              <a:rPr lang="en-US" sz="2600" dirty="0">
                <a:latin typeface="Times New Roman" panose="02020603050405020304" charset="0"/>
                <a:cs typeface="Times New Roman" panose="02020603050405020304" charset="0"/>
                <a:sym typeface="+mn-ea"/>
              </a:rPr>
              <a:t>:</a:t>
            </a:r>
            <a:endParaRPr lang="en-US" sz="2600" dirty="0">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US" sz="2600" dirty="0">
              <a:latin typeface="Times New Roman" panose="02020603050405020304" charset="0"/>
              <a:cs typeface="Times New Roman" panose="02020603050405020304" charset="0"/>
              <a:sym typeface="+mn-ea"/>
            </a:endParaRPr>
          </a:p>
          <a:p>
            <a:pPr marL="0" indent="457200">
              <a:buFont typeface="Arial" panose="020B0604020202020204" pitchFamily="34" charset="0"/>
              <a:buNone/>
            </a:pPr>
            <a:endParaRPr lang="en-US" sz="2600" dirty="0">
              <a:latin typeface="Times New Roman" panose="02020603050405020304" charset="0"/>
              <a:cs typeface="Times New Roman" panose="02020603050405020304" charset="0"/>
            </a:endParaRPr>
          </a:p>
          <a:p>
            <a:pPr marL="0" indent="0">
              <a:buFont typeface="Arial" panose="020B0604020202020204" pitchFamily="34" charset="0"/>
              <a:buNone/>
            </a:pPr>
            <a:endParaRPr lang="en-US" sz="2600"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8316595" y="3814445"/>
            <a:ext cx="3875405" cy="869315"/>
          </a:xfrm>
          <a:prstGeom prst="rect">
            <a:avLst/>
          </a:prstGeom>
        </p:spPr>
      </p:pic>
      <p:sp>
        <p:nvSpPr>
          <p:cNvPr id="2" name="Text Box 1"/>
          <p:cNvSpPr txBox="1"/>
          <p:nvPr/>
        </p:nvSpPr>
        <p:spPr>
          <a:xfrm>
            <a:off x="8316595" y="4683760"/>
            <a:ext cx="3715385" cy="1691640"/>
          </a:xfrm>
          <a:prstGeom prst="rect">
            <a:avLst/>
          </a:prstGeom>
          <a:noFill/>
        </p:spPr>
        <p:txBody>
          <a:bodyPr wrap="square" rtlCol="0" anchor="t">
            <a:spAutoFit/>
          </a:bodyPr>
          <a:p>
            <a:pPr marL="0" indent="0">
              <a:buFont typeface="Arial" panose="020B0604020202020204" pitchFamily="34" charset="0"/>
              <a:buNone/>
            </a:pPr>
            <a:r>
              <a:rPr lang="en-US" sz="2600" dirty="0">
                <a:latin typeface="Times New Roman" panose="02020603050405020304" charset="0"/>
                <a:cs typeface="Times New Roman" panose="02020603050405020304" charset="0"/>
                <a:sym typeface="+mn-ea"/>
              </a:rPr>
              <a:t>Khi </a:t>
            </a:r>
            <a:r>
              <a:rPr lang="en-US" sz="2600" dirty="0" err="1">
                <a:latin typeface="Times New Roman" panose="02020603050405020304" charset="0"/>
                <a:cs typeface="Times New Roman" panose="02020603050405020304" charset="0"/>
                <a:sym typeface="+mn-ea"/>
              </a:rPr>
              <a:t>chúng</a:t>
            </a:r>
            <a:r>
              <a:rPr lang="en-US" sz="2600" dirty="0">
                <a:latin typeface="Times New Roman" panose="02020603050405020304" charset="0"/>
                <a:cs typeface="Times New Roman" panose="02020603050405020304" charset="0"/>
                <a:sym typeface="+mn-ea"/>
              </a:rPr>
              <a:t> ta </a:t>
            </a:r>
            <a:r>
              <a:rPr lang="en-US" sz="2600" dirty="0" err="1">
                <a:latin typeface="Times New Roman" panose="02020603050405020304" charset="0"/>
                <a:cs typeface="Times New Roman" panose="02020603050405020304" charset="0"/>
                <a:sym typeface="+mn-ea"/>
              </a:rPr>
              <a:t>có</a:t>
            </a:r>
            <a:r>
              <a:rPr lang="en-US" sz="2600" dirty="0">
                <a:latin typeface="Times New Roman" panose="02020603050405020304" charset="0"/>
                <a:cs typeface="Times New Roman" panose="02020603050405020304" charset="0"/>
                <a:sym typeface="+mn-ea"/>
              </a:rPr>
              <a:t> 3 </a:t>
            </a:r>
            <a:r>
              <a:rPr lang="en-US" sz="2600" dirty="0" err="1">
                <a:latin typeface="Times New Roman" panose="02020603050405020304" charset="0"/>
                <a:cs typeface="Times New Roman" panose="02020603050405020304" charset="0"/>
                <a:sym typeface="+mn-ea"/>
              </a:rPr>
              <a:t>mẫu</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hoặc</a:t>
            </a:r>
            <a:r>
              <a:rPr lang="en-US" sz="2600" dirty="0">
                <a:latin typeface="Times New Roman" panose="02020603050405020304" charset="0"/>
                <a:cs typeface="Times New Roman" panose="02020603050405020304" charset="0"/>
                <a:sym typeface="+mn-ea"/>
              </a:rPr>
              <a:t> 3 </a:t>
            </a:r>
            <a:r>
              <a:rPr lang="en-US" sz="2600" dirty="0" err="1">
                <a:latin typeface="Times New Roman" panose="02020603050405020304" charset="0"/>
                <a:cs typeface="Times New Roman" panose="02020603050405020304" charset="0"/>
                <a:sym typeface="+mn-ea"/>
              </a:rPr>
              <a:t>trục</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khoảng</a:t>
            </a:r>
            <a:r>
              <a:rPr lang="en-US" sz="2600" dirty="0">
                <a:latin typeface="Times New Roman" panose="02020603050405020304" charset="0"/>
                <a:cs typeface="Times New Roman" panose="02020603050405020304" charset="0"/>
                <a:sym typeface="+mn-ea"/>
              </a:rPr>
              <a:t> </a:t>
            </a:r>
            <a:r>
              <a:rPr lang="en-US" sz="2600" dirty="0" err="1">
                <a:latin typeface="Times New Roman" panose="02020603050405020304" charset="0"/>
                <a:cs typeface="Times New Roman" panose="02020603050405020304" charset="0"/>
                <a:sym typeface="+mn-ea"/>
              </a:rPr>
              <a:t>cách</a:t>
            </a:r>
            <a:r>
              <a:rPr lang="en-US" sz="2600" dirty="0">
                <a:latin typeface="Times New Roman" panose="02020603050405020304" charset="0"/>
                <a:cs typeface="Times New Roman" panose="02020603050405020304" charset="0"/>
                <a:sym typeface="+mn-ea"/>
              </a:rPr>
              <a:t> Euclid </a:t>
            </a:r>
            <a:r>
              <a:rPr lang="en-US" sz="2600" dirty="0" err="1">
                <a:latin typeface="Times New Roman" panose="02020603050405020304" charset="0"/>
                <a:cs typeface="Times New Roman" panose="02020603050405020304" charset="0"/>
                <a:sym typeface="+mn-ea"/>
              </a:rPr>
              <a:t>là</a:t>
            </a:r>
            <a:r>
              <a:rPr lang="en-US" sz="2600" dirty="0">
                <a:latin typeface="Times New Roman" panose="02020603050405020304" charset="0"/>
                <a:cs typeface="Times New Roman" panose="02020603050405020304" charset="0"/>
                <a:sym typeface="+mn-ea"/>
              </a:rPr>
              <a:t>:</a:t>
            </a:r>
            <a:endParaRPr lang="en-US" sz="2600" dirty="0">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US" sz="2600" dirty="0">
              <a:latin typeface="Times New Roman" panose="02020603050405020304" charset="0"/>
              <a:cs typeface="Times New Roman" panose="02020603050405020304" charset="0"/>
              <a:sym typeface="+mn-ea"/>
            </a:endParaRPr>
          </a:p>
        </p:txBody>
      </p:sp>
      <p:pic>
        <p:nvPicPr>
          <p:cNvPr id="7" name="Picture 6"/>
          <p:cNvPicPr>
            <a:picLocks noChangeAspect="1"/>
          </p:cNvPicPr>
          <p:nvPr/>
        </p:nvPicPr>
        <p:blipFill>
          <a:blip r:embed="rId3"/>
          <a:stretch>
            <a:fillRect/>
          </a:stretch>
        </p:blipFill>
        <p:spPr>
          <a:xfrm>
            <a:off x="7163435" y="5851525"/>
            <a:ext cx="5028565" cy="643255"/>
          </a:xfrm>
          <a:prstGeom prst="rect">
            <a:avLst/>
          </a:prstGeo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Hình ảnh 3"/>
          <p:cNvPicPr>
            <a:picLocks noChangeAspect="1"/>
          </p:cNvPicPr>
          <p:nvPr/>
        </p:nvPicPr>
        <p:blipFill>
          <a:blip r:embed="rId1"/>
          <a:srcRect t="3412"/>
          <a:stretch>
            <a:fillRect/>
          </a:stretch>
        </p:blipFill>
        <p:spPr>
          <a:xfrm>
            <a:off x="0" y="1597383"/>
            <a:ext cx="8728364" cy="4189078"/>
          </a:xfrm>
          <a:prstGeom prst="rect">
            <a:avLst/>
          </a:prstGeom>
        </p:spPr>
      </p:pic>
      <p:sp>
        <p:nvSpPr>
          <p:cNvPr id="5" name="Chỗ dành sẵn cho Nội dung 2"/>
          <p:cNvSpPr txBox="1"/>
          <p:nvPr/>
        </p:nvSpPr>
        <p:spPr>
          <a:xfrm>
            <a:off x="8024267" y="142600"/>
            <a:ext cx="4008583" cy="24343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600" dirty="0">
                <a:latin typeface="Times New Roman" panose="02020603050405020304" charset="0"/>
                <a:cs typeface="Times New Roman" panose="02020603050405020304" charset="0"/>
              </a:rPr>
              <a:t>Note: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không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thực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sự</a:t>
            </a:r>
            <a:r>
              <a:rPr lang="en-US" sz="2600" dirty="0">
                <a:latin typeface="Times New Roman" panose="02020603050405020304" charset="0"/>
                <a:cs typeface="Times New Roman" panose="02020603050405020304" charset="0"/>
              </a:rPr>
              <a:t> cần </a:t>
            </a:r>
            <a:r>
              <a:rPr lang="en-US" sz="2600" dirty="0" err="1">
                <a:latin typeface="Times New Roman" panose="02020603050405020304" charset="0"/>
                <a:cs typeface="Times New Roman" panose="02020603050405020304" charset="0"/>
              </a:rPr>
              <a:t>phải</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vẽ</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biểu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đồ</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dữ</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liệu</a:t>
            </a:r>
            <a:r>
              <a:rPr lang="en-US" sz="2600" dirty="0">
                <a:latin typeface="Times New Roman" panose="02020603050405020304" charset="0"/>
                <a:cs typeface="Times New Roman" panose="02020603050405020304" charset="0"/>
              </a:rPr>
              <a:t> để </a:t>
            </a:r>
            <a:r>
              <a:rPr lang="en-US" sz="2600" dirty="0" err="1">
                <a:latin typeface="Times New Roman" panose="02020603050405020304" charset="0"/>
                <a:cs typeface="Times New Roman" panose="02020603050405020304" charset="0"/>
              </a:rPr>
              <a:t>phân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cụm</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nó</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chỉ</a:t>
            </a:r>
            <a:r>
              <a:rPr lang="en-US" sz="2600" dirty="0">
                <a:latin typeface="Times New Roman" panose="02020603050405020304" charset="0"/>
                <a:cs typeface="Times New Roman" panose="02020603050405020304" charset="0"/>
              </a:rPr>
              <a:t> cần </a:t>
            </a:r>
            <a:r>
              <a:rPr lang="en-US" sz="2600" dirty="0" err="1">
                <a:latin typeface="Times New Roman" panose="02020603050405020304" charset="0"/>
                <a:cs typeface="Times New Roman" panose="02020603050405020304" charset="0"/>
              </a:rPr>
              <a:t>tính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toán</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khoảng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cách</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giữa</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chúng</a:t>
            </a:r>
            <a:endParaRPr lang="vi-VN" sz="2600" dirty="0">
              <a:latin typeface="Times New Roman" panose="02020603050405020304" charset="0"/>
              <a:cs typeface="Times New Roman" panose="02020603050405020304" charset="0"/>
            </a:endParaRPr>
          </a:p>
        </p:txBody>
      </p:sp>
      <p:sp>
        <p:nvSpPr>
          <p:cNvPr id="6" name="Chỗ dành sẵn cho Nội dung 2"/>
          <p:cNvSpPr txBox="1"/>
          <p:nvPr/>
        </p:nvSpPr>
        <p:spPr>
          <a:xfrm>
            <a:off x="8024266" y="2826273"/>
            <a:ext cx="4008583" cy="1802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latin typeface="Times New Roman" panose="02020603050405020304" charset="0"/>
                <a:cs typeface="Times New Roman" panose="02020603050405020304" charset="0"/>
              </a:rPr>
              <a:t>Khi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có</a:t>
            </a:r>
            <a:r>
              <a:rPr lang="en-US" sz="2600" dirty="0">
                <a:latin typeface="Times New Roman" panose="02020603050405020304" charset="0"/>
                <a:cs typeface="Times New Roman" panose="02020603050405020304" charset="0"/>
              </a:rPr>
              <a:t> 2 </a:t>
            </a:r>
            <a:r>
              <a:rPr lang="en-US" sz="2600" dirty="0" err="1">
                <a:latin typeface="Times New Roman" panose="02020603050405020304" charset="0"/>
                <a:cs typeface="Times New Roman" panose="02020603050405020304" charset="0"/>
              </a:rPr>
              <a:t>mẫu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hoặc</a:t>
            </a:r>
            <a:r>
              <a:rPr lang="en-US" sz="2600" dirty="0">
                <a:latin typeface="Times New Roman" panose="02020603050405020304" charset="0"/>
                <a:cs typeface="Times New Roman" panose="02020603050405020304" charset="0"/>
              </a:rPr>
              <a:t> 2 </a:t>
            </a:r>
            <a:r>
              <a:rPr lang="en-US" sz="2600" dirty="0" err="1">
                <a:latin typeface="Times New Roman" panose="02020603050405020304" charset="0"/>
                <a:cs typeface="Times New Roman" panose="02020603050405020304" charset="0"/>
              </a:rPr>
              <a:t>trục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khoảng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cách</a:t>
            </a:r>
            <a:r>
              <a:rPr lang="en-US" sz="2600" dirty="0">
                <a:latin typeface="Times New Roman" panose="02020603050405020304" charset="0"/>
                <a:cs typeface="Times New Roman" panose="02020603050405020304" charset="0"/>
              </a:rPr>
              <a:t> Euclid </a:t>
            </a:r>
            <a:r>
              <a:rPr lang="en-US" sz="2600" dirty="0" err="1">
                <a:latin typeface="Times New Roman" panose="02020603050405020304" charset="0"/>
                <a:cs typeface="Times New Roman" panose="02020603050405020304" charset="0"/>
              </a:rPr>
              <a:t>là</a:t>
            </a:r>
            <a:r>
              <a:rPr lang="en-US" sz="2600" dirty="0">
                <a:latin typeface="Times New Roman" panose="02020603050405020304" charset="0"/>
                <a:cs typeface="Times New Roman" panose="02020603050405020304" charset="0"/>
              </a:rPr>
              <a:t>:</a:t>
            </a:r>
            <a:endParaRPr lang="en-US" sz="2600" dirty="0">
              <a:latin typeface="Times New Roman" panose="02020603050405020304" charset="0"/>
              <a:cs typeface="Times New Roman" panose="02020603050405020304" charset="0"/>
            </a:endParaRPr>
          </a:p>
          <a:p>
            <a:pPr marL="0" indent="0">
              <a:buFont typeface="Arial" panose="020B0604020202020204" pitchFamily="34" charset="0"/>
              <a:buNone/>
            </a:pPr>
            <a:endParaRPr lang="vi-VN" sz="2600" dirty="0">
              <a:latin typeface="Times New Roman" panose="02020603050405020304" charset="0"/>
              <a:cs typeface="Times New Roman" panose="02020603050405020304" charset="0"/>
            </a:endParaRPr>
          </a:p>
        </p:txBody>
      </p:sp>
      <p:sp>
        <p:nvSpPr>
          <p:cNvPr id="8" name="Chỗ dành sẵn cho Nội dung 2"/>
          <p:cNvSpPr txBox="1"/>
          <p:nvPr/>
        </p:nvSpPr>
        <p:spPr>
          <a:xfrm>
            <a:off x="8024266" y="4628330"/>
            <a:ext cx="4008583" cy="18020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latin typeface="Times New Roman" panose="02020603050405020304" charset="0"/>
                <a:cs typeface="Times New Roman" panose="02020603050405020304" charset="0"/>
              </a:rPr>
              <a:t>Khi </a:t>
            </a:r>
            <a:r>
              <a:rPr lang="en-US" sz="2600" dirty="0" err="1">
                <a:latin typeface="Times New Roman" panose="02020603050405020304" charset="0"/>
                <a:cs typeface="Times New Roman" panose="02020603050405020304" charset="0"/>
              </a:rPr>
              <a:t>chúng</a:t>
            </a:r>
            <a:r>
              <a:rPr lang="en-US" sz="2600" dirty="0">
                <a:latin typeface="Times New Roman" panose="02020603050405020304" charset="0"/>
                <a:cs typeface="Times New Roman" panose="02020603050405020304" charset="0"/>
              </a:rPr>
              <a:t> ta </a:t>
            </a:r>
            <a:r>
              <a:rPr lang="en-US" sz="2600" dirty="0" err="1">
                <a:latin typeface="Times New Roman" panose="02020603050405020304" charset="0"/>
                <a:cs typeface="Times New Roman" panose="02020603050405020304" charset="0"/>
              </a:rPr>
              <a:t>có</a:t>
            </a:r>
            <a:r>
              <a:rPr lang="en-US" sz="2600" dirty="0">
                <a:latin typeface="Times New Roman" panose="02020603050405020304" charset="0"/>
                <a:cs typeface="Times New Roman" panose="02020603050405020304" charset="0"/>
              </a:rPr>
              <a:t> 3 </a:t>
            </a:r>
            <a:r>
              <a:rPr lang="en-US" sz="2600" dirty="0" err="1">
                <a:latin typeface="Times New Roman" panose="02020603050405020304" charset="0"/>
                <a:cs typeface="Times New Roman" panose="02020603050405020304" charset="0"/>
              </a:rPr>
              <a:t>mẫu</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hoặc</a:t>
            </a:r>
            <a:r>
              <a:rPr lang="en-US" sz="2600" dirty="0">
                <a:latin typeface="Times New Roman" panose="02020603050405020304" charset="0"/>
                <a:cs typeface="Times New Roman" panose="02020603050405020304" charset="0"/>
              </a:rPr>
              <a:t> 3 </a:t>
            </a:r>
            <a:r>
              <a:rPr lang="en-US" sz="2600" dirty="0" err="1">
                <a:latin typeface="Times New Roman" panose="02020603050405020304" charset="0"/>
                <a:cs typeface="Times New Roman" panose="02020603050405020304" charset="0"/>
              </a:rPr>
              <a:t>trục</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khoảng</a:t>
            </a:r>
            <a:r>
              <a:rPr lang="en-US" sz="2600" dirty="0">
                <a:latin typeface="Times New Roman" panose="02020603050405020304" charset="0"/>
                <a:cs typeface="Times New Roman" panose="02020603050405020304" charset="0"/>
              </a:rPr>
              <a:t> </a:t>
            </a:r>
            <a:r>
              <a:rPr lang="en-US" sz="2600" dirty="0" err="1">
                <a:latin typeface="Times New Roman" panose="02020603050405020304" charset="0"/>
                <a:cs typeface="Times New Roman" panose="02020603050405020304" charset="0"/>
              </a:rPr>
              <a:t>cách</a:t>
            </a:r>
            <a:r>
              <a:rPr lang="en-US" sz="2600" dirty="0">
                <a:latin typeface="Times New Roman" panose="02020603050405020304" charset="0"/>
                <a:cs typeface="Times New Roman" panose="02020603050405020304" charset="0"/>
              </a:rPr>
              <a:t> Euclid </a:t>
            </a:r>
            <a:r>
              <a:rPr lang="en-US" sz="2600" dirty="0" err="1">
                <a:latin typeface="Times New Roman" panose="02020603050405020304" charset="0"/>
                <a:cs typeface="Times New Roman" panose="02020603050405020304" charset="0"/>
              </a:rPr>
              <a:t>là</a:t>
            </a:r>
            <a:r>
              <a:rPr lang="en-US" sz="2600" dirty="0">
                <a:latin typeface="Times New Roman" panose="02020603050405020304" charset="0"/>
                <a:cs typeface="Times New Roman" panose="02020603050405020304" charset="0"/>
              </a:rPr>
              <a:t>:</a:t>
            </a:r>
            <a:endParaRPr lang="en-US" sz="2600" dirty="0">
              <a:latin typeface="Times New Roman" panose="02020603050405020304" charset="0"/>
              <a:cs typeface="Times New Roman" panose="02020603050405020304" charset="0"/>
            </a:endParaRPr>
          </a:p>
          <a:p>
            <a:pPr marL="0" indent="0">
              <a:buFont typeface="Arial" panose="020B0604020202020204" pitchFamily="34" charset="0"/>
              <a:buNone/>
            </a:pPr>
            <a:endParaRPr lang="vi-VN" sz="2600" dirty="0">
              <a:latin typeface="Times New Roman" panose="02020603050405020304" charset="0"/>
              <a:cs typeface="Times New Roman" panose="02020603050405020304" charset="0"/>
            </a:endParaRPr>
          </a:p>
        </p:txBody>
      </p:sp>
      <p:sp>
        <p:nvSpPr>
          <p:cNvPr id="10" name="Chỗ dành sẵn cho Nội dung 2"/>
          <p:cNvSpPr txBox="1"/>
          <p:nvPr/>
        </p:nvSpPr>
        <p:spPr>
          <a:xfrm>
            <a:off x="956945" y="170815"/>
            <a:ext cx="5603240" cy="18021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600" dirty="0">
                <a:latin typeface="Times New Roman" panose="02020603050405020304" charset="0"/>
                <a:cs typeface="Times New Roman" panose="02020603050405020304" charset="0"/>
              </a:rPr>
              <a:t>Khái quát nên ta có :</a:t>
            </a:r>
            <a:endParaRPr lang="vi-VN" sz="2600" dirty="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2"/>
          <a:stretch>
            <a:fillRect/>
          </a:stretch>
        </p:blipFill>
        <p:spPr>
          <a:xfrm>
            <a:off x="8316595" y="3814445"/>
            <a:ext cx="3875405" cy="869315"/>
          </a:xfrm>
          <a:prstGeom prst="rect">
            <a:avLst/>
          </a:prstGeom>
        </p:spPr>
      </p:pic>
      <p:pic>
        <p:nvPicPr>
          <p:cNvPr id="3" name="Picture 2"/>
          <p:cNvPicPr>
            <a:picLocks noChangeAspect="1"/>
          </p:cNvPicPr>
          <p:nvPr/>
        </p:nvPicPr>
        <p:blipFill>
          <a:blip r:embed="rId3"/>
          <a:stretch>
            <a:fillRect/>
          </a:stretch>
        </p:blipFill>
        <p:spPr>
          <a:xfrm>
            <a:off x="7163435" y="5851525"/>
            <a:ext cx="5028565" cy="643255"/>
          </a:xfrm>
          <a:prstGeom prst="rect">
            <a:avLst/>
          </a:prstGeom>
        </p:spPr>
      </p:pic>
      <p:pic>
        <p:nvPicPr>
          <p:cNvPr id="11" name="Picture 10"/>
          <p:cNvPicPr>
            <a:picLocks noChangeAspect="1"/>
          </p:cNvPicPr>
          <p:nvPr/>
        </p:nvPicPr>
        <p:blipFill>
          <a:blip r:embed="rId4"/>
          <a:stretch>
            <a:fillRect/>
          </a:stretch>
        </p:blipFill>
        <p:spPr>
          <a:xfrm>
            <a:off x="266065" y="672465"/>
            <a:ext cx="8050530" cy="860425"/>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10515600" cy="4783455"/>
          </a:xfrm>
        </p:spPr>
        <p:txBody>
          <a:bodyPr/>
          <a:p>
            <a:pPr marL="0" indent="0">
              <a:buNone/>
            </a:pPr>
            <a:r>
              <a:rPr lang="en-US">
                <a:latin typeface="Times New Roman" panose="02020603050405020304" charset="0"/>
                <a:cs typeface="Times New Roman" panose="02020603050405020304" charset="0"/>
              </a:rPr>
              <a:t>2.5</a:t>
            </a:r>
            <a:r>
              <a:rPr lang="en-US" sz="2600">
                <a:latin typeface="Times New Roman" panose="02020603050405020304" charset="0"/>
                <a:cs typeface="Times New Roman" panose="02020603050405020304" charset="0"/>
              </a:rPr>
              <a:t>. Ưu điểm</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Đơn giản và dễ triển khai</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Hiệu quả về thời O (n.k.i.d)</a:t>
            </a:r>
            <a:endParaRPr lang="en-US" sz="2600">
              <a:latin typeface="Times New Roman" panose="02020603050405020304" charset="0"/>
              <a:cs typeface="Times New Roman" panose="02020603050405020304" charset="0"/>
            </a:endParaRPr>
          </a:p>
          <a:p>
            <a:pPr marL="0" indent="457200">
              <a:buNone/>
            </a:pPr>
            <a:r>
              <a:rPr lang="en-US" sz="2400">
                <a:latin typeface="Times New Roman" panose="02020603050405020304" charset="0"/>
                <a:cs typeface="Times New Roman" panose="02020603050405020304" charset="0"/>
                <a:sym typeface="+mn-ea"/>
              </a:rPr>
              <a:t>n: số lượng dữ liệu</a:t>
            </a:r>
            <a:endParaRPr lang="en-US" sz="2400">
              <a:latin typeface="Times New Roman" panose="02020603050405020304" charset="0"/>
              <a:cs typeface="Times New Roman" panose="02020603050405020304" charset="0"/>
            </a:endParaRPr>
          </a:p>
          <a:p>
            <a:pPr marL="0" indent="457200">
              <a:buNone/>
            </a:pPr>
            <a:r>
              <a:rPr lang="en-US" sz="2400">
                <a:latin typeface="Times New Roman" panose="02020603050405020304" charset="0"/>
                <a:cs typeface="Times New Roman" panose="02020603050405020304" charset="0"/>
                <a:sym typeface="+mn-ea"/>
              </a:rPr>
              <a:t>k: số cụm</a:t>
            </a:r>
            <a:endParaRPr lang="en-US" sz="2400">
              <a:latin typeface="Times New Roman" panose="02020603050405020304" charset="0"/>
              <a:cs typeface="Times New Roman" panose="02020603050405020304" charset="0"/>
            </a:endParaRPr>
          </a:p>
          <a:p>
            <a:pPr marL="0" indent="457200">
              <a:buNone/>
            </a:pPr>
            <a:r>
              <a:rPr lang="en-US" sz="2400">
                <a:latin typeface="Times New Roman" panose="02020603050405020304" charset="0"/>
                <a:cs typeface="Times New Roman" panose="02020603050405020304" charset="0"/>
                <a:sym typeface="+mn-ea"/>
              </a:rPr>
              <a:t>i: số lần lặp</a:t>
            </a:r>
            <a:endParaRPr lang="en-US" sz="2400">
              <a:latin typeface="Times New Roman" panose="02020603050405020304" charset="0"/>
              <a:cs typeface="Times New Roman" panose="02020603050405020304" charset="0"/>
            </a:endParaRPr>
          </a:p>
          <a:p>
            <a:pPr marL="0" indent="457200">
              <a:buNone/>
            </a:pPr>
            <a:r>
              <a:rPr lang="en-US" sz="2400">
                <a:latin typeface="Times New Roman" panose="02020603050405020304" charset="0"/>
                <a:cs typeface="Times New Roman" panose="02020603050405020304" charset="0"/>
                <a:sym typeface="+mn-ea"/>
              </a:rPr>
              <a:t>d: số chiều</a:t>
            </a:r>
            <a:endParaRPr lang="en-US" sz="24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Khả năng mở rộng</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Hiệu quả với dữ liệu có cầu trúc rõ ràng</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Tình linh hoạt cao, ...</a:t>
            </a:r>
            <a:endParaRPr lang="en-US" sz="26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6617335" cy="4783455"/>
          </a:xfrm>
        </p:spPr>
        <p:txBody>
          <a:bodyPr/>
          <a:p>
            <a:pPr marL="0" indent="0">
              <a:buNone/>
            </a:pPr>
            <a:r>
              <a:rPr lang="en-US">
                <a:latin typeface="Times New Roman" panose="02020603050405020304" charset="0"/>
                <a:cs typeface="Times New Roman" panose="02020603050405020304" charset="0"/>
              </a:rPr>
              <a:t>2.6. Nhược điểm</a:t>
            </a:r>
            <a:endParaRPr lang="en-US">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Chúng ta cần xác định rõ số cụm cần được phân cụm.</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Nghiệm cuối phụ thuộc nhiều vào tâm cụm được khởi tạo ban đầu</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Các cụm cần có số lượng điểm gần bằng nhau.</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Đa số khi mang phân thì các cụm thường có dạng hình tròn</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Hiệu quả thấp khi có một cụm nằm trong một cụm khác</a:t>
            </a:r>
            <a:endParaRPr lang="en-US" sz="26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7455535" y="1691005"/>
            <a:ext cx="4537710" cy="3335655"/>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p>
            <a:r>
              <a:rPr lang="en-US" sz="5400">
                <a:latin typeface="Times New Roman" panose="02020603050405020304" charset="0"/>
                <a:cs typeface="Times New Roman" panose="02020603050405020304" charset="0"/>
              </a:rPr>
              <a:t>2. K-means</a:t>
            </a:r>
            <a:endParaRPr lang="en-US" sz="54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393825"/>
            <a:ext cx="6617335" cy="4783455"/>
          </a:xfrm>
        </p:spPr>
        <p:txBody>
          <a:bodyPr/>
          <a:p>
            <a:pPr marL="0" indent="0">
              <a:buNone/>
            </a:pPr>
            <a:r>
              <a:rPr lang="en-US">
                <a:latin typeface="Times New Roman" panose="02020603050405020304" charset="0"/>
                <a:cs typeface="Times New Roman" panose="02020603050405020304" charset="0"/>
              </a:rPr>
              <a:t>2.6. Nhược điểm</a:t>
            </a:r>
            <a:endParaRPr lang="en-US">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Chúng ta cần xác định rõ số cụm cần được phân cụm.</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Nghiệm cuối phụ thuộc nhiều vào tâm cụm được khởi tạo ban đầu</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Các cụm cần có số lượng điểm gần bằng nhau.</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Đa số khi mang phân thì các cụm thường có dạng hình tròn</a:t>
            </a:r>
            <a:endParaRPr lang="en-US" sz="2600">
              <a:latin typeface="Times New Roman" panose="02020603050405020304" charset="0"/>
              <a:cs typeface="Times New Roman" panose="02020603050405020304" charset="0"/>
            </a:endParaRPr>
          </a:p>
          <a:p>
            <a:pPr marL="0" indent="0">
              <a:buNone/>
            </a:pPr>
            <a:r>
              <a:rPr lang="en-US" sz="2600">
                <a:latin typeface="Times New Roman" panose="02020603050405020304" charset="0"/>
                <a:cs typeface="Times New Roman" panose="02020603050405020304" charset="0"/>
              </a:rPr>
              <a:t>- Hiệu quả thấp khi có một cụm nằm trong một cụm khác</a:t>
            </a:r>
            <a:endParaRPr lang="en-US" sz="2600">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7455535" y="1691005"/>
            <a:ext cx="4537710" cy="3335655"/>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p:cNvSpPr>
            <a:spLocks noGrp="1"/>
          </p:cNvSpPr>
          <p:nvPr>
            <p:ph type="title"/>
          </p:nvPr>
        </p:nvSpPr>
        <p:spPr>
          <a:xfrm>
            <a:off x="2662237" y="1515809"/>
            <a:ext cx="6867526" cy="3826381"/>
          </a:xfrm>
        </p:spPr>
        <p:txBody>
          <a:bodyPr>
            <a:noAutofit/>
          </a:bodyPr>
          <a:lstStyle/>
          <a:p>
            <a:r>
              <a:rPr lang="en-US" sz="12000" b="1" dirty="0"/>
              <a:t>The End!!!</a:t>
            </a:r>
            <a:endParaRPr lang="vi-VN" sz="12000" b="1"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p:cNvSpPr>
            <a:spLocks noGrp="1"/>
          </p:cNvSpPr>
          <p:nvPr>
            <p:ph type="title"/>
          </p:nvPr>
        </p:nvSpPr>
        <p:spPr>
          <a:xfrm>
            <a:off x="648709" y="1173018"/>
            <a:ext cx="11016818" cy="4243063"/>
          </a:xfrm>
        </p:spPr>
        <p:txBody>
          <a:bodyPr>
            <a:noAutofit/>
          </a:bodyPr>
          <a:lstStyle/>
          <a:p>
            <a:r>
              <a:rPr lang="en-US" sz="7700" b="1" dirty="0"/>
              <a:t>Thanks for your attention!!!</a:t>
            </a:r>
            <a:endParaRPr lang="vi-VN" sz="77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13967</Words>
  <Application>WPS Presentation</Application>
  <PresentationFormat>Widescreen</PresentationFormat>
  <Paragraphs>510</Paragraphs>
  <Slides>98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98</vt:i4>
      </vt:variant>
    </vt:vector>
  </HeadingPairs>
  <TitlesOfParts>
    <vt:vector size="107" baseType="lpstr">
      <vt:lpstr>Arial</vt:lpstr>
      <vt:lpstr>SimSun</vt:lpstr>
      <vt:lpstr>Wingdings</vt:lpstr>
      <vt:lpstr>Times New Roman</vt:lpstr>
      <vt:lpstr>Microsoft YaHei</vt:lpstr>
      <vt:lpstr>Arial Unicode MS</vt:lpstr>
      <vt:lpstr>Calibri Light</vt:lpstr>
      <vt:lpstr>Calibri</vt:lpstr>
      <vt:lpstr>Office Theme</vt:lpstr>
      <vt:lpstr>Phân cụm Phân cụm với K-means</vt:lpstr>
      <vt:lpstr>1. Phân cụm là gì ?</vt:lpstr>
      <vt:lpstr>1. Phân cụm là gì ?</vt:lpstr>
      <vt:lpstr>1. Phân cụm là gì ?</vt:lpstr>
      <vt:lpstr>1. Phân cụm là gì ?</vt:lpstr>
      <vt:lpstr>1. Phân cụm là gì ?</vt:lpstr>
      <vt:lpstr>2. K-means</vt:lpstr>
      <vt:lpstr>2. K-means</vt:lpstr>
      <vt:lpstr>2. K-means</vt:lpstr>
      <vt:lpstr>2. K-means</vt:lpstr>
      <vt:lpstr>2. K-means</vt:lpstr>
      <vt:lpstr>2. K-means</vt:lpstr>
      <vt:lpstr>2. K-means</vt:lpstr>
      <vt:lpstr>2. K-means</vt:lpstr>
      <vt:lpstr>2. K-means</vt:lpstr>
      <vt:lpstr>2. K-means</vt:lpstr>
      <vt:lpstr>2. K-means</vt:lpstr>
      <vt:lpstr>2. K-means</vt:lpstr>
      <vt:lpstr>2. K-means</vt:lpstr>
      <vt:lpstr>2. K-means</vt:lpstr>
      <vt:lpstr>2. K-means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K-means</vt:lpstr>
      <vt:lpstr>2. K-means</vt:lpstr>
      <vt:lpstr>2. K-means</vt:lpstr>
      <vt:lpstr>2. K-means</vt:lpstr>
      <vt:lpstr>2. K-means</vt:lpstr>
      <vt:lpstr>2. K-means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K-means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K-means</vt:lpstr>
      <vt:lpstr>2. K-means</vt:lpstr>
      <vt:lpstr>2. K-means</vt:lpstr>
      <vt:lpstr>The End!!!</vt:lpstr>
      <vt:lpstr>Thanks for your attention!!!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cụm Phân cụm với K-means</dc:title>
  <dc:creator>vanho</dc:creator>
  <cp:lastModifiedBy>Cơm Trắng</cp:lastModifiedBy>
  <cp:revision>52</cp:revision>
  <dcterms:created xsi:type="dcterms:W3CDTF">2024-11-17T02:11:00Z</dcterms:created>
  <dcterms:modified xsi:type="dcterms:W3CDTF">2024-11-21T07:21:25Z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BA34CD249EDC405FB7F090B36BD03261_11</vt:lpwstr>
  </property>
  <property fmtid="{D5CDD505-2E9C-101B-9397-08002B2CF9AE}" pid="3" name="KSOProductBuildVer">
    <vt:lpwstr>1033-12.2.0.18911</vt:lpwstr>
  </property>
</Properties>
</file>