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DFB6-623D-420A-A989-4A8FB8528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01602-9E2A-43BB-B68B-C19D26797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0DD14-9570-4BDD-BF98-E4DF725B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9E46-E8BB-41DA-8D21-833950AD2A7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5F7FF-7C4D-49DC-82C2-63DAB08A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C2B4D-484F-4CE4-A16F-703D3A7B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6920-E710-4F39-8147-7DD25AD90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1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EE7F-C298-497D-9426-0708F0F7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40D47-A762-4D95-B0F7-224FA8339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1D5B5-8863-409B-90C2-5F48B92D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9E46-E8BB-41DA-8D21-833950AD2A7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4DB9A-CC37-4CEF-9A41-F94BE059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5A883-D999-4A0B-9532-44CA6C0F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6920-E710-4F39-8147-7DD25AD90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3424B-8E9C-4312-83CA-9CAEBBD54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55F7F-A4CC-4063-8F46-9C8CCBD1C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C6EBB-0085-4776-9794-ED29CDC6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9E46-E8BB-41DA-8D21-833950AD2A7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BFB0-89F3-4C01-BA97-37A8E737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7BADE-C600-4703-AB6B-D7ED8E12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6920-E710-4F39-8147-7DD25AD90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795D-0721-48AF-BEFA-DD27725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176EC-9030-4369-B9D0-E126B8A1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9AE6A-B542-41B3-88F8-FFF50128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9E46-E8BB-41DA-8D21-833950AD2A7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51E8D-5B6D-4515-8730-012133C0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2D62-DD7F-4A67-A619-5AFEEAD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6920-E710-4F39-8147-7DD25AD90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8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33B3-699B-4A33-9455-DDA35FA9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25F6E-D573-48FD-A0D6-A959EA288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33F5-1DFC-484D-9522-086C2C6F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9E46-E8BB-41DA-8D21-833950AD2A7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7973-E4EB-45AD-B5A9-45043705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B7A38-B293-44CB-888E-640AD243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6920-E710-4F39-8147-7DD25AD90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0E87-C4CA-426F-A25E-34247695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94D2A-F2ED-4CE3-A773-B3E9AE4D7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B2530-4A04-4300-BC84-E3C855C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DA83D-ED88-4838-BDED-6DE9BFD6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9E46-E8BB-41DA-8D21-833950AD2A7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1CE3D-BA8A-4B86-8DFE-55B1C625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456A-FBA1-44D4-BF5D-1F48F1F8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6920-E710-4F39-8147-7DD25AD90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8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5E81-6954-48A2-9D96-DB64B658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EF580-D5F4-407D-8A95-90F650782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17AFD-0517-43E9-B3CC-A1A353B71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D75AD-5E7A-4201-A1B3-2A70FFFC0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42D1D-D6DE-4E15-9FCA-65BE2F077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B0254-19DF-44DC-8AC3-D1A1DEF2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9E46-E8BB-41DA-8D21-833950AD2A7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48D6B-BD42-4ECA-832D-71284D63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1CF9D-6C26-42D6-9B02-4C694DE8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6920-E710-4F39-8147-7DD25AD90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6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3A69-3D8C-4FFE-8AD8-DC9808FF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56CC6-F955-4261-8265-9158BCB4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9E46-E8BB-41DA-8D21-833950AD2A7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BB020-F11B-46AC-B0F0-208810A6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71AB5-AFFD-4D4B-9BBF-20E463F0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6920-E710-4F39-8147-7DD25AD90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9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9D836-6515-4D54-9C85-B722A1BE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9E46-E8BB-41DA-8D21-833950AD2A7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D8CE0-4871-45E8-8339-A484DCE8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42595-2EB6-4CA1-A672-42EC6FAB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6920-E710-4F39-8147-7DD25AD90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6D8B-CF26-4265-9E78-7E948C6E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CD3E-6C64-4BAB-AF11-2EFB9116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A389A-7B9F-420D-B435-5F4ED8568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52AF6-3E8D-48EC-81CE-6D2E59B3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9E46-E8BB-41DA-8D21-833950AD2A7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217F2-C677-48C9-A7D5-71DEA668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16717-16B6-485E-AC21-CBB1D085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6920-E710-4F39-8147-7DD25AD90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6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5674-A01A-4F5B-86DA-F4710BA5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F7410-081E-438B-AD47-353C1AE35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34B46-0584-4DA1-8AB1-0E76E1877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9AFD8-4BAB-47F9-A85D-1DC57ACE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9E46-E8BB-41DA-8D21-833950AD2A7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921FC-6BED-4097-91A7-C7A7BED8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5B638-EB65-4B5C-A0A6-DD332661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6920-E710-4F39-8147-7DD25AD90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3B397-AF8D-439D-979D-A66E44DE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FE6B4-A999-4506-B631-4AB4D5EA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0F46-D41F-46BA-8813-BEEEEAB74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9E46-E8BB-41DA-8D21-833950AD2A7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FA97-6E22-44ED-A8FD-E2CFD294C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771DC-DE2A-44A2-9FD3-50B90A70D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36920-E710-4F39-8147-7DD25AD90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9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E0DC-C35F-4A7A-93D1-F69CC20D6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VÍ DỤ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9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F33ED3-DDF8-410A-BA6C-EFBBA1EAF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794" y="226141"/>
            <a:ext cx="10304206" cy="432619"/>
          </a:xfrm>
        </p:spPr>
        <p:txBody>
          <a:bodyPr>
            <a:normAutofit/>
          </a:bodyPr>
          <a:lstStyle/>
          <a:p>
            <a:pPr algn="l"/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4: Chọn thuộc tính có IG cao nhất tạo nút cho cây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EA142E4-781A-4977-8B5D-6CB0BC34D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575" y="1838633"/>
            <a:ext cx="4434348" cy="3775588"/>
          </a:xfrm>
        </p:spPr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IG(S, Mây) = 0.548</a:t>
            </a:r>
          </a:p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IG(S, Áp suất) = 0.231</a:t>
            </a:r>
          </a:p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IG(S, Gió) = 0.051</a:t>
            </a:r>
          </a:p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=&gt; Chọn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Mây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làm nút gốc.</a:t>
            </a:r>
          </a:p>
          <a:p>
            <a:pPr algn="l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DD9868-0171-4C13-A1A1-FF1C1E3EE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84" y="1838634"/>
            <a:ext cx="5230761" cy="185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EC7F-56FC-4CE2-8EB4-F029D36A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084"/>
            <a:ext cx="10515600" cy="450953"/>
          </a:xfrm>
        </p:spPr>
        <p:txBody>
          <a:bodyPr>
            <a:noAutofit/>
          </a:bodyPr>
          <a:lstStyle/>
          <a:p>
            <a:r>
              <a:rPr lang="vi-VN" sz="2400" b="1"/>
              <a:t>Bước 5: Tạo nhánh cho nút và phân bổ các mẫu dữ liệu vào các nhánh</a:t>
            </a:r>
            <a:endParaRPr 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17F7-16D1-4680-B0A1-2172E2D7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776748"/>
            <a:ext cx="11277600" cy="2497394"/>
          </a:xfrm>
        </p:spPr>
        <p:txBody>
          <a:bodyPr>
            <a:normAutofit/>
          </a:bodyPr>
          <a:lstStyle/>
          <a:p>
            <a:r>
              <a:rPr lang="en-US"/>
              <a:t>Nhánh 1: Mây = Ít</a:t>
            </a:r>
            <a:endParaRPr lang="vi-VN"/>
          </a:p>
          <a:p>
            <a:pPr marL="457200" lvl="1" indent="0">
              <a:buNone/>
            </a:pPr>
            <a:r>
              <a:rPr lang="vi-VN"/>
              <a:t>Dữ liệu: 3 mẫu (Không mưa: 3)</a:t>
            </a:r>
          </a:p>
          <a:p>
            <a:pPr marL="0" indent="0">
              <a:buNone/>
            </a:pPr>
            <a:endParaRPr lang="vi-VN"/>
          </a:p>
          <a:p>
            <a:r>
              <a:rPr lang="en-US"/>
              <a:t>Nhánh 2: Mây = Nhiều</a:t>
            </a:r>
            <a:endParaRPr lang="vi-VN"/>
          </a:p>
          <a:p>
            <a:pPr marL="457200" lvl="1" indent="0">
              <a:buNone/>
            </a:pPr>
            <a:r>
              <a:rPr lang="vi-VN"/>
              <a:t>Dữ liệu: 5 mẫu (Không mưa: 1, Mưa: 4)</a:t>
            </a:r>
          </a:p>
          <a:p>
            <a:endParaRPr lang="vi-VN"/>
          </a:p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B6D79-7833-4671-B0C0-39F77DAEE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99" y="3274142"/>
            <a:ext cx="7104214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5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27CC-A592-4963-8060-250BC67E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473"/>
            <a:ext cx="10515600" cy="627933"/>
          </a:xfrm>
        </p:spPr>
        <p:txBody>
          <a:bodyPr>
            <a:normAutofit/>
          </a:bodyPr>
          <a:lstStyle/>
          <a:p>
            <a:r>
              <a:rPr lang="vi-VN" sz="2400" b="1"/>
              <a:t>Bước 6:Loại bỏ thuộc tính trong nút vừa tạo và thu gọn bảng dữ liệu S</a:t>
            </a:r>
            <a:endParaRPr 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8C148-99D8-4910-938D-943AA231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66916"/>
            <a:ext cx="10626213" cy="5761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Xử lý nhánh Mây nhiều</a:t>
            </a: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Loại bỏ cột Mây và các mẫu thuộc nhánh mây ít đã được phân loại (mẫu 1,3,6)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A14550-9A71-4E12-AAB2-AF0571BAD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70" y="2035278"/>
            <a:ext cx="8780206" cy="429669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56D069-0A4B-43B3-A401-EF0011ADC2DB}"/>
              </a:ext>
            </a:extLst>
          </p:cNvPr>
          <p:cNvCxnSpPr>
            <a:cxnSpLocks/>
          </p:cNvCxnSpPr>
          <p:nvPr/>
        </p:nvCxnSpPr>
        <p:spPr>
          <a:xfrm>
            <a:off x="1347019" y="2807110"/>
            <a:ext cx="94979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E68C00-1471-434A-B076-43880CA9946D}"/>
              </a:ext>
            </a:extLst>
          </p:cNvPr>
          <p:cNvCxnSpPr>
            <a:cxnSpLocks/>
          </p:cNvCxnSpPr>
          <p:nvPr/>
        </p:nvCxnSpPr>
        <p:spPr>
          <a:xfrm>
            <a:off x="1278192" y="3716593"/>
            <a:ext cx="94979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55F3EA-AD13-4DFE-A4FA-9668967F4F54}"/>
              </a:ext>
            </a:extLst>
          </p:cNvPr>
          <p:cNvCxnSpPr>
            <a:cxnSpLocks/>
          </p:cNvCxnSpPr>
          <p:nvPr/>
        </p:nvCxnSpPr>
        <p:spPr>
          <a:xfrm>
            <a:off x="1278192" y="5004619"/>
            <a:ext cx="94979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ED0C56-46F6-40EA-B2A8-DCD44A19D786}"/>
              </a:ext>
            </a:extLst>
          </p:cNvPr>
          <p:cNvCxnSpPr/>
          <p:nvPr/>
        </p:nvCxnSpPr>
        <p:spPr>
          <a:xfrm>
            <a:off x="2517058" y="1804219"/>
            <a:ext cx="88491" cy="47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0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78FC-0C1E-4435-8E3E-39F02471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246"/>
            <a:ext cx="10515600" cy="401791"/>
          </a:xfrm>
        </p:spPr>
        <p:txBody>
          <a:bodyPr>
            <a:normAutofit fontScale="90000"/>
          </a:bodyPr>
          <a:lstStyle/>
          <a:p>
            <a:r>
              <a:rPr lang="vi-VN" sz="2400" b="1"/>
              <a:t>Bước 6:Loại bỏ thuộc tính trong nút vừa tạo và thu gọn bảng dữ liệu S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CC14-830C-4781-A2A7-E01B40BE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282228"/>
          </a:xfrm>
        </p:spPr>
        <p:txBody>
          <a:bodyPr/>
          <a:lstStyle/>
          <a:p>
            <a:r>
              <a:rPr lang="vi-VN"/>
              <a:t>Ta có bộ dữ liệu con khi Mây = nhiều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E40A6-BDB8-4D98-89C1-5675E0219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76" y="1710814"/>
            <a:ext cx="7708491" cy="42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3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37FE-A6D0-477F-9999-9D4AFC9F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241" y="242979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vi-VN" sz="2800" b="1"/>
              <a:t>Bước 7: Lặp lại các bước từ 3 đến 6 cho tới khi: không còn thuôc tính nào chưa sử dụng hoặc tất cả dữ liệu trong S đều thuộc 1 lớp nào đó</a:t>
            </a:r>
            <a:br>
              <a:rPr lang="en-US" sz="2800" b="1"/>
            </a:b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66834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EF73-0083-402E-916A-67C7F4A7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9" y="50493"/>
            <a:ext cx="11857702" cy="1325563"/>
          </a:xfrm>
        </p:spPr>
        <p:txBody>
          <a:bodyPr>
            <a:normAutofit/>
          </a:bodyPr>
          <a:lstStyle/>
          <a:p>
            <a:r>
              <a:rPr lang="vi-VN" sz="2400" b="1"/>
              <a:t>Ta quay lại tính Infomation Gain cho mỗi thuộc tính để tìm nút tiếp theo</a:t>
            </a:r>
            <a:br>
              <a:rPr lang="vi-VN" sz="2400" b="1"/>
            </a:br>
            <a:r>
              <a:rPr lang="vi-VN" sz="2400" b="1"/>
              <a:t>với tập dữ liệu con mới thu gọn</a:t>
            </a:r>
            <a:endParaRPr 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6874-1E65-4568-BC7B-78B76E0C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2271" y="1524001"/>
            <a:ext cx="6882580" cy="4968874"/>
          </a:xfrm>
        </p:spPr>
        <p:txBody>
          <a:bodyPr/>
          <a:lstStyle/>
          <a:p>
            <a:pPr marL="0" indent="0">
              <a:buNone/>
            </a:pP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Entropy của tập dữ liệu con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Số mẫu Mưa = 4</a:t>
            </a:r>
          </a:p>
          <a:p>
            <a:pPr marL="0" indent="0">
              <a:buNone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Số mẫu Không mưa = 1</a:t>
            </a: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00AA9-B947-4643-8832-6167C2E61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03" y="3696929"/>
            <a:ext cx="5289755" cy="1228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CCCD94-63CE-41F7-9CB1-A16AB564A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0" y="1750143"/>
            <a:ext cx="4975122" cy="42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B0D9-B8E1-499E-9D0C-BDB4C6FB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54"/>
            <a:ext cx="10515600" cy="480449"/>
          </a:xfrm>
        </p:spPr>
        <p:txBody>
          <a:bodyPr>
            <a:normAutofit/>
          </a:bodyPr>
          <a:lstStyle/>
          <a:p>
            <a:r>
              <a:rPr lang="vi-VN" sz="2400" b="1"/>
              <a:t>2.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IG cho các thuộc tính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06AE4-37F0-4960-B18E-157EB125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148" y="757084"/>
            <a:ext cx="5852652" cy="5860026"/>
          </a:xfrm>
        </p:spPr>
        <p:txBody>
          <a:bodyPr>
            <a:normAutofit/>
          </a:bodyPr>
          <a:lstStyle/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Tính IG cho thuộc tính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Áp suất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IG(S,Áp suất)= 0.722 – 0.4 = 0.332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4F0A2-99F2-4D69-B5AA-D17E5D9DE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57084"/>
            <a:ext cx="5852652" cy="5860026"/>
          </a:xfrm>
        </p:spPr>
        <p:txBody>
          <a:bodyPr/>
          <a:lstStyle/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Tính IG cho thuộc tính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</a:p>
          <a:p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IG(S,Gió)= 0.722 – 0.4 = 0.332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DAF86C-F112-4DF2-AFB0-47F6CB69D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03" y="1573160"/>
            <a:ext cx="4493342" cy="30873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CBD12-F6C3-4DB0-98D3-268F62B3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55" y="1573160"/>
            <a:ext cx="4923503" cy="30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7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EF27-6101-4726-9087-B2068CF91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03122"/>
            <a:ext cx="10832690" cy="6233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Chọn thuộc tính T trong R có Infomation Gain cao nhất tạo nút cho cây</a:t>
            </a:r>
          </a:p>
          <a:p>
            <a:pPr marL="0" indent="0">
              <a:buNone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Trong trường hợp này ta nhận thấy IG(S,Áp suất) và IG(S,Gió) bằng nhau nên ta có thể chọn ngẫu nhiên 1 trong 2 thuộc tính để làm nút tiếp theo.</a:t>
            </a:r>
          </a:p>
          <a:p>
            <a:pPr marL="0" indent="0">
              <a:buNone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Ở đây: chọn áp suất làm nút tiếp theo trong cây quyết định</a:t>
            </a:r>
          </a:p>
          <a:p>
            <a:pPr marL="0" indent="0">
              <a:buNone/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B9FB8-6CBA-4DFF-93FF-953A71898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00" y="2755851"/>
            <a:ext cx="7155800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7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76DE-473B-4FDD-915D-FCBB4AFD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b="1"/>
              <a:t>Tạo nhánh cho nút và phân bổ các mẫu dữ liệu vào các nhánh</a:t>
            </a:r>
            <a:br>
              <a:rPr lang="vi-VN" sz="2400" b="1"/>
            </a:br>
            <a:r>
              <a:rPr lang="vi-VN" sz="2400" b="1"/>
              <a:t>	</a:t>
            </a:r>
            <a:r>
              <a:rPr lang="vi-VN" sz="2400"/>
              <a:t>Ta sẽ phân bổ các mẫu dữ liệu của nhánh Áp suất</a:t>
            </a:r>
            <a:br>
              <a:rPr lang="vi-VN" sz="2400" b="1"/>
            </a:br>
            <a:endParaRPr 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B599-DDDF-48C0-BA8A-1267E51B5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935" y="1690688"/>
            <a:ext cx="4107426" cy="3776047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Nhánh 1: Áp suất = </a:t>
            </a: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</a:p>
          <a:p>
            <a:pPr marL="457200" lvl="1" indent="0">
              <a:buNone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Dữ liệu: 2 mẫu (Mưa: 1, 	Không mưa: 1)</a:t>
            </a: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Nhánh 2: Áp suất = </a:t>
            </a: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</a:p>
          <a:p>
            <a:pPr marL="0" indent="0">
              <a:buNone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Dữ liệu: 2 mẫu (Mưa: 2) </a:t>
            </a:r>
          </a:p>
          <a:p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Nhánh 3: Áp suất = </a:t>
            </a: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Trung bình</a:t>
            </a:r>
          </a:p>
          <a:p>
            <a:pPr marL="457200" lvl="1" indent="0">
              <a:buNone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Dữ liệu: 1 mẫu (Mưa: 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578D05-0AF0-4641-A840-A32877CBE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99" y="1475419"/>
            <a:ext cx="7388633" cy="414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93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3DF3-3597-49C0-9DEF-C43DBBE6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1623"/>
          </a:xfrm>
        </p:spPr>
        <p:txBody>
          <a:bodyPr>
            <a:normAutofit fontScale="90000"/>
          </a:bodyPr>
          <a:lstStyle/>
          <a:p>
            <a:r>
              <a:rPr lang="vi-VN" sz="2400" b="1"/>
              <a:t>Loại bỏ thuộc tính trong nút vừa tạo và thu gọn bảng dữ liệu S</a:t>
            </a: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D3065-9C80-4F54-B26F-7A7BCB4B6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993058"/>
            <a:ext cx="10645877" cy="5183905"/>
          </a:xfrm>
        </p:spPr>
        <p:txBody>
          <a:bodyPr/>
          <a:lstStyle/>
          <a:p>
            <a:r>
              <a:rPr lang="vi-VN"/>
              <a:t>Xử lý nhánh Áp suất = thấp</a:t>
            </a:r>
          </a:p>
          <a:p>
            <a:r>
              <a:rPr lang="vi-VN"/>
              <a:t>Loại bỏ cột thuộc tính áp suất và các mẫu thuộc nhánh áp suất = cao và áp suất = trung bình đã được phân loại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DC466-CE66-4325-92FE-95213EA5A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06" y="2654710"/>
            <a:ext cx="7895304" cy="37385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89A949-D731-4150-9A36-3DC2D6D746DB}"/>
              </a:ext>
            </a:extLst>
          </p:cNvPr>
          <p:cNvCxnSpPr/>
          <p:nvPr/>
        </p:nvCxnSpPr>
        <p:spPr>
          <a:xfrm>
            <a:off x="1828800" y="3529780"/>
            <a:ext cx="83967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9B6B8E-A93C-4685-8325-21165F981357}"/>
              </a:ext>
            </a:extLst>
          </p:cNvPr>
          <p:cNvCxnSpPr/>
          <p:nvPr/>
        </p:nvCxnSpPr>
        <p:spPr>
          <a:xfrm>
            <a:off x="1828800" y="4891548"/>
            <a:ext cx="83967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82755C-4222-479A-B80D-6BDF987808C6}"/>
              </a:ext>
            </a:extLst>
          </p:cNvPr>
          <p:cNvCxnSpPr/>
          <p:nvPr/>
        </p:nvCxnSpPr>
        <p:spPr>
          <a:xfrm>
            <a:off x="1828800" y="5530645"/>
            <a:ext cx="83967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1D7B98-9251-4C6C-8105-C79A679CF735}"/>
              </a:ext>
            </a:extLst>
          </p:cNvPr>
          <p:cNvCxnSpPr>
            <a:cxnSpLocks/>
          </p:cNvCxnSpPr>
          <p:nvPr/>
        </p:nvCxnSpPr>
        <p:spPr>
          <a:xfrm>
            <a:off x="3549445" y="2300748"/>
            <a:ext cx="0" cy="4395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B794-34E0-40B4-81BC-29712A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b="1">
                <a:cs typeface="Times New Roman" panose="02020603050405020304" pitchFamily="18" charset="0"/>
              </a:rPr>
              <a:t>Xây dựng cây quyết định cho bài toán</a:t>
            </a:r>
            <a:r>
              <a:rPr lang="vi-VN" sz="2400" b="1"/>
              <a:t> – Sử dụng giải thuật ID3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A2C1-88EA-4EB7-A4CB-5DB9D920B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4649821"/>
          </a:xfrm>
        </p:spPr>
        <p:txBody>
          <a:bodyPr>
            <a:norm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Tóm tắt các bước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tập các thuộc tính phân lớp R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Tính Entropy cho bộ dữ liệu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Với mỗi thuộc tính A thuộc R, Tính Infomation Gain: IG(S,A)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Chọn thuộc tính T trong R có Infomation Gain cao nhất tạo nút cho cây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Tạo nhánh cho nút và phân bổ các mẫu dữ liệu vào các nhánh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Loại bỏ thuộc tính trong nút vừa tạo và thu gọn bảng dữ liệu S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Lặp lại các bước từ 3 đến 6 cho tới khi: không còn thuôc tính nào chưa sử dụng hoặc tất cả dữ liệu trong S đều thuộc 1 lớp nào đó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27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8020-0896-4CA5-B3C9-83AC4B63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b="1"/>
              <a:t>Ta có bộ dữ liệu con khi Áp suất = thấp</a:t>
            </a:r>
            <a:endParaRPr lang="en-US" sz="2400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497024-BD1E-4014-87B1-43B97E0B1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141" y="2137740"/>
            <a:ext cx="5820698" cy="333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94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8F46-8E2A-4E01-BE05-D8470143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/>
          </a:bodyPr>
          <a:lstStyle/>
          <a:p>
            <a:r>
              <a:rPr lang="vi-VN" sz="2400" b="1"/>
              <a:t>Tại đây ta chỉ còn thuộc tính gió =&gt; chọn gió là nút tiếp theo</a:t>
            </a:r>
            <a:endParaRPr lang="en-US" sz="2400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187A14-729F-44AB-B750-D2A0022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35" y="1209368"/>
            <a:ext cx="10078065" cy="48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51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A52F-0DC6-4520-8881-4017869A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b="1"/>
              <a:t>Tạo nhánh cho nút và phân bổ các mẫu dữ liệu vào các nhánh</a:t>
            </a:r>
            <a:br>
              <a:rPr lang="vi-VN" sz="2400" b="1"/>
            </a:br>
            <a:r>
              <a:rPr lang="vi-VN" sz="2400" b="1"/>
              <a:t>	</a:t>
            </a:r>
            <a:r>
              <a:rPr lang="vi-VN" sz="2400"/>
              <a:t>Ta sẽ phân bổ các mẫu dữ liệu của nhánh gió</a:t>
            </a:r>
            <a:br>
              <a:rPr lang="vi-VN" sz="2400" b="1"/>
            </a:b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44ED2-AE8A-4786-948C-16C5F416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61" y="1825625"/>
            <a:ext cx="4041058" cy="4351338"/>
          </a:xfrm>
        </p:spPr>
        <p:txBody>
          <a:bodyPr>
            <a:normAutofit/>
          </a:bodyPr>
          <a:lstStyle/>
          <a:p>
            <a:r>
              <a:rPr lang="vi-VN" sz="2000">
                <a:latin typeface="+mj-lt"/>
              </a:rPr>
              <a:t>Nhánh 1 : Gió = Nam</a:t>
            </a:r>
          </a:p>
          <a:p>
            <a:pPr lvl="1"/>
            <a:r>
              <a:rPr lang="vi-VN" sz="2000">
                <a:latin typeface="+mj-lt"/>
              </a:rPr>
              <a:t>Số lượng: 1 (không mưa: 1)</a:t>
            </a:r>
          </a:p>
          <a:p>
            <a:endParaRPr lang="vi-VN" sz="2000">
              <a:latin typeface="+mj-lt"/>
            </a:endParaRPr>
          </a:p>
          <a:p>
            <a:r>
              <a:rPr lang="vi-VN" sz="2000">
                <a:latin typeface="+mj-lt"/>
              </a:rPr>
              <a:t>Nhánh 2 : Gió = Bắc</a:t>
            </a:r>
          </a:p>
          <a:p>
            <a:pPr lvl="1"/>
            <a:r>
              <a:rPr lang="vi-VN" sz="2000">
                <a:latin typeface="+mj-lt"/>
              </a:rPr>
              <a:t>Số lượng: 1 (mưa: 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3BB3D4-63EC-4590-A682-8A0FDCB4E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02" y="1274666"/>
            <a:ext cx="6658998" cy="499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62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D9C4-AF5F-4E76-B449-B8C1EB13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532351"/>
          </a:xfrm>
        </p:spPr>
        <p:txBody>
          <a:bodyPr>
            <a:normAutofit/>
          </a:bodyPr>
          <a:lstStyle/>
          <a:p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Tất cả các thuộc tính đã được sử dụng =&gt; Kết thúc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85481-81CD-4460-81EC-BA27DBBF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33" y="471948"/>
            <a:ext cx="10940248" cy="6135329"/>
          </a:xfrm>
        </p:spPr>
        <p:txBody>
          <a:bodyPr/>
          <a:lstStyle/>
          <a:p>
            <a:pPr marL="0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Hoàn thành cây quyết định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54EBD-D459-4FB4-A504-4E063B46C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76" y="1231031"/>
            <a:ext cx="6035777" cy="48924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6C8BF3-E872-4786-98A0-B7D3C9227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2" y="1231031"/>
            <a:ext cx="5200668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15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24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4556-A082-4B9C-9932-07E42D128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235669"/>
            <a:ext cx="9895002" cy="763571"/>
          </a:xfrm>
        </p:spPr>
        <p:txBody>
          <a:bodyPr>
            <a:normAutofit fontScale="90000"/>
          </a:bodyPr>
          <a:lstStyle/>
          <a:p>
            <a:pPr algn="l"/>
            <a:r>
              <a:rPr lang="vi-VN" sz="2800" b="1">
                <a:cs typeface="Times New Roman" panose="02020603050405020304" pitchFamily="18" charset="0"/>
              </a:rPr>
              <a:t>Xây dựng cây quyết định cho bài toán</a:t>
            </a:r>
            <a:r>
              <a:rPr lang="vi-VN" sz="2800" b="1"/>
              <a:t> – Sử dụng giải thuật ID3</a:t>
            </a:r>
            <a:br>
              <a:rPr lang="vi-VN" sz="2800" b="1"/>
            </a:br>
            <a:r>
              <a:rPr lang="vi-VN" sz="2800" b="1"/>
              <a:t>Bài toán dự đoán giá nhà ( hồi quy tuyến tính )</a:t>
            </a:r>
            <a:endParaRPr lang="en-US" sz="2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97CE0-E984-42F8-A519-E5AB16B15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078" y="1527143"/>
            <a:ext cx="9794449" cy="3947474"/>
          </a:xfrm>
        </p:spPr>
        <p:txBody>
          <a:bodyPr>
            <a:normAutofit/>
          </a:bodyPr>
          <a:lstStyle/>
          <a:p>
            <a:pPr algn="l"/>
            <a:r>
              <a:rPr lang="vi-VN">
                <a:latin typeface="+mj-lt"/>
              </a:rPr>
              <a:t>Tóm tắt các bước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tập thuộc tính dự đoán R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Tính MSE cho toàn bộ dữ liệu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từng thuộc tính A trong R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Chọn thuộc tính T giảm MSE nhiều nhất để tạo nút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nhánh và phân bổ dữ liệu vào các nhánh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Thu gọn dữ liệu và loại bỏ 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vi-VN">
                <a:latin typeface="+mj-lt"/>
              </a:rPr>
              <a:t>Lặp lại từ bước 3 đến 6 cho đến khi dừng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0154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3D0B-073B-4065-B233-602D0DB1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555"/>
          </a:xfrm>
        </p:spPr>
        <p:txBody>
          <a:bodyPr>
            <a:normAutofit fontScale="90000"/>
          </a:bodyPr>
          <a:lstStyle/>
          <a:p>
            <a:r>
              <a:rPr lang="vi-VN"/>
              <a:t>Bộ dữ liệu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45081-FE99-4256-9504-43704201F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45" y="1329181"/>
            <a:ext cx="9360817" cy="44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78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20FC-F32A-435C-BD1F-BF31887F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4434"/>
          </a:xfrm>
        </p:spPr>
        <p:txBody>
          <a:bodyPr>
            <a:normAutofit/>
          </a:bodyPr>
          <a:lstStyle/>
          <a:p>
            <a:r>
              <a:rPr lang="vi-VN" sz="2400" b="1"/>
              <a:t>Bước 1: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tập thuộc tính dự đoán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29584-2EAB-449C-A736-74176A0DC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2" y="1093509"/>
            <a:ext cx="9059159" cy="53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91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CD94-E7F7-4AD7-982F-D0377DF9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69"/>
            <a:ext cx="10515600" cy="747124"/>
          </a:xfrm>
        </p:spPr>
        <p:txBody>
          <a:bodyPr>
            <a:normAutofit/>
          </a:bodyPr>
          <a:lstStyle/>
          <a:p>
            <a:r>
              <a:rPr lang="vi-VN" sz="2400" b="1"/>
              <a:t>Bước 1: Xác định tập các thuộc tính phân lớp R</a:t>
            </a:r>
            <a:endParaRPr lang="en-US" sz="24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39EB68-D939-421F-8D69-72D18C2EE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9839"/>
            <a:ext cx="10515600" cy="747124"/>
          </a:xfrm>
        </p:spPr>
        <p:txBody>
          <a:bodyPr>
            <a:noAutofit/>
          </a:bodyPr>
          <a:lstStyle/>
          <a:p>
            <a:r>
              <a:rPr lang="vi-VN" sz="2400">
                <a:latin typeface="+mj-lt"/>
              </a:rPr>
              <a:t>Tập dữ liệu huấn luyện sau khi loại bỏ cột ID</a:t>
            </a:r>
          </a:p>
          <a:p>
            <a:r>
              <a:rPr lang="vi-VN" sz="2400">
                <a:latin typeface="+mj-lt"/>
              </a:rPr>
              <a:t>3 cột Diện tích, số phòng ngủ, khoảng cách đến trung tâm là các cột thuộc tính</a:t>
            </a:r>
          </a:p>
          <a:p>
            <a:r>
              <a:rPr lang="vi-VN" sz="2400">
                <a:latin typeface="+mj-lt"/>
              </a:rPr>
              <a:t>Cột Kết quả là Nhãn</a:t>
            </a:r>
            <a:endParaRPr lang="en-US" sz="2400">
              <a:latin typeface="+mj-lt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51FBC-6294-4DB6-A93F-567BBE1E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26" y="1018095"/>
            <a:ext cx="9125147" cy="42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98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019B-C1B8-413C-B7C4-EF807E13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vi-VN" sz="2400" b="1"/>
              <a:t>Bước 2 : Tính MSE cho bộ dữ liệu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6967A-9919-4695-ACB3-A66DDDE34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190" y="886120"/>
            <a:ext cx="4745609" cy="5290843"/>
          </a:xfrm>
        </p:spPr>
        <p:txBody>
          <a:bodyPr>
            <a:normAutofit/>
          </a:bodyPr>
          <a:lstStyle/>
          <a:p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trung bình giá nhà</a:t>
            </a:r>
            <a:endParaRPr lang="vi-V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Mean = 310</a:t>
            </a:r>
          </a:p>
          <a:p>
            <a:pPr marL="457200" lvl="1" indent="0">
              <a:buNone/>
            </a:pPr>
            <a:endParaRPr lang="vi-V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MSE</a:t>
            </a:r>
          </a:p>
          <a:p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MSE = 21450</a:t>
            </a:r>
          </a:p>
          <a:p>
            <a:pPr marL="457200" lvl="1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0C101-B4B7-41F8-A071-6EAA7916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00" y="886120"/>
            <a:ext cx="5976594" cy="5290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2E9032-6525-486A-B4A5-D6275BB76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9" y="3093691"/>
            <a:ext cx="3162544" cy="83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2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9FEC-8BB2-4F6C-A371-970B85AD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45"/>
            <a:ext cx="10515600" cy="870556"/>
          </a:xfrm>
        </p:spPr>
        <p:txBody>
          <a:bodyPr>
            <a:normAutofit/>
          </a:bodyPr>
          <a:lstStyle/>
          <a:p>
            <a:r>
              <a:rPr lang="vi-VN" sz="2400" b="1">
                <a:cs typeface="Times New Roman" panose="02020603050405020304" pitchFamily="18" charset="0"/>
              </a:rPr>
              <a:t>Xây dựng cây quyết định cho bài toán</a:t>
            </a:r>
            <a:r>
              <a:rPr lang="vi-VN" sz="2400" b="1"/>
              <a:t> – Sử dụng giải thuật ID3</a:t>
            </a:r>
            <a:endParaRPr lang="en-US" sz="2400" b="1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826F-905F-45E4-AA13-D790E6D5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693"/>
            <a:ext cx="10515600" cy="5300270"/>
          </a:xfrm>
        </p:spPr>
        <p:txBody>
          <a:bodyPr/>
          <a:lstStyle/>
          <a:p>
            <a:r>
              <a:rPr lang="vi-VN" sz="3200">
                <a:latin typeface="+mj-lt"/>
              </a:rPr>
              <a:t>Bộ dữ liệu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7A3A4-473B-45E1-A7B8-35FFEAFBF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79" y="1831107"/>
            <a:ext cx="9162853" cy="415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9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AFBA-E606-433B-AC52-20B40F13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79" y="148310"/>
            <a:ext cx="10939021" cy="455006"/>
          </a:xfrm>
        </p:spPr>
        <p:txBody>
          <a:bodyPr>
            <a:normAutofit fontScale="90000"/>
          </a:bodyPr>
          <a:lstStyle/>
          <a:p>
            <a:r>
              <a:rPr lang="vi-VN" sz="2400" b="1"/>
              <a:t>Bước 3: Đánh giá từng thuộc tính dự đoán để tìm thuộc tính giúp giảm MSE nhiều nhất</a:t>
            </a:r>
            <a:endParaRPr 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1933-6C60-4BDB-AD92-7817BA86D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854" y="744718"/>
            <a:ext cx="7183224" cy="5432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MSE cho thuộc tính diện tích</a:t>
            </a:r>
          </a:p>
          <a:p>
            <a:pPr lvl="1"/>
            <a:r>
              <a:rPr lang="vi-VN">
                <a:latin typeface="+mj-lt"/>
              </a:rPr>
              <a:t>Ngưỡng chia là 115 m².</a:t>
            </a:r>
          </a:p>
          <a:p>
            <a:pPr lvl="1"/>
            <a:r>
              <a:rPr lang="vi-VN">
                <a:latin typeface="+mj-lt"/>
                <a:cs typeface="Times New Roman" panose="02020603050405020304" pitchFamily="18" charset="0"/>
              </a:rPr>
              <a:t>Ta chia được 2 nhóm là S&gt;115 và S&lt;115</a:t>
            </a:r>
          </a:p>
          <a:p>
            <a:pPr lvl="2"/>
            <a:r>
              <a:rPr lang="vi-VN" sz="2400">
                <a:latin typeface="+mj-lt"/>
                <a:cs typeface="Times New Roman" panose="02020603050405020304" pitchFamily="18" charset="0"/>
              </a:rPr>
              <a:t>Nhóm S &lt;= 115</a:t>
            </a:r>
          </a:p>
          <a:p>
            <a:pPr lvl="3"/>
            <a:r>
              <a:rPr lang="vi-VN" sz="2400">
                <a:latin typeface="+mj-lt"/>
                <a:cs typeface="Times New Roman" panose="02020603050405020304" pitchFamily="18" charset="0"/>
              </a:rPr>
              <a:t>Mean = 216</a:t>
            </a:r>
          </a:p>
          <a:p>
            <a:pPr lvl="3"/>
            <a:r>
              <a:rPr lang="vi-VN" sz="2400">
                <a:latin typeface="+mj-lt"/>
                <a:cs typeface="Times New Roman" panose="02020603050405020304" pitchFamily="18" charset="0"/>
              </a:rPr>
              <a:t>MSE1 = </a:t>
            </a:r>
            <a:r>
              <a:rPr lang="en-US" sz="2400">
                <a:latin typeface="+mj-lt"/>
              </a:rPr>
              <a:t>2824</a:t>
            </a:r>
            <a:endParaRPr lang="en-US" sz="2400">
              <a:latin typeface="+mj-lt"/>
              <a:cs typeface="Times New Roman" panose="02020603050405020304" pitchFamily="18" charset="0"/>
            </a:endParaRPr>
          </a:p>
          <a:p>
            <a:pPr lvl="2"/>
            <a:r>
              <a:rPr lang="vi-VN" sz="2400">
                <a:latin typeface="+mj-lt"/>
                <a:cs typeface="Times New Roman" panose="02020603050405020304" pitchFamily="18" charset="0"/>
              </a:rPr>
              <a:t>Nhóm S&lt;115</a:t>
            </a:r>
          </a:p>
          <a:p>
            <a:pPr lvl="3"/>
            <a:r>
              <a:rPr lang="vi-VN" sz="2400">
                <a:latin typeface="+mj-lt"/>
                <a:cs typeface="Times New Roman" panose="02020603050405020304" pitchFamily="18" charset="0"/>
              </a:rPr>
              <a:t>Mean = </a:t>
            </a:r>
            <a:r>
              <a:rPr lang="vi-VN" sz="2400">
                <a:latin typeface="+mj-lt"/>
              </a:rPr>
              <a:t>467</a:t>
            </a:r>
          </a:p>
          <a:p>
            <a:pPr lvl="3"/>
            <a:r>
              <a:rPr lang="vi-VN" sz="2400">
                <a:latin typeface="+mj-lt"/>
                <a:cs typeface="Times New Roman" panose="02020603050405020304" pitchFamily="18" charset="0"/>
              </a:rPr>
              <a:t>MSE2 = </a:t>
            </a:r>
            <a:r>
              <a:rPr lang="vi-VN" sz="2400">
                <a:latin typeface="+mj-lt"/>
              </a:rPr>
              <a:t>10556</a:t>
            </a:r>
            <a:endParaRPr lang="vi-VN" sz="2400">
              <a:latin typeface="+mj-lt"/>
              <a:cs typeface="Times New Roman" panose="02020603050405020304" pitchFamily="18" charset="0"/>
            </a:endParaRPr>
          </a:p>
          <a:p>
            <a:pPr lvl="1"/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MSE(diện tích) = </a:t>
            </a:r>
            <a:r>
              <a:rPr lang="en-US" b="1"/>
              <a:t>5723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362059-F3F6-4493-8D09-24DADCC66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9" y="1263193"/>
            <a:ext cx="3308810" cy="41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49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750F-5F88-4BE6-8241-15212D37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0" y="204869"/>
            <a:ext cx="10646790" cy="1325563"/>
          </a:xfrm>
        </p:spPr>
        <p:txBody>
          <a:bodyPr>
            <a:normAutofit/>
          </a:bodyPr>
          <a:lstStyle/>
          <a:p>
            <a:r>
              <a:rPr lang="vi-VN" sz="2400" b="1"/>
              <a:t>Bước 3: Đánh giá từng thuộc tính dự đoán để tìm thuộc tính giúp giảm MSE nhiều nhất</a:t>
            </a:r>
            <a:br>
              <a:rPr lang="vi-VN" sz="2400" b="1"/>
            </a:br>
            <a:r>
              <a:rPr lang="vi-VN" sz="2400"/>
              <a:t>Tính toán tương tự thuộc tính diện tích ta có :</a:t>
            </a: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9070B-5AA6-45A3-82BD-2CCE2C8F0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816" y="1530432"/>
            <a:ext cx="5802984" cy="4646531"/>
          </a:xfrm>
        </p:spPr>
        <p:txBody>
          <a:bodyPr>
            <a:normAutofit/>
          </a:bodyPr>
          <a:lstStyle/>
          <a:p>
            <a:r>
              <a:rPr lang="vi-VN" sz="2400" b="1">
                <a:latin typeface="+mj-lt"/>
                <a:cs typeface="Times New Roman" panose="02020603050405020304" pitchFamily="18" charset="0"/>
              </a:rPr>
              <a:t>Tính MSE cho thuộc tính số phòng ngủ</a:t>
            </a:r>
          </a:p>
          <a:p>
            <a:pPr marL="0" indent="0">
              <a:buNone/>
            </a:pPr>
            <a:endParaRPr lang="vi-VN" sz="2400">
              <a:latin typeface="+mj-lt"/>
            </a:endParaRPr>
          </a:p>
          <a:p>
            <a:pPr marL="0" indent="0">
              <a:buNone/>
            </a:pPr>
            <a:endParaRPr lang="vi-VN" sz="2400">
              <a:latin typeface="+mj-lt"/>
            </a:endParaRPr>
          </a:p>
          <a:p>
            <a:pPr marL="0" indent="0">
              <a:buNone/>
            </a:pPr>
            <a:endParaRPr lang="vi-VN" sz="2400">
              <a:latin typeface="+mj-lt"/>
            </a:endParaRPr>
          </a:p>
          <a:p>
            <a:pPr marL="0" indent="0">
              <a:buNone/>
            </a:pPr>
            <a:endParaRPr lang="vi-VN" sz="2400">
              <a:latin typeface="+mj-lt"/>
            </a:endParaRPr>
          </a:p>
          <a:p>
            <a:pPr marL="0" indent="0">
              <a:buNone/>
            </a:pPr>
            <a:endParaRPr lang="vi-VN" sz="2400">
              <a:latin typeface="+mj-lt"/>
            </a:endParaRPr>
          </a:p>
          <a:p>
            <a:pPr marL="0" indent="0">
              <a:buNone/>
            </a:pPr>
            <a:endParaRPr lang="vi-VN" sz="2400">
              <a:latin typeface="+mj-lt"/>
            </a:endParaRPr>
          </a:p>
          <a:p>
            <a:pPr marL="0" indent="0">
              <a:buNone/>
            </a:pPr>
            <a:endParaRPr lang="vi-VN" sz="2400">
              <a:latin typeface="+mj-lt"/>
            </a:endParaRPr>
          </a:p>
          <a:p>
            <a:pPr marL="0" indent="0">
              <a:buNone/>
            </a:pPr>
            <a:endParaRPr lang="vi-VN" sz="2400">
              <a:latin typeface="+mj-lt"/>
            </a:endParaRPr>
          </a:p>
          <a:p>
            <a:pPr marL="0" indent="0">
              <a:buNone/>
            </a:pPr>
            <a:r>
              <a:rPr lang="vi-VN" sz="2400" b="1">
                <a:latin typeface="+mj-lt"/>
              </a:rPr>
              <a:t>MSE(số phòng) = 5723</a:t>
            </a:r>
            <a:endParaRPr lang="en-US" sz="2400" b="1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333083-671F-4FC7-9CFB-942C4FDBD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0432"/>
            <a:ext cx="5802984" cy="4646531"/>
          </a:xfrm>
        </p:spPr>
        <p:txBody>
          <a:bodyPr>
            <a:normAutofit/>
          </a:bodyPr>
          <a:lstStyle/>
          <a:p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MSE cho thuộc tính khoảng cách</a:t>
            </a: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MSE(khoảng cách) = 9873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710E9-8E8C-4928-876E-293B32E7C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38" y="2234153"/>
            <a:ext cx="3535052" cy="3093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574F9F-2A64-47C2-B530-15B7C34FB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22" y="2234153"/>
            <a:ext cx="3802930" cy="309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73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B3D5-6F7B-48E3-9E20-37602B93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60" y="365125"/>
            <a:ext cx="11302738" cy="520995"/>
          </a:xfrm>
        </p:spPr>
        <p:txBody>
          <a:bodyPr>
            <a:normAutofit fontScale="90000"/>
          </a:bodyPr>
          <a:lstStyle/>
          <a:p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4: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Chọn thuộc tính T giảm MSE nhiều nhất để tạo nút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(thuộc tính có MSE thấp nhất)</a:t>
            </a:r>
            <a:endParaRPr 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CD06-0C14-4B07-98FC-7637ABFC9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060" y="980388"/>
            <a:ext cx="4543719" cy="5196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 có:</a:t>
            </a: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MSE(diện tích) =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5723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>
                <a:latin typeface="+mj-lt"/>
              </a:rPr>
              <a:t>MSE(số phòng) = 5723</a:t>
            </a: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MSE(khoảng cách) = 9873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400">
                <a:latin typeface="+mj-lt"/>
              </a:rPr>
              <a:t>=&gt; nhận thấy MSE(diện tích) và MSE(số phòng) bằng nhau ta có thể chọn bất kỳ 1 trong 2 thuộc tính để làm nút gốc =&gt; chọn thuộc tính diện tích</a:t>
            </a:r>
            <a:endParaRPr lang="en-US" sz="2400">
              <a:latin typeface="+mj-lt"/>
            </a:endParaRP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Nút sẽ mang giá trị trung bình của thuộc tính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373FD-E51B-4DA0-894F-CF3D47F01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28" y="2223676"/>
            <a:ext cx="4623847" cy="172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59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4B3D-680D-42F8-9781-08C9F261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60" y="365125"/>
            <a:ext cx="10910740" cy="520995"/>
          </a:xfrm>
        </p:spPr>
        <p:txBody>
          <a:bodyPr>
            <a:normAutofit/>
          </a:bodyPr>
          <a:lstStyle/>
          <a:p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5: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nhánh và phân bổ dữ liệu vào các nhánh</a:t>
            </a:r>
            <a:endParaRPr 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D821-669A-4F10-92CD-7E7CA46C3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060" y="1363712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Diện tích 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115 m²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</a:p>
          <a:p>
            <a:pPr lvl="1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Dữ liệu: 3 mẫu (giá nhà trung bình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466.67)</a:t>
            </a:r>
          </a:p>
          <a:p>
            <a:pPr lvl="1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Diện tích &gt;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115 m²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</a:p>
          <a:p>
            <a:pPr lvl="1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5 mẫu </a:t>
            </a:r>
          </a:p>
          <a:p>
            <a:pPr marL="0" indent="0">
              <a:buNone/>
            </a:pPr>
            <a:endParaRPr lang="vi-VN" sz="16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10B92D-0113-4856-B32A-B9A6D750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6180"/>
            <a:ext cx="5433531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9ACB-5CF5-4087-969C-B03D4BC5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99"/>
          </a:xfrm>
        </p:spPr>
        <p:txBody>
          <a:bodyPr>
            <a:normAutofit/>
          </a:bodyPr>
          <a:lstStyle/>
          <a:p>
            <a:r>
              <a:rPr lang="vi-VN" sz="2400" b="1"/>
              <a:t>Bước 6: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Thu gọn dữ liệu và loại bỏ T</a:t>
            </a:r>
            <a:endParaRPr lang="en-US" sz="24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7974B-9AB3-4D67-B497-D2B87D77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481" y="1168924"/>
            <a:ext cx="6080288" cy="52908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FA7CBA-8288-448F-B1F7-3B707B239ADD}"/>
              </a:ext>
            </a:extLst>
          </p:cNvPr>
          <p:cNvCxnSpPr/>
          <p:nvPr/>
        </p:nvCxnSpPr>
        <p:spPr>
          <a:xfrm>
            <a:off x="2554664" y="3054285"/>
            <a:ext cx="65799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8CFF60-0FCA-414F-B2C5-32037C525DD4}"/>
              </a:ext>
            </a:extLst>
          </p:cNvPr>
          <p:cNvCxnSpPr/>
          <p:nvPr/>
        </p:nvCxnSpPr>
        <p:spPr>
          <a:xfrm>
            <a:off x="2554664" y="4092805"/>
            <a:ext cx="65799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E82C7A-9DC9-4F83-BC4A-37E26E9F42C0}"/>
              </a:ext>
            </a:extLst>
          </p:cNvPr>
          <p:cNvCxnSpPr/>
          <p:nvPr/>
        </p:nvCxnSpPr>
        <p:spPr>
          <a:xfrm>
            <a:off x="2554664" y="5148607"/>
            <a:ext cx="65799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206C3F-974F-440C-A5E1-A0671C6574EF}"/>
              </a:ext>
            </a:extLst>
          </p:cNvPr>
          <p:cNvCxnSpPr>
            <a:cxnSpLocks/>
          </p:cNvCxnSpPr>
          <p:nvPr/>
        </p:nvCxnSpPr>
        <p:spPr>
          <a:xfrm>
            <a:off x="3478491" y="1014584"/>
            <a:ext cx="0" cy="5574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16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0299-0520-4F5C-869A-C0B49EB4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4434"/>
          </a:xfrm>
        </p:spPr>
        <p:txBody>
          <a:bodyPr>
            <a:normAutofit/>
          </a:bodyPr>
          <a:lstStyle/>
          <a:p>
            <a:r>
              <a:rPr lang="vi-VN" sz="2400" b="1"/>
              <a:t>Bước 6: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Thu gọn dữ liệu và loại bỏ T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A311-55C9-4575-B58F-ECDD4F21B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3508"/>
            <a:ext cx="10389124" cy="5326145"/>
          </a:xfrm>
        </p:spPr>
        <p:txBody>
          <a:bodyPr>
            <a:normAutofit/>
          </a:bodyPr>
          <a:lstStyle/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Bộ dữ liệu sau khi thu gọn</a:t>
            </a:r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49F73-7D03-41CD-A817-2240F62B8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15" y="2073896"/>
            <a:ext cx="7296347" cy="36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68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252E-F5B9-4633-92E1-6EB20F2F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119"/>
            <a:ext cx="10515600" cy="1325563"/>
          </a:xfrm>
        </p:spPr>
        <p:txBody>
          <a:bodyPr>
            <a:noAutofit/>
          </a:bodyPr>
          <a:lstStyle/>
          <a:p>
            <a:r>
              <a:rPr lang="vi-VN" sz="2800" b="1"/>
              <a:t>Bước 7: Lặp lại các bước từ 3 đến 6 cho tới khi :</a:t>
            </a:r>
            <a:br>
              <a:rPr lang="vi-VN" sz="2800" b="1"/>
            </a:br>
            <a:r>
              <a:rPr lang="vi-VN" sz="2800" b="1"/>
              <a:t>	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Không còn thuộc tính nào để phân chia, hoặc</a:t>
            </a:r>
            <a:b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MSE của mỗi nhóm nhỏ đã đạt ngưỡng chấp nhận được</a:t>
            </a:r>
            <a:b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61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20E7F-4F86-4384-A3B2-E9265335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Quay </a:t>
            </a:r>
            <a:r>
              <a:rPr lang="vi-VN" sz="2400" b="1"/>
              <a:t>lại tính MSE cho 2 thuộc tính số phòng và khoảng cách</a:t>
            </a:r>
            <a:endParaRPr lang="en-US" sz="2400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DCD37D-ECDE-4096-A381-25236A8FD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124206"/>
          </a:xfrm>
        </p:spPr>
        <p:txBody>
          <a:bodyPr/>
          <a:lstStyle/>
          <a:p>
            <a:pPr marL="0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Ta có: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MSE(số phòng) = 945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MSE(khoảng cách)= 945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=&gt; chọn 1 trong 2 làm nút =&gt; chọn khoảng cách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8FD7BC-8343-45C5-B87E-B90AE5AB0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32" y="3874416"/>
            <a:ext cx="5951736" cy="251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77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377-59A2-45DC-8328-C5F6612F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007"/>
          </a:xfrm>
        </p:spPr>
        <p:txBody>
          <a:bodyPr>
            <a:normAutofit/>
          </a:bodyPr>
          <a:lstStyle/>
          <a:p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5: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nhánh và phân bổ dữ liệu vào các nhánh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9EE97-8E3B-4EDE-9628-6D590E382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938" y="1121790"/>
            <a:ext cx="5689862" cy="537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Phân chia cho nhánh khoảng cách</a:t>
            </a: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Nhánh 1: </a:t>
            </a:r>
          </a:p>
          <a:p>
            <a:pPr lvl="1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&lt;= 6,6 km = true </a:t>
            </a:r>
          </a:p>
          <a:p>
            <a:pPr lvl="1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: 3 mẫu (giá nhà trung bình = 250)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Nhánh 2</a:t>
            </a:r>
          </a:p>
          <a:p>
            <a:pPr lvl="1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&lt;= 6,6 km = true </a:t>
            </a:r>
          </a:p>
          <a:p>
            <a:pPr lvl="1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: 3 mẫu (giá nhà trung bình = 165)</a:t>
            </a: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BEFAA-6438-457B-88AD-A7BED966A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546" y="1203767"/>
            <a:ext cx="5689862" cy="466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7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200E-B6B0-4D9F-BD6B-B9DC7591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457"/>
            <a:ext cx="10515600" cy="445580"/>
          </a:xfrm>
        </p:spPr>
        <p:txBody>
          <a:bodyPr>
            <a:normAutofit fontScale="90000"/>
          </a:bodyPr>
          <a:lstStyle/>
          <a:p>
            <a:r>
              <a:rPr lang="vi-VN" sz="2400" b="1"/>
              <a:t>Bước 1: Xác định tập các thuộc tính phân lớp R</a:t>
            </a:r>
            <a:br>
              <a:rPr lang="vi-VN" sz="2400" b="1"/>
            </a:br>
            <a:endParaRPr lang="en-US" sz="2400" b="1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87AC98-7F76-459B-8EB3-A9D3A846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1599"/>
            <a:ext cx="10515600" cy="995363"/>
          </a:xfrm>
        </p:spPr>
        <p:txBody>
          <a:bodyPr>
            <a:norm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Trong tập dữ liệu ta thấy cột 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luôn là các giá trị đơn trị, không giúp ích cho quá trình phân loại =&gt; Loại bỏ cột 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645288-0A5A-48DF-AA28-D9BF96DA7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219" y="948446"/>
            <a:ext cx="8062451" cy="396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5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0120-9EF1-42DB-8864-4A3ECF03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252"/>
            <a:ext cx="10515600" cy="460785"/>
          </a:xfrm>
        </p:spPr>
        <p:txBody>
          <a:bodyPr>
            <a:normAutofit fontScale="90000"/>
          </a:bodyPr>
          <a:lstStyle/>
          <a:p>
            <a:r>
              <a:rPr lang="vi-VN" sz="2400" b="1"/>
              <a:t>Bước 1: Xác định tập các thuộc tính phân lớp R</a:t>
            </a:r>
            <a:br>
              <a:rPr lang="vi-VN" sz="2400" b="1"/>
            </a:br>
            <a:endParaRPr lang="en-US" sz="24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4106FF-4E55-4665-AEFA-12B8C927A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9419"/>
            <a:ext cx="10515600" cy="867544"/>
          </a:xfrm>
        </p:spPr>
        <p:txBody>
          <a:bodyPr>
            <a:noAutofit/>
          </a:bodyPr>
          <a:lstStyle/>
          <a:p>
            <a:r>
              <a:rPr lang="vi-VN" sz="2400">
                <a:latin typeface="+mj-lt"/>
              </a:rPr>
              <a:t>Tập dữ liệu huấn luyện sau khi loại bỏ cột đối tượng</a:t>
            </a:r>
          </a:p>
          <a:p>
            <a:r>
              <a:rPr lang="vi-VN" sz="2400">
                <a:latin typeface="+mj-lt"/>
              </a:rPr>
              <a:t>3 cột Mây, Áp suất, Gió là các cột thuộc tính</a:t>
            </a:r>
          </a:p>
          <a:p>
            <a:r>
              <a:rPr lang="vi-VN" sz="2400">
                <a:latin typeface="+mj-lt"/>
              </a:rPr>
              <a:t>Cột Kết quả là nhãn</a:t>
            </a:r>
            <a:endParaRPr lang="en-US" sz="2400"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B8222E-AA07-4F23-9856-946B575DA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38" y="875071"/>
            <a:ext cx="8927691" cy="41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3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3726-ACD7-45CC-A006-862814D1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23"/>
            <a:ext cx="10515600" cy="500114"/>
          </a:xfrm>
        </p:spPr>
        <p:txBody>
          <a:bodyPr>
            <a:normAutofit fontScale="90000"/>
          </a:bodyPr>
          <a:lstStyle/>
          <a:p>
            <a:r>
              <a:rPr lang="vi-VN" sz="2400" b="1"/>
              <a:t>Bước 2 : Tính Entropy cho bộ dữ liệu</a:t>
            </a:r>
            <a:br>
              <a:rPr lang="vi-VN" sz="2400" b="1"/>
            </a:br>
            <a:r>
              <a:rPr lang="vi-VN" sz="2400" b="1"/>
              <a:t> </a:t>
            </a:r>
            <a:endParaRPr 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EABA-1AC0-40AD-A259-2FE07098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275303"/>
            <a:ext cx="5220929" cy="6253316"/>
          </a:xfrm>
        </p:spPr>
        <p:txBody>
          <a:bodyPr/>
          <a:lstStyle/>
          <a:p>
            <a:r>
              <a:rPr lang="vi-VN" sz="2400">
                <a:latin typeface="+mj-lt"/>
              </a:rPr>
              <a:t>Bộ dữ liệu có 8 mẫu: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b="1">
                <a:latin typeface="+mj-lt"/>
              </a:rPr>
              <a:t>Mưa:</a:t>
            </a:r>
            <a:r>
              <a:rPr lang="vi-VN" sz="2400">
                <a:latin typeface="+mj-lt"/>
              </a:rPr>
              <a:t>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b="1">
                <a:latin typeface="+mj-lt"/>
              </a:rPr>
              <a:t>Không mưa:</a:t>
            </a:r>
            <a:r>
              <a:rPr lang="vi-VN" sz="2400">
                <a:latin typeface="+mj-lt"/>
              </a:rPr>
              <a:t> 4</a:t>
            </a:r>
          </a:p>
          <a:p>
            <a:endParaRPr lang="vi-VN"/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Entropy tổng (S) :</a:t>
            </a:r>
          </a:p>
          <a:p>
            <a:pPr marL="457200" lvl="1" indent="0">
              <a:buNone/>
            </a:pP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C93652-F570-4114-99B4-A96A19D93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30" y="2739396"/>
            <a:ext cx="3775587" cy="11225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0E8EFE-803E-4C66-9941-CB3CB49C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379" y="4057357"/>
            <a:ext cx="4202421" cy="11225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C00C10-5EBA-4499-820A-E8C78B90F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3" y="1091380"/>
            <a:ext cx="5804047" cy="45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8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DAF5-E128-4B54-8711-E9195BA0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vi-VN" sz="2400" b="1"/>
              <a:t>Bước 3: Với mỗi thuộc tính A thuộc R, Tính Infomation Gain: IG(S,A)</a:t>
            </a:r>
            <a:br>
              <a:rPr lang="vi-VN" sz="2400" b="1"/>
            </a:br>
            <a:endParaRPr 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1D5E-4659-41E6-A4E4-0C891E73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071"/>
            <a:ext cx="10515600" cy="5301892"/>
          </a:xfrm>
        </p:spPr>
        <p:txBody>
          <a:bodyPr/>
          <a:lstStyle/>
          <a:p>
            <a:pPr marL="0" indent="0">
              <a:buNone/>
            </a:pPr>
            <a:r>
              <a:rPr lang="vi-VN" sz="2800" b="1"/>
              <a:t>Tính Infomation Gain cho thuộc tính</a:t>
            </a:r>
          </a:p>
          <a:p>
            <a:r>
              <a:rPr lang="vi-VN"/>
              <a:t>Bước 1: Tính Entropy của thuộc tính A</a:t>
            </a:r>
          </a:p>
          <a:p>
            <a:endParaRPr lang="vi-VN"/>
          </a:p>
          <a:p>
            <a:endParaRPr lang="vi-VN"/>
          </a:p>
          <a:p>
            <a:endParaRPr lang="vi-VN"/>
          </a:p>
          <a:p>
            <a:r>
              <a:rPr lang="vi-VN" sz="2800" b="1"/>
              <a:t>Bước 2: Tính Gain cho thuộc tính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E59AC-0423-497C-A7E7-150912A62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19" y="2080968"/>
            <a:ext cx="5624052" cy="908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B77CED-661A-4215-9E7D-D6AAD9F3A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95" y="4324694"/>
            <a:ext cx="4975122" cy="99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0316-06A8-4E92-8183-2769C09D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8" y="271746"/>
            <a:ext cx="10515600" cy="490281"/>
          </a:xfrm>
        </p:spPr>
        <p:txBody>
          <a:bodyPr>
            <a:normAutofit/>
          </a:bodyPr>
          <a:lstStyle/>
          <a:p>
            <a:r>
              <a:rPr lang="vi-VN" sz="2400" b="1"/>
              <a:t>Bước 3: Với mỗi thuộc tính A thuộc R, Tính Infomation Gain: IG(S,A)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AB03-D085-4414-8612-08E455FDC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2466" y="681037"/>
            <a:ext cx="7981334" cy="5986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b="1">
                <a:latin typeface="+mj-lt"/>
              </a:rPr>
              <a:t>Tính Infomation Gain cho thuộc tính Mây:</a:t>
            </a:r>
          </a:p>
          <a:p>
            <a:pPr marL="0" indent="0">
              <a:buNone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Tính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Entropy(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Mây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000">
                <a:latin typeface="+mj-lt"/>
              </a:rPr>
              <a:t>	V thuộc {ít,nhiều}</a:t>
            </a:r>
          </a:p>
          <a:p>
            <a:pPr lvl="1"/>
            <a:r>
              <a:rPr lang="vi-VN" sz="2000">
                <a:latin typeface="+mj-lt"/>
              </a:rPr>
              <a:t>Mây(ít)</a:t>
            </a:r>
          </a:p>
          <a:p>
            <a:pPr lvl="2"/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lượng: 3 (Không mưa: 3, Mưa: 0)</a:t>
            </a:r>
          </a:p>
          <a:p>
            <a:pPr marL="914400" lvl="2" indent="0">
              <a:buNone/>
            </a:pPr>
            <a:endParaRPr lang="vi-VN" sz="2000">
              <a:latin typeface="+mj-lt"/>
            </a:endParaRPr>
          </a:p>
          <a:p>
            <a:pPr lvl="1"/>
            <a:r>
              <a:rPr lang="vi-VN" sz="2000">
                <a:latin typeface="+mj-lt"/>
              </a:rPr>
              <a:t>Mây(nhiều)</a:t>
            </a:r>
          </a:p>
          <a:p>
            <a:pPr lvl="2"/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lượng: 5 (Không mưa: 1, Mưa: 4)</a:t>
            </a:r>
          </a:p>
          <a:p>
            <a:pPr lvl="1"/>
            <a:endParaRPr lang="vi-VN" sz="2000">
              <a:latin typeface="+mj-lt"/>
            </a:endParaRPr>
          </a:p>
          <a:p>
            <a:pPr marL="457200" lvl="1" indent="-457200">
              <a:buNone/>
            </a:pPr>
            <a:endParaRPr lang="vi-VN" sz="2000">
              <a:latin typeface="+mj-lt"/>
            </a:endParaRPr>
          </a:p>
          <a:p>
            <a:pPr marL="457200" lvl="1" indent="-45720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Tổng entropy của "Mây":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vi-VN" sz="2000">
              <a:latin typeface="+mj-lt"/>
            </a:endParaRPr>
          </a:p>
          <a:p>
            <a:pPr lvl="1"/>
            <a:endParaRPr lang="vi-VN" sz="2000">
              <a:latin typeface="+mj-lt"/>
            </a:endParaRPr>
          </a:p>
          <a:p>
            <a:pPr marL="457200" lvl="1" indent="-457200">
              <a:buNone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IG(S, Mây):</a:t>
            </a:r>
            <a:endParaRPr lang="vi-V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21C2F-705B-4C89-937A-E201B9947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509" y="1941512"/>
            <a:ext cx="2104055" cy="599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D8E19-E66A-4DC7-82AE-63A9EDB4E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603" y="3501511"/>
            <a:ext cx="5884010" cy="599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9A99A2-16E0-4EFE-837C-6373A507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94" y="4595162"/>
            <a:ext cx="5618538" cy="599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4438DA-7974-400C-963C-55191A3ED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55" y="5684491"/>
            <a:ext cx="7359568" cy="8367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63051E-EFC0-42E7-8D4E-A09E1E7D43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5" y="1691149"/>
            <a:ext cx="3264311" cy="359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0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ACA3-55D9-4122-A18F-CB5F4A2D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391"/>
            <a:ext cx="10515600" cy="1168964"/>
          </a:xfrm>
        </p:spPr>
        <p:txBody>
          <a:bodyPr>
            <a:normAutofit/>
          </a:bodyPr>
          <a:lstStyle/>
          <a:p>
            <a:r>
              <a:rPr lang="vi-VN" sz="2400" b="1"/>
              <a:t>Bước 3: Với mỗi thuộc tính A thuộc R, Tính Infomation Gain: IG(S,A)</a:t>
            </a:r>
            <a:br>
              <a:rPr lang="vi-VN" sz="2400" b="1"/>
            </a:br>
            <a:br>
              <a:rPr lang="vi-VN" sz="2400" b="1"/>
            </a:br>
            <a:r>
              <a:rPr lang="vi-VN" sz="2400"/>
              <a:t>Tính tương tự Infomation Gain của mây</a:t>
            </a:r>
            <a:endParaRPr lang="en-US" sz="24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CC255C-C4D0-407D-9E97-D1F6DE36C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6645" y="1415845"/>
            <a:ext cx="5800931" cy="5283764"/>
          </a:xfrm>
        </p:spPr>
        <p:txBody>
          <a:bodyPr>
            <a:normAutofit/>
          </a:bodyPr>
          <a:lstStyle/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Infomation Gain của Áp suất</a:t>
            </a: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IG(S,Áp suất) = 1 – 0.769 = 0.231</a:t>
            </a: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335880-08DA-4F68-BE46-6B39FEFD9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415845"/>
            <a:ext cx="5800931" cy="5283764"/>
          </a:xfrm>
        </p:spPr>
        <p:txBody>
          <a:bodyPr>
            <a:normAutofit/>
          </a:bodyPr>
          <a:lstStyle/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Infomation Gain của gió </a:t>
            </a:r>
          </a:p>
          <a:p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IG(S,Áp suất) = 1 – 0.949 = 0.051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9623C3-3908-4BF7-821F-5908B8361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85" y="1976284"/>
            <a:ext cx="3441290" cy="33036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D115C1-45B9-486D-9D65-4A1FFAC49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953" y="1976283"/>
            <a:ext cx="3474350" cy="330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1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1697</Words>
  <Application>Microsoft Office PowerPoint</Application>
  <PresentationFormat>Widescreen</PresentationFormat>
  <Paragraphs>233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Office Theme</vt:lpstr>
      <vt:lpstr>VÍ DỤ</vt:lpstr>
      <vt:lpstr>Xây dựng cây quyết định cho bài toán – Sử dụng giải thuật ID3</vt:lpstr>
      <vt:lpstr>Xây dựng cây quyết định cho bài toán – Sử dụng giải thuật ID3</vt:lpstr>
      <vt:lpstr>Bước 1: Xác định tập các thuộc tính phân lớp R </vt:lpstr>
      <vt:lpstr>Bước 1: Xác định tập các thuộc tính phân lớp R </vt:lpstr>
      <vt:lpstr>Bước 2 : Tính Entropy cho bộ dữ liệu  </vt:lpstr>
      <vt:lpstr>Bước 3: Với mỗi thuộc tính A thuộc R, Tính Infomation Gain: IG(S,A) </vt:lpstr>
      <vt:lpstr>Bước 3: Với mỗi thuộc tính A thuộc R, Tính Infomation Gain: IG(S,A)</vt:lpstr>
      <vt:lpstr>Bước 3: Với mỗi thuộc tính A thuộc R, Tính Infomation Gain: IG(S,A)  Tính tương tự Infomation Gain của mây</vt:lpstr>
      <vt:lpstr>Bước 4: Chọn thuộc tính có IG cao nhất tạo nút cho cây</vt:lpstr>
      <vt:lpstr>Bước 5: Tạo nhánh cho nút và phân bổ các mẫu dữ liệu vào các nhánh</vt:lpstr>
      <vt:lpstr>Bước 6:Loại bỏ thuộc tính trong nút vừa tạo và thu gọn bảng dữ liệu S</vt:lpstr>
      <vt:lpstr>Bước 6:Loại bỏ thuộc tính trong nút vừa tạo và thu gọn bảng dữ liệu S</vt:lpstr>
      <vt:lpstr>Bước 7: Lặp lại các bước từ 3 đến 6 cho tới khi: không còn thuôc tính nào chưa sử dụng hoặc tất cả dữ liệu trong S đều thuộc 1 lớp nào đó </vt:lpstr>
      <vt:lpstr>Ta quay lại tính Infomation Gain cho mỗi thuộc tính để tìm nút tiếp theo với tập dữ liệu con mới thu gọn</vt:lpstr>
      <vt:lpstr>2. Tính IG cho các thuộc tính</vt:lpstr>
      <vt:lpstr>PowerPoint Presentation</vt:lpstr>
      <vt:lpstr>Tạo nhánh cho nút và phân bổ các mẫu dữ liệu vào các nhánh  Ta sẽ phân bổ các mẫu dữ liệu của nhánh Áp suất </vt:lpstr>
      <vt:lpstr>Loại bỏ thuộc tính trong nút vừa tạo và thu gọn bảng dữ liệu S</vt:lpstr>
      <vt:lpstr>Ta có bộ dữ liệu con khi Áp suất = thấp</vt:lpstr>
      <vt:lpstr>Tại đây ta chỉ còn thuộc tính gió =&gt; chọn gió là nút tiếp theo</vt:lpstr>
      <vt:lpstr>Tạo nhánh cho nút và phân bổ các mẫu dữ liệu vào các nhánh  Ta sẽ phân bổ các mẫu dữ liệu của nhánh gió </vt:lpstr>
      <vt:lpstr>Tất cả các thuộc tính đã được sử dụng =&gt; Kết thúc</vt:lpstr>
      <vt:lpstr>PowerPoint Presentation</vt:lpstr>
      <vt:lpstr>Xây dựng cây quyết định cho bài toán – Sử dụng giải thuật ID3 Bài toán dự đoán giá nhà ( hồi quy tuyến tính )</vt:lpstr>
      <vt:lpstr>Bộ dữ liệu</vt:lpstr>
      <vt:lpstr>Bước 1: Xác định tập thuộc tính dự đoán R</vt:lpstr>
      <vt:lpstr>Bước 1: Xác định tập các thuộc tính phân lớp R</vt:lpstr>
      <vt:lpstr>Bước 2 : Tính MSE cho bộ dữ liệu</vt:lpstr>
      <vt:lpstr>Bước 3: Đánh giá từng thuộc tính dự đoán để tìm thuộc tính giúp giảm MSE nhiều nhất</vt:lpstr>
      <vt:lpstr>Bước 3: Đánh giá từng thuộc tính dự đoán để tìm thuộc tính giúp giảm MSE nhiều nhất Tính toán tương tự thuộc tính diện tích ta có :</vt:lpstr>
      <vt:lpstr>Bước 4: Chọn thuộc tính T giảm MSE nhiều nhất để tạo nút (thuộc tính có MSE thấp nhất)</vt:lpstr>
      <vt:lpstr>Bước 5:Tạo nhánh và phân bổ dữ liệu vào các nhánh</vt:lpstr>
      <vt:lpstr>Bước 6: Thu gọn dữ liệu và loại bỏ T</vt:lpstr>
      <vt:lpstr>Bước 6: Thu gọn dữ liệu và loại bỏ T</vt:lpstr>
      <vt:lpstr>Bước 7: Lặp lại các bước từ 3 đến 6 cho tới khi :  Không còn thuộc tính nào để phân chia, hoặc  MSE của mỗi nhóm nhỏ đã đạt ngưỡng chấp nhận được </vt:lpstr>
      <vt:lpstr>Quay lại tính MSE cho 2 thuộc tính số phòng và khoảng cách</vt:lpstr>
      <vt:lpstr>Bước 5:Tạo nhánh và phân bổ dữ liệu vào các nhánh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 DỤ</dc:title>
  <dc:creator>Hiếu Nguyễn Đức</dc:creator>
  <cp:lastModifiedBy>Hiếu Nguyễn Đức</cp:lastModifiedBy>
  <cp:revision>31</cp:revision>
  <dcterms:created xsi:type="dcterms:W3CDTF">2024-12-03T16:54:46Z</dcterms:created>
  <dcterms:modified xsi:type="dcterms:W3CDTF">2024-12-04T00:29:26Z</dcterms:modified>
</cp:coreProperties>
</file>