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Relationship Id="rId175" Type="http://schemas.openxmlformats.org/officeDocument/2006/relationships/slide" Target="slides/slide170.xml"/><Relationship Id="rId176" Type="http://schemas.openxmlformats.org/officeDocument/2006/relationships/slide" Target="slides/slide171.xml"/><Relationship Id="rId177" Type="http://schemas.openxmlformats.org/officeDocument/2006/relationships/slide" Target="slides/slide172.xml"/><Relationship Id="rId178" Type="http://schemas.openxmlformats.org/officeDocument/2006/relationships/slide" Target="slides/slide173.xml"/><Relationship Id="rId179" Type="http://schemas.openxmlformats.org/officeDocument/2006/relationships/slide" Target="slides/slide174.xml"/><Relationship Id="rId180" Type="http://schemas.openxmlformats.org/officeDocument/2006/relationships/slide" Target="slides/slide175.xml"/><Relationship Id="rId181" Type="http://schemas.openxmlformats.org/officeDocument/2006/relationships/slide" Target="slides/slide176.xml"/><Relationship Id="rId182" Type="http://schemas.openxmlformats.org/officeDocument/2006/relationships/slide" Target="slides/slide177.xml"/><Relationship Id="rId183" Type="http://schemas.openxmlformats.org/officeDocument/2006/relationships/slide" Target="slides/slide178.xml"/><Relationship Id="rId184" Type="http://schemas.openxmlformats.org/officeDocument/2006/relationships/slide" Target="slides/slide179.xml"/><Relationship Id="rId185" Type="http://schemas.openxmlformats.org/officeDocument/2006/relationships/slide" Target="slides/slide180.xml"/><Relationship Id="rId186" Type="http://schemas.openxmlformats.org/officeDocument/2006/relationships/slide" Target="slides/slide181.xml"/><Relationship Id="rId187" Type="http://schemas.openxmlformats.org/officeDocument/2006/relationships/slide" Target="slides/slide182.xml"/><Relationship Id="rId188" Type="http://schemas.openxmlformats.org/officeDocument/2006/relationships/slide" Target="slides/slide183.xml"/><Relationship Id="rId189" Type="http://schemas.openxmlformats.org/officeDocument/2006/relationships/slide" Target="slides/slide184.xml"/><Relationship Id="rId190" Type="http://schemas.openxmlformats.org/officeDocument/2006/relationships/slide" Target="slides/slide185.xml"/><Relationship Id="rId191" Type="http://schemas.openxmlformats.org/officeDocument/2006/relationships/slide" Target="slides/slide186.xml"/><Relationship Id="rId192" Type="http://schemas.openxmlformats.org/officeDocument/2006/relationships/slide" Target="slides/slide187.xml"/><Relationship Id="rId193" Type="http://schemas.openxmlformats.org/officeDocument/2006/relationships/slide" Target="slides/slide188.xml"/><Relationship Id="rId194" Type="http://schemas.openxmlformats.org/officeDocument/2006/relationships/slide" Target="slides/slide189.xml"/><Relationship Id="rId195" Type="http://schemas.openxmlformats.org/officeDocument/2006/relationships/slide" Target="slides/slide190.xml"/><Relationship Id="rId196" Type="http://schemas.openxmlformats.org/officeDocument/2006/relationships/slide" Target="slides/slide191.xml"/><Relationship Id="rId197" Type="http://schemas.openxmlformats.org/officeDocument/2006/relationships/slide" Target="slides/slide192.xml"/><Relationship Id="rId198" Type="http://schemas.openxmlformats.org/officeDocument/2006/relationships/slide" Target="slides/slide193.xml"/><Relationship Id="rId199" Type="http://schemas.openxmlformats.org/officeDocument/2006/relationships/slide" Target="slides/slide194.xml"/><Relationship Id="rId200" Type="http://schemas.openxmlformats.org/officeDocument/2006/relationships/slide" Target="slides/slide195.xml"/><Relationship Id="rId201" Type="http://schemas.openxmlformats.org/officeDocument/2006/relationships/slide" Target="slides/slide196.xml"/><Relationship Id="rId202" Type="http://schemas.openxmlformats.org/officeDocument/2006/relationships/slide" Target="slides/slide197.xml"/><Relationship Id="rId203" Type="http://schemas.openxmlformats.org/officeDocument/2006/relationships/slide" Target="slides/slide198.xml"/><Relationship Id="rId204" Type="http://schemas.openxmlformats.org/officeDocument/2006/relationships/slide" Target="slides/slide199.xml"/><Relationship Id="rId205" Type="http://schemas.openxmlformats.org/officeDocument/2006/relationships/slide" Target="slides/slide200.xml"/><Relationship Id="rId206" Type="http://schemas.openxmlformats.org/officeDocument/2006/relationships/slide" Target="slides/slide201.xml"/><Relationship Id="rId207" Type="http://schemas.openxmlformats.org/officeDocument/2006/relationships/slide" Target="slides/slide202.xml"/><Relationship Id="rId208" Type="http://schemas.openxmlformats.org/officeDocument/2006/relationships/slide" Target="slides/slide203.xml"/><Relationship Id="rId209" Type="http://schemas.openxmlformats.org/officeDocument/2006/relationships/slide" Target="slides/slide204.xml"/><Relationship Id="rId210" Type="http://schemas.openxmlformats.org/officeDocument/2006/relationships/slide" Target="slides/slide205.xml"/><Relationship Id="rId211" Type="http://schemas.openxmlformats.org/officeDocument/2006/relationships/slide" Target="slides/slide206.xml"/><Relationship Id="rId212" Type="http://schemas.openxmlformats.org/officeDocument/2006/relationships/slide" Target="slides/slide207.xml"/><Relationship Id="rId213" Type="http://schemas.openxmlformats.org/officeDocument/2006/relationships/slide" Target="slides/slide208.xml"/><Relationship Id="rId214" Type="http://schemas.openxmlformats.org/officeDocument/2006/relationships/slide" Target="slides/slide209.xml"/><Relationship Id="rId215" Type="http://schemas.openxmlformats.org/officeDocument/2006/relationships/slide" Target="slides/slide210.xml"/><Relationship Id="rId216" Type="http://schemas.openxmlformats.org/officeDocument/2006/relationships/slide" Target="slides/slide211.xml"/><Relationship Id="rId217" Type="http://schemas.openxmlformats.org/officeDocument/2006/relationships/slide" Target="slides/slide212.xml"/><Relationship Id="rId218" Type="http://schemas.openxmlformats.org/officeDocument/2006/relationships/slide" Target="slides/slide213.xml"/><Relationship Id="rId219" Type="http://schemas.openxmlformats.org/officeDocument/2006/relationships/slide" Target="slides/slide214.xml"/><Relationship Id="rId220" Type="http://schemas.openxmlformats.org/officeDocument/2006/relationships/slide" Target="slides/slide215.xml"/><Relationship Id="rId221" Type="http://schemas.openxmlformats.org/officeDocument/2006/relationships/slide" Target="slides/slide216.xml"/><Relationship Id="rId222" Type="http://schemas.openxmlformats.org/officeDocument/2006/relationships/slide" Target="slides/slide217.xml"/><Relationship Id="rId223" Type="http://schemas.openxmlformats.org/officeDocument/2006/relationships/slide" Target="slides/slide218.xml"/><Relationship Id="rId224" Type="http://schemas.openxmlformats.org/officeDocument/2006/relationships/slide" Target="slides/slide219.xml"/><Relationship Id="rId225" Type="http://schemas.openxmlformats.org/officeDocument/2006/relationships/slide" Target="slides/slide220.xml"/><Relationship Id="rId226" Type="http://schemas.openxmlformats.org/officeDocument/2006/relationships/slide" Target="slides/slide221.xml"/><Relationship Id="rId227" Type="http://schemas.openxmlformats.org/officeDocument/2006/relationships/slide" Target="slides/slide222.xml"/><Relationship Id="rId228" Type="http://schemas.openxmlformats.org/officeDocument/2006/relationships/slide" Target="slides/slide223.xml"/><Relationship Id="rId229" Type="http://schemas.openxmlformats.org/officeDocument/2006/relationships/slide" Target="slides/slide224.xml"/><Relationship Id="rId230" Type="http://schemas.openxmlformats.org/officeDocument/2006/relationships/slide" Target="slides/slide225.xml"/><Relationship Id="rId231" Type="http://schemas.openxmlformats.org/officeDocument/2006/relationships/slide" Target="slides/slide226.xml"/><Relationship Id="rId232" Type="http://schemas.openxmlformats.org/officeDocument/2006/relationships/slide" Target="slides/slide227.xml"/><Relationship Id="rId233" Type="http://schemas.openxmlformats.org/officeDocument/2006/relationships/slide" Target="slides/slide228.xml"/><Relationship Id="rId234" Type="http://schemas.openxmlformats.org/officeDocument/2006/relationships/slide" Target="slides/slide229.xml"/><Relationship Id="rId235" Type="http://schemas.openxmlformats.org/officeDocument/2006/relationships/slide" Target="slides/slide230.xml"/><Relationship Id="rId236" Type="http://schemas.openxmlformats.org/officeDocument/2006/relationships/slide" Target="slides/slide231.xml"/><Relationship Id="rId237" Type="http://schemas.openxmlformats.org/officeDocument/2006/relationships/slide" Target="slides/slide232.xml"/><Relationship Id="rId238" Type="http://schemas.openxmlformats.org/officeDocument/2006/relationships/slide" Target="slides/slide233.xml"/><Relationship Id="rId239" Type="http://schemas.openxmlformats.org/officeDocument/2006/relationships/slide" Target="slides/slide234.xml"/><Relationship Id="rId240" Type="http://schemas.openxmlformats.org/officeDocument/2006/relationships/slide" Target="slides/slide235.xml"/><Relationship Id="rId241" Type="http://schemas.openxmlformats.org/officeDocument/2006/relationships/slide" Target="slides/slide236.xml"/><Relationship Id="rId242" Type="http://schemas.openxmlformats.org/officeDocument/2006/relationships/slide" Target="slides/slide237.xml"/><Relationship Id="rId243" Type="http://schemas.openxmlformats.org/officeDocument/2006/relationships/slide" Target="slides/slide238.xml"/><Relationship Id="rId244" Type="http://schemas.openxmlformats.org/officeDocument/2006/relationships/slide" Target="slides/slide23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634" y="833119"/>
            <a:ext cx="380873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91870" y="3538220"/>
            <a:ext cx="7160259" cy="1793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562100" y="1849120"/>
            <a:ext cx="2381885" cy="3558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30470" y="1850390"/>
            <a:ext cx="2721609" cy="363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A727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5660" y="505459"/>
            <a:ext cx="7472679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269" y="1168400"/>
            <a:ext cx="7992745" cy="4773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
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
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6270" y="2537459"/>
            <a:ext cx="5478145" cy="17932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20800"/>
              </a:lnSpc>
              <a:spcBef>
                <a:spcPts val="100"/>
              </a:spcBef>
            </a:pPr>
            <a:r>
              <a:rPr dirty="0" sz="3200" spc="-10">
                <a:latin typeface="Arial"/>
                <a:cs typeface="Arial"/>
              </a:rPr>
              <a:t>BÀI </a:t>
            </a:r>
            <a:r>
              <a:rPr dirty="0" sz="3200" spc="0">
                <a:latin typeface="Arial"/>
                <a:cs typeface="Arial"/>
              </a:rPr>
              <a:t>GIẢNG </a:t>
            </a:r>
            <a:r>
              <a:rPr dirty="0" sz="3200" spc="5">
                <a:latin typeface="Arial"/>
                <a:cs typeface="Arial"/>
              </a:rPr>
              <a:t>LẬP </a:t>
            </a:r>
            <a:r>
              <a:rPr dirty="0" sz="3200" spc="-5">
                <a:latin typeface="Arial"/>
                <a:cs typeface="Arial"/>
              </a:rPr>
              <a:t>TRÌNH</a:t>
            </a:r>
            <a:r>
              <a:rPr dirty="0" sz="3200" spc="-7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JAVA  </a:t>
            </a:r>
            <a:r>
              <a:rPr dirty="0" sz="3200" spc="-5">
                <a:latin typeface="Arial"/>
                <a:cs typeface="Arial"/>
              </a:rPr>
              <a:t>GV </a:t>
            </a:r>
            <a:r>
              <a:rPr dirty="0" sz="3200">
                <a:latin typeface="Arial"/>
                <a:cs typeface="Arial"/>
              </a:rPr>
              <a:t>: </a:t>
            </a:r>
            <a:r>
              <a:rPr dirty="0" sz="3200" spc="-5">
                <a:latin typeface="Arial"/>
                <a:cs typeface="Arial"/>
              </a:rPr>
              <a:t>HUỲNH CÔNG PHÁP  KHOA </a:t>
            </a:r>
            <a:r>
              <a:rPr dirty="0" sz="3200">
                <a:latin typeface="Arial"/>
                <a:cs typeface="Arial"/>
              </a:rPr>
              <a:t>:</a:t>
            </a:r>
            <a:r>
              <a:rPr dirty="0" sz="3200" spc="-7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CNTT-ĐHBK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4489" y="497840"/>
            <a:ext cx="5725795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892810">
              <a:lnSpc>
                <a:spcPct val="100000"/>
              </a:lnSpc>
              <a:spcBef>
                <a:spcPts val="100"/>
              </a:spcBef>
            </a:pPr>
            <a:r>
              <a:rPr dirty="0" spc="-30" b="1">
                <a:latin typeface="Arial"/>
                <a:cs typeface="Arial"/>
              </a:rPr>
              <a:t>Trình </a:t>
            </a:r>
            <a:r>
              <a:rPr dirty="0" spc="35" b="1">
                <a:latin typeface="Arial"/>
                <a:cs typeface="Arial"/>
              </a:rPr>
              <a:t>dịch </a:t>
            </a:r>
            <a:r>
              <a:rPr dirty="0" spc="-35" b="1">
                <a:latin typeface="Arial"/>
                <a:cs typeface="Arial"/>
              </a:rPr>
              <a:t>Java  Java </a:t>
            </a:r>
            <a:r>
              <a:rPr dirty="0" spc="-50" b="1">
                <a:latin typeface="Arial"/>
                <a:cs typeface="Arial"/>
              </a:rPr>
              <a:t>Development</a:t>
            </a:r>
            <a:r>
              <a:rPr dirty="0" spc="-145" b="1">
                <a:latin typeface="Arial"/>
                <a:cs typeface="Arial"/>
              </a:rPr>
              <a:t> </a:t>
            </a:r>
            <a:r>
              <a:rPr dirty="0" spc="-35" b="1">
                <a:latin typeface="Arial"/>
                <a:cs typeface="Arial"/>
              </a:rPr>
              <a:t>Kit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39" y="2015489"/>
            <a:ext cx="7610475" cy="248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402080" algn="l"/>
                <a:tab pos="2152015" algn="l"/>
                <a:tab pos="2476500" algn="l"/>
                <a:tab pos="3193415" algn="l"/>
                <a:tab pos="4318635" algn="l"/>
                <a:tab pos="5073015" algn="l"/>
                <a:tab pos="5963285" algn="l"/>
                <a:tab pos="6805930" algn="l"/>
              </a:tabLst>
            </a:pPr>
            <a:r>
              <a:rPr dirty="0" sz="3200" spc="-10">
                <a:latin typeface="Arial"/>
                <a:cs typeface="Arial"/>
              </a:rPr>
              <a:t>J</a:t>
            </a:r>
            <a:r>
              <a:rPr dirty="0" sz="3200" spc="-5">
                <a:latin typeface="Arial"/>
                <a:cs typeface="Arial"/>
              </a:rPr>
              <a:t>a</a:t>
            </a:r>
            <a:r>
              <a:rPr dirty="0" sz="3200" spc="0">
                <a:latin typeface="Arial"/>
                <a:cs typeface="Arial"/>
              </a:rPr>
              <a:t>v</a:t>
            </a:r>
            <a:r>
              <a:rPr dirty="0" sz="3200">
                <a:latin typeface="Arial"/>
                <a:cs typeface="Arial"/>
              </a:rPr>
              <a:t>a	</a:t>
            </a:r>
            <a:r>
              <a:rPr dirty="0" sz="3200" spc="-15">
                <a:latin typeface="Arial"/>
                <a:cs typeface="Arial"/>
              </a:rPr>
              <a:t>1</a:t>
            </a:r>
            <a:r>
              <a:rPr dirty="0" sz="3200" spc="-10">
                <a:latin typeface="Arial"/>
                <a:cs typeface="Arial"/>
              </a:rPr>
              <a:t>.</a:t>
            </a:r>
            <a:r>
              <a:rPr dirty="0" sz="3200">
                <a:latin typeface="Arial"/>
                <a:cs typeface="Arial"/>
              </a:rPr>
              <a:t>0	-	</a:t>
            </a:r>
            <a:r>
              <a:rPr dirty="0" sz="3200" spc="15">
                <a:latin typeface="Arial"/>
                <a:cs typeface="Arial"/>
              </a:rPr>
              <a:t>S</a:t>
            </a:r>
            <a:r>
              <a:rPr dirty="0" sz="3200" spc="-114">
                <a:latin typeface="Arial"/>
                <a:cs typeface="Arial"/>
              </a:rPr>
              <a:t>ử</a:t>
            </a:r>
            <a:r>
              <a:rPr dirty="0" sz="3200">
                <a:latin typeface="Arial"/>
                <a:cs typeface="Arial"/>
              </a:rPr>
              <a:t>	</a:t>
            </a:r>
            <a:r>
              <a:rPr dirty="0" sz="3200" spc="25">
                <a:latin typeface="Arial"/>
                <a:cs typeface="Arial"/>
              </a:rPr>
              <a:t>d</a:t>
            </a:r>
            <a:r>
              <a:rPr dirty="0" sz="3200" spc="225">
                <a:latin typeface="Arial"/>
                <a:cs typeface="Arial"/>
              </a:rPr>
              <a:t>ụ</a:t>
            </a:r>
            <a:r>
              <a:rPr dirty="0" sz="3200" spc="-15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g	</a:t>
            </a:r>
            <a:r>
              <a:rPr dirty="0" sz="3200" spc="15">
                <a:latin typeface="Arial"/>
                <a:cs typeface="Arial"/>
              </a:rPr>
              <a:t>l</a:t>
            </a:r>
            <a:r>
              <a:rPr dirty="0" sz="3200" spc="165">
                <a:latin typeface="Arial"/>
                <a:cs typeface="Arial"/>
              </a:rPr>
              <a:t>ầ</a:t>
            </a:r>
            <a:r>
              <a:rPr dirty="0" sz="3200">
                <a:latin typeface="Arial"/>
                <a:cs typeface="Arial"/>
              </a:rPr>
              <a:t>n	</a:t>
            </a:r>
            <a:r>
              <a:rPr dirty="0" sz="3200" spc="25">
                <a:latin typeface="Arial"/>
                <a:cs typeface="Arial"/>
              </a:rPr>
              <a:t>đ</a:t>
            </a:r>
            <a:r>
              <a:rPr dirty="0" sz="3200" spc="160">
                <a:latin typeface="Arial"/>
                <a:cs typeface="Arial"/>
              </a:rPr>
              <a:t>ầ</a:t>
            </a:r>
            <a:r>
              <a:rPr dirty="0" sz="3200">
                <a:latin typeface="Arial"/>
                <a:cs typeface="Arial"/>
              </a:rPr>
              <a:t>u	</a:t>
            </a:r>
            <a:r>
              <a:rPr dirty="0" sz="3200" spc="0">
                <a:latin typeface="Arial"/>
                <a:cs typeface="Arial"/>
              </a:rPr>
              <a:t>v</a:t>
            </a:r>
            <a:r>
              <a:rPr dirty="0" sz="3200" spc="-15">
                <a:latin typeface="Arial"/>
                <a:cs typeface="Arial"/>
              </a:rPr>
              <a:t>à</a:t>
            </a:r>
            <a:r>
              <a:rPr dirty="0" sz="3200">
                <a:latin typeface="Arial"/>
                <a:cs typeface="Arial"/>
              </a:rPr>
              <a:t>o	</a:t>
            </a:r>
            <a:r>
              <a:rPr dirty="0" sz="3200" spc="-5">
                <a:latin typeface="Arial"/>
                <a:cs typeface="Arial"/>
              </a:rPr>
              <a:t>n</a:t>
            </a:r>
            <a:r>
              <a:rPr dirty="0" sz="3200" spc="0">
                <a:latin typeface="Arial"/>
                <a:cs typeface="Arial"/>
              </a:rPr>
              <a:t>ă</a:t>
            </a:r>
            <a:r>
              <a:rPr dirty="0" sz="3200">
                <a:latin typeface="Arial"/>
                <a:cs typeface="Arial"/>
              </a:rPr>
              <a:t>m  </a:t>
            </a:r>
            <a:r>
              <a:rPr dirty="0" sz="3200" spc="-5">
                <a:latin typeface="Arial"/>
                <a:cs typeface="Arial"/>
              </a:rPr>
              <a:t>1995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Java </a:t>
            </a:r>
            <a:r>
              <a:rPr dirty="0" sz="3200" spc="-10">
                <a:latin typeface="Arial"/>
                <a:cs typeface="Arial"/>
              </a:rPr>
              <a:t>1.1 </a:t>
            </a:r>
            <a:r>
              <a:rPr dirty="0" sz="3200">
                <a:latin typeface="Arial"/>
                <a:cs typeface="Arial"/>
              </a:rPr>
              <a:t>– </a:t>
            </a:r>
            <a:r>
              <a:rPr dirty="0" sz="3200" spc="-40">
                <a:latin typeface="Arial"/>
                <a:cs typeface="Arial"/>
              </a:rPr>
              <a:t>Đưa </a:t>
            </a:r>
            <a:r>
              <a:rPr dirty="0" sz="3200" spc="-5">
                <a:latin typeface="Arial"/>
                <a:cs typeface="Arial"/>
              </a:rPr>
              <a:t>ra năm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1997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Java </a:t>
            </a:r>
            <a:r>
              <a:rPr dirty="0" sz="3200">
                <a:latin typeface="Arial"/>
                <a:cs typeface="Arial"/>
              </a:rPr>
              <a:t>2 – </a:t>
            </a:r>
            <a:r>
              <a:rPr dirty="0" sz="3200" spc="-5">
                <a:latin typeface="Arial"/>
                <a:cs typeface="Arial"/>
              </a:rPr>
              <a:t>Phiên </a:t>
            </a:r>
            <a:r>
              <a:rPr dirty="0" sz="3200" spc="55">
                <a:latin typeface="Arial"/>
                <a:cs typeface="Arial"/>
              </a:rPr>
              <a:t>bản </a:t>
            </a:r>
            <a:r>
              <a:rPr dirty="0" sz="3200" spc="-50">
                <a:latin typeface="Arial"/>
                <a:cs typeface="Arial"/>
              </a:rPr>
              <a:t>mới</a:t>
            </a:r>
            <a:r>
              <a:rPr dirty="0" sz="3200" spc="-145">
                <a:latin typeface="Arial"/>
                <a:cs typeface="Arial"/>
              </a:rPr>
              <a:t> </a:t>
            </a:r>
            <a:r>
              <a:rPr dirty="0" sz="3200" spc="35">
                <a:latin typeface="Arial"/>
                <a:cs typeface="Arial"/>
              </a:rPr>
              <a:t>nhất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1179" y="833119"/>
            <a:ext cx="29603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Khối</a:t>
            </a:r>
            <a:r>
              <a:rPr dirty="0" spc="-85"/>
              <a:t> </a:t>
            </a:r>
            <a:r>
              <a:rPr dirty="0" spc="-30"/>
              <a:t>‘finally’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5719" y="2015489"/>
            <a:ext cx="7369809" cy="2335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0">
                <a:latin typeface="Arial"/>
                <a:cs typeface="Arial"/>
              </a:rPr>
              <a:t>Thực </a:t>
            </a:r>
            <a:r>
              <a:rPr dirty="0" sz="2800" spc="15">
                <a:latin typeface="Arial"/>
                <a:cs typeface="Arial"/>
              </a:rPr>
              <a:t>hiện </a:t>
            </a:r>
            <a:r>
              <a:rPr dirty="0" sz="2800" spc="35">
                <a:latin typeface="Arial"/>
                <a:cs typeface="Arial"/>
              </a:rPr>
              <a:t>tất </a:t>
            </a:r>
            <a:r>
              <a:rPr dirty="0" sz="2800" spc="60">
                <a:latin typeface="Arial"/>
                <a:cs typeface="Arial"/>
              </a:rPr>
              <a:t>cả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15">
                <a:latin typeface="Arial"/>
                <a:cs typeface="Arial"/>
              </a:rPr>
              <a:t>việc </a:t>
            </a:r>
            <a:r>
              <a:rPr dirty="0" sz="2800" spc="-20">
                <a:latin typeface="Arial"/>
                <a:cs typeface="Arial"/>
              </a:rPr>
              <a:t>thu </a:t>
            </a:r>
            <a:r>
              <a:rPr dirty="0" sz="2800" spc="30">
                <a:latin typeface="Arial"/>
                <a:cs typeface="Arial"/>
              </a:rPr>
              <a:t>dọn </a:t>
            </a:r>
            <a:r>
              <a:rPr dirty="0" sz="2800" spc="-25">
                <a:latin typeface="Arial"/>
                <a:cs typeface="Arial"/>
              </a:rPr>
              <a:t>khi </a:t>
            </a:r>
            <a:r>
              <a:rPr dirty="0" sz="2800" spc="15">
                <a:latin typeface="Arial"/>
                <a:cs typeface="Arial"/>
              </a:rPr>
              <a:t>biệt </a:t>
            </a:r>
            <a:r>
              <a:rPr dirty="0" sz="2800" spc="80">
                <a:latin typeface="Arial"/>
                <a:cs typeface="Arial"/>
              </a:rPr>
              <a:t>lệ  </a:t>
            </a:r>
            <a:r>
              <a:rPr dirty="0" sz="2800" spc="30">
                <a:latin typeface="Arial"/>
                <a:cs typeface="Arial"/>
              </a:rPr>
              <a:t>xảy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ra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5">
                <a:latin typeface="Arial"/>
                <a:cs typeface="Arial"/>
              </a:rPr>
              <a:t>Có </a:t>
            </a:r>
            <a:r>
              <a:rPr dirty="0" sz="2800" spc="30">
                <a:latin typeface="Arial"/>
                <a:cs typeface="Arial"/>
              </a:rPr>
              <a:t>thể </a:t>
            </a:r>
            <a:r>
              <a:rPr dirty="0" sz="2800" spc="-65">
                <a:latin typeface="Arial"/>
                <a:cs typeface="Arial"/>
              </a:rPr>
              <a:t>sử </a:t>
            </a:r>
            <a:r>
              <a:rPr dirty="0" sz="2800" spc="30">
                <a:latin typeface="Arial"/>
                <a:cs typeface="Arial"/>
              </a:rPr>
              <a:t>dụng kết </a:t>
            </a:r>
            <a:r>
              <a:rPr dirty="0" sz="2800" spc="-55">
                <a:latin typeface="Arial"/>
                <a:cs typeface="Arial"/>
              </a:rPr>
              <a:t>hợp với </a:t>
            </a:r>
            <a:r>
              <a:rPr dirty="0" sz="2800" spc="15">
                <a:latin typeface="Arial"/>
                <a:cs typeface="Arial"/>
              </a:rPr>
              <a:t>khối</a:t>
            </a:r>
            <a:r>
              <a:rPr dirty="0" sz="2800" spc="-35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‘try’</a:t>
            </a:r>
            <a:endParaRPr sz="2800">
              <a:latin typeface="Arial"/>
              <a:cs typeface="Arial"/>
            </a:endParaRPr>
          </a:p>
          <a:p>
            <a:pPr marL="355600" marR="571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0">
                <a:latin typeface="Arial"/>
                <a:cs typeface="Arial"/>
              </a:rPr>
              <a:t>Chứa </a:t>
            </a:r>
            <a:r>
              <a:rPr dirty="0" sz="2800" spc="-20">
                <a:latin typeface="Arial"/>
                <a:cs typeface="Arial"/>
              </a:rPr>
              <a:t>các câu </a:t>
            </a:r>
            <a:r>
              <a:rPr dirty="0" sz="2800" spc="15">
                <a:latin typeface="Arial"/>
                <a:cs typeface="Arial"/>
              </a:rPr>
              <a:t>lệnh </a:t>
            </a:r>
            <a:r>
              <a:rPr dirty="0" sz="2800" spc="-20">
                <a:latin typeface="Arial"/>
                <a:cs typeface="Arial"/>
              </a:rPr>
              <a:t>thu </a:t>
            </a:r>
            <a:r>
              <a:rPr dirty="0" sz="2800" spc="30">
                <a:latin typeface="Arial"/>
                <a:cs typeface="Arial"/>
              </a:rPr>
              <a:t>hồi </a:t>
            </a:r>
            <a:r>
              <a:rPr dirty="0" sz="2800" spc="-20">
                <a:latin typeface="Arial"/>
                <a:cs typeface="Arial"/>
              </a:rPr>
              <a:t>tài </a:t>
            </a:r>
            <a:r>
              <a:rPr dirty="0" sz="2800" spc="-30">
                <a:latin typeface="Arial"/>
                <a:cs typeface="Arial"/>
              </a:rPr>
              <a:t>nguyên </a:t>
            </a:r>
            <a:r>
              <a:rPr dirty="0" sz="2800" spc="75">
                <a:latin typeface="Arial"/>
                <a:cs typeface="Arial"/>
              </a:rPr>
              <a:t>về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cho  </a:t>
            </a:r>
            <a:r>
              <a:rPr dirty="0" sz="2800" spc="55">
                <a:latin typeface="Arial"/>
                <a:cs typeface="Arial"/>
              </a:rPr>
              <a:t>hệ </a:t>
            </a:r>
            <a:r>
              <a:rPr dirty="0" sz="2800" spc="0">
                <a:latin typeface="Arial"/>
                <a:cs typeface="Arial"/>
              </a:rPr>
              <a:t>thống </a:t>
            </a:r>
            <a:r>
              <a:rPr dirty="0" sz="2800" spc="-25">
                <a:latin typeface="Arial"/>
                <a:cs typeface="Arial"/>
              </a:rPr>
              <a:t>hay </a:t>
            </a:r>
            <a:r>
              <a:rPr dirty="0" sz="2800" spc="15">
                <a:latin typeface="Arial"/>
                <a:cs typeface="Arial"/>
              </a:rPr>
              <a:t>lệnh </a:t>
            </a:r>
            <a:r>
              <a:rPr dirty="0" sz="2800" spc="-15">
                <a:latin typeface="Arial"/>
                <a:cs typeface="Arial"/>
              </a:rPr>
              <a:t>in </a:t>
            </a:r>
            <a:r>
              <a:rPr dirty="0" sz="2800" spc="-20">
                <a:latin typeface="Arial"/>
                <a:cs typeface="Arial"/>
              </a:rPr>
              <a:t>ra các câu </a:t>
            </a:r>
            <a:r>
              <a:rPr dirty="0" sz="2800" spc="-25">
                <a:latin typeface="Arial"/>
                <a:cs typeface="Arial"/>
              </a:rPr>
              <a:t>thông</a:t>
            </a:r>
            <a:r>
              <a:rPr dirty="0" sz="2800" spc="-50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báo: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2920" y="4464050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8670" y="4401820"/>
            <a:ext cx="1686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Đóng </a:t>
            </a:r>
            <a:r>
              <a:rPr dirty="0" sz="2400" spc="35">
                <a:latin typeface="Arial"/>
                <a:cs typeface="Arial"/>
              </a:rPr>
              <a:t>tập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2920" y="4906009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9293" y="4842509"/>
            <a:ext cx="721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0">
                <a:latin typeface="Arial"/>
                <a:cs typeface="Arial"/>
              </a:rPr>
              <a:t>r</a:t>
            </a:r>
            <a:r>
              <a:rPr dirty="0" sz="2400" spc="-10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8670" y="4842509"/>
            <a:ext cx="5715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51230" algn="l"/>
                <a:tab pos="1485265" algn="l"/>
                <a:tab pos="2051685" algn="l"/>
                <a:tab pos="2687955" algn="l"/>
                <a:tab pos="3426460" algn="l"/>
                <a:tab pos="4440555" algn="l"/>
                <a:tab pos="4999355" algn="l"/>
              </a:tabLst>
            </a:pPr>
            <a:r>
              <a:rPr dirty="0" sz="2400" spc="-5">
                <a:latin typeface="Arial"/>
                <a:cs typeface="Arial"/>
              </a:rPr>
              <a:t>Đ</a:t>
            </a:r>
            <a:r>
              <a:rPr dirty="0" sz="2400" spc="-10">
                <a:latin typeface="Arial"/>
                <a:cs typeface="Arial"/>
              </a:rPr>
              <a:t>ó</a:t>
            </a:r>
            <a:r>
              <a:rPr dirty="0" sz="2400">
                <a:latin typeface="Arial"/>
                <a:cs typeface="Arial"/>
              </a:rPr>
              <a:t>ng	l</a:t>
            </a:r>
            <a:r>
              <a:rPr dirty="0" sz="2400" spc="130">
                <a:latin typeface="Arial"/>
                <a:cs typeface="Arial"/>
              </a:rPr>
              <a:t>ạ</a:t>
            </a:r>
            <a:r>
              <a:rPr dirty="0" sz="2400">
                <a:latin typeface="Arial"/>
                <a:cs typeface="Arial"/>
              </a:rPr>
              <a:t>i	b</a:t>
            </a:r>
            <a:r>
              <a:rPr dirty="0" sz="2400" spc="125">
                <a:latin typeface="Arial"/>
                <a:cs typeface="Arial"/>
              </a:rPr>
              <a:t>ộ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5">
                <a:latin typeface="Arial"/>
                <a:cs typeface="Arial"/>
              </a:rPr>
              <a:t>k</a:t>
            </a:r>
            <a:r>
              <a:rPr dirty="0" sz="2400" spc="125">
                <a:latin typeface="Arial"/>
                <a:cs typeface="Arial"/>
              </a:rPr>
              <a:t>ế</a:t>
            </a:r>
            <a:r>
              <a:rPr dirty="0" sz="2400">
                <a:latin typeface="Arial"/>
                <a:cs typeface="Arial"/>
              </a:rPr>
              <a:t>t	</a:t>
            </a:r>
            <a:r>
              <a:rPr dirty="0" sz="2400" spc="-10">
                <a:latin typeface="Arial"/>
                <a:cs typeface="Arial"/>
              </a:rPr>
              <a:t>q</a:t>
            </a:r>
            <a:r>
              <a:rPr dirty="0" sz="2400" spc="25">
                <a:latin typeface="Arial"/>
                <a:cs typeface="Arial"/>
              </a:rPr>
              <a:t>u</a:t>
            </a:r>
            <a:r>
              <a:rPr dirty="0" sz="2400" spc="130">
                <a:latin typeface="Arial"/>
                <a:cs typeface="Arial"/>
              </a:rPr>
              <a:t>ả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">
                <a:latin typeface="Arial"/>
                <a:cs typeface="Arial"/>
              </a:rPr>
              <a:t>(</a:t>
            </a:r>
            <a:r>
              <a:rPr dirty="0" sz="2400" spc="15">
                <a:latin typeface="Arial"/>
                <a:cs typeface="Arial"/>
              </a:rPr>
              <a:t>đ</a:t>
            </a:r>
            <a:r>
              <a:rPr dirty="0" sz="2400" spc="-105">
                <a:latin typeface="Arial"/>
                <a:cs typeface="Arial"/>
              </a:rPr>
              <a:t>ư</a:t>
            </a:r>
            <a:r>
              <a:rPr dirty="0" sz="2400" spc="-125">
                <a:latin typeface="Arial"/>
                <a:cs typeface="Arial"/>
              </a:rPr>
              <a:t>ợ</a:t>
            </a:r>
            <a:r>
              <a:rPr dirty="0" sz="2400">
                <a:latin typeface="Arial"/>
                <a:cs typeface="Arial"/>
              </a:rPr>
              <a:t>c	</a:t>
            </a:r>
            <a:r>
              <a:rPr dirty="0" sz="2400" spc="25">
                <a:latin typeface="Arial"/>
                <a:cs typeface="Arial"/>
              </a:rPr>
              <a:t>s</a:t>
            </a:r>
            <a:r>
              <a:rPr dirty="0" sz="2400" spc="-90">
                <a:latin typeface="Arial"/>
                <a:cs typeface="Arial"/>
              </a:rPr>
              <a:t>ử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5">
                <a:latin typeface="Arial"/>
                <a:cs typeface="Arial"/>
              </a:rPr>
              <a:t>d</a:t>
            </a:r>
            <a:r>
              <a:rPr dirty="0" sz="2400" spc="165">
                <a:latin typeface="Arial"/>
                <a:cs typeface="Arial"/>
              </a:rPr>
              <a:t>ụ</a:t>
            </a:r>
            <a:r>
              <a:rPr dirty="0" sz="2400" spc="5">
                <a:latin typeface="Arial"/>
                <a:cs typeface="Arial"/>
              </a:rPr>
              <a:t>n</a:t>
            </a:r>
            <a:r>
              <a:rPr dirty="0" sz="2400">
                <a:latin typeface="Arial"/>
                <a:cs typeface="Arial"/>
              </a:rPr>
              <a:t>g  </a:t>
            </a:r>
            <a:r>
              <a:rPr dirty="0" sz="2400" spc="-35">
                <a:latin typeface="Arial"/>
                <a:cs typeface="Arial"/>
              </a:rPr>
              <a:t>chương </a:t>
            </a:r>
            <a:r>
              <a:rPr dirty="0" sz="2400" spc="-5">
                <a:latin typeface="Arial"/>
                <a:cs typeface="Arial"/>
              </a:rPr>
              <a:t>trình </a:t>
            </a:r>
            <a:r>
              <a:rPr dirty="0" sz="2400" spc="-55">
                <a:latin typeface="Arial"/>
                <a:cs typeface="Arial"/>
              </a:rPr>
              <a:t>cơ </a:t>
            </a:r>
            <a:r>
              <a:rPr dirty="0" sz="2400" spc="-50">
                <a:latin typeface="Arial"/>
                <a:cs typeface="Arial"/>
              </a:rPr>
              <a:t>sở </a:t>
            </a:r>
            <a:r>
              <a:rPr dirty="0" sz="2400" spc="-35">
                <a:latin typeface="Arial"/>
                <a:cs typeface="Arial"/>
              </a:rPr>
              <a:t>dữ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25">
                <a:latin typeface="Arial"/>
                <a:cs typeface="Arial"/>
              </a:rPr>
              <a:t>liệu)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2920" y="5713729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8670" y="5650229"/>
            <a:ext cx="66249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75030" algn="l"/>
                <a:tab pos="1331595" algn="l"/>
                <a:tab pos="1939289" algn="l"/>
                <a:tab pos="2498725" algn="l"/>
                <a:tab pos="3056890" algn="l"/>
                <a:tab pos="3891915" algn="l"/>
                <a:tab pos="4469130" algn="l"/>
                <a:tab pos="5299075" algn="l"/>
                <a:tab pos="5772150" algn="l"/>
                <a:tab pos="6245225" algn="l"/>
              </a:tabLst>
            </a:pPr>
            <a:r>
              <a:rPr dirty="0" sz="2400" spc="-5">
                <a:latin typeface="Arial"/>
                <a:cs typeface="Arial"/>
              </a:rPr>
              <a:t>Đ</a:t>
            </a:r>
            <a:r>
              <a:rPr dirty="0" sz="2400" spc="-10">
                <a:latin typeface="Arial"/>
                <a:cs typeface="Arial"/>
              </a:rPr>
              <a:t>ó</a:t>
            </a:r>
            <a:r>
              <a:rPr dirty="0" sz="2400">
                <a:latin typeface="Arial"/>
                <a:cs typeface="Arial"/>
              </a:rPr>
              <a:t>ng	l</a:t>
            </a:r>
            <a:r>
              <a:rPr dirty="0" sz="2400" spc="120">
                <a:latin typeface="Arial"/>
                <a:cs typeface="Arial"/>
              </a:rPr>
              <a:t>ạ</a:t>
            </a:r>
            <a:r>
              <a:rPr dirty="0" sz="2400">
                <a:latin typeface="Arial"/>
                <a:cs typeface="Arial"/>
              </a:rPr>
              <a:t>i	</a:t>
            </a:r>
            <a:r>
              <a:rPr dirty="0" sz="2400" spc="-10">
                <a:latin typeface="Arial"/>
                <a:cs typeface="Arial"/>
              </a:rPr>
              <a:t>c</a:t>
            </a:r>
            <a:r>
              <a:rPr dirty="0" sz="2400">
                <a:latin typeface="Arial"/>
                <a:cs typeface="Arial"/>
              </a:rPr>
              <a:t>ác	</a:t>
            </a:r>
            <a:r>
              <a:rPr dirty="0" sz="2400" spc="5">
                <a:latin typeface="Arial"/>
                <a:cs typeface="Arial"/>
              </a:rPr>
              <a:t>k</a:t>
            </a:r>
            <a:r>
              <a:rPr dirty="0" sz="2400" spc="125">
                <a:latin typeface="Arial"/>
                <a:cs typeface="Arial"/>
              </a:rPr>
              <a:t>ế</a:t>
            </a:r>
            <a:r>
              <a:rPr dirty="0" sz="2400">
                <a:latin typeface="Arial"/>
                <a:cs typeface="Arial"/>
              </a:rPr>
              <a:t>t	</a:t>
            </a:r>
            <a:r>
              <a:rPr dirty="0" sz="2400" spc="25">
                <a:latin typeface="Arial"/>
                <a:cs typeface="Arial"/>
              </a:rPr>
              <a:t>n</a:t>
            </a:r>
            <a:r>
              <a:rPr dirty="0" sz="2400" spc="100">
                <a:latin typeface="Arial"/>
                <a:cs typeface="Arial"/>
              </a:rPr>
              <a:t>ố</a:t>
            </a:r>
            <a:r>
              <a:rPr dirty="0" sz="2400">
                <a:latin typeface="Arial"/>
                <a:cs typeface="Arial"/>
              </a:rPr>
              <a:t>i	</a:t>
            </a:r>
            <a:r>
              <a:rPr dirty="0" sz="2400" spc="5">
                <a:latin typeface="Arial"/>
                <a:cs typeface="Arial"/>
              </a:rPr>
              <a:t>đ</a:t>
            </a:r>
            <a:r>
              <a:rPr dirty="0" sz="2400" spc="-105">
                <a:latin typeface="Arial"/>
                <a:cs typeface="Arial"/>
              </a:rPr>
              <a:t>ư</a:t>
            </a:r>
            <a:r>
              <a:rPr dirty="0" sz="2400" spc="-114">
                <a:latin typeface="Arial"/>
                <a:cs typeface="Arial"/>
              </a:rPr>
              <a:t>ợ</a:t>
            </a:r>
            <a:r>
              <a:rPr dirty="0" sz="2400">
                <a:latin typeface="Arial"/>
                <a:cs typeface="Arial"/>
              </a:rPr>
              <a:t>c	</a:t>
            </a:r>
            <a:r>
              <a:rPr dirty="0" sz="2400" spc="25">
                <a:latin typeface="Arial"/>
                <a:cs typeface="Arial"/>
              </a:rPr>
              <a:t>t</a:t>
            </a:r>
            <a:r>
              <a:rPr dirty="0" sz="2400" spc="105">
                <a:latin typeface="Arial"/>
                <a:cs typeface="Arial"/>
              </a:rPr>
              <a:t>ạ</a:t>
            </a:r>
            <a:r>
              <a:rPr dirty="0" sz="2400">
                <a:latin typeface="Arial"/>
                <a:cs typeface="Arial"/>
              </a:rPr>
              <a:t>o	t</a:t>
            </a:r>
            <a:r>
              <a:rPr dirty="0" sz="2400" spc="-5">
                <a:latin typeface="Arial"/>
                <a:cs typeface="Arial"/>
              </a:rPr>
              <a:t>r</a:t>
            </a:r>
            <a:r>
              <a:rPr dirty="0" sz="2400" spc="-10">
                <a:latin typeface="Arial"/>
                <a:cs typeface="Arial"/>
              </a:rPr>
              <a:t>o</a:t>
            </a:r>
            <a:r>
              <a:rPr dirty="0" sz="2400" spc="5">
                <a:latin typeface="Arial"/>
                <a:cs typeface="Arial"/>
              </a:rPr>
              <a:t>n</a:t>
            </a:r>
            <a:r>
              <a:rPr dirty="0" sz="2400">
                <a:latin typeface="Arial"/>
                <a:cs typeface="Arial"/>
              </a:rPr>
              <a:t>g	</a:t>
            </a:r>
            <a:r>
              <a:rPr dirty="0" sz="2400" spc="25">
                <a:latin typeface="Arial"/>
                <a:cs typeface="Arial"/>
              </a:rPr>
              <a:t>c</a:t>
            </a:r>
            <a:r>
              <a:rPr dirty="0" sz="2400" spc="-110">
                <a:latin typeface="Arial"/>
                <a:cs typeface="Arial"/>
              </a:rPr>
              <a:t>ơ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25">
                <a:latin typeface="Arial"/>
                <a:cs typeface="Arial"/>
              </a:rPr>
              <a:t>s</a:t>
            </a:r>
            <a:r>
              <a:rPr dirty="0" sz="2400" spc="-110">
                <a:latin typeface="Arial"/>
                <a:cs typeface="Arial"/>
              </a:rPr>
              <a:t>ở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25">
                <a:latin typeface="Arial"/>
                <a:cs typeface="Arial"/>
              </a:rPr>
              <a:t>d</a:t>
            </a:r>
            <a:r>
              <a:rPr dirty="0" sz="2400" spc="-55">
                <a:latin typeface="Arial"/>
                <a:cs typeface="Arial"/>
              </a:rPr>
              <a:t>ữ  </a:t>
            </a:r>
            <a:r>
              <a:rPr dirty="0" sz="2400" spc="15">
                <a:latin typeface="Arial"/>
                <a:cs typeface="Arial"/>
              </a:rPr>
              <a:t>liệu.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700" y="833119"/>
            <a:ext cx="378650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Khối </a:t>
            </a:r>
            <a:r>
              <a:rPr dirty="0" spc="-30"/>
              <a:t>‘finally’</a:t>
            </a:r>
            <a:r>
              <a:rPr dirty="0" spc="-135"/>
              <a:t> </a:t>
            </a:r>
            <a:r>
              <a:rPr dirty="0" spc="-20"/>
              <a:t>(tt)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926590"/>
            <a:ext cx="6668770" cy="378079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5">
                <a:latin typeface="Arial"/>
                <a:cs typeface="Arial"/>
              </a:rPr>
              <a:t>Ví</a:t>
            </a:r>
            <a:r>
              <a:rPr dirty="0" sz="2800" spc="-125">
                <a:latin typeface="Arial"/>
                <a:cs typeface="Arial"/>
              </a:rPr>
              <a:t> </a:t>
            </a:r>
            <a:r>
              <a:rPr dirty="0" sz="2800" spc="80">
                <a:latin typeface="Arial"/>
                <a:cs typeface="Arial"/>
              </a:rPr>
              <a:t>dụ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dirty="0" sz="2200" spc="-15" b="1">
                <a:solidFill>
                  <a:srgbClr val="A72700"/>
                </a:solidFill>
                <a:latin typeface="Arial"/>
                <a:cs typeface="Arial"/>
              </a:rPr>
              <a:t>try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dirty="0" sz="2200" b="1">
                <a:solidFill>
                  <a:srgbClr val="A7270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  <a:spcBef>
                <a:spcPts val="540"/>
              </a:spcBef>
            </a:pPr>
            <a:r>
              <a:rPr dirty="0" sz="2200" spc="-30" b="1">
                <a:solidFill>
                  <a:srgbClr val="A72700"/>
                </a:solidFill>
                <a:latin typeface="Arial"/>
                <a:cs typeface="Arial"/>
              </a:rPr>
              <a:t>doSomethingThatMightThrowAnException(</a:t>
            </a:r>
            <a:r>
              <a:rPr dirty="0" sz="2200" spc="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A72700"/>
                </a:solidFill>
                <a:latin typeface="Arial"/>
                <a:cs typeface="Arial"/>
              </a:rPr>
              <a:t>);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dirty="0" sz="2200" b="1">
                <a:solidFill>
                  <a:srgbClr val="A7270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dirty="0" sz="2200" spc="-15" b="1">
                <a:solidFill>
                  <a:srgbClr val="A72700"/>
                </a:solidFill>
                <a:latin typeface="Arial"/>
                <a:cs typeface="Arial"/>
              </a:rPr>
              <a:t>finally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dirty="0" sz="2200" b="1">
                <a:solidFill>
                  <a:srgbClr val="A7270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  <a:spcBef>
                <a:spcPts val="550"/>
              </a:spcBef>
            </a:pPr>
            <a:r>
              <a:rPr dirty="0" sz="2200" spc="-25" b="1">
                <a:solidFill>
                  <a:srgbClr val="A72700"/>
                </a:solidFill>
                <a:latin typeface="Arial"/>
                <a:cs typeface="Arial"/>
              </a:rPr>
              <a:t>cleanup(</a:t>
            </a:r>
            <a:r>
              <a:rPr dirty="0" sz="2200" spc="-114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A72700"/>
                </a:solidFill>
                <a:latin typeface="Arial"/>
                <a:cs typeface="Arial"/>
              </a:rPr>
              <a:t>);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dirty="0" sz="2200" b="1">
                <a:solidFill>
                  <a:srgbClr val="A7270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700" y="833119"/>
            <a:ext cx="378650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Khối </a:t>
            </a:r>
            <a:r>
              <a:rPr dirty="0" spc="-30"/>
              <a:t>‘finally’</a:t>
            </a:r>
            <a:r>
              <a:rPr dirty="0" spc="-135"/>
              <a:t> </a:t>
            </a:r>
            <a:r>
              <a:rPr dirty="0" spc="-20"/>
              <a:t>(tt)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5719" y="1816100"/>
            <a:ext cx="7520305" cy="199898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80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2800" spc="-15">
                <a:latin typeface="Arial"/>
                <a:cs typeface="Arial"/>
              </a:rPr>
              <a:t>Là </a:t>
            </a:r>
            <a:r>
              <a:rPr dirty="0" sz="2800" spc="-30">
                <a:latin typeface="Arial"/>
                <a:cs typeface="Arial"/>
              </a:rPr>
              <a:t>tùy </a:t>
            </a:r>
            <a:r>
              <a:rPr dirty="0" sz="2800" spc="15">
                <a:latin typeface="Arial"/>
                <a:cs typeface="Arial"/>
              </a:rPr>
              <a:t>chọn </a:t>
            </a:r>
            <a:r>
              <a:rPr dirty="0" sz="2800" spc="-30">
                <a:latin typeface="Arial"/>
                <a:cs typeface="Arial"/>
              </a:rPr>
              <a:t>không </a:t>
            </a:r>
            <a:r>
              <a:rPr dirty="0" sz="2800" spc="30">
                <a:latin typeface="Arial"/>
                <a:cs typeface="Arial"/>
              </a:rPr>
              <a:t>bắt</a:t>
            </a:r>
            <a:r>
              <a:rPr dirty="0" sz="2800" spc="-265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buộc</a:t>
            </a:r>
            <a:endParaRPr sz="2800">
              <a:latin typeface="Arial"/>
              <a:cs typeface="Arial"/>
            </a:endParaRPr>
          </a:p>
          <a:p>
            <a:pPr marL="358140" indent="-345440">
              <a:lnSpc>
                <a:spcPct val="100000"/>
              </a:lnSpc>
              <a:spcBef>
                <a:spcPts val="70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40">
                <a:latin typeface="Arial"/>
                <a:cs typeface="Arial"/>
              </a:rPr>
              <a:t>đặt </a:t>
            </a:r>
            <a:r>
              <a:rPr dirty="0" sz="2800" spc="-25">
                <a:latin typeface="Arial"/>
                <a:cs typeface="Arial"/>
              </a:rPr>
              <a:t>sau </a:t>
            </a:r>
            <a:r>
              <a:rPr dirty="0" sz="2800" spc="15">
                <a:latin typeface="Arial"/>
                <a:cs typeface="Arial"/>
              </a:rPr>
              <a:t>khối</a:t>
            </a:r>
            <a:r>
              <a:rPr dirty="0" sz="2800" spc="-22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‘catch’</a:t>
            </a:r>
            <a:endParaRPr sz="2800">
              <a:latin typeface="Arial"/>
              <a:cs typeface="Arial"/>
            </a:endParaRPr>
          </a:p>
          <a:p>
            <a:pPr marL="358140" marR="5080" indent="-345440">
              <a:lnSpc>
                <a:spcPct val="100000"/>
              </a:lnSpc>
              <a:spcBef>
                <a:spcPts val="70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2800" spc="10">
                <a:latin typeface="Arial"/>
                <a:cs typeface="Arial"/>
              </a:rPr>
              <a:t>Khối </a:t>
            </a:r>
            <a:r>
              <a:rPr dirty="0" sz="2800" spc="-25">
                <a:latin typeface="Arial"/>
                <a:cs typeface="Arial"/>
              </a:rPr>
              <a:t>‘finally’ </a:t>
            </a:r>
            <a:r>
              <a:rPr dirty="0" sz="2800" spc="30">
                <a:latin typeface="Arial"/>
                <a:cs typeface="Arial"/>
              </a:rPr>
              <a:t>bảo </a:t>
            </a:r>
            <a:r>
              <a:rPr dirty="0" sz="2800" spc="40">
                <a:latin typeface="Arial"/>
                <a:cs typeface="Arial"/>
              </a:rPr>
              <a:t>đảm </a:t>
            </a:r>
            <a:r>
              <a:rPr dirty="0" sz="2800" spc="-25">
                <a:latin typeface="Arial"/>
                <a:cs typeface="Arial"/>
              </a:rPr>
              <a:t>lúc nào </a:t>
            </a:r>
            <a:r>
              <a:rPr dirty="0" sz="2800" spc="-20">
                <a:latin typeface="Arial"/>
                <a:cs typeface="Arial"/>
              </a:rPr>
              <a:t>cũng </a:t>
            </a:r>
            <a:r>
              <a:rPr dirty="0" sz="2800" spc="-60">
                <a:latin typeface="Arial"/>
                <a:cs typeface="Arial"/>
              </a:rPr>
              <a:t>được</a:t>
            </a:r>
            <a:r>
              <a:rPr dirty="0" sz="2800" spc="-290">
                <a:latin typeface="Arial"/>
                <a:cs typeface="Arial"/>
              </a:rPr>
              <a:t> </a:t>
            </a:r>
            <a:r>
              <a:rPr dirty="0" sz="2800" spc="-40">
                <a:latin typeface="Arial"/>
                <a:cs typeface="Arial"/>
              </a:rPr>
              <a:t>thực  </a:t>
            </a:r>
            <a:r>
              <a:rPr dirty="0" sz="2800" spc="15">
                <a:latin typeface="Arial"/>
                <a:cs typeface="Arial"/>
              </a:rPr>
              <a:t>hiện </a:t>
            </a:r>
            <a:r>
              <a:rPr dirty="0" sz="2800" spc="30">
                <a:latin typeface="Arial"/>
                <a:cs typeface="Arial"/>
              </a:rPr>
              <a:t>bất </a:t>
            </a:r>
            <a:r>
              <a:rPr dirty="0" sz="2800" spc="15">
                <a:latin typeface="Arial"/>
                <a:cs typeface="Arial"/>
              </a:rPr>
              <a:t>chấp biệt </a:t>
            </a:r>
            <a:r>
              <a:rPr dirty="0" sz="2800" spc="60">
                <a:latin typeface="Arial"/>
                <a:cs typeface="Arial"/>
              </a:rPr>
              <a:t>lệ</a:t>
            </a:r>
            <a:r>
              <a:rPr dirty="0" sz="2800" spc="-53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30">
                <a:latin typeface="Arial"/>
                <a:cs typeface="Arial"/>
              </a:rPr>
              <a:t>xảy </a:t>
            </a:r>
            <a:r>
              <a:rPr dirty="0" sz="2800" spc="-20">
                <a:latin typeface="Arial"/>
                <a:cs typeface="Arial"/>
              </a:rPr>
              <a:t>ra </a:t>
            </a:r>
            <a:r>
              <a:rPr dirty="0" sz="2800" spc="-30">
                <a:latin typeface="Arial"/>
                <a:cs typeface="Arial"/>
              </a:rPr>
              <a:t>hay không.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800" y="3887470"/>
            <a:ext cx="5715000" cy="2970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8000" marR="5080" indent="-19939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Các </a:t>
            </a:r>
            <a:r>
              <a:rPr dirty="0" spc="40"/>
              <a:t>biệt </a:t>
            </a:r>
            <a:r>
              <a:rPr dirty="0" spc="110"/>
              <a:t>lệ </a:t>
            </a:r>
            <a:r>
              <a:rPr dirty="0" spc="-90"/>
              <a:t>được </a:t>
            </a:r>
            <a:r>
              <a:rPr dirty="0" spc="35"/>
              <a:t>định</a:t>
            </a:r>
            <a:r>
              <a:rPr dirty="0" spc="-335"/>
              <a:t> </a:t>
            </a:r>
            <a:r>
              <a:rPr dirty="0" spc="-35"/>
              <a:t>nghĩa  </a:t>
            </a:r>
            <a:r>
              <a:rPr dirty="0" spc="-80"/>
              <a:t>với </a:t>
            </a:r>
            <a:r>
              <a:rPr dirty="0" spc="30"/>
              <a:t>lệnh </a:t>
            </a:r>
            <a:r>
              <a:rPr dirty="0" spc="-35"/>
              <a:t>‘throw’ </a:t>
            </a:r>
            <a:r>
              <a:rPr dirty="0" spc="-20"/>
              <a:t>và</a:t>
            </a:r>
            <a:r>
              <a:rPr dirty="0" spc="-160"/>
              <a:t> </a:t>
            </a:r>
            <a:r>
              <a:rPr dirty="0" spc="-35"/>
              <a:t>‘throws’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2230" y="1910079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2230" y="2663189"/>
            <a:ext cx="141605" cy="90170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60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260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2230" y="4295140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5129" y="1927860"/>
            <a:ext cx="7082155" cy="475615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just" marL="12700" marR="5080">
              <a:lnSpc>
                <a:spcPts val="2800"/>
              </a:lnSpc>
              <a:spcBef>
                <a:spcPts val="459"/>
              </a:spcBef>
            </a:pPr>
            <a:r>
              <a:rPr dirty="0" sz="2600" spc="-10">
                <a:latin typeface="Arial"/>
                <a:cs typeface="Arial"/>
              </a:rPr>
              <a:t>Các </a:t>
            </a:r>
            <a:r>
              <a:rPr dirty="0" sz="2600" spc="30">
                <a:latin typeface="Arial"/>
                <a:cs typeface="Arial"/>
              </a:rPr>
              <a:t>biệt </a:t>
            </a:r>
            <a:r>
              <a:rPr dirty="0" sz="2600" spc="75">
                <a:latin typeface="Arial"/>
                <a:cs typeface="Arial"/>
              </a:rPr>
              <a:t>lệ </a:t>
            </a:r>
            <a:r>
              <a:rPr dirty="0" sz="2600" spc="-5">
                <a:latin typeface="Arial"/>
                <a:cs typeface="Arial"/>
              </a:rPr>
              <a:t>thì </a:t>
            </a:r>
            <a:r>
              <a:rPr dirty="0" sz="2600" spc="-50">
                <a:latin typeface="Arial"/>
                <a:cs typeface="Arial"/>
              </a:rPr>
              <a:t>được </a:t>
            </a:r>
            <a:r>
              <a:rPr dirty="0" sz="2600" spc="25">
                <a:latin typeface="Arial"/>
                <a:cs typeface="Arial"/>
              </a:rPr>
              <a:t>chặn </a:t>
            </a:r>
            <a:r>
              <a:rPr dirty="0" sz="2600" spc="-35">
                <a:latin typeface="Arial"/>
                <a:cs typeface="Arial"/>
              </a:rPr>
              <a:t>với sự trợ </a:t>
            </a:r>
            <a:r>
              <a:rPr dirty="0" sz="2600" spc="-5">
                <a:latin typeface="Arial"/>
                <a:cs typeface="Arial"/>
              </a:rPr>
              <a:t>giúp </a:t>
            </a:r>
            <a:r>
              <a:rPr dirty="0" sz="2600" spc="55">
                <a:latin typeface="Arial"/>
                <a:cs typeface="Arial"/>
              </a:rPr>
              <a:t>của </a:t>
            </a:r>
            <a:r>
              <a:rPr dirty="0" sz="2600" spc="-35">
                <a:latin typeface="Arial"/>
                <a:cs typeface="Arial"/>
              </a:rPr>
              <a:t>từ  </a:t>
            </a:r>
            <a:r>
              <a:rPr dirty="0" sz="2600" spc="-5">
                <a:latin typeface="Arial"/>
                <a:cs typeface="Arial"/>
              </a:rPr>
              <a:t>khóa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‘throw’</a:t>
            </a:r>
            <a:endParaRPr sz="26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300"/>
              </a:spcBef>
            </a:pPr>
            <a:r>
              <a:rPr dirty="0" sz="2600" spc="-45">
                <a:latin typeface="Arial"/>
                <a:cs typeface="Arial"/>
              </a:rPr>
              <a:t>Từ </a:t>
            </a:r>
            <a:r>
              <a:rPr dirty="0" sz="2600" spc="-5">
                <a:latin typeface="Arial"/>
                <a:cs typeface="Arial"/>
              </a:rPr>
              <a:t>khóa </a:t>
            </a:r>
            <a:r>
              <a:rPr dirty="0" sz="2600" spc="-10">
                <a:latin typeface="Arial"/>
                <a:cs typeface="Arial"/>
              </a:rPr>
              <a:t>‘throw’ </a:t>
            </a:r>
            <a:r>
              <a:rPr dirty="0" sz="2600" spc="40">
                <a:latin typeface="Arial"/>
                <a:cs typeface="Arial"/>
              </a:rPr>
              <a:t>chỉ </a:t>
            </a:r>
            <a:r>
              <a:rPr dirty="0" sz="2600" spc="-5">
                <a:latin typeface="Arial"/>
                <a:cs typeface="Arial"/>
              </a:rPr>
              <a:t>ra </a:t>
            </a:r>
            <a:r>
              <a:rPr dirty="0" sz="2600" spc="40">
                <a:latin typeface="Arial"/>
                <a:cs typeface="Arial"/>
              </a:rPr>
              <a:t>một </a:t>
            </a:r>
            <a:r>
              <a:rPr dirty="0" sz="2600" spc="30">
                <a:latin typeface="Arial"/>
                <a:cs typeface="Arial"/>
              </a:rPr>
              <a:t>biệt </a:t>
            </a:r>
            <a:r>
              <a:rPr dirty="0" sz="2600" spc="75">
                <a:latin typeface="Arial"/>
                <a:cs typeface="Arial"/>
              </a:rPr>
              <a:t>lệ </a:t>
            </a:r>
            <a:r>
              <a:rPr dirty="0" sz="2600" spc="-30">
                <a:latin typeface="Arial"/>
                <a:cs typeface="Arial"/>
              </a:rPr>
              <a:t>vừa </a:t>
            </a:r>
            <a:r>
              <a:rPr dirty="0" sz="2600" spc="40">
                <a:latin typeface="Arial"/>
                <a:cs typeface="Arial"/>
              </a:rPr>
              <a:t>xảy</a:t>
            </a:r>
            <a:r>
              <a:rPr dirty="0" sz="2600" spc="-17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ra.</a:t>
            </a:r>
            <a:endParaRPr sz="2600">
              <a:latin typeface="Arial"/>
              <a:cs typeface="Arial"/>
            </a:endParaRPr>
          </a:p>
          <a:p>
            <a:pPr algn="just" marL="12700" marR="5715">
              <a:lnSpc>
                <a:spcPct val="89900"/>
              </a:lnSpc>
              <a:spcBef>
                <a:spcPts val="655"/>
              </a:spcBef>
            </a:pPr>
            <a:r>
              <a:rPr dirty="0" sz="2600" spc="-5">
                <a:latin typeface="Arial"/>
                <a:cs typeface="Arial"/>
              </a:rPr>
              <a:t>Toán </a:t>
            </a:r>
            <a:r>
              <a:rPr dirty="0" sz="2600" spc="30">
                <a:latin typeface="Arial"/>
                <a:cs typeface="Arial"/>
              </a:rPr>
              <a:t>hạng </a:t>
            </a:r>
            <a:r>
              <a:rPr dirty="0" sz="2600" spc="55">
                <a:latin typeface="Arial"/>
                <a:cs typeface="Arial"/>
              </a:rPr>
              <a:t>của </a:t>
            </a:r>
            <a:r>
              <a:rPr dirty="0" sz="2600" spc="-5">
                <a:latin typeface="Arial"/>
                <a:cs typeface="Arial"/>
              </a:rPr>
              <a:t>throw </a:t>
            </a:r>
            <a:r>
              <a:rPr dirty="0" sz="2600">
                <a:latin typeface="Arial"/>
                <a:cs typeface="Arial"/>
              </a:rPr>
              <a:t>là </a:t>
            </a:r>
            <a:r>
              <a:rPr dirty="0" sz="2600" spc="40">
                <a:latin typeface="Arial"/>
                <a:cs typeface="Arial"/>
              </a:rPr>
              <a:t>một đối </a:t>
            </a:r>
            <a:r>
              <a:rPr dirty="0" sz="2600" spc="-45">
                <a:latin typeface="Arial"/>
                <a:cs typeface="Arial"/>
              </a:rPr>
              <a:t>tượng </a:t>
            </a:r>
            <a:r>
              <a:rPr dirty="0" sz="2600" spc="60">
                <a:latin typeface="Arial"/>
                <a:cs typeface="Arial"/>
              </a:rPr>
              <a:t>của </a:t>
            </a:r>
            <a:r>
              <a:rPr dirty="0" sz="2600" spc="40">
                <a:latin typeface="Arial"/>
                <a:cs typeface="Arial"/>
              </a:rPr>
              <a:t>một  </a:t>
            </a:r>
            <a:r>
              <a:rPr dirty="0" sz="2600" spc="-35">
                <a:latin typeface="Arial"/>
                <a:cs typeface="Arial"/>
              </a:rPr>
              <a:t>lớp, </a:t>
            </a:r>
            <a:r>
              <a:rPr dirty="0" sz="2600">
                <a:latin typeface="Arial"/>
                <a:cs typeface="Arial"/>
              </a:rPr>
              <a:t>mà </a:t>
            </a:r>
            <a:r>
              <a:rPr dirty="0" sz="2600" spc="-35">
                <a:latin typeface="Arial"/>
                <a:cs typeface="Arial"/>
              </a:rPr>
              <a:t>lớp </a:t>
            </a:r>
            <a:r>
              <a:rPr dirty="0" sz="2600" spc="-5">
                <a:latin typeface="Arial"/>
                <a:cs typeface="Arial"/>
              </a:rPr>
              <a:t>này </a:t>
            </a:r>
            <a:r>
              <a:rPr dirty="0" sz="2600" spc="-50">
                <a:latin typeface="Arial"/>
                <a:cs typeface="Arial"/>
              </a:rPr>
              <a:t>được </a:t>
            </a:r>
            <a:r>
              <a:rPr dirty="0" sz="2600" spc="35">
                <a:latin typeface="Arial"/>
                <a:cs typeface="Arial"/>
              </a:rPr>
              <a:t>dẫn </a:t>
            </a:r>
            <a:r>
              <a:rPr dirty="0" sz="2600" spc="30">
                <a:latin typeface="Arial"/>
                <a:cs typeface="Arial"/>
              </a:rPr>
              <a:t>xuất</a:t>
            </a:r>
            <a:r>
              <a:rPr dirty="0" sz="2600" spc="785">
                <a:latin typeface="Arial"/>
                <a:cs typeface="Arial"/>
              </a:rPr>
              <a:t> </a:t>
            </a:r>
            <a:r>
              <a:rPr dirty="0" sz="2600" spc="-40">
                <a:latin typeface="Arial"/>
                <a:cs typeface="Arial"/>
              </a:rPr>
              <a:t>từ</a:t>
            </a:r>
            <a:r>
              <a:rPr dirty="0" sz="2600" spc="635">
                <a:latin typeface="Arial"/>
                <a:cs typeface="Arial"/>
              </a:rPr>
              <a:t> </a:t>
            </a:r>
            <a:r>
              <a:rPr dirty="0" sz="2600" spc="-40">
                <a:latin typeface="Arial"/>
                <a:cs typeface="Arial"/>
              </a:rPr>
              <a:t>lớp  </a:t>
            </a:r>
            <a:r>
              <a:rPr dirty="0" sz="2600" spc="-10">
                <a:latin typeface="Arial"/>
                <a:cs typeface="Arial"/>
              </a:rPr>
              <a:t>‘Throwable’</a:t>
            </a:r>
            <a:endParaRPr sz="26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330"/>
              </a:spcBef>
            </a:pPr>
            <a:r>
              <a:rPr dirty="0" sz="2600">
                <a:latin typeface="Arial"/>
                <a:cs typeface="Arial"/>
              </a:rPr>
              <a:t>Ví </a:t>
            </a:r>
            <a:r>
              <a:rPr dirty="0" sz="2600" spc="90">
                <a:latin typeface="Arial"/>
                <a:cs typeface="Arial"/>
              </a:rPr>
              <a:t>dụ </a:t>
            </a:r>
            <a:r>
              <a:rPr dirty="0" sz="2600" spc="55">
                <a:latin typeface="Arial"/>
                <a:cs typeface="Arial"/>
              </a:rPr>
              <a:t>của </a:t>
            </a:r>
            <a:r>
              <a:rPr dirty="0" sz="2600" spc="30">
                <a:latin typeface="Arial"/>
                <a:cs typeface="Arial"/>
              </a:rPr>
              <a:t>lệnh</a:t>
            </a:r>
            <a:r>
              <a:rPr dirty="0" sz="2600" spc="-21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‘throw’</a:t>
            </a:r>
            <a:endParaRPr sz="2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310"/>
              </a:spcBef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try{</a:t>
            </a:r>
            <a:endParaRPr sz="24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309"/>
              </a:spcBef>
              <a:tabLst>
                <a:tab pos="939800" algn="l"/>
              </a:tabLst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if	(flag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&lt;</a:t>
            </a:r>
            <a:r>
              <a:rPr dirty="0" sz="2400" spc="-9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0)</a:t>
            </a:r>
            <a:endParaRPr sz="2400">
              <a:latin typeface="Arial"/>
              <a:cs typeface="Arial"/>
            </a:endParaRPr>
          </a:p>
          <a:p>
            <a:pPr marL="611505">
              <a:lnSpc>
                <a:spcPct val="100000"/>
              </a:lnSpc>
              <a:spcBef>
                <a:spcPts val="310"/>
              </a:spcBef>
            </a:pP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355600" marR="5715" indent="1050290">
              <a:lnSpc>
                <a:spcPts val="2590"/>
              </a:lnSpc>
              <a:spcBef>
                <a:spcPts val="635"/>
              </a:spcBef>
              <a:tabLst>
                <a:tab pos="2399030" algn="l"/>
                <a:tab pos="3154045" algn="l"/>
                <a:tab pos="5294630" algn="l"/>
                <a:tab pos="5560060" algn="l"/>
                <a:tab pos="5989955" algn="l"/>
                <a:tab pos="6323330" algn="l"/>
              </a:tabLst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th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row	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ne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w	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M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y</a:t>
            </a:r>
            <a:r>
              <a:rPr dirty="0" sz="2400" spc="-15" b="1">
                <a:solidFill>
                  <a:srgbClr val="A72700"/>
                </a:solidFill>
                <a:latin typeface="Arial"/>
                <a:cs typeface="Arial"/>
              </a:rPr>
              <a:t>E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x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cep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t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on(	)	;	//	u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se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r- 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defined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710" y="574040"/>
            <a:ext cx="7646670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8350" marR="5080" indent="-75565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Các </a:t>
            </a:r>
            <a:r>
              <a:rPr dirty="0" spc="40"/>
              <a:t>biệt </a:t>
            </a:r>
            <a:r>
              <a:rPr dirty="0" spc="110"/>
              <a:t>lệ </a:t>
            </a:r>
            <a:r>
              <a:rPr dirty="0" spc="-90"/>
              <a:t>được </a:t>
            </a:r>
            <a:r>
              <a:rPr dirty="0" spc="35"/>
              <a:t>định </a:t>
            </a:r>
            <a:r>
              <a:rPr dirty="0" spc="-35"/>
              <a:t>nghĩa</a:t>
            </a:r>
            <a:r>
              <a:rPr dirty="0" spc="-445"/>
              <a:t> </a:t>
            </a:r>
            <a:r>
              <a:rPr dirty="0" spc="-120"/>
              <a:t>vớ  </a:t>
            </a:r>
            <a:r>
              <a:rPr dirty="0" spc="35"/>
              <a:t>lệnh </a:t>
            </a:r>
            <a:r>
              <a:rPr dirty="0" spc="-35"/>
              <a:t>‘throw’ </a:t>
            </a:r>
            <a:r>
              <a:rPr dirty="0" spc="-20"/>
              <a:t>và</a:t>
            </a:r>
            <a:r>
              <a:rPr dirty="0" spc="-229"/>
              <a:t> </a:t>
            </a:r>
            <a:r>
              <a:rPr dirty="0" spc="-30"/>
              <a:t>‘throws’(tt)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915160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6669" y="2710179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9570" y="1932939"/>
            <a:ext cx="7115809" cy="276098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459"/>
              </a:spcBef>
              <a:tabLst>
                <a:tab pos="731520" algn="l"/>
                <a:tab pos="2027555" algn="l"/>
                <a:tab pos="2825750" algn="l"/>
                <a:tab pos="3546475" algn="l"/>
                <a:tab pos="4044315" algn="l"/>
                <a:tab pos="4671060" algn="l"/>
                <a:tab pos="5554980" algn="l"/>
                <a:tab pos="6534150" algn="l"/>
              </a:tabLst>
            </a:pPr>
            <a:r>
              <a:rPr dirty="0" sz="2600">
                <a:latin typeface="Arial"/>
                <a:cs typeface="Arial"/>
              </a:rPr>
              <a:t>M</a:t>
            </a:r>
            <a:r>
              <a:rPr dirty="0" sz="2600" spc="140">
                <a:latin typeface="Arial"/>
                <a:cs typeface="Arial"/>
              </a:rPr>
              <a:t>ộ</a:t>
            </a:r>
            <a:r>
              <a:rPr dirty="0" sz="2600">
                <a:latin typeface="Arial"/>
                <a:cs typeface="Arial"/>
              </a:rPr>
              <a:t>t	</a:t>
            </a:r>
            <a:r>
              <a:rPr dirty="0" sz="2600" spc="-10">
                <a:latin typeface="Arial"/>
                <a:cs typeface="Arial"/>
              </a:rPr>
              <a:t>p</a:t>
            </a:r>
            <a:r>
              <a:rPr dirty="0" sz="2600" spc="-5">
                <a:latin typeface="Arial"/>
                <a:cs typeface="Arial"/>
              </a:rPr>
              <a:t>h</a:t>
            </a:r>
            <a:r>
              <a:rPr dirty="0" sz="2600" spc="-95">
                <a:latin typeface="Arial"/>
                <a:cs typeface="Arial"/>
              </a:rPr>
              <a:t>ư</a:t>
            </a:r>
            <a:r>
              <a:rPr dirty="0" sz="2600" spc="-110">
                <a:latin typeface="Arial"/>
                <a:cs typeface="Arial"/>
              </a:rPr>
              <a:t>ơ</a:t>
            </a:r>
            <a:r>
              <a:rPr dirty="0" sz="2600">
                <a:latin typeface="Arial"/>
                <a:cs typeface="Arial"/>
              </a:rPr>
              <a:t>ng	</a:t>
            </a:r>
            <a:r>
              <a:rPr dirty="0" sz="2600" spc="-5">
                <a:latin typeface="Arial"/>
                <a:cs typeface="Arial"/>
              </a:rPr>
              <a:t>th</a:t>
            </a:r>
            <a:r>
              <a:rPr dirty="0" sz="2600" spc="-100">
                <a:latin typeface="Arial"/>
                <a:cs typeface="Arial"/>
              </a:rPr>
              <a:t>ứ</a:t>
            </a:r>
            <a:r>
              <a:rPr dirty="0" sz="2600">
                <a:latin typeface="Arial"/>
                <a:cs typeface="Arial"/>
              </a:rPr>
              <a:t>c	</a:t>
            </a:r>
            <a:r>
              <a:rPr dirty="0" sz="2600" spc="0">
                <a:latin typeface="Arial"/>
                <a:cs typeface="Arial"/>
              </a:rPr>
              <a:t>đ</a:t>
            </a:r>
            <a:r>
              <a:rPr dirty="0" sz="2600" spc="-114">
                <a:latin typeface="Arial"/>
                <a:cs typeface="Arial"/>
              </a:rPr>
              <a:t>ơ</a:t>
            </a:r>
            <a:r>
              <a:rPr dirty="0" sz="2600">
                <a:latin typeface="Arial"/>
                <a:cs typeface="Arial"/>
              </a:rPr>
              <a:t>n	có	</a:t>
            </a:r>
            <a:r>
              <a:rPr dirty="0" sz="2600" spc="-5">
                <a:latin typeface="Arial"/>
                <a:cs typeface="Arial"/>
              </a:rPr>
              <a:t>t</a:t>
            </a:r>
            <a:r>
              <a:rPr dirty="0" sz="2600">
                <a:latin typeface="Arial"/>
                <a:cs typeface="Arial"/>
              </a:rPr>
              <a:t>h</a:t>
            </a:r>
            <a:r>
              <a:rPr dirty="0" sz="2600" spc="150">
                <a:latin typeface="Arial"/>
                <a:cs typeface="Arial"/>
              </a:rPr>
              <a:t>ể</a:t>
            </a:r>
            <a:r>
              <a:rPr dirty="0" sz="2600">
                <a:latin typeface="Arial"/>
                <a:cs typeface="Arial"/>
              </a:rPr>
              <a:t>	c</a:t>
            </a:r>
            <a:r>
              <a:rPr dirty="0" sz="2600" spc="0">
                <a:latin typeface="Arial"/>
                <a:cs typeface="Arial"/>
              </a:rPr>
              <a:t>h</a:t>
            </a:r>
            <a:r>
              <a:rPr dirty="0" sz="2600" spc="125">
                <a:latin typeface="Arial"/>
                <a:cs typeface="Arial"/>
              </a:rPr>
              <a:t>ặ</a:t>
            </a:r>
            <a:r>
              <a:rPr dirty="0" sz="2600">
                <a:latin typeface="Arial"/>
                <a:cs typeface="Arial"/>
              </a:rPr>
              <a:t>n	n</a:t>
            </a:r>
            <a:r>
              <a:rPr dirty="0" sz="2600" spc="-10">
                <a:latin typeface="Arial"/>
                <a:cs typeface="Arial"/>
              </a:rPr>
              <a:t>h</a:t>
            </a:r>
            <a:r>
              <a:rPr dirty="0" sz="2600" spc="25">
                <a:latin typeface="Arial"/>
                <a:cs typeface="Arial"/>
              </a:rPr>
              <a:t>i</a:t>
            </a:r>
            <a:r>
              <a:rPr dirty="0" sz="2600" spc="140">
                <a:latin typeface="Arial"/>
                <a:cs typeface="Arial"/>
              </a:rPr>
              <a:t>ề</a:t>
            </a:r>
            <a:r>
              <a:rPr dirty="0" sz="2600">
                <a:latin typeface="Arial"/>
                <a:cs typeface="Arial"/>
              </a:rPr>
              <a:t>u	</a:t>
            </a:r>
            <a:r>
              <a:rPr dirty="0" sz="2600" spc="10">
                <a:latin typeface="Arial"/>
                <a:cs typeface="Arial"/>
              </a:rPr>
              <a:t>h</a:t>
            </a:r>
            <a:r>
              <a:rPr dirty="0" sz="2600" spc="-145">
                <a:latin typeface="Arial"/>
                <a:cs typeface="Arial"/>
              </a:rPr>
              <a:t>ơ</a:t>
            </a:r>
            <a:r>
              <a:rPr dirty="0" sz="2600">
                <a:latin typeface="Arial"/>
                <a:cs typeface="Arial"/>
              </a:rPr>
              <a:t>n  </a:t>
            </a:r>
            <a:r>
              <a:rPr dirty="0" sz="2600" spc="40">
                <a:latin typeface="Arial"/>
                <a:cs typeface="Arial"/>
              </a:rPr>
              <a:t>một </a:t>
            </a:r>
            <a:r>
              <a:rPr dirty="0" sz="2600" spc="30">
                <a:latin typeface="Arial"/>
                <a:cs typeface="Arial"/>
              </a:rPr>
              <a:t>biệt</a:t>
            </a:r>
            <a:r>
              <a:rPr dirty="0" sz="2600" spc="-120">
                <a:latin typeface="Arial"/>
                <a:cs typeface="Arial"/>
              </a:rPr>
              <a:t> </a:t>
            </a:r>
            <a:r>
              <a:rPr dirty="0" sz="2600" spc="75">
                <a:latin typeface="Arial"/>
                <a:cs typeface="Arial"/>
              </a:rPr>
              <a:t>lệ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600">
                <a:latin typeface="Arial"/>
                <a:cs typeface="Arial"/>
              </a:rPr>
              <a:t>Ví </a:t>
            </a:r>
            <a:r>
              <a:rPr dirty="0" sz="2600" spc="90">
                <a:latin typeface="Arial"/>
                <a:cs typeface="Arial"/>
              </a:rPr>
              <a:t>dụ </a:t>
            </a:r>
            <a:r>
              <a:rPr dirty="0" sz="2600" spc="-50">
                <a:latin typeface="Arial"/>
                <a:cs typeface="Arial"/>
              </a:rPr>
              <a:t>từ </a:t>
            </a:r>
            <a:r>
              <a:rPr dirty="0" sz="2600" spc="-5">
                <a:latin typeface="Arial"/>
                <a:cs typeface="Arial"/>
              </a:rPr>
              <a:t>khóa </a:t>
            </a:r>
            <a:r>
              <a:rPr dirty="0" sz="2600" spc="-10">
                <a:latin typeface="Arial"/>
                <a:cs typeface="Arial"/>
              </a:rPr>
              <a:t>‘throw’ </a:t>
            </a:r>
            <a:r>
              <a:rPr dirty="0" sz="2600" spc="-40">
                <a:latin typeface="Arial"/>
                <a:cs typeface="Arial"/>
              </a:rPr>
              <a:t>xử </a:t>
            </a:r>
            <a:r>
              <a:rPr dirty="0" sz="2600">
                <a:latin typeface="Arial"/>
                <a:cs typeface="Arial"/>
              </a:rPr>
              <a:t>lý </a:t>
            </a:r>
            <a:r>
              <a:rPr dirty="0" sz="2600" spc="25">
                <a:latin typeface="Arial"/>
                <a:cs typeface="Arial"/>
              </a:rPr>
              <a:t>nhiều </a:t>
            </a:r>
            <a:r>
              <a:rPr dirty="0" sz="2600" spc="30">
                <a:latin typeface="Arial"/>
                <a:cs typeface="Arial"/>
              </a:rPr>
              <a:t>biệt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 spc="80">
                <a:latin typeface="Arial"/>
                <a:cs typeface="Arial"/>
              </a:rPr>
              <a:t>lệ</a:t>
            </a:r>
            <a:endParaRPr sz="2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310"/>
              </a:spcBef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public class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Example</a:t>
            </a:r>
            <a:r>
              <a:rPr dirty="0" sz="2400" spc="-4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27000" marR="965200" indent="279400">
              <a:lnSpc>
                <a:spcPts val="2590"/>
              </a:lnSpc>
              <a:spcBef>
                <a:spcPts val="635"/>
              </a:spcBef>
              <a:tabLst>
                <a:tab pos="2412365" algn="l"/>
                <a:tab pos="5136515" algn="l"/>
              </a:tabLst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public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void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exceptionExample(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throws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ExException,	LookupException	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751840">
              <a:lnSpc>
                <a:spcPct val="100000"/>
              </a:lnSpc>
              <a:spcBef>
                <a:spcPts val="270"/>
              </a:spcBef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try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8710" y="4669789"/>
            <a:ext cx="4439920" cy="204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16280">
              <a:lnSpc>
                <a:spcPct val="110400"/>
              </a:lnSpc>
              <a:spcBef>
                <a:spcPts val="100"/>
              </a:spcBef>
              <a:tabLst>
                <a:tab pos="385445" algn="l"/>
                <a:tab pos="2671445" algn="l"/>
              </a:tabLst>
            </a:pP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{	//</a:t>
            </a:r>
            <a:r>
              <a:rPr dirty="0" sz="2400" spc="1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statements	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}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catch(ExException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exmp)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{ ….</a:t>
            </a:r>
            <a:r>
              <a:rPr dirty="0" sz="2400" spc="-9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catch(LookupException</a:t>
            </a:r>
            <a:r>
              <a:rPr dirty="0" sz="2400" spc="-7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lkpex)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  <a:tabLst>
                <a:tab pos="2098675" algn="l"/>
                <a:tab pos="2896870" algn="l"/>
              </a:tabLst>
            </a:pP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{ ….</a:t>
            </a:r>
            <a:r>
              <a:rPr dirty="0" sz="2400" spc="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}	}	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410" y="505459"/>
            <a:ext cx="7773670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9620" marR="5080" indent="-75692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Các </a:t>
            </a:r>
            <a:r>
              <a:rPr dirty="0" spc="40"/>
              <a:t>biệt </a:t>
            </a:r>
            <a:r>
              <a:rPr dirty="0" spc="110"/>
              <a:t>lệ </a:t>
            </a:r>
            <a:r>
              <a:rPr dirty="0" spc="-90"/>
              <a:t>được </a:t>
            </a:r>
            <a:r>
              <a:rPr dirty="0" spc="35"/>
              <a:t>định </a:t>
            </a:r>
            <a:r>
              <a:rPr dirty="0" spc="-35"/>
              <a:t>nghĩa</a:t>
            </a:r>
            <a:r>
              <a:rPr dirty="0" spc="-455"/>
              <a:t> </a:t>
            </a:r>
            <a:r>
              <a:rPr dirty="0" spc="-80"/>
              <a:t>với  </a:t>
            </a:r>
            <a:r>
              <a:rPr dirty="0" spc="35"/>
              <a:t>lệnh </a:t>
            </a:r>
            <a:r>
              <a:rPr dirty="0" spc="-35"/>
              <a:t>‘throw’ </a:t>
            </a:r>
            <a:r>
              <a:rPr dirty="0" spc="-20"/>
              <a:t>và</a:t>
            </a:r>
            <a:r>
              <a:rPr dirty="0" spc="-229"/>
              <a:t> </a:t>
            </a:r>
            <a:r>
              <a:rPr dirty="0" spc="-30"/>
              <a:t>‘throws’(tt)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1818" y="2001520"/>
            <a:ext cx="19888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>
                <a:latin typeface="Arial"/>
                <a:cs typeface="Arial"/>
              </a:rPr>
              <a:t>‘Exception’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9383" y="2001520"/>
            <a:ext cx="158178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</a:tabLst>
            </a:pP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0">
                <a:latin typeface="Arial"/>
                <a:cs typeface="Arial"/>
              </a:rPr>
              <a:t>h</a:t>
            </a:r>
            <a:r>
              <a:rPr dirty="0" sz="3200">
                <a:latin typeface="Arial"/>
                <a:cs typeface="Arial"/>
              </a:rPr>
              <a:t>i	</a:t>
            </a:r>
            <a:r>
              <a:rPr dirty="0" sz="3200" spc="0">
                <a:latin typeface="Arial"/>
                <a:cs typeface="Arial"/>
              </a:rPr>
              <a:t>g</a:t>
            </a:r>
            <a:r>
              <a:rPr dirty="0" sz="3200" spc="-5">
                <a:latin typeface="Arial"/>
                <a:cs typeface="Arial"/>
              </a:rPr>
              <a:t>iao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9839" y="2001520"/>
            <a:ext cx="106807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L</a:t>
            </a:r>
            <a:r>
              <a:rPr dirty="0" sz="3200" spc="-155">
                <a:latin typeface="Arial"/>
                <a:cs typeface="Arial"/>
              </a:rPr>
              <a:t>ớ</a:t>
            </a:r>
            <a:r>
              <a:rPr dirty="0" sz="3200">
                <a:latin typeface="Arial"/>
                <a:cs typeface="Arial"/>
              </a:rPr>
              <a:t>p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2362" y="2001520"/>
            <a:ext cx="82486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30">
                <a:latin typeface="Arial"/>
                <a:cs typeface="Arial"/>
              </a:rPr>
              <a:t>h</a:t>
            </a:r>
            <a:r>
              <a:rPr dirty="0" sz="3200" spc="-155">
                <a:latin typeface="Arial"/>
                <a:cs typeface="Arial"/>
              </a:rPr>
              <a:t>ự</a:t>
            </a:r>
            <a:r>
              <a:rPr dirty="0" sz="3200"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1901" y="2001520"/>
            <a:ext cx="81851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0">
                <a:latin typeface="Arial"/>
                <a:cs typeface="Arial"/>
              </a:rPr>
              <a:t>d</a:t>
            </a:r>
            <a:r>
              <a:rPr dirty="0" sz="3200" spc="50">
                <a:latin typeface="Arial"/>
                <a:cs typeface="Arial"/>
              </a:rPr>
              <a:t>i</a:t>
            </a:r>
            <a:r>
              <a:rPr dirty="0" sz="3200" spc="125">
                <a:latin typeface="Arial"/>
                <a:cs typeface="Arial"/>
              </a:rPr>
              <a:t>ệ</a:t>
            </a:r>
            <a:r>
              <a:rPr dirty="0" sz="320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9839" y="2489200"/>
            <a:ext cx="7611109" cy="261493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355600" marR="5715">
              <a:lnSpc>
                <a:spcPts val="3829"/>
              </a:lnSpc>
              <a:spcBef>
                <a:spcPts val="235"/>
              </a:spcBef>
            </a:pPr>
            <a:r>
              <a:rPr dirty="0" sz="3200" spc="-10">
                <a:latin typeface="Arial"/>
                <a:cs typeface="Arial"/>
              </a:rPr>
              <a:t>‘Throwable’ </a:t>
            </a:r>
            <a:r>
              <a:rPr dirty="0" sz="3200">
                <a:latin typeface="Arial"/>
                <a:cs typeface="Arial"/>
              </a:rPr>
              <a:t>và </a:t>
            </a:r>
            <a:r>
              <a:rPr dirty="0" sz="3200" spc="-10">
                <a:latin typeface="Arial"/>
                <a:cs typeface="Arial"/>
              </a:rPr>
              <a:t>cung </a:t>
            </a:r>
            <a:r>
              <a:rPr dirty="0" sz="3200" spc="55">
                <a:latin typeface="Arial"/>
                <a:cs typeface="Arial"/>
              </a:rPr>
              <a:t>cấp </a:t>
            </a:r>
            <a:r>
              <a:rPr dirty="0" sz="3200" spc="-5">
                <a:latin typeface="Arial"/>
                <a:cs typeface="Arial"/>
              </a:rPr>
              <a:t>các tính </a:t>
            </a:r>
            <a:r>
              <a:rPr dirty="0" sz="3200" spc="-10">
                <a:latin typeface="Arial"/>
                <a:cs typeface="Arial"/>
              </a:rPr>
              <a:t>năng  </a:t>
            </a:r>
            <a:r>
              <a:rPr dirty="0" sz="3200" spc="-45">
                <a:latin typeface="Arial"/>
                <a:cs typeface="Arial"/>
              </a:rPr>
              <a:t>hữu </a:t>
            </a:r>
            <a:r>
              <a:rPr dirty="0" sz="3200" spc="50">
                <a:latin typeface="Arial"/>
                <a:cs typeface="Arial"/>
              </a:rPr>
              <a:t>dụng </a:t>
            </a:r>
            <a:r>
              <a:rPr dirty="0" sz="3200" spc="90">
                <a:latin typeface="Arial"/>
                <a:cs typeface="Arial"/>
              </a:rPr>
              <a:t>để </a:t>
            </a:r>
            <a:r>
              <a:rPr dirty="0" sz="3200" spc="-5">
                <a:latin typeface="Arial"/>
                <a:cs typeface="Arial"/>
              </a:rPr>
              <a:t>phân </a:t>
            </a:r>
            <a:r>
              <a:rPr dirty="0" sz="3200" spc="35">
                <a:latin typeface="Arial"/>
                <a:cs typeface="Arial"/>
              </a:rPr>
              <a:t>phối </a:t>
            </a:r>
            <a:r>
              <a:rPr dirty="0" sz="3200" spc="-5">
                <a:latin typeface="Arial"/>
                <a:cs typeface="Arial"/>
              </a:rPr>
              <a:t>cho </a:t>
            </a:r>
            <a:r>
              <a:rPr dirty="0" sz="3200">
                <a:latin typeface="Arial"/>
                <a:cs typeface="Arial"/>
              </a:rPr>
              <a:t>các </a:t>
            </a:r>
            <a:r>
              <a:rPr dirty="0" sz="3200" spc="35">
                <a:latin typeface="Arial"/>
                <a:cs typeface="Arial"/>
              </a:rPr>
              <a:t>biệt</a:t>
            </a:r>
            <a:r>
              <a:rPr dirty="0" sz="3200" spc="-190">
                <a:latin typeface="Arial"/>
                <a:cs typeface="Arial"/>
              </a:rPr>
              <a:t> </a:t>
            </a:r>
            <a:r>
              <a:rPr dirty="0" sz="3200" spc="50">
                <a:latin typeface="Arial"/>
                <a:cs typeface="Arial"/>
              </a:rPr>
              <a:t>lệ.</a:t>
            </a:r>
            <a:endParaRPr sz="3200">
              <a:latin typeface="Arial"/>
              <a:cs typeface="Arial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1070"/>
              </a:spcBef>
              <a:buChar char="•"/>
              <a:tabLst>
                <a:tab pos="355600" algn="l"/>
              </a:tabLst>
            </a:pPr>
            <a:r>
              <a:rPr dirty="0" sz="3200" spc="50">
                <a:latin typeface="Arial"/>
                <a:cs typeface="Arial"/>
              </a:rPr>
              <a:t>Một </a:t>
            </a:r>
            <a:r>
              <a:rPr dirty="0" sz="3200" spc="-55">
                <a:latin typeface="Arial"/>
                <a:cs typeface="Arial"/>
              </a:rPr>
              <a:t>lớp </a:t>
            </a:r>
            <a:r>
              <a:rPr dirty="0" sz="3200" spc="-5">
                <a:latin typeface="Arial"/>
                <a:cs typeface="Arial"/>
              </a:rPr>
              <a:t>con </a:t>
            </a:r>
            <a:r>
              <a:rPr dirty="0" sz="3200" spc="75">
                <a:latin typeface="Arial"/>
                <a:cs typeface="Arial"/>
              </a:rPr>
              <a:t>của </a:t>
            </a:r>
            <a:r>
              <a:rPr dirty="0" sz="3200" spc="-55">
                <a:latin typeface="Arial"/>
                <a:cs typeface="Arial"/>
              </a:rPr>
              <a:t>lớp </a:t>
            </a:r>
            <a:r>
              <a:rPr dirty="0" sz="3200" spc="-5">
                <a:latin typeface="Arial"/>
                <a:cs typeface="Arial"/>
              </a:rPr>
              <a:t>Exception là </a:t>
            </a:r>
            <a:r>
              <a:rPr dirty="0" sz="3200" spc="50">
                <a:latin typeface="Arial"/>
                <a:cs typeface="Arial"/>
              </a:rPr>
              <a:t>một  </a:t>
            </a:r>
            <a:r>
              <a:rPr dirty="0" sz="3200" spc="35">
                <a:latin typeface="Arial"/>
                <a:cs typeface="Arial"/>
              </a:rPr>
              <a:t>biệt </a:t>
            </a:r>
            <a:r>
              <a:rPr dirty="0" sz="3200" spc="90">
                <a:latin typeface="Arial"/>
                <a:cs typeface="Arial"/>
              </a:rPr>
              <a:t>lệ </a:t>
            </a:r>
            <a:r>
              <a:rPr dirty="0" sz="3200" spc="-50">
                <a:latin typeface="Arial"/>
                <a:cs typeface="Arial"/>
              </a:rPr>
              <a:t>mới </a:t>
            </a:r>
            <a:r>
              <a:rPr dirty="0" sz="3200">
                <a:latin typeface="Arial"/>
                <a:cs typeface="Arial"/>
              </a:rPr>
              <a:t>có </a:t>
            </a:r>
            <a:r>
              <a:rPr dirty="0" sz="3200" spc="65">
                <a:latin typeface="Arial"/>
                <a:cs typeface="Arial"/>
              </a:rPr>
              <a:t>thể </a:t>
            </a:r>
            <a:r>
              <a:rPr dirty="0" sz="3200" spc="55">
                <a:latin typeface="Arial"/>
                <a:cs typeface="Arial"/>
              </a:rPr>
              <a:t>bắt </a:t>
            </a:r>
            <a:r>
              <a:rPr dirty="0" sz="3200" spc="-30">
                <a:latin typeface="Arial"/>
                <a:cs typeface="Arial"/>
              </a:rPr>
              <a:t>giữ </a:t>
            </a:r>
            <a:r>
              <a:rPr dirty="0" sz="3200" spc="50">
                <a:latin typeface="Arial"/>
                <a:cs typeface="Arial"/>
              </a:rPr>
              <a:t>độc lập </a:t>
            </a:r>
            <a:r>
              <a:rPr dirty="0" sz="3200" spc="-10">
                <a:latin typeface="Arial"/>
                <a:cs typeface="Arial"/>
              </a:rPr>
              <a:t>các  </a:t>
            </a:r>
            <a:r>
              <a:rPr dirty="0" sz="3200" spc="35">
                <a:latin typeface="Arial"/>
                <a:cs typeface="Arial"/>
              </a:rPr>
              <a:t>loại </a:t>
            </a:r>
            <a:r>
              <a:rPr dirty="0" sz="3200" spc="-10">
                <a:latin typeface="Arial"/>
                <a:cs typeface="Arial"/>
              </a:rPr>
              <a:t>Throwable</a:t>
            </a:r>
            <a:r>
              <a:rPr dirty="0" sz="3200" spc="-8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khác.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920" y="833119"/>
            <a:ext cx="53435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Danh </a:t>
            </a:r>
            <a:r>
              <a:rPr dirty="0" spc="-35"/>
              <a:t>sách </a:t>
            </a:r>
            <a:r>
              <a:rPr dirty="0" spc="-30"/>
              <a:t>các </a:t>
            </a:r>
            <a:r>
              <a:rPr dirty="0" spc="40"/>
              <a:t>biệt</a:t>
            </a:r>
            <a:r>
              <a:rPr dirty="0" spc="-229"/>
              <a:t> </a:t>
            </a:r>
            <a:r>
              <a:rPr dirty="0" spc="114"/>
              <a:t>lệ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927860"/>
            <a:ext cx="5688330" cy="4145279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5">
                <a:latin typeface="Arial"/>
                <a:cs typeface="Arial"/>
              </a:rPr>
              <a:t>RuntimeException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ArithmeticException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IllegalAccessException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5">
                <a:latin typeface="Arial"/>
                <a:cs typeface="Arial"/>
              </a:rPr>
              <a:t>IllegalArgumentException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5">
                <a:latin typeface="Arial"/>
                <a:cs typeface="Arial"/>
              </a:rPr>
              <a:t>ArrayIndexOutOfBoundsException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NullPointerException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SecurityException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5">
                <a:latin typeface="Arial"/>
                <a:cs typeface="Arial"/>
              </a:rPr>
              <a:t>ClassNotFoundException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8439" y="833119"/>
            <a:ext cx="61690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Danh </a:t>
            </a:r>
            <a:r>
              <a:rPr dirty="0" spc="-35"/>
              <a:t>sách </a:t>
            </a:r>
            <a:r>
              <a:rPr dirty="0" spc="-30"/>
              <a:t>các </a:t>
            </a:r>
            <a:r>
              <a:rPr dirty="0" spc="40"/>
              <a:t>biệt </a:t>
            </a:r>
            <a:r>
              <a:rPr dirty="0" spc="114"/>
              <a:t>lệ</a:t>
            </a:r>
            <a:r>
              <a:rPr dirty="0" spc="-305"/>
              <a:t> </a:t>
            </a:r>
            <a:r>
              <a:rPr dirty="0" spc="-20"/>
              <a:t>(tt)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39" y="1884680"/>
            <a:ext cx="4953000" cy="414909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NumberFormatException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AWTException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IOException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FileNotFoundException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EOFException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NoSuchMethodException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InterruptedException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479" y="2189479"/>
            <a:ext cx="8581390" cy="2198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32075">
              <a:lnSpc>
                <a:spcPct val="100000"/>
              </a:lnSpc>
              <a:spcBef>
                <a:spcPts val="100"/>
              </a:spcBef>
            </a:pPr>
            <a:r>
              <a:rPr dirty="0" sz="4400" spc="-60" b="1">
                <a:latin typeface="Arial"/>
                <a:cs typeface="Arial"/>
              </a:rPr>
              <a:t>Chương</a:t>
            </a:r>
            <a:r>
              <a:rPr dirty="0" sz="4400" spc="-165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V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400" spc="50" b="1">
                <a:latin typeface="Arial"/>
                <a:cs typeface="Arial"/>
              </a:rPr>
              <a:t>LẬP </a:t>
            </a:r>
            <a:r>
              <a:rPr dirty="0" sz="4400" spc="-45" b="1">
                <a:latin typeface="Arial"/>
                <a:cs typeface="Arial"/>
              </a:rPr>
              <a:t>TRÌNH </a:t>
            </a:r>
            <a:r>
              <a:rPr dirty="0" sz="4400" spc="-40" b="1">
                <a:latin typeface="Arial"/>
                <a:cs typeface="Arial"/>
              </a:rPr>
              <a:t>GIAO </a:t>
            </a:r>
            <a:r>
              <a:rPr dirty="0" sz="4400" spc="-10" b="1">
                <a:latin typeface="Arial"/>
                <a:cs typeface="Arial"/>
              </a:rPr>
              <a:t>DIỆN </a:t>
            </a:r>
            <a:r>
              <a:rPr dirty="0" sz="4400" spc="5" b="1">
                <a:latin typeface="Arial"/>
                <a:cs typeface="Arial"/>
              </a:rPr>
              <a:t>VỚI</a:t>
            </a:r>
            <a:r>
              <a:rPr dirty="0" sz="4400" spc="-405" b="1">
                <a:latin typeface="Arial"/>
                <a:cs typeface="Arial"/>
              </a:rPr>
              <a:t> </a:t>
            </a:r>
            <a:r>
              <a:rPr dirty="0" sz="4400" spc="-50" b="1">
                <a:latin typeface="Arial"/>
                <a:cs typeface="Arial"/>
              </a:rPr>
              <a:t>AWT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69" y="547369"/>
            <a:ext cx="11499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dirty="0" sz="2800" spc="-40">
                <a:latin typeface="Arial"/>
                <a:cs typeface="Arial"/>
              </a:rPr>
              <a:t>A</a:t>
            </a:r>
            <a:r>
              <a:rPr dirty="0" sz="2800" spc="-55">
                <a:latin typeface="Arial"/>
                <a:cs typeface="Arial"/>
              </a:rPr>
              <a:t>W</a:t>
            </a:r>
            <a:r>
              <a:rPr dirty="0" sz="280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5504" y="521969"/>
            <a:ext cx="61728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4230" algn="l"/>
                <a:tab pos="1482090" algn="l"/>
                <a:tab pos="2327910" algn="l"/>
                <a:tab pos="4129404" algn="l"/>
              </a:tabLst>
            </a:pPr>
            <a:r>
              <a:rPr dirty="0" sz="2800" spc="-35"/>
              <a:t>v</a:t>
            </a:r>
            <a:r>
              <a:rPr dirty="0" sz="2800" spc="-20"/>
              <a:t>i</a:t>
            </a:r>
            <a:r>
              <a:rPr dirty="0" sz="2800" spc="145"/>
              <a:t>ế</a:t>
            </a:r>
            <a:r>
              <a:rPr dirty="0" sz="2800"/>
              <a:t>t	</a:t>
            </a:r>
            <a:r>
              <a:rPr dirty="0" sz="2800" spc="-10"/>
              <a:t>t</a:t>
            </a:r>
            <a:r>
              <a:rPr dirty="0" sz="2800" spc="135"/>
              <a:t>ắ</a:t>
            </a:r>
            <a:r>
              <a:rPr dirty="0" sz="2800"/>
              <a:t>t	</a:t>
            </a:r>
            <a:r>
              <a:rPr dirty="0" sz="2800" spc="-10"/>
              <a:t>c</a:t>
            </a:r>
            <a:r>
              <a:rPr dirty="0" sz="2800" spc="185"/>
              <a:t>ủ</a:t>
            </a:r>
            <a:r>
              <a:rPr dirty="0" sz="2800"/>
              <a:t>a	</a:t>
            </a:r>
            <a:r>
              <a:rPr dirty="0" sz="3000" spc="-5" b="1">
                <a:latin typeface="Arial"/>
                <a:cs typeface="Arial"/>
              </a:rPr>
              <a:t>A</a:t>
            </a:r>
            <a:r>
              <a:rPr dirty="0" sz="3000" spc="-15" b="1">
                <a:latin typeface="Arial"/>
                <a:cs typeface="Arial"/>
              </a:rPr>
              <a:t>b</a:t>
            </a:r>
            <a:r>
              <a:rPr dirty="0" sz="3000" spc="-5" b="1">
                <a:latin typeface="Arial"/>
                <a:cs typeface="Arial"/>
              </a:rPr>
              <a:t>s</a:t>
            </a:r>
            <a:r>
              <a:rPr dirty="0" sz="3000" spc="0" b="1">
                <a:latin typeface="Arial"/>
                <a:cs typeface="Arial"/>
              </a:rPr>
              <a:t>t</a:t>
            </a:r>
            <a:r>
              <a:rPr dirty="0" sz="3000" spc="-10" b="1">
                <a:latin typeface="Arial"/>
                <a:cs typeface="Arial"/>
              </a:rPr>
              <a:t>ra</a:t>
            </a:r>
            <a:r>
              <a:rPr dirty="0" sz="3000" spc="-5" b="1">
                <a:latin typeface="Arial"/>
                <a:cs typeface="Arial"/>
              </a:rPr>
              <a:t>c</a:t>
            </a:r>
            <a:r>
              <a:rPr dirty="0" sz="3000" b="1">
                <a:latin typeface="Arial"/>
                <a:cs typeface="Arial"/>
              </a:rPr>
              <a:t>t	</a:t>
            </a:r>
            <a:r>
              <a:rPr dirty="0" sz="3000" spc="-5" b="1">
                <a:latin typeface="Arial"/>
                <a:cs typeface="Arial"/>
              </a:rPr>
              <a:t>Wi</a:t>
            </a:r>
            <a:r>
              <a:rPr dirty="0" sz="3000" b="1">
                <a:latin typeface="Arial"/>
                <a:cs typeface="Arial"/>
              </a:rPr>
              <a:t>n</a:t>
            </a:r>
            <a:r>
              <a:rPr dirty="0" sz="3000" spc="-5" b="1">
                <a:latin typeface="Arial"/>
                <a:cs typeface="Arial"/>
              </a:rPr>
              <a:t>d</a:t>
            </a:r>
            <a:r>
              <a:rPr dirty="0" sz="3000" b="1">
                <a:latin typeface="Arial"/>
                <a:cs typeface="Arial"/>
              </a:rPr>
              <a:t>o</a:t>
            </a:r>
            <a:r>
              <a:rPr dirty="0" sz="3000" spc="-15" b="1">
                <a:latin typeface="Arial"/>
                <a:cs typeface="Arial"/>
              </a:rPr>
              <a:t>w</a:t>
            </a:r>
            <a:r>
              <a:rPr dirty="0" sz="3000" spc="-5" b="1">
                <a:latin typeface="Arial"/>
                <a:cs typeface="Arial"/>
              </a:rPr>
              <a:t>i</a:t>
            </a:r>
            <a:r>
              <a:rPr dirty="0" sz="3000" b="1">
                <a:latin typeface="Arial"/>
                <a:cs typeface="Arial"/>
              </a:rPr>
              <a:t>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069" y="883194"/>
            <a:ext cx="7541895" cy="487172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8140">
              <a:lnSpc>
                <a:spcPct val="100000"/>
              </a:lnSpc>
              <a:spcBef>
                <a:spcPts val="484"/>
              </a:spcBef>
            </a:pPr>
            <a:r>
              <a:rPr dirty="0" sz="3000" spc="-5" b="1">
                <a:latin typeface="Arial"/>
                <a:cs typeface="Arial"/>
              </a:rPr>
              <a:t>Toolkit</a:t>
            </a:r>
            <a:endParaRPr sz="3000">
              <a:latin typeface="Arial"/>
              <a:cs typeface="Arial"/>
            </a:endParaRPr>
          </a:p>
          <a:p>
            <a:pPr marL="358140" marR="5080" indent="-345440">
              <a:lnSpc>
                <a:spcPts val="3020"/>
              </a:lnSpc>
              <a:spcBef>
                <a:spcPts val="74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2800" spc="-35">
                <a:latin typeface="Arial"/>
                <a:cs typeface="Arial"/>
              </a:rPr>
              <a:t>AWT </a:t>
            </a:r>
            <a:r>
              <a:rPr dirty="0" sz="2800" spc="-15">
                <a:latin typeface="Arial"/>
                <a:cs typeface="Arial"/>
              </a:rPr>
              <a:t>là </a:t>
            </a:r>
            <a:r>
              <a:rPr dirty="0" sz="2800" spc="35">
                <a:latin typeface="Arial"/>
                <a:cs typeface="Arial"/>
              </a:rPr>
              <a:t>tập </a:t>
            </a:r>
            <a:r>
              <a:rPr dirty="0" sz="2800" spc="-55">
                <a:latin typeface="Arial"/>
                <a:cs typeface="Arial"/>
              </a:rPr>
              <a:t>hợp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-30">
                <a:latin typeface="Arial"/>
                <a:cs typeface="Arial"/>
              </a:rPr>
              <a:t>Java </a:t>
            </a:r>
            <a:r>
              <a:rPr dirty="0" sz="2800" spc="-20">
                <a:latin typeface="Arial"/>
                <a:cs typeface="Arial"/>
              </a:rPr>
              <a:t>cho </a:t>
            </a:r>
            <a:r>
              <a:rPr dirty="0" sz="2800" spc="-30">
                <a:latin typeface="Arial"/>
                <a:cs typeface="Arial"/>
              </a:rPr>
              <a:t>phép chúng  </a:t>
            </a:r>
            <a:r>
              <a:rPr dirty="0" sz="2800" spc="-10">
                <a:latin typeface="Arial"/>
                <a:cs typeface="Arial"/>
              </a:rPr>
              <a:t>ta </a:t>
            </a:r>
            <a:r>
              <a:rPr dirty="0" sz="2800" spc="35">
                <a:latin typeface="Arial"/>
                <a:cs typeface="Arial"/>
              </a:rPr>
              <a:t>tạo </a:t>
            </a:r>
            <a:r>
              <a:rPr dirty="0" sz="2800" spc="25">
                <a:latin typeface="Arial"/>
                <a:cs typeface="Arial"/>
              </a:rPr>
              <a:t>một</a:t>
            </a:r>
            <a:r>
              <a:rPr dirty="0" sz="2800" spc="-27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GUI</a:t>
            </a:r>
            <a:endParaRPr sz="2800">
              <a:latin typeface="Arial"/>
              <a:cs typeface="Arial"/>
            </a:endParaRPr>
          </a:p>
          <a:p>
            <a:pPr marL="358140" marR="6350" indent="-345440">
              <a:lnSpc>
                <a:spcPts val="3020"/>
              </a:lnSpc>
              <a:spcBef>
                <a:spcPts val="695"/>
              </a:spcBef>
              <a:buChar char="•"/>
              <a:tabLst>
                <a:tab pos="357505" algn="l"/>
                <a:tab pos="358140" algn="l"/>
                <a:tab pos="1363345" algn="l"/>
                <a:tab pos="2122170" algn="l"/>
                <a:tab pos="2837815" algn="l"/>
                <a:tab pos="3699510" algn="l"/>
                <a:tab pos="4606925" algn="l"/>
                <a:tab pos="5554345" algn="l"/>
                <a:tab pos="6141720" algn="l"/>
                <a:tab pos="6821805" algn="l"/>
              </a:tabLst>
            </a:pPr>
            <a:r>
              <a:rPr dirty="0" sz="2800" spc="-35">
                <a:latin typeface="Arial"/>
                <a:cs typeface="Arial"/>
              </a:rPr>
              <a:t>C</a:t>
            </a:r>
            <a:r>
              <a:rPr dirty="0" sz="2800" spc="-40">
                <a:latin typeface="Arial"/>
                <a:cs typeface="Arial"/>
              </a:rPr>
              <a:t>un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20">
                <a:latin typeface="Arial"/>
                <a:cs typeface="Arial"/>
              </a:rPr>
              <a:t>c</a:t>
            </a:r>
            <a:r>
              <a:rPr dirty="0" sz="2800" spc="145">
                <a:latin typeface="Arial"/>
                <a:cs typeface="Arial"/>
              </a:rPr>
              <a:t>ấ</a:t>
            </a:r>
            <a:r>
              <a:rPr dirty="0" sz="2800">
                <a:latin typeface="Arial"/>
                <a:cs typeface="Arial"/>
              </a:rPr>
              <a:t>p	</a:t>
            </a:r>
            <a:r>
              <a:rPr dirty="0" sz="2800" spc="-35">
                <a:latin typeface="Arial"/>
                <a:cs typeface="Arial"/>
              </a:rPr>
              <a:t>c</a:t>
            </a:r>
            <a:r>
              <a:rPr dirty="0" sz="2800" spc="-30">
                <a:latin typeface="Arial"/>
                <a:cs typeface="Arial"/>
              </a:rPr>
              <a:t>á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50">
                <a:latin typeface="Arial"/>
                <a:cs typeface="Arial"/>
              </a:rPr>
              <a:t>m</a:t>
            </a:r>
            <a:r>
              <a:rPr dirty="0" sz="2800" spc="200">
                <a:latin typeface="Arial"/>
                <a:cs typeface="Arial"/>
              </a:rPr>
              <a:t>ụ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35">
                <a:latin typeface="Arial"/>
                <a:cs typeface="Arial"/>
              </a:rPr>
              <a:t>k</a:t>
            </a:r>
            <a:r>
              <a:rPr dirty="0" sz="2800" spc="-40">
                <a:latin typeface="Arial"/>
                <a:cs typeface="Arial"/>
              </a:rPr>
              <a:t>h</a:t>
            </a:r>
            <a:r>
              <a:rPr dirty="0" sz="2800" spc="-30">
                <a:latin typeface="Arial"/>
                <a:cs typeface="Arial"/>
              </a:rPr>
              <a:t>á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 spc="-40">
                <a:latin typeface="Arial"/>
                <a:cs typeface="Arial"/>
              </a:rPr>
              <a:t>ha</a:t>
            </a:r>
            <a:r>
              <a:rPr dirty="0" sz="2800">
                <a:latin typeface="Arial"/>
                <a:cs typeface="Arial"/>
              </a:rPr>
              <a:t>u	</a:t>
            </a:r>
            <a:r>
              <a:rPr dirty="0" sz="2800" spc="15">
                <a:latin typeface="Arial"/>
                <a:cs typeface="Arial"/>
              </a:rPr>
              <a:t>đ</a:t>
            </a:r>
            <a:r>
              <a:rPr dirty="0" sz="2800" spc="160">
                <a:latin typeface="Arial"/>
                <a:cs typeface="Arial"/>
              </a:rPr>
              <a:t>ể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t</a:t>
            </a:r>
            <a:r>
              <a:rPr dirty="0" sz="2800" spc="135">
                <a:latin typeface="Arial"/>
                <a:cs typeface="Arial"/>
              </a:rPr>
              <a:t>ạ</a:t>
            </a:r>
            <a:r>
              <a:rPr dirty="0" sz="2800">
                <a:latin typeface="Arial"/>
                <a:cs typeface="Arial"/>
              </a:rPr>
              <a:t>o	</a:t>
            </a:r>
            <a:r>
              <a:rPr dirty="0" sz="2800" spc="-30">
                <a:latin typeface="Arial"/>
                <a:cs typeface="Arial"/>
              </a:rPr>
              <a:t>h</a:t>
            </a:r>
            <a:r>
              <a:rPr dirty="0" sz="2800" spc="-5">
                <a:latin typeface="Arial"/>
                <a:cs typeface="Arial"/>
              </a:rPr>
              <a:t>o</a:t>
            </a:r>
            <a:r>
              <a:rPr dirty="0" sz="2800" spc="125">
                <a:latin typeface="Arial"/>
                <a:cs typeface="Arial"/>
              </a:rPr>
              <a:t>ạ</a:t>
            </a:r>
            <a:r>
              <a:rPr dirty="0" sz="2800">
                <a:latin typeface="Arial"/>
                <a:cs typeface="Arial"/>
              </a:rPr>
              <a:t>t  </a:t>
            </a:r>
            <a:r>
              <a:rPr dirty="0" sz="2800" spc="25">
                <a:latin typeface="Arial"/>
                <a:cs typeface="Arial"/>
              </a:rPr>
              <a:t>động </a:t>
            </a:r>
            <a:r>
              <a:rPr dirty="0" sz="2800" spc="-20">
                <a:latin typeface="Arial"/>
                <a:cs typeface="Arial"/>
              </a:rPr>
              <a:t>và </a:t>
            </a:r>
            <a:r>
              <a:rPr dirty="0" sz="2800" spc="15">
                <a:latin typeface="Arial"/>
                <a:cs typeface="Arial"/>
              </a:rPr>
              <a:t>hiệu </a:t>
            </a:r>
            <a:r>
              <a:rPr dirty="0" sz="2800" spc="-50">
                <a:latin typeface="Arial"/>
                <a:cs typeface="Arial"/>
              </a:rPr>
              <a:t>ứng </a:t>
            </a:r>
            <a:r>
              <a:rPr dirty="0" sz="2800" spc="-30">
                <a:latin typeface="Arial"/>
                <a:cs typeface="Arial"/>
              </a:rPr>
              <a:t>GUI</a:t>
            </a:r>
            <a:r>
              <a:rPr dirty="0" sz="2800" spc="-310">
                <a:latin typeface="Arial"/>
                <a:cs typeface="Arial"/>
              </a:rPr>
              <a:t> </a:t>
            </a:r>
            <a:r>
              <a:rPr dirty="0" sz="2800" spc="-55">
                <a:latin typeface="Arial"/>
                <a:cs typeface="Arial"/>
              </a:rPr>
              <a:t>như</a:t>
            </a:r>
            <a:endParaRPr sz="2800">
              <a:latin typeface="Arial"/>
              <a:cs typeface="Arial"/>
            </a:endParaRPr>
          </a:p>
          <a:p>
            <a:pPr lvl="1" marL="759460" indent="-228600">
              <a:lnSpc>
                <a:spcPct val="100000"/>
              </a:lnSpc>
              <a:spcBef>
                <a:spcPts val="295"/>
              </a:spcBef>
              <a:buChar char="–"/>
              <a:tabLst>
                <a:tab pos="759460" algn="l"/>
              </a:tabLst>
            </a:pPr>
            <a:r>
              <a:rPr dirty="0" sz="2600" spc="-5">
                <a:latin typeface="Arial"/>
                <a:cs typeface="Arial"/>
              </a:rPr>
              <a:t>Containers</a:t>
            </a:r>
            <a:endParaRPr sz="2600">
              <a:latin typeface="Arial"/>
              <a:cs typeface="Arial"/>
            </a:endParaRPr>
          </a:p>
          <a:p>
            <a:pPr lvl="1" marL="759460" indent="-228600">
              <a:lnSpc>
                <a:spcPct val="100000"/>
              </a:lnSpc>
              <a:spcBef>
                <a:spcPts val="330"/>
              </a:spcBef>
              <a:buChar char="–"/>
              <a:tabLst>
                <a:tab pos="759460" algn="l"/>
              </a:tabLst>
            </a:pPr>
            <a:r>
              <a:rPr dirty="0" sz="2600" spc="-10">
                <a:latin typeface="Arial"/>
                <a:cs typeface="Arial"/>
              </a:rPr>
              <a:t>Components</a:t>
            </a:r>
            <a:endParaRPr sz="2600">
              <a:latin typeface="Arial"/>
              <a:cs typeface="Arial"/>
            </a:endParaRPr>
          </a:p>
          <a:p>
            <a:pPr lvl="1" marL="759460" indent="-228600">
              <a:lnSpc>
                <a:spcPct val="100000"/>
              </a:lnSpc>
              <a:spcBef>
                <a:spcPts val="340"/>
              </a:spcBef>
              <a:buChar char="–"/>
              <a:tabLst>
                <a:tab pos="759460" algn="l"/>
              </a:tabLst>
            </a:pPr>
            <a:r>
              <a:rPr dirty="0" sz="2600" spc="-5">
                <a:latin typeface="Arial"/>
                <a:cs typeface="Arial"/>
              </a:rPr>
              <a:t>Layout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managers</a:t>
            </a:r>
            <a:endParaRPr sz="2600">
              <a:latin typeface="Arial"/>
              <a:cs typeface="Arial"/>
            </a:endParaRPr>
          </a:p>
          <a:p>
            <a:pPr lvl="1" marL="759460" indent="-228600">
              <a:lnSpc>
                <a:spcPct val="100000"/>
              </a:lnSpc>
              <a:spcBef>
                <a:spcPts val="340"/>
              </a:spcBef>
              <a:buChar char="–"/>
              <a:tabLst>
                <a:tab pos="759460" algn="l"/>
              </a:tabLst>
            </a:pPr>
            <a:r>
              <a:rPr dirty="0" sz="2600" spc="-10">
                <a:latin typeface="Arial"/>
                <a:cs typeface="Arial"/>
              </a:rPr>
              <a:t>Graphics </a:t>
            </a:r>
            <a:r>
              <a:rPr dirty="0" sz="2600">
                <a:latin typeface="Arial"/>
                <a:cs typeface="Arial"/>
              </a:rPr>
              <a:t>và </a:t>
            </a:r>
            <a:r>
              <a:rPr dirty="0" sz="2600" spc="-5">
                <a:latin typeface="Arial"/>
                <a:cs typeface="Arial"/>
              </a:rPr>
              <a:t>drawing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capabilities</a:t>
            </a:r>
            <a:endParaRPr sz="2600">
              <a:latin typeface="Arial"/>
              <a:cs typeface="Arial"/>
            </a:endParaRPr>
          </a:p>
          <a:p>
            <a:pPr lvl="1" marL="759460" indent="-228600">
              <a:lnSpc>
                <a:spcPct val="100000"/>
              </a:lnSpc>
              <a:spcBef>
                <a:spcPts val="330"/>
              </a:spcBef>
              <a:buChar char="–"/>
              <a:tabLst>
                <a:tab pos="759460" algn="l"/>
              </a:tabLst>
            </a:pPr>
            <a:r>
              <a:rPr dirty="0" sz="2600" spc="-5">
                <a:latin typeface="Arial"/>
                <a:cs typeface="Arial"/>
              </a:rPr>
              <a:t>Fonts</a:t>
            </a:r>
            <a:endParaRPr sz="2600">
              <a:latin typeface="Arial"/>
              <a:cs typeface="Arial"/>
            </a:endParaRPr>
          </a:p>
          <a:p>
            <a:pPr lvl="1" marL="759460" indent="-228600">
              <a:lnSpc>
                <a:spcPct val="100000"/>
              </a:lnSpc>
              <a:spcBef>
                <a:spcPts val="290"/>
              </a:spcBef>
              <a:buChar char="–"/>
              <a:tabLst>
                <a:tab pos="759460" algn="l"/>
              </a:tabLst>
            </a:pPr>
            <a:r>
              <a:rPr dirty="0" sz="2600" spc="-5">
                <a:latin typeface="Arial"/>
                <a:cs typeface="Arial"/>
              </a:rPr>
              <a:t>Events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8069" y="34290"/>
            <a:ext cx="2939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 b="1">
                <a:latin typeface="Arial"/>
                <a:cs typeface="Arial"/>
              </a:rPr>
              <a:t>GIỚI </a:t>
            </a:r>
            <a:r>
              <a:rPr dirty="0" sz="2400" spc="-5" b="1">
                <a:latin typeface="Arial"/>
                <a:cs typeface="Arial"/>
              </a:rPr>
              <a:t>THIỆU </a:t>
            </a:r>
            <a:r>
              <a:rPr dirty="0" sz="2400" b="1">
                <a:latin typeface="Arial"/>
                <a:cs typeface="Arial"/>
              </a:rPr>
              <a:t>VỀ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AWT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600" y="833119"/>
            <a:ext cx="43764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5" b="1">
                <a:latin typeface="Arial"/>
                <a:cs typeface="Arial"/>
              </a:rPr>
              <a:t>Bộ </a:t>
            </a:r>
            <a:r>
              <a:rPr dirty="0" spc="-40" b="1">
                <a:latin typeface="Arial"/>
                <a:cs typeface="Arial"/>
              </a:rPr>
              <a:t>công </a:t>
            </a:r>
            <a:r>
              <a:rPr dirty="0" spc="190" b="1">
                <a:latin typeface="Arial"/>
                <a:cs typeface="Arial"/>
              </a:rPr>
              <a:t>cụ</a:t>
            </a:r>
            <a:r>
              <a:rPr dirty="0" spc="-285" b="1">
                <a:latin typeface="Arial"/>
                <a:cs typeface="Arial"/>
              </a:rPr>
              <a:t> </a:t>
            </a:r>
            <a:r>
              <a:rPr dirty="0" spc="-40" b="1">
                <a:latin typeface="Arial"/>
                <a:cs typeface="Arial"/>
              </a:rPr>
              <a:t>JDK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469" y="1953260"/>
            <a:ext cx="38290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5">
                <a:latin typeface="Arial"/>
                <a:cs typeface="Arial"/>
              </a:rPr>
              <a:t>Trình biên </a:t>
            </a:r>
            <a:r>
              <a:rPr dirty="0" sz="2800" spc="5">
                <a:latin typeface="Arial"/>
                <a:cs typeface="Arial"/>
              </a:rPr>
              <a:t>dịch,</a:t>
            </a:r>
            <a:r>
              <a:rPr dirty="0" sz="2800" spc="-17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'javac'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70" y="2584450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3420" y="2522220"/>
            <a:ext cx="5445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javac [options]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sourcecodename.java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3097529"/>
            <a:ext cx="38677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5">
                <a:latin typeface="Arial"/>
                <a:cs typeface="Arial"/>
              </a:rPr>
              <a:t>Trình thông </a:t>
            </a:r>
            <a:r>
              <a:rPr dirty="0" sz="2800" spc="5">
                <a:latin typeface="Arial"/>
                <a:cs typeface="Arial"/>
              </a:rPr>
              <a:t>dịch,</a:t>
            </a:r>
            <a:r>
              <a:rPr dirty="0" sz="2800" spc="-19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'java'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7670" y="3790950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3420" y="3749040"/>
            <a:ext cx="3649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java </a:t>
            </a:r>
            <a:r>
              <a:rPr dirty="0" sz="2400" spc="-10" b="1">
                <a:latin typeface="Arial"/>
                <a:cs typeface="Arial"/>
              </a:rPr>
              <a:t>[options]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classname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469" y="4343400"/>
            <a:ext cx="41954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5">
                <a:latin typeface="Arial"/>
                <a:cs typeface="Arial"/>
              </a:rPr>
              <a:t>Trình </a:t>
            </a:r>
            <a:r>
              <a:rPr dirty="0" sz="2800" spc="15">
                <a:latin typeface="Arial"/>
                <a:cs typeface="Arial"/>
              </a:rPr>
              <a:t>dịch </a:t>
            </a:r>
            <a:r>
              <a:rPr dirty="0" sz="2800" spc="-55">
                <a:latin typeface="Arial"/>
                <a:cs typeface="Arial"/>
              </a:rPr>
              <a:t>ngược,</a:t>
            </a:r>
            <a:r>
              <a:rPr dirty="0" sz="2800" spc="-19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'javap'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7670" y="4994909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3420" y="4932679"/>
            <a:ext cx="38347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javap [options]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classname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0469" y="5443220"/>
            <a:ext cx="50793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Công </a:t>
            </a:r>
            <a:r>
              <a:rPr dirty="0" sz="2800" spc="90">
                <a:latin typeface="Arial"/>
                <a:cs typeface="Arial"/>
              </a:rPr>
              <a:t>cụ </a:t>
            </a:r>
            <a:r>
              <a:rPr dirty="0" sz="2800" spc="-25">
                <a:latin typeface="Arial"/>
                <a:cs typeface="Arial"/>
              </a:rPr>
              <a:t>sinh </a:t>
            </a:r>
            <a:r>
              <a:rPr dirty="0" sz="2800" spc="-20">
                <a:latin typeface="Arial"/>
                <a:cs typeface="Arial"/>
              </a:rPr>
              <a:t>tài </a:t>
            </a:r>
            <a:r>
              <a:rPr dirty="0" sz="2800" spc="5">
                <a:latin typeface="Arial"/>
                <a:cs typeface="Arial"/>
              </a:rPr>
              <a:t>liệu,</a:t>
            </a:r>
            <a:r>
              <a:rPr dirty="0" sz="2800" spc="-29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'javadoc'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7670" y="6075679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3420" y="6012179"/>
            <a:ext cx="5819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javadoc [options]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sourcecodename.java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9" y="1972310"/>
            <a:ext cx="7205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5"/>
              <a:t>A</a:t>
            </a:r>
            <a:r>
              <a:rPr dirty="0" sz="2800" spc="-35"/>
              <a:t>WT </a:t>
            </a:r>
            <a:r>
              <a:rPr dirty="0" sz="2800" spc="-30"/>
              <a:t>bao </a:t>
            </a:r>
            <a:r>
              <a:rPr dirty="0" sz="2800" spc="35"/>
              <a:t>gồm </a:t>
            </a:r>
            <a:r>
              <a:rPr dirty="0" sz="2800" spc="-20"/>
              <a:t>các </a:t>
            </a:r>
            <a:r>
              <a:rPr dirty="0" sz="2800" spc="-50"/>
              <a:t>lớp, </a:t>
            </a:r>
            <a:r>
              <a:rPr dirty="0" sz="2800" spc="-30"/>
              <a:t>interfaces </a:t>
            </a:r>
            <a:r>
              <a:rPr dirty="0" sz="2800" spc="-20"/>
              <a:t>và các</a:t>
            </a:r>
            <a:r>
              <a:rPr dirty="0" sz="2800" spc="-305"/>
              <a:t> </a:t>
            </a:r>
            <a:r>
              <a:rPr dirty="0" sz="2800" spc="-20"/>
              <a:t>gói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43000" y="2402234"/>
            <a:ext cx="7086600" cy="3693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635">
              <a:lnSpc>
                <a:spcPts val="3095"/>
              </a:lnSpc>
            </a:pPr>
            <a:r>
              <a:rPr dirty="0" sz="2800" spc="-30">
                <a:latin typeface="Arial"/>
                <a:cs typeface="Arial"/>
              </a:rPr>
              <a:t>khác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2514600"/>
            <a:ext cx="70866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629" y="833119"/>
            <a:ext cx="31324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C</a:t>
            </a:r>
            <a:r>
              <a:rPr dirty="0" spc="-50"/>
              <a:t>o</a:t>
            </a:r>
            <a:r>
              <a:rPr dirty="0" spc="-75"/>
              <a:t>m</a:t>
            </a:r>
            <a:r>
              <a:rPr dirty="0" spc="-50"/>
              <a:t>po</a:t>
            </a:r>
            <a:r>
              <a:rPr dirty="0" spc="-60"/>
              <a:t>n</a:t>
            </a:r>
            <a:r>
              <a:rPr dirty="0" spc="-50"/>
              <a:t>e</a:t>
            </a:r>
            <a:r>
              <a:rPr dirty="0" spc="-60"/>
              <a:t>n</a:t>
            </a:r>
            <a:r>
              <a:rPr dirty="0" spc="-25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469" y="2244089"/>
            <a:ext cx="7464425" cy="29260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355600" marR="5080" indent="-342900">
              <a:lnSpc>
                <a:spcPts val="3350"/>
              </a:lnSpc>
              <a:spcBef>
                <a:spcPts val="2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25">
                <a:latin typeface="Arial"/>
                <a:cs typeface="Arial"/>
              </a:rPr>
              <a:t>Tất </a:t>
            </a:r>
            <a:r>
              <a:rPr dirty="0" sz="2800" spc="65">
                <a:latin typeface="Arial"/>
                <a:cs typeface="Arial"/>
              </a:rPr>
              <a:t>cả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30">
                <a:latin typeface="Arial"/>
                <a:cs typeface="Arial"/>
              </a:rPr>
              <a:t>thành </a:t>
            </a:r>
            <a:r>
              <a:rPr dirty="0" sz="2800" spc="15">
                <a:latin typeface="Arial"/>
                <a:cs typeface="Arial"/>
              </a:rPr>
              <a:t>phần </a:t>
            </a:r>
            <a:r>
              <a:rPr dirty="0" sz="2800" spc="35">
                <a:latin typeface="Arial"/>
                <a:cs typeface="Arial"/>
              </a:rPr>
              <a:t>cấu tạo </a:t>
            </a:r>
            <a:r>
              <a:rPr dirty="0" sz="2800" spc="-30">
                <a:latin typeface="Arial"/>
                <a:cs typeface="Arial"/>
              </a:rPr>
              <a:t>nên </a:t>
            </a:r>
            <a:r>
              <a:rPr dirty="0" sz="2800" spc="-55">
                <a:latin typeface="Arial"/>
                <a:cs typeface="Arial"/>
              </a:rPr>
              <a:t>chương  </a:t>
            </a:r>
            <a:r>
              <a:rPr dirty="0" sz="2800" spc="-25">
                <a:latin typeface="Arial"/>
                <a:cs typeface="Arial"/>
              </a:rPr>
              <a:t>trình </a:t>
            </a:r>
            <a:r>
              <a:rPr dirty="0" sz="2800" spc="-35">
                <a:latin typeface="Arial"/>
                <a:cs typeface="Arial"/>
              </a:rPr>
              <a:t>GUI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35">
                <a:latin typeface="Arial"/>
                <a:cs typeface="Arial"/>
              </a:rPr>
              <a:t>gọi </a:t>
            </a:r>
            <a:r>
              <a:rPr dirty="0" sz="2800" spc="-15">
                <a:latin typeface="Arial"/>
                <a:cs typeface="Arial"/>
              </a:rPr>
              <a:t>là</a:t>
            </a:r>
            <a:r>
              <a:rPr dirty="0" sz="2800" spc="-22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component.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latin typeface="Arial"/>
                <a:cs typeface="Arial"/>
              </a:rPr>
              <a:t>Ví</a:t>
            </a:r>
            <a:r>
              <a:rPr dirty="0" sz="2800" spc="-150" b="1">
                <a:latin typeface="Arial"/>
                <a:cs typeface="Arial"/>
              </a:rPr>
              <a:t> </a:t>
            </a:r>
            <a:r>
              <a:rPr dirty="0" sz="2800" spc="125" b="1">
                <a:latin typeface="Arial"/>
                <a:cs typeface="Arial"/>
              </a:rPr>
              <a:t>dụ</a:t>
            </a:r>
            <a:endParaRPr sz="2800">
              <a:latin typeface="Arial"/>
              <a:cs typeface="Arial"/>
            </a:endParaRPr>
          </a:p>
          <a:p>
            <a:pPr lvl="1" marL="763270" indent="-29337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63270" algn="l"/>
              </a:tabLst>
            </a:pPr>
            <a:r>
              <a:rPr dirty="0" sz="2800" spc="-30" b="1">
                <a:latin typeface="Arial"/>
                <a:cs typeface="Arial"/>
              </a:rPr>
              <a:t>Containers,</a:t>
            </a:r>
            <a:endParaRPr sz="2800">
              <a:latin typeface="Arial"/>
              <a:cs typeface="Arial"/>
            </a:endParaRPr>
          </a:p>
          <a:p>
            <a:pPr lvl="1" marL="763270" indent="-293370">
              <a:lnSpc>
                <a:spcPct val="100000"/>
              </a:lnSpc>
              <a:spcBef>
                <a:spcPts val="690"/>
              </a:spcBef>
              <a:buChar char="–"/>
              <a:tabLst>
                <a:tab pos="763270" algn="l"/>
              </a:tabLst>
            </a:pPr>
            <a:r>
              <a:rPr dirty="0" sz="2800" spc="-30">
                <a:latin typeface="Arial"/>
                <a:cs typeface="Arial"/>
              </a:rPr>
              <a:t>textfields, labels, checkboxes,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textareas</a:t>
            </a:r>
            <a:endParaRPr sz="2800">
              <a:latin typeface="Arial"/>
              <a:cs typeface="Arial"/>
            </a:endParaRPr>
          </a:p>
          <a:p>
            <a:pPr lvl="1" marL="763270" indent="-293370">
              <a:lnSpc>
                <a:spcPct val="100000"/>
              </a:lnSpc>
              <a:spcBef>
                <a:spcPts val="600"/>
              </a:spcBef>
              <a:buChar char="–"/>
              <a:tabLst>
                <a:tab pos="763270" algn="l"/>
              </a:tabLst>
            </a:pPr>
            <a:r>
              <a:rPr dirty="0" sz="2800" spc="-30">
                <a:latin typeface="Arial"/>
                <a:cs typeface="Arial"/>
              </a:rPr>
              <a:t>scrollbars, scrollpanes,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dialog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229" y="833119"/>
            <a:ext cx="26752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C</a:t>
            </a:r>
            <a:r>
              <a:rPr dirty="0" spc="-50"/>
              <a:t>o</a:t>
            </a:r>
            <a:r>
              <a:rPr dirty="0" spc="-60"/>
              <a:t>n</a:t>
            </a:r>
            <a:r>
              <a:rPr dirty="0" spc="-25"/>
              <a:t>t</a:t>
            </a:r>
            <a:r>
              <a:rPr dirty="0" spc="-50"/>
              <a:t>a</a:t>
            </a:r>
            <a:r>
              <a:rPr dirty="0" spc="-20"/>
              <a:t>i</a:t>
            </a:r>
            <a:r>
              <a:rPr dirty="0" spc="-60"/>
              <a:t>n</a:t>
            </a:r>
            <a:r>
              <a:rPr dirty="0" spc="-50"/>
              <a:t>e</a:t>
            </a:r>
            <a:r>
              <a:rPr dirty="0" spc="-4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669" y="1965960"/>
            <a:ext cx="7611745" cy="149225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58140" marR="5080" indent="-345440">
              <a:lnSpc>
                <a:spcPts val="3450"/>
              </a:lnSpc>
              <a:spcBef>
                <a:spcPts val="540"/>
              </a:spcBef>
              <a:buChar char="•"/>
              <a:tabLst>
                <a:tab pos="357505" algn="l"/>
                <a:tab pos="358140" algn="l"/>
                <a:tab pos="1054100" algn="l"/>
                <a:tab pos="2315845" algn="l"/>
                <a:tab pos="3490595" algn="l"/>
                <a:tab pos="4300855" algn="l"/>
                <a:tab pos="4974590" algn="l"/>
                <a:tab pos="5808345" algn="l"/>
                <a:tab pos="6965950" algn="l"/>
              </a:tabLst>
            </a:pPr>
            <a:r>
              <a:rPr dirty="0" sz="3200" spc="-5">
                <a:latin typeface="Arial"/>
                <a:cs typeface="Arial"/>
              </a:rPr>
              <a:t>L</a:t>
            </a:r>
            <a:r>
              <a:rPr dirty="0" sz="3200">
                <a:latin typeface="Arial"/>
                <a:cs typeface="Arial"/>
              </a:rPr>
              <a:t>à	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0">
                <a:latin typeface="Arial"/>
                <a:cs typeface="Arial"/>
              </a:rPr>
              <a:t>h</a:t>
            </a:r>
            <a:r>
              <a:rPr dirty="0" sz="3200" spc="-15">
                <a:latin typeface="Arial"/>
                <a:cs typeface="Arial"/>
              </a:rPr>
              <a:t>à</a:t>
            </a:r>
            <a:r>
              <a:rPr dirty="0" sz="3200" spc="-5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h	</a:t>
            </a:r>
            <a:r>
              <a:rPr dirty="0" sz="3200" spc="0">
                <a:latin typeface="Arial"/>
                <a:cs typeface="Arial"/>
              </a:rPr>
              <a:t>p</a:t>
            </a:r>
            <a:r>
              <a:rPr dirty="0" sz="3200" spc="30">
                <a:latin typeface="Arial"/>
                <a:cs typeface="Arial"/>
              </a:rPr>
              <a:t>h</a:t>
            </a:r>
            <a:r>
              <a:rPr dirty="0" sz="3200" spc="150">
                <a:latin typeface="Arial"/>
                <a:cs typeface="Arial"/>
              </a:rPr>
              <a:t>ầ</a:t>
            </a:r>
            <a:r>
              <a:rPr dirty="0" sz="3200">
                <a:latin typeface="Arial"/>
                <a:cs typeface="Arial"/>
              </a:rPr>
              <a:t>n	</a:t>
            </a:r>
            <a:r>
              <a:rPr dirty="0" sz="3200" spc="5">
                <a:latin typeface="Arial"/>
                <a:cs typeface="Arial"/>
              </a:rPr>
              <a:t>m</a:t>
            </a:r>
            <a:r>
              <a:rPr dirty="0" sz="3200">
                <a:latin typeface="Arial"/>
                <a:cs typeface="Arial"/>
              </a:rPr>
              <a:t>à	có	</a:t>
            </a:r>
            <a:r>
              <a:rPr dirty="0" sz="3200" spc="-10">
                <a:latin typeface="Arial"/>
                <a:cs typeface="Arial"/>
              </a:rPr>
              <a:t>t</a:t>
            </a:r>
            <a:r>
              <a:rPr dirty="0" sz="3200" spc="50">
                <a:latin typeface="Arial"/>
                <a:cs typeface="Arial"/>
              </a:rPr>
              <a:t>h</a:t>
            </a:r>
            <a:r>
              <a:rPr dirty="0" sz="3200" spc="180">
                <a:latin typeface="Arial"/>
                <a:cs typeface="Arial"/>
              </a:rPr>
              <a:t>ể</a:t>
            </a:r>
            <a:r>
              <a:rPr dirty="0" sz="3200">
                <a:latin typeface="Arial"/>
                <a:cs typeface="Arial"/>
              </a:rPr>
              <a:t>	c</a:t>
            </a:r>
            <a:r>
              <a:rPr dirty="0" sz="3200" spc="50">
                <a:latin typeface="Arial"/>
                <a:cs typeface="Arial"/>
              </a:rPr>
              <a:t>h</a:t>
            </a:r>
            <a:r>
              <a:rPr dirty="0" sz="3200" spc="-165">
                <a:latin typeface="Arial"/>
                <a:cs typeface="Arial"/>
              </a:rPr>
              <a:t>ứ</a:t>
            </a:r>
            <a:r>
              <a:rPr dirty="0" sz="3200">
                <a:latin typeface="Arial"/>
                <a:cs typeface="Arial"/>
              </a:rPr>
              <a:t>a	các  </a:t>
            </a:r>
            <a:r>
              <a:rPr dirty="0" sz="3200" spc="-5">
                <a:latin typeface="Arial"/>
                <a:cs typeface="Arial"/>
              </a:rPr>
              <a:t>thành </a:t>
            </a:r>
            <a:r>
              <a:rPr dirty="0" sz="3200" spc="40">
                <a:latin typeface="Arial"/>
                <a:cs typeface="Arial"/>
              </a:rPr>
              <a:t>phần </a:t>
            </a:r>
            <a:r>
              <a:rPr dirty="0" sz="3200">
                <a:latin typeface="Arial"/>
                <a:cs typeface="Arial"/>
              </a:rPr>
              <a:t>khác. có </a:t>
            </a:r>
            <a:r>
              <a:rPr dirty="0" sz="3200" spc="55">
                <a:latin typeface="Arial"/>
                <a:cs typeface="Arial"/>
              </a:rPr>
              <a:t>thể </a:t>
            </a:r>
            <a:r>
              <a:rPr dirty="0" sz="3200" spc="85">
                <a:latin typeface="Arial"/>
                <a:cs typeface="Arial"/>
              </a:rPr>
              <a:t>vẽ </a:t>
            </a:r>
            <a:r>
              <a:rPr dirty="0" sz="3200">
                <a:latin typeface="Arial"/>
                <a:cs typeface="Arial"/>
              </a:rPr>
              <a:t>và </a:t>
            </a:r>
            <a:r>
              <a:rPr dirty="0" sz="3200" spc="-5">
                <a:latin typeface="Arial"/>
                <a:cs typeface="Arial"/>
              </a:rPr>
              <a:t>tô</a:t>
            </a:r>
            <a:r>
              <a:rPr dirty="0" sz="3200" spc="-30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màu.</a:t>
            </a:r>
            <a:endParaRPr sz="3200">
              <a:latin typeface="Arial"/>
              <a:cs typeface="Arial"/>
            </a:endParaRPr>
          </a:p>
          <a:p>
            <a:pPr marL="358140" indent="-345440">
              <a:lnSpc>
                <a:spcPct val="100000"/>
              </a:lnSpc>
              <a:spcBef>
                <a:spcPts val="37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3200">
                <a:latin typeface="Arial"/>
                <a:cs typeface="Arial"/>
              </a:rPr>
              <a:t>Có </a:t>
            </a:r>
            <a:r>
              <a:rPr dirty="0" sz="3200" spc="-5">
                <a:latin typeface="Arial"/>
                <a:cs typeface="Arial"/>
              </a:rPr>
              <a:t>các frames, </a:t>
            </a:r>
            <a:r>
              <a:rPr dirty="0" sz="3200" spc="-10">
                <a:latin typeface="Arial"/>
                <a:cs typeface="Arial"/>
              </a:rPr>
              <a:t>panes,latches,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hooks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6441" y="3484879"/>
            <a:ext cx="20523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0100" algn="l"/>
                <a:tab pos="1722755" algn="l"/>
              </a:tabLst>
            </a:pPr>
            <a:r>
              <a:rPr dirty="0" sz="3200">
                <a:latin typeface="Arial"/>
                <a:cs typeface="Arial"/>
              </a:rPr>
              <a:t>có	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-15">
                <a:latin typeface="Arial"/>
                <a:cs typeface="Arial"/>
              </a:rPr>
              <a:t>ê</a:t>
            </a:r>
            <a:r>
              <a:rPr dirty="0" sz="3200">
                <a:latin typeface="Arial"/>
                <a:cs typeface="Arial"/>
              </a:rPr>
              <a:t>n	</a:t>
            </a:r>
            <a:r>
              <a:rPr dirty="0" sz="3200" spc="-5">
                <a:latin typeface="Arial"/>
                <a:cs typeface="Arial"/>
              </a:rPr>
              <a:t>là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669" y="3484879"/>
            <a:ext cx="522668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100"/>
              </a:spcBef>
              <a:buChar char="•"/>
              <a:tabLst>
                <a:tab pos="357505" algn="l"/>
                <a:tab pos="358140" algn="l"/>
                <a:tab pos="2319020" algn="l"/>
                <a:tab pos="3590925" algn="l"/>
                <a:tab pos="4650105" algn="l"/>
              </a:tabLst>
            </a:pPr>
            <a:r>
              <a:rPr dirty="0" sz="3200">
                <a:latin typeface="Arial"/>
                <a:cs typeface="Arial"/>
              </a:rPr>
              <a:t>Java</a:t>
            </a:r>
            <a:r>
              <a:rPr dirty="0" sz="3200" spc="-20">
                <a:latin typeface="Arial"/>
                <a:cs typeface="Arial"/>
              </a:rPr>
              <a:t>.</a:t>
            </a:r>
            <a:r>
              <a:rPr dirty="0" sz="3200" spc="-5">
                <a:latin typeface="Arial"/>
                <a:cs typeface="Arial"/>
              </a:rPr>
              <a:t>a</a:t>
            </a:r>
            <a:r>
              <a:rPr dirty="0" sz="3200" spc="0">
                <a:latin typeface="Arial"/>
                <a:cs typeface="Arial"/>
              </a:rPr>
              <a:t>w</a:t>
            </a:r>
            <a:r>
              <a:rPr dirty="0" sz="3200">
                <a:latin typeface="Arial"/>
                <a:cs typeface="Arial"/>
              </a:rPr>
              <a:t>t	</a:t>
            </a:r>
            <a:r>
              <a:rPr dirty="0" sz="3200" spc="-10">
                <a:latin typeface="Arial"/>
                <a:cs typeface="Arial"/>
              </a:rPr>
              <a:t>c</a:t>
            </a:r>
            <a:r>
              <a:rPr dirty="0" sz="3200" spc="10">
                <a:latin typeface="Arial"/>
                <a:cs typeface="Arial"/>
              </a:rPr>
              <a:t>h</a:t>
            </a:r>
            <a:r>
              <a:rPr dirty="0" sz="3200" spc="-125">
                <a:latin typeface="Arial"/>
                <a:cs typeface="Arial"/>
              </a:rPr>
              <a:t>ứ</a:t>
            </a:r>
            <a:r>
              <a:rPr dirty="0" sz="3200">
                <a:latin typeface="Arial"/>
                <a:cs typeface="Arial"/>
              </a:rPr>
              <a:t>a	</a:t>
            </a:r>
            <a:r>
              <a:rPr dirty="0" sz="3200" spc="5">
                <a:latin typeface="Arial"/>
                <a:cs typeface="Arial"/>
              </a:rPr>
              <a:t>m</a:t>
            </a:r>
            <a:r>
              <a:rPr dirty="0" sz="3200" spc="165">
                <a:latin typeface="Arial"/>
                <a:cs typeface="Arial"/>
              </a:rPr>
              <a:t>ộ</a:t>
            </a:r>
            <a:r>
              <a:rPr dirty="0" sz="3200">
                <a:latin typeface="Arial"/>
                <a:cs typeface="Arial"/>
              </a:rPr>
              <a:t>t	</a:t>
            </a:r>
            <a:r>
              <a:rPr dirty="0" sz="3200" spc="5">
                <a:latin typeface="Arial"/>
                <a:cs typeface="Arial"/>
              </a:rPr>
              <a:t>l</a:t>
            </a:r>
            <a:r>
              <a:rPr dirty="0" sz="3200" spc="-175">
                <a:latin typeface="Arial"/>
                <a:cs typeface="Arial"/>
              </a:rPr>
              <a:t>ớ</a:t>
            </a:r>
            <a:r>
              <a:rPr dirty="0" sz="3200">
                <a:latin typeface="Arial"/>
                <a:cs typeface="Arial"/>
              </a:rPr>
              <a:t>p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1110" y="3923029"/>
            <a:ext cx="7263765" cy="95123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40"/>
              </a:spcBef>
              <a:tabLst>
                <a:tab pos="2070735" algn="l"/>
                <a:tab pos="2959735" algn="l"/>
                <a:tab pos="3804920" algn="l"/>
                <a:tab pos="4697095" algn="l"/>
                <a:tab pos="5677535" algn="l"/>
                <a:tab pos="6573520" algn="l"/>
              </a:tabLst>
            </a:pPr>
            <a:r>
              <a:rPr dirty="0" sz="3200" spc="0">
                <a:latin typeface="Arial"/>
                <a:cs typeface="Arial"/>
              </a:rPr>
              <a:t>C</a:t>
            </a:r>
            <a:r>
              <a:rPr dirty="0" sz="3200" spc="-5">
                <a:latin typeface="Arial"/>
                <a:cs typeface="Arial"/>
              </a:rPr>
              <a:t>o</a:t>
            </a:r>
            <a:r>
              <a:rPr dirty="0" sz="3200" spc="-15">
                <a:latin typeface="Arial"/>
                <a:cs typeface="Arial"/>
              </a:rPr>
              <a:t>n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-15">
                <a:latin typeface="Arial"/>
                <a:cs typeface="Arial"/>
              </a:rPr>
              <a:t>a</a:t>
            </a:r>
            <a:r>
              <a:rPr dirty="0" sz="3200" spc="-5">
                <a:latin typeface="Arial"/>
                <a:cs typeface="Arial"/>
              </a:rPr>
              <a:t>in</a:t>
            </a:r>
            <a:r>
              <a:rPr dirty="0" sz="3200" spc="-15">
                <a:latin typeface="Arial"/>
                <a:cs typeface="Arial"/>
              </a:rPr>
              <a:t>e</a:t>
            </a:r>
            <a:r>
              <a:rPr dirty="0" sz="3200" spc="-10">
                <a:latin typeface="Arial"/>
                <a:cs typeface="Arial"/>
              </a:rPr>
              <a:t>r</a:t>
            </a:r>
            <a:r>
              <a:rPr dirty="0" sz="3200">
                <a:latin typeface="Arial"/>
                <a:cs typeface="Arial"/>
              </a:rPr>
              <a:t>.	</a:t>
            </a:r>
            <a:r>
              <a:rPr dirty="0" sz="3200" spc="5">
                <a:latin typeface="Arial"/>
                <a:cs typeface="Arial"/>
              </a:rPr>
              <a:t>L</a:t>
            </a:r>
            <a:r>
              <a:rPr dirty="0" sz="3200" spc="-170">
                <a:latin typeface="Arial"/>
                <a:cs typeface="Arial"/>
              </a:rPr>
              <a:t>ớ</a:t>
            </a:r>
            <a:r>
              <a:rPr dirty="0" sz="3200">
                <a:latin typeface="Arial"/>
                <a:cs typeface="Arial"/>
              </a:rPr>
              <a:t>p	</a:t>
            </a:r>
            <a:r>
              <a:rPr dirty="0" sz="3200" spc="-5">
                <a:latin typeface="Arial"/>
                <a:cs typeface="Arial"/>
              </a:rPr>
              <a:t>nà</a:t>
            </a:r>
            <a:r>
              <a:rPr dirty="0" sz="3200">
                <a:latin typeface="Arial"/>
                <a:cs typeface="Arial"/>
              </a:rPr>
              <a:t>y	</a:t>
            </a:r>
            <a:r>
              <a:rPr dirty="0" sz="3200" spc="25">
                <a:latin typeface="Arial"/>
                <a:cs typeface="Arial"/>
              </a:rPr>
              <a:t>d</a:t>
            </a:r>
            <a:r>
              <a:rPr dirty="0" sz="3200" spc="160">
                <a:latin typeface="Arial"/>
                <a:cs typeface="Arial"/>
              </a:rPr>
              <a:t>ẫ</a:t>
            </a:r>
            <a:r>
              <a:rPr dirty="0" sz="3200">
                <a:latin typeface="Arial"/>
                <a:cs typeface="Arial"/>
              </a:rPr>
              <a:t>n	x</a:t>
            </a:r>
            <a:r>
              <a:rPr dirty="0" sz="3200" spc="25">
                <a:latin typeface="Arial"/>
                <a:cs typeface="Arial"/>
              </a:rPr>
              <a:t>u</a:t>
            </a:r>
            <a:r>
              <a:rPr dirty="0" sz="3200" spc="150">
                <a:latin typeface="Arial"/>
                <a:cs typeface="Arial"/>
              </a:rPr>
              <a:t>ấ</a:t>
            </a:r>
            <a:r>
              <a:rPr dirty="0" sz="3200">
                <a:latin typeface="Arial"/>
                <a:cs typeface="Arial"/>
              </a:rPr>
              <a:t>t	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15">
                <a:latin typeface="Arial"/>
                <a:cs typeface="Arial"/>
              </a:rPr>
              <a:t>r</a:t>
            </a:r>
            <a:r>
              <a:rPr dirty="0" sz="3200" spc="-155">
                <a:latin typeface="Arial"/>
                <a:cs typeface="Arial"/>
              </a:rPr>
              <a:t>ự</a:t>
            </a:r>
            <a:r>
              <a:rPr dirty="0" sz="3200">
                <a:latin typeface="Arial"/>
                <a:cs typeface="Arial"/>
              </a:rPr>
              <a:t>c	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35">
                <a:latin typeface="Arial"/>
                <a:cs typeface="Arial"/>
              </a:rPr>
              <a:t>i</a:t>
            </a:r>
            <a:r>
              <a:rPr dirty="0" sz="3200" spc="125">
                <a:latin typeface="Arial"/>
                <a:cs typeface="Arial"/>
              </a:rPr>
              <a:t>ế</a:t>
            </a:r>
            <a:r>
              <a:rPr dirty="0" sz="3200">
                <a:latin typeface="Arial"/>
                <a:cs typeface="Arial"/>
              </a:rPr>
              <a:t>p  và </a:t>
            </a:r>
            <a:r>
              <a:rPr dirty="0" sz="3200" spc="-5">
                <a:latin typeface="Arial"/>
                <a:cs typeface="Arial"/>
              </a:rPr>
              <a:t>không </a:t>
            </a:r>
            <a:r>
              <a:rPr dirty="0" sz="3200" spc="-35">
                <a:latin typeface="Arial"/>
                <a:cs typeface="Arial"/>
              </a:rPr>
              <a:t>trực </a:t>
            </a:r>
            <a:r>
              <a:rPr dirty="0" sz="3200" spc="35">
                <a:latin typeface="Arial"/>
                <a:cs typeface="Arial"/>
              </a:rPr>
              <a:t>tiếp </a:t>
            </a:r>
            <a:r>
              <a:rPr dirty="0" sz="3200" spc="-5">
                <a:latin typeface="Arial"/>
                <a:cs typeface="Arial"/>
              </a:rPr>
              <a:t>theo </a:t>
            </a:r>
            <a:r>
              <a:rPr dirty="0" sz="3200">
                <a:latin typeface="Arial"/>
                <a:cs typeface="Arial"/>
              </a:rPr>
              <a:t>2 </a:t>
            </a:r>
            <a:r>
              <a:rPr dirty="0" sz="3200" spc="-5">
                <a:latin typeface="Arial"/>
                <a:cs typeface="Arial"/>
              </a:rPr>
              <a:t>cách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là: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5410" y="496950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5410" y="547877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1160" y="4790440"/>
            <a:ext cx="1207770" cy="1087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dirty="0" sz="2800" spc="-35">
                <a:latin typeface="Arial"/>
                <a:cs typeface="Arial"/>
              </a:rPr>
              <a:t>Fr</a:t>
            </a:r>
            <a:r>
              <a:rPr dirty="0" sz="2800" spc="-30">
                <a:latin typeface="Arial"/>
                <a:cs typeface="Arial"/>
              </a:rPr>
              <a:t>a</a:t>
            </a:r>
            <a:r>
              <a:rPr dirty="0" sz="2800" spc="-65">
                <a:latin typeface="Arial"/>
                <a:cs typeface="Arial"/>
              </a:rPr>
              <a:t>m</a:t>
            </a:r>
            <a:r>
              <a:rPr dirty="0" sz="2800" spc="-30">
                <a:latin typeface="Arial"/>
                <a:cs typeface="Arial"/>
              </a:rPr>
              <a:t>e</a:t>
            </a:r>
            <a:r>
              <a:rPr dirty="0" sz="2800">
                <a:latin typeface="Arial"/>
                <a:cs typeface="Arial"/>
              </a:rPr>
              <a:t>s  </a:t>
            </a:r>
            <a:r>
              <a:rPr dirty="0" sz="2800" spc="-30">
                <a:latin typeface="Arial"/>
                <a:cs typeface="Arial"/>
              </a:rPr>
              <a:t>Panels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740" y="833119"/>
            <a:ext cx="19824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 b="1">
                <a:latin typeface="Arial"/>
                <a:cs typeface="Arial"/>
              </a:rPr>
              <a:t>F</a:t>
            </a:r>
            <a:r>
              <a:rPr dirty="0" spc="-35" b="1">
                <a:latin typeface="Arial"/>
                <a:cs typeface="Arial"/>
              </a:rPr>
              <a:t>r</a:t>
            </a:r>
            <a:r>
              <a:rPr dirty="0" spc="-40" b="1">
                <a:latin typeface="Arial"/>
                <a:cs typeface="Arial"/>
              </a:rPr>
              <a:t>a</a:t>
            </a:r>
            <a:r>
              <a:rPr dirty="0" spc="-75" b="1">
                <a:latin typeface="Arial"/>
                <a:cs typeface="Arial"/>
              </a:rPr>
              <a:t>m</a:t>
            </a:r>
            <a:r>
              <a:rPr dirty="0" spc="-50" b="1">
                <a:latin typeface="Arial"/>
                <a:cs typeface="Arial"/>
              </a:rPr>
              <a:t>e</a:t>
            </a:r>
            <a:r>
              <a:rPr dirty="0" b="1"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869" y="2078990"/>
            <a:ext cx="7540625" cy="199771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0">
                <a:latin typeface="Arial"/>
                <a:cs typeface="Arial"/>
              </a:rPr>
              <a:t>Là các </a:t>
            </a:r>
            <a:r>
              <a:rPr dirty="0" sz="2800" spc="-40">
                <a:latin typeface="Arial"/>
                <a:cs typeface="Arial"/>
              </a:rPr>
              <a:t>cửa</a:t>
            </a:r>
            <a:r>
              <a:rPr dirty="0" sz="2800" spc="-215">
                <a:latin typeface="Arial"/>
                <a:cs typeface="Arial"/>
              </a:rPr>
              <a:t> </a:t>
            </a:r>
            <a:r>
              <a:rPr dirty="0" sz="2800" spc="50">
                <a:latin typeface="Arial"/>
                <a:cs typeface="Arial"/>
              </a:rPr>
              <a:t>sổ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0">
                <a:latin typeface="Arial"/>
                <a:cs typeface="Arial"/>
              </a:rPr>
              <a:t>Là </a:t>
            </a:r>
            <a:r>
              <a:rPr dirty="0" sz="2800" spc="-50">
                <a:latin typeface="Arial"/>
                <a:cs typeface="Arial"/>
              </a:rPr>
              <a:t>lớp </a:t>
            </a:r>
            <a:r>
              <a:rPr dirty="0" sz="2800" spc="-20">
                <a:latin typeface="Arial"/>
                <a:cs typeface="Arial"/>
              </a:rPr>
              <a:t>con </a:t>
            </a:r>
            <a:r>
              <a:rPr dirty="0" sz="2800" spc="60">
                <a:latin typeface="Arial"/>
                <a:cs typeface="Arial"/>
              </a:rPr>
              <a:t>của</a:t>
            </a:r>
            <a:r>
              <a:rPr dirty="0" sz="2800" spc="-210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Windows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65">
                <a:latin typeface="Arial"/>
                <a:cs typeface="Arial"/>
              </a:rPr>
              <a:t>Được </a:t>
            </a:r>
            <a:r>
              <a:rPr dirty="0" sz="2800" spc="15">
                <a:latin typeface="Arial"/>
                <a:cs typeface="Arial"/>
              </a:rPr>
              <a:t>hiển </a:t>
            </a:r>
            <a:r>
              <a:rPr dirty="0" sz="2800" spc="25">
                <a:latin typeface="Arial"/>
                <a:cs typeface="Arial"/>
              </a:rPr>
              <a:t>thị </a:t>
            </a:r>
            <a:r>
              <a:rPr dirty="0" sz="2800" spc="-25">
                <a:latin typeface="Arial"/>
                <a:cs typeface="Arial"/>
              </a:rPr>
              <a:t>trong </a:t>
            </a: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-45">
                <a:latin typeface="Arial"/>
                <a:cs typeface="Arial"/>
              </a:rPr>
              <a:t>cửa </a:t>
            </a:r>
            <a:r>
              <a:rPr dirty="0" sz="2800" spc="60">
                <a:latin typeface="Arial"/>
                <a:cs typeface="Arial"/>
              </a:rPr>
              <a:t>sổ </a:t>
            </a:r>
            <a:r>
              <a:rPr dirty="0" sz="2800" spc="-20">
                <a:latin typeface="Arial"/>
                <a:cs typeface="Arial"/>
              </a:rPr>
              <a:t>và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-55">
                <a:latin typeface="Arial"/>
                <a:cs typeface="Arial"/>
              </a:rPr>
              <a:t>đường  </a:t>
            </a:r>
            <a:r>
              <a:rPr dirty="0" sz="2800" spc="15">
                <a:latin typeface="Arial"/>
                <a:cs typeface="Arial"/>
              </a:rPr>
              <a:t>viền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2370" y="833119"/>
            <a:ext cx="17037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P</a:t>
            </a:r>
            <a:r>
              <a:rPr dirty="0" spc="-50"/>
              <a:t>a</a:t>
            </a:r>
            <a:r>
              <a:rPr dirty="0" spc="-60"/>
              <a:t>n</a:t>
            </a:r>
            <a:r>
              <a:rPr dirty="0" spc="-50"/>
              <a:t>e</a:t>
            </a:r>
            <a:r>
              <a:rPr dirty="0" spc="-20"/>
              <a:t>l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8069" y="1899194"/>
            <a:ext cx="7501890" cy="461264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0">
                <a:latin typeface="Arial"/>
                <a:cs typeface="Arial"/>
              </a:rPr>
              <a:t>Là các </a:t>
            </a:r>
            <a:r>
              <a:rPr dirty="0" sz="2800" spc="-30">
                <a:latin typeface="Arial"/>
                <a:cs typeface="Arial"/>
              </a:rPr>
              <a:t>vùng </a:t>
            </a:r>
            <a:r>
              <a:rPr dirty="0" sz="2800" spc="-40">
                <a:latin typeface="Arial"/>
                <a:cs typeface="Arial"/>
              </a:rPr>
              <a:t>chứa </a:t>
            </a:r>
            <a:r>
              <a:rPr dirty="0" sz="2800" spc="-25">
                <a:latin typeface="Arial"/>
                <a:cs typeface="Arial"/>
              </a:rPr>
              <a:t>trong </a:t>
            </a: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-40">
                <a:latin typeface="Arial"/>
                <a:cs typeface="Arial"/>
              </a:rPr>
              <a:t>cửa</a:t>
            </a:r>
            <a:r>
              <a:rPr dirty="0" sz="2800" spc="-370">
                <a:latin typeface="Arial"/>
                <a:cs typeface="Arial"/>
              </a:rPr>
              <a:t> </a:t>
            </a:r>
            <a:r>
              <a:rPr dirty="0" sz="2800" spc="35">
                <a:latin typeface="Arial"/>
                <a:cs typeface="Arial"/>
              </a:rPr>
              <a:t>sổ</a:t>
            </a:r>
            <a:r>
              <a:rPr dirty="0" sz="3200" spc="35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algn="just" marL="355600" marR="5080" indent="-342900">
              <a:lnSpc>
                <a:spcPct val="89900"/>
              </a:lnSpc>
              <a:spcBef>
                <a:spcPts val="795"/>
              </a:spcBef>
              <a:buChar char="•"/>
              <a:tabLst>
                <a:tab pos="355600" algn="l"/>
              </a:tabLst>
            </a:pPr>
            <a:r>
              <a:rPr dirty="0" sz="2800" spc="15">
                <a:latin typeface="Arial"/>
                <a:cs typeface="Arial"/>
              </a:rPr>
              <a:t>Hiển </a:t>
            </a:r>
            <a:r>
              <a:rPr dirty="0" sz="2800" spc="25">
                <a:latin typeface="Arial"/>
                <a:cs typeface="Arial"/>
              </a:rPr>
              <a:t>thị </a:t>
            </a:r>
            <a:r>
              <a:rPr dirty="0" sz="2800" spc="-25">
                <a:latin typeface="Arial"/>
                <a:cs typeface="Arial"/>
              </a:rPr>
              <a:t>trong </a:t>
            </a: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-45">
                <a:latin typeface="Arial"/>
                <a:cs typeface="Arial"/>
              </a:rPr>
              <a:t>cửa </a:t>
            </a:r>
            <a:r>
              <a:rPr dirty="0" sz="2800" spc="60">
                <a:latin typeface="Arial"/>
                <a:cs typeface="Arial"/>
              </a:rPr>
              <a:t>sổ </a:t>
            </a:r>
            <a:r>
              <a:rPr dirty="0" sz="2800" spc="-30">
                <a:latin typeface="Arial"/>
                <a:cs typeface="Arial"/>
              </a:rPr>
              <a:t>mà </a:t>
            </a:r>
            <a:r>
              <a:rPr dirty="0" sz="2800" spc="-25">
                <a:latin typeface="Arial"/>
                <a:cs typeface="Arial"/>
              </a:rPr>
              <a:t>trình </a:t>
            </a:r>
            <a:r>
              <a:rPr dirty="0" sz="2800" spc="5">
                <a:latin typeface="Arial"/>
                <a:cs typeface="Arial"/>
              </a:rPr>
              <a:t>duyệt  </a:t>
            </a:r>
            <a:r>
              <a:rPr dirty="0" sz="2800" spc="15">
                <a:latin typeface="Arial"/>
                <a:cs typeface="Arial"/>
              </a:rPr>
              <a:t>hoặc </a:t>
            </a:r>
            <a:r>
              <a:rPr dirty="0" sz="2800" spc="-35">
                <a:latin typeface="Arial"/>
                <a:cs typeface="Arial"/>
              </a:rPr>
              <a:t>appletviewer </a:t>
            </a:r>
            <a:r>
              <a:rPr dirty="0" sz="2800" spc="-25">
                <a:latin typeface="Arial"/>
                <a:cs typeface="Arial"/>
              </a:rPr>
              <a:t>cung </a:t>
            </a:r>
            <a:r>
              <a:rPr dirty="0" sz="2800" spc="35">
                <a:latin typeface="Arial"/>
                <a:cs typeface="Arial"/>
              </a:rPr>
              <a:t>cấp </a:t>
            </a:r>
            <a:r>
              <a:rPr dirty="0" sz="2800" spc="-20">
                <a:latin typeface="Arial"/>
                <a:cs typeface="Arial"/>
              </a:rPr>
              <a:t>và </a:t>
            </a:r>
            <a:r>
              <a:rPr dirty="0" sz="2800" spc="-30">
                <a:latin typeface="Arial"/>
                <a:cs typeface="Arial"/>
              </a:rPr>
              <a:t>không </a:t>
            </a:r>
            <a:r>
              <a:rPr dirty="0" sz="2800" spc="-10">
                <a:latin typeface="Arial"/>
                <a:cs typeface="Arial"/>
              </a:rPr>
              <a:t>có  </a:t>
            </a:r>
            <a:r>
              <a:rPr dirty="0" sz="2800" spc="-55">
                <a:latin typeface="Arial"/>
                <a:cs typeface="Arial"/>
              </a:rPr>
              <a:t>đường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viền</a:t>
            </a:r>
            <a:r>
              <a:rPr dirty="0" sz="3200" spc="5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algn="just" marL="355600" marR="5080" indent="-342900">
              <a:lnSpc>
                <a:spcPts val="3020"/>
              </a:lnSpc>
              <a:spcBef>
                <a:spcPts val="740"/>
              </a:spcBef>
              <a:buChar char="•"/>
              <a:tabLst>
                <a:tab pos="355600" algn="l"/>
              </a:tabLst>
            </a:pP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-65">
                <a:latin typeface="Arial"/>
                <a:cs typeface="Arial"/>
              </a:rPr>
              <a:t>sử </a:t>
            </a:r>
            <a:r>
              <a:rPr dirty="0" sz="2800" spc="30">
                <a:latin typeface="Arial"/>
                <a:cs typeface="Arial"/>
              </a:rPr>
              <a:t>dụng </a:t>
            </a:r>
            <a:r>
              <a:rPr dirty="0" sz="2800" spc="75">
                <a:latin typeface="Arial"/>
                <a:cs typeface="Arial"/>
              </a:rPr>
              <a:t>để </a:t>
            </a:r>
            <a:r>
              <a:rPr dirty="0" sz="2800" spc="-25">
                <a:latin typeface="Arial"/>
                <a:cs typeface="Arial"/>
              </a:rPr>
              <a:t>nhóm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60">
                <a:latin typeface="Arial"/>
                <a:cs typeface="Arial"/>
              </a:rPr>
              <a:t>số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30">
                <a:latin typeface="Arial"/>
                <a:cs typeface="Arial"/>
              </a:rPr>
              <a:t>thành  </a:t>
            </a:r>
            <a:r>
              <a:rPr dirty="0" sz="2800" spc="10">
                <a:latin typeface="Arial"/>
                <a:cs typeface="Arial"/>
              </a:rPr>
              <a:t>phần</a:t>
            </a:r>
            <a:endParaRPr sz="2800">
              <a:latin typeface="Arial"/>
              <a:cs typeface="Arial"/>
            </a:endParaRPr>
          </a:p>
          <a:p>
            <a:pPr algn="just" marL="355600" marR="5715" indent="-342900">
              <a:lnSpc>
                <a:spcPts val="3370"/>
              </a:lnSpc>
              <a:spcBef>
                <a:spcPts val="520"/>
              </a:spcBef>
              <a:buChar char="•"/>
              <a:tabLst>
                <a:tab pos="355600" algn="l"/>
              </a:tabLst>
            </a:pP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-30">
                <a:latin typeface="Arial"/>
                <a:cs typeface="Arial"/>
              </a:rPr>
              <a:t>panel không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35">
                <a:latin typeface="Arial"/>
                <a:cs typeface="Arial"/>
              </a:rPr>
              <a:t>sẳn </a:t>
            </a:r>
            <a:r>
              <a:rPr dirty="0" sz="2800" spc="-20">
                <a:latin typeface="Arial"/>
                <a:cs typeface="Arial"/>
              </a:rPr>
              <a:t>vì </a:t>
            </a:r>
            <a:r>
              <a:rPr dirty="0" sz="2800" spc="35">
                <a:latin typeface="Arial"/>
                <a:cs typeface="Arial"/>
              </a:rPr>
              <a:t>thế </a:t>
            </a:r>
            <a:r>
              <a:rPr dirty="0" sz="2800" spc="-35">
                <a:latin typeface="Arial"/>
                <a:cs typeface="Arial"/>
              </a:rPr>
              <a:t>chúng </a:t>
            </a:r>
            <a:r>
              <a:rPr dirty="0" sz="2800" spc="-10">
                <a:latin typeface="Arial"/>
                <a:cs typeface="Arial"/>
              </a:rPr>
              <a:t>ta </a:t>
            </a:r>
            <a:r>
              <a:rPr dirty="0" sz="2800" spc="35">
                <a:latin typeface="Arial"/>
                <a:cs typeface="Arial"/>
              </a:rPr>
              <a:t>cần  </a:t>
            </a:r>
            <a:r>
              <a:rPr dirty="0" sz="2800" spc="10">
                <a:latin typeface="Arial"/>
                <a:cs typeface="Arial"/>
              </a:rPr>
              <a:t>phải </a:t>
            </a:r>
            <a:r>
              <a:rPr dirty="0" sz="2800" spc="-25">
                <a:latin typeface="Arial"/>
                <a:cs typeface="Arial"/>
              </a:rPr>
              <a:t>thêm </a:t>
            </a:r>
            <a:r>
              <a:rPr dirty="0" sz="2800" spc="-20">
                <a:latin typeface="Arial"/>
                <a:cs typeface="Arial"/>
              </a:rPr>
              <a:t>nó </a:t>
            </a:r>
            <a:r>
              <a:rPr dirty="0" sz="2800" spc="-25">
                <a:latin typeface="Arial"/>
                <a:cs typeface="Arial"/>
              </a:rPr>
              <a:t>vào</a:t>
            </a:r>
            <a:r>
              <a:rPr dirty="0" sz="2800" spc="-25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frame</a:t>
            </a:r>
            <a:r>
              <a:rPr dirty="0" sz="3200" spc="-3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Hàm</a:t>
            </a:r>
            <a:r>
              <a:rPr dirty="0" sz="2800" spc="-170">
                <a:latin typeface="Arial"/>
                <a:cs typeface="Arial"/>
              </a:rPr>
              <a:t> </a:t>
            </a:r>
            <a:r>
              <a:rPr dirty="0" sz="2800" spc="-45">
                <a:latin typeface="Arial"/>
                <a:cs typeface="Arial"/>
              </a:rPr>
              <a:t>dựng</a:t>
            </a:r>
            <a:endParaRPr sz="2800">
              <a:latin typeface="Arial"/>
              <a:cs typeface="Arial"/>
            </a:endParaRPr>
          </a:p>
          <a:p>
            <a:pPr marL="982980">
              <a:lnSpc>
                <a:spcPct val="100000"/>
              </a:lnSpc>
              <a:spcBef>
                <a:spcPts val="355"/>
              </a:spcBef>
            </a:pPr>
            <a:r>
              <a:rPr dirty="0" baseline="18518" sz="2475" spc="-37">
                <a:solidFill>
                  <a:srgbClr val="A72700"/>
                </a:solidFill>
                <a:latin typeface="Arial"/>
                <a:cs typeface="Arial"/>
              </a:rPr>
              <a:t>–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Panel()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3329" y="833119"/>
            <a:ext cx="15830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D</a:t>
            </a:r>
            <a:r>
              <a:rPr dirty="0" spc="-20"/>
              <a:t>i</a:t>
            </a:r>
            <a:r>
              <a:rPr dirty="0" spc="-50"/>
              <a:t>a</a:t>
            </a:r>
            <a:r>
              <a:rPr dirty="0" spc="-20"/>
              <a:t>l</a:t>
            </a:r>
            <a:r>
              <a:rPr dirty="0" spc="-50"/>
              <a:t>o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669" y="2078990"/>
            <a:ext cx="6824980" cy="279654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0">
                <a:latin typeface="Arial"/>
                <a:cs typeface="Arial"/>
              </a:rPr>
              <a:t>Là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-15">
                <a:latin typeface="Arial"/>
                <a:cs typeface="Arial"/>
              </a:rPr>
              <a:t>con </a:t>
            </a:r>
            <a:r>
              <a:rPr dirty="0" sz="2800" spc="60">
                <a:latin typeface="Arial"/>
                <a:cs typeface="Arial"/>
              </a:rPr>
              <a:t>của </a:t>
            </a:r>
            <a:r>
              <a:rPr dirty="0" sz="2800" spc="-55">
                <a:latin typeface="Arial"/>
                <a:cs typeface="Arial"/>
              </a:rPr>
              <a:t>lớp</a:t>
            </a:r>
            <a:r>
              <a:rPr dirty="0" sz="2800" spc="-41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Window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40">
                <a:latin typeface="Arial"/>
                <a:cs typeface="Arial"/>
              </a:rPr>
              <a:t>Đối </a:t>
            </a:r>
            <a:r>
              <a:rPr dirty="0" sz="2800" spc="-60">
                <a:latin typeface="Arial"/>
                <a:cs typeface="Arial"/>
              </a:rPr>
              <a:t>tượng </a:t>
            </a:r>
            <a:r>
              <a:rPr dirty="0" sz="2800" spc="-25">
                <a:latin typeface="Arial"/>
                <a:cs typeface="Arial"/>
              </a:rPr>
              <a:t>dialog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35">
                <a:latin typeface="Arial"/>
                <a:cs typeface="Arial"/>
              </a:rPr>
              <a:t>cấu </a:t>
            </a:r>
            <a:r>
              <a:rPr dirty="0" sz="2800" spc="-30">
                <a:latin typeface="Arial"/>
                <a:cs typeface="Arial"/>
              </a:rPr>
              <a:t>trúc </a:t>
            </a:r>
            <a:r>
              <a:rPr dirty="0" sz="2800" spc="-55">
                <a:latin typeface="Arial"/>
                <a:cs typeface="Arial"/>
              </a:rPr>
              <a:t>như </a:t>
            </a:r>
            <a:r>
              <a:rPr dirty="0" sz="2800" spc="-25">
                <a:latin typeface="Arial"/>
                <a:cs typeface="Arial"/>
              </a:rPr>
              <a:t>sau</a:t>
            </a:r>
            <a:r>
              <a:rPr dirty="0" sz="2800" spc="-15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88900" marR="1032510">
              <a:lnSpc>
                <a:spcPct val="100000"/>
              </a:lnSpc>
              <a:spcBef>
                <a:spcPts val="1600"/>
              </a:spcBef>
            </a:pPr>
            <a:r>
              <a:rPr dirty="0" sz="2400" spc="-35" b="1">
                <a:solidFill>
                  <a:srgbClr val="A72700"/>
                </a:solidFill>
                <a:latin typeface="Times New Roman"/>
                <a:cs typeface="Times New Roman"/>
              </a:rPr>
              <a:t>Frame myframe </a:t>
            </a:r>
            <a:r>
              <a:rPr dirty="0" sz="2400" b="1">
                <a:solidFill>
                  <a:srgbClr val="A72700"/>
                </a:solidFill>
                <a:latin typeface="Times New Roman"/>
                <a:cs typeface="Times New Roman"/>
              </a:rPr>
              <a:t>= </a:t>
            </a:r>
            <a:r>
              <a:rPr dirty="0" sz="2400" spc="-20" b="1">
                <a:solidFill>
                  <a:srgbClr val="A72700"/>
                </a:solidFill>
                <a:latin typeface="Times New Roman"/>
                <a:cs typeface="Times New Roman"/>
              </a:rPr>
              <a:t>new </a:t>
            </a:r>
            <a:r>
              <a:rPr dirty="0" sz="2400" spc="-30" b="1">
                <a:solidFill>
                  <a:srgbClr val="A72700"/>
                </a:solidFill>
                <a:latin typeface="Times New Roman"/>
                <a:cs typeface="Times New Roman"/>
              </a:rPr>
              <a:t>Frame(“My </a:t>
            </a:r>
            <a:r>
              <a:rPr dirty="0" sz="2400" spc="-25" b="1">
                <a:solidFill>
                  <a:srgbClr val="A72700"/>
                </a:solidFill>
                <a:latin typeface="Times New Roman"/>
                <a:cs typeface="Times New Roman"/>
              </a:rPr>
              <a:t>frame”);  String </a:t>
            </a:r>
            <a:r>
              <a:rPr dirty="0" sz="2400" spc="-20" b="1">
                <a:solidFill>
                  <a:srgbClr val="A72700"/>
                </a:solidFill>
                <a:latin typeface="Times New Roman"/>
                <a:cs typeface="Times New Roman"/>
              </a:rPr>
              <a:t>title </a:t>
            </a:r>
            <a:r>
              <a:rPr dirty="0" sz="2400" b="1">
                <a:solidFill>
                  <a:srgbClr val="A72700"/>
                </a:solidFill>
                <a:latin typeface="Times New Roman"/>
                <a:cs typeface="Times New Roman"/>
              </a:rPr>
              <a:t>=</a:t>
            </a:r>
            <a:r>
              <a:rPr dirty="0" sz="2400" spc="-110" b="1">
                <a:solidFill>
                  <a:srgbClr val="A72700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1">
                <a:solidFill>
                  <a:srgbClr val="A72700"/>
                </a:solidFill>
                <a:latin typeface="Times New Roman"/>
                <a:cs typeface="Times New Roman"/>
              </a:rPr>
              <a:t>“Title”;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dirty="0" sz="2400" spc="-25" b="1">
                <a:solidFill>
                  <a:srgbClr val="A72700"/>
                </a:solidFill>
                <a:latin typeface="Times New Roman"/>
                <a:cs typeface="Times New Roman"/>
              </a:rPr>
              <a:t>boolean </a:t>
            </a:r>
            <a:r>
              <a:rPr dirty="0" sz="2400" spc="-30" b="1">
                <a:solidFill>
                  <a:srgbClr val="A72700"/>
                </a:solidFill>
                <a:latin typeface="Times New Roman"/>
                <a:cs typeface="Times New Roman"/>
              </a:rPr>
              <a:t>modal </a:t>
            </a:r>
            <a:r>
              <a:rPr dirty="0" sz="2400" b="1">
                <a:solidFill>
                  <a:srgbClr val="A72700"/>
                </a:solidFill>
                <a:latin typeface="Times New Roman"/>
                <a:cs typeface="Times New Roman"/>
              </a:rPr>
              <a:t>=</a:t>
            </a:r>
            <a:r>
              <a:rPr dirty="0" sz="2400" spc="-140" b="1">
                <a:solidFill>
                  <a:srgbClr val="A7270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A72700"/>
                </a:solidFill>
                <a:latin typeface="Times New Roman"/>
                <a:cs typeface="Times New Roman"/>
              </a:rPr>
              <a:t>true;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dirty="0" sz="2400" spc="-25" b="1">
                <a:solidFill>
                  <a:srgbClr val="A72700"/>
                </a:solidFill>
                <a:latin typeface="Times New Roman"/>
                <a:cs typeface="Times New Roman"/>
              </a:rPr>
              <a:t>Dialog </a:t>
            </a:r>
            <a:r>
              <a:rPr dirty="0" sz="2400" spc="-15" b="1">
                <a:solidFill>
                  <a:srgbClr val="A72700"/>
                </a:solidFill>
                <a:latin typeface="Times New Roman"/>
                <a:cs typeface="Times New Roman"/>
              </a:rPr>
              <a:t>dlg </a:t>
            </a:r>
            <a:r>
              <a:rPr dirty="0" sz="2400" b="1">
                <a:solidFill>
                  <a:srgbClr val="A72700"/>
                </a:solidFill>
                <a:latin typeface="Times New Roman"/>
                <a:cs typeface="Times New Roman"/>
              </a:rPr>
              <a:t>= </a:t>
            </a:r>
            <a:r>
              <a:rPr dirty="0" sz="2400" spc="-15" b="1">
                <a:solidFill>
                  <a:srgbClr val="A72700"/>
                </a:solidFill>
                <a:latin typeface="Times New Roman"/>
                <a:cs typeface="Times New Roman"/>
              </a:rPr>
              <a:t>new </a:t>
            </a:r>
            <a:r>
              <a:rPr dirty="0" sz="2400" spc="-25" b="1">
                <a:solidFill>
                  <a:srgbClr val="A72700"/>
                </a:solidFill>
                <a:latin typeface="Times New Roman"/>
                <a:cs typeface="Times New Roman"/>
              </a:rPr>
              <a:t>Dialog( </a:t>
            </a:r>
            <a:r>
              <a:rPr dirty="0" sz="2400" spc="-35" b="1">
                <a:solidFill>
                  <a:srgbClr val="A72700"/>
                </a:solidFill>
                <a:latin typeface="Times New Roman"/>
                <a:cs typeface="Times New Roman"/>
              </a:rPr>
              <a:t>myframe, </a:t>
            </a:r>
            <a:r>
              <a:rPr dirty="0" sz="2400" spc="-20" b="1">
                <a:solidFill>
                  <a:srgbClr val="A72700"/>
                </a:solidFill>
                <a:latin typeface="Times New Roman"/>
                <a:cs typeface="Times New Roman"/>
              </a:rPr>
              <a:t>title,</a:t>
            </a:r>
            <a:r>
              <a:rPr dirty="0" sz="2400" spc="-165" b="1">
                <a:solidFill>
                  <a:srgbClr val="A72700"/>
                </a:solidFill>
                <a:latin typeface="Times New Roman"/>
                <a:cs typeface="Times New Roman"/>
              </a:rPr>
              <a:t> </a:t>
            </a:r>
            <a:r>
              <a:rPr dirty="0" sz="2400" spc="-30" b="1">
                <a:solidFill>
                  <a:srgbClr val="A72700"/>
                </a:solidFill>
                <a:latin typeface="Times New Roman"/>
                <a:cs typeface="Times New Roman"/>
              </a:rPr>
              <a:t>modal);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9429" y="833119"/>
            <a:ext cx="55702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Các </a:t>
            </a:r>
            <a:r>
              <a:rPr dirty="0" spc="-50"/>
              <a:t>Components</a:t>
            </a:r>
            <a:r>
              <a:rPr dirty="0" spc="-190"/>
              <a:t> </a:t>
            </a:r>
            <a:r>
              <a:rPr dirty="0" spc="-35"/>
              <a:t>khác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469" y="2244089"/>
            <a:ext cx="12592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latin typeface="Arial"/>
                <a:cs typeface="Arial"/>
              </a:rPr>
              <a:t>Ví</a:t>
            </a:r>
            <a:r>
              <a:rPr dirty="0" sz="2800" spc="-150" b="1">
                <a:latin typeface="Arial"/>
                <a:cs typeface="Arial"/>
              </a:rPr>
              <a:t> </a:t>
            </a:r>
            <a:r>
              <a:rPr dirty="0" sz="2800" spc="125" b="1">
                <a:latin typeface="Arial"/>
                <a:cs typeface="Arial"/>
              </a:rPr>
              <a:t>dụ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6669" y="283337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6669" y="333502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4639" y="2682240"/>
            <a:ext cx="6154420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5"/>
              </a:spcBef>
            </a:pPr>
            <a:r>
              <a:rPr dirty="0" sz="2800" spc="-30">
                <a:latin typeface="Arial"/>
                <a:cs typeface="Arial"/>
              </a:rPr>
              <a:t>textfields, labels, checkboxes, textareas  scrollbars, scrollpanes,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dialog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009" y="833119"/>
            <a:ext cx="13665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L</a:t>
            </a:r>
            <a:r>
              <a:rPr dirty="0" spc="-40"/>
              <a:t>a</a:t>
            </a:r>
            <a:r>
              <a:rPr dirty="0" spc="-50"/>
              <a:t>b</a:t>
            </a:r>
            <a:r>
              <a:rPr dirty="0" spc="-60"/>
              <a:t>e</a:t>
            </a:r>
            <a:r>
              <a:rPr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39" y="1879600"/>
            <a:ext cx="6072505" cy="97028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-30">
                <a:latin typeface="Arial"/>
                <a:cs typeface="Arial"/>
              </a:rPr>
              <a:t>dùng </a:t>
            </a:r>
            <a:r>
              <a:rPr dirty="0" sz="2800" spc="75">
                <a:latin typeface="Arial"/>
                <a:cs typeface="Arial"/>
              </a:rPr>
              <a:t>để </a:t>
            </a:r>
            <a:r>
              <a:rPr dirty="0" sz="2800" spc="25">
                <a:latin typeface="Arial"/>
                <a:cs typeface="Arial"/>
              </a:rPr>
              <a:t>hiển </a:t>
            </a:r>
            <a:r>
              <a:rPr dirty="0" sz="2800" spc="25">
                <a:latin typeface="Arial"/>
                <a:cs typeface="Arial"/>
              </a:rPr>
              <a:t>thị </a:t>
            </a:r>
            <a:r>
              <a:rPr dirty="0" sz="2800" spc="5">
                <a:latin typeface="Arial"/>
                <a:cs typeface="Arial"/>
              </a:rPr>
              <a:t>chuỗi</a:t>
            </a:r>
            <a:r>
              <a:rPr dirty="0" sz="2800" spc="-36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(String)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Các </a:t>
            </a:r>
            <a:r>
              <a:rPr dirty="0" sz="2800" spc="-25">
                <a:latin typeface="Arial"/>
                <a:cs typeface="Arial"/>
              </a:rPr>
              <a:t>hàm</a:t>
            </a:r>
            <a:r>
              <a:rPr dirty="0" sz="2800" spc="-170">
                <a:latin typeface="Arial"/>
                <a:cs typeface="Arial"/>
              </a:rPr>
              <a:t> </a:t>
            </a:r>
            <a:r>
              <a:rPr dirty="0" sz="2800" spc="-45">
                <a:latin typeface="Arial"/>
                <a:cs typeface="Arial"/>
              </a:rPr>
              <a:t>dựng: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39" y="2926079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7039" y="3331209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7039" y="373634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2789" y="2823209"/>
            <a:ext cx="5280025" cy="124079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Label(</a:t>
            </a:r>
            <a:r>
              <a:rPr dirty="0" sz="2400" spc="-6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Label(String labeltext)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Label(String labeltext,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int</a:t>
            </a:r>
            <a:r>
              <a:rPr dirty="0" sz="2400" spc="4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alignment)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9839" y="4038388"/>
            <a:ext cx="3187065" cy="90360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Các </a:t>
            </a:r>
            <a:r>
              <a:rPr dirty="0" sz="2800" spc="-60">
                <a:latin typeface="Arial"/>
                <a:cs typeface="Arial"/>
              </a:rPr>
              <a:t>phương</a:t>
            </a:r>
            <a:r>
              <a:rPr dirty="0" sz="2800" spc="-125">
                <a:latin typeface="Arial"/>
                <a:cs typeface="Arial"/>
              </a:rPr>
              <a:t> </a:t>
            </a:r>
            <a:r>
              <a:rPr dirty="0" sz="2800" spc="-40">
                <a:latin typeface="Arial"/>
                <a:cs typeface="Arial"/>
              </a:rPr>
              <a:t>thức: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305"/>
              </a:spcBef>
            </a:pPr>
            <a:r>
              <a:rPr dirty="0" baseline="3472" sz="3600">
                <a:solidFill>
                  <a:srgbClr val="A72700"/>
                </a:solidFill>
                <a:latin typeface="Arial"/>
                <a:cs typeface="Arial"/>
              </a:rPr>
              <a:t>–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setFont(Font</a:t>
            </a:r>
            <a:r>
              <a:rPr dirty="0" sz="2400" spc="15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f)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7039" y="501777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7039" y="542290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02789" y="4916170"/>
            <a:ext cx="2423160" cy="835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95"/>
              </a:spcBef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setText(String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s)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getText(</a:t>
            </a:r>
            <a:r>
              <a:rPr dirty="0" sz="2400" spc="-8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009" y="223520"/>
            <a:ext cx="22847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TextField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2869" y="1134110"/>
            <a:ext cx="7689215" cy="130810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0">
                <a:latin typeface="Arial"/>
                <a:cs typeface="Arial"/>
              </a:rPr>
              <a:t>Là </a:t>
            </a:r>
            <a:r>
              <a:rPr dirty="0" sz="2800" spc="25">
                <a:latin typeface="Arial"/>
                <a:cs typeface="Arial"/>
              </a:rPr>
              <a:t>điều </a:t>
            </a:r>
            <a:r>
              <a:rPr dirty="0" sz="2800" spc="5">
                <a:latin typeface="Arial"/>
                <a:cs typeface="Arial"/>
              </a:rPr>
              <a:t>khiển </a:t>
            </a:r>
            <a:r>
              <a:rPr dirty="0" sz="2800" spc="-25">
                <a:latin typeface="Arial"/>
                <a:cs typeface="Arial"/>
              </a:rPr>
              <a:t>text </a:t>
            </a:r>
            <a:r>
              <a:rPr dirty="0" sz="2800" spc="-20">
                <a:latin typeface="Arial"/>
                <a:cs typeface="Arial"/>
              </a:rPr>
              <a:t>cho </a:t>
            </a:r>
            <a:r>
              <a:rPr dirty="0" sz="2800" spc="-25">
                <a:latin typeface="Arial"/>
                <a:cs typeface="Arial"/>
              </a:rPr>
              <a:t>phép </a:t>
            </a:r>
            <a:r>
              <a:rPr dirty="0" sz="2800" spc="15">
                <a:latin typeface="Arial"/>
                <a:cs typeface="Arial"/>
              </a:rPr>
              <a:t>hiển </a:t>
            </a:r>
            <a:r>
              <a:rPr dirty="0" sz="2800" spc="35">
                <a:latin typeface="Arial"/>
                <a:cs typeface="Arial"/>
              </a:rPr>
              <a:t>thị </a:t>
            </a:r>
            <a:r>
              <a:rPr dirty="0" sz="2800" spc="-25">
                <a:latin typeface="Arial"/>
                <a:cs typeface="Arial"/>
              </a:rPr>
              <a:t>text </a:t>
            </a:r>
            <a:r>
              <a:rPr dirty="0" sz="2800" spc="15">
                <a:latin typeface="Arial"/>
                <a:cs typeface="Arial"/>
              </a:rPr>
              <a:t>hoặc  </a:t>
            </a:r>
            <a:r>
              <a:rPr dirty="0" sz="2800" spc="-20">
                <a:latin typeface="Arial"/>
                <a:cs typeface="Arial"/>
              </a:rPr>
              <a:t>cho </a:t>
            </a:r>
            <a:r>
              <a:rPr dirty="0" sz="2800" spc="-25">
                <a:latin typeface="Arial"/>
                <a:cs typeface="Arial"/>
              </a:rPr>
              <a:t>user </a:t>
            </a:r>
            <a:r>
              <a:rPr dirty="0" sz="2800" spc="15">
                <a:latin typeface="Arial"/>
                <a:cs typeface="Arial"/>
              </a:rPr>
              <a:t>nhập </a:t>
            </a:r>
            <a:r>
              <a:rPr dirty="0" sz="2800" spc="-70">
                <a:latin typeface="Arial"/>
                <a:cs typeface="Arial"/>
              </a:rPr>
              <a:t>dữ </a:t>
            </a:r>
            <a:r>
              <a:rPr dirty="0" sz="2800" spc="25">
                <a:latin typeface="Arial"/>
                <a:cs typeface="Arial"/>
              </a:rPr>
              <a:t>liệu</a:t>
            </a:r>
            <a:r>
              <a:rPr dirty="0" sz="2800" spc="-24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vào.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Các hàm</a:t>
            </a:r>
            <a:r>
              <a:rPr dirty="0" sz="2800" spc="-155">
                <a:latin typeface="Arial"/>
                <a:cs typeface="Arial"/>
              </a:rPr>
              <a:t> </a:t>
            </a:r>
            <a:r>
              <a:rPr dirty="0" sz="2800" spc="-45">
                <a:latin typeface="Arial"/>
                <a:cs typeface="Arial"/>
              </a:rPr>
              <a:t>dựng: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0070" y="251841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0070" y="2923539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0070" y="332867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0070" y="3733800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5820" y="2416809"/>
            <a:ext cx="4570730" cy="1645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306195">
              <a:lnSpc>
                <a:spcPct val="110800"/>
              </a:lnSpc>
              <a:spcBef>
                <a:spcPts val="95"/>
              </a:spcBef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TextField(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TextField(int columns)  TextField(String</a:t>
            </a:r>
            <a:r>
              <a:rPr dirty="0" sz="2400" spc="-5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s)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TextField(String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s, int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columns)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2869" y="4188248"/>
            <a:ext cx="3493135" cy="90360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Các </a:t>
            </a:r>
            <a:r>
              <a:rPr dirty="0" sz="2800" spc="-60">
                <a:latin typeface="Arial"/>
                <a:cs typeface="Arial"/>
              </a:rPr>
              <a:t>phương</a:t>
            </a:r>
            <a:r>
              <a:rPr dirty="0" sz="2800" spc="-125">
                <a:latin typeface="Arial"/>
                <a:cs typeface="Arial"/>
              </a:rPr>
              <a:t> </a:t>
            </a:r>
            <a:r>
              <a:rPr dirty="0" sz="2800" spc="-40">
                <a:latin typeface="Arial"/>
                <a:cs typeface="Arial"/>
              </a:rPr>
              <a:t>thức: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</a:pPr>
            <a:r>
              <a:rPr dirty="0" baseline="3472" sz="360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r>
              <a:rPr dirty="0" baseline="3472" sz="3600" spc="352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setEchoChar(char)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0070" y="5167629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0070" y="5572759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0070" y="5977890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0070" y="638302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15820" y="5067300"/>
            <a:ext cx="3018790" cy="1643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95"/>
              </a:spcBef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setTest(String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s)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getText(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setEditable(boolean)  isEditable(</a:t>
            </a:r>
            <a:r>
              <a:rPr dirty="0" sz="2400" spc="-5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8050" y="833119"/>
            <a:ext cx="22542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T</a:t>
            </a:r>
            <a:r>
              <a:rPr dirty="0" spc="-50"/>
              <a:t>e</a:t>
            </a:r>
            <a:r>
              <a:rPr dirty="0" spc="-40"/>
              <a:t>x</a:t>
            </a:r>
            <a:r>
              <a:rPr dirty="0" spc="-25"/>
              <a:t>t</a:t>
            </a:r>
            <a:r>
              <a:rPr dirty="0" spc="-55"/>
              <a:t>A</a:t>
            </a:r>
            <a:r>
              <a:rPr dirty="0" spc="-40"/>
              <a:t>r</a:t>
            </a:r>
            <a:r>
              <a:rPr dirty="0" spc="-50"/>
              <a:t>e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19150" rIns="0" bIns="0" rtlCol="0" vert="horz">
            <a:spAutoFit/>
          </a:bodyPr>
          <a:lstStyle/>
          <a:p>
            <a:pPr marL="889000" marR="5715" indent="-342900">
              <a:lnSpc>
                <a:spcPts val="3450"/>
              </a:lnSpc>
              <a:spcBef>
                <a:spcPts val="540"/>
              </a:spcBef>
              <a:buChar char="•"/>
              <a:tabLst>
                <a:tab pos="888365" algn="l"/>
                <a:tab pos="889000" algn="l"/>
              </a:tabLst>
            </a:pPr>
            <a:r>
              <a:rPr dirty="0" sz="3200" spc="-70"/>
              <a:t>Được </a:t>
            </a:r>
            <a:r>
              <a:rPr dirty="0" sz="3200" spc="-5"/>
              <a:t>dùng </a:t>
            </a:r>
            <a:r>
              <a:rPr dirty="0" sz="3200"/>
              <a:t>khi </a:t>
            </a:r>
            <a:r>
              <a:rPr dirty="0" sz="3200" spc="-5"/>
              <a:t>text có </a:t>
            </a:r>
            <a:r>
              <a:rPr dirty="0" sz="3200" spc="50"/>
              <a:t>nội </a:t>
            </a:r>
            <a:r>
              <a:rPr dirty="0" sz="3200" spc="-5"/>
              <a:t>dung </a:t>
            </a:r>
            <a:r>
              <a:rPr dirty="0" sz="3200" spc="-40"/>
              <a:t>từ </a:t>
            </a:r>
            <a:r>
              <a:rPr dirty="0" sz="3200" spc="-5"/>
              <a:t>hai  dòng </a:t>
            </a:r>
            <a:r>
              <a:rPr dirty="0" sz="3200" spc="-50"/>
              <a:t>trở</a:t>
            </a:r>
            <a:r>
              <a:rPr dirty="0" sz="3200" spc="-114"/>
              <a:t> </a:t>
            </a:r>
            <a:r>
              <a:rPr dirty="0" sz="3200" spc="-5"/>
              <a:t>lên</a:t>
            </a:r>
            <a:endParaRPr sz="3200"/>
          </a:p>
          <a:p>
            <a:pPr marL="889000" marR="5080" indent="-342900">
              <a:lnSpc>
                <a:spcPts val="3460"/>
              </a:lnSpc>
              <a:spcBef>
                <a:spcPts val="790"/>
              </a:spcBef>
              <a:buChar char="•"/>
              <a:tabLst>
                <a:tab pos="888365" algn="l"/>
                <a:tab pos="889000" algn="l"/>
                <a:tab pos="1548765" algn="l"/>
                <a:tab pos="2548890" algn="l"/>
                <a:tab pos="3752215" algn="l"/>
                <a:tab pos="4615180" algn="l"/>
                <a:tab pos="5252720" algn="l"/>
                <a:tab pos="6050915" algn="l"/>
                <a:tab pos="7163434" algn="l"/>
              </a:tabLst>
            </a:pPr>
            <a:r>
              <a:rPr dirty="0" sz="3200" spc="-5"/>
              <a:t>L</a:t>
            </a:r>
            <a:r>
              <a:rPr dirty="0" sz="3200"/>
              <a:t>à	</a:t>
            </a:r>
            <a:r>
              <a:rPr dirty="0" sz="3200" spc="0"/>
              <a:t>đ</a:t>
            </a:r>
            <a:r>
              <a:rPr dirty="0" sz="3200" spc="-5"/>
              <a:t>i</a:t>
            </a:r>
            <a:r>
              <a:rPr dirty="0" sz="3200" spc="170"/>
              <a:t>ề</a:t>
            </a:r>
            <a:r>
              <a:rPr dirty="0" sz="3200"/>
              <a:t>u	</a:t>
            </a:r>
            <a:r>
              <a:rPr dirty="0" sz="3200" spc="-10"/>
              <a:t>k</a:t>
            </a:r>
            <a:r>
              <a:rPr dirty="0" sz="3200" spc="0"/>
              <a:t>h</a:t>
            </a:r>
            <a:r>
              <a:rPr dirty="0" sz="3200" spc="10"/>
              <a:t>i</a:t>
            </a:r>
            <a:r>
              <a:rPr dirty="0" sz="3200" spc="165"/>
              <a:t>ể</a:t>
            </a:r>
            <a:r>
              <a:rPr dirty="0" sz="3200"/>
              <a:t>n	</a:t>
            </a:r>
            <a:r>
              <a:rPr dirty="0" sz="3200" spc="-5"/>
              <a:t>t</a:t>
            </a:r>
            <a:r>
              <a:rPr dirty="0" sz="3200" spc="-15"/>
              <a:t>e</a:t>
            </a:r>
            <a:r>
              <a:rPr dirty="0" sz="3200" spc="0"/>
              <a:t>x</a:t>
            </a:r>
            <a:r>
              <a:rPr dirty="0" sz="3200"/>
              <a:t>t	</a:t>
            </a:r>
            <a:r>
              <a:rPr dirty="0" sz="3200" spc="-10"/>
              <a:t>c</a:t>
            </a:r>
            <a:r>
              <a:rPr dirty="0" sz="3200"/>
              <a:t>ó	</a:t>
            </a:r>
            <a:r>
              <a:rPr dirty="0" sz="3200" spc="-10"/>
              <a:t>t</a:t>
            </a:r>
            <a:r>
              <a:rPr dirty="0" sz="3200" spc="35"/>
              <a:t>h</a:t>
            </a:r>
            <a:r>
              <a:rPr dirty="0" sz="3200" spc="180"/>
              <a:t>ể</a:t>
            </a:r>
            <a:r>
              <a:rPr dirty="0" sz="3200"/>
              <a:t>	</a:t>
            </a:r>
            <a:r>
              <a:rPr dirty="0" sz="3200" spc="0"/>
              <a:t>s</a:t>
            </a:r>
            <a:r>
              <a:rPr dirty="0" sz="3200" spc="25"/>
              <a:t>o</a:t>
            </a:r>
            <a:r>
              <a:rPr dirty="0" sz="3200" spc="145"/>
              <a:t>ạ</a:t>
            </a:r>
            <a:r>
              <a:rPr dirty="0" sz="3200"/>
              <a:t>n	</a:t>
            </a:r>
            <a:r>
              <a:rPr dirty="0" sz="3200" spc="-5"/>
              <a:t>t</a:t>
            </a:r>
            <a:r>
              <a:rPr dirty="0" sz="3200" spc="50"/>
              <a:t>h</a:t>
            </a:r>
            <a:r>
              <a:rPr dirty="0" sz="3200" spc="135"/>
              <a:t>ả</a:t>
            </a:r>
            <a:r>
              <a:rPr dirty="0" sz="3200"/>
              <a:t>o  </a:t>
            </a:r>
            <a:r>
              <a:rPr dirty="0" sz="3200" spc="-70"/>
              <a:t>được </a:t>
            </a:r>
            <a:r>
              <a:rPr dirty="0" sz="3200" spc="-50"/>
              <a:t>với </a:t>
            </a:r>
            <a:r>
              <a:rPr dirty="0" sz="3200" spc="25"/>
              <a:t>nhiều</a:t>
            </a:r>
            <a:r>
              <a:rPr dirty="0" sz="3200" spc="55"/>
              <a:t> </a:t>
            </a:r>
            <a:r>
              <a:rPr dirty="0" sz="3200" spc="-10"/>
              <a:t>dòng</a:t>
            </a:r>
            <a:endParaRPr sz="3200"/>
          </a:p>
          <a:p>
            <a:pPr marL="889000" indent="-342900">
              <a:lnSpc>
                <a:spcPct val="100000"/>
              </a:lnSpc>
              <a:spcBef>
                <a:spcPts val="355"/>
              </a:spcBef>
              <a:buChar char="•"/>
              <a:tabLst>
                <a:tab pos="888365" algn="l"/>
                <a:tab pos="889000" algn="l"/>
              </a:tabLst>
            </a:pPr>
            <a:r>
              <a:rPr dirty="0" sz="3200" spc="-5"/>
              <a:t>Các </a:t>
            </a:r>
            <a:r>
              <a:rPr dirty="0" sz="3200" spc="-65"/>
              <a:t>bước </a:t>
            </a:r>
            <a:r>
              <a:rPr dirty="0" sz="3200" spc="90"/>
              <a:t>để </a:t>
            </a:r>
            <a:r>
              <a:rPr dirty="0" sz="3200" spc="50"/>
              <a:t>tạo</a:t>
            </a:r>
            <a:r>
              <a:rPr dirty="0" sz="3200" spc="-95"/>
              <a:t> </a:t>
            </a:r>
            <a:r>
              <a:rPr dirty="0" sz="3200" spc="-10"/>
              <a:t>TextArea: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753870" y="448310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3870" y="495554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3870" y="542797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9620" y="4364990"/>
            <a:ext cx="6409055" cy="144018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2800" spc="25">
                <a:latin typeface="Arial"/>
                <a:cs typeface="Arial"/>
              </a:rPr>
              <a:t>Tạo một </a:t>
            </a:r>
            <a:r>
              <a:rPr dirty="0" sz="2800" spc="15">
                <a:latin typeface="Arial"/>
                <a:cs typeface="Arial"/>
              </a:rPr>
              <a:t>phần </a:t>
            </a:r>
            <a:r>
              <a:rPr dirty="0" sz="2800" spc="-60">
                <a:latin typeface="Arial"/>
                <a:cs typeface="Arial"/>
              </a:rPr>
              <a:t>tử</a:t>
            </a:r>
            <a:r>
              <a:rPr dirty="0" sz="2800" spc="-32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(element)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2800" spc="15">
                <a:latin typeface="Arial"/>
                <a:cs typeface="Arial"/>
              </a:rPr>
              <a:t>Chỉ </a:t>
            </a:r>
            <a:r>
              <a:rPr dirty="0" sz="2800" spc="-20">
                <a:latin typeface="Arial"/>
                <a:cs typeface="Arial"/>
              </a:rPr>
              <a:t>ra </a:t>
            </a:r>
            <a:r>
              <a:rPr dirty="0" sz="2800" spc="50">
                <a:latin typeface="Arial"/>
                <a:cs typeface="Arial"/>
              </a:rPr>
              <a:t>số </a:t>
            </a:r>
            <a:r>
              <a:rPr dirty="0" sz="2800" spc="-25">
                <a:latin typeface="Arial"/>
                <a:cs typeface="Arial"/>
              </a:rPr>
              <a:t>dòng hay </a:t>
            </a:r>
            <a:r>
              <a:rPr dirty="0" sz="2800" spc="55">
                <a:latin typeface="Arial"/>
                <a:cs typeface="Arial"/>
              </a:rPr>
              <a:t>số </a:t>
            </a:r>
            <a:r>
              <a:rPr dirty="0" sz="2800" spc="40">
                <a:latin typeface="Arial"/>
                <a:cs typeface="Arial"/>
              </a:rPr>
              <a:t>cột </a:t>
            </a:r>
            <a:r>
              <a:rPr dirty="0" sz="2800" spc="-25">
                <a:latin typeface="Arial"/>
                <a:cs typeface="Arial"/>
              </a:rPr>
              <a:t>(tùy</a:t>
            </a:r>
            <a:r>
              <a:rPr dirty="0" sz="2800" spc="-520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chọn)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2800" spc="15">
                <a:latin typeface="Arial"/>
                <a:cs typeface="Arial"/>
              </a:rPr>
              <a:t>Chỉ </a:t>
            </a:r>
            <a:r>
              <a:rPr dirty="0" sz="2800" spc="-20">
                <a:latin typeface="Arial"/>
                <a:cs typeface="Arial"/>
              </a:rPr>
              <a:t>ra </a:t>
            </a:r>
            <a:r>
              <a:rPr dirty="0" sz="2800" spc="50">
                <a:latin typeface="Arial"/>
                <a:cs typeface="Arial"/>
              </a:rPr>
              <a:t>vị </a:t>
            </a:r>
            <a:r>
              <a:rPr dirty="0" sz="2800" spc="-20">
                <a:latin typeface="Arial"/>
                <a:cs typeface="Arial"/>
              </a:rPr>
              <a:t>trí </a:t>
            </a:r>
            <a:r>
              <a:rPr dirty="0" sz="2800" spc="60">
                <a:latin typeface="Arial"/>
                <a:cs typeface="Arial"/>
              </a:rPr>
              <a:t>của </a:t>
            </a:r>
            <a:r>
              <a:rPr dirty="0" sz="2800" spc="25">
                <a:latin typeface="Arial"/>
                <a:cs typeface="Arial"/>
              </a:rPr>
              <a:t>điều </a:t>
            </a:r>
            <a:r>
              <a:rPr dirty="0" sz="2800" spc="5">
                <a:latin typeface="Arial"/>
                <a:cs typeface="Arial"/>
              </a:rPr>
              <a:t>khiển</a:t>
            </a:r>
            <a:r>
              <a:rPr dirty="0" sz="2800" spc="-53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trên </a:t>
            </a:r>
            <a:r>
              <a:rPr dirty="0" sz="2800" spc="-35">
                <a:latin typeface="Arial"/>
                <a:cs typeface="Arial"/>
              </a:rPr>
              <a:t>màn </a:t>
            </a:r>
            <a:r>
              <a:rPr dirty="0" sz="2800" spc="-25">
                <a:latin typeface="Arial"/>
                <a:cs typeface="Arial"/>
              </a:rPr>
              <a:t>hình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469" y="796290"/>
            <a:ext cx="71240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600" spc="-75"/>
              <a:t>C</a:t>
            </a:r>
            <a:r>
              <a:rPr dirty="0" sz="3600" spc="-75"/>
              <a:t>hương </a:t>
            </a:r>
            <a:r>
              <a:rPr dirty="0" sz="3600" spc="-30"/>
              <a:t>trình </a:t>
            </a:r>
            <a:r>
              <a:rPr dirty="0" sz="3600" spc="-25"/>
              <a:t>tìm </a:t>
            </a:r>
            <a:r>
              <a:rPr dirty="0" sz="3600" spc="55"/>
              <a:t>lỗi </a:t>
            </a:r>
            <a:r>
              <a:rPr dirty="0" sz="3600"/>
              <a:t>- </a:t>
            </a:r>
            <a:r>
              <a:rPr dirty="0" sz="3600" spc="-40"/>
              <a:t>Debug,</a:t>
            </a:r>
            <a:r>
              <a:rPr dirty="0" sz="3600" spc="-300"/>
              <a:t> </a:t>
            </a:r>
            <a:r>
              <a:rPr dirty="0" sz="3600" spc="-30"/>
              <a:t>'jdb‘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77670" y="1346199"/>
            <a:ext cx="6169025" cy="105410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baseline="2976" sz="4200">
                <a:latin typeface="Arial"/>
                <a:cs typeface="Arial"/>
              </a:rPr>
              <a:t>– </a:t>
            </a:r>
            <a:r>
              <a:rPr dirty="0" sz="2800" spc="-15" b="1">
                <a:latin typeface="Arial"/>
                <a:cs typeface="Arial"/>
              </a:rPr>
              <a:t>jdb </a:t>
            </a:r>
            <a:r>
              <a:rPr dirty="0" sz="2800" spc="-25" b="1">
                <a:latin typeface="Arial"/>
                <a:cs typeface="Arial"/>
              </a:rPr>
              <a:t>[options]</a:t>
            </a:r>
            <a:r>
              <a:rPr dirty="0" sz="2800" spc="-195" b="1">
                <a:latin typeface="Arial"/>
                <a:cs typeface="Arial"/>
              </a:rPr>
              <a:t> </a:t>
            </a:r>
            <a:r>
              <a:rPr dirty="0" sz="2800" spc="-35" b="1">
                <a:latin typeface="Arial"/>
                <a:cs typeface="Arial"/>
              </a:rPr>
              <a:t>sourcecodename.java</a:t>
            </a:r>
            <a:endParaRPr sz="28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690"/>
              </a:spcBef>
            </a:pPr>
            <a:r>
              <a:rPr dirty="0" sz="2800" spc="-25">
                <a:solidFill>
                  <a:srgbClr val="CCCCFF"/>
                </a:solidFill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70" y="253746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3420" y="2463800"/>
            <a:ext cx="492760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15" b="1">
                <a:latin typeface="Arial"/>
                <a:cs typeface="Arial"/>
              </a:rPr>
              <a:t>jdb </a:t>
            </a:r>
            <a:r>
              <a:rPr dirty="0" sz="2800" spc="-30" b="1">
                <a:latin typeface="Arial"/>
                <a:cs typeface="Arial"/>
              </a:rPr>
              <a:t>-host -password</a:t>
            </a:r>
            <a:r>
              <a:rPr dirty="0" sz="2800" spc="-150" b="1">
                <a:latin typeface="Arial"/>
                <a:cs typeface="Arial"/>
              </a:rPr>
              <a:t> </a:t>
            </a:r>
            <a:r>
              <a:rPr dirty="0" sz="2800" spc="-30" b="1">
                <a:latin typeface="Arial"/>
                <a:cs typeface="Arial"/>
              </a:rPr>
              <a:t>[options]  </a:t>
            </a:r>
            <a:r>
              <a:rPr dirty="0" sz="2800" spc="-35" b="1">
                <a:latin typeface="Arial"/>
                <a:cs typeface="Arial"/>
              </a:rPr>
              <a:t>sourcecodename.java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3945890"/>
            <a:ext cx="5639435" cy="2065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3600" spc="-75">
                <a:latin typeface="Arial"/>
                <a:cs typeface="Arial"/>
              </a:rPr>
              <a:t>Chương </a:t>
            </a:r>
            <a:r>
              <a:rPr dirty="0" sz="3600" spc="-30">
                <a:latin typeface="Arial"/>
                <a:cs typeface="Arial"/>
              </a:rPr>
              <a:t>trình xem </a:t>
            </a:r>
            <a:r>
              <a:rPr dirty="0" sz="3600" spc="-35">
                <a:latin typeface="Arial"/>
                <a:cs typeface="Arial"/>
              </a:rPr>
              <a:t>Applet</a:t>
            </a:r>
            <a:r>
              <a:rPr dirty="0" sz="3600" spc="-19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,  </a:t>
            </a:r>
            <a:r>
              <a:rPr dirty="0" sz="3600" spc="-40">
                <a:latin typeface="Arial"/>
                <a:cs typeface="Arial"/>
              </a:rPr>
              <a:t>'appletviewer‘</a:t>
            </a:r>
            <a:endParaRPr sz="3600">
              <a:latin typeface="Arial"/>
              <a:cs typeface="Arial"/>
            </a:endParaRPr>
          </a:p>
          <a:p>
            <a:pPr marL="755650" marR="494665" indent="-285750">
              <a:lnSpc>
                <a:spcPct val="100000"/>
              </a:lnSpc>
              <a:spcBef>
                <a:spcPts val="700"/>
              </a:spcBef>
            </a:pPr>
            <a:r>
              <a:rPr dirty="0" baseline="2976" sz="4200">
                <a:latin typeface="Arial"/>
                <a:cs typeface="Arial"/>
              </a:rPr>
              <a:t>– </a:t>
            </a:r>
            <a:r>
              <a:rPr dirty="0" sz="2800" spc="-30" b="1">
                <a:latin typeface="Arial"/>
                <a:cs typeface="Arial"/>
              </a:rPr>
              <a:t>appletviewer [options]  </a:t>
            </a:r>
            <a:r>
              <a:rPr dirty="0" sz="2800" spc="-35" b="1">
                <a:latin typeface="Arial"/>
                <a:cs typeface="Arial"/>
              </a:rPr>
              <a:t>sourcecodename.java </a:t>
            </a:r>
            <a:r>
              <a:rPr dirty="0" sz="2800" b="1">
                <a:latin typeface="Arial"/>
                <a:cs typeface="Arial"/>
              </a:rPr>
              <a:t>/</a:t>
            </a:r>
            <a:r>
              <a:rPr dirty="0" sz="2800" spc="-85" b="1">
                <a:latin typeface="Arial"/>
                <a:cs typeface="Arial"/>
              </a:rPr>
              <a:t> </a:t>
            </a:r>
            <a:r>
              <a:rPr dirty="0" sz="2800" spc="-20" b="1">
                <a:latin typeface="Arial"/>
                <a:cs typeface="Arial"/>
              </a:rPr>
              <a:t>url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7170" y="833119"/>
            <a:ext cx="36334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TextArea</a:t>
            </a:r>
            <a:r>
              <a:rPr dirty="0" spc="-155"/>
              <a:t> </a:t>
            </a:r>
            <a:r>
              <a:rPr dirty="0" spc="-20"/>
              <a:t>(tt…)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982470"/>
            <a:ext cx="31559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Các hàm</a:t>
            </a:r>
            <a:r>
              <a:rPr dirty="0" sz="3200" spc="-60">
                <a:latin typeface="Arial"/>
                <a:cs typeface="Arial"/>
              </a:rPr>
              <a:t> </a:t>
            </a:r>
            <a:r>
              <a:rPr dirty="0" sz="3200" spc="-30">
                <a:latin typeface="Arial"/>
                <a:cs typeface="Arial"/>
              </a:rPr>
              <a:t>dựng: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3870" y="263271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3870" y="314706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3870" y="366267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3870" y="417830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9620" y="2468879"/>
            <a:ext cx="6407785" cy="208661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TextArea(</a:t>
            </a:r>
            <a:r>
              <a:rPr dirty="0" sz="2800" spc="-14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 marR="1820545">
              <a:lnSpc>
                <a:spcPct val="120800"/>
              </a:lnSpc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TextArea(int rows, </a:t>
            </a: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int 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cols</a:t>
            </a:r>
            <a:r>
              <a:rPr dirty="0" sz="2800" spc="-18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TextArea(String</a:t>
            </a:r>
            <a:r>
              <a:rPr dirty="0" sz="2800" spc="-16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text)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TextArea(String 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text, int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rows, </a:t>
            </a: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int</a:t>
            </a:r>
            <a:r>
              <a:rPr dirty="0" sz="2800" spc="-17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cols)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25090" marR="5080" indent="-157226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Các </a:t>
            </a:r>
            <a:r>
              <a:rPr dirty="0" spc="-85"/>
              <a:t>phương </a:t>
            </a:r>
            <a:r>
              <a:rPr dirty="0" spc="-60"/>
              <a:t>thức</a:t>
            </a:r>
            <a:r>
              <a:rPr dirty="0" spc="-145"/>
              <a:t> </a:t>
            </a:r>
            <a:r>
              <a:rPr dirty="0" spc="90"/>
              <a:t>của  </a:t>
            </a:r>
            <a:r>
              <a:rPr dirty="0" spc="-40"/>
              <a:t>TextArea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2700" y="1913890"/>
            <a:ext cx="4779010" cy="311531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setText(String)</a:t>
            </a:r>
            <a:endParaRPr sz="28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getText(</a:t>
            </a:r>
            <a:r>
              <a:rPr dirty="0" sz="2800" spc="-14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setEditable(boolean)</a:t>
            </a:r>
            <a:endParaRPr sz="28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isEditable(</a:t>
            </a:r>
            <a:r>
              <a:rPr dirty="0" sz="2800" spc="-114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insertText(String,</a:t>
            </a:r>
            <a:r>
              <a:rPr dirty="0" sz="2800" spc="-13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int)</a:t>
            </a:r>
            <a:endParaRPr sz="28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replaceText(String, </a:t>
            </a: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int,</a:t>
            </a:r>
            <a:r>
              <a:rPr dirty="0" sz="2800" spc="-14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int)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1890" y="833119"/>
            <a:ext cx="16148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B</a:t>
            </a:r>
            <a:r>
              <a:rPr dirty="0" spc="-50"/>
              <a:t>u</a:t>
            </a:r>
            <a:r>
              <a:rPr dirty="0" spc="-25"/>
              <a:t>tt</a:t>
            </a:r>
            <a:r>
              <a:rPr dirty="0" spc="-5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896110"/>
            <a:ext cx="7540625" cy="130810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Các nút Push hay </a:t>
            </a:r>
            <a:r>
              <a:rPr dirty="0" sz="2800" spc="-40">
                <a:latin typeface="Arial"/>
                <a:cs typeface="Arial"/>
              </a:rPr>
              <a:t>Command </a:t>
            </a:r>
            <a:r>
              <a:rPr dirty="0" sz="2800" spc="-15">
                <a:latin typeface="Arial"/>
                <a:cs typeface="Arial"/>
              </a:rPr>
              <a:t>là </a:t>
            </a:r>
            <a:r>
              <a:rPr dirty="0" sz="2800" spc="-20">
                <a:latin typeface="Arial"/>
                <a:cs typeface="Arial"/>
              </a:rPr>
              <a:t>cách </a:t>
            </a:r>
            <a:r>
              <a:rPr dirty="0" sz="2800" spc="75">
                <a:latin typeface="Arial"/>
                <a:cs typeface="Arial"/>
              </a:rPr>
              <a:t>dễ </a:t>
            </a:r>
            <a:r>
              <a:rPr dirty="0" sz="2800" spc="10">
                <a:latin typeface="Arial"/>
                <a:cs typeface="Arial"/>
              </a:rPr>
              <a:t>nhất  </a:t>
            </a:r>
            <a:r>
              <a:rPr dirty="0" sz="2800" spc="75">
                <a:latin typeface="Arial"/>
                <a:cs typeface="Arial"/>
              </a:rPr>
              <a:t>để </a:t>
            </a:r>
            <a:r>
              <a:rPr dirty="0" sz="2800" spc="35">
                <a:latin typeface="Arial"/>
                <a:cs typeface="Arial"/>
              </a:rPr>
              <a:t>lấy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65">
                <a:latin typeface="Arial"/>
                <a:cs typeface="Arial"/>
              </a:rPr>
              <a:t>sư </a:t>
            </a:r>
            <a:r>
              <a:rPr dirty="0" sz="2800" spc="15">
                <a:latin typeface="Arial"/>
                <a:cs typeface="Arial"/>
              </a:rPr>
              <a:t>kiện </a:t>
            </a:r>
            <a:r>
              <a:rPr dirty="0" sz="2800" spc="55">
                <a:latin typeface="Arial"/>
                <a:cs typeface="Arial"/>
              </a:rPr>
              <a:t>của</a:t>
            </a:r>
            <a:r>
              <a:rPr dirty="0" sz="2800" spc="-39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user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Các </a:t>
            </a:r>
            <a:r>
              <a:rPr dirty="0" sz="2800" spc="-70">
                <a:latin typeface="Arial"/>
                <a:cs typeface="Arial"/>
              </a:rPr>
              <a:t>bước </a:t>
            </a:r>
            <a:r>
              <a:rPr dirty="0" sz="2800" spc="75">
                <a:latin typeface="Arial"/>
                <a:cs typeface="Arial"/>
              </a:rPr>
              <a:t>để </a:t>
            </a:r>
            <a:r>
              <a:rPr dirty="0" sz="2800" spc="35">
                <a:latin typeface="Arial"/>
                <a:cs typeface="Arial"/>
              </a:rPr>
              <a:t>tạo</a:t>
            </a:r>
            <a:r>
              <a:rPr dirty="0" sz="2800" spc="-17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button: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3870" y="3280409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3870" y="401447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3870" y="4419600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9620" y="3218179"/>
            <a:ext cx="6790055" cy="15303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719455" algn="l"/>
                <a:tab pos="1409065" algn="l"/>
                <a:tab pos="2270760" algn="l"/>
                <a:tab pos="2713355" algn="l"/>
                <a:tab pos="3811270" algn="l"/>
                <a:tab pos="4485005" algn="l"/>
                <a:tab pos="5092065" algn="l"/>
                <a:tab pos="5748020" algn="l"/>
                <a:tab pos="6251575" algn="l"/>
              </a:tabLst>
            </a:pPr>
            <a:r>
              <a:rPr dirty="0" sz="2400" spc="-10">
                <a:latin typeface="Arial"/>
                <a:cs typeface="Arial"/>
              </a:rPr>
              <a:t>T</a:t>
            </a:r>
            <a:r>
              <a:rPr dirty="0" sz="2400" spc="135">
                <a:latin typeface="Arial"/>
                <a:cs typeface="Arial"/>
              </a:rPr>
              <a:t>ạ</a:t>
            </a:r>
            <a:r>
              <a:rPr dirty="0" sz="2400">
                <a:latin typeface="Arial"/>
                <a:cs typeface="Arial"/>
              </a:rPr>
              <a:t>o	m</a:t>
            </a:r>
            <a:r>
              <a:rPr dirty="0" sz="2400" spc="125">
                <a:latin typeface="Arial"/>
                <a:cs typeface="Arial"/>
              </a:rPr>
              <a:t>ộ</a:t>
            </a:r>
            <a:r>
              <a:rPr dirty="0" sz="2400">
                <a:latin typeface="Arial"/>
                <a:cs typeface="Arial"/>
              </a:rPr>
              <a:t>t	</a:t>
            </a:r>
            <a:r>
              <a:rPr dirty="0" sz="2400" spc="-10">
                <a:latin typeface="Arial"/>
                <a:cs typeface="Arial"/>
              </a:rPr>
              <a:t>p</a:t>
            </a:r>
            <a:r>
              <a:rPr dirty="0" sz="2400" spc="5">
                <a:latin typeface="Arial"/>
                <a:cs typeface="Arial"/>
              </a:rPr>
              <a:t>h</a:t>
            </a:r>
            <a:r>
              <a:rPr dirty="0" sz="2400" spc="125">
                <a:latin typeface="Arial"/>
                <a:cs typeface="Arial"/>
              </a:rPr>
              <a:t>ầ</a:t>
            </a:r>
            <a:r>
              <a:rPr dirty="0" sz="2400">
                <a:latin typeface="Arial"/>
                <a:cs typeface="Arial"/>
              </a:rPr>
              <a:t>n	</a:t>
            </a:r>
            <a:r>
              <a:rPr dirty="0" sz="2400" spc="10">
                <a:latin typeface="Arial"/>
                <a:cs typeface="Arial"/>
              </a:rPr>
              <a:t>t</a:t>
            </a:r>
            <a:r>
              <a:rPr dirty="0" sz="2400" spc="-90">
                <a:latin typeface="Arial"/>
                <a:cs typeface="Arial"/>
              </a:rPr>
              <a:t>ử</a:t>
            </a:r>
            <a:r>
              <a:rPr dirty="0" sz="2400">
                <a:latin typeface="Arial"/>
                <a:cs typeface="Arial"/>
              </a:rPr>
              <a:t>	but</a:t>
            </a:r>
            <a:r>
              <a:rPr dirty="0" sz="2400" spc="5">
                <a:latin typeface="Arial"/>
                <a:cs typeface="Arial"/>
              </a:rPr>
              <a:t>t</a:t>
            </a:r>
            <a:r>
              <a:rPr dirty="0" sz="2400" spc="-10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n,	nên	</a:t>
            </a:r>
            <a:r>
              <a:rPr dirty="0" sz="2400" spc="35">
                <a:latin typeface="Arial"/>
                <a:cs typeface="Arial"/>
              </a:rPr>
              <a:t>t</a:t>
            </a:r>
            <a:r>
              <a:rPr dirty="0" sz="2400" spc="100">
                <a:latin typeface="Arial"/>
                <a:cs typeface="Arial"/>
              </a:rPr>
              <a:t>ạ</a:t>
            </a:r>
            <a:r>
              <a:rPr dirty="0" sz="2400">
                <a:latin typeface="Arial"/>
                <a:cs typeface="Arial"/>
              </a:rPr>
              <a:t>o	cho	</a:t>
            </a:r>
            <a:r>
              <a:rPr dirty="0" sz="2400" spc="5">
                <a:latin typeface="Arial"/>
                <a:cs typeface="Arial"/>
              </a:rPr>
              <a:t>n</a:t>
            </a:r>
            <a:r>
              <a:rPr dirty="0" sz="2400">
                <a:latin typeface="Arial"/>
                <a:cs typeface="Arial"/>
              </a:rPr>
              <a:t>ó	</a:t>
            </a:r>
            <a:r>
              <a:rPr dirty="0" sz="2400" spc="55">
                <a:latin typeface="Arial"/>
                <a:cs typeface="Arial"/>
              </a:rPr>
              <a:t>m</a:t>
            </a:r>
            <a:r>
              <a:rPr dirty="0" sz="2400" spc="65">
                <a:latin typeface="Arial"/>
                <a:cs typeface="Arial"/>
              </a:rPr>
              <a:t>ộ</a:t>
            </a:r>
            <a:r>
              <a:rPr dirty="0" sz="2400">
                <a:latin typeface="Arial"/>
                <a:cs typeface="Arial"/>
              </a:rPr>
              <a:t>t  </a:t>
            </a:r>
            <a:r>
              <a:rPr dirty="0" sz="2400" spc="-5">
                <a:latin typeface="Arial"/>
                <a:cs typeface="Arial"/>
              </a:rPr>
              <a:t>caption </a:t>
            </a:r>
            <a:r>
              <a:rPr dirty="0" sz="2400" spc="65">
                <a:latin typeface="Arial"/>
                <a:cs typeface="Arial"/>
              </a:rPr>
              <a:t>để </a:t>
            </a:r>
            <a:r>
              <a:rPr dirty="0" sz="2400" spc="40">
                <a:latin typeface="Arial"/>
                <a:cs typeface="Arial"/>
              </a:rPr>
              <a:t>chỉ </a:t>
            </a:r>
            <a:r>
              <a:rPr dirty="0" sz="2400" spc="-5">
                <a:latin typeface="Arial"/>
                <a:cs typeface="Arial"/>
              </a:rPr>
              <a:t>ra </a:t>
            </a:r>
            <a:r>
              <a:rPr dirty="0" sz="2400" spc="55">
                <a:latin typeface="Arial"/>
                <a:cs typeface="Arial"/>
              </a:rPr>
              <a:t>mục </a:t>
            </a:r>
            <a:r>
              <a:rPr dirty="0" sz="2400">
                <a:latin typeface="Arial"/>
                <a:cs typeface="Arial"/>
              </a:rPr>
              <a:t>đích </a:t>
            </a:r>
            <a:r>
              <a:rPr dirty="0" sz="2400" spc="50">
                <a:latin typeface="Arial"/>
                <a:cs typeface="Arial"/>
              </a:rPr>
              <a:t>của</a:t>
            </a:r>
            <a:r>
              <a:rPr dirty="0" sz="2400" spc="-2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nó</a:t>
            </a:r>
            <a:endParaRPr sz="2400">
              <a:latin typeface="Arial"/>
              <a:cs typeface="Arial"/>
            </a:endParaRPr>
          </a:p>
          <a:p>
            <a:pPr marL="12700" marR="1828800">
              <a:lnSpc>
                <a:spcPts val="3190"/>
              </a:lnSpc>
              <a:spcBef>
                <a:spcPts val="114"/>
              </a:spcBef>
            </a:pPr>
            <a:r>
              <a:rPr dirty="0" sz="2400" spc="35">
                <a:latin typeface="Arial"/>
                <a:cs typeface="Arial"/>
              </a:rPr>
              <a:t>Chỉ </a:t>
            </a:r>
            <a:r>
              <a:rPr dirty="0" sz="2400">
                <a:latin typeface="Arial"/>
                <a:cs typeface="Arial"/>
              </a:rPr>
              <a:t>ra </a:t>
            </a:r>
            <a:r>
              <a:rPr dirty="0" sz="2400" spc="60">
                <a:latin typeface="Arial"/>
                <a:cs typeface="Arial"/>
              </a:rPr>
              <a:t>vị </a:t>
            </a:r>
            <a:r>
              <a:rPr dirty="0" sz="2400" spc="-5">
                <a:latin typeface="Arial"/>
                <a:cs typeface="Arial"/>
              </a:rPr>
              <a:t>trí </a:t>
            </a:r>
            <a:r>
              <a:rPr dirty="0" sz="2400" spc="30">
                <a:latin typeface="Arial"/>
                <a:cs typeface="Arial"/>
              </a:rPr>
              <a:t>đặt </a:t>
            </a:r>
            <a:r>
              <a:rPr dirty="0" sz="2400" spc="-5">
                <a:latin typeface="Arial"/>
                <a:cs typeface="Arial"/>
              </a:rPr>
              <a:t>button trên màn hình  </a:t>
            </a:r>
            <a:r>
              <a:rPr dirty="0" sz="2400" spc="25">
                <a:latin typeface="Arial"/>
                <a:cs typeface="Arial"/>
              </a:rPr>
              <a:t>HIển </a:t>
            </a:r>
            <a:r>
              <a:rPr dirty="0" sz="2400" spc="40">
                <a:latin typeface="Arial"/>
                <a:cs typeface="Arial"/>
              </a:rPr>
              <a:t>thị </a:t>
            </a:r>
            <a:r>
              <a:rPr dirty="0" sz="2400" spc="-5">
                <a:latin typeface="Arial"/>
                <a:cs typeface="Arial"/>
              </a:rPr>
              <a:t>ra trên màn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hình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6669" y="4768850"/>
            <a:ext cx="27616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Các </a:t>
            </a:r>
            <a:r>
              <a:rPr dirty="0" sz="2800" spc="-25">
                <a:latin typeface="Arial"/>
                <a:cs typeface="Arial"/>
              </a:rPr>
              <a:t>hàm</a:t>
            </a:r>
            <a:r>
              <a:rPr dirty="0" sz="2800" spc="-170">
                <a:latin typeface="Arial"/>
                <a:cs typeface="Arial"/>
              </a:rPr>
              <a:t> </a:t>
            </a:r>
            <a:r>
              <a:rPr dirty="0" sz="2800" spc="-45">
                <a:latin typeface="Arial"/>
                <a:cs typeface="Arial"/>
              </a:rPr>
              <a:t>dựng: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3870" y="529717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3870" y="570230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9620" y="5196839"/>
            <a:ext cx="270954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4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Button(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Button(String</a:t>
            </a:r>
            <a:r>
              <a:rPr dirty="0" sz="2400" spc="-3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text)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230" y="223520"/>
            <a:ext cx="75495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Checkboxes </a:t>
            </a:r>
            <a:r>
              <a:rPr dirty="0" spc="-40"/>
              <a:t>and</a:t>
            </a:r>
            <a:r>
              <a:rPr dirty="0" spc="-165"/>
              <a:t> </a:t>
            </a:r>
            <a:r>
              <a:rPr dirty="0" spc="-45"/>
              <a:t>RadioButtons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253489"/>
            <a:ext cx="7534909" cy="2005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Checkboxes </a:t>
            </a:r>
            <a:r>
              <a:rPr dirty="0" sz="2400" spc="-55">
                <a:latin typeface="Arial"/>
                <a:cs typeface="Arial"/>
              </a:rPr>
              <a:t>được </a:t>
            </a:r>
            <a:r>
              <a:rPr dirty="0" sz="2400" spc="-5">
                <a:latin typeface="Arial"/>
                <a:cs typeface="Arial"/>
              </a:rPr>
              <a:t>dùng </a:t>
            </a:r>
            <a:r>
              <a:rPr dirty="0" sz="2400">
                <a:latin typeface="Arial"/>
                <a:cs typeface="Arial"/>
              </a:rPr>
              <a:t>khi cho </a:t>
            </a:r>
            <a:r>
              <a:rPr dirty="0" sz="2400" spc="-5">
                <a:latin typeface="Arial"/>
                <a:cs typeface="Arial"/>
              </a:rPr>
              <a:t>phép user </a:t>
            </a:r>
            <a:r>
              <a:rPr dirty="0" sz="2400" spc="25">
                <a:latin typeface="Arial"/>
                <a:cs typeface="Arial"/>
              </a:rPr>
              <a:t>nhiều </a:t>
            </a:r>
            <a:r>
              <a:rPr dirty="0" sz="2400" spc="35">
                <a:latin typeface="Arial"/>
                <a:cs typeface="Arial"/>
              </a:rPr>
              <a:t>cọn  </a:t>
            </a:r>
            <a:r>
              <a:rPr dirty="0" sz="2400" spc="25">
                <a:latin typeface="Arial"/>
                <a:cs typeface="Arial"/>
              </a:rPr>
              <a:t>chọn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35">
                <a:latin typeface="Arial"/>
                <a:cs typeface="Arial"/>
              </a:rPr>
              <a:t>lựa</a:t>
            </a:r>
            <a:endParaRPr sz="2400">
              <a:latin typeface="Arial"/>
              <a:cs typeface="Arial"/>
            </a:endParaRPr>
          </a:p>
          <a:p>
            <a:pPr marL="241300" marR="6985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Radiobuttons </a:t>
            </a:r>
            <a:r>
              <a:rPr dirty="0" sz="2400" spc="-55">
                <a:latin typeface="Arial"/>
                <a:cs typeface="Arial"/>
              </a:rPr>
              <a:t>được </a:t>
            </a:r>
            <a:r>
              <a:rPr dirty="0" sz="2400" spc="-5">
                <a:latin typeface="Arial"/>
                <a:cs typeface="Arial"/>
              </a:rPr>
              <a:t>dùng </a:t>
            </a:r>
            <a:r>
              <a:rPr dirty="0" sz="2400" spc="75">
                <a:latin typeface="Arial"/>
                <a:cs typeface="Arial"/>
              </a:rPr>
              <a:t>để </a:t>
            </a:r>
            <a:r>
              <a:rPr dirty="0" sz="2400" spc="-5">
                <a:latin typeface="Arial"/>
                <a:cs typeface="Arial"/>
              </a:rPr>
              <a:t>user </a:t>
            </a:r>
            <a:r>
              <a:rPr dirty="0" sz="2400" spc="55">
                <a:latin typeface="Arial"/>
                <a:cs typeface="Arial"/>
              </a:rPr>
              <a:t>chỉ </a:t>
            </a:r>
            <a:r>
              <a:rPr dirty="0" sz="2400" spc="-5">
                <a:latin typeface="Arial"/>
                <a:cs typeface="Arial"/>
              </a:rPr>
              <a:t>ra </a:t>
            </a:r>
            <a:r>
              <a:rPr dirty="0" sz="2400" spc="35">
                <a:latin typeface="Arial"/>
                <a:cs typeface="Arial"/>
              </a:rPr>
              <a:t>một </a:t>
            </a:r>
            <a:r>
              <a:rPr dirty="0" sz="2400" spc="-35">
                <a:latin typeface="Arial"/>
                <a:cs typeface="Arial"/>
              </a:rPr>
              <a:t>lựa </a:t>
            </a:r>
            <a:r>
              <a:rPr dirty="0" sz="2400" spc="25">
                <a:latin typeface="Arial"/>
                <a:cs typeface="Arial"/>
              </a:rPr>
              <a:t>chọn  </a:t>
            </a:r>
            <a:r>
              <a:rPr dirty="0" sz="2400">
                <a:latin typeface="Arial"/>
                <a:cs typeface="Arial"/>
              </a:rPr>
              <a:t>duy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30">
                <a:latin typeface="Arial"/>
                <a:cs typeface="Arial"/>
              </a:rPr>
              <a:t>nhất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Các </a:t>
            </a:r>
            <a:r>
              <a:rPr dirty="0" sz="2400" spc="-55">
                <a:latin typeface="Arial"/>
                <a:cs typeface="Arial"/>
              </a:rPr>
              <a:t>bước </a:t>
            </a:r>
            <a:r>
              <a:rPr dirty="0" sz="2400" spc="65">
                <a:latin typeface="Arial"/>
                <a:cs typeface="Arial"/>
              </a:rPr>
              <a:t>để </a:t>
            </a:r>
            <a:r>
              <a:rPr dirty="0" sz="2400" spc="40">
                <a:latin typeface="Arial"/>
                <a:cs typeface="Arial"/>
              </a:rPr>
              <a:t>tạo </a:t>
            </a:r>
            <a:r>
              <a:rPr dirty="0" sz="2400" spc="-5">
                <a:latin typeface="Arial"/>
                <a:cs typeface="Arial"/>
              </a:rPr>
              <a:t>checkbox </a:t>
            </a:r>
            <a:r>
              <a:rPr dirty="0" sz="2400" spc="25">
                <a:latin typeface="Arial"/>
                <a:cs typeface="Arial"/>
              </a:rPr>
              <a:t>hoặc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radiobutton: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0200" y="334899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0" y="371729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0200" y="408559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445389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5950" y="3233420"/>
            <a:ext cx="6709409" cy="14986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25">
                <a:latin typeface="Arial"/>
                <a:cs typeface="Arial"/>
              </a:rPr>
              <a:t>Tạo một </a:t>
            </a:r>
            <a:r>
              <a:rPr dirty="0" sz="2000" spc="25">
                <a:latin typeface="Arial"/>
                <a:cs typeface="Arial"/>
              </a:rPr>
              <a:t>phần </a:t>
            </a:r>
            <a:r>
              <a:rPr dirty="0" sz="2000" spc="-30">
                <a:latin typeface="Arial"/>
                <a:cs typeface="Arial"/>
              </a:rPr>
              <a:t>tử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(element)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0800"/>
              </a:lnSpc>
            </a:pPr>
            <a:r>
              <a:rPr dirty="0" sz="2000" spc="-25">
                <a:latin typeface="Arial"/>
                <a:cs typeface="Arial"/>
              </a:rPr>
              <a:t>Khởi </a:t>
            </a:r>
            <a:r>
              <a:rPr dirty="0" sz="2000" spc="30">
                <a:latin typeface="Arial"/>
                <a:cs typeface="Arial"/>
              </a:rPr>
              <a:t>tạo </a:t>
            </a:r>
            <a:r>
              <a:rPr dirty="0" sz="2000" spc="-5">
                <a:latin typeface="Arial"/>
                <a:cs typeface="Arial"/>
              </a:rPr>
              <a:t>giá </a:t>
            </a:r>
            <a:r>
              <a:rPr dirty="0" sz="2000" spc="30">
                <a:latin typeface="Arial"/>
                <a:cs typeface="Arial"/>
              </a:rPr>
              <a:t>trị </a:t>
            </a:r>
            <a:r>
              <a:rPr dirty="0" sz="2000" spc="-5">
                <a:latin typeface="Arial"/>
                <a:cs typeface="Arial"/>
              </a:rPr>
              <a:t>ban </a:t>
            </a:r>
            <a:r>
              <a:rPr dirty="0" sz="2000" spc="25">
                <a:latin typeface="Arial"/>
                <a:cs typeface="Arial"/>
              </a:rPr>
              <a:t>đầu </a:t>
            </a:r>
            <a:r>
              <a:rPr dirty="0" sz="2000" spc="-5">
                <a:latin typeface="Arial"/>
                <a:cs typeface="Arial"/>
              </a:rPr>
              <a:t>(có giá </a:t>
            </a:r>
            <a:r>
              <a:rPr dirty="0" sz="2000" spc="35">
                <a:latin typeface="Arial"/>
                <a:cs typeface="Arial"/>
              </a:rPr>
              <a:t>trị </a:t>
            </a:r>
            <a:r>
              <a:rPr dirty="0" sz="2000" spc="-5">
                <a:latin typeface="Arial"/>
                <a:cs typeface="Arial"/>
              </a:rPr>
              <a:t>selected </a:t>
            </a:r>
            <a:r>
              <a:rPr dirty="0" sz="2000">
                <a:latin typeface="Arial"/>
                <a:cs typeface="Arial"/>
              </a:rPr>
              <a:t>hay </a:t>
            </a:r>
            <a:r>
              <a:rPr dirty="0" sz="2000" spc="-5">
                <a:latin typeface="Arial"/>
                <a:cs typeface="Arial"/>
              </a:rPr>
              <a:t>unselected)  </a:t>
            </a:r>
            <a:r>
              <a:rPr dirty="0" sz="2000" spc="30">
                <a:latin typeface="Arial"/>
                <a:cs typeface="Arial"/>
              </a:rPr>
              <a:t>Chỉ </a:t>
            </a:r>
            <a:r>
              <a:rPr dirty="0" sz="2000" spc="-5">
                <a:latin typeface="Arial"/>
                <a:cs typeface="Arial"/>
              </a:rPr>
              <a:t>ra </a:t>
            </a:r>
            <a:r>
              <a:rPr dirty="0" sz="2000" spc="50">
                <a:latin typeface="Arial"/>
                <a:cs typeface="Arial"/>
              </a:rPr>
              <a:t>vị </a:t>
            </a:r>
            <a:r>
              <a:rPr dirty="0" sz="2000" spc="-5">
                <a:latin typeface="Arial"/>
                <a:cs typeface="Arial"/>
              </a:rPr>
              <a:t>trí trên </a:t>
            </a:r>
            <a:r>
              <a:rPr dirty="0" sz="2000">
                <a:latin typeface="Arial"/>
                <a:cs typeface="Arial"/>
              </a:rPr>
              <a:t>màn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hình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 spc="25">
                <a:latin typeface="Arial"/>
                <a:cs typeface="Arial"/>
              </a:rPr>
              <a:t>Hiển </a:t>
            </a:r>
            <a:r>
              <a:rPr dirty="0" sz="2000" spc="35">
                <a:latin typeface="Arial"/>
                <a:cs typeface="Arial"/>
              </a:rPr>
              <a:t>thị </a:t>
            </a:r>
            <a:r>
              <a:rPr dirty="0" sz="2000" spc="-5">
                <a:latin typeface="Arial"/>
                <a:cs typeface="Arial"/>
              </a:rPr>
              <a:t>ra màn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hình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000" y="4782820"/>
            <a:ext cx="46856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Các hàm </a:t>
            </a:r>
            <a:r>
              <a:rPr dirty="0" sz="2400" spc="-25">
                <a:latin typeface="Arial"/>
                <a:cs typeface="Arial"/>
              </a:rPr>
              <a:t>dựng </a:t>
            </a:r>
            <a:r>
              <a:rPr dirty="0" sz="2400" spc="75">
                <a:latin typeface="Arial"/>
                <a:cs typeface="Arial"/>
              </a:rPr>
              <a:t>để </a:t>
            </a:r>
            <a:r>
              <a:rPr dirty="0" sz="2400" spc="40">
                <a:latin typeface="Arial"/>
                <a:cs typeface="Arial"/>
              </a:rPr>
              <a:t>tạo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checkbox: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0200" y="526415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0200" y="563245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5950" y="5148579"/>
            <a:ext cx="2672080" cy="76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A72700"/>
                </a:solidFill>
                <a:latin typeface="Arial"/>
                <a:cs typeface="Arial"/>
              </a:rPr>
              <a:t>Checkbox( </a:t>
            </a:r>
            <a:r>
              <a:rPr dirty="0" sz="20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000" spc="-5" b="1">
                <a:solidFill>
                  <a:srgbClr val="A72700"/>
                </a:solidFill>
                <a:latin typeface="Arial"/>
                <a:cs typeface="Arial"/>
              </a:rPr>
              <a:t>Checkbox(String</a:t>
            </a:r>
            <a:r>
              <a:rPr dirty="0" sz="2000" spc="-1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A72700"/>
                </a:solidFill>
                <a:latin typeface="Arial"/>
                <a:cs typeface="Arial"/>
              </a:rPr>
              <a:t>text)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80360" y="5961379"/>
            <a:ext cx="2217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0085" algn="l"/>
              </a:tabLst>
            </a:pPr>
            <a:r>
              <a:rPr dirty="0" sz="2400" spc="-5">
                <a:latin typeface="Arial"/>
                <a:cs typeface="Arial"/>
              </a:rPr>
              <a:t>r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10">
                <a:latin typeface="Arial"/>
                <a:cs typeface="Arial"/>
              </a:rPr>
              <a:t>d</a:t>
            </a:r>
            <a:r>
              <a:rPr dirty="0" sz="2400" spc="-15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o</a:t>
            </a:r>
            <a:r>
              <a:rPr dirty="0" sz="2400" spc="-10">
                <a:latin typeface="Arial"/>
                <a:cs typeface="Arial"/>
              </a:rPr>
              <a:t>b</a:t>
            </a:r>
            <a:r>
              <a:rPr dirty="0" sz="2400">
                <a:latin typeface="Arial"/>
                <a:cs typeface="Arial"/>
              </a:rPr>
              <a:t>ut</a:t>
            </a:r>
            <a:r>
              <a:rPr dirty="0" sz="2400" spc="5">
                <a:latin typeface="Arial"/>
                <a:cs typeface="Arial"/>
              </a:rPr>
              <a:t>t</a:t>
            </a:r>
            <a:r>
              <a:rPr dirty="0" sz="2400" spc="-10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n,	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000" y="5961379"/>
            <a:ext cx="1433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978535" algn="l"/>
              </a:tabLst>
            </a:pPr>
            <a:r>
              <a:rPr dirty="0" sz="2400" spc="-5">
                <a:latin typeface="Arial"/>
                <a:cs typeface="Arial"/>
              </a:rPr>
              <a:t>Đ</a:t>
            </a:r>
            <a:r>
              <a:rPr dirty="0" sz="2400" spc="135">
                <a:latin typeface="Arial"/>
                <a:cs typeface="Arial"/>
              </a:rPr>
              <a:t>ể</a:t>
            </a:r>
            <a:r>
              <a:rPr dirty="0" sz="2400">
                <a:latin typeface="Arial"/>
                <a:cs typeface="Arial"/>
              </a:rPr>
              <a:t>	t</a:t>
            </a:r>
            <a:r>
              <a:rPr dirty="0" sz="2400" spc="135">
                <a:latin typeface="Arial"/>
                <a:cs typeface="Arial"/>
              </a:rPr>
              <a:t>ạ</a:t>
            </a:r>
            <a:r>
              <a:rPr dirty="0" sz="240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02275" y="5961379"/>
            <a:ext cx="1390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4719" algn="l"/>
              </a:tabLst>
            </a:pPr>
            <a:r>
              <a:rPr dirty="0" sz="2400" spc="-10">
                <a:latin typeface="Arial"/>
                <a:cs typeface="Arial"/>
              </a:rPr>
              <a:t>p</a:t>
            </a:r>
            <a:r>
              <a:rPr dirty="0" sz="2400" spc="35">
                <a:latin typeface="Arial"/>
                <a:cs typeface="Arial"/>
              </a:rPr>
              <a:t>h</a:t>
            </a:r>
            <a:r>
              <a:rPr dirty="0" sz="2400" spc="100">
                <a:latin typeface="Arial"/>
                <a:cs typeface="Arial"/>
              </a:rPr>
              <a:t>ả</a:t>
            </a:r>
            <a:r>
              <a:rPr dirty="0" sz="2400">
                <a:latin typeface="Arial"/>
                <a:cs typeface="Arial"/>
              </a:rPr>
              <a:t>i	</a:t>
            </a:r>
            <a:r>
              <a:rPr dirty="0" sz="2400" spc="50">
                <a:latin typeface="Arial"/>
                <a:cs typeface="Arial"/>
              </a:rPr>
              <a:t>t</a:t>
            </a:r>
            <a:r>
              <a:rPr dirty="0" sz="2400" spc="90">
                <a:latin typeface="Arial"/>
                <a:cs typeface="Arial"/>
              </a:rPr>
              <a:t>ạ</a:t>
            </a:r>
            <a:r>
              <a:rPr dirty="0" sz="240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97268" y="5961379"/>
            <a:ext cx="1581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2635" algn="l"/>
              </a:tabLst>
            </a:pPr>
            <a:r>
              <a:rPr dirty="0" sz="2400" spc="35">
                <a:latin typeface="Arial"/>
                <a:cs typeface="Arial"/>
              </a:rPr>
              <a:t>đ</a:t>
            </a:r>
            <a:r>
              <a:rPr dirty="0" sz="2400" spc="75">
                <a:latin typeface="Arial"/>
                <a:cs typeface="Arial"/>
              </a:rPr>
              <a:t>ố</a:t>
            </a:r>
            <a:r>
              <a:rPr dirty="0" sz="2400">
                <a:latin typeface="Arial"/>
                <a:cs typeface="Arial"/>
              </a:rPr>
              <a:t>i	</a:t>
            </a:r>
            <a:r>
              <a:rPr dirty="0" sz="2400" spc="55">
                <a:latin typeface="Arial"/>
                <a:cs typeface="Arial"/>
              </a:rPr>
              <a:t>t</a:t>
            </a:r>
            <a:r>
              <a:rPr dirty="0" sz="2400" spc="-105">
                <a:latin typeface="Arial"/>
                <a:cs typeface="Arial"/>
              </a:rPr>
              <a:t>ư</a:t>
            </a:r>
            <a:r>
              <a:rPr dirty="0" sz="2400" spc="-145">
                <a:latin typeface="Arial"/>
                <a:cs typeface="Arial"/>
              </a:rPr>
              <a:t>ợ</a:t>
            </a:r>
            <a:r>
              <a:rPr dirty="0" sz="240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1600" y="6327140"/>
            <a:ext cx="4998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CheckBoxGroup </a:t>
            </a:r>
            <a:r>
              <a:rPr dirty="0" sz="2400" spc="-45">
                <a:latin typeface="Arial"/>
                <a:cs typeface="Arial"/>
              </a:rPr>
              <a:t>trước </a:t>
            </a:r>
            <a:r>
              <a:rPr dirty="0" sz="2400">
                <a:latin typeface="Arial"/>
                <a:cs typeface="Arial"/>
              </a:rPr>
              <a:t>khi </a:t>
            </a:r>
            <a:r>
              <a:rPr dirty="0" sz="2400" spc="40">
                <a:latin typeface="Arial"/>
                <a:cs typeface="Arial"/>
              </a:rPr>
              <a:t>tạo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button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7050" y="109220"/>
            <a:ext cx="30149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Choice</a:t>
            </a:r>
            <a:r>
              <a:rPr dirty="0" spc="-160"/>
              <a:t> </a:t>
            </a:r>
            <a:r>
              <a:rPr dirty="0" spc="-3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89535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6669" y="162941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6669" y="236347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6669" y="471677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9570" y="911860"/>
            <a:ext cx="7421245" cy="52260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670560">
              <a:lnSpc>
                <a:spcPts val="2590"/>
              </a:lnSpc>
              <a:spcBef>
                <a:spcPts val="425"/>
              </a:spcBef>
            </a:pPr>
            <a:r>
              <a:rPr dirty="0" sz="2400" spc="-60">
                <a:latin typeface="Arial"/>
                <a:cs typeface="Arial"/>
              </a:rPr>
              <a:t>Lớ </a:t>
            </a:r>
            <a:r>
              <a:rPr dirty="0" sz="2400">
                <a:latin typeface="Arial"/>
                <a:cs typeface="Arial"/>
              </a:rPr>
              <a:t>p </a:t>
            </a:r>
            <a:r>
              <a:rPr dirty="0" sz="2400" spc="-5">
                <a:latin typeface="Arial"/>
                <a:cs typeface="Arial"/>
              </a:rPr>
              <a:t>‘Choice’ </a:t>
            </a:r>
            <a:r>
              <a:rPr dirty="0" sz="2400">
                <a:latin typeface="Arial"/>
                <a:cs typeface="Arial"/>
              </a:rPr>
              <a:t>cho </a:t>
            </a:r>
            <a:r>
              <a:rPr dirty="0" sz="2400" spc="-5">
                <a:latin typeface="Arial"/>
                <a:cs typeface="Arial"/>
              </a:rPr>
              <a:t>phép </a:t>
            </a:r>
            <a:r>
              <a:rPr dirty="0" sz="2400">
                <a:latin typeface="Arial"/>
                <a:cs typeface="Arial"/>
              </a:rPr>
              <a:t>ta </a:t>
            </a:r>
            <a:r>
              <a:rPr dirty="0" sz="2400" spc="35">
                <a:latin typeface="Arial"/>
                <a:cs typeface="Arial"/>
              </a:rPr>
              <a:t>tạo </a:t>
            </a:r>
            <a:r>
              <a:rPr dirty="0" sz="2400" spc="-5">
                <a:latin typeface="Arial"/>
                <a:cs typeface="Arial"/>
              </a:rPr>
              <a:t>danh sách </a:t>
            </a:r>
            <a:r>
              <a:rPr dirty="0" sz="2400">
                <a:latin typeface="Arial"/>
                <a:cs typeface="Arial"/>
              </a:rPr>
              <a:t>có </a:t>
            </a:r>
            <a:r>
              <a:rPr dirty="0" sz="2400" spc="25">
                <a:latin typeface="Arial"/>
                <a:cs typeface="Arial"/>
              </a:rPr>
              <a:t>nhiều  chọn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35">
                <a:latin typeface="Arial"/>
                <a:cs typeface="Arial"/>
              </a:rPr>
              <a:t>lựa</a:t>
            </a:r>
            <a:endParaRPr sz="2400">
              <a:latin typeface="Arial"/>
              <a:cs typeface="Arial"/>
            </a:endParaRPr>
          </a:p>
          <a:p>
            <a:pPr marL="12700" marR="691515">
              <a:lnSpc>
                <a:spcPts val="2590"/>
              </a:lnSpc>
              <a:spcBef>
                <a:spcPts val="595"/>
              </a:spcBef>
            </a:pPr>
            <a:r>
              <a:rPr dirty="0" sz="2400" spc="-5">
                <a:latin typeface="Arial"/>
                <a:cs typeface="Arial"/>
              </a:rPr>
              <a:t>Khi list </a:t>
            </a:r>
            <a:r>
              <a:rPr dirty="0" sz="2400" spc="-55">
                <a:latin typeface="Arial"/>
                <a:cs typeface="Arial"/>
              </a:rPr>
              <a:t>được </a:t>
            </a:r>
            <a:r>
              <a:rPr dirty="0" sz="2400" spc="40">
                <a:latin typeface="Arial"/>
                <a:cs typeface="Arial"/>
              </a:rPr>
              <a:t>tạo </a:t>
            </a:r>
            <a:r>
              <a:rPr dirty="0" sz="2400" spc="30">
                <a:latin typeface="Arial"/>
                <a:cs typeface="Arial"/>
              </a:rPr>
              <a:t>lần </a:t>
            </a:r>
            <a:r>
              <a:rPr dirty="0" sz="2400" spc="35">
                <a:latin typeface="Arial"/>
                <a:cs typeface="Arial"/>
              </a:rPr>
              <a:t>đầu </a:t>
            </a:r>
            <a:r>
              <a:rPr dirty="0" sz="2400" spc="-5">
                <a:latin typeface="Arial"/>
                <a:cs typeface="Arial"/>
              </a:rPr>
              <a:t>tiên, </a:t>
            </a:r>
            <a:r>
              <a:rPr dirty="0" sz="2400">
                <a:latin typeface="Arial"/>
                <a:cs typeface="Arial"/>
              </a:rPr>
              <a:t>nó </a:t>
            </a:r>
            <a:r>
              <a:rPr dirty="0" sz="2400" spc="-55">
                <a:latin typeface="Arial"/>
                <a:cs typeface="Arial"/>
              </a:rPr>
              <a:t>được </a:t>
            </a:r>
            <a:r>
              <a:rPr dirty="0" sz="2400" spc="-30">
                <a:latin typeface="Arial"/>
                <a:cs typeface="Arial"/>
              </a:rPr>
              <a:t>khởi </a:t>
            </a:r>
            <a:r>
              <a:rPr dirty="0" sz="2400" spc="40">
                <a:latin typeface="Arial"/>
                <a:cs typeface="Arial"/>
              </a:rPr>
              <a:t>tạo </a:t>
            </a:r>
            <a:r>
              <a:rPr dirty="0" sz="2400" spc="-5">
                <a:latin typeface="Arial"/>
                <a:cs typeface="Arial"/>
              </a:rPr>
              <a:t>là  empty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-5">
                <a:latin typeface="Arial"/>
                <a:cs typeface="Arial"/>
              </a:rPr>
              <a:t>Các </a:t>
            </a:r>
            <a:r>
              <a:rPr dirty="0" sz="2400" spc="-55">
                <a:latin typeface="Arial"/>
                <a:cs typeface="Arial"/>
              </a:rPr>
              <a:t>bước </a:t>
            </a:r>
            <a:r>
              <a:rPr dirty="0" sz="2400" spc="65">
                <a:latin typeface="Arial"/>
                <a:cs typeface="Arial"/>
              </a:rPr>
              <a:t>để </a:t>
            </a:r>
            <a:r>
              <a:rPr dirty="0" sz="2400" spc="40">
                <a:latin typeface="Arial"/>
                <a:cs typeface="Arial"/>
              </a:rPr>
              <a:t>tạo </a:t>
            </a:r>
            <a:r>
              <a:rPr dirty="0" sz="2400" spc="-5">
                <a:latin typeface="Arial"/>
                <a:cs typeface="Arial"/>
              </a:rPr>
              <a:t>danh sách </a:t>
            </a:r>
            <a:r>
              <a:rPr dirty="0" sz="2400" spc="25">
                <a:latin typeface="Arial"/>
                <a:cs typeface="Arial"/>
              </a:rPr>
              <a:t>chọn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lựa:</a:t>
            </a:r>
            <a:endParaRPr sz="2400">
              <a:latin typeface="Arial"/>
              <a:cs typeface="Arial"/>
            </a:endParaRPr>
          </a:p>
          <a:p>
            <a:pPr marL="411480" indent="-284480">
              <a:lnSpc>
                <a:spcPct val="100000"/>
              </a:lnSpc>
              <a:spcBef>
                <a:spcPts val="310"/>
              </a:spcBef>
              <a:buChar char="–"/>
              <a:tabLst>
                <a:tab pos="411480" algn="l"/>
              </a:tabLst>
            </a:pPr>
            <a:r>
              <a:rPr dirty="0" sz="2400" spc="35">
                <a:latin typeface="Arial"/>
                <a:cs typeface="Arial"/>
              </a:rPr>
              <a:t>Tạo một </a:t>
            </a:r>
            <a:r>
              <a:rPr dirty="0" sz="2400" spc="25">
                <a:latin typeface="Arial"/>
                <a:cs typeface="Arial"/>
              </a:rPr>
              <a:t>phần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40">
                <a:latin typeface="Arial"/>
                <a:cs typeface="Arial"/>
              </a:rPr>
              <a:t>tử</a:t>
            </a:r>
            <a:endParaRPr sz="2400">
              <a:latin typeface="Arial"/>
              <a:cs typeface="Arial"/>
            </a:endParaRPr>
          </a:p>
          <a:p>
            <a:pPr marL="411480" marR="5080" indent="-284480">
              <a:lnSpc>
                <a:spcPts val="2590"/>
              </a:lnSpc>
              <a:spcBef>
                <a:spcPts val="635"/>
              </a:spcBef>
              <a:buChar char="–"/>
              <a:tabLst>
                <a:tab pos="411480" algn="l"/>
              </a:tabLst>
            </a:pPr>
            <a:r>
              <a:rPr dirty="0" sz="2400">
                <a:latin typeface="Arial"/>
                <a:cs typeface="Arial"/>
              </a:rPr>
              <a:t>Thêm </a:t>
            </a:r>
            <a:r>
              <a:rPr dirty="0" sz="2400" spc="-5">
                <a:latin typeface="Arial"/>
                <a:cs typeface="Arial"/>
              </a:rPr>
              <a:t>các </a:t>
            </a:r>
            <a:r>
              <a:rPr dirty="0" sz="2400" spc="55">
                <a:latin typeface="Arial"/>
                <a:cs typeface="Arial"/>
              </a:rPr>
              <a:t>mục </a:t>
            </a:r>
            <a:r>
              <a:rPr dirty="0" sz="2400" spc="-5">
                <a:latin typeface="Arial"/>
                <a:cs typeface="Arial"/>
              </a:rPr>
              <a:t>(có </a:t>
            </a:r>
            <a:r>
              <a:rPr dirty="0" sz="2400" spc="25">
                <a:latin typeface="Arial"/>
                <a:cs typeface="Arial"/>
              </a:rPr>
              <a:t>kiểu </a:t>
            </a:r>
            <a:r>
              <a:rPr dirty="0" sz="2400" spc="-5">
                <a:latin typeface="Arial"/>
                <a:cs typeface="Arial"/>
              </a:rPr>
              <a:t>Strings) vào danh sách </a:t>
            </a:r>
            <a:r>
              <a:rPr dirty="0" sz="2400" spc="-10">
                <a:latin typeface="Arial"/>
                <a:cs typeface="Arial"/>
              </a:rPr>
              <a:t>đó,  </a:t>
            </a:r>
            <a:r>
              <a:rPr dirty="0" sz="2400" spc="-25">
                <a:latin typeface="Arial"/>
                <a:cs typeface="Arial"/>
              </a:rPr>
              <a:t>từng </a:t>
            </a:r>
            <a:r>
              <a:rPr dirty="0" sz="2400" spc="55">
                <a:latin typeface="Arial"/>
                <a:cs typeface="Arial"/>
              </a:rPr>
              <a:t>mục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35">
                <a:latin typeface="Arial"/>
                <a:cs typeface="Arial"/>
              </a:rPr>
              <a:t>một</a:t>
            </a:r>
            <a:endParaRPr sz="2400">
              <a:latin typeface="Arial"/>
              <a:cs typeface="Arial"/>
            </a:endParaRPr>
          </a:p>
          <a:p>
            <a:pPr marL="411480" indent="-284480">
              <a:lnSpc>
                <a:spcPct val="100000"/>
              </a:lnSpc>
              <a:spcBef>
                <a:spcPts val="265"/>
              </a:spcBef>
              <a:buChar char="–"/>
              <a:tabLst>
                <a:tab pos="411480" algn="l"/>
              </a:tabLst>
            </a:pPr>
            <a:r>
              <a:rPr dirty="0" sz="2400" spc="35">
                <a:latin typeface="Arial"/>
                <a:cs typeface="Arial"/>
              </a:rPr>
              <a:t>Chỉ </a:t>
            </a:r>
            <a:r>
              <a:rPr dirty="0" sz="2400">
                <a:latin typeface="Arial"/>
                <a:cs typeface="Arial"/>
              </a:rPr>
              <a:t>ra </a:t>
            </a:r>
            <a:r>
              <a:rPr dirty="0" sz="2400" spc="60">
                <a:latin typeface="Arial"/>
                <a:cs typeface="Arial"/>
              </a:rPr>
              <a:t>vị </a:t>
            </a:r>
            <a:r>
              <a:rPr dirty="0" sz="2400">
                <a:latin typeface="Arial"/>
                <a:cs typeface="Arial"/>
              </a:rPr>
              <a:t>trí </a:t>
            </a:r>
            <a:r>
              <a:rPr dirty="0" sz="2400" spc="-5">
                <a:latin typeface="Arial"/>
                <a:cs typeface="Arial"/>
              </a:rPr>
              <a:t>trên màn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hình</a:t>
            </a:r>
            <a:endParaRPr sz="2400">
              <a:latin typeface="Arial"/>
              <a:cs typeface="Arial"/>
            </a:endParaRPr>
          </a:p>
          <a:p>
            <a:pPr marL="12700" marR="4217035" indent="114300">
              <a:lnSpc>
                <a:spcPts val="3190"/>
              </a:lnSpc>
              <a:spcBef>
                <a:spcPts val="155"/>
              </a:spcBef>
              <a:buChar char="–"/>
              <a:tabLst>
                <a:tab pos="411480" algn="l"/>
              </a:tabLst>
            </a:pPr>
            <a:r>
              <a:rPr dirty="0" sz="2400" spc="25">
                <a:latin typeface="Arial"/>
                <a:cs typeface="Arial"/>
              </a:rPr>
              <a:t>Hiển </a:t>
            </a:r>
            <a:r>
              <a:rPr dirty="0" sz="2400" spc="40">
                <a:latin typeface="Arial"/>
                <a:cs typeface="Arial"/>
              </a:rPr>
              <a:t>thị </a:t>
            </a:r>
            <a:r>
              <a:rPr dirty="0" sz="2400">
                <a:latin typeface="Arial"/>
                <a:cs typeface="Arial"/>
              </a:rPr>
              <a:t>ra </a:t>
            </a:r>
            <a:r>
              <a:rPr dirty="0" sz="2400" spc="-5">
                <a:latin typeface="Arial"/>
                <a:cs typeface="Arial"/>
              </a:rPr>
              <a:t>màn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hình  </a:t>
            </a:r>
            <a:r>
              <a:rPr dirty="0" sz="2400" spc="-10">
                <a:latin typeface="Arial"/>
                <a:cs typeface="Arial"/>
              </a:rPr>
              <a:t>Ví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90">
                <a:latin typeface="Arial"/>
                <a:cs typeface="Arial"/>
              </a:rPr>
              <a:t>dụ</a:t>
            </a:r>
            <a:endParaRPr sz="2400">
              <a:latin typeface="Arial"/>
              <a:cs typeface="Arial"/>
            </a:endParaRPr>
          </a:p>
          <a:p>
            <a:pPr marL="527050">
              <a:lnSpc>
                <a:spcPct val="100000"/>
              </a:lnSpc>
              <a:spcBef>
                <a:spcPts val="90"/>
              </a:spcBef>
            </a:pPr>
            <a:r>
              <a:rPr dirty="0" sz="2000" b="1">
                <a:solidFill>
                  <a:srgbClr val="A72700"/>
                </a:solidFill>
                <a:latin typeface="Arial"/>
                <a:cs typeface="Arial"/>
              </a:rPr>
              <a:t>Choice </a:t>
            </a:r>
            <a:r>
              <a:rPr dirty="0" sz="2000" spc="-5" b="1">
                <a:solidFill>
                  <a:srgbClr val="A72700"/>
                </a:solidFill>
                <a:latin typeface="Arial"/>
                <a:cs typeface="Arial"/>
              </a:rPr>
              <a:t>colors=new </a:t>
            </a:r>
            <a:r>
              <a:rPr dirty="0" sz="2000" b="1">
                <a:solidFill>
                  <a:srgbClr val="A72700"/>
                </a:solidFill>
                <a:latin typeface="Arial"/>
                <a:cs typeface="Arial"/>
              </a:rPr>
              <a:t>Choice(</a:t>
            </a:r>
            <a:r>
              <a:rPr dirty="0" sz="2000" spc="-1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A72700"/>
                </a:solidFill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527050" marR="3830954">
              <a:lnSpc>
                <a:spcPct val="110800"/>
              </a:lnSpc>
            </a:pPr>
            <a:r>
              <a:rPr dirty="0" sz="2000" spc="-5" b="1">
                <a:solidFill>
                  <a:srgbClr val="A72700"/>
                </a:solidFill>
                <a:latin typeface="Arial"/>
                <a:cs typeface="Arial"/>
              </a:rPr>
              <a:t>colors.addItem(“Red”);  colors.addItem(“Green”);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57045" marR="5080" indent="-43307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Trình </a:t>
            </a:r>
            <a:r>
              <a:rPr dirty="0" spc="25"/>
              <a:t>quản </a:t>
            </a:r>
            <a:r>
              <a:rPr dirty="0" spc="-10"/>
              <a:t>lý </a:t>
            </a:r>
            <a:r>
              <a:rPr dirty="0" spc="90"/>
              <a:t>bố</a:t>
            </a:r>
            <a:r>
              <a:rPr dirty="0" spc="-275"/>
              <a:t> </a:t>
            </a:r>
            <a:r>
              <a:rPr dirty="0" spc="-25"/>
              <a:t>trí  </a:t>
            </a:r>
            <a:r>
              <a:rPr dirty="0" spc="-45"/>
              <a:t>Layout</a:t>
            </a:r>
            <a:r>
              <a:rPr dirty="0" spc="-114"/>
              <a:t> </a:t>
            </a:r>
            <a:r>
              <a:rPr dirty="0" spc="-50"/>
              <a:t>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469" y="1986279"/>
            <a:ext cx="51536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10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35">
                <a:latin typeface="Arial"/>
                <a:cs typeface="Arial"/>
              </a:rPr>
              <a:t>loại </a:t>
            </a:r>
            <a:r>
              <a:rPr dirty="0" sz="3200" spc="-10">
                <a:latin typeface="Arial"/>
                <a:cs typeface="Arial"/>
              </a:rPr>
              <a:t>layout </a:t>
            </a:r>
            <a:r>
              <a:rPr dirty="0" sz="3200" spc="-5">
                <a:latin typeface="Arial"/>
                <a:cs typeface="Arial"/>
              </a:rPr>
              <a:t>khác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nhau: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4820" y="263652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4820" y="315213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4820" y="366649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4820" y="418210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4820" y="469772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4220" y="2475229"/>
            <a:ext cx="2441575" cy="2599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5"/>
              </a:spcBef>
            </a:pPr>
            <a:r>
              <a:rPr dirty="0" sz="2800" spc="-25">
                <a:latin typeface="Arial"/>
                <a:cs typeface="Arial"/>
              </a:rPr>
              <a:t>Flow </a:t>
            </a:r>
            <a:r>
              <a:rPr dirty="0" sz="2800" spc="-30">
                <a:latin typeface="Arial"/>
                <a:cs typeface="Arial"/>
              </a:rPr>
              <a:t>Layout  </a:t>
            </a:r>
            <a:r>
              <a:rPr dirty="0" sz="2800" spc="-35">
                <a:latin typeface="Arial"/>
                <a:cs typeface="Arial"/>
              </a:rPr>
              <a:t>Border </a:t>
            </a:r>
            <a:r>
              <a:rPr dirty="0" sz="2800" spc="-30">
                <a:latin typeface="Arial"/>
                <a:cs typeface="Arial"/>
              </a:rPr>
              <a:t>Layout  Card Layout  Grid Layout  </a:t>
            </a:r>
            <a:r>
              <a:rPr dirty="0" sz="2800" spc="-35">
                <a:latin typeface="Arial"/>
                <a:cs typeface="Arial"/>
              </a:rPr>
              <a:t>GridBag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Layout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5094" y="5638800"/>
            <a:ext cx="8826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Arial"/>
                <a:cs typeface="Arial"/>
              </a:rPr>
              <a:t>c</a:t>
            </a:r>
            <a:r>
              <a:rPr dirty="0" sz="3200" spc="-15">
                <a:latin typeface="Arial"/>
                <a:cs typeface="Arial"/>
              </a:rPr>
              <a:t>á</a:t>
            </a:r>
            <a:r>
              <a:rPr dirty="0" sz="3200">
                <a:latin typeface="Arial"/>
                <a:cs typeface="Arial"/>
              </a:rPr>
              <a:t>ch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0469" y="5151120"/>
            <a:ext cx="252857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8140" marR="5080" indent="-345440">
              <a:lnSpc>
                <a:spcPct val="100000"/>
              </a:lnSpc>
              <a:spcBef>
                <a:spcPts val="100"/>
              </a:spcBef>
              <a:buChar char="•"/>
              <a:tabLst>
                <a:tab pos="357505" algn="l"/>
                <a:tab pos="358140" algn="l"/>
                <a:tab pos="1588135" algn="l"/>
              </a:tabLst>
            </a:pPr>
            <a:r>
              <a:rPr dirty="0" sz="3200">
                <a:latin typeface="Arial"/>
                <a:cs typeface="Arial"/>
              </a:rPr>
              <a:t>T</a:t>
            </a:r>
            <a:r>
              <a:rPr dirty="0" sz="3200" spc="-10">
                <a:latin typeface="Arial"/>
                <a:cs typeface="Arial"/>
              </a:rPr>
              <a:t>rì</a:t>
            </a:r>
            <a:r>
              <a:rPr dirty="0" sz="3200" spc="-5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h	</a:t>
            </a:r>
            <a:r>
              <a:rPr dirty="0" sz="3200" spc="-15">
                <a:latin typeface="Arial"/>
                <a:cs typeface="Arial"/>
              </a:rPr>
              <a:t>q</a:t>
            </a:r>
            <a:r>
              <a:rPr dirty="0" sz="3200" spc="5">
                <a:latin typeface="Arial"/>
                <a:cs typeface="Arial"/>
              </a:rPr>
              <a:t>u</a:t>
            </a:r>
            <a:r>
              <a:rPr dirty="0" sz="3200" spc="175">
                <a:latin typeface="Arial"/>
                <a:cs typeface="Arial"/>
              </a:rPr>
              <a:t>ả</a:t>
            </a:r>
            <a:r>
              <a:rPr dirty="0" sz="3200">
                <a:latin typeface="Arial"/>
                <a:cs typeface="Arial"/>
              </a:rPr>
              <a:t>n  </a:t>
            </a:r>
            <a:r>
              <a:rPr dirty="0" sz="3200" spc="35">
                <a:latin typeface="Arial"/>
                <a:cs typeface="Arial"/>
              </a:rPr>
              <a:t>bằng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05935" y="5151120"/>
            <a:ext cx="1685289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010" algn="l"/>
              </a:tabLst>
            </a:pPr>
            <a:r>
              <a:rPr dirty="0" sz="3200" spc="-15">
                <a:latin typeface="Arial"/>
                <a:cs typeface="Arial"/>
              </a:rPr>
              <a:t>l</a:t>
            </a:r>
            <a:r>
              <a:rPr dirty="0" sz="3200">
                <a:latin typeface="Arial"/>
                <a:cs typeface="Arial"/>
              </a:rPr>
              <a:t>ý	</a:t>
            </a:r>
            <a:r>
              <a:rPr dirty="0" sz="3200" spc="-5">
                <a:latin typeface="Arial"/>
                <a:cs typeface="Arial"/>
              </a:rPr>
              <a:t>layout</a:t>
            </a:r>
            <a:endParaRPr sz="3200">
              <a:latin typeface="Arial"/>
              <a:cs typeface="Arial"/>
            </a:endParaRPr>
          </a:p>
          <a:p>
            <a:pPr marL="699770">
              <a:lnSpc>
                <a:spcPct val="100000"/>
              </a:lnSpc>
            </a:pPr>
            <a:r>
              <a:rPr dirty="0" sz="3200" spc="50">
                <a:latin typeface="Arial"/>
                <a:cs typeface="Arial"/>
              </a:rPr>
              <a:t>gọi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26988" y="5151120"/>
            <a:ext cx="290766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320">
              <a:lnSpc>
                <a:spcPct val="100000"/>
              </a:lnSpc>
              <a:spcBef>
                <a:spcPts val="100"/>
              </a:spcBef>
              <a:tabLst>
                <a:tab pos="1250950" algn="l"/>
                <a:tab pos="2094230" algn="l"/>
                <a:tab pos="2324100" algn="l"/>
              </a:tabLst>
            </a:pPr>
            <a:r>
              <a:rPr dirty="0" sz="3200" spc="30">
                <a:latin typeface="Arial"/>
                <a:cs typeface="Arial"/>
              </a:rPr>
              <a:t>đ</a:t>
            </a:r>
            <a:r>
              <a:rPr dirty="0" sz="3200" spc="-135">
                <a:latin typeface="Arial"/>
                <a:cs typeface="Arial"/>
              </a:rPr>
              <a:t>ư</a:t>
            </a:r>
            <a:r>
              <a:rPr dirty="0" sz="3200" spc="-155">
                <a:latin typeface="Arial"/>
                <a:cs typeface="Arial"/>
              </a:rPr>
              <a:t>ợ</a:t>
            </a:r>
            <a:r>
              <a:rPr dirty="0" sz="3200">
                <a:latin typeface="Arial"/>
                <a:cs typeface="Arial"/>
              </a:rPr>
              <a:t>c	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0">
                <a:latin typeface="Arial"/>
                <a:cs typeface="Arial"/>
              </a:rPr>
              <a:t>h</a:t>
            </a:r>
            <a:r>
              <a:rPr dirty="0" sz="3200" spc="15">
                <a:latin typeface="Arial"/>
                <a:cs typeface="Arial"/>
              </a:rPr>
              <a:t>i</a:t>
            </a:r>
            <a:r>
              <a:rPr dirty="0" sz="3200" spc="145">
                <a:latin typeface="Arial"/>
                <a:cs typeface="Arial"/>
              </a:rPr>
              <a:t>ế</a:t>
            </a:r>
            <a:r>
              <a:rPr dirty="0" sz="3200">
                <a:latin typeface="Arial"/>
                <a:cs typeface="Arial"/>
              </a:rPr>
              <a:t>t		</a:t>
            </a:r>
            <a:r>
              <a:rPr dirty="0" sz="3200" spc="35">
                <a:latin typeface="Arial"/>
                <a:cs typeface="Arial"/>
              </a:rPr>
              <a:t>l</a:t>
            </a:r>
            <a:r>
              <a:rPr dirty="0" sz="3200" spc="140">
                <a:latin typeface="Arial"/>
                <a:cs typeface="Arial"/>
              </a:rPr>
              <a:t>ậ</a:t>
            </a:r>
            <a:r>
              <a:rPr dirty="0" sz="3200">
                <a:latin typeface="Arial"/>
                <a:cs typeface="Arial"/>
              </a:rPr>
              <a:t>p  </a:t>
            </a:r>
            <a:r>
              <a:rPr dirty="0" sz="3200" spc="0">
                <a:latin typeface="Arial"/>
                <a:cs typeface="Arial"/>
              </a:rPr>
              <a:t>p</a:t>
            </a:r>
            <a:r>
              <a:rPr dirty="0" sz="3200" spc="25">
                <a:latin typeface="Arial"/>
                <a:cs typeface="Arial"/>
              </a:rPr>
              <a:t>h</a:t>
            </a:r>
            <a:r>
              <a:rPr dirty="0" sz="3200" spc="-135">
                <a:latin typeface="Arial"/>
                <a:cs typeface="Arial"/>
              </a:rPr>
              <a:t>ư</a:t>
            </a:r>
            <a:r>
              <a:rPr dirty="0" sz="3200" spc="-160">
                <a:latin typeface="Arial"/>
                <a:cs typeface="Arial"/>
              </a:rPr>
              <a:t>ơ</a:t>
            </a:r>
            <a:r>
              <a:rPr dirty="0" sz="3200" spc="-5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g	</a:t>
            </a:r>
            <a:r>
              <a:rPr dirty="0" sz="3200" spc="-10">
                <a:latin typeface="Arial"/>
                <a:cs typeface="Arial"/>
              </a:rPr>
              <a:t>t</a:t>
            </a:r>
            <a:r>
              <a:rPr dirty="0" sz="3200" spc="25">
                <a:latin typeface="Arial"/>
                <a:cs typeface="Arial"/>
              </a:rPr>
              <a:t>h</a:t>
            </a:r>
            <a:r>
              <a:rPr dirty="0" sz="3200" spc="-140">
                <a:latin typeface="Arial"/>
                <a:cs typeface="Arial"/>
              </a:rPr>
              <a:t>ứ</a:t>
            </a:r>
            <a:r>
              <a:rPr dirty="0" sz="3200"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5910" y="6126479"/>
            <a:ext cx="23526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Arial"/>
                <a:cs typeface="Arial"/>
              </a:rPr>
              <a:t>‘setLayout(</a:t>
            </a:r>
            <a:r>
              <a:rPr dirty="0" sz="3200" spc="-7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)’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833119"/>
            <a:ext cx="28289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F</a:t>
            </a:r>
            <a:r>
              <a:rPr dirty="0" spc="-20"/>
              <a:t>l</a:t>
            </a:r>
            <a:r>
              <a:rPr dirty="0" spc="-50"/>
              <a:t>o</a:t>
            </a:r>
            <a:r>
              <a:rPr dirty="0" spc="-60"/>
              <a:t>wL</a:t>
            </a:r>
            <a:r>
              <a:rPr dirty="0" spc="-50"/>
              <a:t>a</a:t>
            </a:r>
            <a:r>
              <a:rPr dirty="0" spc="-40"/>
              <a:t>y</a:t>
            </a:r>
            <a:r>
              <a:rPr dirty="0" spc="-50"/>
              <a:t>ou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5389" y="1921510"/>
            <a:ext cx="7613015" cy="386080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algn="just" marL="358140" marR="5715" indent="-345440">
              <a:lnSpc>
                <a:spcPts val="3240"/>
              </a:lnSpc>
              <a:spcBef>
                <a:spcPts val="505"/>
              </a:spcBef>
              <a:buChar char="•"/>
              <a:tabLst>
                <a:tab pos="358140" algn="l"/>
              </a:tabLst>
            </a:pPr>
            <a:r>
              <a:rPr dirty="0" sz="3000" spc="-5">
                <a:latin typeface="Arial"/>
                <a:cs typeface="Arial"/>
              </a:rPr>
              <a:t>Là </a:t>
            </a:r>
            <a:r>
              <a:rPr dirty="0" sz="3000" spc="-10">
                <a:latin typeface="Arial"/>
                <a:cs typeface="Arial"/>
              </a:rPr>
              <a:t>trình </a:t>
            </a:r>
            <a:r>
              <a:rPr dirty="0" sz="3000" spc="30">
                <a:latin typeface="Arial"/>
                <a:cs typeface="Arial"/>
              </a:rPr>
              <a:t>quản </a:t>
            </a:r>
            <a:r>
              <a:rPr dirty="0" sz="3000" spc="-5">
                <a:latin typeface="Arial"/>
                <a:cs typeface="Arial"/>
              </a:rPr>
              <a:t>lý layout </a:t>
            </a:r>
            <a:r>
              <a:rPr dirty="0" sz="3000" spc="40">
                <a:latin typeface="Arial"/>
                <a:cs typeface="Arial"/>
              </a:rPr>
              <a:t>mặc </a:t>
            </a:r>
            <a:r>
              <a:rPr dirty="0" sz="3000" spc="25">
                <a:latin typeface="Arial"/>
                <a:cs typeface="Arial"/>
              </a:rPr>
              <a:t>định </a:t>
            </a:r>
            <a:r>
              <a:rPr dirty="0" sz="3000" spc="-10">
                <a:latin typeface="Arial"/>
                <a:cs typeface="Arial"/>
              </a:rPr>
              <a:t>cho </a:t>
            </a:r>
            <a:r>
              <a:rPr dirty="0" sz="3000" spc="-5">
                <a:latin typeface="Arial"/>
                <a:cs typeface="Arial"/>
              </a:rPr>
              <a:t>các  applet </a:t>
            </a:r>
            <a:r>
              <a:rPr dirty="0" sz="3000">
                <a:latin typeface="Arial"/>
                <a:cs typeface="Arial"/>
              </a:rPr>
              <a:t>và </a:t>
            </a:r>
            <a:r>
              <a:rPr dirty="0" sz="3000" spc="-5">
                <a:latin typeface="Arial"/>
                <a:cs typeface="Arial"/>
              </a:rPr>
              <a:t>các</a:t>
            </a:r>
            <a:r>
              <a:rPr dirty="0" sz="3000" spc="-7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panel</a:t>
            </a:r>
            <a:endParaRPr sz="3000">
              <a:latin typeface="Arial"/>
              <a:cs typeface="Arial"/>
            </a:endParaRPr>
          </a:p>
          <a:p>
            <a:pPr algn="just" marL="358140" marR="5080" indent="-345440">
              <a:lnSpc>
                <a:spcPct val="89900"/>
              </a:lnSpc>
              <a:spcBef>
                <a:spcPts val="700"/>
              </a:spcBef>
              <a:buChar char="•"/>
              <a:tabLst>
                <a:tab pos="358140" algn="l"/>
              </a:tabLst>
            </a:pPr>
            <a:r>
              <a:rPr dirty="0" sz="3000" spc="-50">
                <a:latin typeface="Arial"/>
                <a:cs typeface="Arial"/>
              </a:rPr>
              <a:t>Với </a:t>
            </a:r>
            <a:r>
              <a:rPr dirty="0" sz="3000" spc="-5">
                <a:latin typeface="Arial"/>
                <a:cs typeface="Arial"/>
              </a:rPr>
              <a:t>FlowLayout </a:t>
            </a:r>
            <a:r>
              <a:rPr dirty="0" sz="3000">
                <a:latin typeface="Arial"/>
                <a:cs typeface="Arial"/>
              </a:rPr>
              <a:t>các </a:t>
            </a:r>
            <a:r>
              <a:rPr dirty="0" sz="3000" spc="-10">
                <a:latin typeface="Arial"/>
                <a:cs typeface="Arial"/>
              </a:rPr>
              <a:t>thành </a:t>
            </a:r>
            <a:r>
              <a:rPr dirty="0" sz="3000" spc="25">
                <a:latin typeface="Arial"/>
                <a:cs typeface="Arial"/>
              </a:rPr>
              <a:t>phần </a:t>
            </a:r>
            <a:r>
              <a:rPr dirty="0" sz="3000" spc="105">
                <a:latin typeface="Arial"/>
                <a:cs typeface="Arial"/>
              </a:rPr>
              <a:t>sẽ </a:t>
            </a:r>
            <a:r>
              <a:rPr dirty="0" sz="3000" spc="-65">
                <a:latin typeface="Arial"/>
                <a:cs typeface="Arial"/>
              </a:rPr>
              <a:t>được </a:t>
            </a:r>
            <a:r>
              <a:rPr dirty="0" sz="3000" spc="700">
                <a:latin typeface="Arial"/>
                <a:cs typeface="Arial"/>
              </a:rPr>
              <a:t> </a:t>
            </a:r>
            <a:r>
              <a:rPr dirty="0" sz="3000" spc="50">
                <a:latin typeface="Arial"/>
                <a:cs typeface="Arial"/>
              </a:rPr>
              <a:t>xắp </a:t>
            </a:r>
            <a:r>
              <a:rPr dirty="0" sz="3000" spc="50">
                <a:latin typeface="Arial"/>
                <a:cs typeface="Arial"/>
              </a:rPr>
              <a:t>xếp </a:t>
            </a:r>
            <a:r>
              <a:rPr dirty="0" sz="3000" spc="-55">
                <a:latin typeface="Arial"/>
                <a:cs typeface="Arial"/>
              </a:rPr>
              <a:t>từ </a:t>
            </a:r>
            <a:r>
              <a:rPr dirty="0" sz="3000" spc="-5">
                <a:latin typeface="Arial"/>
                <a:cs typeface="Arial"/>
              </a:rPr>
              <a:t>góc trái trên </a:t>
            </a:r>
            <a:r>
              <a:rPr dirty="0" sz="3000" spc="50">
                <a:latin typeface="Arial"/>
                <a:cs typeface="Arial"/>
              </a:rPr>
              <a:t>đến </a:t>
            </a:r>
            <a:r>
              <a:rPr dirty="0" sz="3000" spc="-5">
                <a:latin typeface="Arial"/>
                <a:cs typeface="Arial"/>
              </a:rPr>
              <a:t>góc </a:t>
            </a:r>
            <a:r>
              <a:rPr dirty="0" sz="3000" spc="25">
                <a:latin typeface="Arial"/>
                <a:cs typeface="Arial"/>
              </a:rPr>
              <a:t>phải </a:t>
            </a:r>
            <a:r>
              <a:rPr dirty="0" sz="3000" spc="-65">
                <a:latin typeface="Arial"/>
                <a:cs typeface="Arial"/>
              </a:rPr>
              <a:t>dưới  </a:t>
            </a:r>
            <a:r>
              <a:rPr dirty="0" sz="3000" spc="75">
                <a:latin typeface="Arial"/>
                <a:cs typeface="Arial"/>
              </a:rPr>
              <a:t>của </a:t>
            </a:r>
            <a:r>
              <a:rPr dirty="0" sz="3000" spc="-5">
                <a:latin typeface="Arial"/>
                <a:cs typeface="Arial"/>
              </a:rPr>
              <a:t>màn</a:t>
            </a:r>
            <a:r>
              <a:rPr dirty="0" sz="3000" spc="-160">
                <a:latin typeface="Arial"/>
                <a:cs typeface="Arial"/>
              </a:rPr>
              <a:t> </a:t>
            </a:r>
            <a:r>
              <a:rPr dirty="0" sz="3000" spc="-15">
                <a:latin typeface="Arial"/>
                <a:cs typeface="Arial"/>
              </a:rPr>
              <a:t>hình</a:t>
            </a:r>
            <a:endParaRPr sz="3000">
              <a:latin typeface="Arial"/>
              <a:cs typeface="Arial"/>
            </a:endParaRPr>
          </a:p>
          <a:p>
            <a:pPr marL="358140" indent="-345440">
              <a:lnSpc>
                <a:spcPct val="100000"/>
              </a:lnSpc>
              <a:spcBef>
                <a:spcPts val="325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3000" spc="-5">
                <a:latin typeface="Arial"/>
                <a:cs typeface="Arial"/>
              </a:rPr>
              <a:t>Các</a:t>
            </a:r>
            <a:r>
              <a:rPr dirty="0" sz="3000" spc="-9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constructor:</a:t>
            </a:r>
            <a:endParaRPr sz="30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305"/>
              </a:spcBef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FlowLayout mylayout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=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new</a:t>
            </a:r>
            <a:r>
              <a:rPr dirty="0" sz="2400" spc="-2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FlowLayout();</a:t>
            </a:r>
            <a:endParaRPr sz="2400">
              <a:latin typeface="Arial"/>
              <a:cs typeface="Arial"/>
            </a:endParaRPr>
          </a:p>
          <a:p>
            <a:pPr marL="586740" marR="2380615" indent="-114300">
              <a:lnSpc>
                <a:spcPts val="2590"/>
              </a:lnSpc>
              <a:spcBef>
                <a:spcPts val="635"/>
              </a:spcBef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FlowLayout exLayout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=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new  flowLayout(FlowLayout.RIGHT);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3389" y="71119"/>
            <a:ext cx="33127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BorderLayout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1300" y="796290"/>
            <a:ext cx="7562215" cy="5565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8140" marR="13335" indent="-345440">
              <a:lnSpc>
                <a:spcPct val="100000"/>
              </a:lnSpc>
              <a:spcBef>
                <a:spcPts val="100"/>
              </a:spcBef>
              <a:buChar char="•"/>
              <a:tabLst>
                <a:tab pos="358140" algn="l"/>
              </a:tabLst>
            </a:pPr>
            <a:r>
              <a:rPr dirty="0" sz="2800" spc="-15">
                <a:latin typeface="Arial"/>
                <a:cs typeface="Arial"/>
              </a:rPr>
              <a:t>Là </a:t>
            </a:r>
            <a:r>
              <a:rPr dirty="0" sz="2800" spc="-25">
                <a:latin typeface="Arial"/>
                <a:cs typeface="Arial"/>
              </a:rPr>
              <a:t>trình </a:t>
            </a:r>
            <a:r>
              <a:rPr dirty="0" sz="2800" spc="15">
                <a:latin typeface="Arial"/>
                <a:cs typeface="Arial"/>
              </a:rPr>
              <a:t>quản </a:t>
            </a:r>
            <a:r>
              <a:rPr dirty="0" sz="2800" spc="-15">
                <a:latin typeface="Arial"/>
                <a:cs typeface="Arial"/>
              </a:rPr>
              <a:t>lý </a:t>
            </a:r>
            <a:r>
              <a:rPr dirty="0" sz="2800" spc="-30">
                <a:latin typeface="Arial"/>
                <a:cs typeface="Arial"/>
              </a:rPr>
              <a:t>layout </a:t>
            </a:r>
            <a:r>
              <a:rPr dirty="0" sz="2800" spc="25">
                <a:latin typeface="Arial"/>
                <a:cs typeface="Arial"/>
              </a:rPr>
              <a:t>mặc </a:t>
            </a:r>
            <a:r>
              <a:rPr dirty="0" sz="2800" spc="25">
                <a:latin typeface="Arial"/>
                <a:cs typeface="Arial"/>
              </a:rPr>
              <a:t>định </a:t>
            </a:r>
            <a:r>
              <a:rPr dirty="0" sz="2800" spc="-20">
                <a:latin typeface="Arial"/>
                <a:cs typeface="Arial"/>
              </a:rPr>
              <a:t>cho </a:t>
            </a:r>
            <a:r>
              <a:rPr dirty="0" sz="2800" spc="-35">
                <a:latin typeface="Arial"/>
                <a:cs typeface="Arial"/>
              </a:rPr>
              <a:t>Window,  Frame </a:t>
            </a:r>
            <a:r>
              <a:rPr dirty="0" sz="2800" spc="-20">
                <a:latin typeface="Arial"/>
                <a:cs typeface="Arial"/>
              </a:rPr>
              <a:t>và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Dialog</a:t>
            </a:r>
            <a:endParaRPr sz="2800">
              <a:latin typeface="Arial"/>
              <a:cs typeface="Arial"/>
            </a:endParaRPr>
          </a:p>
          <a:p>
            <a:pPr algn="just" marL="358140" marR="12700" indent="-345440">
              <a:lnSpc>
                <a:spcPct val="100000"/>
              </a:lnSpc>
              <a:spcBef>
                <a:spcPts val="690"/>
              </a:spcBef>
              <a:buChar char="•"/>
              <a:tabLst>
                <a:tab pos="358140" algn="l"/>
              </a:tabLst>
            </a:pPr>
            <a:r>
              <a:rPr dirty="0" sz="2800" spc="-30">
                <a:latin typeface="Arial"/>
                <a:cs typeface="Arial"/>
              </a:rPr>
              <a:t>Trình </a:t>
            </a:r>
            <a:r>
              <a:rPr dirty="0" sz="2800" spc="10">
                <a:latin typeface="Arial"/>
                <a:cs typeface="Arial"/>
              </a:rPr>
              <a:t>quản </a:t>
            </a:r>
            <a:r>
              <a:rPr dirty="0" sz="2800" spc="-15">
                <a:latin typeface="Arial"/>
                <a:cs typeface="Arial"/>
              </a:rPr>
              <a:t>lý </a:t>
            </a:r>
            <a:r>
              <a:rPr dirty="0" sz="2800" spc="-25">
                <a:latin typeface="Arial"/>
                <a:cs typeface="Arial"/>
              </a:rPr>
              <a:t>này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35">
                <a:latin typeface="Arial"/>
                <a:cs typeface="Arial"/>
              </a:rPr>
              <a:t>thể </a:t>
            </a:r>
            <a:r>
              <a:rPr dirty="0" sz="2800" spc="30">
                <a:latin typeface="Arial"/>
                <a:cs typeface="Arial"/>
              </a:rPr>
              <a:t>xắp xếp </a:t>
            </a:r>
            <a:r>
              <a:rPr dirty="0" sz="2800" spc="40">
                <a:latin typeface="Arial"/>
                <a:cs typeface="Arial"/>
              </a:rPr>
              <a:t>đến </a:t>
            </a:r>
            <a:r>
              <a:rPr dirty="0" sz="2800">
                <a:latin typeface="Arial"/>
                <a:cs typeface="Arial"/>
              </a:rPr>
              <a:t>5 </a:t>
            </a:r>
            <a:r>
              <a:rPr dirty="0" sz="2800" spc="-30">
                <a:latin typeface="Arial"/>
                <a:cs typeface="Arial"/>
              </a:rPr>
              <a:t>thành  </a:t>
            </a:r>
            <a:r>
              <a:rPr dirty="0" sz="2800" spc="15">
                <a:latin typeface="Arial"/>
                <a:cs typeface="Arial"/>
              </a:rPr>
              <a:t>phần </a:t>
            </a:r>
            <a:r>
              <a:rPr dirty="0" sz="2800" spc="-25">
                <a:latin typeface="Arial"/>
                <a:cs typeface="Arial"/>
              </a:rPr>
              <a:t>trong</a:t>
            </a:r>
            <a:r>
              <a:rPr dirty="0" sz="2800" spc="-20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container</a:t>
            </a:r>
            <a:endParaRPr sz="2800">
              <a:latin typeface="Arial"/>
              <a:cs typeface="Arial"/>
            </a:endParaRPr>
          </a:p>
          <a:p>
            <a:pPr algn="just" marL="358140" marR="5080" indent="-345440">
              <a:lnSpc>
                <a:spcPct val="100000"/>
              </a:lnSpc>
              <a:spcBef>
                <a:spcPts val="700"/>
              </a:spcBef>
              <a:buChar char="•"/>
              <a:tabLst>
                <a:tab pos="358140" algn="l"/>
              </a:tabLst>
            </a:pPr>
            <a:r>
              <a:rPr dirty="0" sz="2800" spc="-30">
                <a:latin typeface="Arial"/>
                <a:cs typeface="Arial"/>
              </a:rPr>
              <a:t>Các thành </a:t>
            </a:r>
            <a:r>
              <a:rPr dirty="0" sz="2800" spc="10">
                <a:latin typeface="Arial"/>
                <a:cs typeface="Arial"/>
              </a:rPr>
              <a:t>phần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35">
                <a:latin typeface="Arial"/>
                <a:cs typeface="Arial"/>
              </a:rPr>
              <a:t>thể </a:t>
            </a:r>
            <a:r>
              <a:rPr dirty="0" sz="2800" spc="-55">
                <a:latin typeface="Arial"/>
                <a:cs typeface="Arial"/>
              </a:rPr>
              <a:t>được </a:t>
            </a:r>
            <a:r>
              <a:rPr dirty="0" sz="2800" spc="50">
                <a:latin typeface="Arial"/>
                <a:cs typeface="Arial"/>
              </a:rPr>
              <a:t>đặt </a:t>
            </a:r>
            <a:r>
              <a:rPr dirty="0" sz="2800" spc="-25">
                <a:latin typeface="Arial"/>
                <a:cs typeface="Arial"/>
              </a:rPr>
              <a:t>vào </a:t>
            </a:r>
            <a:r>
              <a:rPr dirty="0" sz="2800">
                <a:latin typeface="Arial"/>
                <a:cs typeface="Arial"/>
              </a:rPr>
              <a:t>5 </a:t>
            </a:r>
            <a:r>
              <a:rPr dirty="0" sz="2800" spc="-60">
                <a:latin typeface="Arial"/>
                <a:cs typeface="Arial"/>
              </a:rPr>
              <a:t>hướng  </a:t>
            </a:r>
            <a:r>
              <a:rPr dirty="0" sz="2800" spc="-35">
                <a:latin typeface="Arial"/>
                <a:cs typeface="Arial"/>
              </a:rPr>
              <a:t>NORTH, EAST, SOUTH, WEST </a:t>
            </a:r>
            <a:r>
              <a:rPr dirty="0" sz="2800" spc="-20">
                <a:latin typeface="Arial"/>
                <a:cs typeface="Arial"/>
              </a:rPr>
              <a:t>và </a:t>
            </a:r>
            <a:r>
              <a:rPr dirty="0" sz="2800" spc="-40">
                <a:latin typeface="Arial"/>
                <a:cs typeface="Arial"/>
              </a:rPr>
              <a:t>CENTER </a:t>
            </a:r>
            <a:r>
              <a:rPr dirty="0" sz="2800" spc="690">
                <a:latin typeface="Arial"/>
                <a:cs typeface="Arial"/>
              </a:rPr>
              <a:t> </a:t>
            </a:r>
            <a:r>
              <a:rPr dirty="0" sz="2800" spc="60">
                <a:latin typeface="Arial"/>
                <a:cs typeface="Arial"/>
              </a:rPr>
              <a:t>của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container</a:t>
            </a:r>
            <a:endParaRPr sz="2800">
              <a:latin typeface="Arial"/>
              <a:cs typeface="Arial"/>
            </a:endParaRPr>
          </a:p>
          <a:p>
            <a:pPr algn="just" marL="358140" marR="10795" indent="-34544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8140" algn="l"/>
              </a:tabLst>
            </a:pPr>
            <a:r>
              <a:rPr dirty="0" sz="2800" spc="-25" b="1">
                <a:latin typeface="Arial"/>
                <a:cs typeface="Arial"/>
              </a:rPr>
              <a:t>Ví </a:t>
            </a:r>
            <a:r>
              <a:rPr dirty="0" sz="2800" spc="75" b="1">
                <a:latin typeface="Arial"/>
                <a:cs typeface="Arial"/>
              </a:rPr>
              <a:t>dụ: </a:t>
            </a:r>
            <a:r>
              <a:rPr dirty="0" sz="2800" spc="75">
                <a:latin typeface="Arial"/>
                <a:cs typeface="Arial"/>
              </a:rPr>
              <a:t>Để </a:t>
            </a:r>
            <a:r>
              <a:rPr dirty="0" sz="2800" spc="-25">
                <a:latin typeface="Arial"/>
                <a:cs typeface="Arial"/>
              </a:rPr>
              <a:t>thêm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-30">
                <a:latin typeface="Arial"/>
                <a:cs typeface="Arial"/>
              </a:rPr>
              <a:t>thành </a:t>
            </a:r>
            <a:r>
              <a:rPr dirty="0" sz="2800" spc="10">
                <a:latin typeface="Arial"/>
                <a:cs typeface="Arial"/>
              </a:rPr>
              <a:t>phần </a:t>
            </a:r>
            <a:r>
              <a:rPr dirty="0" sz="2800" spc="-25">
                <a:latin typeface="Arial"/>
                <a:cs typeface="Arial"/>
              </a:rPr>
              <a:t>vào </a:t>
            </a:r>
            <a:r>
              <a:rPr dirty="0" sz="2800" spc="-35">
                <a:latin typeface="Arial"/>
                <a:cs typeface="Arial"/>
              </a:rPr>
              <a:t>vùng  </a:t>
            </a:r>
            <a:r>
              <a:rPr dirty="0" sz="2800" spc="-25">
                <a:latin typeface="Arial"/>
                <a:cs typeface="Arial"/>
              </a:rPr>
              <a:t>North </a:t>
            </a:r>
            <a:r>
              <a:rPr dirty="0" sz="2800" spc="60">
                <a:latin typeface="Arial"/>
                <a:cs typeface="Arial"/>
              </a:rPr>
              <a:t>của</a:t>
            </a:r>
            <a:r>
              <a:rPr dirty="0" sz="2800" spc="-15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container</a:t>
            </a:r>
            <a:endParaRPr sz="2800">
              <a:latin typeface="Arial"/>
              <a:cs typeface="Arial"/>
            </a:endParaRPr>
          </a:p>
          <a:p>
            <a:pPr marL="471805" marR="757555">
              <a:lnSpc>
                <a:spcPct val="120700"/>
              </a:lnSpc>
              <a:spcBef>
                <a:spcPts val="5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Button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b1= 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new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Button(“North Button”);  setLayout(new BorderLayout( )); 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add(b1,</a:t>
            </a:r>
            <a:r>
              <a:rPr dirty="0" sz="2600" spc="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BorderLayout.NORTH);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8320" y="833119"/>
            <a:ext cx="28568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CardLayout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39" y="1877060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9839" y="2687320"/>
            <a:ext cx="150495" cy="14427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9839" y="4533900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3239" y="1896110"/>
            <a:ext cx="7044690" cy="31089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 spc="-25">
                <a:latin typeface="Arial"/>
                <a:cs typeface="Arial"/>
              </a:rPr>
              <a:t>Có </a:t>
            </a:r>
            <a:r>
              <a:rPr dirty="0" sz="2800" spc="30">
                <a:latin typeface="Arial"/>
                <a:cs typeface="Arial"/>
              </a:rPr>
              <a:t>thể </a:t>
            </a:r>
            <a:r>
              <a:rPr dirty="0" sz="2800" spc="-45">
                <a:latin typeface="Arial"/>
                <a:cs typeface="Arial"/>
              </a:rPr>
              <a:t>lưu </a:t>
            </a:r>
            <a:r>
              <a:rPr dirty="0" sz="2800" spc="-50">
                <a:latin typeface="Arial"/>
                <a:cs typeface="Arial"/>
              </a:rPr>
              <a:t>trữ </a:t>
            </a: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-30">
                <a:latin typeface="Arial"/>
                <a:cs typeface="Arial"/>
              </a:rPr>
              <a:t>danh </a:t>
            </a:r>
            <a:r>
              <a:rPr dirty="0" sz="2800" spc="-25">
                <a:latin typeface="Arial"/>
                <a:cs typeface="Arial"/>
              </a:rPr>
              <a:t>sách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15">
                <a:latin typeface="Arial"/>
                <a:cs typeface="Arial"/>
              </a:rPr>
              <a:t>kiểu</a:t>
            </a:r>
            <a:r>
              <a:rPr dirty="0" sz="2800" spc="-17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layout  khác</a:t>
            </a:r>
            <a:r>
              <a:rPr dirty="0" sz="2800" spc="-12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nhau</a:t>
            </a:r>
            <a:endParaRPr sz="2800">
              <a:latin typeface="Arial"/>
              <a:cs typeface="Arial"/>
            </a:endParaRPr>
          </a:p>
          <a:p>
            <a:pPr marL="12700" marR="733425">
              <a:lnSpc>
                <a:spcPts val="3720"/>
              </a:lnSpc>
              <a:spcBef>
                <a:spcPts val="135"/>
              </a:spcBef>
            </a:pPr>
            <a:r>
              <a:rPr dirty="0" sz="2800" spc="30">
                <a:latin typeface="Arial"/>
                <a:cs typeface="Arial"/>
              </a:rPr>
              <a:t>Mỗi </a:t>
            </a:r>
            <a:r>
              <a:rPr dirty="0" sz="2800" spc="-25">
                <a:latin typeface="Arial"/>
                <a:cs typeface="Arial"/>
              </a:rPr>
              <a:t>layout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-25">
                <a:latin typeface="Arial"/>
                <a:cs typeface="Arial"/>
              </a:rPr>
              <a:t>xem </a:t>
            </a:r>
            <a:r>
              <a:rPr dirty="0" sz="2800" spc="-55">
                <a:latin typeface="Arial"/>
                <a:cs typeface="Arial"/>
              </a:rPr>
              <a:t>như </a:t>
            </a:r>
            <a:r>
              <a:rPr dirty="0" sz="2800" spc="30">
                <a:latin typeface="Arial"/>
                <a:cs typeface="Arial"/>
              </a:rPr>
              <a:t>một thẻ</a:t>
            </a:r>
            <a:r>
              <a:rPr dirty="0" sz="2800" spc="-29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(card)  </a:t>
            </a:r>
            <a:r>
              <a:rPr dirty="0" sz="2800" spc="25">
                <a:latin typeface="Arial"/>
                <a:cs typeface="Arial"/>
              </a:rPr>
              <a:t>Thẻ </a:t>
            </a:r>
            <a:r>
              <a:rPr dirty="0" sz="2800" spc="-55">
                <a:latin typeface="Arial"/>
                <a:cs typeface="Arial"/>
              </a:rPr>
              <a:t>thường </a:t>
            </a:r>
            <a:r>
              <a:rPr dirty="0" sz="2800" spc="-15">
                <a:latin typeface="Arial"/>
                <a:cs typeface="Arial"/>
              </a:rPr>
              <a:t>là </a:t>
            </a:r>
            <a:r>
              <a:rPr dirty="0" sz="2800" spc="40">
                <a:latin typeface="Arial"/>
                <a:cs typeface="Arial"/>
              </a:rPr>
              <a:t>đối </a:t>
            </a:r>
            <a:r>
              <a:rPr dirty="0" sz="2800" spc="-60">
                <a:latin typeface="Arial"/>
                <a:cs typeface="Arial"/>
              </a:rPr>
              <a:t>tượng</a:t>
            </a:r>
            <a:r>
              <a:rPr dirty="0" sz="2800" spc="-31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Panel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020"/>
              </a:lnSpc>
              <a:spcBef>
                <a:spcPts val="555"/>
              </a:spcBef>
              <a:tabLst>
                <a:tab pos="2302510" algn="l"/>
              </a:tabLst>
            </a:pP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-30">
                <a:latin typeface="Arial"/>
                <a:cs typeface="Arial"/>
              </a:rPr>
              <a:t>thành </a:t>
            </a:r>
            <a:r>
              <a:rPr dirty="0" sz="2800" spc="15">
                <a:latin typeface="Arial"/>
                <a:cs typeface="Arial"/>
              </a:rPr>
              <a:t>phần </a:t>
            </a:r>
            <a:r>
              <a:rPr dirty="0" sz="2800" spc="50">
                <a:latin typeface="Arial"/>
                <a:cs typeface="Arial"/>
              </a:rPr>
              <a:t>độc </a:t>
            </a:r>
            <a:r>
              <a:rPr dirty="0" sz="2800" spc="35">
                <a:latin typeface="Arial"/>
                <a:cs typeface="Arial"/>
              </a:rPr>
              <a:t>lập </a:t>
            </a:r>
            <a:r>
              <a:rPr dirty="0" sz="2800" spc="-55">
                <a:latin typeface="Arial"/>
                <a:cs typeface="Arial"/>
              </a:rPr>
              <a:t>như </a:t>
            </a:r>
            <a:r>
              <a:rPr dirty="0" sz="2800" spc="-25">
                <a:latin typeface="Arial"/>
                <a:cs typeface="Arial"/>
              </a:rPr>
              <a:t>button </a:t>
            </a:r>
            <a:r>
              <a:rPr dirty="0" sz="2800" spc="75">
                <a:latin typeface="Arial"/>
                <a:cs typeface="Arial"/>
              </a:rPr>
              <a:t>sẽ </a:t>
            </a:r>
            <a:r>
              <a:rPr dirty="0" sz="2800" spc="25">
                <a:latin typeface="Arial"/>
                <a:cs typeface="Arial"/>
              </a:rPr>
              <a:t>điều  </a:t>
            </a:r>
            <a:r>
              <a:rPr dirty="0" sz="2800" spc="5">
                <a:latin typeface="Arial"/>
                <a:cs typeface="Arial"/>
              </a:rPr>
              <a:t>khiển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các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30">
                <a:latin typeface="Arial"/>
                <a:cs typeface="Arial"/>
              </a:rPr>
              <a:t>thẻ	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50">
                <a:latin typeface="Arial"/>
                <a:cs typeface="Arial"/>
              </a:rPr>
              <a:t>đặt </a:t>
            </a:r>
            <a:r>
              <a:rPr dirty="0" sz="2800" spc="-125">
                <a:latin typeface="Arial"/>
                <a:cs typeface="Arial"/>
              </a:rPr>
              <a:t>ở </a:t>
            </a:r>
            <a:r>
              <a:rPr dirty="0" sz="2800" spc="-20">
                <a:latin typeface="Arial"/>
                <a:cs typeface="Arial"/>
              </a:rPr>
              <a:t>phía </a:t>
            </a:r>
            <a:r>
              <a:rPr dirty="0" sz="2800" spc="-25">
                <a:latin typeface="Arial"/>
                <a:cs typeface="Arial"/>
              </a:rPr>
              <a:t>trên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10">
                <a:latin typeface="Arial"/>
                <a:cs typeface="Arial"/>
              </a:rPr>
              <a:t>nhất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800" spc="-30">
                <a:latin typeface="Arial"/>
                <a:cs typeface="Arial"/>
              </a:rPr>
              <a:t>Các </a:t>
            </a:r>
            <a:r>
              <a:rPr dirty="0" sz="2800" spc="-70">
                <a:latin typeface="Arial"/>
                <a:cs typeface="Arial"/>
              </a:rPr>
              <a:t>bước </a:t>
            </a:r>
            <a:r>
              <a:rPr dirty="0" sz="2800" spc="75">
                <a:latin typeface="Arial"/>
                <a:cs typeface="Arial"/>
              </a:rPr>
              <a:t>để </a:t>
            </a:r>
            <a:r>
              <a:rPr dirty="0" sz="2800" spc="35">
                <a:latin typeface="Arial"/>
                <a:cs typeface="Arial"/>
              </a:rPr>
              <a:t>tạo</a:t>
            </a:r>
            <a:r>
              <a:rPr dirty="0" sz="2800" spc="-165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CardLayout: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7039" y="5082540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7039" y="548640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4239" y="4979670"/>
            <a:ext cx="6288405" cy="835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95"/>
              </a:spcBef>
            </a:pPr>
            <a:r>
              <a:rPr dirty="0" sz="2400" spc="55">
                <a:latin typeface="Arial"/>
                <a:cs typeface="Arial"/>
              </a:rPr>
              <a:t>Bố </a:t>
            </a:r>
            <a:r>
              <a:rPr dirty="0" sz="2400">
                <a:latin typeface="Arial"/>
                <a:cs typeface="Arial"/>
              </a:rPr>
              <a:t>trí </a:t>
            </a:r>
            <a:r>
              <a:rPr dirty="0" sz="2400" spc="-5">
                <a:latin typeface="Arial"/>
                <a:cs typeface="Arial"/>
              </a:rPr>
              <a:t>layout </a:t>
            </a:r>
            <a:r>
              <a:rPr dirty="0" sz="2400" spc="55">
                <a:latin typeface="Arial"/>
                <a:cs typeface="Arial"/>
              </a:rPr>
              <a:t>của </a:t>
            </a:r>
            <a:r>
              <a:rPr dirty="0" sz="2400" spc="-5">
                <a:latin typeface="Arial"/>
                <a:cs typeface="Arial"/>
              </a:rPr>
              <a:t>panel </a:t>
            </a:r>
            <a:r>
              <a:rPr dirty="0" sz="2400">
                <a:latin typeface="Arial"/>
                <a:cs typeface="Arial"/>
              </a:rPr>
              <a:t>chính </a:t>
            </a:r>
            <a:r>
              <a:rPr dirty="0" sz="2400" spc="-10">
                <a:latin typeface="Arial"/>
                <a:cs typeface="Arial"/>
              </a:rPr>
              <a:t>là </a:t>
            </a:r>
            <a:r>
              <a:rPr dirty="0" sz="2400" spc="-5">
                <a:latin typeface="Arial"/>
                <a:cs typeface="Arial"/>
              </a:rPr>
              <a:t>CardLayout  </a:t>
            </a:r>
            <a:r>
              <a:rPr dirty="0" sz="2400" spc="35">
                <a:latin typeface="Arial"/>
                <a:cs typeface="Arial"/>
              </a:rPr>
              <a:t>Lần </a:t>
            </a:r>
            <a:r>
              <a:rPr dirty="0" sz="2400" spc="-55">
                <a:latin typeface="Arial"/>
                <a:cs typeface="Arial"/>
              </a:rPr>
              <a:t>lượt </a:t>
            </a:r>
            <a:r>
              <a:rPr dirty="0" sz="2400" spc="-5">
                <a:latin typeface="Arial"/>
                <a:cs typeface="Arial"/>
              </a:rPr>
              <a:t>thêm các panel khác vào panel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chính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3250" y="833119"/>
            <a:ext cx="27070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GridLayout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871979"/>
            <a:ext cx="7388225" cy="452374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75">
                <a:latin typeface="Arial"/>
                <a:cs typeface="Arial"/>
              </a:rPr>
              <a:t>Hỗ </a:t>
            </a:r>
            <a:r>
              <a:rPr dirty="0" sz="3000" spc="-55">
                <a:latin typeface="Arial"/>
                <a:cs typeface="Arial"/>
              </a:rPr>
              <a:t>trợ </a:t>
            </a:r>
            <a:r>
              <a:rPr dirty="0" sz="3000" spc="35">
                <a:latin typeface="Arial"/>
                <a:cs typeface="Arial"/>
              </a:rPr>
              <a:t>việc </a:t>
            </a:r>
            <a:r>
              <a:rPr dirty="0" sz="3000" spc="-5">
                <a:latin typeface="Arial"/>
                <a:cs typeface="Arial"/>
              </a:rPr>
              <a:t>chia container </a:t>
            </a:r>
            <a:r>
              <a:rPr dirty="0" sz="3000" spc="-10">
                <a:latin typeface="Arial"/>
                <a:cs typeface="Arial"/>
              </a:rPr>
              <a:t>thành </a:t>
            </a:r>
            <a:r>
              <a:rPr dirty="0" sz="3000" spc="50">
                <a:latin typeface="Arial"/>
                <a:cs typeface="Arial"/>
              </a:rPr>
              <a:t>một</a:t>
            </a:r>
            <a:r>
              <a:rPr dirty="0" sz="3000" spc="-120">
                <a:latin typeface="Arial"/>
                <a:cs typeface="Arial"/>
              </a:rPr>
              <a:t> </a:t>
            </a:r>
            <a:r>
              <a:rPr dirty="0" sz="3000" spc="-65">
                <a:latin typeface="Arial"/>
                <a:cs typeface="Arial"/>
              </a:rPr>
              <a:t>lưới</a:t>
            </a:r>
            <a:endParaRPr sz="3000">
              <a:latin typeface="Arial"/>
              <a:cs typeface="Arial"/>
            </a:endParaRPr>
          </a:p>
          <a:p>
            <a:pPr marL="355600" marR="11430" indent="-342900">
              <a:lnSpc>
                <a:spcPts val="3240"/>
              </a:lnSpc>
              <a:spcBef>
                <a:spcPts val="795"/>
              </a:spcBef>
              <a:buChar char="•"/>
              <a:tabLst>
                <a:tab pos="354965" algn="l"/>
                <a:tab pos="355600" algn="l"/>
                <a:tab pos="1231900" algn="l"/>
                <a:tab pos="2381885" algn="l"/>
                <a:tab pos="3448685" algn="l"/>
                <a:tab pos="4525645" algn="l"/>
                <a:tab pos="5170170" algn="l"/>
                <a:tab pos="5707380" algn="l"/>
                <a:tab pos="6774815" algn="l"/>
              </a:tabLst>
            </a:pPr>
            <a:r>
              <a:rPr dirty="0" sz="3000" spc="-10">
                <a:latin typeface="Arial"/>
                <a:cs typeface="Arial"/>
              </a:rPr>
              <a:t>Cá</a:t>
            </a:r>
            <a:r>
              <a:rPr dirty="0" sz="3000">
                <a:latin typeface="Arial"/>
                <a:cs typeface="Arial"/>
              </a:rPr>
              <a:t>c	</a:t>
            </a:r>
            <a:r>
              <a:rPr dirty="0" sz="3000" spc="-5">
                <a:latin typeface="Arial"/>
                <a:cs typeface="Arial"/>
              </a:rPr>
              <a:t>t</a:t>
            </a:r>
            <a:r>
              <a:rPr dirty="0" sz="3000" spc="-10">
                <a:latin typeface="Arial"/>
                <a:cs typeface="Arial"/>
              </a:rPr>
              <a:t>h</a:t>
            </a:r>
            <a:r>
              <a:rPr dirty="0" sz="3000" spc="-5">
                <a:latin typeface="Arial"/>
                <a:cs typeface="Arial"/>
              </a:rPr>
              <a:t>à</a:t>
            </a:r>
            <a:r>
              <a:rPr dirty="0" sz="3000" spc="-10">
                <a:latin typeface="Arial"/>
                <a:cs typeface="Arial"/>
              </a:rPr>
              <a:t>n</a:t>
            </a:r>
            <a:r>
              <a:rPr dirty="0" sz="3000">
                <a:latin typeface="Arial"/>
                <a:cs typeface="Arial"/>
              </a:rPr>
              <a:t>h	</a:t>
            </a:r>
            <a:r>
              <a:rPr dirty="0" sz="3000" spc="-5">
                <a:latin typeface="Arial"/>
                <a:cs typeface="Arial"/>
              </a:rPr>
              <a:t>ph</a:t>
            </a:r>
            <a:r>
              <a:rPr dirty="0" sz="3000" spc="145">
                <a:latin typeface="Arial"/>
                <a:cs typeface="Arial"/>
              </a:rPr>
              <a:t>ầ</a:t>
            </a:r>
            <a:r>
              <a:rPr dirty="0" sz="3000">
                <a:latin typeface="Arial"/>
                <a:cs typeface="Arial"/>
              </a:rPr>
              <a:t>n	</a:t>
            </a:r>
            <a:r>
              <a:rPr dirty="0" sz="3000" spc="15">
                <a:latin typeface="Arial"/>
                <a:cs typeface="Arial"/>
              </a:rPr>
              <a:t>đ</a:t>
            </a:r>
            <a:r>
              <a:rPr dirty="0" sz="3000" spc="-130">
                <a:latin typeface="Arial"/>
                <a:cs typeface="Arial"/>
              </a:rPr>
              <a:t>ư</a:t>
            </a:r>
            <a:r>
              <a:rPr dirty="0" sz="3000" spc="-150">
                <a:latin typeface="Arial"/>
                <a:cs typeface="Arial"/>
              </a:rPr>
              <a:t>ợ</a:t>
            </a:r>
            <a:r>
              <a:rPr dirty="0" sz="3000">
                <a:latin typeface="Arial"/>
                <a:cs typeface="Arial"/>
              </a:rPr>
              <a:t>c	</a:t>
            </a:r>
            <a:r>
              <a:rPr dirty="0" sz="3000" spc="25">
                <a:latin typeface="Arial"/>
                <a:cs typeface="Arial"/>
              </a:rPr>
              <a:t>b</a:t>
            </a:r>
            <a:r>
              <a:rPr dirty="0" sz="3000" spc="160">
                <a:latin typeface="Arial"/>
                <a:cs typeface="Arial"/>
              </a:rPr>
              <a:t>ố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-5">
                <a:latin typeface="Arial"/>
                <a:cs typeface="Arial"/>
              </a:rPr>
              <a:t>t</a:t>
            </a:r>
            <a:r>
              <a:rPr dirty="0" sz="3000" spc="-10">
                <a:latin typeface="Arial"/>
                <a:cs typeface="Arial"/>
              </a:rPr>
              <a:t>r</a:t>
            </a:r>
            <a:r>
              <a:rPr dirty="0" sz="3000">
                <a:latin typeface="Arial"/>
                <a:cs typeface="Arial"/>
              </a:rPr>
              <a:t>í	</a:t>
            </a:r>
            <a:r>
              <a:rPr dirty="0" sz="3000" spc="-5">
                <a:latin typeface="Arial"/>
                <a:cs typeface="Arial"/>
              </a:rPr>
              <a:t>tron</a:t>
            </a:r>
            <a:r>
              <a:rPr dirty="0" sz="3000">
                <a:latin typeface="Arial"/>
                <a:cs typeface="Arial"/>
              </a:rPr>
              <a:t>g	</a:t>
            </a:r>
            <a:r>
              <a:rPr dirty="0" sz="3000" spc="0">
                <a:latin typeface="Arial"/>
                <a:cs typeface="Arial"/>
              </a:rPr>
              <a:t>c</a:t>
            </a:r>
            <a:r>
              <a:rPr dirty="0" sz="3000" spc="-5">
                <a:latin typeface="Arial"/>
                <a:cs typeface="Arial"/>
              </a:rPr>
              <a:t>ác  </a:t>
            </a:r>
            <a:r>
              <a:rPr dirty="0" sz="3000" spc="-5">
                <a:latin typeface="Arial"/>
                <a:cs typeface="Arial"/>
              </a:rPr>
              <a:t>dòng </a:t>
            </a:r>
            <a:r>
              <a:rPr dirty="0" sz="3000">
                <a:latin typeface="Arial"/>
                <a:cs typeface="Arial"/>
              </a:rPr>
              <a:t>và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 spc="50">
                <a:latin typeface="Arial"/>
                <a:cs typeface="Arial"/>
              </a:rPr>
              <a:t>cột</a:t>
            </a:r>
            <a:endParaRPr sz="3000">
              <a:latin typeface="Arial"/>
              <a:cs typeface="Arial"/>
            </a:endParaRPr>
          </a:p>
          <a:p>
            <a:pPr marL="355600" marR="9525" indent="-342900">
              <a:lnSpc>
                <a:spcPts val="3240"/>
              </a:lnSpc>
              <a:spcBef>
                <a:spcPts val="735"/>
              </a:spcBef>
              <a:buChar char="•"/>
              <a:tabLst>
                <a:tab pos="354965" algn="l"/>
                <a:tab pos="355600" algn="l"/>
                <a:tab pos="1191260" algn="l"/>
                <a:tab pos="1583055" algn="l"/>
                <a:tab pos="2406015" algn="l"/>
                <a:tab pos="3221355" algn="l"/>
                <a:tab pos="4254500" algn="l"/>
                <a:tab pos="4644390" algn="l"/>
                <a:tab pos="5584190" algn="l"/>
                <a:tab pos="6419215" algn="l"/>
              </a:tabLst>
            </a:pPr>
            <a:r>
              <a:rPr dirty="0" sz="3000">
                <a:latin typeface="Arial"/>
                <a:cs typeface="Arial"/>
              </a:rPr>
              <a:t>M</a:t>
            </a:r>
            <a:r>
              <a:rPr dirty="0" sz="3000" spc="160">
                <a:latin typeface="Arial"/>
                <a:cs typeface="Arial"/>
              </a:rPr>
              <a:t>ộ</a:t>
            </a:r>
            <a:r>
              <a:rPr dirty="0" sz="3000" spc="160">
                <a:latin typeface="Arial"/>
                <a:cs typeface="Arial"/>
              </a:rPr>
              <a:t>t	ô	</a:t>
            </a:r>
            <a:r>
              <a:rPr dirty="0" sz="3000" spc="5">
                <a:latin typeface="Arial"/>
                <a:cs typeface="Arial"/>
              </a:rPr>
              <a:t>l</a:t>
            </a:r>
            <a:r>
              <a:rPr dirty="0" sz="3000" spc="-130">
                <a:latin typeface="Arial"/>
                <a:cs typeface="Arial"/>
              </a:rPr>
              <a:t>ư</a:t>
            </a:r>
            <a:r>
              <a:rPr dirty="0" sz="3000" spc="-140">
                <a:latin typeface="Arial"/>
                <a:cs typeface="Arial"/>
              </a:rPr>
              <a:t>ớ</a:t>
            </a:r>
            <a:r>
              <a:rPr dirty="0" sz="3000">
                <a:latin typeface="Arial"/>
                <a:cs typeface="Arial"/>
              </a:rPr>
              <a:t>i	</a:t>
            </a:r>
            <a:r>
              <a:rPr dirty="0" sz="3000" spc="-5">
                <a:latin typeface="Arial"/>
                <a:cs typeface="Arial"/>
              </a:rPr>
              <a:t>nê</a:t>
            </a:r>
            <a:r>
              <a:rPr dirty="0" sz="3000">
                <a:latin typeface="Arial"/>
                <a:cs typeface="Arial"/>
              </a:rPr>
              <a:t>n	</a:t>
            </a:r>
            <a:r>
              <a:rPr dirty="0" sz="3000" spc="0">
                <a:latin typeface="Arial"/>
                <a:cs typeface="Arial"/>
              </a:rPr>
              <a:t>c</a:t>
            </a:r>
            <a:r>
              <a:rPr dirty="0" sz="3000" spc="15">
                <a:latin typeface="Arial"/>
                <a:cs typeface="Arial"/>
              </a:rPr>
              <a:t>h</a:t>
            </a:r>
            <a:r>
              <a:rPr dirty="0" sz="3000" spc="-160">
                <a:latin typeface="Arial"/>
                <a:cs typeface="Arial"/>
              </a:rPr>
              <a:t>ứ</a:t>
            </a:r>
            <a:r>
              <a:rPr dirty="0" sz="3000">
                <a:latin typeface="Arial"/>
                <a:cs typeface="Arial"/>
              </a:rPr>
              <a:t>a	</a:t>
            </a:r>
            <a:r>
              <a:rPr dirty="0" sz="3000" spc="-5">
                <a:latin typeface="Arial"/>
                <a:cs typeface="Arial"/>
              </a:rPr>
              <a:t>í</a:t>
            </a:r>
            <a:r>
              <a:rPr dirty="0" sz="3000">
                <a:latin typeface="Arial"/>
                <a:cs typeface="Arial"/>
              </a:rPr>
              <a:t>t	</a:t>
            </a:r>
            <a:r>
              <a:rPr dirty="0" sz="3000" spc="-5">
                <a:latin typeface="Arial"/>
                <a:cs typeface="Arial"/>
              </a:rPr>
              <a:t>n</a:t>
            </a:r>
            <a:r>
              <a:rPr dirty="0" sz="3000" spc="25">
                <a:latin typeface="Arial"/>
                <a:cs typeface="Arial"/>
              </a:rPr>
              <a:t>h</a:t>
            </a:r>
            <a:r>
              <a:rPr dirty="0" sz="3000" spc="105">
                <a:latin typeface="Arial"/>
                <a:cs typeface="Arial"/>
              </a:rPr>
              <a:t>ấ</a:t>
            </a:r>
            <a:r>
              <a:rPr dirty="0" sz="3000">
                <a:latin typeface="Arial"/>
                <a:cs typeface="Arial"/>
              </a:rPr>
              <a:t>t	</a:t>
            </a:r>
            <a:r>
              <a:rPr dirty="0" sz="3000" spc="35">
                <a:latin typeface="Arial"/>
                <a:cs typeface="Arial"/>
              </a:rPr>
              <a:t>m</a:t>
            </a:r>
            <a:r>
              <a:rPr dirty="0" sz="3000" spc="105">
                <a:latin typeface="Arial"/>
                <a:cs typeface="Arial"/>
              </a:rPr>
              <a:t>ộ</a:t>
            </a:r>
            <a:r>
              <a:rPr dirty="0" sz="3000">
                <a:latin typeface="Arial"/>
                <a:cs typeface="Arial"/>
              </a:rPr>
              <a:t>t	</a:t>
            </a:r>
            <a:r>
              <a:rPr dirty="0" sz="3000" spc="-5">
                <a:latin typeface="Arial"/>
                <a:cs typeface="Arial"/>
              </a:rPr>
              <a:t>t</a:t>
            </a:r>
            <a:r>
              <a:rPr dirty="0" sz="3000" spc="-20">
                <a:latin typeface="Arial"/>
                <a:cs typeface="Arial"/>
              </a:rPr>
              <a:t>h</a:t>
            </a:r>
            <a:r>
              <a:rPr dirty="0" sz="3000" spc="-5">
                <a:latin typeface="Arial"/>
                <a:cs typeface="Arial"/>
              </a:rPr>
              <a:t>ành  </a:t>
            </a:r>
            <a:r>
              <a:rPr dirty="0" sz="3000" spc="25">
                <a:latin typeface="Arial"/>
                <a:cs typeface="Arial"/>
              </a:rPr>
              <a:t>phần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ts val="3240"/>
              </a:lnSpc>
              <a:spcBef>
                <a:spcPts val="7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35">
                <a:latin typeface="Arial"/>
                <a:cs typeface="Arial"/>
              </a:rPr>
              <a:t>Kiểu </a:t>
            </a:r>
            <a:r>
              <a:rPr dirty="0" sz="3000" spc="-5">
                <a:latin typeface="Arial"/>
                <a:cs typeface="Arial"/>
              </a:rPr>
              <a:t>layout này </a:t>
            </a:r>
            <a:r>
              <a:rPr dirty="0" sz="3000" spc="-65">
                <a:latin typeface="Arial"/>
                <a:cs typeface="Arial"/>
              </a:rPr>
              <a:t>được </a:t>
            </a:r>
            <a:r>
              <a:rPr dirty="0" sz="3000" spc="-45">
                <a:latin typeface="Arial"/>
                <a:cs typeface="Arial"/>
              </a:rPr>
              <a:t>sử </a:t>
            </a:r>
            <a:r>
              <a:rPr dirty="0" sz="3000" spc="50">
                <a:latin typeface="Arial"/>
                <a:cs typeface="Arial"/>
              </a:rPr>
              <a:t>dụng </a:t>
            </a:r>
            <a:r>
              <a:rPr dirty="0" sz="3000" spc="-5">
                <a:latin typeface="Arial"/>
                <a:cs typeface="Arial"/>
              </a:rPr>
              <a:t>khi </a:t>
            </a:r>
            <a:r>
              <a:rPr dirty="0" sz="3000" spc="40">
                <a:latin typeface="Arial"/>
                <a:cs typeface="Arial"/>
              </a:rPr>
              <a:t>tất </a:t>
            </a:r>
            <a:r>
              <a:rPr dirty="0" sz="3000" spc="105">
                <a:latin typeface="Arial"/>
                <a:cs typeface="Arial"/>
              </a:rPr>
              <a:t>cả  </a:t>
            </a:r>
            <a:r>
              <a:rPr dirty="0" sz="3000" spc="-5">
                <a:latin typeface="Arial"/>
                <a:cs typeface="Arial"/>
              </a:rPr>
              <a:t>các thành </a:t>
            </a:r>
            <a:r>
              <a:rPr dirty="0" sz="3000" spc="25">
                <a:latin typeface="Arial"/>
                <a:cs typeface="Arial"/>
              </a:rPr>
              <a:t>phần </a:t>
            </a:r>
            <a:r>
              <a:rPr dirty="0" sz="3000">
                <a:latin typeface="Arial"/>
                <a:cs typeface="Arial"/>
              </a:rPr>
              <a:t>có </a:t>
            </a:r>
            <a:r>
              <a:rPr dirty="0" sz="3000" spc="-5">
                <a:latin typeface="Arial"/>
                <a:cs typeface="Arial"/>
              </a:rPr>
              <a:t>cùng </a:t>
            </a:r>
            <a:r>
              <a:rPr dirty="0" sz="3000">
                <a:latin typeface="Arial"/>
                <a:cs typeface="Arial"/>
              </a:rPr>
              <a:t>kích</a:t>
            </a:r>
            <a:r>
              <a:rPr dirty="0" sz="3000" spc="-135">
                <a:latin typeface="Arial"/>
                <a:cs typeface="Arial"/>
              </a:rPr>
              <a:t> </a:t>
            </a:r>
            <a:r>
              <a:rPr dirty="0" sz="3000" spc="-55">
                <a:latin typeface="Arial"/>
                <a:cs typeface="Arial"/>
              </a:rPr>
              <a:t>thước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10">
                <a:latin typeface="Arial"/>
                <a:cs typeface="Arial"/>
              </a:rPr>
              <a:t>Hàm</a:t>
            </a:r>
            <a:r>
              <a:rPr dirty="0" sz="3000" spc="-8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constructor</a:t>
            </a:r>
            <a:endParaRPr sz="3000">
              <a:latin typeface="Arial"/>
              <a:cs typeface="Arial"/>
            </a:endParaRPr>
          </a:p>
          <a:p>
            <a:pPr marL="473709" marR="11430" indent="-3810">
              <a:lnSpc>
                <a:spcPts val="2590"/>
              </a:lnSpc>
              <a:spcBef>
                <a:spcPts val="625"/>
              </a:spcBef>
              <a:tabLst>
                <a:tab pos="2254885" algn="l"/>
                <a:tab pos="2685415" algn="l"/>
                <a:tab pos="3023870" algn="l"/>
                <a:tab pos="3775710" algn="l"/>
                <a:tab pos="6122035" algn="l"/>
                <a:tab pos="6571615" algn="l"/>
              </a:tabLst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Gri</a:t>
            </a:r>
            <a:r>
              <a:rPr dirty="0" sz="2400" spc="5" b="1">
                <a:solidFill>
                  <a:srgbClr val="A72700"/>
                </a:solidFill>
                <a:latin typeface="Arial"/>
                <a:cs typeface="Arial"/>
              </a:rPr>
              <a:t>d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L</a:t>
            </a:r>
            <a:r>
              <a:rPr dirty="0" sz="2400" spc="5" b="1">
                <a:solidFill>
                  <a:srgbClr val="A72700"/>
                </a:solidFill>
                <a:latin typeface="Arial"/>
                <a:cs typeface="Arial"/>
              </a:rPr>
              <a:t>a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y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out	gl	=	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ne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w	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G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r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dLa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y</a:t>
            </a:r>
            <a:r>
              <a:rPr dirty="0" sz="2400" spc="5" b="1">
                <a:solidFill>
                  <a:srgbClr val="A72700"/>
                </a:solidFill>
                <a:latin typeface="Arial"/>
                <a:cs typeface="Arial"/>
              </a:rPr>
              <a:t>o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ut</a:t>
            </a:r>
            <a:r>
              <a:rPr dirty="0" sz="2400" spc="0" b="1">
                <a:solidFill>
                  <a:srgbClr val="A72700"/>
                </a:solidFill>
                <a:latin typeface="Arial"/>
                <a:cs typeface="Arial"/>
              </a:rPr>
              <a:t>(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n</a:t>
            </a:r>
            <a:r>
              <a:rPr dirty="0" sz="2400" spc="5" b="1">
                <a:solidFill>
                  <a:srgbClr val="A72700"/>
                </a:solidFill>
                <a:latin typeface="Arial"/>
                <a:cs typeface="Arial"/>
              </a:rPr>
              <a:t>o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.	of	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r</a:t>
            </a:r>
            <a:r>
              <a:rPr dirty="0" sz="2400" spc="5" b="1">
                <a:solidFill>
                  <a:srgbClr val="A72700"/>
                </a:solidFill>
                <a:latin typeface="Arial"/>
                <a:cs typeface="Arial"/>
              </a:rPr>
              <a:t>o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w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s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,  no. of</a:t>
            </a:r>
            <a:r>
              <a:rPr dirty="0" sz="2400" spc="-8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columns);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1419" y="948689"/>
            <a:ext cx="63620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Arial"/>
                <a:cs typeface="Arial"/>
              </a:rPr>
              <a:t>Các gói </a:t>
            </a:r>
            <a:r>
              <a:rPr dirty="0" b="1">
                <a:latin typeface="Arial"/>
                <a:cs typeface="Arial"/>
              </a:rPr>
              <a:t>chuẩn </a:t>
            </a:r>
            <a:r>
              <a:rPr dirty="0" spc="-5" b="1">
                <a:latin typeface="Arial"/>
                <a:cs typeface="Arial"/>
              </a:rPr>
              <a:t>của</a:t>
            </a:r>
            <a:r>
              <a:rPr dirty="0" spc="-45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8410" y="1883409"/>
            <a:ext cx="2739390" cy="474853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latin typeface="Arial"/>
                <a:cs typeface="Arial"/>
              </a:rPr>
              <a:t>java.lang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latin typeface="Arial"/>
                <a:cs typeface="Arial"/>
              </a:rPr>
              <a:t>java.applet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latin typeface="Arial"/>
                <a:cs typeface="Arial"/>
              </a:rPr>
              <a:t>java.awt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0" b="1">
                <a:latin typeface="Arial"/>
                <a:cs typeface="Arial"/>
              </a:rPr>
              <a:t>java.io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latin typeface="Arial"/>
                <a:cs typeface="Arial"/>
              </a:rPr>
              <a:t>java.util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latin typeface="Arial"/>
                <a:cs typeface="Arial"/>
              </a:rPr>
              <a:t>java.net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latin typeface="Arial"/>
                <a:cs typeface="Arial"/>
              </a:rPr>
              <a:t>j</a:t>
            </a:r>
            <a:r>
              <a:rPr dirty="0" sz="2800" spc="-20" b="1">
                <a:latin typeface="Arial"/>
                <a:cs typeface="Arial"/>
              </a:rPr>
              <a:t>a</a:t>
            </a:r>
            <a:r>
              <a:rPr dirty="0" sz="2800" spc="-40" b="1">
                <a:latin typeface="Arial"/>
                <a:cs typeface="Arial"/>
              </a:rPr>
              <a:t>v</a:t>
            </a:r>
            <a:r>
              <a:rPr dirty="0" sz="2800" spc="-30" b="1">
                <a:latin typeface="Arial"/>
                <a:cs typeface="Arial"/>
              </a:rPr>
              <a:t>a</a:t>
            </a:r>
            <a:r>
              <a:rPr dirty="0" sz="2800" spc="-10" b="1">
                <a:latin typeface="Arial"/>
                <a:cs typeface="Arial"/>
              </a:rPr>
              <a:t>.</a:t>
            </a:r>
            <a:r>
              <a:rPr dirty="0" sz="2800" spc="-20" b="1">
                <a:latin typeface="Arial"/>
                <a:cs typeface="Arial"/>
              </a:rPr>
              <a:t>a</a:t>
            </a:r>
            <a:r>
              <a:rPr dirty="0" sz="2800" spc="-40" b="1">
                <a:latin typeface="Arial"/>
                <a:cs typeface="Arial"/>
              </a:rPr>
              <a:t>w</a:t>
            </a:r>
            <a:r>
              <a:rPr dirty="0" sz="2800" spc="-25" b="1">
                <a:latin typeface="Arial"/>
                <a:cs typeface="Arial"/>
              </a:rPr>
              <a:t>t</a:t>
            </a:r>
            <a:r>
              <a:rPr dirty="0" sz="2800" spc="-20" b="1">
                <a:latin typeface="Arial"/>
                <a:cs typeface="Arial"/>
              </a:rPr>
              <a:t>.</a:t>
            </a:r>
            <a:r>
              <a:rPr dirty="0" sz="2800" spc="-30" b="1">
                <a:latin typeface="Arial"/>
                <a:cs typeface="Arial"/>
              </a:rPr>
              <a:t>e</a:t>
            </a:r>
            <a:r>
              <a:rPr dirty="0" sz="2800" spc="-40" b="1">
                <a:latin typeface="Arial"/>
                <a:cs typeface="Arial"/>
              </a:rPr>
              <a:t>v</a:t>
            </a:r>
            <a:r>
              <a:rPr dirty="0" sz="2800" spc="-30" b="1">
                <a:latin typeface="Arial"/>
                <a:cs typeface="Arial"/>
              </a:rPr>
              <a:t>e</a:t>
            </a:r>
            <a:r>
              <a:rPr dirty="0" sz="2800" spc="-35" b="1">
                <a:latin typeface="Arial"/>
                <a:cs typeface="Arial"/>
              </a:rPr>
              <a:t>n</a:t>
            </a:r>
            <a:r>
              <a:rPr dirty="0" sz="2800" b="1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latin typeface="Arial"/>
                <a:cs typeface="Arial"/>
              </a:rPr>
              <a:t>java.rmi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latin typeface="Arial"/>
                <a:cs typeface="Arial"/>
              </a:rPr>
              <a:t>java.security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latin typeface="Arial"/>
                <a:cs typeface="Arial"/>
              </a:rPr>
              <a:t>java.sql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6839" y="833119"/>
            <a:ext cx="36804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GridBagLayout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3500" y="1893570"/>
            <a:ext cx="7348220" cy="49187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algn="just" marL="354330" marR="5080" indent="-341630">
              <a:lnSpc>
                <a:spcPts val="3240"/>
              </a:lnSpc>
              <a:spcBef>
                <a:spcPts val="505"/>
              </a:spcBef>
              <a:buChar char="•"/>
              <a:tabLst>
                <a:tab pos="354330" algn="l"/>
              </a:tabLst>
            </a:pPr>
            <a:r>
              <a:rPr dirty="0" sz="3000" spc="75">
                <a:latin typeface="Arial"/>
                <a:cs typeface="Arial"/>
              </a:rPr>
              <a:t>Bố </a:t>
            </a:r>
            <a:r>
              <a:rPr dirty="0" sz="3000" spc="-5">
                <a:latin typeface="Arial"/>
                <a:cs typeface="Arial"/>
              </a:rPr>
              <a:t>trí </a:t>
            </a:r>
            <a:r>
              <a:rPr dirty="0" sz="3000">
                <a:latin typeface="Arial"/>
                <a:cs typeface="Arial"/>
              </a:rPr>
              <a:t>các </a:t>
            </a:r>
            <a:r>
              <a:rPr dirty="0" sz="3000" spc="-10">
                <a:latin typeface="Arial"/>
                <a:cs typeface="Arial"/>
              </a:rPr>
              <a:t>thành </a:t>
            </a:r>
            <a:r>
              <a:rPr dirty="0" sz="3000" spc="30">
                <a:latin typeface="Arial"/>
                <a:cs typeface="Arial"/>
              </a:rPr>
              <a:t>phần </a:t>
            </a:r>
            <a:r>
              <a:rPr dirty="0" sz="3000" spc="40">
                <a:latin typeface="Arial"/>
                <a:cs typeface="Arial"/>
              </a:rPr>
              <a:t>một </a:t>
            </a:r>
            <a:r>
              <a:rPr dirty="0" sz="3000">
                <a:latin typeface="Arial"/>
                <a:cs typeface="Arial"/>
              </a:rPr>
              <a:t>cách </a:t>
            </a:r>
            <a:r>
              <a:rPr dirty="0" sz="3000" spc="-10">
                <a:latin typeface="Arial"/>
                <a:cs typeface="Arial"/>
              </a:rPr>
              <a:t>chính  </a:t>
            </a:r>
            <a:r>
              <a:rPr dirty="0" sz="3000">
                <a:latin typeface="Arial"/>
                <a:cs typeface="Arial"/>
              </a:rPr>
              <a:t>xác</a:t>
            </a:r>
            <a:endParaRPr sz="3000">
              <a:latin typeface="Arial"/>
              <a:cs typeface="Arial"/>
            </a:endParaRPr>
          </a:p>
          <a:p>
            <a:pPr algn="just" marL="354330" marR="7620" indent="-341630">
              <a:lnSpc>
                <a:spcPts val="3240"/>
              </a:lnSpc>
              <a:spcBef>
                <a:spcPts val="735"/>
              </a:spcBef>
              <a:buChar char="•"/>
              <a:tabLst>
                <a:tab pos="354330" algn="l"/>
              </a:tabLst>
            </a:pPr>
            <a:r>
              <a:rPr dirty="0" sz="3000" spc="-5">
                <a:latin typeface="Arial"/>
                <a:cs typeface="Arial"/>
              </a:rPr>
              <a:t>Các </a:t>
            </a:r>
            <a:r>
              <a:rPr dirty="0" sz="3000" spc="-10">
                <a:latin typeface="Arial"/>
                <a:cs typeface="Arial"/>
              </a:rPr>
              <a:t>thành </a:t>
            </a:r>
            <a:r>
              <a:rPr dirty="0" sz="3000" spc="25">
                <a:latin typeface="Arial"/>
                <a:cs typeface="Arial"/>
              </a:rPr>
              <a:t>phần </a:t>
            </a:r>
            <a:r>
              <a:rPr dirty="0" sz="3000" spc="-5">
                <a:latin typeface="Arial"/>
                <a:cs typeface="Arial"/>
              </a:rPr>
              <a:t>không </a:t>
            </a:r>
            <a:r>
              <a:rPr dirty="0" sz="3000" spc="50">
                <a:latin typeface="Arial"/>
                <a:cs typeface="Arial"/>
              </a:rPr>
              <a:t>cần </a:t>
            </a:r>
            <a:r>
              <a:rPr dirty="0" sz="3000">
                <a:latin typeface="Arial"/>
                <a:cs typeface="Arial"/>
              </a:rPr>
              <a:t>có </a:t>
            </a:r>
            <a:r>
              <a:rPr dirty="0" sz="3000" spc="-5">
                <a:latin typeface="Arial"/>
                <a:cs typeface="Arial"/>
              </a:rPr>
              <a:t>cùng </a:t>
            </a:r>
            <a:r>
              <a:rPr dirty="0" sz="3000">
                <a:latin typeface="Arial"/>
                <a:cs typeface="Arial"/>
              </a:rPr>
              <a:t>kích  </a:t>
            </a:r>
            <a:r>
              <a:rPr dirty="0" sz="3000" spc="-55">
                <a:latin typeface="Arial"/>
                <a:cs typeface="Arial"/>
              </a:rPr>
              <a:t>thước</a:t>
            </a:r>
            <a:endParaRPr sz="3000">
              <a:latin typeface="Arial"/>
              <a:cs typeface="Arial"/>
            </a:endParaRPr>
          </a:p>
          <a:p>
            <a:pPr algn="just" marL="354330" marR="6350" indent="-341630">
              <a:lnSpc>
                <a:spcPts val="3240"/>
              </a:lnSpc>
              <a:spcBef>
                <a:spcPts val="735"/>
              </a:spcBef>
              <a:buChar char="•"/>
              <a:tabLst>
                <a:tab pos="354330" algn="l"/>
              </a:tabLst>
            </a:pPr>
            <a:r>
              <a:rPr dirty="0" sz="3000" spc="-5">
                <a:latin typeface="Arial"/>
                <a:cs typeface="Arial"/>
              </a:rPr>
              <a:t>Các </a:t>
            </a:r>
            <a:r>
              <a:rPr dirty="0" sz="3000" spc="-10">
                <a:latin typeface="Arial"/>
                <a:cs typeface="Arial"/>
              </a:rPr>
              <a:t>thành </a:t>
            </a:r>
            <a:r>
              <a:rPr dirty="0" sz="3000" spc="25">
                <a:latin typeface="Arial"/>
                <a:cs typeface="Arial"/>
              </a:rPr>
              <a:t>phần </a:t>
            </a:r>
            <a:r>
              <a:rPr dirty="0" sz="3000" spc="-65">
                <a:latin typeface="Arial"/>
                <a:cs typeface="Arial"/>
              </a:rPr>
              <a:t>được </a:t>
            </a:r>
            <a:r>
              <a:rPr dirty="0" sz="3000" spc="50">
                <a:latin typeface="Arial"/>
                <a:cs typeface="Arial"/>
              </a:rPr>
              <a:t>xắp </a:t>
            </a:r>
            <a:r>
              <a:rPr dirty="0" sz="3000" spc="50">
                <a:latin typeface="Arial"/>
                <a:cs typeface="Arial"/>
              </a:rPr>
              <a:t>xếp </a:t>
            </a:r>
            <a:r>
              <a:rPr dirty="0" sz="3000" spc="-5">
                <a:latin typeface="Arial"/>
                <a:cs typeface="Arial"/>
              </a:rPr>
              <a:t>trong </a:t>
            </a:r>
            <a:r>
              <a:rPr dirty="0" sz="3000" spc="40">
                <a:latin typeface="Arial"/>
                <a:cs typeface="Arial"/>
              </a:rPr>
              <a:t>một  </a:t>
            </a:r>
            <a:r>
              <a:rPr dirty="0" sz="3000" spc="-65">
                <a:latin typeface="Arial"/>
                <a:cs typeface="Arial"/>
              </a:rPr>
              <a:t>lưới </a:t>
            </a:r>
            <a:r>
              <a:rPr dirty="0" sz="3000" spc="-35">
                <a:latin typeface="Arial"/>
                <a:cs typeface="Arial"/>
              </a:rPr>
              <a:t>chứa </a:t>
            </a:r>
            <a:r>
              <a:rPr dirty="0" sz="3000" spc="-5">
                <a:latin typeface="Arial"/>
                <a:cs typeface="Arial"/>
              </a:rPr>
              <a:t>các dòng </a:t>
            </a:r>
            <a:r>
              <a:rPr dirty="0" sz="3000">
                <a:latin typeface="Arial"/>
                <a:cs typeface="Arial"/>
              </a:rPr>
              <a:t>và </a:t>
            </a:r>
            <a:r>
              <a:rPr dirty="0" sz="3000" spc="-5">
                <a:latin typeface="Arial"/>
                <a:cs typeface="Arial"/>
              </a:rPr>
              <a:t>các</a:t>
            </a:r>
            <a:r>
              <a:rPr dirty="0" sz="3000" spc="40">
                <a:latin typeface="Arial"/>
                <a:cs typeface="Arial"/>
              </a:rPr>
              <a:t> </a:t>
            </a:r>
            <a:r>
              <a:rPr dirty="0" sz="3000" spc="50">
                <a:latin typeface="Arial"/>
                <a:cs typeface="Arial"/>
              </a:rPr>
              <a:t>cột</a:t>
            </a:r>
            <a:endParaRPr sz="3000">
              <a:latin typeface="Arial"/>
              <a:cs typeface="Arial"/>
            </a:endParaRPr>
          </a:p>
          <a:p>
            <a:pPr algn="just" marL="354330" marR="6985" indent="-341630">
              <a:lnSpc>
                <a:spcPct val="89900"/>
              </a:lnSpc>
              <a:spcBef>
                <a:spcPts val="700"/>
              </a:spcBef>
              <a:buChar char="•"/>
              <a:tabLst>
                <a:tab pos="354330" algn="l"/>
              </a:tabLst>
            </a:pPr>
            <a:r>
              <a:rPr dirty="0" sz="3000" spc="-40">
                <a:latin typeface="Arial"/>
                <a:cs typeface="Arial"/>
              </a:rPr>
              <a:t>Thứ </a:t>
            </a:r>
            <a:r>
              <a:rPr dirty="0" sz="3000" spc="-55">
                <a:latin typeface="Arial"/>
                <a:cs typeface="Arial"/>
              </a:rPr>
              <a:t>tự </a:t>
            </a:r>
            <a:r>
              <a:rPr dirty="0" sz="3000" spc="50">
                <a:latin typeface="Arial"/>
                <a:cs typeface="Arial"/>
              </a:rPr>
              <a:t>đặt </a:t>
            </a:r>
            <a:r>
              <a:rPr dirty="0" sz="3000" spc="-5">
                <a:latin typeface="Arial"/>
                <a:cs typeface="Arial"/>
              </a:rPr>
              <a:t>các </a:t>
            </a:r>
            <a:r>
              <a:rPr dirty="0" sz="3000" spc="-10">
                <a:latin typeface="Arial"/>
                <a:cs typeface="Arial"/>
              </a:rPr>
              <a:t>thành </a:t>
            </a:r>
            <a:r>
              <a:rPr dirty="0" sz="3000" spc="25">
                <a:latin typeface="Arial"/>
                <a:cs typeface="Arial"/>
              </a:rPr>
              <a:t>phần </a:t>
            </a:r>
            <a:r>
              <a:rPr dirty="0" sz="3000" spc="-10">
                <a:latin typeface="Arial"/>
                <a:cs typeface="Arial"/>
              </a:rPr>
              <a:t>không </a:t>
            </a:r>
            <a:r>
              <a:rPr dirty="0" sz="3000" spc="-5">
                <a:latin typeface="Arial"/>
                <a:cs typeface="Arial"/>
              </a:rPr>
              <a:t>tuân  theo </a:t>
            </a:r>
            <a:r>
              <a:rPr dirty="0" sz="3000" spc="-55">
                <a:latin typeface="Arial"/>
                <a:cs typeface="Arial"/>
              </a:rPr>
              <a:t>hướng từ </a:t>
            </a:r>
            <a:r>
              <a:rPr dirty="0" sz="3000" spc="0">
                <a:latin typeface="Arial"/>
                <a:cs typeface="Arial"/>
              </a:rPr>
              <a:t>trái-sang-phải </a:t>
            </a:r>
            <a:r>
              <a:rPr dirty="0" sz="3000">
                <a:latin typeface="Arial"/>
                <a:cs typeface="Arial"/>
              </a:rPr>
              <a:t>và </a:t>
            </a:r>
            <a:r>
              <a:rPr dirty="0" sz="3000" spc="-10">
                <a:latin typeface="Arial"/>
                <a:cs typeface="Arial"/>
              </a:rPr>
              <a:t>trên-  </a:t>
            </a:r>
            <a:r>
              <a:rPr dirty="0" sz="3000" spc="-15">
                <a:latin typeface="Arial"/>
                <a:cs typeface="Arial"/>
              </a:rPr>
              <a:t>xuống-dưới</a:t>
            </a:r>
            <a:endParaRPr sz="3000">
              <a:latin typeface="Arial"/>
              <a:cs typeface="Arial"/>
            </a:endParaRPr>
          </a:p>
          <a:p>
            <a:pPr marL="354330" indent="-341630">
              <a:lnSpc>
                <a:spcPts val="3440"/>
              </a:lnSpc>
              <a:spcBef>
                <a:spcPts val="385"/>
              </a:spcBef>
              <a:buChar char="•"/>
              <a:tabLst>
                <a:tab pos="353695" algn="l"/>
                <a:tab pos="354330" algn="l"/>
              </a:tabLst>
            </a:pPr>
            <a:r>
              <a:rPr dirty="0" sz="3000" spc="-5">
                <a:latin typeface="Arial"/>
                <a:cs typeface="Arial"/>
              </a:rPr>
              <a:t>Hàm</a:t>
            </a:r>
            <a:r>
              <a:rPr dirty="0" sz="3000" spc="-9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constructor</a:t>
            </a:r>
            <a:endParaRPr sz="3000">
              <a:latin typeface="Arial"/>
              <a:cs typeface="Arial"/>
            </a:endParaRPr>
          </a:p>
          <a:p>
            <a:pPr marL="354330">
              <a:lnSpc>
                <a:spcPts val="2960"/>
              </a:lnSpc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GridBagLayout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gb = 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new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GridBagLayout(</a:t>
            </a:r>
            <a:r>
              <a:rPr dirty="0" sz="2600" spc="6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);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3039" y="833119"/>
            <a:ext cx="36798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GridBagLayout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469" y="2015489"/>
            <a:ext cx="7465695" cy="3539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330" marR="12700" indent="-341630">
              <a:lnSpc>
                <a:spcPct val="99900"/>
              </a:lnSpc>
              <a:spcBef>
                <a:spcPts val="100"/>
              </a:spcBef>
              <a:buChar char="•"/>
              <a:tabLst>
                <a:tab pos="354330" algn="l"/>
              </a:tabLst>
            </a:pPr>
            <a:r>
              <a:rPr dirty="0" sz="3200" spc="85">
                <a:latin typeface="Arial"/>
                <a:cs typeface="Arial"/>
              </a:rPr>
              <a:t>Để </a:t>
            </a:r>
            <a:r>
              <a:rPr dirty="0" sz="3200" spc="-55">
                <a:latin typeface="Arial"/>
                <a:cs typeface="Arial"/>
              </a:rPr>
              <a:t>sử </a:t>
            </a:r>
            <a:r>
              <a:rPr dirty="0" sz="3200" spc="50">
                <a:latin typeface="Arial"/>
                <a:cs typeface="Arial"/>
              </a:rPr>
              <a:t>dụng </a:t>
            </a:r>
            <a:r>
              <a:rPr dirty="0" sz="3200" spc="-10">
                <a:latin typeface="Arial"/>
                <a:cs typeface="Arial"/>
              </a:rPr>
              <a:t>layout </a:t>
            </a:r>
            <a:r>
              <a:rPr dirty="0" sz="3200" spc="-5">
                <a:latin typeface="Arial"/>
                <a:cs typeface="Arial"/>
              </a:rPr>
              <a:t>này, </a:t>
            </a:r>
            <a:r>
              <a:rPr dirty="0" sz="3200" spc="55">
                <a:latin typeface="Arial"/>
                <a:cs typeface="Arial"/>
              </a:rPr>
              <a:t>bạn </a:t>
            </a:r>
            <a:r>
              <a:rPr dirty="0" sz="3200" spc="50">
                <a:latin typeface="Arial"/>
                <a:cs typeface="Arial"/>
              </a:rPr>
              <a:t>cần </a:t>
            </a:r>
            <a:r>
              <a:rPr dirty="0" sz="3200" spc="40">
                <a:latin typeface="Arial"/>
                <a:cs typeface="Arial"/>
              </a:rPr>
              <a:t>phải  biết </a:t>
            </a:r>
            <a:r>
              <a:rPr dirty="0" sz="3200" spc="-5">
                <a:latin typeface="Arial"/>
                <a:cs typeface="Arial"/>
              </a:rPr>
              <a:t>thông </a:t>
            </a:r>
            <a:r>
              <a:rPr dirty="0" sz="3200" spc="-10">
                <a:latin typeface="Arial"/>
                <a:cs typeface="Arial"/>
              </a:rPr>
              <a:t>tin </a:t>
            </a:r>
            <a:r>
              <a:rPr dirty="0" sz="3200" spc="105">
                <a:latin typeface="Arial"/>
                <a:cs typeface="Arial"/>
              </a:rPr>
              <a:t>về </a:t>
            </a:r>
            <a:r>
              <a:rPr dirty="0" sz="3200" spc="-5">
                <a:latin typeface="Arial"/>
                <a:cs typeface="Arial"/>
              </a:rPr>
              <a:t>kích </a:t>
            </a:r>
            <a:r>
              <a:rPr dirty="0" sz="3200" spc="-55">
                <a:latin typeface="Arial"/>
                <a:cs typeface="Arial"/>
              </a:rPr>
              <a:t>cỡ </a:t>
            </a:r>
            <a:r>
              <a:rPr dirty="0" sz="3200">
                <a:latin typeface="Arial"/>
                <a:cs typeface="Arial"/>
              </a:rPr>
              <a:t>và </a:t>
            </a:r>
            <a:r>
              <a:rPr dirty="0" sz="3200" spc="-5">
                <a:latin typeface="Arial"/>
                <a:cs typeface="Arial"/>
              </a:rPr>
              <a:t>cách </a:t>
            </a:r>
            <a:r>
              <a:rPr dirty="0" sz="3200" spc="114">
                <a:latin typeface="Arial"/>
                <a:cs typeface="Arial"/>
              </a:rPr>
              <a:t>bố </a:t>
            </a:r>
            <a:r>
              <a:rPr dirty="0" sz="3200" spc="-10">
                <a:latin typeface="Arial"/>
                <a:cs typeface="Arial"/>
              </a:rPr>
              <a:t>trí  </a:t>
            </a:r>
            <a:r>
              <a:rPr dirty="0" sz="3200" spc="75">
                <a:latin typeface="Arial"/>
                <a:cs typeface="Arial"/>
              </a:rPr>
              <a:t>của </a:t>
            </a: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-10">
                <a:latin typeface="Arial"/>
                <a:cs typeface="Arial"/>
              </a:rPr>
              <a:t>thành</a:t>
            </a:r>
            <a:r>
              <a:rPr dirty="0" sz="3200" spc="-160">
                <a:latin typeface="Arial"/>
                <a:cs typeface="Arial"/>
              </a:rPr>
              <a:t> </a:t>
            </a:r>
            <a:r>
              <a:rPr dirty="0" sz="3200" spc="40">
                <a:latin typeface="Arial"/>
                <a:cs typeface="Arial"/>
              </a:rPr>
              <a:t>phần</a:t>
            </a:r>
            <a:endParaRPr sz="3200">
              <a:latin typeface="Arial"/>
              <a:cs typeface="Arial"/>
            </a:endParaRPr>
          </a:p>
          <a:p>
            <a:pPr algn="just" marL="354330" marR="5080" indent="-341630">
              <a:lnSpc>
                <a:spcPct val="100000"/>
              </a:lnSpc>
              <a:spcBef>
                <a:spcPts val="795"/>
              </a:spcBef>
              <a:buChar char="•"/>
              <a:tabLst>
                <a:tab pos="354330" algn="l"/>
              </a:tabLst>
            </a:pPr>
            <a:r>
              <a:rPr dirty="0" sz="3200" spc="-50">
                <a:latin typeface="Arial"/>
                <a:cs typeface="Arial"/>
              </a:rPr>
              <a:t>Lớp </a:t>
            </a:r>
            <a:r>
              <a:rPr dirty="0" sz="3200" spc="-10">
                <a:latin typeface="Arial"/>
                <a:cs typeface="Arial"/>
              </a:rPr>
              <a:t>‘GridBagLayoutConstraints’ </a:t>
            </a:r>
            <a:r>
              <a:rPr dirty="0" sz="3200" spc="-45">
                <a:latin typeface="Arial"/>
                <a:cs typeface="Arial"/>
              </a:rPr>
              <a:t>lưu </a:t>
            </a:r>
            <a:r>
              <a:rPr dirty="0" sz="3200" spc="-30">
                <a:latin typeface="Arial"/>
                <a:cs typeface="Arial"/>
              </a:rPr>
              <a:t>trữ  </a:t>
            </a:r>
            <a:r>
              <a:rPr dirty="0" sz="3200" spc="55">
                <a:latin typeface="Arial"/>
                <a:cs typeface="Arial"/>
              </a:rPr>
              <a:t>tất </a:t>
            </a:r>
            <a:r>
              <a:rPr dirty="0" sz="3200" spc="80">
                <a:latin typeface="Arial"/>
                <a:cs typeface="Arial"/>
              </a:rPr>
              <a:t>cả </a:t>
            </a: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-10">
                <a:latin typeface="Arial"/>
                <a:cs typeface="Arial"/>
              </a:rPr>
              <a:t>thông tin </a:t>
            </a:r>
            <a:r>
              <a:rPr dirty="0" sz="3200" spc="-5">
                <a:latin typeface="Arial"/>
                <a:cs typeface="Arial"/>
              </a:rPr>
              <a:t>mà </a:t>
            </a:r>
            <a:r>
              <a:rPr dirty="0" sz="3200" spc="-60">
                <a:latin typeface="Arial"/>
                <a:cs typeface="Arial"/>
              </a:rPr>
              <a:t>lớp </a:t>
            </a:r>
            <a:r>
              <a:rPr dirty="0" sz="3200" spc="-10">
                <a:latin typeface="Arial"/>
                <a:cs typeface="Arial"/>
              </a:rPr>
              <a:t>GridLayout  </a:t>
            </a:r>
            <a:r>
              <a:rPr dirty="0" sz="3200" spc="-5">
                <a:latin typeface="Arial"/>
                <a:cs typeface="Arial"/>
              </a:rPr>
              <a:t>yêu </a:t>
            </a:r>
            <a:r>
              <a:rPr dirty="0" sz="3200" spc="35">
                <a:latin typeface="Arial"/>
                <a:cs typeface="Arial"/>
              </a:rPr>
              <a:t>cầu: </a:t>
            </a:r>
            <a:r>
              <a:rPr dirty="0" sz="3200" spc="80">
                <a:latin typeface="Arial"/>
                <a:cs typeface="Arial"/>
              </a:rPr>
              <a:t>Vị </a:t>
            </a:r>
            <a:r>
              <a:rPr dirty="0" sz="3200" spc="-10">
                <a:latin typeface="Arial"/>
                <a:cs typeface="Arial"/>
              </a:rPr>
              <a:t>trí </a:t>
            </a:r>
            <a:r>
              <a:rPr dirty="0" sz="3200">
                <a:latin typeface="Arial"/>
                <a:cs typeface="Arial"/>
              </a:rPr>
              <a:t>và </a:t>
            </a:r>
            <a:r>
              <a:rPr dirty="0" sz="3200" spc="-5">
                <a:latin typeface="Arial"/>
                <a:cs typeface="Arial"/>
              </a:rPr>
              <a:t>kích </a:t>
            </a:r>
            <a:r>
              <a:rPr dirty="0" sz="3200" spc="-35">
                <a:latin typeface="Arial"/>
                <a:cs typeface="Arial"/>
              </a:rPr>
              <a:t>thuớc </a:t>
            </a:r>
            <a:r>
              <a:rPr dirty="0" sz="3200" spc="55">
                <a:latin typeface="Arial"/>
                <a:cs typeface="Arial"/>
              </a:rPr>
              <a:t>mỗi </a:t>
            </a:r>
            <a:r>
              <a:rPr dirty="0" sz="3200" spc="-10">
                <a:latin typeface="Arial"/>
                <a:cs typeface="Arial"/>
              </a:rPr>
              <a:t>thành  </a:t>
            </a:r>
            <a:r>
              <a:rPr dirty="0" sz="3200" spc="40">
                <a:latin typeface="Arial"/>
                <a:cs typeface="Arial"/>
              </a:rPr>
              <a:t>phần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3320" y="833119"/>
            <a:ext cx="42849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Xử </a:t>
            </a:r>
            <a:r>
              <a:rPr dirty="0" spc="-10"/>
              <a:t>lý </a:t>
            </a:r>
            <a:r>
              <a:rPr dirty="0" spc="-30"/>
              <a:t>các </a:t>
            </a:r>
            <a:r>
              <a:rPr dirty="0" spc="-105"/>
              <a:t>sự</a:t>
            </a:r>
            <a:r>
              <a:rPr dirty="0" spc="-90"/>
              <a:t> </a:t>
            </a:r>
            <a:r>
              <a:rPr dirty="0" spc="40"/>
              <a:t>kiện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469" y="1925320"/>
            <a:ext cx="7615555" cy="83566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  <a:tab pos="1158875" algn="l"/>
                <a:tab pos="1741170" algn="l"/>
                <a:tab pos="2585085" algn="l"/>
                <a:tab pos="4061460" algn="l"/>
                <a:tab pos="5062220" algn="l"/>
                <a:tab pos="5643880" algn="l"/>
                <a:tab pos="6075680" algn="l"/>
                <a:tab pos="7056120" algn="l"/>
              </a:tabLst>
            </a:pPr>
            <a:r>
              <a:rPr dirty="0" sz="2800" spc="-45">
                <a:latin typeface="Arial"/>
                <a:cs typeface="Arial"/>
              </a:rPr>
              <a:t>C</a:t>
            </a:r>
            <a:r>
              <a:rPr dirty="0" sz="2800" spc="-40">
                <a:latin typeface="Arial"/>
                <a:cs typeface="Arial"/>
              </a:rPr>
              <a:t>á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40">
                <a:latin typeface="Arial"/>
                <a:cs typeface="Arial"/>
              </a:rPr>
              <a:t>s</a:t>
            </a:r>
            <a:r>
              <a:rPr dirty="0" sz="2800" spc="-100">
                <a:latin typeface="Arial"/>
                <a:cs typeface="Arial"/>
              </a:rPr>
              <a:t>ự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40">
                <a:latin typeface="Arial"/>
                <a:cs typeface="Arial"/>
              </a:rPr>
              <a:t>k</a:t>
            </a:r>
            <a:r>
              <a:rPr dirty="0" sz="2800" spc="-20">
                <a:latin typeface="Arial"/>
                <a:cs typeface="Arial"/>
              </a:rPr>
              <a:t>i</a:t>
            </a:r>
            <a:r>
              <a:rPr dirty="0" sz="2800" spc="150">
                <a:latin typeface="Arial"/>
                <a:cs typeface="Arial"/>
              </a:rPr>
              <a:t>ệ</a:t>
            </a:r>
            <a:r>
              <a:rPr dirty="0" sz="2800">
                <a:latin typeface="Arial"/>
                <a:cs typeface="Arial"/>
              </a:rPr>
              <a:t>n	</a:t>
            </a:r>
            <a:r>
              <a:rPr dirty="0" sz="2800" spc="-25">
                <a:latin typeface="Arial"/>
                <a:cs typeface="Arial"/>
              </a:rPr>
              <a:t>(</a:t>
            </a:r>
            <a:r>
              <a:rPr dirty="0" sz="2800" spc="-50">
                <a:latin typeface="Arial"/>
                <a:cs typeface="Arial"/>
              </a:rPr>
              <a:t>E</a:t>
            </a:r>
            <a:r>
              <a:rPr dirty="0" sz="2800" spc="-35">
                <a:latin typeface="Arial"/>
                <a:cs typeface="Arial"/>
              </a:rPr>
              <a:t>v</a:t>
            </a:r>
            <a:r>
              <a:rPr dirty="0" sz="2800" spc="-30">
                <a:latin typeface="Arial"/>
                <a:cs typeface="Arial"/>
              </a:rPr>
              <a:t>e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40">
                <a:latin typeface="Arial"/>
                <a:cs typeface="Arial"/>
              </a:rPr>
              <a:t>s</a:t>
            </a:r>
            <a:r>
              <a:rPr dirty="0" sz="2800">
                <a:latin typeface="Arial"/>
                <a:cs typeface="Arial"/>
              </a:rPr>
              <a:t>)	</a:t>
            </a:r>
            <a:r>
              <a:rPr dirty="0" sz="2800" spc="5">
                <a:latin typeface="Arial"/>
                <a:cs typeface="Arial"/>
              </a:rPr>
              <a:t>đ</a:t>
            </a:r>
            <a:r>
              <a:rPr dirty="0" sz="2800" spc="-105">
                <a:latin typeface="Arial"/>
                <a:cs typeface="Arial"/>
              </a:rPr>
              <a:t>ư</a:t>
            </a:r>
            <a:r>
              <a:rPr dirty="0" sz="2800" spc="-135">
                <a:latin typeface="Arial"/>
                <a:cs typeface="Arial"/>
              </a:rPr>
              <a:t>ợ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20">
                <a:latin typeface="Arial"/>
                <a:cs typeface="Arial"/>
              </a:rPr>
              <a:t>x</a:t>
            </a:r>
            <a:r>
              <a:rPr dirty="0" sz="2800" spc="-100">
                <a:latin typeface="Arial"/>
                <a:cs typeface="Arial"/>
              </a:rPr>
              <a:t>ử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25">
                <a:latin typeface="Arial"/>
                <a:cs typeface="Arial"/>
              </a:rPr>
              <a:t>l</a:t>
            </a:r>
            <a:r>
              <a:rPr dirty="0" sz="2800">
                <a:latin typeface="Arial"/>
                <a:cs typeface="Arial"/>
              </a:rPr>
              <a:t>ý	</a:t>
            </a:r>
            <a:r>
              <a:rPr dirty="0" sz="2800" spc="-20">
                <a:latin typeface="Arial"/>
                <a:cs typeface="Arial"/>
              </a:rPr>
              <a:t>b</a:t>
            </a:r>
            <a:r>
              <a:rPr dirty="0" sz="2800" spc="135">
                <a:latin typeface="Arial"/>
                <a:cs typeface="Arial"/>
              </a:rPr>
              <a:t>ằ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20">
                <a:latin typeface="Arial"/>
                <a:cs typeface="Arial"/>
              </a:rPr>
              <a:t>c</a:t>
            </a:r>
            <a:r>
              <a:rPr dirty="0" sz="2800" spc="-40">
                <a:latin typeface="Arial"/>
                <a:cs typeface="Arial"/>
              </a:rPr>
              <a:t>á</a:t>
            </a:r>
            <a:r>
              <a:rPr dirty="0" sz="2800">
                <a:latin typeface="Arial"/>
                <a:cs typeface="Arial"/>
              </a:rPr>
              <a:t>c  </a:t>
            </a:r>
            <a:r>
              <a:rPr dirty="0" sz="2800" spc="-20">
                <a:latin typeface="Arial"/>
                <a:cs typeface="Arial"/>
              </a:rPr>
              <a:t>công </a:t>
            </a:r>
            <a:r>
              <a:rPr dirty="0" sz="2800" spc="90">
                <a:latin typeface="Arial"/>
                <a:cs typeface="Arial"/>
              </a:rPr>
              <a:t>cụ</a:t>
            </a:r>
            <a:r>
              <a:rPr dirty="0" sz="2800" spc="-15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sau: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70" y="2837179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70" y="324231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670" y="364744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3420" y="2735579"/>
            <a:ext cx="6866890" cy="156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173095">
              <a:lnSpc>
                <a:spcPct val="110800"/>
              </a:lnSpc>
              <a:spcBef>
                <a:spcPts val="95"/>
              </a:spcBef>
            </a:pPr>
            <a:r>
              <a:rPr dirty="0" sz="2400" spc="-5">
                <a:latin typeface="Arial"/>
                <a:cs typeface="Arial"/>
              </a:rPr>
              <a:t>Abstract Windowing </a:t>
            </a:r>
            <a:r>
              <a:rPr dirty="0" sz="2400" spc="-10">
                <a:latin typeface="Arial"/>
                <a:cs typeface="Arial"/>
              </a:rPr>
              <a:t>Toolkit  </a:t>
            </a:r>
            <a:r>
              <a:rPr dirty="0" sz="2400" spc="-5">
                <a:latin typeface="Arial"/>
                <a:cs typeface="Arial"/>
              </a:rPr>
              <a:t>Trình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15">
                <a:latin typeface="Arial"/>
                <a:cs typeface="Arial"/>
              </a:rPr>
              <a:t>duyệt.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615"/>
              </a:spcBef>
            </a:pPr>
            <a:r>
              <a:rPr dirty="0" sz="2400" spc="-5">
                <a:latin typeface="Arial"/>
                <a:cs typeface="Arial"/>
              </a:rPr>
              <a:t>Các trình </a:t>
            </a:r>
            <a:r>
              <a:rPr dirty="0" sz="2400" spc="-45">
                <a:latin typeface="Arial"/>
                <a:cs typeface="Arial"/>
              </a:rPr>
              <a:t>xử </a:t>
            </a:r>
            <a:r>
              <a:rPr dirty="0" sz="2400" spc="-5">
                <a:latin typeface="Arial"/>
                <a:cs typeface="Arial"/>
              </a:rPr>
              <a:t>lý </a:t>
            </a:r>
            <a:r>
              <a:rPr dirty="0" sz="2400" spc="-45">
                <a:latin typeface="Arial"/>
                <a:cs typeface="Arial"/>
              </a:rPr>
              <a:t>sự </a:t>
            </a:r>
            <a:r>
              <a:rPr dirty="0" sz="2400" spc="25">
                <a:latin typeface="Arial"/>
                <a:cs typeface="Arial"/>
              </a:rPr>
              <a:t>kiện </a:t>
            </a:r>
            <a:r>
              <a:rPr dirty="0" sz="2400" spc="-5">
                <a:latin typeface="Arial"/>
                <a:cs typeface="Arial"/>
              </a:rPr>
              <a:t>do các </a:t>
            </a:r>
            <a:r>
              <a:rPr dirty="0" sz="2400" spc="35">
                <a:latin typeface="Arial"/>
                <a:cs typeface="Arial"/>
              </a:rPr>
              <a:t>lập </a:t>
            </a:r>
            <a:r>
              <a:rPr dirty="0" sz="2400" spc="-5">
                <a:latin typeface="Arial"/>
                <a:cs typeface="Arial"/>
              </a:rPr>
              <a:t>trình viên </a:t>
            </a:r>
            <a:r>
              <a:rPr dirty="0" sz="2400" spc="40">
                <a:latin typeface="Arial"/>
                <a:cs typeface="Arial"/>
              </a:rPr>
              <a:t>tạo  </a:t>
            </a:r>
            <a:r>
              <a:rPr dirty="0" sz="2400" spc="-5">
                <a:latin typeface="Arial"/>
                <a:cs typeface="Arial"/>
              </a:rPr>
              <a:t>riêng.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469" y="4325620"/>
            <a:ext cx="7616825" cy="1691639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Các </a:t>
            </a:r>
            <a:r>
              <a:rPr dirty="0" sz="2800" spc="-50">
                <a:latin typeface="Arial"/>
                <a:cs typeface="Arial"/>
              </a:rPr>
              <a:t>ứng </a:t>
            </a:r>
            <a:r>
              <a:rPr dirty="0" sz="2800" spc="25">
                <a:latin typeface="Arial"/>
                <a:cs typeface="Arial"/>
              </a:rPr>
              <a:t>dụng </a:t>
            </a:r>
            <a:r>
              <a:rPr dirty="0" sz="2800" spc="35">
                <a:latin typeface="Arial"/>
                <a:cs typeface="Arial"/>
              </a:rPr>
              <a:t>cần </a:t>
            </a:r>
            <a:r>
              <a:rPr dirty="0" sz="2800" spc="-15">
                <a:latin typeface="Arial"/>
                <a:cs typeface="Arial"/>
              </a:rPr>
              <a:t>đăng </a:t>
            </a:r>
            <a:r>
              <a:rPr dirty="0" sz="2800" spc="-20">
                <a:latin typeface="Arial"/>
                <a:cs typeface="Arial"/>
              </a:rPr>
              <a:t>ký </a:t>
            </a:r>
            <a:r>
              <a:rPr dirty="0" sz="2800" spc="-25">
                <a:latin typeface="Arial"/>
                <a:cs typeface="Arial"/>
              </a:rPr>
              <a:t>trình </a:t>
            </a:r>
            <a:r>
              <a:rPr dirty="0" sz="2800" spc="-55">
                <a:latin typeface="Arial"/>
                <a:cs typeface="Arial"/>
              </a:rPr>
              <a:t>xử </a:t>
            </a:r>
            <a:r>
              <a:rPr dirty="0" sz="2800" spc="-15">
                <a:latin typeface="Arial"/>
                <a:cs typeface="Arial"/>
              </a:rPr>
              <a:t>lý </a:t>
            </a:r>
            <a:r>
              <a:rPr dirty="0" sz="2800" spc="-50">
                <a:latin typeface="Arial"/>
                <a:cs typeface="Arial"/>
              </a:rPr>
              <a:t>sự </a:t>
            </a:r>
            <a:r>
              <a:rPr dirty="0" sz="2800" spc="15">
                <a:latin typeface="Arial"/>
                <a:cs typeface="Arial"/>
              </a:rPr>
              <a:t>kiện  </a:t>
            </a:r>
            <a:r>
              <a:rPr dirty="0" sz="2800" spc="-55">
                <a:latin typeface="Arial"/>
                <a:cs typeface="Arial"/>
              </a:rPr>
              <a:t>với </a:t>
            </a:r>
            <a:r>
              <a:rPr dirty="0" sz="2800" spc="40">
                <a:latin typeface="Arial"/>
                <a:cs typeface="Arial"/>
              </a:rPr>
              <a:t>đối đối</a:t>
            </a:r>
            <a:r>
              <a:rPr dirty="0" sz="2800" spc="-180">
                <a:latin typeface="Arial"/>
                <a:cs typeface="Arial"/>
              </a:rPr>
              <a:t> </a:t>
            </a:r>
            <a:r>
              <a:rPr dirty="0" sz="2800" spc="-60">
                <a:latin typeface="Arial"/>
                <a:cs typeface="Arial"/>
              </a:rPr>
              <a:t>tượng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  <a:tab pos="1136015" algn="l"/>
                <a:tab pos="1991995" algn="l"/>
                <a:tab pos="2549525" algn="l"/>
                <a:tab pos="2958465" algn="l"/>
                <a:tab pos="3679190" algn="l"/>
                <a:tab pos="4656455" algn="l"/>
                <a:tab pos="5303520" algn="l"/>
                <a:tab pos="5907405" algn="l"/>
                <a:tab pos="6438265" algn="l"/>
                <a:tab pos="7200265" algn="l"/>
              </a:tabLst>
            </a:pPr>
            <a:r>
              <a:rPr dirty="0" sz="2800" spc="-45">
                <a:latin typeface="Arial"/>
                <a:cs typeface="Arial"/>
              </a:rPr>
              <a:t>C</a:t>
            </a:r>
            <a:r>
              <a:rPr dirty="0" sz="2800" spc="-40">
                <a:latin typeface="Arial"/>
                <a:cs typeface="Arial"/>
              </a:rPr>
              <a:t>á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30">
                <a:latin typeface="Arial"/>
                <a:cs typeface="Arial"/>
              </a:rPr>
              <a:t>t</a:t>
            </a:r>
            <a:r>
              <a:rPr dirty="0" sz="2800" spc="-35">
                <a:latin typeface="Arial"/>
                <a:cs typeface="Arial"/>
              </a:rPr>
              <a:t>r</a:t>
            </a:r>
            <a:r>
              <a:rPr dirty="0" sz="2800" spc="-10">
                <a:latin typeface="Arial"/>
                <a:cs typeface="Arial"/>
              </a:rPr>
              <a:t>ì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h	</a:t>
            </a:r>
            <a:r>
              <a:rPr dirty="0" sz="2800" spc="-40">
                <a:latin typeface="Arial"/>
                <a:cs typeface="Arial"/>
              </a:rPr>
              <a:t>x</a:t>
            </a:r>
            <a:r>
              <a:rPr dirty="0" sz="2800" spc="-100">
                <a:latin typeface="Arial"/>
                <a:cs typeface="Arial"/>
              </a:rPr>
              <a:t>ử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25">
                <a:latin typeface="Arial"/>
                <a:cs typeface="Arial"/>
              </a:rPr>
              <a:t>l</a:t>
            </a:r>
            <a:r>
              <a:rPr dirty="0" sz="2800">
                <a:latin typeface="Arial"/>
                <a:cs typeface="Arial"/>
              </a:rPr>
              <a:t>ý	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 spc="-40">
                <a:latin typeface="Arial"/>
                <a:cs typeface="Arial"/>
              </a:rPr>
              <a:t>à</a:t>
            </a:r>
            <a:r>
              <a:rPr dirty="0" sz="2800">
                <a:latin typeface="Arial"/>
                <a:cs typeface="Arial"/>
              </a:rPr>
              <a:t>y	</a:t>
            </a:r>
            <a:r>
              <a:rPr dirty="0" sz="2800" spc="10">
                <a:latin typeface="Arial"/>
                <a:cs typeface="Arial"/>
              </a:rPr>
              <a:t>đ</a:t>
            </a:r>
            <a:r>
              <a:rPr dirty="0" sz="2800" spc="-105">
                <a:latin typeface="Arial"/>
                <a:cs typeface="Arial"/>
              </a:rPr>
              <a:t>ư</a:t>
            </a:r>
            <a:r>
              <a:rPr dirty="0" sz="2800" spc="-135">
                <a:latin typeface="Arial"/>
                <a:cs typeface="Arial"/>
              </a:rPr>
              <a:t>ợ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25">
                <a:latin typeface="Arial"/>
                <a:cs typeface="Arial"/>
              </a:rPr>
              <a:t>g</a:t>
            </a:r>
            <a:r>
              <a:rPr dirty="0" sz="2800" spc="140">
                <a:latin typeface="Arial"/>
                <a:cs typeface="Arial"/>
              </a:rPr>
              <a:t>ọ</a:t>
            </a:r>
            <a:r>
              <a:rPr dirty="0" sz="2800">
                <a:latin typeface="Arial"/>
                <a:cs typeface="Arial"/>
              </a:rPr>
              <a:t>i	</a:t>
            </a:r>
            <a:r>
              <a:rPr dirty="0" sz="2800" spc="-35">
                <a:latin typeface="Arial"/>
                <a:cs typeface="Arial"/>
              </a:rPr>
              <a:t>k</a:t>
            </a:r>
            <a:r>
              <a:rPr dirty="0" sz="2800" spc="-40">
                <a:latin typeface="Arial"/>
                <a:cs typeface="Arial"/>
              </a:rPr>
              <a:t>h</a:t>
            </a:r>
            <a:r>
              <a:rPr dirty="0" sz="2800">
                <a:latin typeface="Arial"/>
                <a:cs typeface="Arial"/>
              </a:rPr>
              <a:t>i	</a:t>
            </a:r>
            <a:r>
              <a:rPr dirty="0" sz="2800" spc="-35">
                <a:latin typeface="Arial"/>
                <a:cs typeface="Arial"/>
              </a:rPr>
              <a:t>c</a:t>
            </a:r>
            <a:r>
              <a:rPr dirty="0" sz="2800">
                <a:latin typeface="Arial"/>
                <a:cs typeface="Arial"/>
              </a:rPr>
              <a:t>ó	</a:t>
            </a:r>
            <a:r>
              <a:rPr dirty="0" sz="2800" spc="-40">
                <a:latin typeface="Arial"/>
                <a:cs typeface="Arial"/>
              </a:rPr>
              <a:t>m</a:t>
            </a:r>
            <a:r>
              <a:rPr dirty="0" sz="2800" spc="135">
                <a:latin typeface="Arial"/>
                <a:cs typeface="Arial"/>
              </a:rPr>
              <a:t>ộ</a:t>
            </a:r>
            <a:r>
              <a:rPr dirty="0" sz="2800">
                <a:latin typeface="Arial"/>
                <a:cs typeface="Arial"/>
              </a:rPr>
              <a:t>t	</a:t>
            </a:r>
            <a:r>
              <a:rPr dirty="0" sz="2800" spc="-5">
                <a:latin typeface="Arial"/>
                <a:cs typeface="Arial"/>
              </a:rPr>
              <a:t>s</a:t>
            </a:r>
            <a:r>
              <a:rPr dirty="0" sz="2800" spc="-65">
                <a:latin typeface="Arial"/>
                <a:cs typeface="Arial"/>
              </a:rPr>
              <a:t>ự  </a:t>
            </a:r>
            <a:r>
              <a:rPr dirty="0" sz="2800" spc="15">
                <a:latin typeface="Arial"/>
                <a:cs typeface="Arial"/>
              </a:rPr>
              <a:t>kiện </a:t>
            </a:r>
            <a:r>
              <a:rPr dirty="0" sz="2800" spc="-60">
                <a:latin typeface="Arial"/>
                <a:cs typeface="Arial"/>
              </a:rPr>
              <a:t>tương </a:t>
            </a:r>
            <a:r>
              <a:rPr dirty="0" sz="2800" spc="-50">
                <a:latin typeface="Arial"/>
                <a:cs typeface="Arial"/>
              </a:rPr>
              <a:t>ứng </a:t>
            </a:r>
            <a:r>
              <a:rPr dirty="0" sz="2800" spc="35">
                <a:latin typeface="Arial"/>
                <a:cs typeface="Arial"/>
              </a:rPr>
              <a:t>xảy</a:t>
            </a:r>
            <a:r>
              <a:rPr dirty="0" sz="2800" spc="-21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ra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970" y="833119"/>
            <a:ext cx="58159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68825" algn="l"/>
              </a:tabLst>
            </a:pPr>
            <a:r>
              <a:rPr dirty="0" spc="-55"/>
              <a:t>X</a:t>
            </a:r>
            <a:r>
              <a:rPr dirty="0" spc="-160"/>
              <a:t>ử</a:t>
            </a:r>
            <a:r>
              <a:rPr dirty="0" spc="-15"/>
              <a:t> </a:t>
            </a:r>
            <a:r>
              <a:rPr dirty="0" spc="-20"/>
              <a:t>l</a:t>
            </a:r>
            <a:r>
              <a:rPr dirty="0"/>
              <a:t>ý</a:t>
            </a:r>
            <a:r>
              <a:rPr dirty="0" spc="-65"/>
              <a:t> </a:t>
            </a:r>
            <a:r>
              <a:rPr dirty="0" spc="-40"/>
              <a:t>c</a:t>
            </a:r>
            <a:r>
              <a:rPr dirty="0" spc="-50"/>
              <a:t>á</a:t>
            </a:r>
            <a:r>
              <a:rPr dirty="0"/>
              <a:t>c</a:t>
            </a:r>
            <a:r>
              <a:rPr dirty="0" spc="-65"/>
              <a:t> </a:t>
            </a:r>
            <a:r>
              <a:rPr dirty="0" spc="-45"/>
              <a:t>s</a:t>
            </a:r>
            <a:r>
              <a:rPr dirty="0" spc="-160"/>
              <a:t>ự</a:t>
            </a:r>
            <a:r>
              <a:rPr dirty="0" spc="-25"/>
              <a:t> </a:t>
            </a:r>
            <a:r>
              <a:rPr dirty="0" spc="-40"/>
              <a:t>k</a:t>
            </a:r>
            <a:r>
              <a:rPr dirty="0" spc="-25"/>
              <a:t>i</a:t>
            </a:r>
            <a:r>
              <a:rPr dirty="0" spc="254"/>
              <a:t>ệ</a:t>
            </a:r>
            <a:r>
              <a:rPr dirty="0"/>
              <a:t>n	</a:t>
            </a:r>
            <a:r>
              <a:rPr dirty="0" spc="-30"/>
              <a:t>(</a:t>
            </a:r>
            <a:r>
              <a:rPr dirty="0" spc="-25"/>
              <a:t>t</a:t>
            </a:r>
            <a:r>
              <a:rPr dirty="0" spc="-15"/>
              <a:t>t</a:t>
            </a:r>
            <a:r>
              <a:rPr dirty="0"/>
              <a:t>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996439"/>
            <a:ext cx="7388225" cy="2762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5">
                <a:latin typeface="Arial"/>
                <a:cs typeface="Arial"/>
              </a:rPr>
              <a:t>Event </a:t>
            </a:r>
            <a:r>
              <a:rPr dirty="0" sz="2800" spc="-30">
                <a:latin typeface="Arial"/>
                <a:cs typeface="Arial"/>
              </a:rPr>
              <a:t>Listener </a:t>
            </a:r>
            <a:r>
              <a:rPr dirty="0" sz="2800" spc="65">
                <a:latin typeface="Arial"/>
                <a:cs typeface="Arial"/>
              </a:rPr>
              <a:t>sẽ </a:t>
            </a:r>
            <a:r>
              <a:rPr dirty="0" sz="2800" spc="15">
                <a:latin typeface="Arial"/>
                <a:cs typeface="Arial"/>
              </a:rPr>
              <a:t>lắng </a:t>
            </a:r>
            <a:r>
              <a:rPr dirty="0" sz="2800" spc="-25">
                <a:latin typeface="Arial"/>
                <a:cs typeface="Arial"/>
              </a:rPr>
              <a:t>nghe </a:t>
            </a: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-55">
                <a:latin typeface="Arial"/>
                <a:cs typeface="Arial"/>
              </a:rPr>
              <a:t>sự </a:t>
            </a:r>
            <a:r>
              <a:rPr dirty="0" sz="2800" spc="15">
                <a:latin typeface="Arial"/>
                <a:cs typeface="Arial"/>
              </a:rPr>
              <a:t>kiện </a:t>
            </a:r>
            <a:r>
              <a:rPr dirty="0" sz="2800" spc="105">
                <a:latin typeface="Arial"/>
                <a:cs typeface="Arial"/>
              </a:rPr>
              <a:t>cụ  </a:t>
            </a:r>
            <a:r>
              <a:rPr dirty="0" sz="2800" spc="25">
                <a:latin typeface="Arial"/>
                <a:cs typeface="Arial"/>
              </a:rPr>
              <a:t>thể </a:t>
            </a:r>
            <a:r>
              <a:rPr dirty="0" sz="2800" spc="-30">
                <a:latin typeface="Arial"/>
                <a:cs typeface="Arial"/>
              </a:rPr>
              <a:t>mà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50">
                <a:latin typeface="Arial"/>
                <a:cs typeface="Arial"/>
              </a:rPr>
              <a:t>đối </a:t>
            </a:r>
            <a:r>
              <a:rPr dirty="0" sz="2800" spc="-60">
                <a:latin typeface="Arial"/>
                <a:cs typeface="Arial"/>
              </a:rPr>
              <a:t>tượng </a:t>
            </a:r>
            <a:r>
              <a:rPr dirty="0" sz="2800" spc="35">
                <a:latin typeface="Arial"/>
                <a:cs typeface="Arial"/>
              </a:rPr>
              <a:t>tạo</a:t>
            </a:r>
            <a:r>
              <a:rPr dirty="0" sz="2800" spc="-36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ra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30">
                <a:latin typeface="Arial"/>
                <a:cs typeface="Arial"/>
              </a:rPr>
              <a:t>Mỗi </a:t>
            </a:r>
            <a:r>
              <a:rPr dirty="0" sz="2800" spc="-30">
                <a:latin typeface="Arial"/>
                <a:cs typeface="Arial"/>
              </a:rPr>
              <a:t>event listener </a:t>
            </a:r>
            <a:r>
              <a:rPr dirty="0" sz="2800" spc="-25">
                <a:latin typeface="Arial"/>
                <a:cs typeface="Arial"/>
              </a:rPr>
              <a:t>cung </a:t>
            </a:r>
            <a:r>
              <a:rPr dirty="0" sz="2800" spc="35">
                <a:latin typeface="Arial"/>
                <a:cs typeface="Arial"/>
              </a:rPr>
              <a:t>cấp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55">
                <a:latin typeface="Arial"/>
                <a:cs typeface="Arial"/>
              </a:rPr>
              <a:t>phương</a:t>
            </a:r>
            <a:r>
              <a:rPr dirty="0" sz="2800" spc="-370">
                <a:latin typeface="Arial"/>
                <a:cs typeface="Arial"/>
              </a:rPr>
              <a:t> </a:t>
            </a:r>
            <a:r>
              <a:rPr dirty="0" sz="2800" spc="-45">
                <a:latin typeface="Arial"/>
                <a:cs typeface="Arial"/>
              </a:rPr>
              <a:t>thức  </a:t>
            </a:r>
            <a:r>
              <a:rPr dirty="0" sz="2800" spc="75">
                <a:latin typeface="Arial"/>
                <a:cs typeface="Arial"/>
              </a:rPr>
              <a:t>để </a:t>
            </a:r>
            <a:r>
              <a:rPr dirty="0" sz="2800" spc="-65">
                <a:latin typeface="Arial"/>
                <a:cs typeface="Arial"/>
              </a:rPr>
              <a:t>xử </a:t>
            </a:r>
            <a:r>
              <a:rPr dirty="0" sz="2800" spc="-15">
                <a:latin typeface="Arial"/>
                <a:cs typeface="Arial"/>
              </a:rPr>
              <a:t>lý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65">
                <a:latin typeface="Arial"/>
                <a:cs typeface="Arial"/>
              </a:rPr>
              <a:t>sự </a:t>
            </a:r>
            <a:r>
              <a:rPr dirty="0" sz="2800" spc="15">
                <a:latin typeface="Arial"/>
                <a:cs typeface="Arial"/>
              </a:rPr>
              <a:t>kiện</a:t>
            </a:r>
            <a:r>
              <a:rPr dirty="0" sz="2800" spc="-24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này</a:t>
            </a:r>
            <a:endParaRPr sz="2800">
              <a:latin typeface="Arial"/>
              <a:cs typeface="Arial"/>
            </a:endParaRPr>
          </a:p>
          <a:p>
            <a:pPr marL="355600" marR="571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-20">
                <a:latin typeface="Arial"/>
                <a:cs typeface="Arial"/>
              </a:rPr>
              <a:t>cài </a:t>
            </a:r>
            <a:r>
              <a:rPr dirty="0" sz="2800" spc="40">
                <a:latin typeface="Arial"/>
                <a:cs typeface="Arial"/>
              </a:rPr>
              <a:t>đặt </a:t>
            </a:r>
            <a:r>
              <a:rPr dirty="0" sz="2800" spc="-30">
                <a:latin typeface="Arial"/>
                <a:cs typeface="Arial"/>
              </a:rPr>
              <a:t>listener </a:t>
            </a:r>
            <a:r>
              <a:rPr dirty="0" sz="2800" spc="35">
                <a:latin typeface="Arial"/>
                <a:cs typeface="Arial"/>
              </a:rPr>
              <a:t>cần </a:t>
            </a:r>
            <a:r>
              <a:rPr dirty="0" sz="2800" spc="25">
                <a:latin typeface="Arial"/>
                <a:cs typeface="Arial"/>
              </a:rPr>
              <a:t>định </a:t>
            </a:r>
            <a:r>
              <a:rPr dirty="0" sz="2800" spc="-25">
                <a:latin typeface="Arial"/>
                <a:cs typeface="Arial"/>
              </a:rPr>
              <a:t>nghĩa </a:t>
            </a:r>
            <a:r>
              <a:rPr dirty="0" sz="2800" spc="-45">
                <a:latin typeface="Arial"/>
                <a:cs typeface="Arial"/>
              </a:rPr>
              <a:t>những  </a:t>
            </a: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0">
                <a:latin typeface="Arial"/>
                <a:cs typeface="Arial"/>
              </a:rPr>
              <a:t>thức</a:t>
            </a:r>
            <a:r>
              <a:rPr dirty="0" sz="2800" spc="-12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này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1170" y="833119"/>
            <a:ext cx="56629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6865" algn="l"/>
              </a:tabLst>
            </a:pPr>
            <a:r>
              <a:rPr dirty="0" spc="-110"/>
              <a:t>Xử</a:t>
            </a:r>
            <a:r>
              <a:rPr dirty="0" spc="-15"/>
              <a:t> </a:t>
            </a:r>
            <a:r>
              <a:rPr dirty="0" spc="-10"/>
              <a:t>lý	</a:t>
            </a:r>
            <a:r>
              <a:rPr dirty="0" spc="-30"/>
              <a:t>các </a:t>
            </a:r>
            <a:r>
              <a:rPr dirty="0" spc="-105"/>
              <a:t>sự</a:t>
            </a:r>
            <a:r>
              <a:rPr dirty="0" spc="-100"/>
              <a:t> </a:t>
            </a:r>
            <a:r>
              <a:rPr dirty="0"/>
              <a:t>kiện(tt…)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469" y="1924050"/>
            <a:ext cx="7541259" cy="83693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55600" marR="5080" indent="-342900">
              <a:lnSpc>
                <a:spcPts val="303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Các </a:t>
            </a:r>
            <a:r>
              <a:rPr dirty="0" sz="2800" spc="-65">
                <a:latin typeface="Arial"/>
                <a:cs typeface="Arial"/>
              </a:rPr>
              <a:t>bước </a:t>
            </a:r>
            <a:r>
              <a:rPr dirty="0" sz="2800" spc="35">
                <a:latin typeface="Arial"/>
                <a:cs typeface="Arial"/>
              </a:rPr>
              <a:t>cần </a:t>
            </a:r>
            <a:r>
              <a:rPr dirty="0" sz="2800" spc="-25">
                <a:latin typeface="Arial"/>
                <a:cs typeface="Arial"/>
              </a:rPr>
              <a:t>tuân </a:t>
            </a:r>
            <a:r>
              <a:rPr dirty="0" sz="2800" spc="50">
                <a:latin typeface="Arial"/>
                <a:cs typeface="Arial"/>
              </a:rPr>
              <a:t>thủ </a:t>
            </a:r>
            <a:r>
              <a:rPr dirty="0" sz="2800" spc="75">
                <a:latin typeface="Arial"/>
                <a:cs typeface="Arial"/>
              </a:rPr>
              <a:t>để </a:t>
            </a:r>
            <a:r>
              <a:rPr dirty="0" sz="2800" spc="-60">
                <a:latin typeface="Arial"/>
                <a:cs typeface="Arial"/>
              </a:rPr>
              <a:t>sử </a:t>
            </a:r>
            <a:r>
              <a:rPr dirty="0" sz="2800" spc="25">
                <a:latin typeface="Arial"/>
                <a:cs typeface="Arial"/>
              </a:rPr>
              <a:t>dụng </a:t>
            </a:r>
            <a:r>
              <a:rPr dirty="0" sz="2800" spc="-30">
                <a:latin typeface="Arial"/>
                <a:cs typeface="Arial"/>
              </a:rPr>
              <a:t>mô </a:t>
            </a:r>
            <a:r>
              <a:rPr dirty="0" sz="2800" spc="-20">
                <a:latin typeface="Arial"/>
                <a:cs typeface="Arial"/>
              </a:rPr>
              <a:t>hình  </a:t>
            </a:r>
            <a:r>
              <a:rPr dirty="0" sz="2800" spc="-35">
                <a:latin typeface="Arial"/>
                <a:cs typeface="Arial"/>
              </a:rPr>
              <a:t>Event</a:t>
            </a:r>
            <a:r>
              <a:rPr dirty="0" sz="2800" spc="-12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Listener: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70" y="2837179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70" y="324231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670" y="397637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7670" y="4381500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3420" y="2734309"/>
            <a:ext cx="6797040" cy="263271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409"/>
              </a:spcBef>
            </a:pPr>
            <a:r>
              <a:rPr dirty="0" sz="2400" spc="-5">
                <a:latin typeface="Arial"/>
                <a:cs typeface="Arial"/>
              </a:rPr>
              <a:t>Cài </a:t>
            </a:r>
            <a:r>
              <a:rPr dirty="0" sz="2400" spc="35">
                <a:latin typeface="Arial"/>
                <a:cs typeface="Arial"/>
              </a:rPr>
              <a:t>đặt </a:t>
            </a:r>
            <a:r>
              <a:rPr dirty="0" sz="2400" spc="-5">
                <a:latin typeface="Arial"/>
                <a:cs typeface="Arial"/>
              </a:rPr>
              <a:t>Listener </a:t>
            </a:r>
            <a:r>
              <a:rPr dirty="0" sz="2400" spc="-45">
                <a:latin typeface="Arial"/>
                <a:cs typeface="Arial"/>
              </a:rPr>
              <a:t>tương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35">
                <a:latin typeface="Arial"/>
                <a:cs typeface="Arial"/>
              </a:rPr>
              <a:t>ứng</a:t>
            </a:r>
            <a:endParaRPr sz="2400">
              <a:latin typeface="Arial"/>
              <a:cs typeface="Arial"/>
            </a:endParaRPr>
          </a:p>
          <a:p>
            <a:pPr algn="just" marL="12700" marR="5080">
              <a:lnSpc>
                <a:spcPts val="2590"/>
              </a:lnSpc>
              <a:spcBef>
                <a:spcPts val="635"/>
              </a:spcBef>
            </a:pPr>
            <a:r>
              <a:rPr dirty="0" sz="2400" spc="25">
                <a:latin typeface="Arial"/>
                <a:cs typeface="Arial"/>
              </a:rPr>
              <a:t>Nhận </a:t>
            </a:r>
            <a:r>
              <a:rPr dirty="0" sz="2400" spc="25">
                <a:latin typeface="Arial"/>
                <a:cs typeface="Arial"/>
              </a:rPr>
              <a:t>diện </a:t>
            </a:r>
            <a:r>
              <a:rPr dirty="0" sz="2400" spc="-55">
                <a:latin typeface="Arial"/>
                <a:cs typeface="Arial"/>
              </a:rPr>
              <a:t>được </a:t>
            </a:r>
            <a:r>
              <a:rPr dirty="0" sz="2400" spc="40">
                <a:latin typeface="Arial"/>
                <a:cs typeface="Arial"/>
              </a:rPr>
              <a:t>tất </a:t>
            </a:r>
            <a:r>
              <a:rPr dirty="0" sz="2400" spc="65">
                <a:latin typeface="Arial"/>
                <a:cs typeface="Arial"/>
              </a:rPr>
              <a:t>cả </a:t>
            </a:r>
            <a:r>
              <a:rPr dirty="0" sz="2400" spc="-5">
                <a:latin typeface="Arial"/>
                <a:cs typeface="Arial"/>
              </a:rPr>
              <a:t>các </a:t>
            </a:r>
            <a:r>
              <a:rPr dirty="0" sz="2400">
                <a:latin typeface="Arial"/>
                <a:cs typeface="Arial"/>
              </a:rPr>
              <a:t>thành </a:t>
            </a:r>
            <a:r>
              <a:rPr dirty="0" sz="2400" spc="25">
                <a:latin typeface="Arial"/>
                <a:cs typeface="Arial"/>
              </a:rPr>
              <a:t>phần </a:t>
            </a:r>
            <a:r>
              <a:rPr dirty="0" sz="2400" spc="40">
                <a:latin typeface="Arial"/>
                <a:cs typeface="Arial"/>
              </a:rPr>
              <a:t>tạo </a:t>
            </a:r>
            <a:r>
              <a:rPr dirty="0" sz="2400" spc="-5">
                <a:latin typeface="Arial"/>
                <a:cs typeface="Arial"/>
              </a:rPr>
              <a:t>ra </a:t>
            </a:r>
            <a:r>
              <a:rPr dirty="0" sz="2400" spc="-30">
                <a:latin typeface="Arial"/>
                <a:cs typeface="Arial"/>
              </a:rPr>
              <a:t>sự  </a:t>
            </a:r>
            <a:r>
              <a:rPr dirty="0" sz="2400" spc="25">
                <a:latin typeface="Arial"/>
                <a:cs typeface="Arial"/>
              </a:rPr>
              <a:t>kiện</a:t>
            </a:r>
            <a:endParaRPr sz="24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270"/>
              </a:spcBef>
            </a:pPr>
            <a:r>
              <a:rPr dirty="0" sz="2400" spc="25">
                <a:latin typeface="Arial"/>
                <a:cs typeface="Arial"/>
              </a:rPr>
              <a:t>Nhận diện </a:t>
            </a:r>
            <a:r>
              <a:rPr dirty="0" sz="2400" spc="-55">
                <a:latin typeface="Arial"/>
                <a:cs typeface="Arial"/>
              </a:rPr>
              <a:t>được </a:t>
            </a:r>
            <a:r>
              <a:rPr dirty="0" sz="2400" spc="40">
                <a:latin typeface="Arial"/>
                <a:cs typeface="Arial"/>
              </a:rPr>
              <a:t>tất </a:t>
            </a:r>
            <a:r>
              <a:rPr dirty="0" sz="2400" spc="65">
                <a:latin typeface="Arial"/>
                <a:cs typeface="Arial"/>
              </a:rPr>
              <a:t>cả </a:t>
            </a:r>
            <a:r>
              <a:rPr dirty="0" sz="2400">
                <a:latin typeface="Arial"/>
                <a:cs typeface="Arial"/>
              </a:rPr>
              <a:t>các </a:t>
            </a:r>
            <a:r>
              <a:rPr dirty="0" sz="2400" spc="-40">
                <a:latin typeface="Arial"/>
                <a:cs typeface="Arial"/>
              </a:rPr>
              <a:t>sự </a:t>
            </a:r>
            <a:r>
              <a:rPr dirty="0" sz="2400" spc="25">
                <a:latin typeface="Arial"/>
                <a:cs typeface="Arial"/>
              </a:rPr>
              <a:t>kiện </a:t>
            </a:r>
            <a:r>
              <a:rPr dirty="0" sz="2400" spc="-55">
                <a:latin typeface="Arial"/>
                <a:cs typeface="Arial"/>
              </a:rPr>
              <a:t>được </a:t>
            </a:r>
            <a:r>
              <a:rPr dirty="0" sz="2400" spc="-30">
                <a:latin typeface="Arial"/>
                <a:cs typeface="Arial"/>
              </a:rPr>
              <a:t>xử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lý</a:t>
            </a:r>
            <a:endParaRPr sz="2400">
              <a:latin typeface="Arial"/>
              <a:cs typeface="Arial"/>
            </a:endParaRPr>
          </a:p>
          <a:p>
            <a:pPr algn="just" marL="12700" marR="9525">
              <a:lnSpc>
                <a:spcPts val="2590"/>
              </a:lnSpc>
              <a:spcBef>
                <a:spcPts val="635"/>
              </a:spcBef>
            </a:pPr>
            <a:r>
              <a:rPr dirty="0" sz="2400" spc="-5">
                <a:latin typeface="Arial"/>
                <a:cs typeface="Arial"/>
              </a:rPr>
              <a:t>Cài </a:t>
            </a:r>
            <a:r>
              <a:rPr dirty="0" sz="2400" spc="35">
                <a:latin typeface="Arial"/>
                <a:cs typeface="Arial"/>
              </a:rPr>
              <a:t>đặt </a:t>
            </a:r>
            <a:r>
              <a:rPr dirty="0" sz="2400" spc="-5">
                <a:latin typeface="Arial"/>
                <a:cs typeface="Arial"/>
              </a:rPr>
              <a:t>các </a:t>
            </a:r>
            <a:r>
              <a:rPr dirty="0" sz="2400" spc="-35">
                <a:latin typeface="Arial"/>
                <a:cs typeface="Arial"/>
              </a:rPr>
              <a:t>phương </a:t>
            </a:r>
            <a:r>
              <a:rPr dirty="0" sz="2400" spc="-25">
                <a:latin typeface="Arial"/>
                <a:cs typeface="Arial"/>
              </a:rPr>
              <a:t>thức </a:t>
            </a:r>
            <a:r>
              <a:rPr dirty="0" sz="2400" spc="55">
                <a:latin typeface="Arial"/>
                <a:cs typeface="Arial"/>
              </a:rPr>
              <a:t>của </a:t>
            </a:r>
            <a:r>
              <a:rPr dirty="0" sz="2400" spc="-5">
                <a:latin typeface="Arial"/>
                <a:cs typeface="Arial"/>
              </a:rPr>
              <a:t>listener, </a:t>
            </a:r>
            <a:r>
              <a:rPr dirty="0" sz="2400">
                <a:latin typeface="Arial"/>
                <a:cs typeface="Arial"/>
              </a:rPr>
              <a:t>và </a:t>
            </a:r>
            <a:r>
              <a:rPr dirty="0" sz="2400" spc="25">
                <a:latin typeface="Arial"/>
                <a:cs typeface="Arial"/>
              </a:rPr>
              <a:t>viết </a:t>
            </a:r>
            <a:r>
              <a:rPr dirty="0" sz="2400" spc="-5">
                <a:latin typeface="Arial"/>
                <a:cs typeface="Arial"/>
              </a:rPr>
              <a:t>các  </a:t>
            </a:r>
            <a:r>
              <a:rPr dirty="0" sz="2400" spc="25">
                <a:latin typeface="Arial"/>
                <a:cs typeface="Arial"/>
              </a:rPr>
              <a:t>đoạn </a:t>
            </a:r>
            <a:r>
              <a:rPr dirty="0" sz="2400" spc="-5">
                <a:latin typeface="Arial"/>
                <a:cs typeface="Arial"/>
              </a:rPr>
              <a:t>mã </a:t>
            </a:r>
            <a:r>
              <a:rPr dirty="0" sz="2400" spc="75">
                <a:latin typeface="Arial"/>
                <a:cs typeface="Arial"/>
              </a:rPr>
              <a:t>để </a:t>
            </a:r>
            <a:r>
              <a:rPr dirty="0" sz="2400" spc="-45">
                <a:latin typeface="Arial"/>
                <a:cs typeface="Arial"/>
              </a:rPr>
              <a:t>xử </a:t>
            </a:r>
            <a:r>
              <a:rPr dirty="0" sz="2400" spc="-5">
                <a:latin typeface="Arial"/>
                <a:cs typeface="Arial"/>
              </a:rPr>
              <a:t>lý </a:t>
            </a:r>
            <a:r>
              <a:rPr dirty="0" sz="2400" spc="-40">
                <a:latin typeface="Arial"/>
                <a:cs typeface="Arial"/>
              </a:rPr>
              <a:t>sự </a:t>
            </a:r>
            <a:r>
              <a:rPr dirty="0" sz="2400" spc="25">
                <a:latin typeface="Arial"/>
                <a:cs typeface="Arial"/>
              </a:rPr>
              <a:t>kiện </a:t>
            </a:r>
            <a:r>
              <a:rPr dirty="0" sz="2400" spc="-5">
                <a:latin typeface="Arial"/>
                <a:cs typeface="Arial"/>
              </a:rPr>
              <a:t>trong các </a:t>
            </a:r>
            <a:r>
              <a:rPr dirty="0" sz="2400" spc="-40">
                <a:latin typeface="Arial"/>
                <a:cs typeface="Arial"/>
              </a:rPr>
              <a:t>phương </a:t>
            </a:r>
            <a:r>
              <a:rPr dirty="0" sz="2400" spc="-25">
                <a:latin typeface="Arial"/>
                <a:cs typeface="Arial"/>
              </a:rPr>
              <a:t>thức  </a:t>
            </a:r>
            <a:r>
              <a:rPr dirty="0" sz="2400" spc="-5">
                <a:latin typeface="Arial"/>
                <a:cs typeface="Arial"/>
              </a:rPr>
              <a:t>đó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469" y="5387340"/>
            <a:ext cx="7540625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  <a:tab pos="1885950" algn="l"/>
                <a:tab pos="2748915" algn="l"/>
                <a:tab pos="3801110" algn="l"/>
                <a:tab pos="4525010" algn="l"/>
                <a:tab pos="5920105" algn="l"/>
                <a:tab pos="6789420" algn="l"/>
              </a:tabLst>
            </a:pPr>
            <a:r>
              <a:rPr dirty="0" sz="2800" spc="-30">
                <a:latin typeface="Arial"/>
                <a:cs typeface="Arial"/>
              </a:rPr>
              <a:t>Inte</a:t>
            </a:r>
            <a:r>
              <a:rPr dirty="0" sz="2800" spc="-35">
                <a:latin typeface="Arial"/>
                <a:cs typeface="Arial"/>
              </a:rPr>
              <a:t>r</a:t>
            </a:r>
            <a:r>
              <a:rPr dirty="0" sz="2800" spc="-20">
                <a:latin typeface="Arial"/>
                <a:cs typeface="Arial"/>
              </a:rPr>
              <a:t>f</a:t>
            </a:r>
            <a:r>
              <a:rPr dirty="0" sz="2800" spc="-30">
                <a:latin typeface="Arial"/>
                <a:cs typeface="Arial"/>
              </a:rPr>
              <a:t>a</a:t>
            </a:r>
            <a:r>
              <a:rPr dirty="0" sz="2800" spc="-20">
                <a:latin typeface="Arial"/>
                <a:cs typeface="Arial"/>
              </a:rPr>
              <a:t>c</a:t>
            </a:r>
            <a:r>
              <a:rPr dirty="0" sz="2800">
                <a:latin typeface="Arial"/>
                <a:cs typeface="Arial"/>
              </a:rPr>
              <a:t>e	</a:t>
            </a:r>
            <a:r>
              <a:rPr dirty="0" sz="2800" spc="0">
                <a:latin typeface="Arial"/>
                <a:cs typeface="Arial"/>
              </a:rPr>
              <a:t>đ</a:t>
            </a:r>
            <a:r>
              <a:rPr dirty="0" sz="2800" spc="145">
                <a:latin typeface="Arial"/>
                <a:cs typeface="Arial"/>
              </a:rPr>
              <a:t>ị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h	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 spc="-40">
                <a:latin typeface="Arial"/>
                <a:cs typeface="Arial"/>
              </a:rPr>
              <a:t>gh</a:t>
            </a:r>
            <a:r>
              <a:rPr dirty="0" sz="2800">
                <a:latin typeface="Arial"/>
                <a:cs typeface="Arial"/>
              </a:rPr>
              <a:t>ĩa	</a:t>
            </a:r>
            <a:r>
              <a:rPr dirty="0" sz="2800" spc="-20">
                <a:latin typeface="Arial"/>
                <a:cs typeface="Arial"/>
              </a:rPr>
              <a:t>c</a:t>
            </a:r>
            <a:r>
              <a:rPr dirty="0" sz="2800" spc="-40">
                <a:latin typeface="Arial"/>
                <a:cs typeface="Arial"/>
              </a:rPr>
              <a:t>á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40">
                <a:latin typeface="Arial"/>
                <a:cs typeface="Arial"/>
              </a:rPr>
              <a:t>p</a:t>
            </a:r>
            <a:r>
              <a:rPr dirty="0" sz="2800" spc="-25">
                <a:latin typeface="Arial"/>
                <a:cs typeface="Arial"/>
              </a:rPr>
              <a:t>h</a:t>
            </a:r>
            <a:r>
              <a:rPr dirty="0" sz="2800" spc="-105">
                <a:latin typeface="Arial"/>
                <a:cs typeface="Arial"/>
              </a:rPr>
              <a:t>ư</a:t>
            </a:r>
            <a:r>
              <a:rPr dirty="0" sz="2800" spc="-140">
                <a:latin typeface="Arial"/>
                <a:cs typeface="Arial"/>
              </a:rPr>
              <a:t>ơ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20">
                <a:latin typeface="Arial"/>
                <a:cs typeface="Arial"/>
              </a:rPr>
              <a:t>th</a:t>
            </a:r>
            <a:r>
              <a:rPr dirty="0" sz="2800" spc="-114">
                <a:latin typeface="Arial"/>
                <a:cs typeface="Arial"/>
              </a:rPr>
              <a:t>ứ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35">
                <a:latin typeface="Arial"/>
                <a:cs typeface="Arial"/>
              </a:rPr>
              <a:t>k</a:t>
            </a:r>
            <a:r>
              <a:rPr dirty="0" sz="2800" spc="-40">
                <a:latin typeface="Arial"/>
                <a:cs typeface="Arial"/>
              </a:rPr>
              <a:t>há</a:t>
            </a:r>
            <a:r>
              <a:rPr dirty="0" sz="2800">
                <a:latin typeface="Arial"/>
                <a:cs typeface="Arial"/>
              </a:rPr>
              <a:t>c  </a:t>
            </a:r>
            <a:r>
              <a:rPr dirty="0" sz="2800" spc="-30">
                <a:latin typeface="Arial"/>
                <a:cs typeface="Arial"/>
              </a:rPr>
              <a:t>nhau </a:t>
            </a:r>
            <a:r>
              <a:rPr dirty="0" sz="2800" spc="75">
                <a:latin typeface="Arial"/>
                <a:cs typeface="Arial"/>
              </a:rPr>
              <a:t>để </a:t>
            </a:r>
            <a:r>
              <a:rPr dirty="0" sz="2800" spc="-65">
                <a:latin typeface="Arial"/>
                <a:cs typeface="Arial"/>
              </a:rPr>
              <a:t>xử </a:t>
            </a:r>
            <a:r>
              <a:rPr dirty="0" sz="2800" spc="-15">
                <a:latin typeface="Arial"/>
                <a:cs typeface="Arial"/>
              </a:rPr>
              <a:t>lý </a:t>
            </a:r>
            <a:r>
              <a:rPr dirty="0" sz="2800" spc="25">
                <a:latin typeface="Arial"/>
                <a:cs typeface="Arial"/>
              </a:rPr>
              <a:t>mỗi </a:t>
            </a:r>
            <a:r>
              <a:rPr dirty="0" sz="2800" spc="-65">
                <a:latin typeface="Arial"/>
                <a:cs typeface="Arial"/>
              </a:rPr>
              <a:t>sự</a:t>
            </a:r>
            <a:r>
              <a:rPr dirty="0" sz="2800" spc="-340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kiện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7639" y="505459"/>
            <a:ext cx="7423150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Các </a:t>
            </a:r>
            <a:r>
              <a:rPr dirty="0" spc="-105"/>
              <a:t>sự </a:t>
            </a:r>
            <a:r>
              <a:rPr dirty="0" spc="40"/>
              <a:t>kiện </a:t>
            </a:r>
            <a:r>
              <a:rPr dirty="0" spc="-20"/>
              <a:t>và </a:t>
            </a:r>
            <a:r>
              <a:rPr dirty="0" spc="-40"/>
              <a:t>Listener</a:t>
            </a:r>
            <a:r>
              <a:rPr dirty="0" spc="-240"/>
              <a:t> </a:t>
            </a:r>
            <a:r>
              <a:rPr dirty="0" spc="-90"/>
              <a:t>tương</a:t>
            </a:r>
          </a:p>
          <a:p>
            <a:pPr algn="ctr" marL="1905">
              <a:lnSpc>
                <a:spcPct val="100000"/>
              </a:lnSpc>
            </a:pPr>
            <a:r>
              <a:rPr dirty="0" spc="-75"/>
              <a:t>ứng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469" y="1831340"/>
            <a:ext cx="132715" cy="355981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0"/>
              </a:spcBef>
            </a:pPr>
            <a:r>
              <a:rPr dirty="0" spc="-5"/>
              <a:t>ActionEvent  AdjustmentEvent  C</a:t>
            </a:r>
            <a:r>
              <a:rPr dirty="0"/>
              <a:t>o</a:t>
            </a:r>
            <a:r>
              <a:rPr dirty="0" spc="-5"/>
              <a:t>m</a:t>
            </a:r>
            <a:r>
              <a:rPr dirty="0" spc="-10"/>
              <a:t>po</a:t>
            </a:r>
            <a:r>
              <a:rPr dirty="0" spc="5"/>
              <a:t>n</a:t>
            </a:r>
            <a:r>
              <a:rPr dirty="0" spc="-10"/>
              <a:t>e</a:t>
            </a:r>
            <a:r>
              <a:rPr dirty="0"/>
              <a:t>n</a:t>
            </a:r>
            <a:r>
              <a:rPr dirty="0" spc="5"/>
              <a:t>t</a:t>
            </a:r>
            <a:r>
              <a:rPr dirty="0" spc="-15"/>
              <a:t>E</a:t>
            </a:r>
            <a:r>
              <a:rPr dirty="0"/>
              <a:t>v</a:t>
            </a:r>
            <a:r>
              <a:rPr dirty="0" spc="-10"/>
              <a:t>e</a:t>
            </a:r>
            <a:r>
              <a:rPr dirty="0" spc="5"/>
              <a:t>n</a:t>
            </a:r>
            <a:r>
              <a:rPr dirty="0"/>
              <a:t>t  </a:t>
            </a:r>
            <a:r>
              <a:rPr dirty="0" spc="-5"/>
              <a:t>FocusEvent  ItemEvent  WindowEvent  TextEvent  MouseEvent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0469" y="588390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2100" y="5900420"/>
            <a:ext cx="1330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KeyEvent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1870" y="1978660"/>
            <a:ext cx="16510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32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1870" y="2420620"/>
            <a:ext cx="16510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32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1870" y="2862579"/>
            <a:ext cx="165100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36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1870" y="3304540"/>
            <a:ext cx="16510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32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1870" y="3746500"/>
            <a:ext cx="165100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36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1870" y="4187190"/>
            <a:ext cx="16510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32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01870" y="4629150"/>
            <a:ext cx="165100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36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1870" y="5071109"/>
            <a:ext cx="165100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36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1870" y="5513070"/>
            <a:ext cx="16510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32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01870" y="5955029"/>
            <a:ext cx="165100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36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44770" y="1849120"/>
            <a:ext cx="2934335" cy="4442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ActionListener  AdjustmentListener  ComponentListener  FocusListener  ItemListener  WindowListener  TextListener  MouseListener  </a:t>
            </a:r>
            <a:r>
              <a:rPr dirty="0" sz="2400" spc="-5">
                <a:latin typeface="Arial"/>
                <a:cs typeface="Arial"/>
              </a:rPr>
              <a:t>M</a:t>
            </a:r>
            <a:r>
              <a:rPr dirty="0" sz="2400" spc="-10">
                <a:latin typeface="Arial"/>
                <a:cs typeface="Arial"/>
              </a:rPr>
              <a:t>o</a:t>
            </a:r>
            <a:r>
              <a:rPr dirty="0" sz="2400" spc="-10">
                <a:latin typeface="Arial"/>
                <a:cs typeface="Arial"/>
              </a:rPr>
              <a:t>u</a:t>
            </a:r>
            <a:r>
              <a:rPr dirty="0" sz="2400" spc="-5">
                <a:latin typeface="Arial"/>
                <a:cs typeface="Arial"/>
              </a:rPr>
              <a:t>seM</a:t>
            </a:r>
            <a:r>
              <a:rPr dirty="0" sz="2400" spc="-10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 spc="-10">
                <a:latin typeface="Arial"/>
                <a:cs typeface="Arial"/>
              </a:rPr>
              <a:t>o</a:t>
            </a:r>
            <a:r>
              <a:rPr dirty="0" sz="2400" spc="-5">
                <a:latin typeface="Arial"/>
                <a:cs typeface="Arial"/>
              </a:rPr>
              <a:t>n</a:t>
            </a:r>
            <a:r>
              <a:rPr dirty="0" sz="2400" spc="-10">
                <a:latin typeface="Arial"/>
                <a:cs typeface="Arial"/>
              </a:rPr>
              <a:t>L</a:t>
            </a:r>
            <a:r>
              <a:rPr dirty="0" sz="2400" spc="-10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st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 spc="-10">
                <a:latin typeface="Arial"/>
                <a:cs typeface="Arial"/>
              </a:rPr>
              <a:t>ne</a:t>
            </a:r>
            <a:r>
              <a:rPr dirty="0" sz="2400" spc="-5">
                <a:latin typeface="Arial"/>
                <a:cs typeface="Arial"/>
              </a:rPr>
              <a:t>r  </a:t>
            </a:r>
            <a:r>
              <a:rPr dirty="0" sz="2400" spc="-5">
                <a:latin typeface="Arial"/>
                <a:cs typeface="Arial"/>
              </a:rPr>
              <a:t>KeyListener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7609" y="833119"/>
            <a:ext cx="16738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M</a:t>
            </a:r>
            <a:r>
              <a:rPr dirty="0" spc="-50"/>
              <a:t>e</a:t>
            </a:r>
            <a:r>
              <a:rPr dirty="0" spc="-70"/>
              <a:t>n</a:t>
            </a:r>
            <a:r>
              <a:rPr dirty="0" spc="-50"/>
              <a:t>u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489" y="1889760"/>
            <a:ext cx="32118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35">
                <a:latin typeface="Arial"/>
                <a:cs typeface="Arial"/>
              </a:rPr>
              <a:t>loại </a:t>
            </a:r>
            <a:r>
              <a:rPr dirty="0" sz="3200" spc="-5">
                <a:latin typeface="Arial"/>
                <a:cs typeface="Arial"/>
              </a:rPr>
              <a:t>menu</a:t>
            </a:r>
            <a:r>
              <a:rPr dirty="0" sz="3200" spc="-1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339" y="249808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339" y="297052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7889" y="2377439"/>
            <a:ext cx="2119630" cy="970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100"/>
              </a:spcBef>
            </a:pPr>
            <a:r>
              <a:rPr dirty="0" sz="2800" spc="-30">
                <a:latin typeface="Arial"/>
                <a:cs typeface="Arial"/>
              </a:rPr>
              <a:t>Pull-down  Pop-up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menu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3489" y="3374390"/>
            <a:ext cx="7501890" cy="149225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50">
                <a:latin typeface="Arial"/>
                <a:cs typeface="Arial"/>
              </a:rPr>
              <a:t>Chỉ </a:t>
            </a:r>
            <a:r>
              <a:rPr dirty="0" sz="3200">
                <a:latin typeface="Arial"/>
                <a:cs typeface="Arial"/>
              </a:rPr>
              <a:t>có </a:t>
            </a:r>
            <a:r>
              <a:rPr dirty="0" sz="3200" spc="55">
                <a:latin typeface="Arial"/>
                <a:cs typeface="Arial"/>
              </a:rPr>
              <a:t>thể đặt </a:t>
            </a:r>
            <a:r>
              <a:rPr dirty="0" sz="3200" spc="-5">
                <a:latin typeface="Arial"/>
                <a:cs typeface="Arial"/>
              </a:rPr>
              <a:t>các thanh menubar vào  </a:t>
            </a:r>
            <a:r>
              <a:rPr dirty="0" sz="3200" spc="-10">
                <a:latin typeface="Arial"/>
                <a:cs typeface="Arial"/>
              </a:rPr>
              <a:t>trong </a:t>
            </a: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-10">
                <a:latin typeface="Arial"/>
                <a:cs typeface="Arial"/>
              </a:rPr>
              <a:t>Frame </a:t>
            </a:r>
            <a:r>
              <a:rPr dirty="0" sz="3200">
                <a:latin typeface="Arial"/>
                <a:cs typeface="Arial"/>
              </a:rPr>
              <a:t>mà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thôi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Các thành </a:t>
            </a:r>
            <a:r>
              <a:rPr dirty="0" sz="3200" spc="35">
                <a:latin typeface="Arial"/>
                <a:cs typeface="Arial"/>
              </a:rPr>
              <a:t>phần </a:t>
            </a:r>
            <a:r>
              <a:rPr dirty="0" sz="3200" spc="75">
                <a:latin typeface="Arial"/>
                <a:cs typeface="Arial"/>
              </a:rPr>
              <a:t>của</a:t>
            </a:r>
            <a:r>
              <a:rPr dirty="0" sz="3200" spc="-11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menu: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1339" y="496062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1339" y="543305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7889" y="4841240"/>
            <a:ext cx="1750060" cy="970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100"/>
              </a:spcBef>
            </a:pPr>
            <a:r>
              <a:rPr dirty="0" sz="2800" spc="-35">
                <a:latin typeface="Arial"/>
                <a:cs typeface="Arial"/>
              </a:rPr>
              <a:t>Menubar  </a:t>
            </a:r>
            <a:r>
              <a:rPr dirty="0" sz="2800" spc="-45">
                <a:latin typeface="Arial"/>
                <a:cs typeface="Arial"/>
              </a:rPr>
              <a:t>M</a:t>
            </a:r>
            <a:r>
              <a:rPr dirty="0" sz="2800" spc="-40">
                <a:latin typeface="Arial"/>
                <a:cs typeface="Arial"/>
              </a:rPr>
              <a:t>e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 spc="-40">
                <a:latin typeface="Arial"/>
                <a:cs typeface="Arial"/>
              </a:rPr>
              <a:t>u</a:t>
            </a:r>
            <a:r>
              <a:rPr dirty="0" sz="2800" spc="-20">
                <a:latin typeface="Arial"/>
                <a:cs typeface="Arial"/>
              </a:rPr>
              <a:t>It</a:t>
            </a:r>
            <a:r>
              <a:rPr dirty="0" sz="2800" spc="-40">
                <a:latin typeface="Arial"/>
                <a:cs typeface="Arial"/>
              </a:rPr>
              <a:t>e</a:t>
            </a:r>
            <a:r>
              <a:rPr dirty="0" sz="2800" spc="-55">
                <a:latin typeface="Arial"/>
                <a:cs typeface="Arial"/>
              </a:rPr>
              <a:t>m</a:t>
            </a:r>
            <a:r>
              <a:rPr dirty="0" sz="280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8289" y="2189479"/>
            <a:ext cx="288036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60" b="1">
                <a:latin typeface="Arial"/>
                <a:cs typeface="Arial"/>
              </a:rPr>
              <a:t>Chương</a:t>
            </a:r>
            <a:r>
              <a:rPr dirty="0" sz="4400" spc="-155" b="1">
                <a:latin typeface="Arial"/>
                <a:cs typeface="Arial"/>
              </a:rPr>
              <a:t> </a:t>
            </a:r>
            <a:r>
              <a:rPr dirty="0" sz="4400" spc="-30" b="1">
                <a:latin typeface="Arial"/>
                <a:cs typeface="Arial"/>
              </a:rPr>
              <a:t>VI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0570" y="3691890"/>
            <a:ext cx="249491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90" b="1">
                <a:latin typeface="Arial"/>
                <a:cs typeface="Arial"/>
              </a:rPr>
              <a:t>A</a:t>
            </a:r>
            <a:r>
              <a:rPr dirty="0" sz="5400" spc="-70" b="1">
                <a:latin typeface="Arial"/>
                <a:cs typeface="Arial"/>
              </a:rPr>
              <a:t>pp</a:t>
            </a:r>
            <a:r>
              <a:rPr dirty="0" sz="5400" spc="-35" b="1">
                <a:latin typeface="Arial"/>
                <a:cs typeface="Arial"/>
              </a:rPr>
              <a:t>l</a:t>
            </a:r>
            <a:r>
              <a:rPr dirty="0" sz="5400" spc="-70" b="1">
                <a:latin typeface="Arial"/>
                <a:cs typeface="Arial"/>
              </a:rPr>
              <a:t>e</a:t>
            </a:r>
            <a:r>
              <a:rPr dirty="0" sz="5400" spc="-40" b="1">
                <a:latin typeface="Arial"/>
                <a:cs typeface="Arial"/>
              </a:rPr>
              <a:t>t</a:t>
            </a:r>
            <a:r>
              <a:rPr dirty="0" sz="5400" b="1">
                <a:latin typeface="Arial"/>
                <a:cs typeface="Arial"/>
              </a:rPr>
              <a:t>s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700" y="833119"/>
            <a:ext cx="18592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Applets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66140" rIns="0" bIns="0" rtlCol="0" vert="horz">
            <a:spAutoFit/>
          </a:bodyPr>
          <a:lstStyle/>
          <a:p>
            <a:pPr marL="815340" marR="5080" indent="-345440">
              <a:lnSpc>
                <a:spcPts val="3450"/>
              </a:lnSpc>
              <a:spcBef>
                <a:spcPts val="540"/>
              </a:spcBef>
              <a:buChar char="•"/>
              <a:tabLst>
                <a:tab pos="814705" algn="l"/>
                <a:tab pos="815340" algn="l"/>
              </a:tabLst>
            </a:pPr>
            <a:r>
              <a:rPr dirty="0" sz="3200" spc="-5"/>
              <a:t>Là </a:t>
            </a:r>
            <a:r>
              <a:rPr dirty="0" sz="3200" spc="50"/>
              <a:t>một </a:t>
            </a:r>
            <a:r>
              <a:rPr dirty="0" sz="3200" spc="-45"/>
              <a:t>chương </a:t>
            </a:r>
            <a:r>
              <a:rPr dirty="0" sz="3200" spc="-10"/>
              <a:t>trình </a:t>
            </a:r>
            <a:r>
              <a:rPr dirty="0" sz="3200" spc="-5"/>
              <a:t>Java </a:t>
            </a:r>
            <a:r>
              <a:rPr dirty="0" sz="3200"/>
              <a:t>mà </a:t>
            </a:r>
            <a:r>
              <a:rPr dirty="0" sz="3200" spc="40"/>
              <a:t>chạy </a:t>
            </a:r>
            <a:r>
              <a:rPr dirty="0" sz="3200" spc="-55"/>
              <a:t>với  sự </a:t>
            </a:r>
            <a:r>
              <a:rPr dirty="0" sz="3200" spc="85"/>
              <a:t>hổ </a:t>
            </a:r>
            <a:r>
              <a:rPr dirty="0" sz="3200" spc="-55"/>
              <a:t>trợ </a:t>
            </a:r>
            <a:r>
              <a:rPr dirty="0" sz="3200" spc="75"/>
              <a:t>của </a:t>
            </a:r>
            <a:r>
              <a:rPr dirty="0" sz="3200" spc="-10"/>
              <a:t>trình </a:t>
            </a:r>
            <a:r>
              <a:rPr dirty="0" sz="3200" spc="25"/>
              <a:t>duyệt</a:t>
            </a:r>
            <a:r>
              <a:rPr dirty="0" sz="3200" spc="-125"/>
              <a:t> </a:t>
            </a:r>
            <a:r>
              <a:rPr dirty="0" sz="3200" spc="-5"/>
              <a:t>web</a:t>
            </a:r>
            <a:endParaRPr sz="3200"/>
          </a:p>
          <a:p>
            <a:pPr marL="815340" marR="8255" indent="-345440">
              <a:lnSpc>
                <a:spcPts val="3460"/>
              </a:lnSpc>
              <a:spcBef>
                <a:spcPts val="790"/>
              </a:spcBef>
              <a:buChar char="•"/>
              <a:tabLst>
                <a:tab pos="814705" algn="l"/>
                <a:tab pos="815340" algn="l"/>
                <a:tab pos="1597025" algn="l"/>
                <a:tab pos="2221230" algn="l"/>
                <a:tab pos="3025140" algn="l"/>
                <a:tab pos="4505960" algn="l"/>
                <a:tab pos="4993005" algn="l"/>
                <a:tab pos="5729605" algn="l"/>
                <a:tab pos="6555740" algn="l"/>
                <a:tab pos="7412355" algn="l"/>
              </a:tabLst>
            </a:pPr>
            <a:r>
              <a:rPr dirty="0" sz="3200" spc="0"/>
              <a:t>T</a:t>
            </a:r>
            <a:r>
              <a:rPr dirty="0" sz="3200" spc="180"/>
              <a:t>ấ</a:t>
            </a:r>
            <a:r>
              <a:rPr dirty="0" sz="3200"/>
              <a:t>t	</a:t>
            </a:r>
            <a:r>
              <a:rPr dirty="0" sz="3200" spc="0"/>
              <a:t>c</a:t>
            </a:r>
            <a:r>
              <a:rPr dirty="0" sz="3200" spc="175"/>
              <a:t>ả</a:t>
            </a:r>
            <a:r>
              <a:rPr dirty="0" sz="3200"/>
              <a:t>	các	</a:t>
            </a:r>
            <a:r>
              <a:rPr dirty="0" sz="3200" spc="-15"/>
              <a:t>a</a:t>
            </a:r>
            <a:r>
              <a:rPr dirty="0" sz="3200" spc="0"/>
              <a:t>pp</a:t>
            </a:r>
            <a:r>
              <a:rPr dirty="0" sz="3200" spc="-5"/>
              <a:t>l</a:t>
            </a:r>
            <a:r>
              <a:rPr dirty="0" sz="3200" spc="-15"/>
              <a:t>e</a:t>
            </a:r>
            <a:r>
              <a:rPr dirty="0" sz="3200" spc="-5"/>
              <a:t>t</a:t>
            </a:r>
            <a:r>
              <a:rPr dirty="0" sz="3200"/>
              <a:t>s	</a:t>
            </a:r>
            <a:r>
              <a:rPr dirty="0" sz="3200" spc="-5"/>
              <a:t>l</a:t>
            </a:r>
            <a:r>
              <a:rPr dirty="0" sz="3200"/>
              <a:t>à	</a:t>
            </a:r>
            <a:r>
              <a:rPr dirty="0" sz="3200" spc="30"/>
              <a:t>l</a:t>
            </a:r>
            <a:r>
              <a:rPr dirty="0" sz="3200" spc="-185"/>
              <a:t>ớ</a:t>
            </a:r>
            <a:r>
              <a:rPr dirty="0" sz="3200"/>
              <a:t>p	c</a:t>
            </a:r>
            <a:r>
              <a:rPr dirty="0" sz="3200" spc="-15"/>
              <a:t>o</a:t>
            </a:r>
            <a:r>
              <a:rPr dirty="0" sz="3200"/>
              <a:t>n	</a:t>
            </a:r>
            <a:r>
              <a:rPr dirty="0" sz="3200" spc="35"/>
              <a:t>c</a:t>
            </a:r>
            <a:r>
              <a:rPr dirty="0" sz="3200" spc="185"/>
              <a:t>ủ</a:t>
            </a:r>
            <a:r>
              <a:rPr dirty="0" sz="3200"/>
              <a:t>a	</a:t>
            </a:r>
            <a:r>
              <a:rPr dirty="0" sz="3200" spc="50"/>
              <a:t>l</a:t>
            </a:r>
            <a:r>
              <a:rPr dirty="0" sz="3200" spc="-215"/>
              <a:t>ớ</a:t>
            </a:r>
            <a:r>
              <a:rPr dirty="0" sz="3200"/>
              <a:t>p  </a:t>
            </a:r>
            <a:r>
              <a:rPr dirty="0" sz="3200" spc="-5"/>
              <a:t>‘Applet’</a:t>
            </a:r>
            <a:endParaRPr sz="3200"/>
          </a:p>
          <a:p>
            <a:pPr marL="815340" marR="6350" indent="-345440">
              <a:lnSpc>
                <a:spcPts val="3450"/>
              </a:lnSpc>
              <a:spcBef>
                <a:spcPts val="795"/>
              </a:spcBef>
              <a:buChar char="•"/>
              <a:tabLst>
                <a:tab pos="814705" algn="l"/>
                <a:tab pos="815340" algn="l"/>
              </a:tabLst>
            </a:pPr>
            <a:r>
              <a:rPr dirty="0" sz="3200" spc="85"/>
              <a:t>Để </a:t>
            </a:r>
            <a:r>
              <a:rPr dirty="0" sz="3200" spc="55"/>
              <a:t>tạo </a:t>
            </a:r>
            <a:r>
              <a:rPr dirty="0" sz="3200" spc="50"/>
              <a:t>một </a:t>
            </a:r>
            <a:r>
              <a:rPr dirty="0" sz="3200" spc="-5"/>
              <a:t>applet, </a:t>
            </a:r>
            <a:r>
              <a:rPr dirty="0" sz="3200" spc="55"/>
              <a:t>bạn </a:t>
            </a:r>
            <a:r>
              <a:rPr dirty="0" sz="3200" spc="50"/>
              <a:t>cần </a:t>
            </a:r>
            <a:r>
              <a:rPr dirty="0" sz="3200" spc="-10"/>
              <a:t>import </a:t>
            </a:r>
            <a:r>
              <a:rPr dirty="0" sz="3200" spc="-5"/>
              <a:t>hai  gói</a:t>
            </a:r>
            <a:r>
              <a:rPr dirty="0" sz="3200" spc="-95"/>
              <a:t> </a:t>
            </a:r>
            <a:r>
              <a:rPr dirty="0" sz="3200" spc="-5"/>
              <a:t>sau:</a:t>
            </a:r>
            <a:endParaRPr sz="3200"/>
          </a:p>
          <a:p>
            <a:pPr lvl="1" marL="1263650" indent="-279400">
              <a:lnSpc>
                <a:spcPct val="100000"/>
              </a:lnSpc>
              <a:spcBef>
                <a:spcPts val="309"/>
              </a:spcBef>
              <a:buFont typeface="Arial"/>
              <a:buChar char="–"/>
              <a:tabLst>
                <a:tab pos="126365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java.applet</a:t>
            </a:r>
            <a:endParaRPr sz="2800">
              <a:latin typeface="Arial"/>
              <a:cs typeface="Arial"/>
            </a:endParaRPr>
          </a:p>
          <a:p>
            <a:pPr lvl="1" marL="1263650" indent="-27940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126365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java.awt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2239" y="833119"/>
            <a:ext cx="37807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Cấu </a:t>
            </a:r>
            <a:r>
              <a:rPr dirty="0" spc="-30"/>
              <a:t>trúc</a:t>
            </a:r>
            <a:r>
              <a:rPr dirty="0" spc="-265"/>
              <a:t> </a:t>
            </a:r>
            <a:r>
              <a:rPr dirty="0" spc="-40"/>
              <a:t>applet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469" y="1972310"/>
            <a:ext cx="7538720" cy="378460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8140" marR="5080" indent="-345440">
              <a:lnSpc>
                <a:spcPts val="3020"/>
              </a:lnSpc>
              <a:spcBef>
                <a:spcPts val="48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2800" spc="25">
                <a:latin typeface="Arial"/>
                <a:cs typeface="Arial"/>
              </a:rPr>
              <a:t>Định </a:t>
            </a:r>
            <a:r>
              <a:rPr dirty="0" sz="2800" spc="-25">
                <a:latin typeface="Arial"/>
                <a:cs typeface="Arial"/>
              </a:rPr>
              <a:t>nghĩa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-30">
                <a:latin typeface="Arial"/>
                <a:cs typeface="Arial"/>
              </a:rPr>
              <a:t>applet </a:t>
            </a:r>
            <a:r>
              <a:rPr dirty="0" sz="2800" spc="-55">
                <a:latin typeface="Arial"/>
                <a:cs typeface="Arial"/>
              </a:rPr>
              <a:t>từ </a:t>
            </a:r>
            <a:r>
              <a:rPr dirty="0" sz="2800" spc="30">
                <a:latin typeface="Arial"/>
                <a:cs typeface="Arial"/>
              </a:rPr>
              <a:t>bốn </a:t>
            </a:r>
            <a:r>
              <a:rPr dirty="0" sz="2800" spc="-55">
                <a:latin typeface="Arial"/>
                <a:cs typeface="Arial"/>
              </a:rPr>
              <a:t>sự </a:t>
            </a:r>
            <a:r>
              <a:rPr dirty="0" sz="2800" spc="15">
                <a:latin typeface="Arial"/>
                <a:cs typeface="Arial"/>
              </a:rPr>
              <a:t>kiện </a:t>
            </a:r>
            <a:r>
              <a:rPr dirty="0" sz="2800" spc="30">
                <a:latin typeface="Arial"/>
                <a:cs typeface="Arial"/>
              </a:rPr>
              <a:t>xảy </a:t>
            </a:r>
            <a:r>
              <a:rPr dirty="0" sz="2800" spc="-20">
                <a:latin typeface="Arial"/>
                <a:cs typeface="Arial"/>
              </a:rPr>
              <a:t>ra  </a:t>
            </a:r>
            <a:r>
              <a:rPr dirty="0" sz="2800" spc="-25">
                <a:latin typeface="Arial"/>
                <a:cs typeface="Arial"/>
              </a:rPr>
              <a:t>trong quá trình </a:t>
            </a:r>
            <a:r>
              <a:rPr dirty="0" sz="2800" spc="-45">
                <a:latin typeface="Arial"/>
                <a:cs typeface="Arial"/>
              </a:rPr>
              <a:t>thực</a:t>
            </a:r>
            <a:r>
              <a:rPr dirty="0" sz="2800" spc="-20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thi</a:t>
            </a:r>
            <a:endParaRPr sz="2800">
              <a:latin typeface="Arial"/>
              <a:cs typeface="Arial"/>
            </a:endParaRPr>
          </a:p>
          <a:p>
            <a:pPr marL="358140" marR="5080" indent="-345440">
              <a:lnSpc>
                <a:spcPts val="3020"/>
              </a:lnSpc>
              <a:spcBef>
                <a:spcPts val="695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2800" spc="50">
                <a:latin typeface="Arial"/>
                <a:cs typeface="Arial"/>
              </a:rPr>
              <a:t>Đối </a:t>
            </a:r>
            <a:r>
              <a:rPr dirty="0" sz="2800" spc="-55">
                <a:latin typeface="Arial"/>
                <a:cs typeface="Arial"/>
              </a:rPr>
              <a:t>với </a:t>
            </a:r>
            <a:r>
              <a:rPr dirty="0" sz="2800" spc="30">
                <a:latin typeface="Arial"/>
                <a:cs typeface="Arial"/>
              </a:rPr>
              <a:t>mỗi </a:t>
            </a:r>
            <a:r>
              <a:rPr dirty="0" sz="2800" spc="-65">
                <a:latin typeface="Arial"/>
                <a:cs typeface="Arial"/>
              </a:rPr>
              <a:t>sự </a:t>
            </a:r>
            <a:r>
              <a:rPr dirty="0" sz="2800" spc="15">
                <a:latin typeface="Arial"/>
                <a:cs typeface="Arial"/>
              </a:rPr>
              <a:t>kiện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25">
                <a:latin typeface="Arial"/>
                <a:cs typeface="Arial"/>
              </a:rPr>
              <a:t>định </a:t>
            </a:r>
            <a:r>
              <a:rPr dirty="0" sz="2800" spc="-25">
                <a:latin typeface="Arial"/>
                <a:cs typeface="Arial"/>
              </a:rPr>
              <a:t>nghĩa </a:t>
            </a:r>
            <a:r>
              <a:rPr dirty="0" sz="2800" spc="-55">
                <a:latin typeface="Arial"/>
                <a:cs typeface="Arial"/>
              </a:rPr>
              <a:t>bởi </a:t>
            </a:r>
            <a:r>
              <a:rPr dirty="0" sz="2800" spc="25">
                <a:latin typeface="Arial"/>
                <a:cs typeface="Arial"/>
              </a:rPr>
              <a:t>một  </a:t>
            </a:r>
            <a:r>
              <a:rPr dirty="0" sz="2800" spc="-55">
                <a:latin typeface="Arial"/>
                <a:cs typeface="Arial"/>
              </a:rPr>
              <a:t>phương </a:t>
            </a:r>
            <a:r>
              <a:rPr dirty="0" sz="2800" spc="-45">
                <a:latin typeface="Arial"/>
                <a:cs typeface="Arial"/>
              </a:rPr>
              <a:t>thức </a:t>
            </a:r>
            <a:r>
              <a:rPr dirty="0" sz="2800" spc="-60">
                <a:latin typeface="Arial"/>
                <a:cs typeface="Arial"/>
              </a:rPr>
              <a:t>tương</a:t>
            </a:r>
            <a:r>
              <a:rPr dirty="0" sz="2800" spc="-120">
                <a:latin typeface="Arial"/>
                <a:cs typeface="Arial"/>
              </a:rPr>
              <a:t> </a:t>
            </a:r>
            <a:r>
              <a:rPr dirty="0" sz="2800" spc="-45">
                <a:latin typeface="Arial"/>
                <a:cs typeface="Arial"/>
              </a:rPr>
              <a:t>ứng.</a:t>
            </a:r>
            <a:endParaRPr sz="2800">
              <a:latin typeface="Arial"/>
              <a:cs typeface="Arial"/>
            </a:endParaRPr>
          </a:p>
          <a:p>
            <a:pPr marL="358140" indent="-345440">
              <a:lnSpc>
                <a:spcPct val="100000"/>
              </a:lnSpc>
              <a:spcBef>
                <a:spcPts val="315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2800" spc="-25">
                <a:latin typeface="Arial"/>
                <a:cs typeface="Arial"/>
              </a:rPr>
              <a:t>Các </a:t>
            </a:r>
            <a:r>
              <a:rPr dirty="0" sz="2800" spc="-55">
                <a:latin typeface="Arial"/>
                <a:cs typeface="Arial"/>
              </a:rPr>
              <a:t>phương</a:t>
            </a:r>
            <a:r>
              <a:rPr dirty="0" sz="2800" spc="-170">
                <a:latin typeface="Arial"/>
                <a:cs typeface="Arial"/>
              </a:rPr>
              <a:t> </a:t>
            </a:r>
            <a:r>
              <a:rPr dirty="0" sz="2800" spc="-40">
                <a:latin typeface="Arial"/>
                <a:cs typeface="Arial"/>
              </a:rPr>
              <a:t>thức:</a:t>
            </a:r>
            <a:endParaRPr sz="2800">
              <a:latin typeface="Arial"/>
              <a:cs typeface="Arial"/>
            </a:endParaRPr>
          </a:p>
          <a:p>
            <a:pPr lvl="1" marL="806450" indent="-33401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805815" algn="l"/>
                <a:tab pos="806450" algn="l"/>
              </a:tabLst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init(</a:t>
            </a:r>
            <a:r>
              <a:rPr dirty="0" sz="2400" spc="-8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lvl="1" marL="806450" indent="-334010">
              <a:lnSpc>
                <a:spcPct val="100000"/>
              </a:lnSpc>
              <a:spcBef>
                <a:spcPts val="309"/>
              </a:spcBef>
              <a:buFont typeface="Arial"/>
              <a:buChar char="–"/>
              <a:tabLst>
                <a:tab pos="805815" algn="l"/>
                <a:tab pos="806450" algn="l"/>
              </a:tabLst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start(</a:t>
            </a:r>
            <a:r>
              <a:rPr dirty="0" sz="2400" spc="-9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lvl="1" marL="806450" indent="-33401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805815" algn="l"/>
                <a:tab pos="806450" algn="l"/>
              </a:tabLst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stop(</a:t>
            </a:r>
            <a:r>
              <a:rPr dirty="0" sz="2400" spc="-9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lvl="1" marL="806450" indent="-334010">
              <a:lnSpc>
                <a:spcPct val="100000"/>
              </a:lnSpc>
              <a:spcBef>
                <a:spcPts val="309"/>
              </a:spcBef>
              <a:buFont typeface="Arial"/>
              <a:buChar char="–"/>
              <a:tabLst>
                <a:tab pos="805815" algn="l"/>
                <a:tab pos="806450" algn="l"/>
              </a:tabLst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destroy(</a:t>
            </a:r>
            <a:r>
              <a:rPr dirty="0" sz="2400" spc="-8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10535" marR="5080" indent="-2303780">
              <a:lnSpc>
                <a:spcPct val="100000"/>
              </a:lnSpc>
              <a:spcBef>
                <a:spcPts val="100"/>
              </a:spcBef>
            </a:pPr>
            <a:r>
              <a:rPr dirty="0" spc="-45" b="1">
                <a:latin typeface="Arial"/>
                <a:cs typeface="Arial"/>
              </a:rPr>
              <a:t>Các </a:t>
            </a:r>
            <a:r>
              <a:rPr dirty="0" spc="165" b="1">
                <a:latin typeface="Arial"/>
                <a:cs typeface="Arial"/>
              </a:rPr>
              <a:t>đặc </a:t>
            </a:r>
            <a:r>
              <a:rPr dirty="0" spc="-40" b="1">
                <a:latin typeface="Arial"/>
                <a:cs typeface="Arial"/>
              </a:rPr>
              <a:t>trưng </a:t>
            </a:r>
            <a:r>
              <a:rPr dirty="0" spc="-65" b="1">
                <a:latin typeface="Arial"/>
                <a:cs typeface="Arial"/>
              </a:rPr>
              <a:t>mớI</a:t>
            </a:r>
            <a:r>
              <a:rPr dirty="0" spc="-405" b="1">
                <a:latin typeface="Arial"/>
                <a:cs typeface="Arial"/>
              </a:rPr>
              <a:t> </a:t>
            </a:r>
            <a:r>
              <a:rPr dirty="0" spc="125" b="1">
                <a:latin typeface="Arial"/>
                <a:cs typeface="Arial"/>
              </a:rPr>
              <a:t>của  </a:t>
            </a:r>
            <a:r>
              <a:rPr dirty="0" spc="-35" b="1">
                <a:latin typeface="Arial"/>
                <a:cs typeface="Arial"/>
              </a:rPr>
              <a:t>Java2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913890"/>
            <a:ext cx="2696210" cy="297053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latin typeface="Arial"/>
                <a:cs typeface="Arial"/>
              </a:rPr>
              <a:t>Swing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latin typeface="Arial"/>
                <a:cs typeface="Arial"/>
              </a:rPr>
              <a:t>Kéo </a:t>
            </a:r>
            <a:r>
              <a:rPr dirty="0" sz="3200" b="1">
                <a:latin typeface="Arial"/>
                <a:cs typeface="Arial"/>
              </a:rPr>
              <a:t>và</a:t>
            </a:r>
            <a:r>
              <a:rPr dirty="0" sz="3200" spc="-100" b="1">
                <a:latin typeface="Arial"/>
                <a:cs typeface="Arial"/>
              </a:rPr>
              <a:t> </a:t>
            </a:r>
            <a:r>
              <a:rPr dirty="0" sz="3200" spc="125" b="1">
                <a:latin typeface="Arial"/>
                <a:cs typeface="Arial"/>
              </a:rPr>
              <a:t>thả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latin typeface="Arial"/>
                <a:cs typeface="Arial"/>
              </a:rPr>
              <a:t>Java </a:t>
            </a:r>
            <a:r>
              <a:rPr dirty="0" sz="3200" b="1">
                <a:latin typeface="Arial"/>
                <a:cs typeface="Arial"/>
              </a:rPr>
              <a:t>2D</a:t>
            </a:r>
            <a:r>
              <a:rPr dirty="0" sz="3200" spc="-7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API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 b="1">
                <a:latin typeface="Arial"/>
                <a:cs typeface="Arial"/>
              </a:rPr>
              <a:t>Âm</a:t>
            </a:r>
            <a:r>
              <a:rPr dirty="0" sz="3200" spc="-8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thanh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latin typeface="Arial"/>
                <a:cs typeface="Arial"/>
              </a:rPr>
              <a:t>RMI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469" y="1986279"/>
            <a:ext cx="402209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dirty="0" sz="2800" spc="-25"/>
              <a:t>C</a:t>
            </a:r>
            <a:r>
              <a:rPr dirty="0" sz="2800" spc="-25"/>
              <a:t>ác </a:t>
            </a:r>
            <a:r>
              <a:rPr dirty="0" sz="2800" spc="-55"/>
              <a:t>phương </a:t>
            </a:r>
            <a:r>
              <a:rPr dirty="0" sz="2800" spc="-45"/>
              <a:t>thức</a:t>
            </a:r>
            <a:r>
              <a:rPr dirty="0" sz="2800" spc="-135"/>
              <a:t> </a:t>
            </a:r>
            <a:r>
              <a:rPr dirty="0" sz="2800" spc="-30"/>
              <a:t>khác: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680210" y="2413000"/>
            <a:ext cx="2609215" cy="179323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348615" algn="l"/>
                <a:tab pos="349250" algn="l"/>
              </a:tabLst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paint(</a:t>
            </a:r>
            <a:r>
              <a:rPr dirty="0" sz="2400" spc="-6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348615" algn="l"/>
                <a:tab pos="349250" algn="l"/>
              </a:tabLst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repaint(</a:t>
            </a:r>
            <a:r>
              <a:rPr dirty="0" sz="2400" spc="-5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348615" algn="l"/>
                <a:tab pos="349250" algn="l"/>
              </a:tabLst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showStatus(</a:t>
            </a:r>
            <a:r>
              <a:rPr dirty="0" sz="2400" spc="-8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348615" algn="l"/>
                <a:tab pos="349250" algn="l"/>
              </a:tabLst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getAppletInfo(</a:t>
            </a:r>
            <a:r>
              <a:rPr dirty="0" sz="2400" spc="-3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1478" y="4268470"/>
            <a:ext cx="35394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8240" algn="l"/>
                <a:tab pos="2536825" algn="l"/>
              </a:tabLst>
            </a:pPr>
            <a:r>
              <a:rPr dirty="0" sz="2800" spc="-25">
                <a:latin typeface="Arial"/>
                <a:cs typeface="Arial"/>
              </a:rPr>
              <a:t>i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 spc="-25">
                <a:latin typeface="Arial"/>
                <a:cs typeface="Arial"/>
              </a:rPr>
              <a:t>i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25">
                <a:latin typeface="Arial"/>
                <a:cs typeface="Arial"/>
              </a:rPr>
              <a:t>()</a:t>
            </a:r>
            <a:r>
              <a:rPr dirty="0" sz="2800">
                <a:latin typeface="Arial"/>
                <a:cs typeface="Arial"/>
              </a:rPr>
              <a:t>,	</a:t>
            </a:r>
            <a:r>
              <a:rPr dirty="0" sz="2800" spc="-35">
                <a:latin typeface="Arial"/>
                <a:cs typeface="Arial"/>
              </a:rPr>
              <a:t>s</a:t>
            </a:r>
            <a:r>
              <a:rPr dirty="0" sz="2800" spc="-30">
                <a:latin typeface="Arial"/>
                <a:cs typeface="Arial"/>
              </a:rPr>
              <a:t>ta</a:t>
            </a:r>
            <a:r>
              <a:rPr dirty="0" sz="2800" spc="-35">
                <a:latin typeface="Arial"/>
                <a:cs typeface="Arial"/>
              </a:rPr>
              <a:t>r</a:t>
            </a:r>
            <a:r>
              <a:rPr dirty="0" sz="2800" spc="-30">
                <a:latin typeface="Arial"/>
                <a:cs typeface="Arial"/>
              </a:rPr>
              <a:t>t</a:t>
            </a:r>
            <a:r>
              <a:rPr dirty="0" sz="2800" spc="-15">
                <a:latin typeface="Arial"/>
                <a:cs typeface="Arial"/>
              </a:rPr>
              <a:t>(</a:t>
            </a:r>
            <a:r>
              <a:rPr dirty="0" sz="2800" spc="-25">
                <a:latin typeface="Arial"/>
                <a:cs typeface="Arial"/>
              </a:rPr>
              <a:t>)</a:t>
            </a:r>
            <a:r>
              <a:rPr dirty="0" sz="2800">
                <a:latin typeface="Arial"/>
                <a:cs typeface="Arial"/>
              </a:rPr>
              <a:t>,	</a:t>
            </a:r>
            <a:r>
              <a:rPr dirty="0" sz="2800" spc="-35">
                <a:latin typeface="Arial"/>
                <a:cs typeface="Arial"/>
              </a:rPr>
              <a:t>s</a:t>
            </a:r>
            <a:r>
              <a:rPr dirty="0" sz="2800" spc="-30">
                <a:latin typeface="Arial"/>
                <a:cs typeface="Arial"/>
              </a:rPr>
              <a:t>t</a:t>
            </a:r>
            <a:r>
              <a:rPr dirty="0" sz="2800" spc="-20">
                <a:latin typeface="Arial"/>
                <a:cs typeface="Arial"/>
              </a:rPr>
              <a:t>o</a:t>
            </a:r>
            <a:r>
              <a:rPr dirty="0" sz="2800" spc="-40">
                <a:latin typeface="Arial"/>
                <a:cs typeface="Arial"/>
              </a:rPr>
              <a:t>p</a:t>
            </a:r>
            <a:r>
              <a:rPr dirty="0" sz="2800" spc="-15">
                <a:latin typeface="Arial"/>
                <a:cs typeface="Arial"/>
              </a:rPr>
              <a:t>(</a:t>
            </a:r>
            <a:r>
              <a:rPr dirty="0" sz="2800" spc="-25">
                <a:latin typeface="Arial"/>
                <a:cs typeface="Arial"/>
              </a:rPr>
              <a:t>)</a:t>
            </a:r>
            <a:r>
              <a:rPr dirty="0" sz="280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4268470"/>
            <a:ext cx="36537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100"/>
              </a:spcBef>
              <a:buChar char="•"/>
              <a:tabLst>
                <a:tab pos="357505" algn="l"/>
                <a:tab pos="358140" algn="l"/>
                <a:tab pos="1354455" algn="l"/>
                <a:tab pos="2947035" algn="l"/>
              </a:tabLst>
            </a:pPr>
            <a:r>
              <a:rPr dirty="0" sz="2800" spc="-45">
                <a:latin typeface="Arial"/>
                <a:cs typeface="Arial"/>
              </a:rPr>
              <a:t>C</a:t>
            </a:r>
            <a:r>
              <a:rPr dirty="0" sz="2800" spc="-30">
                <a:latin typeface="Arial"/>
                <a:cs typeface="Arial"/>
              </a:rPr>
              <a:t>á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40">
                <a:latin typeface="Arial"/>
                <a:cs typeface="Arial"/>
              </a:rPr>
              <a:t>p</a:t>
            </a:r>
            <a:r>
              <a:rPr dirty="0" sz="2800" spc="-25">
                <a:latin typeface="Arial"/>
                <a:cs typeface="Arial"/>
              </a:rPr>
              <a:t>h</a:t>
            </a:r>
            <a:r>
              <a:rPr dirty="0" sz="2800" spc="-105">
                <a:latin typeface="Arial"/>
                <a:cs typeface="Arial"/>
              </a:rPr>
              <a:t>ư</a:t>
            </a:r>
            <a:r>
              <a:rPr dirty="0" sz="2800" spc="-125">
                <a:latin typeface="Arial"/>
                <a:cs typeface="Arial"/>
              </a:rPr>
              <a:t>ơ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30">
                <a:latin typeface="Arial"/>
                <a:cs typeface="Arial"/>
              </a:rPr>
              <a:t>h</a:t>
            </a:r>
            <a:r>
              <a:rPr dirty="0" sz="2800" spc="-105">
                <a:latin typeface="Arial"/>
                <a:cs typeface="Arial"/>
              </a:rPr>
              <a:t>ứ</a:t>
            </a:r>
            <a:r>
              <a:rPr dirty="0" sz="280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4606290"/>
            <a:ext cx="7540625" cy="191008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8140">
              <a:lnSpc>
                <a:spcPct val="100000"/>
              </a:lnSpc>
              <a:spcBef>
                <a:spcPts val="800"/>
              </a:spcBef>
            </a:pPr>
            <a:r>
              <a:rPr dirty="0" sz="2800" spc="-30">
                <a:latin typeface="Arial"/>
                <a:cs typeface="Arial"/>
              </a:rPr>
              <a:t>destroy(), </a:t>
            </a:r>
            <a:r>
              <a:rPr dirty="0" sz="2800" spc="-25">
                <a:latin typeface="Arial"/>
                <a:cs typeface="Arial"/>
              </a:rPr>
              <a:t>and </a:t>
            </a:r>
            <a:r>
              <a:rPr dirty="0" sz="2800" spc="-30">
                <a:latin typeface="Arial"/>
                <a:cs typeface="Arial"/>
              </a:rPr>
              <a:t>paint()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-40">
                <a:latin typeface="Arial"/>
                <a:cs typeface="Arial"/>
              </a:rPr>
              <a:t>thừa </a:t>
            </a:r>
            <a:r>
              <a:rPr dirty="0" sz="2800" spc="60">
                <a:latin typeface="Arial"/>
                <a:cs typeface="Arial"/>
              </a:rPr>
              <a:t>kế </a:t>
            </a:r>
            <a:r>
              <a:rPr dirty="0" sz="2800" spc="-60">
                <a:latin typeface="Arial"/>
                <a:cs typeface="Arial"/>
              </a:rPr>
              <a:t>từ</a:t>
            </a:r>
            <a:r>
              <a:rPr dirty="0" sz="2800" spc="-19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applet.</a:t>
            </a:r>
            <a:endParaRPr sz="2800">
              <a:latin typeface="Arial"/>
              <a:cs typeface="Arial"/>
            </a:endParaRPr>
          </a:p>
          <a:p>
            <a:pPr algn="just" marL="358140" marR="5080" indent="-345440">
              <a:lnSpc>
                <a:spcPct val="100000"/>
              </a:lnSpc>
              <a:spcBef>
                <a:spcPts val="700"/>
              </a:spcBef>
              <a:buChar char="•"/>
              <a:tabLst>
                <a:tab pos="358140" algn="l"/>
              </a:tabLst>
            </a:pPr>
            <a:r>
              <a:rPr dirty="0" sz="2800" spc="30">
                <a:latin typeface="Arial"/>
                <a:cs typeface="Arial"/>
              </a:rPr>
              <a:t>Mỗi </a:t>
            </a:r>
            <a:r>
              <a:rPr dirty="0" sz="2800" spc="-55">
                <a:latin typeface="Arial"/>
                <a:cs typeface="Arial"/>
              </a:rPr>
              <a:t>phương </a:t>
            </a:r>
            <a:r>
              <a:rPr dirty="0" sz="2800" spc="-45">
                <a:latin typeface="Arial"/>
                <a:cs typeface="Arial"/>
              </a:rPr>
              <a:t>thức </a:t>
            </a:r>
            <a:r>
              <a:rPr dirty="0" sz="2800" spc="-25">
                <a:latin typeface="Arial"/>
                <a:cs typeface="Arial"/>
              </a:rPr>
              <a:t>này </a:t>
            </a:r>
            <a:r>
              <a:rPr dirty="0" sz="2800" spc="25">
                <a:latin typeface="Arial"/>
                <a:cs typeface="Arial"/>
              </a:rPr>
              <a:t>mặc định </a:t>
            </a:r>
            <a:r>
              <a:rPr dirty="0" sz="2800" spc="-15">
                <a:latin typeface="Arial"/>
                <a:cs typeface="Arial"/>
              </a:rPr>
              <a:t>là </a:t>
            </a:r>
            <a:r>
              <a:rPr dirty="0" sz="2800" spc="0">
                <a:latin typeface="Arial"/>
                <a:cs typeface="Arial"/>
              </a:rPr>
              <a:t>rỗng. </a:t>
            </a:r>
            <a:r>
              <a:rPr dirty="0" sz="2800" spc="-20">
                <a:latin typeface="Arial"/>
                <a:cs typeface="Arial"/>
              </a:rPr>
              <a:t>Vì  </a:t>
            </a:r>
            <a:r>
              <a:rPr dirty="0" sz="2800" spc="30">
                <a:latin typeface="Arial"/>
                <a:cs typeface="Arial"/>
              </a:rPr>
              <a:t>thế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55">
                <a:latin typeface="Arial"/>
                <a:cs typeface="Arial"/>
              </a:rPr>
              <a:t>phương </a:t>
            </a:r>
            <a:r>
              <a:rPr dirty="0" sz="2800" spc="-40">
                <a:latin typeface="Arial"/>
                <a:cs typeface="Arial"/>
              </a:rPr>
              <a:t>thức </a:t>
            </a:r>
            <a:r>
              <a:rPr dirty="0" sz="2800" spc="-25">
                <a:latin typeface="Arial"/>
                <a:cs typeface="Arial"/>
              </a:rPr>
              <a:t>này </a:t>
            </a:r>
            <a:r>
              <a:rPr dirty="0" sz="2800" spc="10">
                <a:latin typeface="Arial"/>
                <a:cs typeface="Arial"/>
              </a:rPr>
              <a:t>phải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30">
                <a:latin typeface="Arial"/>
                <a:cs typeface="Arial"/>
              </a:rPr>
              <a:t>nạp  </a:t>
            </a:r>
            <a:r>
              <a:rPr dirty="0" sz="2800">
                <a:latin typeface="Arial"/>
                <a:cs typeface="Arial"/>
              </a:rPr>
              <a:t>chồng.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060" y="833119"/>
            <a:ext cx="66605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Biên </a:t>
            </a:r>
            <a:r>
              <a:rPr dirty="0" spc="30"/>
              <a:t>dịch </a:t>
            </a:r>
            <a:r>
              <a:rPr dirty="0" spc="-20"/>
              <a:t>và </a:t>
            </a:r>
            <a:r>
              <a:rPr dirty="0" spc="-60"/>
              <a:t>thực </a:t>
            </a:r>
            <a:r>
              <a:rPr dirty="0" spc="-25"/>
              <a:t>thi</a:t>
            </a:r>
            <a:r>
              <a:rPr dirty="0" spc="-315"/>
              <a:t> </a:t>
            </a:r>
            <a:r>
              <a:rPr dirty="0" spc="-40"/>
              <a:t>applet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469" y="1932939"/>
            <a:ext cx="7540625" cy="25019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8140" marR="5080" indent="-345440">
              <a:lnSpc>
                <a:spcPts val="3020"/>
              </a:lnSpc>
              <a:spcBef>
                <a:spcPts val="484"/>
              </a:spcBef>
              <a:buChar char="•"/>
              <a:tabLst>
                <a:tab pos="357505" algn="l"/>
                <a:tab pos="358140" algn="l"/>
                <a:tab pos="1121410" algn="l"/>
                <a:tab pos="2226310" algn="l"/>
                <a:tab pos="2773045" algn="l"/>
                <a:tab pos="3749675" algn="l"/>
                <a:tab pos="4565650" algn="l"/>
                <a:tab pos="5386070" algn="l"/>
                <a:tab pos="6222365" algn="l"/>
                <a:tab pos="6749415" algn="l"/>
              </a:tabLst>
            </a:pPr>
            <a:r>
              <a:rPr dirty="0" sz="2800" spc="-35">
                <a:latin typeface="Arial"/>
                <a:cs typeface="Arial"/>
              </a:rPr>
              <a:t>M</a:t>
            </a:r>
            <a:r>
              <a:rPr dirty="0" sz="2800" spc="145">
                <a:latin typeface="Arial"/>
                <a:cs typeface="Arial"/>
              </a:rPr>
              <a:t>ộ</a:t>
            </a:r>
            <a:r>
              <a:rPr dirty="0" sz="2800">
                <a:latin typeface="Arial"/>
                <a:cs typeface="Arial"/>
              </a:rPr>
              <a:t>t	</a:t>
            </a:r>
            <a:r>
              <a:rPr dirty="0" sz="2800" spc="-30">
                <a:latin typeface="Arial"/>
                <a:cs typeface="Arial"/>
              </a:rPr>
              <a:t>a</a:t>
            </a:r>
            <a:r>
              <a:rPr dirty="0" sz="2800" spc="-40">
                <a:latin typeface="Arial"/>
                <a:cs typeface="Arial"/>
              </a:rPr>
              <a:t>p</a:t>
            </a:r>
            <a:r>
              <a:rPr dirty="0" sz="2800" spc="-30">
                <a:latin typeface="Arial"/>
                <a:cs typeface="Arial"/>
              </a:rPr>
              <a:t>p</a:t>
            </a:r>
            <a:r>
              <a:rPr dirty="0" sz="2800" spc="-25">
                <a:latin typeface="Arial"/>
                <a:cs typeface="Arial"/>
              </a:rPr>
              <a:t>l</a:t>
            </a:r>
            <a:r>
              <a:rPr dirty="0" sz="2800" spc="-40">
                <a:latin typeface="Arial"/>
                <a:cs typeface="Arial"/>
              </a:rPr>
              <a:t>e</a:t>
            </a:r>
            <a:r>
              <a:rPr dirty="0" sz="2800">
                <a:latin typeface="Arial"/>
                <a:cs typeface="Arial"/>
              </a:rPr>
              <a:t>t	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40">
                <a:latin typeface="Arial"/>
                <a:cs typeface="Arial"/>
              </a:rPr>
              <a:t>h</a:t>
            </a:r>
            <a:r>
              <a:rPr dirty="0" sz="2800">
                <a:latin typeface="Arial"/>
                <a:cs typeface="Arial"/>
              </a:rPr>
              <a:t>ì	</a:t>
            </a:r>
            <a:r>
              <a:rPr dirty="0" sz="2800" spc="15">
                <a:latin typeface="Arial"/>
                <a:cs typeface="Arial"/>
              </a:rPr>
              <a:t>đ</a:t>
            </a:r>
            <a:r>
              <a:rPr dirty="0" sz="2800" spc="-105">
                <a:latin typeface="Arial"/>
                <a:cs typeface="Arial"/>
              </a:rPr>
              <a:t>ư</a:t>
            </a:r>
            <a:r>
              <a:rPr dirty="0" sz="2800" spc="-140">
                <a:latin typeface="Arial"/>
                <a:cs typeface="Arial"/>
              </a:rPr>
              <a:t>ợ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40">
                <a:latin typeface="Arial"/>
                <a:cs typeface="Arial"/>
              </a:rPr>
              <a:t>b</a:t>
            </a:r>
            <a:r>
              <a:rPr dirty="0" sz="2800" spc="-25">
                <a:latin typeface="Arial"/>
                <a:cs typeface="Arial"/>
              </a:rPr>
              <a:t>i</a:t>
            </a:r>
            <a:r>
              <a:rPr dirty="0" sz="2800" spc="-30">
                <a:latin typeface="Arial"/>
                <a:cs typeface="Arial"/>
              </a:rPr>
              <a:t>ê</a:t>
            </a:r>
            <a:r>
              <a:rPr dirty="0" sz="2800">
                <a:latin typeface="Arial"/>
                <a:cs typeface="Arial"/>
              </a:rPr>
              <a:t>n	</a:t>
            </a:r>
            <a:r>
              <a:rPr dirty="0" sz="2800" spc="-20">
                <a:latin typeface="Arial"/>
                <a:cs typeface="Arial"/>
              </a:rPr>
              <a:t>d</a:t>
            </a:r>
            <a:r>
              <a:rPr dirty="0" sz="2800" spc="125">
                <a:latin typeface="Arial"/>
                <a:cs typeface="Arial"/>
              </a:rPr>
              <a:t>ị</a:t>
            </a:r>
            <a:r>
              <a:rPr dirty="0" sz="2800" spc="-20">
                <a:latin typeface="Arial"/>
                <a:cs typeface="Arial"/>
              </a:rPr>
              <a:t>c</a:t>
            </a:r>
            <a:r>
              <a:rPr dirty="0" sz="2800">
                <a:latin typeface="Arial"/>
                <a:cs typeface="Arial"/>
              </a:rPr>
              <a:t>h	</a:t>
            </a:r>
            <a:r>
              <a:rPr dirty="0" sz="2800" spc="-30">
                <a:latin typeface="Arial"/>
                <a:cs typeface="Arial"/>
              </a:rPr>
              <a:t>t</a:t>
            </a:r>
            <a:r>
              <a:rPr dirty="0" sz="2800" spc="-40">
                <a:latin typeface="Arial"/>
                <a:cs typeface="Arial"/>
              </a:rPr>
              <a:t>h</a:t>
            </a:r>
            <a:r>
              <a:rPr dirty="0" sz="2800" spc="-30">
                <a:latin typeface="Arial"/>
                <a:cs typeface="Arial"/>
              </a:rPr>
              <a:t>e</a:t>
            </a:r>
            <a:r>
              <a:rPr dirty="0" sz="2800">
                <a:latin typeface="Arial"/>
                <a:cs typeface="Arial"/>
              </a:rPr>
              <a:t>o	</a:t>
            </a:r>
            <a:r>
              <a:rPr dirty="0" sz="2800" spc="-20">
                <a:latin typeface="Arial"/>
                <a:cs typeface="Arial"/>
              </a:rPr>
              <a:t>c</a:t>
            </a:r>
            <a:r>
              <a:rPr dirty="0" sz="2800">
                <a:latin typeface="Arial"/>
                <a:cs typeface="Arial"/>
              </a:rPr>
              <a:t>ú	</a:t>
            </a:r>
            <a:r>
              <a:rPr dirty="0" sz="2800" spc="-40">
                <a:latin typeface="Arial"/>
                <a:cs typeface="Arial"/>
              </a:rPr>
              <a:t>p</a:t>
            </a:r>
            <a:r>
              <a:rPr dirty="0" sz="2800" spc="-30">
                <a:latin typeface="Arial"/>
                <a:cs typeface="Arial"/>
              </a:rPr>
              <a:t>h</a:t>
            </a:r>
            <a:r>
              <a:rPr dirty="0" sz="2800" spc="-40">
                <a:latin typeface="Arial"/>
                <a:cs typeface="Arial"/>
              </a:rPr>
              <a:t>á</a:t>
            </a:r>
            <a:r>
              <a:rPr dirty="0" sz="2800">
                <a:latin typeface="Arial"/>
                <a:cs typeface="Arial"/>
              </a:rPr>
              <a:t>p  </a:t>
            </a:r>
            <a:r>
              <a:rPr dirty="0" sz="2800" spc="-25">
                <a:latin typeface="Arial"/>
                <a:cs typeface="Arial"/>
              </a:rPr>
              <a:t>sau</a:t>
            </a:r>
            <a:endParaRPr sz="2800">
              <a:latin typeface="Arial"/>
              <a:cs typeface="Arial"/>
            </a:endParaRPr>
          </a:p>
          <a:p>
            <a:pPr marL="806450">
              <a:lnSpc>
                <a:spcPct val="100000"/>
              </a:lnSpc>
              <a:spcBef>
                <a:spcPts val="265"/>
              </a:spcBef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javac</a:t>
            </a:r>
            <a:r>
              <a:rPr dirty="0" sz="2400" spc="-8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Applet1.java</a:t>
            </a:r>
            <a:endParaRPr sz="2400">
              <a:latin typeface="Arial"/>
              <a:cs typeface="Arial"/>
            </a:endParaRPr>
          </a:p>
          <a:p>
            <a:pPr marL="358140" marR="5080" indent="-345440">
              <a:lnSpc>
                <a:spcPts val="3020"/>
              </a:lnSpc>
              <a:spcBef>
                <a:spcPts val="74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2800" spc="75">
                <a:latin typeface="Arial"/>
                <a:cs typeface="Arial"/>
              </a:rPr>
              <a:t>Để </a:t>
            </a:r>
            <a:r>
              <a:rPr dirty="0" sz="2800" spc="-40">
                <a:latin typeface="Arial"/>
                <a:cs typeface="Arial"/>
              </a:rPr>
              <a:t>thực </a:t>
            </a:r>
            <a:r>
              <a:rPr dirty="0" sz="2800" spc="-20">
                <a:latin typeface="Arial"/>
                <a:cs typeface="Arial"/>
              </a:rPr>
              <a:t>thi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-30">
                <a:latin typeface="Arial"/>
                <a:cs typeface="Arial"/>
              </a:rPr>
              <a:t>applet, </a:t>
            </a:r>
            <a:r>
              <a:rPr dirty="0" sz="2800" spc="35">
                <a:latin typeface="Arial"/>
                <a:cs typeface="Arial"/>
              </a:rPr>
              <a:t>tạo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35">
                <a:latin typeface="Arial"/>
                <a:cs typeface="Arial"/>
              </a:rPr>
              <a:t>tập </a:t>
            </a:r>
            <a:r>
              <a:rPr dirty="0" sz="2800" spc="-15">
                <a:latin typeface="Arial"/>
                <a:cs typeface="Arial"/>
              </a:rPr>
              <a:t>tin </a:t>
            </a:r>
            <a:r>
              <a:rPr dirty="0" sz="2800" spc="-35">
                <a:latin typeface="Arial"/>
                <a:cs typeface="Arial"/>
              </a:rPr>
              <a:t>HTML 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-70">
                <a:latin typeface="Arial"/>
                <a:cs typeface="Arial"/>
              </a:rPr>
              <a:t>sử </a:t>
            </a:r>
            <a:r>
              <a:rPr dirty="0" sz="2800" spc="30">
                <a:latin typeface="Arial"/>
                <a:cs typeface="Arial"/>
              </a:rPr>
              <a:t>dụng thẻ</a:t>
            </a:r>
            <a:r>
              <a:rPr dirty="0" sz="2800" spc="-19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applet</a:t>
            </a:r>
            <a:endParaRPr sz="2800">
              <a:latin typeface="Arial"/>
              <a:cs typeface="Arial"/>
            </a:endParaRPr>
          </a:p>
          <a:p>
            <a:pPr marL="474980">
              <a:lnSpc>
                <a:spcPct val="100000"/>
              </a:lnSpc>
              <a:spcBef>
                <a:spcPts val="265"/>
              </a:spcBef>
              <a:tabLst>
                <a:tab pos="805815" algn="l"/>
              </a:tabLst>
            </a:pPr>
            <a:r>
              <a:rPr dirty="0" baseline="3472" sz="3600">
                <a:latin typeface="Arial"/>
                <a:cs typeface="Arial"/>
              </a:rPr>
              <a:t>–	</a:t>
            </a:r>
            <a:r>
              <a:rPr dirty="0" sz="2400" spc="40">
                <a:latin typeface="Arial"/>
                <a:cs typeface="Arial"/>
              </a:rPr>
              <a:t>Thẻ </a:t>
            </a:r>
            <a:r>
              <a:rPr dirty="0" sz="2400" spc="-10">
                <a:latin typeface="Arial"/>
                <a:cs typeface="Arial"/>
              </a:rPr>
              <a:t>applet </a:t>
            </a:r>
            <a:r>
              <a:rPr dirty="0" sz="2400">
                <a:latin typeface="Arial"/>
                <a:cs typeface="Arial"/>
              </a:rPr>
              <a:t>có </a:t>
            </a:r>
            <a:r>
              <a:rPr dirty="0" sz="2400" spc="-5">
                <a:latin typeface="Arial"/>
                <a:cs typeface="Arial"/>
              </a:rPr>
              <a:t>hai </a:t>
            </a:r>
            <a:r>
              <a:rPr dirty="0" sz="2400" spc="25">
                <a:latin typeface="Arial"/>
                <a:cs typeface="Arial"/>
              </a:rPr>
              <a:t>thuộc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tính: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4089" y="4396740"/>
            <a:ext cx="106045" cy="63246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80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80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2070" y="4408170"/>
            <a:ext cx="685800" cy="632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Width  </a:t>
            </a:r>
            <a:r>
              <a:rPr dirty="0" sz="1800" spc="-10">
                <a:latin typeface="Arial"/>
                <a:cs typeface="Arial"/>
              </a:rPr>
              <a:t>H</a:t>
            </a:r>
            <a:r>
              <a:rPr dirty="0" sz="1800" spc="-5">
                <a:latin typeface="Arial"/>
                <a:cs typeface="Arial"/>
              </a:rPr>
              <a:t>ei</a:t>
            </a:r>
            <a:r>
              <a:rPr dirty="0" sz="1800" spc="0">
                <a:latin typeface="Arial"/>
                <a:cs typeface="Arial"/>
              </a:rPr>
              <a:t>g</a:t>
            </a:r>
            <a:r>
              <a:rPr dirty="0" sz="1800" spc="-5">
                <a:latin typeface="Arial"/>
                <a:cs typeface="Arial"/>
              </a:rPr>
              <a:t>ht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8603" y="5054600"/>
            <a:ext cx="704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latin typeface="Arial"/>
                <a:cs typeface="Arial"/>
              </a:rPr>
              <a:t>t</a:t>
            </a:r>
            <a:r>
              <a:rPr dirty="0" sz="2400">
                <a:latin typeface="Arial"/>
                <a:cs typeface="Arial"/>
              </a:rPr>
              <a:t>h</a:t>
            </a:r>
            <a:r>
              <a:rPr dirty="0" sz="2400" spc="-10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5289" y="5054600"/>
            <a:ext cx="938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"/>
                <a:cs typeface="Arial"/>
              </a:rPr>
              <a:t>ap</a:t>
            </a:r>
            <a:r>
              <a:rPr dirty="0" sz="2400">
                <a:latin typeface="Arial"/>
                <a:cs typeface="Arial"/>
              </a:rPr>
              <a:t>p</a:t>
            </a:r>
            <a:r>
              <a:rPr dirty="0" sz="2400" spc="-15">
                <a:latin typeface="Arial"/>
                <a:cs typeface="Arial"/>
              </a:rPr>
              <a:t>l</a:t>
            </a:r>
            <a:r>
              <a:rPr dirty="0" sz="2400">
                <a:latin typeface="Arial"/>
                <a:cs typeface="Arial"/>
              </a:rPr>
              <a:t>et,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2750" y="5054600"/>
            <a:ext cx="18408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3535" algn="l"/>
                <a:tab pos="960119" algn="l"/>
              </a:tabLst>
            </a:pPr>
            <a:r>
              <a:rPr dirty="0" baseline="3472" sz="3600">
                <a:latin typeface="Arial"/>
                <a:cs typeface="Arial"/>
              </a:rPr>
              <a:t>–	</a:t>
            </a:r>
            <a:r>
              <a:rPr dirty="0" sz="2400" spc="60">
                <a:latin typeface="Arial"/>
                <a:cs typeface="Arial"/>
              </a:rPr>
              <a:t>Để	</a:t>
            </a:r>
            <a:r>
              <a:rPr dirty="0" sz="2400" spc="15">
                <a:latin typeface="Arial"/>
                <a:cs typeface="Arial"/>
              </a:rPr>
              <a:t>truyền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8923" y="5054600"/>
            <a:ext cx="911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070" algn="l"/>
              </a:tabLst>
            </a:pPr>
            <a:r>
              <a:rPr dirty="0" sz="2400" spc="15">
                <a:latin typeface="Arial"/>
                <a:cs typeface="Arial"/>
              </a:rPr>
              <a:t>s</a:t>
            </a:r>
            <a:r>
              <a:rPr dirty="0" sz="2400" spc="125">
                <a:latin typeface="Arial"/>
                <a:cs typeface="Arial"/>
              </a:rPr>
              <a:t>ố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25">
                <a:latin typeface="Arial"/>
                <a:cs typeface="Arial"/>
              </a:rPr>
              <a:t>t</a:t>
            </a:r>
            <a:r>
              <a:rPr dirty="0" sz="2400" spc="-150">
                <a:latin typeface="Arial"/>
                <a:cs typeface="Arial"/>
              </a:rPr>
              <a:t>ớ</a:t>
            </a:r>
            <a:r>
              <a:rPr dirty="0" sz="240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4220" y="5384800"/>
            <a:ext cx="4581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‘param’, </a:t>
            </a:r>
            <a:r>
              <a:rPr dirty="0" sz="2400">
                <a:latin typeface="Arial"/>
                <a:cs typeface="Arial"/>
              </a:rPr>
              <a:t>và </a:t>
            </a:r>
            <a:r>
              <a:rPr dirty="0" sz="2400" spc="25">
                <a:latin typeface="Arial"/>
                <a:cs typeface="Arial"/>
              </a:rPr>
              <a:t>tiếp </a:t>
            </a:r>
            <a:r>
              <a:rPr dirty="0" sz="2400" spc="-5">
                <a:latin typeface="Arial"/>
                <a:cs typeface="Arial"/>
              </a:rPr>
              <a:t>theo là </a:t>
            </a:r>
            <a:r>
              <a:rPr dirty="0" sz="2400" spc="50">
                <a:latin typeface="Arial"/>
                <a:cs typeface="Arial"/>
              </a:rPr>
              <a:t>thẻ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‘value’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02584" y="5795009"/>
            <a:ext cx="15932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0730" algn="l"/>
              </a:tabLst>
            </a:pP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30">
                <a:latin typeface="Arial"/>
                <a:cs typeface="Arial"/>
              </a:rPr>
              <a:t>h</a:t>
            </a:r>
            <a:r>
              <a:rPr dirty="0" sz="2800" spc="160">
                <a:latin typeface="Arial"/>
                <a:cs typeface="Arial"/>
              </a:rPr>
              <a:t>ể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5">
                <a:latin typeface="Arial"/>
                <a:cs typeface="Arial"/>
              </a:rPr>
              <a:t>đ</a:t>
            </a:r>
            <a:r>
              <a:rPr dirty="0" sz="2800" spc="-105">
                <a:latin typeface="Arial"/>
                <a:cs typeface="Arial"/>
              </a:rPr>
              <a:t>ư</a:t>
            </a:r>
            <a:r>
              <a:rPr dirty="0" sz="2800" spc="-135">
                <a:latin typeface="Arial"/>
                <a:cs typeface="Arial"/>
              </a:rPr>
              <a:t>ợ</a:t>
            </a:r>
            <a:r>
              <a:rPr dirty="0" sz="280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8676" y="5795009"/>
            <a:ext cx="7188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30">
                <a:latin typeface="Arial"/>
                <a:cs typeface="Arial"/>
              </a:rPr>
              <a:t>h</a:t>
            </a:r>
            <a:r>
              <a:rPr dirty="0" sz="2800" spc="-110">
                <a:latin typeface="Arial"/>
                <a:cs typeface="Arial"/>
              </a:rPr>
              <a:t>ự</a:t>
            </a:r>
            <a:r>
              <a:rPr dirty="0" sz="280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0348" y="5054600"/>
            <a:ext cx="2621280" cy="1192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indent="676910">
              <a:lnSpc>
                <a:spcPct val="100000"/>
              </a:lnSpc>
              <a:spcBef>
                <a:spcPts val="100"/>
              </a:spcBef>
              <a:tabLst>
                <a:tab pos="1245235" algn="l"/>
                <a:tab pos="2157730" algn="l"/>
              </a:tabLst>
            </a:pPr>
            <a:r>
              <a:rPr dirty="0" sz="2400" spc="30">
                <a:latin typeface="Arial"/>
                <a:cs typeface="Arial"/>
              </a:rPr>
              <a:t>s</a:t>
            </a:r>
            <a:r>
              <a:rPr dirty="0" sz="2400" spc="-90">
                <a:latin typeface="Arial"/>
                <a:cs typeface="Arial"/>
              </a:rPr>
              <a:t>ử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25">
                <a:latin typeface="Arial"/>
                <a:cs typeface="Arial"/>
              </a:rPr>
              <a:t>d</a:t>
            </a:r>
            <a:r>
              <a:rPr dirty="0" sz="2400" spc="150">
                <a:latin typeface="Arial"/>
                <a:cs typeface="Arial"/>
              </a:rPr>
              <a:t>ụ</a:t>
            </a:r>
            <a:r>
              <a:rPr dirty="0" sz="2400">
                <a:latin typeface="Arial"/>
                <a:cs typeface="Arial"/>
              </a:rPr>
              <a:t>ng	t</a:t>
            </a:r>
            <a:r>
              <a:rPr dirty="0" sz="2400" spc="50">
                <a:latin typeface="Arial"/>
                <a:cs typeface="Arial"/>
              </a:rPr>
              <a:t>h</a:t>
            </a:r>
            <a:r>
              <a:rPr dirty="0" sz="2400" spc="135">
                <a:latin typeface="Arial"/>
                <a:cs typeface="Arial"/>
              </a:rPr>
              <a:t>ẻ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19125" algn="l"/>
                <a:tab pos="1658620" algn="l"/>
              </a:tabLst>
            </a:pP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40">
                <a:latin typeface="Arial"/>
                <a:cs typeface="Arial"/>
              </a:rPr>
              <a:t>h</a:t>
            </a:r>
            <a:r>
              <a:rPr dirty="0" sz="2800">
                <a:latin typeface="Arial"/>
                <a:cs typeface="Arial"/>
              </a:rPr>
              <a:t>i	</a:t>
            </a:r>
            <a:r>
              <a:rPr dirty="0" sz="2800" spc="-15">
                <a:latin typeface="Arial"/>
                <a:cs typeface="Arial"/>
              </a:rPr>
              <a:t>b</a:t>
            </a:r>
            <a:r>
              <a:rPr dirty="0" sz="2800" spc="125">
                <a:latin typeface="Arial"/>
                <a:cs typeface="Arial"/>
              </a:rPr>
              <a:t>ằ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30">
                <a:latin typeface="Arial"/>
                <a:cs typeface="Arial"/>
              </a:rPr>
              <a:t>a</a:t>
            </a:r>
            <a:r>
              <a:rPr dirty="0" sz="2800" spc="-40">
                <a:latin typeface="Arial"/>
                <a:cs typeface="Arial"/>
              </a:rPr>
              <a:t>pp</a:t>
            </a:r>
            <a:r>
              <a:rPr dirty="0" sz="2800" spc="-25">
                <a:latin typeface="Arial"/>
                <a:cs typeface="Arial"/>
              </a:rPr>
              <a:t>l</a:t>
            </a:r>
            <a:r>
              <a:rPr dirty="0" sz="2800" spc="-30">
                <a:latin typeface="Arial"/>
                <a:cs typeface="Arial"/>
              </a:rPr>
              <a:t>e</a:t>
            </a:r>
            <a:r>
              <a:rPr dirty="0" sz="280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0469" y="5795009"/>
            <a:ext cx="1970405" cy="83693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58140" marR="5080" indent="-345440">
              <a:lnSpc>
                <a:spcPts val="3030"/>
              </a:lnSpc>
              <a:spcBef>
                <a:spcPts val="475"/>
              </a:spcBef>
              <a:buChar char="•"/>
              <a:tabLst>
                <a:tab pos="357505" algn="l"/>
                <a:tab pos="358140" algn="l"/>
                <a:tab pos="1583055" algn="l"/>
              </a:tabLst>
            </a:pPr>
            <a:r>
              <a:rPr dirty="0" sz="2800" spc="-40">
                <a:latin typeface="Arial"/>
                <a:cs typeface="Arial"/>
              </a:rPr>
              <a:t>Ap</a:t>
            </a:r>
            <a:r>
              <a:rPr dirty="0" sz="2800" spc="-30">
                <a:latin typeface="Arial"/>
                <a:cs typeface="Arial"/>
              </a:rPr>
              <a:t>p</a:t>
            </a:r>
            <a:r>
              <a:rPr dirty="0" sz="2800" spc="-35">
                <a:latin typeface="Arial"/>
                <a:cs typeface="Arial"/>
              </a:rPr>
              <a:t>l</a:t>
            </a:r>
            <a:r>
              <a:rPr dirty="0" sz="2800" spc="-30">
                <a:latin typeface="Arial"/>
                <a:cs typeface="Arial"/>
              </a:rPr>
              <a:t>e</a:t>
            </a:r>
            <a:r>
              <a:rPr dirty="0" sz="2800">
                <a:latin typeface="Arial"/>
                <a:cs typeface="Arial"/>
              </a:rPr>
              <a:t>t	</a:t>
            </a:r>
            <a:r>
              <a:rPr dirty="0" sz="2800" spc="-15">
                <a:latin typeface="Arial"/>
                <a:cs typeface="Arial"/>
              </a:rPr>
              <a:t>c</a:t>
            </a:r>
            <a:r>
              <a:rPr dirty="0" sz="2800">
                <a:latin typeface="Arial"/>
                <a:cs typeface="Arial"/>
              </a:rPr>
              <a:t>ó  </a:t>
            </a:r>
            <a:r>
              <a:rPr dirty="0" sz="2800" spc="-30">
                <a:latin typeface="Arial"/>
                <a:cs typeface="Arial"/>
              </a:rPr>
              <a:t>viewer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79" y="10160"/>
            <a:ext cx="879157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90" b="1">
                <a:latin typeface="Arial"/>
                <a:cs typeface="Arial"/>
              </a:rPr>
              <a:t>Điểm </a:t>
            </a:r>
            <a:r>
              <a:rPr dirty="0" sz="3200" spc="-5" b="1">
                <a:latin typeface="Arial"/>
                <a:cs typeface="Arial"/>
              </a:rPr>
              <a:t>khác </a:t>
            </a:r>
            <a:r>
              <a:rPr dirty="0" sz="3200" spc="85" b="1">
                <a:latin typeface="Arial"/>
                <a:cs typeface="Arial"/>
              </a:rPr>
              <a:t>biệt </a:t>
            </a:r>
            <a:r>
              <a:rPr dirty="0" sz="3200" spc="-15" b="1">
                <a:latin typeface="Arial"/>
                <a:cs typeface="Arial"/>
              </a:rPr>
              <a:t>giữa </a:t>
            </a:r>
            <a:r>
              <a:rPr dirty="0" sz="3200" spc="-5" b="1">
                <a:latin typeface="Arial"/>
                <a:cs typeface="Arial"/>
              </a:rPr>
              <a:t>applet </a:t>
            </a:r>
            <a:r>
              <a:rPr dirty="0" sz="3200" b="1">
                <a:latin typeface="Arial"/>
                <a:cs typeface="Arial"/>
              </a:rPr>
              <a:t>và </a:t>
            </a:r>
            <a:r>
              <a:rPr dirty="0" sz="3200" spc="65" b="1">
                <a:latin typeface="Arial"/>
                <a:cs typeface="Arial"/>
              </a:rPr>
              <a:t>một </a:t>
            </a:r>
            <a:r>
              <a:rPr dirty="0" sz="3200" spc="-35" b="1">
                <a:latin typeface="Arial"/>
                <a:cs typeface="Arial"/>
              </a:rPr>
              <a:t>ứng</a:t>
            </a:r>
            <a:r>
              <a:rPr dirty="0" sz="3200" spc="-185" b="1">
                <a:latin typeface="Arial"/>
                <a:cs typeface="Arial"/>
              </a:rPr>
              <a:t> </a:t>
            </a:r>
            <a:r>
              <a:rPr dirty="0" sz="3200" spc="75" b="1">
                <a:latin typeface="Arial"/>
                <a:cs typeface="Arial"/>
              </a:rPr>
              <a:t>dụng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9469" y="673100"/>
            <a:ext cx="7458075" cy="130556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algn="just" marL="355600" marR="5080" indent="-342900">
              <a:lnSpc>
                <a:spcPts val="3240"/>
              </a:lnSpc>
              <a:spcBef>
                <a:spcPts val="505"/>
              </a:spcBef>
              <a:buChar char="•"/>
              <a:tabLst>
                <a:tab pos="355600" algn="l"/>
              </a:tabLst>
            </a:pPr>
            <a:r>
              <a:rPr dirty="0" sz="3000" spc="-10">
                <a:latin typeface="Arial"/>
                <a:cs typeface="Arial"/>
              </a:rPr>
              <a:t>Các </a:t>
            </a:r>
            <a:r>
              <a:rPr dirty="0" sz="3000" spc="-45">
                <a:latin typeface="Arial"/>
                <a:cs typeface="Arial"/>
              </a:rPr>
              <a:t>ứng </a:t>
            </a:r>
            <a:r>
              <a:rPr dirty="0" sz="3000" spc="50">
                <a:latin typeface="Arial"/>
                <a:cs typeface="Arial"/>
              </a:rPr>
              <a:t>dụng </a:t>
            </a:r>
            <a:r>
              <a:rPr dirty="0" sz="3000" spc="-5">
                <a:latin typeface="Arial"/>
                <a:cs typeface="Arial"/>
              </a:rPr>
              <a:t>khi </a:t>
            </a:r>
            <a:r>
              <a:rPr dirty="0" sz="3000" spc="-40">
                <a:latin typeface="Arial"/>
                <a:cs typeface="Arial"/>
              </a:rPr>
              <a:t>thực </a:t>
            </a:r>
            <a:r>
              <a:rPr dirty="0" sz="3000" spc="-5">
                <a:latin typeface="Arial"/>
                <a:cs typeface="Arial"/>
              </a:rPr>
              <a:t>thi </a:t>
            </a:r>
            <a:r>
              <a:rPr dirty="0" sz="3000" spc="25">
                <a:latin typeface="Arial"/>
                <a:cs typeface="Arial"/>
              </a:rPr>
              <a:t>phải </a:t>
            </a:r>
            <a:r>
              <a:rPr dirty="0" sz="3000" spc="-35">
                <a:latin typeface="Arial"/>
                <a:cs typeface="Arial"/>
              </a:rPr>
              <a:t>sử </a:t>
            </a:r>
            <a:r>
              <a:rPr dirty="0" sz="3000" spc="50">
                <a:latin typeface="Arial"/>
                <a:cs typeface="Arial"/>
              </a:rPr>
              <a:t>dụng  </a:t>
            </a:r>
            <a:r>
              <a:rPr dirty="0" sz="3000" spc="-10">
                <a:latin typeface="Arial"/>
                <a:cs typeface="Arial"/>
              </a:rPr>
              <a:t>trình </a:t>
            </a:r>
            <a:r>
              <a:rPr dirty="0" sz="3000" spc="-5">
                <a:latin typeface="Arial"/>
                <a:cs typeface="Arial"/>
              </a:rPr>
              <a:t>biên </a:t>
            </a:r>
            <a:r>
              <a:rPr dirty="0" sz="3000" spc="30">
                <a:latin typeface="Arial"/>
                <a:cs typeface="Arial"/>
              </a:rPr>
              <a:t>dịch </a:t>
            </a:r>
            <a:r>
              <a:rPr dirty="0" sz="3000" spc="-5">
                <a:latin typeface="Arial"/>
                <a:cs typeface="Arial"/>
              </a:rPr>
              <a:t>Java, trong khi các applets  </a:t>
            </a:r>
            <a:r>
              <a:rPr dirty="0" sz="3000" spc="-35">
                <a:latin typeface="Arial"/>
                <a:cs typeface="Arial"/>
              </a:rPr>
              <a:t>thực  </a:t>
            </a:r>
            <a:r>
              <a:rPr dirty="0" sz="3000" spc="-10">
                <a:latin typeface="Arial"/>
                <a:cs typeface="Arial"/>
              </a:rPr>
              <a:t>thi </a:t>
            </a:r>
            <a:r>
              <a:rPr dirty="0" sz="3000" spc="-65">
                <a:latin typeface="Arial"/>
                <a:cs typeface="Arial"/>
              </a:rPr>
              <a:t>được  </a:t>
            </a:r>
            <a:r>
              <a:rPr dirty="0" sz="3000" spc="-5">
                <a:latin typeface="Arial"/>
                <a:cs typeface="Arial"/>
              </a:rPr>
              <a:t>trên </a:t>
            </a:r>
            <a:r>
              <a:rPr dirty="0" sz="3000" spc="50">
                <a:latin typeface="Arial"/>
                <a:cs typeface="Arial"/>
              </a:rPr>
              <a:t>bất </a:t>
            </a:r>
            <a:r>
              <a:rPr dirty="0" sz="3000">
                <a:latin typeface="Arial"/>
                <a:cs typeface="Arial"/>
              </a:rPr>
              <a:t>kỳ </a:t>
            </a:r>
            <a:r>
              <a:rPr dirty="0" sz="3000" spc="-10">
                <a:latin typeface="Arial"/>
                <a:cs typeface="Arial"/>
              </a:rPr>
              <a:t>trình </a:t>
            </a:r>
            <a:r>
              <a:rPr dirty="0" sz="3000" spc="25">
                <a:latin typeface="Arial"/>
                <a:cs typeface="Arial"/>
              </a:rPr>
              <a:t>duyệt</a:t>
            </a:r>
            <a:r>
              <a:rPr dirty="0" sz="3000" spc="675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nào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6045" y="1907539"/>
            <a:ext cx="9353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Arial"/>
                <a:cs typeface="Arial"/>
              </a:rPr>
              <a:t>J</a:t>
            </a:r>
            <a:r>
              <a:rPr dirty="0" sz="3000" spc="-10">
                <a:latin typeface="Arial"/>
                <a:cs typeface="Arial"/>
              </a:rPr>
              <a:t>a</a:t>
            </a:r>
            <a:r>
              <a:rPr dirty="0" sz="3000">
                <a:latin typeface="Arial"/>
                <a:cs typeface="Arial"/>
              </a:rPr>
              <a:t>va,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369" y="1907539"/>
            <a:ext cx="23272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3455" algn="l"/>
                <a:tab pos="1848485" algn="l"/>
              </a:tabLst>
            </a:pPr>
            <a:r>
              <a:rPr dirty="0" sz="3000" spc="-5">
                <a:latin typeface="Arial"/>
                <a:cs typeface="Arial"/>
              </a:rPr>
              <a:t>m</a:t>
            </a:r>
            <a:r>
              <a:rPr dirty="0" sz="3000">
                <a:latin typeface="Arial"/>
                <a:cs typeface="Arial"/>
              </a:rPr>
              <a:t>à	</a:t>
            </a:r>
            <a:r>
              <a:rPr dirty="0" sz="3000" spc="-15">
                <a:latin typeface="Arial"/>
                <a:cs typeface="Arial"/>
              </a:rPr>
              <a:t>h</a:t>
            </a:r>
            <a:r>
              <a:rPr dirty="0" sz="3000" spc="160">
                <a:latin typeface="Arial"/>
                <a:cs typeface="Arial"/>
              </a:rPr>
              <a:t>ổ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-5">
                <a:latin typeface="Arial"/>
                <a:cs typeface="Arial"/>
              </a:rPr>
              <a:t>tr</a:t>
            </a:r>
            <a:r>
              <a:rPr dirty="0" sz="3000" spc="-135">
                <a:latin typeface="Arial"/>
                <a:cs typeface="Arial"/>
              </a:rPr>
              <a:t>ợ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7927" y="1907539"/>
            <a:ext cx="30416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9685" algn="l"/>
                <a:tab pos="2152650" algn="l"/>
              </a:tabLst>
            </a:pPr>
            <a:r>
              <a:rPr dirty="0" sz="3000" spc="-20">
                <a:latin typeface="Arial"/>
                <a:cs typeface="Arial"/>
              </a:rPr>
              <a:t>h</a:t>
            </a:r>
            <a:r>
              <a:rPr dirty="0" sz="3000" spc="10">
                <a:latin typeface="Arial"/>
                <a:cs typeface="Arial"/>
              </a:rPr>
              <a:t>o</a:t>
            </a:r>
            <a:r>
              <a:rPr dirty="0" sz="3000" spc="145">
                <a:latin typeface="Arial"/>
                <a:cs typeface="Arial"/>
              </a:rPr>
              <a:t>ặ</a:t>
            </a:r>
            <a:r>
              <a:rPr dirty="0" sz="3000">
                <a:latin typeface="Arial"/>
                <a:cs typeface="Arial"/>
              </a:rPr>
              <a:t>c	</a:t>
            </a:r>
            <a:r>
              <a:rPr dirty="0" sz="3000" spc="15">
                <a:latin typeface="Arial"/>
                <a:cs typeface="Arial"/>
              </a:rPr>
              <a:t>s</a:t>
            </a:r>
            <a:r>
              <a:rPr dirty="0" sz="3000" spc="-110">
                <a:latin typeface="Arial"/>
                <a:cs typeface="Arial"/>
              </a:rPr>
              <a:t>ử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25">
                <a:latin typeface="Arial"/>
                <a:cs typeface="Arial"/>
              </a:rPr>
              <a:t>d</a:t>
            </a:r>
            <a:r>
              <a:rPr dirty="0" sz="3000" spc="195">
                <a:latin typeface="Arial"/>
                <a:cs typeface="Arial"/>
              </a:rPr>
              <a:t>ụ</a:t>
            </a:r>
            <a:r>
              <a:rPr dirty="0" sz="3000" spc="-10">
                <a:latin typeface="Arial"/>
                <a:cs typeface="Arial"/>
              </a:rPr>
              <a:t>n</a:t>
            </a:r>
            <a:r>
              <a:rPr dirty="0" sz="3000">
                <a:latin typeface="Arial"/>
                <a:cs typeface="Arial"/>
              </a:rPr>
              <a:t>g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9469" y="2268220"/>
            <a:ext cx="7466330" cy="186055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489"/>
              </a:spcBef>
            </a:pPr>
            <a:r>
              <a:rPr dirty="0" sz="3000" spc="-5">
                <a:latin typeface="Arial"/>
                <a:cs typeface="Arial"/>
              </a:rPr>
              <a:t>‘AppletViewer’ trong</a:t>
            </a:r>
            <a:r>
              <a:rPr dirty="0" sz="3000" spc="-10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JDK.</a:t>
            </a:r>
            <a:endParaRPr sz="3000">
              <a:latin typeface="Arial"/>
              <a:cs typeface="Arial"/>
            </a:endParaRPr>
          </a:p>
          <a:p>
            <a:pPr algn="just" marL="355600" marR="5080" indent="-342900">
              <a:lnSpc>
                <a:spcPct val="89900"/>
              </a:lnSpc>
              <a:spcBef>
                <a:spcPts val="750"/>
              </a:spcBef>
              <a:buChar char="•"/>
              <a:tabLst>
                <a:tab pos="355600" algn="l"/>
              </a:tabLst>
            </a:pPr>
            <a:r>
              <a:rPr dirty="0" sz="3000" spc="50">
                <a:latin typeface="Arial"/>
                <a:cs typeface="Arial"/>
              </a:rPr>
              <a:t>Một </a:t>
            </a:r>
            <a:r>
              <a:rPr dirty="0" sz="3000" spc="-45">
                <a:latin typeface="Arial"/>
                <a:cs typeface="Arial"/>
              </a:rPr>
              <a:t>ứng </a:t>
            </a:r>
            <a:r>
              <a:rPr dirty="0" sz="3000" spc="50">
                <a:latin typeface="Arial"/>
                <a:cs typeface="Arial"/>
              </a:rPr>
              <a:t>dụng </a:t>
            </a:r>
            <a:r>
              <a:rPr dirty="0" sz="3000" spc="40">
                <a:latin typeface="Arial"/>
                <a:cs typeface="Arial"/>
              </a:rPr>
              <a:t>bắt đầu </a:t>
            </a:r>
            <a:r>
              <a:rPr dirty="0" sz="3000" spc="-50">
                <a:latin typeface="Arial"/>
                <a:cs typeface="Arial"/>
              </a:rPr>
              <a:t>với phương </a:t>
            </a:r>
            <a:r>
              <a:rPr dirty="0" sz="3000" spc="-40">
                <a:latin typeface="Arial"/>
                <a:cs typeface="Arial"/>
              </a:rPr>
              <a:t>thức  </a:t>
            </a:r>
            <a:r>
              <a:rPr dirty="0" sz="3000" spc="-5">
                <a:latin typeface="Arial"/>
                <a:cs typeface="Arial"/>
              </a:rPr>
              <a:t>‘main()’. Còn </a:t>
            </a:r>
            <a:r>
              <a:rPr dirty="0" sz="3000" spc="50">
                <a:latin typeface="Arial"/>
                <a:cs typeface="Arial"/>
              </a:rPr>
              <a:t>đối </a:t>
            </a:r>
            <a:r>
              <a:rPr dirty="0" sz="3000" spc="-50">
                <a:latin typeface="Arial"/>
                <a:cs typeface="Arial"/>
              </a:rPr>
              <a:t>với </a:t>
            </a:r>
            <a:r>
              <a:rPr dirty="0" sz="3000" spc="-5">
                <a:latin typeface="Arial"/>
                <a:cs typeface="Arial"/>
              </a:rPr>
              <a:t>applet </a:t>
            </a:r>
            <a:r>
              <a:rPr dirty="0" sz="3000" spc="-10">
                <a:latin typeface="Arial"/>
                <a:cs typeface="Arial"/>
              </a:rPr>
              <a:t>thì không </a:t>
            </a:r>
            <a:r>
              <a:rPr dirty="0" sz="3000" spc="-20">
                <a:latin typeface="Arial"/>
                <a:cs typeface="Arial"/>
              </a:rPr>
              <a:t>sử  </a:t>
            </a:r>
            <a:r>
              <a:rPr dirty="0" sz="3000" spc="50">
                <a:latin typeface="Arial"/>
                <a:cs typeface="Arial"/>
              </a:rPr>
              <a:t>dụng </a:t>
            </a:r>
            <a:r>
              <a:rPr dirty="0" sz="3000" spc="-50">
                <a:latin typeface="Arial"/>
                <a:cs typeface="Arial"/>
              </a:rPr>
              <a:t>phương </a:t>
            </a:r>
            <a:r>
              <a:rPr dirty="0" sz="3000" spc="-35">
                <a:latin typeface="Arial"/>
                <a:cs typeface="Arial"/>
              </a:rPr>
              <a:t>thức</a:t>
            </a:r>
            <a:r>
              <a:rPr dirty="0" sz="3000" spc="-9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này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9469" y="4152900"/>
            <a:ext cx="10255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5">
                <a:latin typeface="Arial"/>
                <a:cs typeface="Arial"/>
              </a:rPr>
              <a:t>M</a:t>
            </a:r>
            <a:r>
              <a:rPr dirty="0" sz="3000" spc="150">
                <a:latin typeface="Arial"/>
                <a:cs typeface="Arial"/>
              </a:rPr>
              <a:t>ộ</a:t>
            </a:r>
            <a:r>
              <a:rPr dirty="0" sz="3000">
                <a:latin typeface="Arial"/>
                <a:cs typeface="Arial"/>
              </a:rPr>
              <a:t>t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6342" y="4152900"/>
            <a:ext cx="55657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4800" algn="l"/>
                <a:tab pos="3348354" algn="l"/>
                <a:tab pos="4676140" algn="l"/>
              </a:tabLst>
            </a:pPr>
            <a:r>
              <a:rPr dirty="0" sz="3000" spc="-114">
                <a:latin typeface="Arial"/>
                <a:cs typeface="Arial"/>
              </a:rPr>
              <a:t>ứ</a:t>
            </a:r>
            <a:r>
              <a:rPr dirty="0" sz="3000" spc="-5">
                <a:latin typeface="Arial"/>
                <a:cs typeface="Arial"/>
              </a:rPr>
              <a:t>n</a:t>
            </a:r>
            <a:r>
              <a:rPr dirty="0" sz="3000">
                <a:latin typeface="Arial"/>
                <a:cs typeface="Arial"/>
              </a:rPr>
              <a:t>g	d</a:t>
            </a:r>
            <a:r>
              <a:rPr dirty="0" sz="3000" spc="210">
                <a:latin typeface="Arial"/>
                <a:cs typeface="Arial"/>
              </a:rPr>
              <a:t>ụ</a:t>
            </a:r>
            <a:r>
              <a:rPr dirty="0" sz="3000" spc="-5">
                <a:latin typeface="Arial"/>
                <a:cs typeface="Arial"/>
              </a:rPr>
              <a:t>n</a:t>
            </a:r>
            <a:r>
              <a:rPr dirty="0" sz="3000">
                <a:latin typeface="Arial"/>
                <a:cs typeface="Arial"/>
              </a:rPr>
              <a:t>g	</a:t>
            </a:r>
            <a:r>
              <a:rPr dirty="0" sz="3000" spc="0">
                <a:latin typeface="Arial"/>
                <a:cs typeface="Arial"/>
              </a:rPr>
              <a:t>s</a:t>
            </a:r>
            <a:r>
              <a:rPr dirty="0" sz="3000" spc="-110">
                <a:latin typeface="Arial"/>
                <a:cs typeface="Arial"/>
              </a:rPr>
              <a:t>ử</a:t>
            </a:r>
            <a:r>
              <a:rPr dirty="0" sz="3000">
                <a:latin typeface="Arial"/>
                <a:cs typeface="Arial"/>
              </a:rPr>
              <a:t>	</a:t>
            </a:r>
            <a:r>
              <a:rPr dirty="0" sz="3000" spc="5">
                <a:latin typeface="Arial"/>
                <a:cs typeface="Arial"/>
              </a:rPr>
              <a:t>d</a:t>
            </a:r>
            <a:r>
              <a:rPr dirty="0" sz="3000" spc="215">
                <a:latin typeface="Arial"/>
                <a:cs typeface="Arial"/>
              </a:rPr>
              <a:t>ụ</a:t>
            </a:r>
            <a:r>
              <a:rPr dirty="0" sz="3000" spc="-5">
                <a:latin typeface="Arial"/>
                <a:cs typeface="Arial"/>
              </a:rPr>
              <a:t>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2369" y="4564379"/>
            <a:ext cx="7114540" cy="130429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just" marL="12700" marR="5080">
              <a:lnSpc>
                <a:spcPct val="89900"/>
              </a:lnSpc>
              <a:spcBef>
                <a:spcPts val="459"/>
              </a:spcBef>
            </a:pPr>
            <a:r>
              <a:rPr dirty="0" sz="3000" spc="-5">
                <a:latin typeface="Arial"/>
                <a:cs typeface="Arial"/>
              </a:rPr>
              <a:t>‘System.out.println()’ </a:t>
            </a:r>
            <a:r>
              <a:rPr dirty="0" sz="3000" spc="100">
                <a:latin typeface="Arial"/>
                <a:cs typeface="Arial"/>
              </a:rPr>
              <a:t>để </a:t>
            </a:r>
            <a:r>
              <a:rPr dirty="0" sz="3000" spc="35">
                <a:latin typeface="Arial"/>
                <a:cs typeface="Arial"/>
              </a:rPr>
              <a:t>hiển </a:t>
            </a:r>
            <a:r>
              <a:rPr dirty="0" sz="3000" spc="25">
                <a:latin typeface="Arial"/>
                <a:cs typeface="Arial"/>
              </a:rPr>
              <a:t>thị, </a:t>
            </a:r>
            <a:r>
              <a:rPr dirty="0" sz="3000" spc="-5">
                <a:latin typeface="Arial"/>
                <a:cs typeface="Arial"/>
              </a:rPr>
              <a:t>trong </a:t>
            </a:r>
            <a:r>
              <a:rPr dirty="0" sz="3000" spc="-10">
                <a:latin typeface="Arial"/>
                <a:cs typeface="Arial"/>
              </a:rPr>
              <a:t>khi  </a:t>
            </a:r>
            <a:r>
              <a:rPr dirty="0" sz="3000" spc="-5">
                <a:latin typeface="Arial"/>
                <a:cs typeface="Arial"/>
              </a:rPr>
              <a:t>môt applet thì </a:t>
            </a:r>
            <a:r>
              <a:rPr dirty="0" sz="3000" spc="-50">
                <a:latin typeface="Arial"/>
                <a:cs typeface="Arial"/>
              </a:rPr>
              <a:t>sử </a:t>
            </a:r>
            <a:r>
              <a:rPr dirty="0" sz="3000" spc="50">
                <a:latin typeface="Arial"/>
                <a:cs typeface="Arial"/>
              </a:rPr>
              <a:t>dụng </a:t>
            </a:r>
            <a:r>
              <a:rPr dirty="0" sz="3000" spc="-50">
                <a:latin typeface="Arial"/>
                <a:cs typeface="Arial"/>
              </a:rPr>
              <a:t>phương </a:t>
            </a:r>
            <a:r>
              <a:rPr dirty="0" sz="3000" spc="-40">
                <a:latin typeface="Arial"/>
                <a:cs typeface="Arial"/>
              </a:rPr>
              <a:t>thức  </a:t>
            </a:r>
            <a:r>
              <a:rPr dirty="0" sz="3000" spc="-5">
                <a:latin typeface="Arial"/>
                <a:cs typeface="Arial"/>
              </a:rPr>
              <a:t>‘drawstring()’ </a:t>
            </a:r>
            <a:r>
              <a:rPr dirty="0" sz="3000" spc="100">
                <a:latin typeface="Arial"/>
                <a:cs typeface="Arial"/>
              </a:rPr>
              <a:t>để </a:t>
            </a:r>
            <a:r>
              <a:rPr dirty="0" sz="3000" spc="30">
                <a:latin typeface="Arial"/>
                <a:cs typeface="Arial"/>
              </a:rPr>
              <a:t>hiển</a:t>
            </a:r>
            <a:r>
              <a:rPr dirty="0" sz="3000" spc="-200">
                <a:latin typeface="Arial"/>
                <a:cs typeface="Arial"/>
              </a:rPr>
              <a:t> </a:t>
            </a:r>
            <a:r>
              <a:rPr dirty="0" sz="3000" spc="25">
                <a:latin typeface="Arial"/>
                <a:cs typeface="Arial"/>
              </a:rPr>
              <a:t>thị.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89810" marR="5080" indent="-1964689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Những </a:t>
            </a:r>
            <a:r>
              <a:rPr dirty="0" spc="55"/>
              <a:t>hạn </a:t>
            </a:r>
            <a:r>
              <a:rPr dirty="0" spc="50"/>
              <a:t>chế </a:t>
            </a:r>
            <a:r>
              <a:rPr dirty="0" spc="100"/>
              <a:t>về </a:t>
            </a:r>
            <a:r>
              <a:rPr dirty="0" spc="55"/>
              <a:t>bảo</a:t>
            </a:r>
            <a:r>
              <a:rPr dirty="0" spc="-465"/>
              <a:t> </a:t>
            </a:r>
            <a:r>
              <a:rPr dirty="0" spc="50"/>
              <a:t>mật  </a:t>
            </a:r>
            <a:r>
              <a:rPr dirty="0" spc="-35"/>
              <a:t>trong</a:t>
            </a:r>
            <a:r>
              <a:rPr dirty="0" spc="-155"/>
              <a:t> </a:t>
            </a:r>
            <a:r>
              <a:rPr dirty="0" spc="-40"/>
              <a:t>applet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6030" y="1939289"/>
            <a:ext cx="7506334" cy="4130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Không </a:t>
            </a:r>
            <a:r>
              <a:rPr dirty="0" sz="2800" spc="30">
                <a:latin typeface="Arial"/>
                <a:cs typeface="Arial"/>
              </a:rPr>
              <a:t>thể </a:t>
            </a:r>
            <a:r>
              <a:rPr dirty="0" sz="2800" spc="50">
                <a:latin typeface="Arial"/>
                <a:cs typeface="Arial"/>
              </a:rPr>
              <a:t>đọc </a:t>
            </a:r>
            <a:r>
              <a:rPr dirty="0" sz="2800" spc="15">
                <a:latin typeface="Arial"/>
                <a:cs typeface="Arial"/>
              </a:rPr>
              <a:t>hoặc viết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35">
                <a:latin typeface="Arial"/>
                <a:cs typeface="Arial"/>
              </a:rPr>
              <a:t>tập </a:t>
            </a:r>
            <a:r>
              <a:rPr dirty="0" sz="2800" spc="-15">
                <a:latin typeface="Arial"/>
                <a:cs typeface="Arial"/>
              </a:rPr>
              <a:t>tin </a:t>
            </a:r>
            <a:r>
              <a:rPr dirty="0" sz="2800" spc="-25">
                <a:latin typeface="Arial"/>
                <a:cs typeface="Arial"/>
              </a:rPr>
              <a:t>trên </a:t>
            </a:r>
            <a:r>
              <a:rPr dirty="0" sz="2800" spc="75">
                <a:latin typeface="Arial"/>
                <a:cs typeface="Arial"/>
              </a:rPr>
              <a:t>hệ  </a:t>
            </a:r>
            <a:r>
              <a:rPr dirty="0" sz="2800" spc="5">
                <a:latin typeface="Arial"/>
                <a:cs typeface="Arial"/>
              </a:rPr>
              <a:t>thống </a:t>
            </a:r>
            <a:r>
              <a:rPr dirty="0" sz="2800" spc="35">
                <a:latin typeface="Arial"/>
                <a:cs typeface="Arial"/>
              </a:rPr>
              <a:t>tập </a:t>
            </a:r>
            <a:r>
              <a:rPr dirty="0" sz="2800" spc="-15">
                <a:latin typeface="Arial"/>
                <a:cs typeface="Arial"/>
              </a:rPr>
              <a:t>tin </a:t>
            </a:r>
            <a:r>
              <a:rPr dirty="0" sz="2800" spc="55">
                <a:latin typeface="Arial"/>
                <a:cs typeface="Arial"/>
              </a:rPr>
              <a:t>của </a:t>
            </a:r>
            <a:r>
              <a:rPr dirty="0" sz="2800" spc="-60">
                <a:latin typeface="Arial"/>
                <a:cs typeface="Arial"/>
              </a:rPr>
              <a:t>người </a:t>
            </a:r>
            <a:r>
              <a:rPr dirty="0" sz="2800" spc="-65">
                <a:latin typeface="Arial"/>
                <a:cs typeface="Arial"/>
              </a:rPr>
              <a:t>sử</a:t>
            </a:r>
            <a:r>
              <a:rPr dirty="0" sz="2800" spc="-425">
                <a:latin typeface="Arial"/>
                <a:cs typeface="Arial"/>
              </a:rPr>
              <a:t> </a:t>
            </a:r>
            <a:r>
              <a:rPr dirty="0" sz="2800" spc="30">
                <a:latin typeface="Arial"/>
                <a:cs typeface="Arial"/>
              </a:rPr>
              <a:t>dụng</a:t>
            </a:r>
            <a:endParaRPr sz="2800">
              <a:latin typeface="Arial"/>
              <a:cs typeface="Arial"/>
            </a:endParaRPr>
          </a:p>
          <a:p>
            <a:pPr algn="just" marL="355600" marR="6985" indent="-342900">
              <a:lnSpc>
                <a:spcPct val="99900"/>
              </a:lnSpc>
              <a:spcBef>
                <a:spcPts val="700"/>
              </a:spcBef>
              <a:buChar char="•"/>
              <a:tabLst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Không </a:t>
            </a:r>
            <a:r>
              <a:rPr dirty="0" sz="2800" spc="30">
                <a:latin typeface="Arial"/>
                <a:cs typeface="Arial"/>
              </a:rPr>
              <a:t>thể </a:t>
            </a:r>
            <a:r>
              <a:rPr dirty="0" sz="2800" spc="-25">
                <a:latin typeface="Arial"/>
                <a:cs typeface="Arial"/>
              </a:rPr>
              <a:t>giao </a:t>
            </a:r>
            <a:r>
              <a:rPr dirty="0" sz="2800" spc="25">
                <a:latin typeface="Arial"/>
                <a:cs typeface="Arial"/>
              </a:rPr>
              <a:t>tiếp </a:t>
            </a:r>
            <a:r>
              <a:rPr dirty="0" sz="2800" spc="-50">
                <a:latin typeface="Arial"/>
                <a:cs typeface="Arial"/>
              </a:rPr>
              <a:t>với </a:t>
            </a: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-20">
                <a:latin typeface="Arial"/>
                <a:cs typeface="Arial"/>
              </a:rPr>
              <a:t>site </a:t>
            </a:r>
            <a:r>
              <a:rPr dirty="0" sz="2800" spc="-25">
                <a:latin typeface="Arial"/>
                <a:cs typeface="Arial"/>
              </a:rPr>
              <a:t>trên </a:t>
            </a:r>
            <a:r>
              <a:rPr dirty="0" sz="2800" spc="-30">
                <a:latin typeface="Arial"/>
                <a:cs typeface="Arial"/>
              </a:rPr>
              <a:t>internet.  </a:t>
            </a:r>
            <a:r>
              <a:rPr dirty="0" sz="2800" spc="-25">
                <a:latin typeface="Arial"/>
                <a:cs typeface="Arial"/>
              </a:rPr>
              <a:t>Mà </a:t>
            </a:r>
            <a:r>
              <a:rPr dirty="0" sz="2800" spc="30">
                <a:latin typeface="Arial"/>
                <a:cs typeface="Arial"/>
              </a:rPr>
              <a:t>chỉ </a:t>
            </a:r>
            <a:r>
              <a:rPr dirty="0" sz="2800" spc="-25">
                <a:latin typeface="Arial"/>
                <a:cs typeface="Arial"/>
              </a:rPr>
              <a:t>giao </a:t>
            </a:r>
            <a:r>
              <a:rPr dirty="0" sz="2800" spc="25">
                <a:latin typeface="Arial"/>
                <a:cs typeface="Arial"/>
              </a:rPr>
              <a:t>tiếp </a:t>
            </a:r>
            <a:r>
              <a:rPr dirty="0" sz="2800" spc="-55">
                <a:latin typeface="Arial"/>
                <a:cs typeface="Arial"/>
              </a:rPr>
              <a:t>với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15">
                <a:latin typeface="Arial"/>
                <a:cs typeface="Arial"/>
              </a:rPr>
              <a:t>dịch </a:t>
            </a:r>
            <a:r>
              <a:rPr dirty="0" sz="2800" spc="100">
                <a:latin typeface="Arial"/>
                <a:cs typeface="Arial"/>
              </a:rPr>
              <a:t>vụ </a:t>
            </a:r>
            <a:r>
              <a:rPr dirty="0" sz="2800" spc="-25">
                <a:latin typeface="Arial"/>
                <a:cs typeface="Arial"/>
              </a:rPr>
              <a:t>trên trang  </a:t>
            </a:r>
            <a:r>
              <a:rPr dirty="0" sz="2800" spc="-30">
                <a:latin typeface="Arial"/>
                <a:cs typeface="Arial"/>
              </a:rPr>
              <a:t>web </a:t>
            </a:r>
            <a:r>
              <a:rPr dirty="0" sz="2800" spc="-10">
                <a:latin typeface="Arial"/>
                <a:cs typeface="Arial"/>
              </a:rPr>
              <a:t>có</a:t>
            </a:r>
            <a:r>
              <a:rPr dirty="0" sz="2800" spc="-15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applet.</a:t>
            </a:r>
            <a:endParaRPr sz="2800">
              <a:latin typeface="Arial"/>
              <a:cs typeface="Arial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Không </a:t>
            </a:r>
            <a:r>
              <a:rPr dirty="0" sz="2800" spc="30">
                <a:latin typeface="Arial"/>
                <a:cs typeface="Arial"/>
              </a:rPr>
              <a:t>thể </a:t>
            </a:r>
            <a:r>
              <a:rPr dirty="0" sz="2800" spc="15">
                <a:latin typeface="Arial"/>
                <a:cs typeface="Arial"/>
              </a:rPr>
              <a:t>chạy </a:t>
            </a:r>
            <a:r>
              <a:rPr dirty="0" sz="2800" spc="30">
                <a:latin typeface="Arial"/>
                <a:cs typeface="Arial"/>
              </a:rPr>
              <a:t>bất </a:t>
            </a:r>
            <a:r>
              <a:rPr dirty="0" sz="2800" spc="-20">
                <a:latin typeface="Arial"/>
                <a:cs typeface="Arial"/>
              </a:rPr>
              <a:t>kỳ </a:t>
            </a:r>
            <a:r>
              <a:rPr dirty="0" sz="2800" spc="-55">
                <a:latin typeface="Arial"/>
                <a:cs typeface="Arial"/>
              </a:rPr>
              <a:t>chương </a:t>
            </a:r>
            <a:r>
              <a:rPr dirty="0" sz="2800" spc="-25">
                <a:latin typeface="Arial"/>
                <a:cs typeface="Arial"/>
              </a:rPr>
              <a:t>trình nào trên  </a:t>
            </a:r>
            <a:r>
              <a:rPr dirty="0" sz="2800" spc="60">
                <a:latin typeface="Arial"/>
                <a:cs typeface="Arial"/>
              </a:rPr>
              <a:t>hệ </a:t>
            </a:r>
            <a:r>
              <a:rPr dirty="0" sz="2800" spc="5">
                <a:latin typeface="Arial"/>
                <a:cs typeface="Arial"/>
              </a:rPr>
              <a:t>thống </a:t>
            </a:r>
            <a:r>
              <a:rPr dirty="0" sz="2800" spc="55">
                <a:latin typeface="Arial"/>
                <a:cs typeface="Arial"/>
              </a:rPr>
              <a:t>của </a:t>
            </a:r>
            <a:r>
              <a:rPr dirty="0" sz="2800" spc="-60">
                <a:latin typeface="Arial"/>
                <a:cs typeface="Arial"/>
              </a:rPr>
              <a:t>người</a:t>
            </a:r>
            <a:r>
              <a:rPr dirty="0" sz="2800" spc="-405">
                <a:latin typeface="Arial"/>
                <a:cs typeface="Arial"/>
              </a:rPr>
              <a:t> </a:t>
            </a:r>
            <a:r>
              <a:rPr dirty="0" sz="2800" spc="40">
                <a:latin typeface="Arial"/>
                <a:cs typeface="Arial"/>
              </a:rPr>
              <a:t>đọc</a:t>
            </a:r>
            <a:endParaRPr sz="2800">
              <a:latin typeface="Arial"/>
              <a:cs typeface="Arial"/>
            </a:endParaRPr>
          </a:p>
          <a:p>
            <a:pPr algn="just" marL="355600" marR="635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Không </a:t>
            </a:r>
            <a:r>
              <a:rPr dirty="0" sz="2800" spc="30">
                <a:latin typeface="Arial"/>
                <a:cs typeface="Arial"/>
              </a:rPr>
              <a:t>thể </a:t>
            </a:r>
            <a:r>
              <a:rPr dirty="0" sz="2800" spc="-25">
                <a:latin typeface="Arial"/>
                <a:cs typeface="Arial"/>
              </a:rPr>
              <a:t>load </a:t>
            </a:r>
            <a:r>
              <a:rPr dirty="0" sz="2800" spc="30">
                <a:latin typeface="Arial"/>
                <a:cs typeface="Arial"/>
              </a:rPr>
              <a:t>bất </a:t>
            </a:r>
            <a:r>
              <a:rPr dirty="0" sz="2800" spc="-20">
                <a:latin typeface="Arial"/>
                <a:cs typeface="Arial"/>
              </a:rPr>
              <a:t>kỳ </a:t>
            </a:r>
            <a:r>
              <a:rPr dirty="0" sz="2800" spc="-55">
                <a:latin typeface="Arial"/>
                <a:cs typeface="Arial"/>
              </a:rPr>
              <a:t>chương </a:t>
            </a:r>
            <a:r>
              <a:rPr dirty="0" sz="2800" spc="-25">
                <a:latin typeface="Arial"/>
                <a:cs typeface="Arial"/>
              </a:rPr>
              <a:t>trình nào </a:t>
            </a:r>
            <a:r>
              <a:rPr dirty="0" sz="2800" spc="-60">
                <a:latin typeface="Arial"/>
                <a:cs typeface="Arial"/>
              </a:rPr>
              <a:t>được  </a:t>
            </a:r>
            <a:r>
              <a:rPr dirty="0" sz="2800" spc="-45">
                <a:latin typeface="Arial"/>
                <a:cs typeface="Arial"/>
              </a:rPr>
              <a:t>lưu </a:t>
            </a:r>
            <a:r>
              <a:rPr dirty="0" sz="2800" spc="-25">
                <a:latin typeface="Arial"/>
                <a:cs typeface="Arial"/>
              </a:rPr>
              <a:t>trên </a:t>
            </a:r>
            <a:r>
              <a:rPr dirty="0" sz="2800" spc="60">
                <a:latin typeface="Arial"/>
                <a:cs typeface="Arial"/>
              </a:rPr>
              <a:t>hệ </a:t>
            </a:r>
            <a:r>
              <a:rPr dirty="0" sz="2800" spc="5">
                <a:latin typeface="Arial"/>
                <a:cs typeface="Arial"/>
              </a:rPr>
              <a:t>thống </a:t>
            </a:r>
            <a:r>
              <a:rPr dirty="0" sz="2800" spc="55">
                <a:latin typeface="Arial"/>
                <a:cs typeface="Arial"/>
              </a:rPr>
              <a:t>của </a:t>
            </a:r>
            <a:r>
              <a:rPr dirty="0" sz="2800" spc="-60">
                <a:latin typeface="Arial"/>
                <a:cs typeface="Arial"/>
              </a:rPr>
              <a:t>người </a:t>
            </a:r>
            <a:r>
              <a:rPr dirty="0" sz="2800" spc="-65">
                <a:latin typeface="Arial"/>
                <a:cs typeface="Arial"/>
              </a:rPr>
              <a:t>sử</a:t>
            </a:r>
            <a:r>
              <a:rPr dirty="0" sz="2800" spc="-420">
                <a:latin typeface="Arial"/>
                <a:cs typeface="Arial"/>
              </a:rPr>
              <a:t> </a:t>
            </a:r>
            <a:r>
              <a:rPr dirty="0" sz="2800" spc="30">
                <a:latin typeface="Arial"/>
                <a:cs typeface="Arial"/>
              </a:rPr>
              <a:t>dụng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9219" y="833119"/>
            <a:ext cx="63887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Chu </a:t>
            </a:r>
            <a:r>
              <a:rPr dirty="0" spc="-30"/>
              <a:t>trình </a:t>
            </a:r>
            <a:r>
              <a:rPr dirty="0" spc="30"/>
              <a:t>sống </a:t>
            </a:r>
            <a:r>
              <a:rPr dirty="0" spc="90"/>
              <a:t>của</a:t>
            </a:r>
            <a:r>
              <a:rPr dirty="0" spc="-335"/>
              <a:t> </a:t>
            </a:r>
            <a:r>
              <a:rPr dirty="0" spc="-35"/>
              <a:t>applet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2286000"/>
            <a:ext cx="67056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833119"/>
            <a:ext cx="74256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0"/>
              <a:t>Truyền </a:t>
            </a:r>
            <a:r>
              <a:rPr dirty="0" spc="-35"/>
              <a:t>tham </a:t>
            </a:r>
            <a:r>
              <a:rPr dirty="0" spc="100"/>
              <a:t>số </a:t>
            </a:r>
            <a:r>
              <a:rPr dirty="0" spc="-75"/>
              <a:t>tới </a:t>
            </a:r>
            <a:r>
              <a:rPr dirty="0" spc="50"/>
              <a:t>một</a:t>
            </a:r>
            <a:r>
              <a:rPr dirty="0" spc="-290"/>
              <a:t> </a:t>
            </a:r>
            <a:r>
              <a:rPr dirty="0" spc="-40"/>
              <a:t>applet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39" y="2015489"/>
            <a:ext cx="7446645" cy="2707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365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071880" algn="l"/>
                <a:tab pos="2397760" algn="l"/>
                <a:tab pos="3475990" algn="l"/>
                <a:tab pos="4213860" algn="l"/>
                <a:tab pos="4848225" algn="l"/>
                <a:tab pos="5958205" algn="l"/>
              </a:tabLst>
            </a:pPr>
            <a:r>
              <a:rPr dirty="0" sz="3200" spc="-5">
                <a:latin typeface="Arial"/>
                <a:cs typeface="Arial"/>
              </a:rPr>
              <a:t>Đ</a:t>
            </a:r>
            <a:r>
              <a:rPr dirty="0" sz="3200" spc="180">
                <a:latin typeface="Arial"/>
                <a:cs typeface="Arial"/>
              </a:rPr>
              <a:t>ể</a:t>
            </a:r>
            <a:r>
              <a:rPr dirty="0" sz="3200">
                <a:latin typeface="Arial"/>
                <a:cs typeface="Arial"/>
              </a:rPr>
              <a:t>	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-10">
                <a:latin typeface="Arial"/>
                <a:cs typeface="Arial"/>
              </a:rPr>
              <a:t>r</a:t>
            </a:r>
            <a:r>
              <a:rPr dirty="0" sz="3200" spc="-15">
                <a:latin typeface="Arial"/>
                <a:cs typeface="Arial"/>
              </a:rPr>
              <a:t>u</a:t>
            </a:r>
            <a:r>
              <a:rPr dirty="0" sz="3200" spc="10">
                <a:latin typeface="Arial"/>
                <a:cs typeface="Arial"/>
              </a:rPr>
              <a:t>y</a:t>
            </a:r>
            <a:r>
              <a:rPr dirty="0" sz="3200" spc="175">
                <a:latin typeface="Arial"/>
                <a:cs typeface="Arial"/>
              </a:rPr>
              <a:t>ề</a:t>
            </a:r>
            <a:r>
              <a:rPr dirty="0" sz="3200">
                <a:latin typeface="Arial"/>
                <a:cs typeface="Arial"/>
              </a:rPr>
              <a:t>n	</a:t>
            </a:r>
            <a:r>
              <a:rPr dirty="0" sz="3200" spc="-5">
                <a:latin typeface="Arial"/>
                <a:cs typeface="Arial"/>
              </a:rPr>
              <a:t>tha</a:t>
            </a:r>
            <a:r>
              <a:rPr dirty="0" sz="3200">
                <a:latin typeface="Arial"/>
                <a:cs typeface="Arial"/>
              </a:rPr>
              <a:t>m	</a:t>
            </a:r>
            <a:r>
              <a:rPr dirty="0" sz="3200" spc="10">
                <a:latin typeface="Arial"/>
                <a:cs typeface="Arial"/>
              </a:rPr>
              <a:t>s</a:t>
            </a:r>
            <a:r>
              <a:rPr dirty="0" sz="3200" spc="155">
                <a:latin typeface="Arial"/>
                <a:cs typeface="Arial"/>
              </a:rPr>
              <a:t>ố</a:t>
            </a:r>
            <a:r>
              <a:rPr dirty="0" sz="3200">
                <a:latin typeface="Arial"/>
                <a:cs typeface="Arial"/>
              </a:rPr>
              <a:t>,	</a:t>
            </a:r>
            <a:r>
              <a:rPr dirty="0" sz="3200" spc="25">
                <a:latin typeface="Arial"/>
                <a:cs typeface="Arial"/>
              </a:rPr>
              <a:t>s</a:t>
            </a:r>
            <a:r>
              <a:rPr dirty="0" sz="3200" spc="-114">
                <a:latin typeface="Arial"/>
                <a:cs typeface="Arial"/>
              </a:rPr>
              <a:t>ử</a:t>
            </a:r>
            <a:r>
              <a:rPr dirty="0" sz="3200">
                <a:latin typeface="Arial"/>
                <a:cs typeface="Arial"/>
              </a:rPr>
              <a:t>	</a:t>
            </a:r>
            <a:r>
              <a:rPr dirty="0" sz="3200" spc="35">
                <a:latin typeface="Arial"/>
                <a:cs typeface="Arial"/>
              </a:rPr>
              <a:t>d</a:t>
            </a:r>
            <a:r>
              <a:rPr dirty="0" sz="3200" spc="204">
                <a:latin typeface="Arial"/>
                <a:cs typeface="Arial"/>
              </a:rPr>
              <a:t>ụ</a:t>
            </a:r>
            <a:r>
              <a:rPr dirty="0" sz="3200" spc="-5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g	PA</a:t>
            </a:r>
            <a:r>
              <a:rPr dirty="0" sz="3200" spc="-5">
                <a:latin typeface="Arial"/>
                <a:cs typeface="Arial"/>
              </a:rPr>
              <a:t>R</a:t>
            </a:r>
            <a:r>
              <a:rPr dirty="0" sz="3200">
                <a:latin typeface="Arial"/>
                <a:cs typeface="Arial"/>
              </a:rPr>
              <a:t>AM  </a:t>
            </a:r>
            <a:r>
              <a:rPr dirty="0" sz="3200" spc="-10">
                <a:latin typeface="Arial"/>
                <a:cs typeface="Arial"/>
              </a:rPr>
              <a:t>trong </a:t>
            </a:r>
            <a:r>
              <a:rPr dirty="0" sz="3200" spc="55">
                <a:latin typeface="Arial"/>
                <a:cs typeface="Arial"/>
              </a:rPr>
              <a:t>thẻ</a:t>
            </a:r>
            <a:r>
              <a:rPr dirty="0" sz="3200" spc="-6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HTML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Ví</a:t>
            </a:r>
            <a:r>
              <a:rPr dirty="0" sz="3200" spc="-85">
                <a:latin typeface="Arial"/>
                <a:cs typeface="Arial"/>
              </a:rPr>
              <a:t> </a:t>
            </a:r>
            <a:r>
              <a:rPr dirty="0" sz="3200" spc="125">
                <a:latin typeface="Arial"/>
                <a:cs typeface="Arial"/>
              </a:rPr>
              <a:t>dụ</a:t>
            </a:r>
            <a:endParaRPr sz="3200">
              <a:latin typeface="Arial"/>
              <a:cs typeface="Arial"/>
            </a:endParaRPr>
          </a:p>
          <a:p>
            <a:pPr marL="386715">
              <a:lnSpc>
                <a:spcPct val="100000"/>
              </a:lnSpc>
              <a:spcBef>
                <a:spcPts val="890"/>
              </a:spcBef>
            </a:pPr>
            <a:r>
              <a:rPr dirty="0" sz="2200" spc="-25" b="1">
                <a:solidFill>
                  <a:srgbClr val="A72700"/>
                </a:solidFill>
                <a:latin typeface="Times New Roman"/>
                <a:cs typeface="Times New Roman"/>
              </a:rPr>
              <a:t>&lt;applet code </a:t>
            </a:r>
            <a:r>
              <a:rPr dirty="0" sz="2200" b="1">
                <a:solidFill>
                  <a:srgbClr val="A72700"/>
                </a:solidFill>
                <a:latin typeface="Times New Roman"/>
                <a:cs typeface="Times New Roman"/>
              </a:rPr>
              <a:t>= </a:t>
            </a:r>
            <a:r>
              <a:rPr dirty="0" sz="2200" spc="-25" b="1">
                <a:solidFill>
                  <a:srgbClr val="A72700"/>
                </a:solidFill>
                <a:latin typeface="Times New Roman"/>
                <a:cs typeface="Times New Roman"/>
              </a:rPr>
              <a:t>"Mybutton1" width </a:t>
            </a:r>
            <a:r>
              <a:rPr dirty="0" sz="2200" b="1">
                <a:solidFill>
                  <a:srgbClr val="A72700"/>
                </a:solidFill>
                <a:latin typeface="Times New Roman"/>
                <a:cs typeface="Times New Roman"/>
              </a:rPr>
              <a:t>= </a:t>
            </a:r>
            <a:r>
              <a:rPr dirty="0" sz="2200" spc="-15" b="1">
                <a:solidFill>
                  <a:srgbClr val="A72700"/>
                </a:solidFill>
                <a:latin typeface="Times New Roman"/>
                <a:cs typeface="Times New Roman"/>
              </a:rPr>
              <a:t>“100” </a:t>
            </a:r>
            <a:r>
              <a:rPr dirty="0" sz="2200" spc="-20" b="1">
                <a:solidFill>
                  <a:srgbClr val="A72700"/>
                </a:solidFill>
                <a:latin typeface="Times New Roman"/>
                <a:cs typeface="Times New Roman"/>
              </a:rPr>
              <a:t>height </a:t>
            </a:r>
            <a:r>
              <a:rPr dirty="0" sz="2200" b="1">
                <a:solidFill>
                  <a:srgbClr val="A72700"/>
                </a:solidFill>
                <a:latin typeface="Times New Roman"/>
                <a:cs typeface="Times New Roman"/>
              </a:rPr>
              <a:t>=</a:t>
            </a:r>
            <a:r>
              <a:rPr dirty="0" sz="2200" spc="-155" b="1">
                <a:solidFill>
                  <a:srgbClr val="A72700"/>
                </a:solidFill>
                <a:latin typeface="Times New Roman"/>
                <a:cs typeface="Times New Roman"/>
              </a:rPr>
              <a:t> </a:t>
            </a:r>
            <a:r>
              <a:rPr dirty="0" sz="2200" spc="-15" b="1">
                <a:solidFill>
                  <a:srgbClr val="A72700"/>
                </a:solidFill>
                <a:latin typeface="Times New Roman"/>
                <a:cs typeface="Times New Roman"/>
              </a:rPr>
              <a:t>“100”&gt;</a:t>
            </a:r>
            <a:endParaRPr sz="2200">
              <a:latin typeface="Times New Roman"/>
              <a:cs typeface="Times New Roman"/>
            </a:endParaRPr>
          </a:p>
          <a:p>
            <a:pPr marL="386715">
              <a:lnSpc>
                <a:spcPct val="100000"/>
              </a:lnSpc>
            </a:pPr>
            <a:r>
              <a:rPr dirty="0" sz="2200" spc="-30" b="1">
                <a:solidFill>
                  <a:srgbClr val="A72700"/>
                </a:solidFill>
                <a:latin typeface="Times New Roman"/>
                <a:cs typeface="Times New Roman"/>
              </a:rPr>
              <a:t>&lt;PARAM </a:t>
            </a:r>
            <a:r>
              <a:rPr dirty="0" sz="2200" spc="-35" b="1">
                <a:solidFill>
                  <a:srgbClr val="A72700"/>
                </a:solidFill>
                <a:latin typeface="Times New Roman"/>
                <a:cs typeface="Times New Roman"/>
              </a:rPr>
              <a:t>NAME </a:t>
            </a:r>
            <a:r>
              <a:rPr dirty="0" sz="2200" b="1">
                <a:solidFill>
                  <a:srgbClr val="A72700"/>
                </a:solidFill>
                <a:latin typeface="Times New Roman"/>
                <a:cs typeface="Times New Roman"/>
              </a:rPr>
              <a:t>= </a:t>
            </a:r>
            <a:r>
              <a:rPr dirty="0" sz="2200" spc="-20" b="1">
                <a:solidFill>
                  <a:srgbClr val="A72700"/>
                </a:solidFill>
                <a:latin typeface="Times New Roman"/>
                <a:cs typeface="Times New Roman"/>
              </a:rPr>
              <a:t>“Mybutton” value </a:t>
            </a:r>
            <a:r>
              <a:rPr dirty="0" sz="2200" b="1">
                <a:solidFill>
                  <a:srgbClr val="A72700"/>
                </a:solidFill>
                <a:latin typeface="Times New Roman"/>
                <a:cs typeface="Times New Roman"/>
              </a:rPr>
              <a:t>= </a:t>
            </a:r>
            <a:r>
              <a:rPr dirty="0" sz="2200" spc="-20" b="1">
                <a:solidFill>
                  <a:srgbClr val="A72700"/>
                </a:solidFill>
                <a:latin typeface="Times New Roman"/>
                <a:cs typeface="Times New Roman"/>
              </a:rPr>
              <a:t>“Display</a:t>
            </a:r>
            <a:r>
              <a:rPr dirty="0" sz="2200" spc="-200" b="1">
                <a:solidFill>
                  <a:srgbClr val="A72700"/>
                </a:solidFill>
                <a:latin typeface="Times New Roman"/>
                <a:cs typeface="Times New Roman"/>
              </a:rPr>
              <a:t> </a:t>
            </a:r>
            <a:r>
              <a:rPr dirty="0" sz="2200" spc="-20" b="1">
                <a:solidFill>
                  <a:srgbClr val="A72700"/>
                </a:solidFill>
                <a:latin typeface="Times New Roman"/>
                <a:cs typeface="Times New Roman"/>
              </a:rPr>
              <a:t>Dialog”&gt;</a:t>
            </a:r>
            <a:endParaRPr sz="2200">
              <a:latin typeface="Times New Roman"/>
              <a:cs typeface="Times New Roman"/>
            </a:endParaRPr>
          </a:p>
          <a:p>
            <a:pPr marL="386715">
              <a:lnSpc>
                <a:spcPct val="100000"/>
              </a:lnSpc>
            </a:pPr>
            <a:r>
              <a:rPr dirty="0" sz="2200" spc="-25" b="1">
                <a:solidFill>
                  <a:srgbClr val="A72700"/>
                </a:solidFill>
                <a:latin typeface="Times New Roman"/>
                <a:cs typeface="Times New Roman"/>
              </a:rPr>
              <a:t>&lt;/applet&gt;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010" y="833119"/>
            <a:ext cx="28924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 </a:t>
            </a:r>
            <a:r>
              <a:rPr dirty="0" spc="114"/>
              <a:t>đồ</a:t>
            </a:r>
            <a:r>
              <a:rPr dirty="0" spc="-105"/>
              <a:t> </a:t>
            </a:r>
            <a:r>
              <a:rPr dirty="0" spc="60"/>
              <a:t>họa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639" y="1878329"/>
            <a:ext cx="7374890" cy="413385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-25">
                <a:latin typeface="Arial"/>
                <a:cs typeface="Arial"/>
              </a:rPr>
              <a:t>cung </a:t>
            </a:r>
            <a:r>
              <a:rPr dirty="0" sz="2800" spc="40">
                <a:latin typeface="Arial"/>
                <a:cs typeface="Arial"/>
              </a:rPr>
              <a:t>cấp </a:t>
            </a:r>
            <a:r>
              <a:rPr dirty="0" sz="2800" spc="-55">
                <a:latin typeface="Arial"/>
                <a:cs typeface="Arial"/>
              </a:rPr>
              <a:t>bởi </a:t>
            </a:r>
            <a:r>
              <a:rPr dirty="0" sz="2800" spc="-20">
                <a:latin typeface="Arial"/>
                <a:cs typeface="Arial"/>
              </a:rPr>
              <a:t>gói</a:t>
            </a:r>
            <a:r>
              <a:rPr dirty="0" sz="2800" spc="-245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AWT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Cung </a:t>
            </a:r>
            <a:r>
              <a:rPr dirty="0" sz="2800" spc="35">
                <a:latin typeface="Arial"/>
                <a:cs typeface="Arial"/>
              </a:rPr>
              <a:t>cấp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35">
                <a:latin typeface="Arial"/>
                <a:cs typeface="Arial"/>
              </a:rPr>
              <a:t>tập </a:t>
            </a:r>
            <a:r>
              <a:rPr dirty="0" sz="2800" spc="-55">
                <a:latin typeface="Arial"/>
                <a:cs typeface="Arial"/>
              </a:rPr>
              <a:t>hợp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0">
                <a:latin typeface="Arial"/>
                <a:cs typeface="Arial"/>
              </a:rPr>
              <a:t>thức </a:t>
            </a:r>
            <a:r>
              <a:rPr dirty="0" sz="2800" spc="85">
                <a:latin typeface="Arial"/>
                <a:cs typeface="Arial"/>
              </a:rPr>
              <a:t>để  </a:t>
            </a:r>
            <a:r>
              <a:rPr dirty="0" sz="2800" spc="60">
                <a:latin typeface="Arial"/>
                <a:cs typeface="Arial"/>
              </a:rPr>
              <a:t>vẽ </a:t>
            </a:r>
            <a:r>
              <a:rPr dirty="0" sz="2800" spc="-60">
                <a:latin typeface="Arial"/>
                <a:cs typeface="Arial"/>
              </a:rPr>
              <a:t>như</a:t>
            </a:r>
            <a:r>
              <a:rPr dirty="0" sz="2800" spc="-204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sau: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Oval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Rectangle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Square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Circle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Lines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Text in different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fonts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120" y="833119"/>
            <a:ext cx="54502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Graphical</a:t>
            </a:r>
            <a:r>
              <a:rPr dirty="0" spc="-100"/>
              <a:t> </a:t>
            </a:r>
            <a:r>
              <a:rPr dirty="0" spc="-45"/>
              <a:t>Background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2380" y="1901371"/>
            <a:ext cx="5719445" cy="267335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-50">
                <a:latin typeface="Arial"/>
                <a:cs typeface="Arial"/>
              </a:rPr>
              <a:t>phương </a:t>
            </a:r>
            <a:r>
              <a:rPr dirty="0" sz="3200" spc="-35">
                <a:latin typeface="Arial"/>
                <a:cs typeface="Arial"/>
              </a:rPr>
              <a:t>thức </a:t>
            </a:r>
            <a:r>
              <a:rPr dirty="0" sz="3200" spc="100">
                <a:latin typeface="Arial"/>
                <a:cs typeface="Arial"/>
              </a:rPr>
              <a:t>để vẽ </a:t>
            </a:r>
            <a:r>
              <a:rPr dirty="0" sz="3200" spc="55">
                <a:latin typeface="Arial"/>
                <a:cs typeface="Arial"/>
              </a:rPr>
              <a:t>nền</a:t>
            </a:r>
            <a:r>
              <a:rPr dirty="0" sz="3200" spc="-24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getGraphics(</a:t>
            </a:r>
            <a:r>
              <a:rPr dirty="0" sz="2800" spc="-114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repaint(</a:t>
            </a:r>
            <a:r>
              <a:rPr dirty="0" sz="2800" spc="-15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update(Graphics</a:t>
            </a:r>
            <a:r>
              <a:rPr dirty="0" sz="2800" spc="-9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g)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paint(Graphics</a:t>
            </a:r>
            <a:r>
              <a:rPr dirty="0" sz="2800" spc="-14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g)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71119"/>
            <a:ext cx="71659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Hiển </a:t>
            </a:r>
            <a:r>
              <a:rPr dirty="0" spc="50"/>
              <a:t>thị </a:t>
            </a:r>
            <a:r>
              <a:rPr dirty="0" spc="5"/>
              <a:t>chuổi, </a:t>
            </a:r>
            <a:r>
              <a:rPr dirty="0" spc="-20"/>
              <a:t>ký </a:t>
            </a:r>
            <a:r>
              <a:rPr dirty="0" spc="-95"/>
              <a:t>tự </a:t>
            </a:r>
            <a:r>
              <a:rPr dirty="0" spc="-20"/>
              <a:t>và</a:t>
            </a:r>
            <a:r>
              <a:rPr dirty="0" spc="-360"/>
              <a:t> </a:t>
            </a:r>
            <a:r>
              <a:rPr dirty="0" spc="-35"/>
              <a:t>bytes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869" y="753109"/>
            <a:ext cx="7540625" cy="56362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8140" marR="6350" indent="-345440">
              <a:lnSpc>
                <a:spcPts val="3020"/>
              </a:lnSpc>
              <a:spcBef>
                <a:spcPts val="48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5">
                <a:latin typeface="Arial"/>
                <a:cs typeface="Arial"/>
              </a:rPr>
              <a:t>thức </a:t>
            </a:r>
            <a:r>
              <a:rPr dirty="0" sz="2800" spc="75">
                <a:latin typeface="Arial"/>
                <a:cs typeface="Arial"/>
              </a:rPr>
              <a:t>để </a:t>
            </a:r>
            <a:r>
              <a:rPr dirty="0" sz="2800" spc="60">
                <a:latin typeface="Arial"/>
                <a:cs typeface="Arial"/>
              </a:rPr>
              <a:t>vẽ </a:t>
            </a:r>
            <a:r>
              <a:rPr dirty="0" sz="2800" spc="15">
                <a:latin typeface="Arial"/>
                <a:cs typeface="Arial"/>
              </a:rPr>
              <a:t>hoặc hiển </a:t>
            </a:r>
            <a:r>
              <a:rPr dirty="0" sz="2800" spc="30">
                <a:latin typeface="Arial"/>
                <a:cs typeface="Arial"/>
              </a:rPr>
              <a:t>thị một </a:t>
            </a:r>
            <a:r>
              <a:rPr dirty="0" sz="2800" spc="5">
                <a:latin typeface="Arial"/>
                <a:cs typeface="Arial"/>
              </a:rPr>
              <a:t>chuổi  </a:t>
            </a:r>
            <a:r>
              <a:rPr dirty="0" sz="2800" spc="-25">
                <a:latin typeface="Arial"/>
                <a:cs typeface="Arial"/>
              </a:rPr>
              <a:t>trên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frame</a:t>
            </a:r>
            <a:endParaRPr sz="28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260"/>
              </a:spcBef>
            </a:pPr>
            <a:r>
              <a:rPr dirty="0" sz="2400" spc="-5" b="1">
                <a:latin typeface="Arial"/>
                <a:cs typeface="Arial"/>
              </a:rPr>
              <a:t>Cú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pháp</a:t>
            </a:r>
            <a:endParaRPr sz="2400">
              <a:latin typeface="Arial"/>
              <a:cs typeface="Arial"/>
            </a:endParaRPr>
          </a:p>
          <a:p>
            <a:pPr lvl="1" marL="704850" indent="-232410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04850" algn="l"/>
                <a:tab pos="4457065" algn="l"/>
              </a:tabLst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drawString(String</a:t>
            </a:r>
            <a:r>
              <a:rPr dirty="0" sz="2400" spc="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str,</a:t>
            </a:r>
            <a:r>
              <a:rPr dirty="0" sz="2400" spc="1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int	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xCoor, int</a:t>
            </a:r>
            <a:r>
              <a:rPr dirty="0" sz="2400" spc="-5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yCoor);</a:t>
            </a:r>
            <a:endParaRPr sz="2400">
              <a:latin typeface="Arial"/>
              <a:cs typeface="Arial"/>
            </a:endParaRPr>
          </a:p>
          <a:p>
            <a:pPr marL="358140" marR="5715" indent="-345440">
              <a:lnSpc>
                <a:spcPts val="3020"/>
              </a:lnSpc>
              <a:spcBef>
                <a:spcPts val="74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0">
                <a:latin typeface="Arial"/>
                <a:cs typeface="Arial"/>
              </a:rPr>
              <a:t>thức </a:t>
            </a:r>
            <a:r>
              <a:rPr dirty="0" sz="2800" spc="85">
                <a:latin typeface="Arial"/>
                <a:cs typeface="Arial"/>
              </a:rPr>
              <a:t>để </a:t>
            </a:r>
            <a:r>
              <a:rPr dirty="0" sz="2800" spc="60">
                <a:latin typeface="Arial"/>
                <a:cs typeface="Arial"/>
              </a:rPr>
              <a:t>vẽ </a:t>
            </a:r>
            <a:r>
              <a:rPr dirty="0" sz="2800" spc="15">
                <a:latin typeface="Arial"/>
                <a:cs typeface="Arial"/>
              </a:rPr>
              <a:t>hoặc hiển </a:t>
            </a:r>
            <a:r>
              <a:rPr dirty="0" sz="2800" spc="35">
                <a:latin typeface="Arial"/>
                <a:cs typeface="Arial"/>
              </a:rPr>
              <a:t>thị </a:t>
            </a:r>
            <a:r>
              <a:rPr dirty="0" sz="2800" spc="-20">
                <a:latin typeface="Arial"/>
                <a:cs typeface="Arial"/>
              </a:rPr>
              <a:t>các ký </a:t>
            </a:r>
            <a:r>
              <a:rPr dirty="0" sz="2800" spc="-45">
                <a:latin typeface="Arial"/>
                <a:cs typeface="Arial"/>
              </a:rPr>
              <a:t>tự  </a:t>
            </a:r>
            <a:r>
              <a:rPr dirty="0" sz="2800" spc="-25">
                <a:latin typeface="Arial"/>
                <a:cs typeface="Arial"/>
              </a:rPr>
              <a:t>trên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frame</a:t>
            </a:r>
            <a:endParaRPr sz="28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265"/>
              </a:spcBef>
            </a:pPr>
            <a:r>
              <a:rPr dirty="0" sz="2400" spc="-5" b="1">
                <a:latin typeface="Arial"/>
                <a:cs typeface="Arial"/>
              </a:rPr>
              <a:t>Cú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pháp</a:t>
            </a:r>
            <a:endParaRPr sz="2400">
              <a:latin typeface="Arial"/>
              <a:cs typeface="Arial"/>
            </a:endParaRPr>
          </a:p>
          <a:p>
            <a:pPr lvl="1" marL="704850" marR="11430" indent="-232410">
              <a:lnSpc>
                <a:spcPts val="2590"/>
              </a:lnSpc>
              <a:spcBef>
                <a:spcPts val="635"/>
              </a:spcBef>
              <a:buFont typeface="Arial"/>
              <a:buChar char="–"/>
              <a:tabLst>
                <a:tab pos="704850" algn="l"/>
                <a:tab pos="1244600" algn="l"/>
                <a:tab pos="3161665" algn="l"/>
                <a:tab pos="4144645" algn="l"/>
                <a:tab pos="4466590" algn="l"/>
                <a:tab pos="4971415" algn="l"/>
                <a:tab pos="6020435" algn="l"/>
                <a:tab pos="6525259" algn="l"/>
              </a:tabLst>
            </a:pP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draw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C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har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s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(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c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har	</a:t>
            </a:r>
            <a:r>
              <a:rPr dirty="0" sz="2400" spc="5" b="1">
                <a:solidFill>
                  <a:srgbClr val="A72700"/>
                </a:solidFill>
                <a:latin typeface="Arial"/>
                <a:cs typeface="Arial"/>
              </a:rPr>
              <a:t>a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r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ra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y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[	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]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,	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in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t	o</a:t>
            </a:r>
            <a:r>
              <a:rPr dirty="0" sz="2400" spc="0" b="1">
                <a:solidFill>
                  <a:srgbClr val="A72700"/>
                </a:solidFill>
                <a:latin typeface="Arial"/>
                <a:cs typeface="Arial"/>
              </a:rPr>
              <a:t>f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f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se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t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,	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in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t	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len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g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th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,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int	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xCoor,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int</a:t>
            </a:r>
            <a:r>
              <a:rPr dirty="0" sz="2400" spc="-4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yCoor);</a:t>
            </a:r>
            <a:endParaRPr sz="2400">
              <a:latin typeface="Arial"/>
              <a:cs typeface="Arial"/>
            </a:endParaRPr>
          </a:p>
          <a:p>
            <a:pPr marL="358140" marR="5080" indent="-345440">
              <a:lnSpc>
                <a:spcPts val="3020"/>
              </a:lnSpc>
              <a:spcBef>
                <a:spcPts val="70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0">
                <a:latin typeface="Arial"/>
                <a:cs typeface="Arial"/>
              </a:rPr>
              <a:t>thức </a:t>
            </a:r>
            <a:r>
              <a:rPr dirty="0" sz="2800" spc="75">
                <a:latin typeface="Arial"/>
                <a:cs typeface="Arial"/>
              </a:rPr>
              <a:t>để </a:t>
            </a:r>
            <a:r>
              <a:rPr dirty="0" sz="2800" spc="65">
                <a:latin typeface="Arial"/>
                <a:cs typeface="Arial"/>
              </a:rPr>
              <a:t>vẽ </a:t>
            </a:r>
            <a:r>
              <a:rPr dirty="0" sz="2800" spc="15">
                <a:latin typeface="Arial"/>
                <a:cs typeface="Arial"/>
              </a:rPr>
              <a:t>hoặc hiển </a:t>
            </a:r>
            <a:r>
              <a:rPr dirty="0" sz="2800" spc="30">
                <a:latin typeface="Arial"/>
                <a:cs typeface="Arial"/>
              </a:rPr>
              <a:t>thị </a:t>
            </a:r>
            <a:r>
              <a:rPr dirty="0" sz="2800" spc="-30">
                <a:latin typeface="Arial"/>
                <a:cs typeface="Arial"/>
              </a:rPr>
              <a:t>bytes </a:t>
            </a:r>
            <a:r>
              <a:rPr dirty="0" sz="2800" spc="-25">
                <a:latin typeface="Arial"/>
                <a:cs typeface="Arial"/>
              </a:rPr>
              <a:t>trên  </a:t>
            </a:r>
            <a:r>
              <a:rPr dirty="0" sz="2800" spc="-30">
                <a:latin typeface="Arial"/>
                <a:cs typeface="Arial"/>
              </a:rPr>
              <a:t>frame</a:t>
            </a:r>
            <a:endParaRPr sz="28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260"/>
              </a:spcBef>
            </a:pPr>
            <a:r>
              <a:rPr dirty="0" sz="2400" spc="-5" b="1">
                <a:latin typeface="Arial"/>
                <a:cs typeface="Arial"/>
              </a:rPr>
              <a:t>Cú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pháp</a:t>
            </a:r>
            <a:endParaRPr sz="2400">
              <a:latin typeface="Arial"/>
              <a:cs typeface="Arial"/>
            </a:endParaRPr>
          </a:p>
          <a:p>
            <a:pPr lvl="1" marL="704850" marR="12065" indent="-232410">
              <a:lnSpc>
                <a:spcPts val="2590"/>
              </a:lnSpc>
              <a:spcBef>
                <a:spcPts val="635"/>
              </a:spcBef>
              <a:buFont typeface="Arial"/>
              <a:buChar char="–"/>
              <a:tabLst>
                <a:tab pos="704850" algn="l"/>
                <a:tab pos="1244600" algn="l"/>
                <a:tab pos="3115310" algn="l"/>
                <a:tab pos="4107179" algn="l"/>
                <a:tab pos="4437380" algn="l"/>
                <a:tab pos="4952365" algn="l"/>
                <a:tab pos="6010275" algn="l"/>
                <a:tab pos="6523990" algn="l"/>
              </a:tabLst>
            </a:pP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draw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B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y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tes</a:t>
            </a:r>
            <a:r>
              <a:rPr dirty="0" sz="2400" spc="0" b="1">
                <a:solidFill>
                  <a:srgbClr val="A72700"/>
                </a:solidFill>
                <a:latin typeface="Arial"/>
                <a:cs typeface="Arial"/>
              </a:rPr>
              <a:t>(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byt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e	</a:t>
            </a:r>
            <a:r>
              <a:rPr dirty="0" sz="2400" spc="5" b="1">
                <a:solidFill>
                  <a:srgbClr val="A72700"/>
                </a:solidFill>
                <a:latin typeface="Arial"/>
                <a:cs typeface="Arial"/>
              </a:rPr>
              <a:t>a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r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ra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y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[	</a:t>
            </a:r>
            <a:r>
              <a:rPr dirty="0" sz="2400" spc="0" b="1">
                <a:solidFill>
                  <a:srgbClr val="A72700"/>
                </a:solidFill>
                <a:latin typeface="Arial"/>
                <a:cs typeface="Arial"/>
              </a:rPr>
              <a:t>]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,	i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n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t	</a:t>
            </a:r>
            <a:r>
              <a:rPr dirty="0" sz="2400" spc="5" b="1">
                <a:solidFill>
                  <a:srgbClr val="A72700"/>
                </a:solidFill>
                <a:latin typeface="Arial"/>
                <a:cs typeface="Arial"/>
              </a:rPr>
              <a:t>o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ff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s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e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t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,	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nt	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l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e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n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g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th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,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int	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xCoor,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int</a:t>
            </a:r>
            <a:r>
              <a:rPr dirty="0" sz="2400" spc="-4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yCoor);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3070" y="132079"/>
            <a:ext cx="31965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75"/>
              <a:t>Vẽ </a:t>
            </a:r>
            <a:r>
              <a:rPr dirty="0" sz="3600" spc="-30"/>
              <a:t>các </a:t>
            </a:r>
            <a:r>
              <a:rPr dirty="0" sz="3600" spc="-35"/>
              <a:t>hình</a:t>
            </a:r>
            <a:r>
              <a:rPr dirty="0" sz="3600" spc="-260"/>
              <a:t> </a:t>
            </a:r>
            <a:r>
              <a:rPr dirty="0" sz="3600" spc="35"/>
              <a:t>thể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4400" y="720090"/>
            <a:ext cx="7587615" cy="573913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355600" marR="5080" indent="-342900">
              <a:lnSpc>
                <a:spcPts val="3829"/>
              </a:lnSpc>
              <a:spcBef>
                <a:spcPts val="235"/>
              </a:spcBef>
              <a:buChar char="•"/>
              <a:tabLst>
                <a:tab pos="354965" algn="l"/>
                <a:tab pos="355600" algn="l"/>
                <a:tab pos="2094864" algn="l"/>
                <a:tab pos="3176905" algn="l"/>
                <a:tab pos="4394200" algn="l"/>
                <a:tab pos="5139055" algn="l"/>
                <a:tab pos="6358255" algn="l"/>
                <a:tab pos="7117080" algn="l"/>
              </a:tabLst>
            </a:pPr>
            <a:r>
              <a:rPr dirty="0" sz="3200">
                <a:latin typeface="Arial"/>
                <a:cs typeface="Arial"/>
              </a:rPr>
              <a:t>P</a:t>
            </a:r>
            <a:r>
              <a:rPr dirty="0" sz="3200" spc="5">
                <a:latin typeface="Arial"/>
                <a:cs typeface="Arial"/>
              </a:rPr>
              <a:t>h</a:t>
            </a:r>
            <a:r>
              <a:rPr dirty="0" sz="3200" spc="-135">
                <a:latin typeface="Arial"/>
                <a:cs typeface="Arial"/>
              </a:rPr>
              <a:t>ư</a:t>
            </a:r>
            <a:r>
              <a:rPr dirty="0" sz="3200" spc="-140">
                <a:latin typeface="Arial"/>
                <a:cs typeface="Arial"/>
              </a:rPr>
              <a:t>ơ</a:t>
            </a:r>
            <a:r>
              <a:rPr dirty="0" sz="3200" spc="-5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g	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0">
                <a:latin typeface="Arial"/>
                <a:cs typeface="Arial"/>
              </a:rPr>
              <a:t>h</a:t>
            </a:r>
            <a:r>
              <a:rPr dirty="0" sz="3200" spc="-125">
                <a:latin typeface="Arial"/>
                <a:cs typeface="Arial"/>
              </a:rPr>
              <a:t>ứ</a:t>
            </a:r>
            <a:r>
              <a:rPr dirty="0" sz="3200">
                <a:latin typeface="Arial"/>
                <a:cs typeface="Arial"/>
              </a:rPr>
              <a:t>c	</a:t>
            </a:r>
            <a:r>
              <a:rPr dirty="0" sz="3200" spc="5">
                <a:latin typeface="Arial"/>
                <a:cs typeface="Arial"/>
              </a:rPr>
              <a:t>đ</a:t>
            </a:r>
            <a:r>
              <a:rPr dirty="0" sz="3200" spc="-135">
                <a:latin typeface="Arial"/>
                <a:cs typeface="Arial"/>
              </a:rPr>
              <a:t>ư</a:t>
            </a:r>
            <a:r>
              <a:rPr dirty="0" sz="3200" spc="-140">
                <a:latin typeface="Arial"/>
                <a:cs typeface="Arial"/>
              </a:rPr>
              <a:t>ợ</a:t>
            </a:r>
            <a:r>
              <a:rPr dirty="0" sz="3200">
                <a:latin typeface="Arial"/>
                <a:cs typeface="Arial"/>
              </a:rPr>
              <a:t>c	</a:t>
            </a:r>
            <a:r>
              <a:rPr dirty="0" sz="3200" spc="10">
                <a:latin typeface="Arial"/>
                <a:cs typeface="Arial"/>
              </a:rPr>
              <a:t>s</a:t>
            </a:r>
            <a:r>
              <a:rPr dirty="0" sz="3200" spc="-114">
                <a:latin typeface="Arial"/>
                <a:cs typeface="Arial"/>
              </a:rPr>
              <a:t>ử</a:t>
            </a:r>
            <a:r>
              <a:rPr dirty="0" sz="3200">
                <a:latin typeface="Arial"/>
                <a:cs typeface="Arial"/>
              </a:rPr>
              <a:t>	</a:t>
            </a:r>
            <a:r>
              <a:rPr dirty="0" sz="3200" spc="5">
                <a:latin typeface="Arial"/>
                <a:cs typeface="Arial"/>
              </a:rPr>
              <a:t>d</a:t>
            </a:r>
            <a:r>
              <a:rPr dirty="0" sz="3200" spc="225">
                <a:latin typeface="Arial"/>
                <a:cs typeface="Arial"/>
              </a:rPr>
              <a:t>ụ</a:t>
            </a:r>
            <a:r>
              <a:rPr dirty="0" sz="3200" spc="-5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g	</a:t>
            </a:r>
            <a:r>
              <a:rPr dirty="0" sz="3200" spc="10">
                <a:latin typeface="Arial"/>
                <a:cs typeface="Arial"/>
              </a:rPr>
              <a:t>đ</a:t>
            </a:r>
            <a:r>
              <a:rPr dirty="0" sz="3200" spc="180">
                <a:latin typeface="Arial"/>
                <a:cs typeface="Arial"/>
              </a:rPr>
              <a:t>ể</a:t>
            </a:r>
            <a:r>
              <a:rPr dirty="0" sz="3200">
                <a:latin typeface="Arial"/>
                <a:cs typeface="Arial"/>
              </a:rPr>
              <a:t>	</a:t>
            </a:r>
            <a:r>
              <a:rPr dirty="0" sz="3200" spc="25">
                <a:latin typeface="Arial"/>
                <a:cs typeface="Arial"/>
              </a:rPr>
              <a:t>v</a:t>
            </a:r>
            <a:r>
              <a:rPr dirty="0" sz="3200" spc="125">
                <a:latin typeface="Arial"/>
                <a:cs typeface="Arial"/>
              </a:rPr>
              <a:t>ẽ  </a:t>
            </a:r>
            <a:r>
              <a:rPr dirty="0" sz="3200" spc="-55">
                <a:latin typeface="Arial"/>
                <a:cs typeface="Arial"/>
              </a:rPr>
              <a:t>đường </a:t>
            </a:r>
            <a:r>
              <a:rPr dirty="0" sz="3200" spc="25">
                <a:latin typeface="Arial"/>
                <a:cs typeface="Arial"/>
              </a:rPr>
              <a:t>thẳng </a:t>
            </a:r>
            <a:r>
              <a:rPr dirty="0" sz="3200" spc="-35">
                <a:latin typeface="Arial"/>
                <a:cs typeface="Arial"/>
              </a:rPr>
              <a:t>như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sau</a:t>
            </a:r>
            <a:endParaRPr sz="3200">
              <a:latin typeface="Arial"/>
              <a:cs typeface="Arial"/>
            </a:endParaRPr>
          </a:p>
          <a:p>
            <a:pPr marL="590550">
              <a:lnSpc>
                <a:spcPct val="100000"/>
              </a:lnSpc>
              <a:spcBef>
                <a:spcPts val="520"/>
              </a:spcBef>
            </a:pPr>
            <a:r>
              <a:rPr dirty="0" sz="2600" spc="-5" b="1">
                <a:latin typeface="Arial"/>
                <a:cs typeface="Arial"/>
              </a:rPr>
              <a:t>Cú</a:t>
            </a:r>
            <a:r>
              <a:rPr dirty="0" sz="2600" spc="-90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pháp</a:t>
            </a:r>
            <a:endParaRPr sz="2600">
              <a:latin typeface="Arial"/>
              <a:cs typeface="Arial"/>
            </a:endParaRPr>
          </a:p>
          <a:p>
            <a:pPr lvl="1" marL="923290" indent="-33274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922655" algn="l"/>
                <a:tab pos="923290" algn="l"/>
              </a:tabLst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drawLine(int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x1,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int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y1,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int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x2,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int</a:t>
            </a:r>
            <a:r>
              <a:rPr dirty="0" sz="2600" spc="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y2);</a:t>
            </a:r>
            <a:endParaRPr sz="2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-45">
                <a:latin typeface="Arial"/>
                <a:cs typeface="Arial"/>
              </a:rPr>
              <a:t>phương </a:t>
            </a:r>
            <a:r>
              <a:rPr dirty="0" sz="3200" spc="-30">
                <a:latin typeface="Arial"/>
                <a:cs typeface="Arial"/>
              </a:rPr>
              <a:t>thức </a:t>
            </a:r>
            <a:r>
              <a:rPr dirty="0" sz="3200" spc="-70">
                <a:latin typeface="Arial"/>
                <a:cs typeface="Arial"/>
              </a:rPr>
              <a:t>được </a:t>
            </a:r>
            <a:r>
              <a:rPr dirty="0" sz="3200" spc="-45">
                <a:latin typeface="Arial"/>
                <a:cs typeface="Arial"/>
              </a:rPr>
              <a:t>sử </a:t>
            </a:r>
            <a:r>
              <a:rPr dirty="0" sz="3200" spc="50">
                <a:latin typeface="Arial"/>
                <a:cs typeface="Arial"/>
              </a:rPr>
              <a:t>dụng </a:t>
            </a:r>
            <a:r>
              <a:rPr dirty="0" sz="3200" spc="105">
                <a:latin typeface="Arial"/>
                <a:cs typeface="Arial"/>
              </a:rPr>
              <a:t>để </a:t>
            </a:r>
            <a:r>
              <a:rPr dirty="0" sz="3200" spc="110">
                <a:latin typeface="Arial"/>
                <a:cs typeface="Arial"/>
              </a:rPr>
              <a:t>vẽ  </a:t>
            </a:r>
            <a:r>
              <a:rPr dirty="0" sz="3200" spc="-55">
                <a:latin typeface="Arial"/>
                <a:cs typeface="Arial"/>
              </a:rPr>
              <a:t>đường </a:t>
            </a:r>
            <a:r>
              <a:rPr dirty="0" sz="3200" spc="-10">
                <a:latin typeface="Arial"/>
                <a:cs typeface="Arial"/>
              </a:rPr>
              <a:t>tròn </a:t>
            </a:r>
            <a:r>
              <a:rPr dirty="0" sz="3200" spc="-40">
                <a:latin typeface="Arial"/>
                <a:cs typeface="Arial"/>
              </a:rPr>
              <a:t>như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sau</a:t>
            </a:r>
            <a:endParaRPr sz="3200">
              <a:latin typeface="Arial"/>
              <a:cs typeface="Arial"/>
            </a:endParaRPr>
          </a:p>
          <a:p>
            <a:pPr marL="590550">
              <a:lnSpc>
                <a:spcPct val="100000"/>
              </a:lnSpc>
              <a:spcBef>
                <a:spcPts val="645"/>
              </a:spcBef>
            </a:pPr>
            <a:r>
              <a:rPr dirty="0" sz="2600" spc="-5" b="1">
                <a:latin typeface="Arial"/>
                <a:cs typeface="Arial"/>
              </a:rPr>
              <a:t>Cú</a:t>
            </a:r>
            <a:r>
              <a:rPr dirty="0" sz="2600" spc="-90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pháp</a:t>
            </a:r>
            <a:endParaRPr sz="2600">
              <a:latin typeface="Arial"/>
              <a:cs typeface="Arial"/>
            </a:endParaRPr>
          </a:p>
          <a:p>
            <a:pPr lvl="1" marL="923290" marR="9525" indent="-33274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922655" algn="l"/>
                <a:tab pos="923290" algn="l"/>
                <a:tab pos="3082925" algn="l"/>
                <a:tab pos="4286885" algn="l"/>
                <a:tab pos="4848860" algn="l"/>
                <a:tab pos="6052820" algn="l"/>
                <a:tab pos="6614159" algn="l"/>
              </a:tabLst>
            </a:pP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dra</a:t>
            </a:r>
            <a:r>
              <a:rPr dirty="0" sz="2600" spc="0" b="1">
                <a:solidFill>
                  <a:srgbClr val="A72700"/>
                </a:solidFill>
                <a:latin typeface="Arial"/>
                <a:cs typeface="Arial"/>
              </a:rPr>
              <a:t>wO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va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l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(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n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t	</a:t>
            </a:r>
            <a:r>
              <a:rPr dirty="0" sz="2600" spc="5" b="1">
                <a:solidFill>
                  <a:srgbClr val="A72700"/>
                </a:solidFill>
                <a:latin typeface="Arial"/>
                <a:cs typeface="Arial"/>
              </a:rPr>
              <a:t>x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Co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or,	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nt	y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C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o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o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r,	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n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t	</a:t>
            </a:r>
            <a:r>
              <a:rPr dirty="0" sz="2600" spc="0" b="1">
                <a:solidFill>
                  <a:srgbClr val="A72700"/>
                </a:solidFill>
                <a:latin typeface="Arial"/>
                <a:cs typeface="Arial"/>
              </a:rPr>
              <a:t>w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d</a:t>
            </a:r>
            <a:r>
              <a:rPr dirty="0" sz="2600" spc="5" b="1">
                <a:solidFill>
                  <a:srgbClr val="A72700"/>
                </a:solidFill>
                <a:latin typeface="Arial"/>
                <a:cs typeface="Arial"/>
              </a:rPr>
              <a:t>t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h, 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int</a:t>
            </a:r>
            <a:r>
              <a:rPr dirty="0" sz="2600" spc="-8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height);</a:t>
            </a:r>
            <a:endParaRPr sz="2600">
              <a:latin typeface="Arial"/>
              <a:cs typeface="Arial"/>
            </a:endParaRPr>
          </a:p>
          <a:p>
            <a:pPr lvl="1" marL="923290" indent="-332740">
              <a:lnSpc>
                <a:spcPct val="100000"/>
              </a:lnSpc>
              <a:spcBef>
                <a:spcPts val="635"/>
              </a:spcBef>
              <a:buFont typeface="Arial"/>
              <a:buChar char="–"/>
              <a:tabLst>
                <a:tab pos="922655" algn="l"/>
                <a:tab pos="923290" algn="l"/>
              </a:tabLst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setColor(Color</a:t>
            </a:r>
            <a:r>
              <a:rPr dirty="0" sz="2600" spc="-9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c);</a:t>
            </a:r>
            <a:endParaRPr sz="2600">
              <a:latin typeface="Arial"/>
              <a:cs typeface="Arial"/>
            </a:endParaRPr>
          </a:p>
          <a:p>
            <a:pPr lvl="1" marL="923290" marR="11430" indent="-33274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922655" algn="l"/>
                <a:tab pos="923290" algn="l"/>
              </a:tabLst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fillOval(int xCoor, int yCoor, int width, int  height);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70" y="2189479"/>
            <a:ext cx="8555355" cy="12992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41600">
              <a:lnSpc>
                <a:spcPts val="5255"/>
              </a:lnSpc>
              <a:spcBef>
                <a:spcPts val="100"/>
              </a:spcBef>
            </a:pPr>
            <a:r>
              <a:rPr dirty="0" spc="-60" b="1">
                <a:latin typeface="Arial"/>
                <a:cs typeface="Arial"/>
              </a:rPr>
              <a:t>Chương</a:t>
            </a:r>
            <a:r>
              <a:rPr dirty="0" spc="-15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2</a:t>
            </a:r>
          </a:p>
          <a:p>
            <a:pPr marL="12700">
              <a:lnSpc>
                <a:spcPts val="4775"/>
              </a:lnSpc>
            </a:pPr>
            <a:r>
              <a:rPr dirty="0" sz="4000" spc="-45" b="1">
                <a:latin typeface="Arial"/>
                <a:cs typeface="Arial"/>
              </a:rPr>
              <a:t>Các </a:t>
            </a:r>
            <a:r>
              <a:rPr dirty="0" sz="4000" spc="85" b="1">
                <a:latin typeface="Arial"/>
                <a:cs typeface="Arial"/>
              </a:rPr>
              <a:t>phần </a:t>
            </a:r>
            <a:r>
              <a:rPr dirty="0" sz="4000" spc="-35" b="1">
                <a:latin typeface="Arial"/>
                <a:cs typeface="Arial"/>
              </a:rPr>
              <a:t>tử </a:t>
            </a:r>
            <a:r>
              <a:rPr dirty="0" sz="4000" spc="-70" b="1">
                <a:latin typeface="Arial"/>
                <a:cs typeface="Arial"/>
              </a:rPr>
              <a:t>cơ </a:t>
            </a:r>
            <a:r>
              <a:rPr dirty="0" sz="4000" spc="130" b="1">
                <a:latin typeface="Arial"/>
                <a:cs typeface="Arial"/>
              </a:rPr>
              <a:t>bản </a:t>
            </a:r>
            <a:r>
              <a:rPr dirty="0" sz="4000" spc="-45" b="1">
                <a:latin typeface="Arial"/>
                <a:cs typeface="Arial"/>
              </a:rPr>
              <a:t>ngôn </a:t>
            </a:r>
            <a:r>
              <a:rPr dirty="0" sz="4000" spc="-50" b="1">
                <a:latin typeface="Arial"/>
                <a:cs typeface="Arial"/>
              </a:rPr>
              <a:t>ngữ</a:t>
            </a:r>
            <a:r>
              <a:rPr dirty="0" sz="4000" spc="-505" b="1">
                <a:latin typeface="Arial"/>
                <a:cs typeface="Arial"/>
              </a:rPr>
              <a:t> </a:t>
            </a:r>
            <a:r>
              <a:rPr dirty="0" sz="4000" spc="-35" b="1">
                <a:latin typeface="Arial"/>
                <a:cs typeface="Arial"/>
              </a:rPr>
              <a:t>Java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839" y="289559"/>
            <a:ext cx="6416675" cy="951230"/>
          </a:xfrm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marL="355600" marR="5080" indent="-342900">
              <a:lnSpc>
                <a:spcPts val="3450"/>
              </a:lnSpc>
              <a:spcBef>
                <a:spcPts val="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0"/>
              <a:t>Ph</a:t>
            </a:r>
            <a:r>
              <a:rPr dirty="0" sz="3200" spc="-50"/>
              <a:t>ương </a:t>
            </a:r>
            <a:r>
              <a:rPr dirty="0" sz="3200" spc="-35"/>
              <a:t>thức </a:t>
            </a:r>
            <a:r>
              <a:rPr dirty="0" sz="3200" spc="-55"/>
              <a:t>sử </a:t>
            </a:r>
            <a:r>
              <a:rPr dirty="0" sz="3200" spc="50"/>
              <a:t>dụng </a:t>
            </a:r>
            <a:r>
              <a:rPr dirty="0" sz="3200" spc="100"/>
              <a:t>để vẽ</a:t>
            </a:r>
            <a:r>
              <a:rPr dirty="0" sz="3200" spc="-125"/>
              <a:t> </a:t>
            </a:r>
            <a:r>
              <a:rPr dirty="0" sz="3200" spc="-5"/>
              <a:t>hình  </a:t>
            </a:r>
            <a:r>
              <a:rPr dirty="0" sz="3200" spc="-10"/>
              <a:t>vuông: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59839" y="1216660"/>
            <a:ext cx="7609840" cy="350520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430"/>
              </a:spcBef>
            </a:pPr>
            <a:r>
              <a:rPr dirty="0" sz="2600" spc="-5" b="1">
                <a:latin typeface="Arial"/>
                <a:cs typeface="Arial"/>
              </a:rPr>
              <a:t>Cú</a:t>
            </a:r>
            <a:r>
              <a:rPr dirty="0" sz="2600" spc="-95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pháp</a:t>
            </a:r>
            <a:endParaRPr sz="2600">
              <a:latin typeface="Arial"/>
              <a:cs typeface="Arial"/>
            </a:endParaRPr>
          </a:p>
          <a:p>
            <a:pPr marL="755650" marR="5715" indent="-285750">
              <a:lnSpc>
                <a:spcPts val="2810"/>
              </a:lnSpc>
              <a:spcBef>
                <a:spcPts val="68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drawRect(int xCoor, int yCoor, int width, int  height);</a:t>
            </a:r>
            <a:endParaRPr sz="2600">
              <a:latin typeface="Arial"/>
              <a:cs typeface="Arial"/>
            </a:endParaRPr>
          </a:p>
          <a:p>
            <a:pPr marL="755650" marR="5080" indent="-285750">
              <a:lnSpc>
                <a:spcPts val="2800"/>
              </a:lnSpc>
              <a:spcBef>
                <a:spcPts val="655"/>
              </a:spcBef>
              <a:buFont typeface="Arial"/>
              <a:buChar char="–"/>
              <a:tabLst>
                <a:tab pos="755650" algn="l"/>
                <a:tab pos="2530475" algn="l"/>
                <a:tab pos="3738245" algn="l"/>
                <a:tab pos="4304030" algn="l"/>
                <a:tab pos="5511165" algn="l"/>
                <a:tab pos="6076950" algn="l"/>
                <a:tab pos="7194550" algn="l"/>
              </a:tabLst>
            </a:pP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f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ill</a:t>
            </a:r>
            <a:r>
              <a:rPr dirty="0" sz="2600" spc="0" b="1">
                <a:solidFill>
                  <a:srgbClr val="A72700"/>
                </a:solidFill>
                <a:latin typeface="Arial"/>
                <a:cs typeface="Arial"/>
              </a:rPr>
              <a:t>R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ec</a:t>
            </a:r>
            <a:r>
              <a:rPr dirty="0" sz="2600" spc="5" b="1">
                <a:solidFill>
                  <a:srgbClr val="A72700"/>
                </a:solidFill>
                <a:latin typeface="Arial"/>
                <a:cs typeface="Arial"/>
              </a:rPr>
              <a:t>t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(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n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t	</a:t>
            </a:r>
            <a:r>
              <a:rPr dirty="0" sz="2600" spc="5" b="1">
                <a:solidFill>
                  <a:srgbClr val="A72700"/>
                </a:solidFill>
                <a:latin typeface="Arial"/>
                <a:cs typeface="Arial"/>
              </a:rPr>
              <a:t>x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Co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o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r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,	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nt	y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C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o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o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r,	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n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t	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wi</a:t>
            </a:r>
            <a:r>
              <a:rPr dirty="0" sz="2600" spc="0" b="1">
                <a:solidFill>
                  <a:srgbClr val="A72700"/>
                </a:solidFill>
                <a:latin typeface="Arial"/>
                <a:cs typeface="Arial"/>
              </a:rPr>
              <a:t>d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th,	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n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t 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height);</a:t>
            </a:r>
            <a:endParaRPr sz="2600">
              <a:latin typeface="Arial"/>
              <a:cs typeface="Arial"/>
            </a:endParaRPr>
          </a:p>
          <a:p>
            <a:pPr marL="355600" marR="259079" indent="-342900">
              <a:lnSpc>
                <a:spcPts val="346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-50">
                <a:latin typeface="Arial"/>
                <a:cs typeface="Arial"/>
              </a:rPr>
              <a:t>phương </a:t>
            </a:r>
            <a:r>
              <a:rPr dirty="0" sz="3200" spc="-35">
                <a:latin typeface="Arial"/>
                <a:cs typeface="Arial"/>
              </a:rPr>
              <a:t>thức </a:t>
            </a:r>
            <a:r>
              <a:rPr dirty="0" sz="3200" spc="-65">
                <a:latin typeface="Arial"/>
                <a:cs typeface="Arial"/>
              </a:rPr>
              <a:t>được </a:t>
            </a:r>
            <a:r>
              <a:rPr dirty="0" sz="3200" spc="-45">
                <a:latin typeface="Arial"/>
                <a:cs typeface="Arial"/>
              </a:rPr>
              <a:t>sử </a:t>
            </a:r>
            <a:r>
              <a:rPr dirty="0" sz="3200" spc="50">
                <a:latin typeface="Arial"/>
                <a:cs typeface="Arial"/>
              </a:rPr>
              <a:t>dụng </a:t>
            </a:r>
            <a:r>
              <a:rPr dirty="0" sz="3200" spc="100">
                <a:latin typeface="Arial"/>
                <a:cs typeface="Arial"/>
              </a:rPr>
              <a:t>để vẽ  </a:t>
            </a:r>
            <a:r>
              <a:rPr dirty="0" sz="3200" spc="-5">
                <a:latin typeface="Arial"/>
                <a:cs typeface="Arial"/>
              </a:rPr>
              <a:t>hình </a:t>
            </a:r>
            <a:r>
              <a:rPr dirty="0" sz="3200" spc="-10">
                <a:latin typeface="Arial"/>
                <a:cs typeface="Arial"/>
              </a:rPr>
              <a:t>vuông </a:t>
            </a:r>
            <a:r>
              <a:rPr dirty="0" sz="3200">
                <a:latin typeface="Arial"/>
                <a:cs typeface="Arial"/>
              </a:rPr>
              <a:t>có </a:t>
            </a:r>
            <a:r>
              <a:rPr dirty="0" sz="3200" spc="-5">
                <a:latin typeface="Arial"/>
                <a:cs typeface="Arial"/>
              </a:rPr>
              <a:t>góc</a:t>
            </a:r>
            <a:r>
              <a:rPr dirty="0" sz="3200" spc="-6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tròn</a:t>
            </a:r>
            <a:endParaRPr sz="32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305"/>
              </a:spcBef>
            </a:pPr>
            <a:r>
              <a:rPr dirty="0" sz="2800" spc="-25">
                <a:latin typeface="Arial"/>
                <a:cs typeface="Arial"/>
              </a:rPr>
              <a:t>Cú</a:t>
            </a:r>
            <a:r>
              <a:rPr dirty="0" sz="2800" spc="-15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pháp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39" y="4738370"/>
            <a:ext cx="335661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3205" sz="390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r>
              <a:rPr dirty="0" baseline="3205" sz="3900" spc="22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drawRoundRect(int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2789" y="5095240"/>
            <a:ext cx="604774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6205" algn="l"/>
                <a:tab pos="2207260" algn="l"/>
                <a:tab pos="3707129" algn="l"/>
                <a:tab pos="4528185" algn="l"/>
              </a:tabLst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width,	int	height,	int	arcWidth,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3751" y="4738370"/>
            <a:ext cx="3597275" cy="77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2965"/>
              </a:lnSpc>
              <a:spcBef>
                <a:spcPts val="100"/>
              </a:spcBef>
              <a:tabLst>
                <a:tab pos="1269365" algn="l"/>
                <a:tab pos="1897380" algn="l"/>
                <a:tab pos="3168650" algn="l"/>
              </a:tabLst>
            </a:pP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x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C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oo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r,	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nt	y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C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oo</a:t>
            </a:r>
            <a:r>
              <a:rPr dirty="0" sz="2600" spc="10" b="1">
                <a:solidFill>
                  <a:srgbClr val="A72700"/>
                </a:solidFill>
                <a:latin typeface="Arial"/>
                <a:cs typeface="Arial"/>
              </a:rPr>
              <a:t>r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,	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n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  <a:p>
            <a:pPr algn="r" marR="5080">
              <a:lnSpc>
                <a:spcPts val="2965"/>
              </a:lnSpc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n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7039" y="5401309"/>
            <a:ext cx="6325235" cy="127254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489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arcHeight);</a:t>
            </a:r>
            <a:endParaRPr sz="2600">
              <a:latin typeface="Arial"/>
              <a:cs typeface="Arial"/>
            </a:endParaRPr>
          </a:p>
          <a:p>
            <a:pPr marL="298450" marR="5080" indent="-285750">
              <a:lnSpc>
                <a:spcPts val="2800"/>
              </a:lnSpc>
              <a:spcBef>
                <a:spcPts val="750"/>
              </a:spcBef>
            </a:pPr>
            <a:r>
              <a:rPr dirty="0" baseline="3205" sz="3900">
                <a:solidFill>
                  <a:srgbClr val="A72700"/>
                </a:solidFill>
                <a:latin typeface="Arial"/>
                <a:cs typeface="Arial"/>
              </a:rPr>
              <a:t>–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fillRoundRect 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(int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xCoor, int yCoor, int  width, int height, int arcWidth,</a:t>
            </a:r>
            <a:r>
              <a:rPr dirty="0" sz="2600" spc="3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int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600" y="833119"/>
            <a:ext cx="53898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3D </a:t>
            </a:r>
            <a:r>
              <a:rPr dirty="0" spc="-45"/>
              <a:t>Rectangles </a:t>
            </a:r>
            <a:r>
              <a:rPr dirty="0"/>
              <a:t>&amp;</a:t>
            </a:r>
            <a:r>
              <a:rPr dirty="0" spc="-220"/>
              <a:t> </a:t>
            </a:r>
            <a:r>
              <a:rPr dirty="0" spc="-35"/>
              <a:t>Arcs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1419" y="1967229"/>
            <a:ext cx="7557770" cy="399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0990" marR="5080" indent="-288290">
              <a:lnSpc>
                <a:spcPct val="100000"/>
              </a:lnSpc>
              <a:spcBef>
                <a:spcPts val="100"/>
              </a:spcBef>
              <a:buChar char="•"/>
              <a:tabLst>
                <a:tab pos="300990" algn="l"/>
              </a:tabLst>
            </a:pP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-50">
                <a:latin typeface="Arial"/>
                <a:cs typeface="Arial"/>
              </a:rPr>
              <a:t>phương </a:t>
            </a:r>
            <a:r>
              <a:rPr dirty="0" sz="3200" spc="-35">
                <a:latin typeface="Arial"/>
                <a:cs typeface="Arial"/>
              </a:rPr>
              <a:t>thức </a:t>
            </a:r>
            <a:r>
              <a:rPr dirty="0" sz="3200" spc="-65">
                <a:latin typeface="Arial"/>
                <a:cs typeface="Arial"/>
              </a:rPr>
              <a:t>được </a:t>
            </a:r>
            <a:r>
              <a:rPr dirty="0" sz="3200" spc="-50">
                <a:latin typeface="Arial"/>
                <a:cs typeface="Arial"/>
              </a:rPr>
              <a:t>sử </a:t>
            </a:r>
            <a:r>
              <a:rPr dirty="0" sz="3200" spc="50">
                <a:latin typeface="Arial"/>
                <a:cs typeface="Arial"/>
              </a:rPr>
              <a:t>dụng </a:t>
            </a:r>
            <a:r>
              <a:rPr dirty="0" sz="3200" spc="100">
                <a:latin typeface="Arial"/>
                <a:cs typeface="Arial"/>
              </a:rPr>
              <a:t>để vẽ  </a:t>
            </a:r>
            <a:r>
              <a:rPr dirty="0" sz="3200" spc="-5">
                <a:latin typeface="Arial"/>
                <a:cs typeface="Arial"/>
              </a:rPr>
              <a:t>hình 3D </a:t>
            </a:r>
            <a:r>
              <a:rPr dirty="0" sz="3200" spc="-10" b="1">
                <a:latin typeface="Arial"/>
                <a:cs typeface="Arial"/>
              </a:rPr>
              <a:t>Cú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pháp</a:t>
            </a:r>
            <a:endParaRPr sz="3200">
              <a:latin typeface="Arial"/>
              <a:cs typeface="Arial"/>
            </a:endParaRPr>
          </a:p>
          <a:p>
            <a:pPr lvl="1" marL="698500" marR="9525" indent="-228600">
              <a:lnSpc>
                <a:spcPct val="100000"/>
              </a:lnSpc>
              <a:spcBef>
                <a:spcPts val="1620"/>
              </a:spcBef>
              <a:buSzPct val="59615"/>
              <a:buFont typeface="Arial"/>
              <a:buChar char="–"/>
              <a:tabLst>
                <a:tab pos="698500" algn="l"/>
                <a:tab pos="3400425" algn="l"/>
                <a:tab pos="4927600" algn="l"/>
                <a:tab pos="5610225" algn="l"/>
                <a:tab pos="7136130" algn="l"/>
              </a:tabLst>
            </a:pP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dra</a:t>
            </a:r>
            <a:r>
              <a:rPr dirty="0" sz="2600" spc="0" b="1">
                <a:solidFill>
                  <a:srgbClr val="A72700"/>
                </a:solidFill>
                <a:latin typeface="Arial"/>
                <a:cs typeface="Arial"/>
              </a:rPr>
              <a:t>w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3</a:t>
            </a:r>
            <a:r>
              <a:rPr dirty="0" sz="2600" spc="0" b="1">
                <a:solidFill>
                  <a:srgbClr val="A72700"/>
                </a:solidFill>
                <a:latin typeface="Arial"/>
                <a:cs typeface="Arial"/>
              </a:rPr>
              <a:t>D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R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ec</a:t>
            </a:r>
            <a:r>
              <a:rPr dirty="0" sz="2600" spc="5" b="1">
                <a:solidFill>
                  <a:srgbClr val="A72700"/>
                </a:solidFill>
                <a:latin typeface="Arial"/>
                <a:cs typeface="Arial"/>
              </a:rPr>
              <a:t>t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(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n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t	x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C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o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o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r</a:t>
            </a:r>
            <a:r>
              <a:rPr dirty="0" sz="2600" spc="0" b="1">
                <a:solidFill>
                  <a:srgbClr val="A72700"/>
                </a:solidFill>
                <a:latin typeface="Arial"/>
                <a:cs typeface="Arial"/>
              </a:rPr>
              <a:t>d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,	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n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t	y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Co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ord,	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nt 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width, int height, boolean raised);</a:t>
            </a:r>
            <a:endParaRPr sz="2600">
              <a:latin typeface="Arial"/>
              <a:cs typeface="Arial"/>
            </a:endParaRPr>
          </a:p>
          <a:p>
            <a:pPr lvl="1" marL="698500" marR="10160" indent="-228600">
              <a:lnSpc>
                <a:spcPct val="100000"/>
              </a:lnSpc>
              <a:spcBef>
                <a:spcPts val="1620"/>
              </a:spcBef>
              <a:buSzPct val="59615"/>
              <a:buFont typeface="Arial"/>
              <a:buChar char="–"/>
              <a:tabLst>
                <a:tab pos="698500" algn="l"/>
                <a:tab pos="2684780" algn="l"/>
                <a:tab pos="4081145" algn="l"/>
                <a:tab pos="4634230" algn="l"/>
                <a:tab pos="6030595" algn="l"/>
                <a:tab pos="6583680" algn="l"/>
              </a:tabLst>
            </a:pP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dra</a:t>
            </a:r>
            <a:r>
              <a:rPr dirty="0" sz="2600" spc="0" b="1">
                <a:solidFill>
                  <a:srgbClr val="A72700"/>
                </a:solidFill>
                <a:latin typeface="Arial"/>
                <a:cs typeface="Arial"/>
              </a:rPr>
              <a:t>wA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r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c(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n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t	x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Co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ord,	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nt	y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C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o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o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r</a:t>
            </a:r>
            <a:r>
              <a:rPr dirty="0" sz="2600" spc="0" b="1">
                <a:solidFill>
                  <a:srgbClr val="A72700"/>
                </a:solidFill>
                <a:latin typeface="Arial"/>
                <a:cs typeface="Arial"/>
              </a:rPr>
              <a:t>d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,	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nt	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wi</a:t>
            </a:r>
            <a:r>
              <a:rPr dirty="0" sz="2600" spc="0" b="1">
                <a:solidFill>
                  <a:srgbClr val="A72700"/>
                </a:solidFill>
                <a:latin typeface="Arial"/>
                <a:cs typeface="Arial"/>
              </a:rPr>
              <a:t>d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th, 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int height, int arcwidth, int</a:t>
            </a:r>
            <a:r>
              <a:rPr dirty="0" sz="2600" spc="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archeight);</a:t>
            </a:r>
            <a:endParaRPr sz="2600">
              <a:latin typeface="Arial"/>
              <a:cs typeface="Arial"/>
            </a:endParaRPr>
          </a:p>
          <a:p>
            <a:pPr lvl="1" marL="698500" marR="10160" indent="-228600">
              <a:lnSpc>
                <a:spcPct val="100000"/>
              </a:lnSpc>
              <a:spcBef>
                <a:spcPts val="1620"/>
              </a:spcBef>
              <a:buSzPct val="59615"/>
              <a:buFont typeface="Arial"/>
              <a:buChar char="–"/>
              <a:tabLst>
                <a:tab pos="698500" algn="l"/>
              </a:tabLst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fillArc(int xCoord, int yCoord, int width, int  height, int arcwidth, int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archeight);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420" y="833119"/>
            <a:ext cx="45618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Drawing</a:t>
            </a:r>
            <a:r>
              <a:rPr dirty="0" spc="-135"/>
              <a:t> </a:t>
            </a:r>
            <a:r>
              <a:rPr dirty="0" spc="-45"/>
              <a:t>PolyLines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2015489"/>
            <a:ext cx="7359015" cy="1515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8140" marR="5080" indent="-345440">
              <a:lnSpc>
                <a:spcPct val="100000"/>
              </a:lnSpc>
              <a:spcBef>
                <a:spcPts val="10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-50">
                <a:latin typeface="Arial"/>
                <a:cs typeface="Arial"/>
              </a:rPr>
              <a:t>phương </a:t>
            </a:r>
            <a:r>
              <a:rPr dirty="0" sz="3200" spc="-35">
                <a:latin typeface="Arial"/>
                <a:cs typeface="Arial"/>
              </a:rPr>
              <a:t>thức </a:t>
            </a:r>
            <a:r>
              <a:rPr dirty="0" sz="3200" spc="-70">
                <a:latin typeface="Arial"/>
                <a:cs typeface="Arial"/>
              </a:rPr>
              <a:t>được </a:t>
            </a:r>
            <a:r>
              <a:rPr dirty="0" sz="3200" spc="-45">
                <a:latin typeface="Arial"/>
                <a:cs typeface="Arial"/>
              </a:rPr>
              <a:t>sử </a:t>
            </a:r>
            <a:r>
              <a:rPr dirty="0" sz="3200" spc="50">
                <a:latin typeface="Arial"/>
                <a:cs typeface="Arial"/>
              </a:rPr>
              <a:t>dụng </a:t>
            </a:r>
            <a:r>
              <a:rPr dirty="0" sz="3200" spc="105">
                <a:latin typeface="Arial"/>
                <a:cs typeface="Arial"/>
              </a:rPr>
              <a:t>để vẽ  </a:t>
            </a:r>
            <a:r>
              <a:rPr dirty="0" sz="3200" spc="25">
                <a:latin typeface="Arial"/>
                <a:cs typeface="Arial"/>
              </a:rPr>
              <a:t>nhiều </a:t>
            </a:r>
            <a:r>
              <a:rPr dirty="0" sz="3200" spc="-65">
                <a:latin typeface="Arial"/>
                <a:cs typeface="Arial"/>
              </a:rPr>
              <a:t>được</a:t>
            </a:r>
            <a:r>
              <a:rPr dirty="0" sz="3200" spc="-105">
                <a:latin typeface="Arial"/>
                <a:cs typeface="Arial"/>
              </a:rPr>
              <a:t> </a:t>
            </a:r>
            <a:r>
              <a:rPr dirty="0" sz="3200" spc="25">
                <a:latin typeface="Arial"/>
                <a:cs typeface="Arial"/>
              </a:rPr>
              <a:t>thẳng</a:t>
            </a:r>
            <a:endParaRPr sz="32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690"/>
              </a:spcBef>
            </a:pPr>
            <a:r>
              <a:rPr dirty="0" sz="2800" spc="-30" b="1">
                <a:latin typeface="Arial"/>
                <a:cs typeface="Arial"/>
              </a:rPr>
              <a:t>Cú</a:t>
            </a:r>
            <a:r>
              <a:rPr dirty="0" sz="2800" spc="-155" b="1">
                <a:latin typeface="Arial"/>
                <a:cs typeface="Arial"/>
              </a:rPr>
              <a:t> </a:t>
            </a:r>
            <a:r>
              <a:rPr dirty="0" sz="2800" spc="-25" b="1">
                <a:latin typeface="Arial"/>
                <a:cs typeface="Arial"/>
              </a:rPr>
              <a:t>pháp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6410" y="3779520"/>
            <a:ext cx="13589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6410" y="4779009"/>
            <a:ext cx="13589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3270" y="3710940"/>
            <a:ext cx="6654800" cy="181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drawPolyline(int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xArray[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], int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yArray[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], int  totalPoints);</a:t>
            </a:r>
            <a:endParaRPr sz="2600">
              <a:latin typeface="Arial"/>
              <a:cs typeface="Arial"/>
            </a:endParaRPr>
          </a:p>
          <a:p>
            <a:pPr marL="12700" marR="911225">
              <a:lnSpc>
                <a:spcPct val="100000"/>
              </a:lnSpc>
              <a:spcBef>
                <a:spcPts val="1620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g.setFont(new Font("Times Roman",  Font.BOLD,15));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230" y="833119"/>
            <a:ext cx="62299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0"/>
              <a:t>Vẽ </a:t>
            </a:r>
            <a:r>
              <a:rPr dirty="0" spc="-20"/>
              <a:t>và </a:t>
            </a:r>
            <a:r>
              <a:rPr dirty="0" spc="-15"/>
              <a:t>tô </a:t>
            </a:r>
            <a:r>
              <a:rPr dirty="0" spc="-30"/>
              <a:t>các </a:t>
            </a:r>
            <a:r>
              <a:rPr dirty="0" spc="-35"/>
              <a:t>hình </a:t>
            </a:r>
            <a:r>
              <a:rPr dirty="0" spc="-5"/>
              <a:t>đa</a:t>
            </a:r>
            <a:r>
              <a:rPr dirty="0" spc="-475"/>
              <a:t> </a:t>
            </a:r>
            <a:r>
              <a:rPr dirty="0" spc="-30"/>
              <a:t>giác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2060" y="2052320"/>
            <a:ext cx="7884159" cy="1515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-50">
                <a:latin typeface="Arial"/>
                <a:cs typeface="Arial"/>
              </a:rPr>
              <a:t>phương </a:t>
            </a:r>
            <a:r>
              <a:rPr dirty="0" sz="3200" spc="-30">
                <a:latin typeface="Arial"/>
                <a:cs typeface="Arial"/>
              </a:rPr>
              <a:t>thức </a:t>
            </a:r>
            <a:r>
              <a:rPr dirty="0" sz="3200" spc="100">
                <a:latin typeface="Arial"/>
                <a:cs typeface="Arial"/>
              </a:rPr>
              <a:t>để vẽ </a:t>
            </a:r>
            <a:r>
              <a:rPr dirty="0" sz="3200">
                <a:latin typeface="Arial"/>
                <a:cs typeface="Arial"/>
              </a:rPr>
              <a:t>và </a:t>
            </a:r>
            <a:r>
              <a:rPr dirty="0" sz="3200" spc="-5">
                <a:latin typeface="Arial"/>
                <a:cs typeface="Arial"/>
              </a:rPr>
              <a:t>tô các hình</a:t>
            </a:r>
            <a:r>
              <a:rPr dirty="0" sz="3200" spc="-27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đa  giác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-30" b="1">
                <a:latin typeface="Arial"/>
                <a:cs typeface="Arial"/>
              </a:rPr>
              <a:t>Cú</a:t>
            </a:r>
            <a:r>
              <a:rPr dirty="0" sz="2800" spc="-135" b="1">
                <a:latin typeface="Arial"/>
                <a:cs typeface="Arial"/>
              </a:rPr>
              <a:t> </a:t>
            </a:r>
            <a:r>
              <a:rPr dirty="0" sz="2800" spc="-30" b="1">
                <a:latin typeface="Arial"/>
                <a:cs typeface="Arial"/>
              </a:rPr>
              <a:t>pháp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9260" y="383794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9260" y="491362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5810" y="3764279"/>
            <a:ext cx="6949440" cy="1527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21485">
              <a:lnSpc>
                <a:spcPct val="100000"/>
              </a:lnSpc>
              <a:spcBef>
                <a:spcPts val="100"/>
              </a:spcBef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drawPolygon(int </a:t>
            </a: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x[ </a:t>
            </a:r>
            <a:r>
              <a:rPr dirty="0" sz="2800" spc="-10" b="1">
                <a:solidFill>
                  <a:srgbClr val="A72700"/>
                </a:solidFill>
                <a:latin typeface="Arial"/>
                <a:cs typeface="Arial"/>
              </a:rPr>
              <a:t>], </a:t>
            </a: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int </a:t>
            </a:r>
            <a:r>
              <a:rPr dirty="0" sz="2800" spc="-15" b="1">
                <a:solidFill>
                  <a:srgbClr val="A72700"/>
                </a:solidFill>
                <a:latin typeface="Arial"/>
                <a:cs typeface="Arial"/>
              </a:rPr>
              <a:t>y[ ],</a:t>
            </a:r>
            <a:r>
              <a:rPr dirty="0" sz="2800" spc="-16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int  </a:t>
            </a: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numPoints);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fillPolygon(int </a:t>
            </a: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x[ </a:t>
            </a:r>
            <a:r>
              <a:rPr dirty="0" sz="2800" spc="-15" b="1">
                <a:solidFill>
                  <a:srgbClr val="A72700"/>
                </a:solidFill>
                <a:latin typeface="Arial"/>
                <a:cs typeface="Arial"/>
              </a:rPr>
              <a:t>], </a:t>
            </a: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int y[ </a:t>
            </a:r>
            <a:r>
              <a:rPr dirty="0" sz="2800" spc="-15" b="1">
                <a:solidFill>
                  <a:srgbClr val="A72700"/>
                </a:solidFill>
                <a:latin typeface="Arial"/>
                <a:cs typeface="Arial"/>
              </a:rPr>
              <a:t>], 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int</a:t>
            </a:r>
            <a:r>
              <a:rPr dirty="0" sz="2800" spc="-15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numPoints);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900" y="833119"/>
            <a:ext cx="109791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70">
                <a:latin typeface="Arial"/>
                <a:cs typeface="Arial"/>
              </a:rPr>
              <a:t>M</a:t>
            </a:r>
            <a:r>
              <a:rPr dirty="0" sz="4400" spc="-50">
                <a:latin typeface="Arial"/>
                <a:cs typeface="Arial"/>
              </a:rPr>
              <a:t>à</a:t>
            </a:r>
            <a:r>
              <a:rPr dirty="0" sz="4400">
                <a:latin typeface="Arial"/>
                <a:cs typeface="Arial"/>
              </a:rPr>
              <a:t>u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6669" y="1972310"/>
            <a:ext cx="47440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/>
              <a:t>Java </a:t>
            </a:r>
            <a:r>
              <a:rPr dirty="0" sz="3200" spc="-55"/>
              <a:t>sử </a:t>
            </a:r>
            <a:r>
              <a:rPr dirty="0" sz="3200" spc="50"/>
              <a:t>dụng </a:t>
            </a:r>
            <a:r>
              <a:rPr dirty="0" sz="3200"/>
              <a:t>màu</a:t>
            </a:r>
            <a:r>
              <a:rPr dirty="0" sz="3200" spc="-95"/>
              <a:t> </a:t>
            </a:r>
            <a:r>
              <a:rPr dirty="0" sz="3200" spc="-5"/>
              <a:t>RGB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296669" y="2561589"/>
            <a:ext cx="4113529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35">
                <a:latin typeface="Arial"/>
                <a:cs typeface="Arial"/>
              </a:rPr>
              <a:t>Bảng </a:t>
            </a:r>
            <a:r>
              <a:rPr dirty="0" sz="3200">
                <a:latin typeface="Arial"/>
                <a:cs typeface="Arial"/>
              </a:rPr>
              <a:t>các </a:t>
            </a:r>
            <a:r>
              <a:rPr dirty="0" sz="3200" spc="-5">
                <a:latin typeface="Arial"/>
                <a:cs typeface="Arial"/>
              </a:rPr>
              <a:t>giá </a:t>
            </a:r>
            <a:r>
              <a:rPr dirty="0" sz="3200" spc="50">
                <a:latin typeface="Arial"/>
                <a:cs typeface="Arial"/>
              </a:rPr>
              <a:t>trị</a:t>
            </a:r>
            <a:r>
              <a:rPr dirty="0" sz="3200" spc="-15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màu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2450" y="3340100"/>
          <a:ext cx="4070350" cy="2100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650"/>
                <a:gridCol w="2133600"/>
              </a:tblGrid>
              <a:tr h="495300">
                <a:tc>
                  <a:txBody>
                    <a:bodyPr/>
                    <a:lstStyle/>
                    <a:p>
                      <a:pPr marL="297815">
                        <a:lnSpc>
                          <a:spcPts val="3310"/>
                        </a:lnSpc>
                      </a:pPr>
                      <a:r>
                        <a:rPr dirty="0" sz="2800" spc="-5" b="1">
                          <a:latin typeface="Times New Roman"/>
                          <a:cs typeface="Times New Roman"/>
                        </a:rPr>
                        <a:t>Element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3310"/>
                        </a:lnSpc>
                      </a:pPr>
                      <a:r>
                        <a:rPr dirty="0" sz="2800" spc="-5" b="1">
                          <a:latin typeface="Times New Roman"/>
                          <a:cs typeface="Times New Roman"/>
                        </a:rPr>
                        <a:t>Range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800" spc="-1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Red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800" spc="-5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0-255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800" spc="-1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Green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800" spc="-5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0-255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Blue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8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0-255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64919" y="5574029"/>
            <a:ext cx="16510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32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6389" y="5406389"/>
            <a:ext cx="5398135" cy="90551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400" spc="-5">
                <a:latin typeface="Arial"/>
                <a:cs typeface="Arial"/>
              </a:rPr>
              <a:t>Cú pháp của hàm </a:t>
            </a:r>
            <a:r>
              <a:rPr dirty="0" sz="2400" spc="-75">
                <a:latin typeface="Arial"/>
                <a:cs typeface="Arial"/>
              </a:rPr>
              <a:t>dựng </a:t>
            </a:r>
            <a:r>
              <a:rPr dirty="0" sz="2400" spc="-5">
                <a:latin typeface="Arial"/>
                <a:cs typeface="Arial"/>
              </a:rPr>
              <a:t>để tạo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màu</a:t>
            </a:r>
            <a:endParaRPr sz="2400">
              <a:latin typeface="Arial"/>
              <a:cs typeface="Arial"/>
            </a:endParaRPr>
          </a:p>
          <a:p>
            <a:pPr marL="206375">
              <a:lnSpc>
                <a:spcPct val="100000"/>
              </a:lnSpc>
              <a:spcBef>
                <a:spcPts val="750"/>
              </a:spcBef>
            </a:pPr>
            <a:r>
              <a:rPr dirty="0" sz="2000" spc="-5" b="1">
                <a:solidFill>
                  <a:srgbClr val="A72700"/>
                </a:solidFill>
                <a:latin typeface="Times New Roman"/>
                <a:cs typeface="Times New Roman"/>
              </a:rPr>
              <a:t>color(int red, int green, int</a:t>
            </a:r>
            <a:r>
              <a:rPr dirty="0" sz="2000" spc="10" b="1">
                <a:solidFill>
                  <a:srgbClr val="A727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A72700"/>
                </a:solidFill>
                <a:latin typeface="Times New Roman"/>
                <a:cs typeface="Times New Roman"/>
              </a:rPr>
              <a:t>blue);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030" y="567690"/>
            <a:ext cx="787082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10"/>
              <a:t>B</a:t>
            </a:r>
            <a:r>
              <a:rPr dirty="0" sz="2800" spc="10"/>
              <a:t>ảng </a:t>
            </a:r>
            <a:r>
              <a:rPr dirty="0" sz="2800" spc="-25"/>
              <a:t>trình bày </a:t>
            </a:r>
            <a:r>
              <a:rPr dirty="0" sz="2800" spc="-20"/>
              <a:t>các giá </a:t>
            </a:r>
            <a:r>
              <a:rPr dirty="0" sz="2800" spc="25"/>
              <a:t>trị </a:t>
            </a:r>
            <a:r>
              <a:rPr dirty="0" sz="2800" spc="-35"/>
              <a:t>màu RGB </a:t>
            </a:r>
            <a:r>
              <a:rPr dirty="0" sz="2800" spc="-25"/>
              <a:t>thông</a:t>
            </a:r>
            <a:r>
              <a:rPr dirty="0" sz="2800" spc="-395"/>
              <a:t> </a:t>
            </a:r>
            <a:r>
              <a:rPr dirty="0" sz="2800" spc="-60"/>
              <a:t>thườn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0" y="2512060"/>
          <a:ext cx="4832350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850"/>
                <a:gridCol w="1017269"/>
                <a:gridCol w="1165860"/>
                <a:gridCol w="1017269"/>
              </a:tblGrid>
              <a:tr h="431800">
                <a:tc>
                  <a:txBody>
                    <a:bodyPr/>
                    <a:lstStyle/>
                    <a:p>
                      <a:pPr marL="69215">
                        <a:lnSpc>
                          <a:spcPts val="2870"/>
                        </a:lnSpc>
                      </a:pPr>
                      <a:r>
                        <a:rPr dirty="0" sz="2400" spc="-25" b="1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Color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870"/>
                        </a:lnSpc>
                      </a:pPr>
                      <a:r>
                        <a:rPr dirty="0" sz="2400" spc="-25" b="1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Red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870"/>
                        </a:lnSpc>
                      </a:pPr>
                      <a:r>
                        <a:rPr dirty="0" sz="2400" spc="-30" b="1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Green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870"/>
                        </a:lnSpc>
                      </a:pPr>
                      <a:r>
                        <a:rPr dirty="0" sz="2400" spc="-20" b="1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Blue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White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255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255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255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Light</a:t>
                      </a:r>
                      <a:r>
                        <a:rPr dirty="0" sz="2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Gray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192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192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192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Gray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128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128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128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Dark</a:t>
                      </a:r>
                      <a:r>
                        <a:rPr dirty="0" sz="2400" spc="-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Gray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64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64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64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Black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Pink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255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175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175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Orange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255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200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Yellow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255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255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1929" y="833119"/>
            <a:ext cx="11233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F</a:t>
            </a:r>
            <a:r>
              <a:rPr dirty="0" spc="-50"/>
              <a:t>o</a:t>
            </a:r>
            <a:r>
              <a:rPr dirty="0" spc="-60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8410" y="2001520"/>
            <a:ext cx="7384415" cy="1588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Gói </a:t>
            </a:r>
            <a:r>
              <a:rPr dirty="0" sz="3200" spc="-10">
                <a:latin typeface="Arial"/>
                <a:cs typeface="Arial"/>
              </a:rPr>
              <a:t>java.awt </a:t>
            </a:r>
            <a:r>
              <a:rPr dirty="0" sz="3200" spc="-5">
                <a:latin typeface="Arial"/>
                <a:cs typeface="Arial"/>
              </a:rPr>
              <a:t>package cung </a:t>
            </a:r>
            <a:r>
              <a:rPr dirty="0" sz="3200" spc="50">
                <a:latin typeface="Arial"/>
                <a:cs typeface="Arial"/>
              </a:rPr>
              <a:t>cấp </a:t>
            </a:r>
            <a:r>
              <a:rPr dirty="0" sz="3200" spc="-55">
                <a:latin typeface="Arial"/>
                <a:cs typeface="Arial"/>
              </a:rPr>
              <a:t>bởi lớp  </a:t>
            </a:r>
            <a:r>
              <a:rPr dirty="0" sz="3200" spc="-10">
                <a:latin typeface="Arial"/>
                <a:cs typeface="Arial"/>
              </a:rPr>
              <a:t>‘Font’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-50">
                <a:latin typeface="Arial"/>
                <a:cs typeface="Arial"/>
              </a:rPr>
              <a:t>phương </a:t>
            </a:r>
            <a:r>
              <a:rPr dirty="0" sz="3200" spc="-35">
                <a:latin typeface="Arial"/>
                <a:cs typeface="Arial"/>
              </a:rPr>
              <a:t>thức </a:t>
            </a:r>
            <a:r>
              <a:rPr dirty="0" sz="3200" spc="75">
                <a:latin typeface="Arial"/>
                <a:cs typeface="Arial"/>
              </a:rPr>
              <a:t>của </a:t>
            </a:r>
            <a:r>
              <a:rPr dirty="0" sz="3200" spc="-55">
                <a:latin typeface="Arial"/>
                <a:cs typeface="Arial"/>
              </a:rPr>
              <a:t>lớp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Font: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5610" y="372745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5610" y="424307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5610" y="475869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5610" y="527304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1360" y="3564890"/>
            <a:ext cx="5424170" cy="2086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5"/>
              </a:spcBef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getAllFont(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getLocalGraphicsEnvironment(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getFont(</a:t>
            </a:r>
            <a:r>
              <a:rPr dirty="0" sz="2800" spc="-10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getFontList(</a:t>
            </a:r>
            <a:r>
              <a:rPr dirty="0" sz="2800" spc="-9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839" y="491490"/>
            <a:ext cx="616521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/>
              <a:t>Hà</a:t>
            </a:r>
            <a:r>
              <a:rPr dirty="0" sz="3200" spc="-5"/>
              <a:t>m </a:t>
            </a:r>
            <a:r>
              <a:rPr dirty="0" sz="3200" spc="-30"/>
              <a:t>dựng </a:t>
            </a:r>
            <a:r>
              <a:rPr dirty="0" sz="3200" spc="-5"/>
              <a:t>Font </a:t>
            </a:r>
            <a:r>
              <a:rPr dirty="0" sz="3200" spc="40"/>
              <a:t>nhận </a:t>
            </a:r>
            <a:r>
              <a:rPr dirty="0" sz="3200"/>
              <a:t>3 </a:t>
            </a:r>
            <a:r>
              <a:rPr dirty="0" sz="3200" spc="-5"/>
              <a:t>tham</a:t>
            </a:r>
            <a:r>
              <a:rPr dirty="0" sz="3200" spc="-105"/>
              <a:t> </a:t>
            </a:r>
            <a:r>
              <a:rPr dirty="0" sz="3200" spc="100"/>
              <a:t>số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17039" y="114173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39" y="208280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7039" y="302513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2789" y="1066800"/>
            <a:ext cx="6682105" cy="2335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30">
                <a:latin typeface="Arial"/>
                <a:cs typeface="Arial"/>
              </a:rPr>
              <a:t>Tên </a:t>
            </a:r>
            <a:r>
              <a:rPr dirty="0" sz="2800" spc="-20">
                <a:latin typeface="Arial"/>
                <a:cs typeface="Arial"/>
              </a:rPr>
              <a:t>font </a:t>
            </a:r>
            <a:r>
              <a:rPr dirty="0" sz="2800" spc="-25">
                <a:latin typeface="Arial"/>
                <a:cs typeface="Arial"/>
              </a:rPr>
              <a:t>trong </a:t>
            </a:r>
            <a:r>
              <a:rPr dirty="0" sz="2800" spc="5">
                <a:latin typeface="Arial"/>
                <a:cs typeface="Arial"/>
              </a:rPr>
              <a:t>chuổi </a:t>
            </a:r>
            <a:r>
              <a:rPr dirty="0" sz="2800" spc="25">
                <a:latin typeface="Arial"/>
                <a:cs typeface="Arial"/>
              </a:rPr>
              <a:t>định </a:t>
            </a:r>
            <a:r>
              <a:rPr dirty="0" sz="2800" spc="0">
                <a:latin typeface="Arial"/>
                <a:cs typeface="Arial"/>
              </a:rPr>
              <a:t>dạng; </a:t>
            </a:r>
            <a:r>
              <a:rPr dirty="0" sz="2800" spc="-20">
                <a:latin typeface="Arial"/>
                <a:cs typeface="Arial"/>
              </a:rPr>
              <a:t>tên </a:t>
            </a:r>
            <a:r>
              <a:rPr dirty="0" sz="2800" spc="-25">
                <a:latin typeface="Arial"/>
                <a:cs typeface="Arial"/>
              </a:rPr>
              <a:t>này </a:t>
            </a:r>
            <a:r>
              <a:rPr dirty="0" sz="2800" spc="-10">
                <a:latin typeface="Arial"/>
                <a:cs typeface="Arial"/>
              </a:rPr>
              <a:t>có  </a:t>
            </a:r>
            <a:r>
              <a:rPr dirty="0" sz="2800" spc="-25">
                <a:latin typeface="Arial"/>
                <a:cs typeface="Arial"/>
              </a:rPr>
              <a:t>trong </a:t>
            </a:r>
            <a:r>
              <a:rPr dirty="0" sz="2800" spc="-55">
                <a:latin typeface="Arial"/>
                <a:cs typeface="Arial"/>
              </a:rPr>
              <a:t>phương </a:t>
            </a:r>
            <a:r>
              <a:rPr dirty="0" sz="2800" spc="-45">
                <a:latin typeface="Arial"/>
                <a:cs typeface="Arial"/>
              </a:rPr>
              <a:t>thức </a:t>
            </a:r>
            <a:r>
              <a:rPr dirty="0" sz="2800" spc="-30">
                <a:latin typeface="Arial"/>
                <a:cs typeface="Arial"/>
              </a:rPr>
              <a:t>getFontList(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  <a:p>
            <a:pPr marL="12700" marR="6985">
              <a:lnSpc>
                <a:spcPct val="100000"/>
              </a:lnSpc>
              <a:spcBef>
                <a:spcPts val="700"/>
              </a:spcBef>
              <a:tabLst>
                <a:tab pos="957580" algn="l"/>
                <a:tab pos="1780539" algn="l"/>
                <a:tab pos="2686685" algn="l"/>
                <a:tab pos="3242310" algn="l"/>
                <a:tab pos="3888104" algn="l"/>
                <a:tab pos="4826000" algn="l"/>
              </a:tabLst>
            </a:pPr>
            <a:r>
              <a:rPr dirty="0" sz="2800" spc="-50">
                <a:latin typeface="Arial"/>
                <a:cs typeface="Arial"/>
              </a:rPr>
              <a:t>K</a:t>
            </a:r>
            <a:r>
              <a:rPr dirty="0" sz="2800" spc="-25">
                <a:latin typeface="Arial"/>
                <a:cs typeface="Arial"/>
              </a:rPr>
              <a:t>i</a:t>
            </a:r>
            <a:r>
              <a:rPr dirty="0" sz="2800" spc="155">
                <a:latin typeface="Arial"/>
                <a:cs typeface="Arial"/>
              </a:rPr>
              <a:t>ể</a:t>
            </a:r>
            <a:r>
              <a:rPr dirty="0" sz="2800">
                <a:latin typeface="Arial"/>
                <a:cs typeface="Arial"/>
              </a:rPr>
              <a:t>u	</a:t>
            </a:r>
            <a:r>
              <a:rPr dirty="0" sz="2800" spc="-20">
                <a:latin typeface="Arial"/>
                <a:cs typeface="Arial"/>
              </a:rPr>
              <a:t>c</a:t>
            </a:r>
            <a:r>
              <a:rPr dirty="0" sz="2800" spc="210">
                <a:latin typeface="Arial"/>
                <a:cs typeface="Arial"/>
              </a:rPr>
              <a:t>ủ</a:t>
            </a:r>
            <a:r>
              <a:rPr dirty="0" sz="2800">
                <a:latin typeface="Arial"/>
                <a:cs typeface="Arial"/>
              </a:rPr>
              <a:t>a	</a:t>
            </a:r>
            <a:r>
              <a:rPr dirty="0" sz="2800" spc="-20">
                <a:latin typeface="Arial"/>
                <a:cs typeface="Arial"/>
              </a:rPr>
              <a:t>fo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>
                <a:latin typeface="Arial"/>
                <a:cs typeface="Arial"/>
              </a:rPr>
              <a:t>.	</a:t>
            </a:r>
            <a:r>
              <a:rPr dirty="0" sz="2800" spc="-50">
                <a:latin typeface="Arial"/>
                <a:cs typeface="Arial"/>
              </a:rPr>
              <a:t>V</a:t>
            </a:r>
            <a:r>
              <a:rPr dirty="0" sz="2800">
                <a:latin typeface="Arial"/>
                <a:cs typeface="Arial"/>
              </a:rPr>
              <a:t>í	</a:t>
            </a:r>
            <a:r>
              <a:rPr dirty="0" sz="2800" spc="-20">
                <a:latin typeface="Arial"/>
                <a:cs typeface="Arial"/>
              </a:rPr>
              <a:t>d</a:t>
            </a:r>
            <a:r>
              <a:rPr dirty="0" sz="2800" spc="210">
                <a:latin typeface="Arial"/>
                <a:cs typeface="Arial"/>
              </a:rPr>
              <a:t>ụ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 spc="-25">
                <a:latin typeface="Arial"/>
                <a:cs typeface="Arial"/>
              </a:rPr>
              <a:t>h</a:t>
            </a:r>
            <a:r>
              <a:rPr dirty="0" sz="2800" spc="-114">
                <a:latin typeface="Arial"/>
                <a:cs typeface="Arial"/>
              </a:rPr>
              <a:t>ư</a:t>
            </a:r>
            <a:r>
              <a:rPr dirty="0" sz="2800">
                <a:latin typeface="Arial"/>
                <a:cs typeface="Arial"/>
              </a:rPr>
              <a:t>:	</a:t>
            </a:r>
            <a:r>
              <a:rPr dirty="0" sz="2800" spc="-45">
                <a:latin typeface="Arial"/>
                <a:cs typeface="Arial"/>
              </a:rPr>
              <a:t>F</a:t>
            </a:r>
            <a:r>
              <a:rPr dirty="0" sz="2800" spc="-20">
                <a:latin typeface="Arial"/>
                <a:cs typeface="Arial"/>
              </a:rPr>
              <a:t>o</a:t>
            </a:r>
            <a:r>
              <a:rPr dirty="0" sz="2800" spc="-30">
                <a:latin typeface="Arial"/>
                <a:cs typeface="Arial"/>
              </a:rPr>
              <a:t>nt</a:t>
            </a:r>
            <a:r>
              <a:rPr dirty="0" sz="2800" spc="-10">
                <a:latin typeface="Arial"/>
                <a:cs typeface="Arial"/>
              </a:rPr>
              <a:t>.</a:t>
            </a:r>
            <a:r>
              <a:rPr dirty="0" sz="2800" spc="-50">
                <a:latin typeface="Arial"/>
                <a:cs typeface="Arial"/>
              </a:rPr>
              <a:t>B</a:t>
            </a:r>
            <a:r>
              <a:rPr dirty="0" sz="2800" spc="-40">
                <a:latin typeface="Arial"/>
                <a:cs typeface="Arial"/>
              </a:rPr>
              <a:t>OL</a:t>
            </a:r>
            <a:r>
              <a:rPr dirty="0" sz="2800" spc="-45">
                <a:latin typeface="Arial"/>
                <a:cs typeface="Arial"/>
              </a:rPr>
              <a:t>D</a:t>
            </a:r>
            <a:r>
              <a:rPr dirty="0" sz="2800">
                <a:latin typeface="Arial"/>
                <a:cs typeface="Arial"/>
              </a:rPr>
              <a:t>,  </a:t>
            </a:r>
            <a:r>
              <a:rPr dirty="0" sz="2800" spc="-30">
                <a:latin typeface="Arial"/>
                <a:cs typeface="Arial"/>
              </a:rPr>
              <a:t>Font.PLAIN,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Font.ITALIC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800" spc="-20">
                <a:latin typeface="Arial"/>
                <a:cs typeface="Arial"/>
              </a:rPr>
              <a:t>Kích </a:t>
            </a:r>
            <a:r>
              <a:rPr dirty="0" sz="2800" spc="-60">
                <a:latin typeface="Arial"/>
                <a:cs typeface="Arial"/>
              </a:rPr>
              <a:t>thước </a:t>
            </a:r>
            <a:r>
              <a:rPr dirty="0" sz="2800" spc="60">
                <a:latin typeface="Arial"/>
                <a:cs typeface="Arial"/>
              </a:rPr>
              <a:t>của</a:t>
            </a:r>
            <a:r>
              <a:rPr dirty="0" sz="2800" spc="-16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font.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9839" y="3373235"/>
            <a:ext cx="6579234" cy="1397000"/>
          </a:xfrm>
          <a:prstGeom prst="rect">
            <a:avLst/>
          </a:prstGeom>
        </p:spPr>
        <p:txBody>
          <a:bodyPr wrap="square" lIns="0" tIns="1181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Ví</a:t>
            </a:r>
            <a:r>
              <a:rPr dirty="0" sz="3200" spc="-85">
                <a:latin typeface="Arial"/>
                <a:cs typeface="Arial"/>
              </a:rPr>
              <a:t> </a:t>
            </a:r>
            <a:r>
              <a:rPr dirty="0" sz="3200" spc="125">
                <a:latin typeface="Arial"/>
                <a:cs typeface="Arial"/>
              </a:rPr>
              <a:t>dụ</a:t>
            </a:r>
            <a:endParaRPr sz="3200">
              <a:latin typeface="Arial"/>
              <a:cs typeface="Arial"/>
            </a:endParaRPr>
          </a:p>
          <a:p>
            <a:pPr marL="518795" marR="5080">
              <a:lnSpc>
                <a:spcPct val="110600"/>
              </a:lnSpc>
              <a:spcBef>
                <a:spcPts val="290"/>
              </a:spcBef>
            </a:pPr>
            <a:r>
              <a:rPr dirty="0" sz="2200" spc="-20" b="1">
                <a:solidFill>
                  <a:srgbClr val="A72700"/>
                </a:solidFill>
                <a:latin typeface="Times New Roman"/>
                <a:cs typeface="Times New Roman"/>
              </a:rPr>
              <a:t>Font f1 </a:t>
            </a:r>
            <a:r>
              <a:rPr dirty="0" sz="2200" b="1">
                <a:solidFill>
                  <a:srgbClr val="A72700"/>
                </a:solidFill>
                <a:latin typeface="Times New Roman"/>
                <a:cs typeface="Times New Roman"/>
              </a:rPr>
              <a:t>= </a:t>
            </a:r>
            <a:r>
              <a:rPr dirty="0" sz="2200" spc="-15" b="1">
                <a:solidFill>
                  <a:srgbClr val="A72700"/>
                </a:solidFill>
                <a:latin typeface="Times New Roman"/>
                <a:cs typeface="Times New Roman"/>
              </a:rPr>
              <a:t>new </a:t>
            </a:r>
            <a:r>
              <a:rPr dirty="0" sz="2200" spc="-25" b="1">
                <a:solidFill>
                  <a:srgbClr val="A72700"/>
                </a:solidFill>
                <a:latin typeface="Times New Roman"/>
                <a:cs typeface="Times New Roman"/>
              </a:rPr>
              <a:t>Font("SansSerif", Font.ITALIC, 16);  </a:t>
            </a:r>
            <a:r>
              <a:rPr dirty="0" sz="2200" spc="-20" b="1">
                <a:solidFill>
                  <a:srgbClr val="A72700"/>
                </a:solidFill>
                <a:latin typeface="Times New Roman"/>
                <a:cs typeface="Times New Roman"/>
              </a:rPr>
              <a:t>g.setFont(f1);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833119"/>
            <a:ext cx="39935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Lớp</a:t>
            </a:r>
            <a:r>
              <a:rPr dirty="0" spc="-165"/>
              <a:t> </a:t>
            </a:r>
            <a:r>
              <a:rPr dirty="0" spc="-40"/>
              <a:t>FontMetrics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489" y="1986279"/>
            <a:ext cx="7616825" cy="233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Đo </a:t>
            </a:r>
            <a:r>
              <a:rPr dirty="0" sz="2800" spc="-60">
                <a:latin typeface="Arial"/>
                <a:cs typeface="Arial"/>
              </a:rPr>
              <a:t>lường </a:t>
            </a:r>
            <a:r>
              <a:rPr dirty="0" sz="2800" spc="-20">
                <a:latin typeface="Arial"/>
                <a:cs typeface="Arial"/>
              </a:rPr>
              <a:t>các ký </a:t>
            </a:r>
            <a:r>
              <a:rPr dirty="0" sz="2800" spc="-55">
                <a:latin typeface="Arial"/>
                <a:cs typeface="Arial"/>
              </a:rPr>
              <a:t>tự </a:t>
            </a:r>
            <a:r>
              <a:rPr dirty="0" sz="2800" spc="-30">
                <a:latin typeface="Arial"/>
                <a:cs typeface="Arial"/>
              </a:rPr>
              <a:t>khác </a:t>
            </a:r>
            <a:r>
              <a:rPr dirty="0" sz="2800" spc="-25">
                <a:latin typeface="Arial"/>
                <a:cs typeface="Arial"/>
              </a:rPr>
              <a:t>nhau </a:t>
            </a:r>
            <a:r>
              <a:rPr dirty="0" sz="2800" spc="15">
                <a:latin typeface="Arial"/>
                <a:cs typeface="Arial"/>
              </a:rPr>
              <a:t>hiển </a:t>
            </a:r>
            <a:r>
              <a:rPr dirty="0" sz="2800" spc="35">
                <a:latin typeface="Arial"/>
                <a:cs typeface="Arial"/>
              </a:rPr>
              <a:t>thị </a:t>
            </a:r>
            <a:r>
              <a:rPr dirty="0" sz="2800" spc="-25">
                <a:latin typeface="Arial"/>
                <a:cs typeface="Arial"/>
              </a:rPr>
              <a:t>trong  </a:t>
            </a:r>
            <a:r>
              <a:rPr dirty="0" sz="2800" spc="-20">
                <a:latin typeface="Arial"/>
                <a:cs typeface="Arial"/>
              </a:rPr>
              <a:t>các font </a:t>
            </a:r>
            <a:r>
              <a:rPr dirty="0" sz="2800" spc="-30">
                <a:latin typeface="Arial"/>
                <a:cs typeface="Arial"/>
              </a:rPr>
              <a:t>khác</a:t>
            </a:r>
            <a:r>
              <a:rPr dirty="0" sz="2800" spc="-16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nhau.</a:t>
            </a:r>
            <a:endParaRPr sz="2800">
              <a:latin typeface="Arial"/>
              <a:cs typeface="Arial"/>
            </a:endParaRPr>
          </a:p>
          <a:p>
            <a:pPr marL="355600" marR="698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  <a:tab pos="1258570" algn="l"/>
                <a:tab pos="1852930" algn="l"/>
                <a:tab pos="2962275" algn="l"/>
                <a:tab pos="3745229" algn="l"/>
                <a:tab pos="4647565" algn="l"/>
                <a:tab pos="6050280" algn="l"/>
              </a:tabLst>
            </a:pPr>
            <a:r>
              <a:rPr dirty="0" sz="2800" spc="-50">
                <a:latin typeface="Arial"/>
                <a:cs typeface="Arial"/>
              </a:rPr>
              <a:t>V</a:t>
            </a:r>
            <a:r>
              <a:rPr dirty="0" sz="2800" spc="-25">
                <a:latin typeface="Arial"/>
                <a:cs typeface="Arial"/>
              </a:rPr>
              <a:t>i</a:t>
            </a:r>
            <a:r>
              <a:rPr dirty="0" sz="2800" spc="155">
                <a:latin typeface="Arial"/>
                <a:cs typeface="Arial"/>
              </a:rPr>
              <a:t>ệ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10">
                <a:latin typeface="Arial"/>
                <a:cs typeface="Arial"/>
              </a:rPr>
              <a:t>đ</a:t>
            </a:r>
            <a:r>
              <a:rPr dirty="0" sz="2800">
                <a:latin typeface="Arial"/>
                <a:cs typeface="Arial"/>
              </a:rPr>
              <a:t>o	</a:t>
            </a:r>
            <a:r>
              <a:rPr dirty="0" sz="2800" spc="-10">
                <a:latin typeface="Arial"/>
                <a:cs typeface="Arial"/>
              </a:rPr>
              <a:t>l</a:t>
            </a:r>
            <a:r>
              <a:rPr dirty="0" sz="2800" spc="-105">
                <a:latin typeface="Arial"/>
                <a:cs typeface="Arial"/>
              </a:rPr>
              <a:t>ư</a:t>
            </a:r>
            <a:r>
              <a:rPr dirty="0" sz="2800" spc="-130">
                <a:latin typeface="Arial"/>
                <a:cs typeface="Arial"/>
              </a:rPr>
              <a:t>ờ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40">
                <a:latin typeface="Arial"/>
                <a:cs typeface="Arial"/>
              </a:rPr>
              <a:t>b</a:t>
            </a:r>
            <a:r>
              <a:rPr dirty="0" sz="2800" spc="-30">
                <a:latin typeface="Arial"/>
                <a:cs typeface="Arial"/>
              </a:rPr>
              <a:t>a</a:t>
            </a:r>
            <a:r>
              <a:rPr dirty="0" sz="2800">
                <a:latin typeface="Arial"/>
                <a:cs typeface="Arial"/>
              </a:rPr>
              <a:t>o	</a:t>
            </a:r>
            <a:r>
              <a:rPr dirty="0" sz="2800" spc="-20">
                <a:latin typeface="Arial"/>
                <a:cs typeface="Arial"/>
              </a:rPr>
              <a:t>g</a:t>
            </a:r>
            <a:r>
              <a:rPr dirty="0" sz="2800" spc="135">
                <a:latin typeface="Arial"/>
                <a:cs typeface="Arial"/>
              </a:rPr>
              <a:t>ồ</a:t>
            </a:r>
            <a:r>
              <a:rPr dirty="0" sz="2800">
                <a:latin typeface="Arial"/>
                <a:cs typeface="Arial"/>
              </a:rPr>
              <a:t>m	</a:t>
            </a:r>
            <a:r>
              <a:rPr dirty="0" sz="2800" spc="0">
                <a:latin typeface="Arial"/>
                <a:cs typeface="Arial"/>
              </a:rPr>
              <a:t>‘</a:t>
            </a:r>
            <a:r>
              <a:rPr dirty="0" sz="2800" spc="-40">
                <a:latin typeface="Arial"/>
                <a:cs typeface="Arial"/>
              </a:rPr>
              <a:t>h</a:t>
            </a:r>
            <a:r>
              <a:rPr dirty="0" sz="2800" spc="-30">
                <a:latin typeface="Arial"/>
                <a:cs typeface="Arial"/>
              </a:rPr>
              <a:t>e</a:t>
            </a:r>
            <a:r>
              <a:rPr dirty="0" sz="2800" spc="-25">
                <a:latin typeface="Arial"/>
                <a:cs typeface="Arial"/>
              </a:rPr>
              <a:t>i</a:t>
            </a:r>
            <a:r>
              <a:rPr dirty="0" sz="2800" spc="-40">
                <a:latin typeface="Arial"/>
                <a:cs typeface="Arial"/>
              </a:rPr>
              <a:t>g</a:t>
            </a:r>
            <a:r>
              <a:rPr dirty="0" sz="2800" spc="-30">
                <a:latin typeface="Arial"/>
                <a:cs typeface="Arial"/>
              </a:rPr>
              <a:t>ht</a:t>
            </a:r>
            <a:r>
              <a:rPr dirty="0" sz="2800" spc="0">
                <a:latin typeface="Arial"/>
                <a:cs typeface="Arial"/>
              </a:rPr>
              <a:t>’</a:t>
            </a:r>
            <a:r>
              <a:rPr dirty="0" sz="2800">
                <a:latin typeface="Arial"/>
                <a:cs typeface="Arial"/>
              </a:rPr>
              <a:t>,	</a:t>
            </a:r>
            <a:r>
              <a:rPr dirty="0" sz="2800" spc="0">
                <a:latin typeface="Arial"/>
                <a:cs typeface="Arial"/>
              </a:rPr>
              <a:t>‘</a:t>
            </a:r>
            <a:r>
              <a:rPr dirty="0" sz="2800" spc="-40">
                <a:latin typeface="Arial"/>
                <a:cs typeface="Arial"/>
              </a:rPr>
              <a:t>b</a:t>
            </a:r>
            <a:r>
              <a:rPr dirty="0" sz="2800" spc="-30">
                <a:latin typeface="Arial"/>
                <a:cs typeface="Arial"/>
              </a:rPr>
              <a:t>a</a:t>
            </a:r>
            <a:r>
              <a:rPr dirty="0" sz="2800" spc="-40">
                <a:latin typeface="Arial"/>
                <a:cs typeface="Arial"/>
              </a:rPr>
              <a:t>s</a:t>
            </a:r>
            <a:r>
              <a:rPr dirty="0" sz="2800" spc="-30">
                <a:latin typeface="Arial"/>
                <a:cs typeface="Arial"/>
              </a:rPr>
              <a:t>e</a:t>
            </a:r>
            <a:r>
              <a:rPr dirty="0" sz="2800" spc="-25">
                <a:latin typeface="Arial"/>
                <a:cs typeface="Arial"/>
              </a:rPr>
              <a:t>li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 spc="-30">
                <a:latin typeface="Arial"/>
                <a:cs typeface="Arial"/>
              </a:rPr>
              <a:t>e</a:t>
            </a:r>
            <a:r>
              <a:rPr dirty="0" sz="2800" spc="-5">
                <a:latin typeface="Arial"/>
                <a:cs typeface="Arial"/>
              </a:rPr>
              <a:t>’</a:t>
            </a:r>
            <a:r>
              <a:rPr dirty="0" sz="2800">
                <a:latin typeface="Arial"/>
                <a:cs typeface="Arial"/>
              </a:rPr>
              <a:t>,  </a:t>
            </a:r>
            <a:r>
              <a:rPr dirty="0" sz="2800" spc="-25">
                <a:latin typeface="Arial"/>
                <a:cs typeface="Arial"/>
              </a:rPr>
              <a:t>‘ascent’, </a:t>
            </a:r>
            <a:r>
              <a:rPr dirty="0" sz="2800" spc="-30">
                <a:latin typeface="Arial"/>
                <a:cs typeface="Arial"/>
              </a:rPr>
              <a:t>‘descent’ </a:t>
            </a:r>
            <a:r>
              <a:rPr dirty="0" sz="2800" spc="-20">
                <a:latin typeface="Arial"/>
                <a:cs typeface="Arial"/>
              </a:rPr>
              <a:t>và </a:t>
            </a:r>
            <a:r>
              <a:rPr dirty="0" sz="2800" spc="-30">
                <a:latin typeface="Arial"/>
                <a:cs typeface="Arial"/>
              </a:rPr>
              <a:t>‘leading’ </a:t>
            </a:r>
            <a:r>
              <a:rPr dirty="0" sz="2800" spc="55">
                <a:latin typeface="Arial"/>
                <a:cs typeface="Arial"/>
              </a:rPr>
              <a:t>của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font.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0">
                <a:latin typeface="Arial"/>
                <a:cs typeface="Arial"/>
              </a:rPr>
              <a:t>Nó </a:t>
            </a:r>
            <a:r>
              <a:rPr dirty="0" sz="2800" spc="-25">
                <a:latin typeface="Arial"/>
                <a:cs typeface="Arial"/>
              </a:rPr>
              <a:t>không </a:t>
            </a:r>
            <a:r>
              <a:rPr dirty="0" sz="2800" spc="90">
                <a:latin typeface="Arial"/>
                <a:cs typeface="Arial"/>
              </a:rPr>
              <a:t>cụ </a:t>
            </a:r>
            <a:r>
              <a:rPr dirty="0" sz="2800" spc="30">
                <a:latin typeface="Arial"/>
                <a:cs typeface="Arial"/>
              </a:rPr>
              <a:t>thể </a:t>
            </a:r>
            <a:r>
              <a:rPr dirty="0" sz="2800" spc="-20">
                <a:latin typeface="Arial"/>
                <a:cs typeface="Arial"/>
              </a:rPr>
              <a:t>vì </a:t>
            </a:r>
            <a:r>
              <a:rPr dirty="0" sz="2800" spc="-15">
                <a:latin typeface="Arial"/>
                <a:cs typeface="Arial"/>
              </a:rPr>
              <a:t>nó là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-45">
                <a:latin typeface="Arial"/>
                <a:cs typeface="Arial"/>
              </a:rPr>
              <a:t>trừu</a:t>
            </a:r>
            <a:r>
              <a:rPr dirty="0" sz="2800" spc="-525">
                <a:latin typeface="Arial"/>
                <a:cs typeface="Arial"/>
              </a:rPr>
              <a:t> </a:t>
            </a:r>
            <a:r>
              <a:rPr dirty="0" sz="2800" spc="-60">
                <a:latin typeface="Arial"/>
                <a:cs typeface="Arial"/>
              </a:rPr>
              <a:t>tượng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840739"/>
            <a:ext cx="72116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 </a:t>
            </a:r>
            <a:r>
              <a:rPr dirty="0" spc="-40"/>
              <a:t>FontMetrics </a:t>
            </a:r>
            <a:r>
              <a:rPr dirty="0" spc="30"/>
              <a:t>(tiếp</a:t>
            </a:r>
            <a:r>
              <a:rPr dirty="0" spc="-170"/>
              <a:t> </a:t>
            </a:r>
            <a:r>
              <a:rPr dirty="0" spc="-30"/>
              <a:t>theo…)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469" y="1996439"/>
            <a:ext cx="25088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60">
                <a:latin typeface="Arial"/>
                <a:cs typeface="Arial"/>
              </a:rPr>
              <a:t>Phương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-40">
                <a:latin typeface="Arial"/>
                <a:cs typeface="Arial"/>
              </a:rPr>
              <a:t>thức: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70" y="2561589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70" y="3003550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670" y="3445509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7670" y="3886200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7670" y="4328159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7670" y="477012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3420" y="2424429"/>
            <a:ext cx="2679065" cy="26746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90"/>
              </a:spcBef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getFontMetrics(f1)  getHeight(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getAscent(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getDescent(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getLeading(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getName(</a:t>
            </a:r>
            <a:r>
              <a:rPr dirty="0" sz="2400" spc="-7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510" y="566419"/>
            <a:ext cx="4062729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490220">
              <a:lnSpc>
                <a:spcPct val="100000"/>
              </a:lnSpc>
              <a:spcBef>
                <a:spcPts val="100"/>
              </a:spcBef>
            </a:pPr>
            <a:r>
              <a:rPr dirty="0" sz="4000" spc="50"/>
              <a:t>Cấu </a:t>
            </a:r>
            <a:r>
              <a:rPr dirty="0" sz="4000" spc="-30"/>
              <a:t>trúc </a:t>
            </a:r>
            <a:r>
              <a:rPr dirty="0" sz="4000" spc="40"/>
              <a:t>một  </a:t>
            </a:r>
            <a:r>
              <a:rPr dirty="0" sz="4000" spc="-80"/>
              <a:t>chương </a:t>
            </a:r>
            <a:r>
              <a:rPr dirty="0" sz="4000" spc="-30"/>
              <a:t>trình</a:t>
            </a:r>
            <a:r>
              <a:rPr dirty="0" sz="4000" spc="-120"/>
              <a:t> </a:t>
            </a:r>
            <a:r>
              <a:rPr dirty="0" sz="4000" spc="-40"/>
              <a:t>Java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269" y="1913890"/>
            <a:ext cx="5910580" cy="400685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Xác </a:t>
            </a:r>
            <a:r>
              <a:rPr dirty="0" sz="3200" spc="55">
                <a:latin typeface="Arial"/>
                <a:cs typeface="Arial"/>
              </a:rPr>
              <a:t>lập </a:t>
            </a:r>
            <a:r>
              <a:rPr dirty="0" sz="3200" spc="-5">
                <a:latin typeface="Arial"/>
                <a:cs typeface="Arial"/>
              </a:rPr>
              <a:t>thông tin môi</a:t>
            </a:r>
            <a:r>
              <a:rPr dirty="0" sz="3200" spc="-130">
                <a:latin typeface="Arial"/>
                <a:cs typeface="Arial"/>
              </a:rPr>
              <a:t> </a:t>
            </a:r>
            <a:r>
              <a:rPr dirty="0" sz="3200" spc="-55">
                <a:latin typeface="Arial"/>
                <a:cs typeface="Arial"/>
              </a:rPr>
              <a:t>trường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Khai báo </a:t>
            </a:r>
            <a:r>
              <a:rPr dirty="0" sz="3200" spc="-55">
                <a:latin typeface="Arial"/>
                <a:cs typeface="Arial"/>
              </a:rPr>
              <a:t>lớp </a:t>
            </a:r>
            <a:r>
              <a:rPr dirty="0" sz="3200" spc="55">
                <a:latin typeface="Arial"/>
                <a:cs typeface="Arial"/>
              </a:rPr>
              <a:t>đối </a:t>
            </a:r>
            <a:r>
              <a:rPr dirty="0" sz="3200" spc="-60">
                <a:latin typeface="Arial"/>
                <a:cs typeface="Arial"/>
              </a:rPr>
              <a:t>tượng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(Class)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Các thành </a:t>
            </a:r>
            <a:r>
              <a:rPr dirty="0" sz="3200" spc="35">
                <a:latin typeface="Arial"/>
                <a:cs typeface="Arial"/>
              </a:rPr>
              <a:t>phần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(Tokens):</a:t>
            </a:r>
            <a:endParaRPr sz="3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50"/>
              </a:spcBef>
              <a:buChar char="–"/>
              <a:tabLst>
                <a:tab pos="755650" algn="l"/>
              </a:tabLst>
            </a:pPr>
            <a:r>
              <a:rPr dirty="0" sz="2800" spc="25">
                <a:latin typeface="Arial"/>
                <a:cs typeface="Arial"/>
              </a:rPr>
              <a:t>Định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danh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59"/>
              </a:spcBef>
              <a:buChar char="–"/>
              <a:tabLst>
                <a:tab pos="755650" algn="l"/>
              </a:tabLst>
            </a:pPr>
            <a:r>
              <a:rPr dirty="0" sz="2800" spc="-80">
                <a:latin typeface="Arial"/>
                <a:cs typeface="Arial"/>
              </a:rPr>
              <a:t>Từ </a:t>
            </a:r>
            <a:r>
              <a:rPr dirty="0" sz="2800" spc="-25">
                <a:latin typeface="Arial"/>
                <a:cs typeface="Arial"/>
              </a:rPr>
              <a:t>khóa </a:t>
            </a:r>
            <a:r>
              <a:rPr dirty="0" sz="2800">
                <a:latin typeface="Arial"/>
                <a:cs typeface="Arial"/>
              </a:rPr>
              <a:t>/ </a:t>
            </a:r>
            <a:r>
              <a:rPr dirty="0" sz="2800" spc="-65">
                <a:latin typeface="Arial"/>
                <a:cs typeface="Arial"/>
              </a:rPr>
              <a:t>từ </a:t>
            </a:r>
            <a:r>
              <a:rPr dirty="0" sz="2800" spc="-70">
                <a:latin typeface="Arial"/>
                <a:cs typeface="Arial"/>
              </a:rPr>
              <a:t>dự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phòng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dirty="0" sz="2800" spc="-25">
                <a:latin typeface="Arial"/>
                <a:cs typeface="Arial"/>
              </a:rPr>
              <a:t>Ký </a:t>
            </a:r>
            <a:r>
              <a:rPr dirty="0" sz="2800" spc="-60">
                <a:latin typeface="Arial"/>
                <a:cs typeface="Arial"/>
              </a:rPr>
              <a:t>tự </a:t>
            </a:r>
            <a:r>
              <a:rPr dirty="0" sz="2800" spc="-30">
                <a:latin typeface="Arial"/>
                <a:cs typeface="Arial"/>
              </a:rPr>
              <a:t>phân</a:t>
            </a:r>
            <a:r>
              <a:rPr dirty="0" sz="2800" spc="-15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cách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59"/>
              </a:spcBef>
              <a:buChar char="–"/>
              <a:tabLst>
                <a:tab pos="755650" algn="l"/>
              </a:tabLst>
            </a:pPr>
            <a:r>
              <a:rPr dirty="0" sz="2800" spc="-30">
                <a:latin typeface="Arial"/>
                <a:cs typeface="Arial"/>
              </a:rPr>
              <a:t>Nguyên </a:t>
            </a:r>
            <a:r>
              <a:rPr dirty="0" sz="2800" spc="10">
                <a:latin typeface="Arial"/>
                <a:cs typeface="Arial"/>
              </a:rPr>
              <a:t>dạng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(Literals)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dirty="0" sz="2800" spc="-30">
                <a:latin typeface="Arial"/>
                <a:cs typeface="Arial"/>
              </a:rPr>
              <a:t>Toán</a:t>
            </a:r>
            <a:r>
              <a:rPr dirty="0" sz="2800" spc="-150">
                <a:latin typeface="Arial"/>
                <a:cs typeface="Arial"/>
              </a:rPr>
              <a:t> </a:t>
            </a:r>
            <a:r>
              <a:rPr dirty="0" sz="2800" spc="-60">
                <a:latin typeface="Arial"/>
                <a:cs typeface="Arial"/>
              </a:rPr>
              <a:t>tử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529" y="833119"/>
            <a:ext cx="19310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Kiểu</a:t>
            </a:r>
            <a:r>
              <a:rPr dirty="0" spc="-160"/>
              <a:t> </a:t>
            </a:r>
            <a:r>
              <a:rPr dirty="0" spc="100"/>
              <a:t>vẽ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469" y="1986279"/>
            <a:ext cx="68897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50">
                <a:latin typeface="Arial"/>
                <a:cs typeface="Arial"/>
              </a:rPr>
              <a:t>đối </a:t>
            </a:r>
            <a:r>
              <a:rPr dirty="0" sz="3200" spc="-60">
                <a:latin typeface="Arial"/>
                <a:cs typeface="Arial"/>
              </a:rPr>
              <a:t>tượng </a:t>
            </a:r>
            <a:r>
              <a:rPr dirty="0" sz="3200" spc="100">
                <a:latin typeface="Arial"/>
                <a:cs typeface="Arial"/>
              </a:rPr>
              <a:t>để vẽ </a:t>
            </a:r>
            <a:r>
              <a:rPr dirty="0" sz="3200" spc="-65">
                <a:latin typeface="Arial"/>
                <a:cs typeface="Arial"/>
              </a:rPr>
              <a:t>được </a:t>
            </a:r>
            <a:r>
              <a:rPr dirty="0" sz="3200" spc="-50">
                <a:latin typeface="Arial"/>
                <a:cs typeface="Arial"/>
              </a:rPr>
              <a:t>sử</a:t>
            </a:r>
            <a:r>
              <a:rPr dirty="0" sz="3200" spc="-229">
                <a:latin typeface="Arial"/>
                <a:cs typeface="Arial"/>
              </a:rPr>
              <a:t> </a:t>
            </a:r>
            <a:r>
              <a:rPr dirty="0" sz="3200" spc="35">
                <a:latin typeface="Arial"/>
                <a:cs typeface="Arial"/>
              </a:rPr>
              <a:t>dụng.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469" y="2575560"/>
            <a:ext cx="1723389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Met</a:t>
            </a:r>
            <a:r>
              <a:rPr dirty="0" sz="3200">
                <a:latin typeface="Arial"/>
                <a:cs typeface="Arial"/>
              </a:rPr>
              <a:t>h</a:t>
            </a:r>
            <a:r>
              <a:rPr dirty="0" sz="3200" spc="-15">
                <a:latin typeface="Arial"/>
                <a:cs typeface="Arial"/>
              </a:rPr>
              <a:t>o</a:t>
            </a:r>
            <a:r>
              <a:rPr dirty="0" sz="3200"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4006" y="2575560"/>
            <a:ext cx="562546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7925" algn="l"/>
                <a:tab pos="1800225" algn="l"/>
                <a:tab pos="3078480" algn="l"/>
                <a:tab pos="3905885" algn="l"/>
                <a:tab pos="4867275" algn="l"/>
              </a:tabLst>
            </a:pPr>
            <a:r>
              <a:rPr dirty="0" sz="3200" spc="-15">
                <a:latin typeface="Arial"/>
                <a:cs typeface="Arial"/>
              </a:rPr>
              <a:t>u</a:t>
            </a:r>
            <a:r>
              <a:rPr dirty="0" sz="3200" spc="0">
                <a:latin typeface="Arial"/>
                <a:cs typeface="Arial"/>
              </a:rPr>
              <a:t>s</a:t>
            </a:r>
            <a:r>
              <a:rPr dirty="0" sz="3200" spc="-5">
                <a:latin typeface="Arial"/>
                <a:cs typeface="Arial"/>
              </a:rPr>
              <a:t>e</a:t>
            </a:r>
            <a:r>
              <a:rPr dirty="0" sz="3200">
                <a:latin typeface="Arial"/>
                <a:cs typeface="Arial"/>
              </a:rPr>
              <a:t>d	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>
                <a:latin typeface="Arial"/>
                <a:cs typeface="Arial"/>
              </a:rPr>
              <a:t>o	</a:t>
            </a:r>
            <a:r>
              <a:rPr dirty="0" sz="3200" spc="5">
                <a:latin typeface="Arial"/>
                <a:cs typeface="Arial"/>
              </a:rPr>
              <a:t>m</a:t>
            </a:r>
            <a:r>
              <a:rPr dirty="0" sz="3200" spc="-15">
                <a:latin typeface="Arial"/>
                <a:cs typeface="Arial"/>
              </a:rPr>
              <a:t>a</a:t>
            </a:r>
            <a:r>
              <a:rPr dirty="0" sz="3200">
                <a:latin typeface="Arial"/>
                <a:cs typeface="Arial"/>
              </a:rPr>
              <a:t>ke	</a:t>
            </a:r>
            <a:r>
              <a:rPr dirty="0" sz="3200" spc="-5">
                <a:latin typeface="Arial"/>
                <a:cs typeface="Arial"/>
              </a:rPr>
              <a:t>o</a:t>
            </a:r>
            <a:r>
              <a:rPr dirty="0" sz="3200" spc="-15">
                <a:latin typeface="Arial"/>
                <a:cs typeface="Arial"/>
              </a:rPr>
              <a:t>l</a:t>
            </a:r>
            <a:r>
              <a:rPr dirty="0" sz="3200">
                <a:latin typeface="Arial"/>
                <a:cs typeface="Arial"/>
              </a:rPr>
              <a:t>d	</a:t>
            </a:r>
            <a:r>
              <a:rPr dirty="0" sz="3200" spc="-5">
                <a:latin typeface="Arial"/>
                <a:cs typeface="Arial"/>
              </a:rPr>
              <a:t>a</a:t>
            </a:r>
            <a:r>
              <a:rPr dirty="0" sz="3200" spc="-15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d	</a:t>
            </a:r>
            <a:r>
              <a:rPr dirty="0" sz="3200" spc="-5">
                <a:latin typeface="Arial"/>
                <a:cs typeface="Arial"/>
              </a:rPr>
              <a:t>new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2961640"/>
            <a:ext cx="7614284" cy="272161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dirty="0" sz="3200" spc="-10">
                <a:latin typeface="Arial"/>
                <a:cs typeface="Arial"/>
              </a:rPr>
              <a:t>contents </a:t>
            </a:r>
            <a:r>
              <a:rPr dirty="0" sz="3200" spc="-5">
                <a:latin typeface="Arial"/>
                <a:cs typeface="Arial"/>
              </a:rPr>
              <a:t>visible on the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screen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dirty="0" sz="2800" spc="-40" b="1">
                <a:solidFill>
                  <a:srgbClr val="A72700"/>
                </a:solidFill>
                <a:latin typeface="Arial"/>
                <a:cs typeface="Arial"/>
              </a:rPr>
              <a:t>setXORMode(Color</a:t>
            </a:r>
            <a:r>
              <a:rPr dirty="0" sz="2800" spc="-7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15" b="1">
                <a:solidFill>
                  <a:srgbClr val="A72700"/>
                </a:solidFill>
                <a:latin typeface="Arial"/>
                <a:cs typeface="Arial"/>
              </a:rPr>
              <a:t>c)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  <a:tab pos="1891664" algn="l"/>
                <a:tab pos="2954020" algn="l"/>
                <a:tab pos="3476625" algn="l"/>
                <a:tab pos="4692015" algn="l"/>
                <a:tab pos="5210810" algn="l"/>
                <a:tab pos="5955030" algn="l"/>
              </a:tabLst>
            </a:pPr>
            <a:r>
              <a:rPr dirty="0" sz="3200" spc="-5">
                <a:latin typeface="Arial"/>
                <a:cs typeface="Arial"/>
              </a:rPr>
              <a:t>Met</a:t>
            </a:r>
            <a:r>
              <a:rPr dirty="0" sz="3200">
                <a:latin typeface="Arial"/>
                <a:cs typeface="Arial"/>
              </a:rPr>
              <a:t>h</a:t>
            </a:r>
            <a:r>
              <a:rPr dirty="0" sz="3200" spc="-15">
                <a:latin typeface="Arial"/>
                <a:cs typeface="Arial"/>
              </a:rPr>
              <a:t>o</a:t>
            </a:r>
            <a:r>
              <a:rPr dirty="0" sz="3200">
                <a:latin typeface="Arial"/>
                <a:cs typeface="Arial"/>
              </a:rPr>
              <a:t>d	</a:t>
            </a:r>
            <a:r>
              <a:rPr dirty="0" sz="3200" spc="-15">
                <a:latin typeface="Arial"/>
                <a:cs typeface="Arial"/>
              </a:rPr>
              <a:t>u</a:t>
            </a:r>
            <a:r>
              <a:rPr dirty="0" sz="3200" spc="0">
                <a:latin typeface="Arial"/>
                <a:cs typeface="Arial"/>
              </a:rPr>
              <a:t>s</a:t>
            </a:r>
            <a:r>
              <a:rPr dirty="0" sz="3200" spc="-5">
                <a:latin typeface="Arial"/>
                <a:cs typeface="Arial"/>
              </a:rPr>
              <a:t>e</a:t>
            </a:r>
            <a:r>
              <a:rPr dirty="0" sz="3200">
                <a:latin typeface="Arial"/>
                <a:cs typeface="Arial"/>
              </a:rPr>
              <a:t>d	</a:t>
            </a:r>
            <a:r>
              <a:rPr dirty="0" sz="3200" spc="25">
                <a:latin typeface="Arial"/>
                <a:cs typeface="Arial"/>
              </a:rPr>
              <a:t>t</a:t>
            </a:r>
            <a:r>
              <a:rPr dirty="0" sz="3200">
                <a:latin typeface="Arial"/>
                <a:cs typeface="Arial"/>
              </a:rPr>
              <a:t>o	</a:t>
            </a:r>
            <a:r>
              <a:rPr dirty="0" sz="3200" spc="-20">
                <a:latin typeface="Arial"/>
                <a:cs typeface="Arial"/>
              </a:rPr>
              <a:t>r</a:t>
            </a:r>
            <a:r>
              <a:rPr dirty="0" sz="3200" spc="-5">
                <a:latin typeface="Arial"/>
                <a:cs typeface="Arial"/>
              </a:rPr>
              <a:t>e</a:t>
            </a:r>
            <a:r>
              <a:rPr dirty="0" sz="3200" spc="0">
                <a:latin typeface="Arial"/>
                <a:cs typeface="Arial"/>
              </a:rPr>
              <a:t>v</a:t>
            </a:r>
            <a:r>
              <a:rPr dirty="0" sz="3200" spc="-15">
                <a:latin typeface="Arial"/>
                <a:cs typeface="Arial"/>
              </a:rPr>
              <a:t>e</a:t>
            </a:r>
            <a:r>
              <a:rPr dirty="0" sz="3200" spc="-10">
                <a:latin typeface="Arial"/>
                <a:cs typeface="Arial"/>
              </a:rPr>
              <a:t>r</a:t>
            </a:r>
            <a:r>
              <a:rPr dirty="0" sz="3200">
                <a:latin typeface="Arial"/>
                <a:cs typeface="Arial"/>
              </a:rPr>
              <a:t>t	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>
                <a:latin typeface="Arial"/>
                <a:cs typeface="Arial"/>
              </a:rPr>
              <a:t>o	</a:t>
            </a:r>
            <a:r>
              <a:rPr dirty="0" sz="3200" spc="-10">
                <a:latin typeface="Arial"/>
                <a:cs typeface="Arial"/>
              </a:rPr>
              <a:t>th</a:t>
            </a:r>
            <a:r>
              <a:rPr dirty="0" sz="3200">
                <a:latin typeface="Arial"/>
                <a:cs typeface="Arial"/>
              </a:rPr>
              <a:t>e	</a:t>
            </a:r>
            <a:r>
              <a:rPr dirty="0" sz="3200" spc="-5">
                <a:latin typeface="Arial"/>
                <a:cs typeface="Arial"/>
              </a:rPr>
              <a:t>o</a:t>
            </a:r>
            <a:r>
              <a:rPr dirty="0" sz="3200" spc="0">
                <a:latin typeface="Arial"/>
                <a:cs typeface="Arial"/>
              </a:rPr>
              <a:t>v</a:t>
            </a:r>
            <a:r>
              <a:rPr dirty="0" sz="3200" spc="-15">
                <a:latin typeface="Arial"/>
                <a:cs typeface="Arial"/>
              </a:rPr>
              <a:t>e</a:t>
            </a:r>
            <a:r>
              <a:rPr dirty="0" sz="3200" spc="-10">
                <a:latin typeface="Arial"/>
                <a:cs typeface="Arial"/>
              </a:rPr>
              <a:t>r</a:t>
            </a:r>
            <a:r>
              <a:rPr dirty="0" sz="3200" spc="0">
                <a:latin typeface="Arial"/>
                <a:cs typeface="Arial"/>
              </a:rPr>
              <a:t>w</a:t>
            </a:r>
            <a:r>
              <a:rPr dirty="0" sz="3200" spc="-20">
                <a:latin typeface="Arial"/>
                <a:cs typeface="Arial"/>
              </a:rPr>
              <a:t>r</a:t>
            </a:r>
            <a:r>
              <a:rPr dirty="0" sz="3200" spc="-5">
                <a:latin typeface="Arial"/>
                <a:cs typeface="Arial"/>
              </a:rPr>
              <a:t>ite  mode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setPaintMode(</a:t>
            </a:r>
            <a:r>
              <a:rPr dirty="0" sz="2800" spc="-9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0989" y="2189479"/>
            <a:ext cx="285559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90">
                <a:latin typeface="Arial"/>
                <a:cs typeface="Arial"/>
              </a:rPr>
              <a:t>Chương</a:t>
            </a:r>
            <a:r>
              <a:rPr dirty="0" sz="4400" spc="-165">
                <a:latin typeface="Arial"/>
                <a:cs typeface="Arial"/>
              </a:rPr>
              <a:t> </a:t>
            </a:r>
            <a:r>
              <a:rPr dirty="0" sz="4400" spc="-30">
                <a:latin typeface="Arial"/>
                <a:cs typeface="Arial"/>
              </a:rPr>
              <a:t>VII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6380" y="3691890"/>
            <a:ext cx="604012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185" b="1">
                <a:latin typeface="Arial"/>
                <a:cs typeface="Arial"/>
              </a:rPr>
              <a:t>Lập </a:t>
            </a:r>
            <a:r>
              <a:rPr dirty="0" sz="5400" spc="-40" b="1">
                <a:latin typeface="Arial"/>
                <a:cs typeface="Arial"/>
              </a:rPr>
              <a:t>trình </a:t>
            </a:r>
            <a:r>
              <a:rPr dirty="0" sz="5400" spc="-5" b="1">
                <a:latin typeface="Arial"/>
                <a:cs typeface="Arial"/>
              </a:rPr>
              <a:t>đa</a:t>
            </a:r>
            <a:r>
              <a:rPr dirty="0" sz="5400" spc="-530" b="1">
                <a:latin typeface="Arial"/>
                <a:cs typeface="Arial"/>
              </a:rPr>
              <a:t> </a:t>
            </a:r>
            <a:r>
              <a:rPr dirty="0" sz="5400" spc="85" b="1">
                <a:latin typeface="Arial"/>
                <a:cs typeface="Arial"/>
              </a:rPr>
              <a:t>tuyến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7120" y="833119"/>
            <a:ext cx="15932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T</a:t>
            </a:r>
            <a:r>
              <a:rPr dirty="0" spc="-50"/>
              <a:t>u</a:t>
            </a:r>
            <a:r>
              <a:rPr dirty="0" spc="-40"/>
              <a:t>y</a:t>
            </a:r>
            <a:r>
              <a:rPr dirty="0" spc="250"/>
              <a:t>ế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2015489"/>
            <a:ext cx="7459980" cy="2564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698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3200" spc="50">
                <a:latin typeface="Arial"/>
                <a:cs typeface="Arial"/>
              </a:rPr>
              <a:t>Lập </a:t>
            </a:r>
            <a:r>
              <a:rPr dirty="0" sz="3200" spc="-10">
                <a:latin typeface="Arial"/>
                <a:cs typeface="Arial"/>
              </a:rPr>
              <a:t>trình </a:t>
            </a:r>
            <a:r>
              <a:rPr dirty="0" sz="3200">
                <a:latin typeface="Arial"/>
                <a:cs typeface="Arial"/>
              </a:rPr>
              <a:t>đa </a:t>
            </a:r>
            <a:r>
              <a:rPr dirty="0" sz="3200" spc="25">
                <a:latin typeface="Arial"/>
                <a:cs typeface="Arial"/>
              </a:rPr>
              <a:t>tuyến </a:t>
            </a:r>
            <a:r>
              <a:rPr dirty="0" sz="3200" spc="-5">
                <a:latin typeface="Arial"/>
                <a:cs typeface="Arial"/>
              </a:rPr>
              <a:t>là </a:t>
            </a:r>
            <a:r>
              <a:rPr dirty="0" sz="3200" spc="50">
                <a:latin typeface="Arial"/>
                <a:cs typeface="Arial"/>
              </a:rPr>
              <a:t>một </a:t>
            </a:r>
            <a:r>
              <a:rPr dirty="0" sz="3200" spc="55">
                <a:latin typeface="Arial"/>
                <a:cs typeface="Arial"/>
              </a:rPr>
              <a:t>đặc </a:t>
            </a:r>
            <a:r>
              <a:rPr dirty="0" sz="3200" spc="-35">
                <a:latin typeface="Arial"/>
                <a:cs typeface="Arial"/>
              </a:rPr>
              <a:t>trưng  </a:t>
            </a:r>
            <a:r>
              <a:rPr dirty="0" sz="3200" spc="75">
                <a:latin typeface="Arial"/>
                <a:cs typeface="Arial"/>
              </a:rPr>
              <a:t>của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Java</a:t>
            </a:r>
            <a:endParaRPr sz="3200">
              <a:latin typeface="Arial"/>
              <a:cs typeface="Arial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5600" algn="l"/>
              </a:tabLst>
            </a:pPr>
            <a:r>
              <a:rPr dirty="0" sz="3200" spc="25">
                <a:latin typeface="Arial"/>
                <a:cs typeface="Arial"/>
              </a:rPr>
              <a:t>Tuyến </a:t>
            </a:r>
            <a:r>
              <a:rPr dirty="0" sz="3200" spc="-5">
                <a:latin typeface="Arial"/>
                <a:cs typeface="Arial"/>
              </a:rPr>
              <a:t>là </a:t>
            </a:r>
            <a:r>
              <a:rPr dirty="0" sz="3200" spc="-55">
                <a:latin typeface="Arial"/>
                <a:cs typeface="Arial"/>
              </a:rPr>
              <a:t>đơn </a:t>
            </a:r>
            <a:r>
              <a:rPr dirty="0" sz="3200" spc="90">
                <a:latin typeface="Arial"/>
                <a:cs typeface="Arial"/>
              </a:rPr>
              <a:t>vị </a:t>
            </a:r>
            <a:r>
              <a:rPr dirty="0" sz="3200" spc="55">
                <a:latin typeface="Arial"/>
                <a:cs typeface="Arial"/>
              </a:rPr>
              <a:t>nhỏ </a:t>
            </a:r>
            <a:r>
              <a:rPr dirty="0" sz="3200" spc="40">
                <a:latin typeface="Arial"/>
                <a:cs typeface="Arial"/>
              </a:rPr>
              <a:t>nhất </a:t>
            </a:r>
            <a:r>
              <a:rPr dirty="0" sz="3200" spc="65">
                <a:latin typeface="Arial"/>
                <a:cs typeface="Arial"/>
              </a:rPr>
              <a:t>của </a:t>
            </a:r>
            <a:r>
              <a:rPr dirty="0" sz="3200" spc="35">
                <a:latin typeface="Arial"/>
                <a:cs typeface="Arial"/>
              </a:rPr>
              <a:t>đoạn</a:t>
            </a:r>
            <a:r>
              <a:rPr dirty="0" sz="3200" spc="-24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mã  </a:t>
            </a:r>
            <a:r>
              <a:rPr dirty="0" sz="3200" spc="-5">
                <a:latin typeface="Arial"/>
                <a:cs typeface="Arial"/>
              </a:rPr>
              <a:t>có </a:t>
            </a:r>
            <a:r>
              <a:rPr dirty="0" sz="3200" spc="55">
                <a:latin typeface="Arial"/>
                <a:cs typeface="Arial"/>
              </a:rPr>
              <a:t>thể </a:t>
            </a:r>
            <a:r>
              <a:rPr dirty="0" sz="3200" spc="-10">
                <a:latin typeface="Arial"/>
                <a:cs typeface="Arial"/>
              </a:rPr>
              <a:t>thi </a:t>
            </a:r>
            <a:r>
              <a:rPr dirty="0" sz="3200" spc="-5">
                <a:latin typeface="Arial"/>
                <a:cs typeface="Arial"/>
              </a:rPr>
              <a:t>hành </a:t>
            </a:r>
            <a:r>
              <a:rPr dirty="0" sz="3200" spc="-70">
                <a:latin typeface="Arial"/>
                <a:cs typeface="Arial"/>
              </a:rPr>
              <a:t>được </a:t>
            </a:r>
            <a:r>
              <a:rPr dirty="0" sz="3200">
                <a:latin typeface="Arial"/>
                <a:cs typeface="Arial"/>
              </a:rPr>
              <a:t>mà </a:t>
            </a:r>
            <a:r>
              <a:rPr dirty="0" sz="3200" spc="-35">
                <a:latin typeface="Arial"/>
                <a:cs typeface="Arial"/>
              </a:rPr>
              <a:t>thực </a:t>
            </a:r>
            <a:r>
              <a:rPr dirty="0" sz="3200" spc="35">
                <a:latin typeface="Arial"/>
                <a:cs typeface="Arial"/>
              </a:rPr>
              <a:t>hiện </a:t>
            </a:r>
            <a:r>
              <a:rPr dirty="0" sz="3200" spc="50">
                <a:latin typeface="Arial"/>
                <a:cs typeface="Arial"/>
              </a:rPr>
              <a:t>một  </a:t>
            </a:r>
            <a:r>
              <a:rPr dirty="0" sz="3200" spc="-5">
                <a:latin typeface="Arial"/>
                <a:cs typeface="Arial"/>
              </a:rPr>
              <a:t>công </a:t>
            </a:r>
            <a:r>
              <a:rPr dirty="0" sz="3200" spc="35">
                <a:latin typeface="Arial"/>
                <a:cs typeface="Arial"/>
              </a:rPr>
              <a:t>việc </a:t>
            </a:r>
            <a:r>
              <a:rPr dirty="0" sz="3200" spc="-10">
                <a:latin typeface="Arial"/>
                <a:cs typeface="Arial"/>
              </a:rPr>
              <a:t>riêng</a:t>
            </a:r>
            <a:r>
              <a:rPr dirty="0" sz="3200" spc="-100">
                <a:latin typeface="Arial"/>
                <a:cs typeface="Arial"/>
              </a:rPr>
              <a:t> </a:t>
            </a:r>
            <a:r>
              <a:rPr dirty="0" sz="3200" spc="35">
                <a:latin typeface="Arial"/>
                <a:cs typeface="Arial"/>
              </a:rPr>
              <a:t>biệt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959" y="833119"/>
            <a:ext cx="22720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Đa</a:t>
            </a:r>
            <a:r>
              <a:rPr dirty="0" spc="-160"/>
              <a:t> </a:t>
            </a:r>
            <a:r>
              <a:rPr dirty="0" spc="25"/>
              <a:t>tuyến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13890"/>
            <a:ext cx="7423784" cy="276733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Là </a:t>
            </a:r>
            <a:r>
              <a:rPr dirty="0" sz="3200" spc="50">
                <a:latin typeface="Arial"/>
                <a:cs typeface="Arial"/>
              </a:rPr>
              <a:t>khả </a:t>
            </a:r>
            <a:r>
              <a:rPr dirty="0" sz="3200" spc="-5">
                <a:latin typeface="Arial"/>
                <a:cs typeface="Arial"/>
              </a:rPr>
              <a:t>năng làm </a:t>
            </a:r>
            <a:r>
              <a:rPr dirty="0" sz="3200" spc="35">
                <a:latin typeface="Arial"/>
                <a:cs typeface="Arial"/>
              </a:rPr>
              <a:t>việc </a:t>
            </a:r>
            <a:r>
              <a:rPr dirty="0" sz="3200" spc="-55">
                <a:latin typeface="Arial"/>
                <a:cs typeface="Arial"/>
              </a:rPr>
              <a:t>với </a:t>
            </a:r>
            <a:r>
              <a:rPr dirty="0" sz="3200" spc="25">
                <a:latin typeface="Arial"/>
                <a:cs typeface="Arial"/>
              </a:rPr>
              <a:t>nhiều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25">
                <a:latin typeface="Arial"/>
                <a:cs typeface="Arial"/>
              </a:rPr>
              <a:t>tuyến</a:t>
            </a:r>
            <a:endParaRPr sz="3200">
              <a:latin typeface="Arial"/>
              <a:cs typeface="Arial"/>
            </a:endParaRPr>
          </a:p>
          <a:p>
            <a:pPr marL="355600" marR="10160" indent="-342900">
              <a:lnSpc>
                <a:spcPts val="3829"/>
              </a:lnSpc>
              <a:spcBef>
                <a:spcPts val="935"/>
              </a:spcBef>
              <a:buChar char="•"/>
              <a:tabLst>
                <a:tab pos="354965" algn="l"/>
                <a:tab pos="355600" algn="l"/>
                <a:tab pos="1109345" algn="l"/>
                <a:tab pos="2360295" algn="l"/>
                <a:tab pos="3903979" algn="l"/>
                <a:tab pos="4600575" algn="l"/>
                <a:tab pos="5770245" algn="l"/>
                <a:tab pos="6659245" algn="l"/>
              </a:tabLst>
            </a:pPr>
            <a:r>
              <a:rPr dirty="0" sz="3200" spc="-5">
                <a:latin typeface="Arial"/>
                <a:cs typeface="Arial"/>
              </a:rPr>
              <a:t>Đ</a:t>
            </a:r>
            <a:r>
              <a:rPr dirty="0" sz="3200">
                <a:latin typeface="Arial"/>
                <a:cs typeface="Arial"/>
              </a:rPr>
              <a:t>a	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-15">
                <a:latin typeface="Arial"/>
                <a:cs typeface="Arial"/>
              </a:rPr>
              <a:t>u</a:t>
            </a:r>
            <a:r>
              <a:rPr dirty="0" sz="3200" spc="10">
                <a:latin typeface="Arial"/>
                <a:cs typeface="Arial"/>
              </a:rPr>
              <a:t>y</a:t>
            </a:r>
            <a:r>
              <a:rPr dirty="0" sz="3200" spc="175">
                <a:latin typeface="Arial"/>
                <a:cs typeface="Arial"/>
              </a:rPr>
              <a:t>ế</a:t>
            </a:r>
            <a:r>
              <a:rPr dirty="0" sz="3200">
                <a:latin typeface="Arial"/>
                <a:cs typeface="Arial"/>
              </a:rPr>
              <a:t>n	c</a:t>
            </a:r>
            <a:r>
              <a:rPr dirty="0" sz="3200" spc="0">
                <a:latin typeface="Arial"/>
                <a:cs typeface="Arial"/>
              </a:rPr>
              <a:t>h</a:t>
            </a:r>
            <a:r>
              <a:rPr dirty="0" sz="3200" spc="-15">
                <a:latin typeface="Arial"/>
                <a:cs typeface="Arial"/>
              </a:rPr>
              <a:t>u</a:t>
            </a:r>
            <a:r>
              <a:rPr dirty="0" sz="3200" spc="0">
                <a:latin typeface="Arial"/>
                <a:cs typeface="Arial"/>
              </a:rPr>
              <a:t>y</a:t>
            </a:r>
            <a:r>
              <a:rPr dirty="0" sz="3200" spc="-5">
                <a:latin typeface="Arial"/>
                <a:cs typeface="Arial"/>
              </a:rPr>
              <a:t>ê</a:t>
            </a:r>
            <a:r>
              <a:rPr dirty="0" sz="3200">
                <a:latin typeface="Arial"/>
                <a:cs typeface="Arial"/>
              </a:rPr>
              <a:t>n	</a:t>
            </a:r>
            <a:r>
              <a:rPr dirty="0" sz="3200" spc="25">
                <a:latin typeface="Arial"/>
                <a:cs typeface="Arial"/>
              </a:rPr>
              <a:t>s</a:t>
            </a:r>
            <a:r>
              <a:rPr dirty="0" sz="3200" spc="-114">
                <a:latin typeface="Arial"/>
                <a:cs typeface="Arial"/>
              </a:rPr>
              <a:t>ử</a:t>
            </a:r>
            <a:r>
              <a:rPr dirty="0" sz="3200">
                <a:latin typeface="Arial"/>
                <a:cs typeface="Arial"/>
              </a:rPr>
              <a:t>	</a:t>
            </a:r>
            <a:r>
              <a:rPr dirty="0" sz="3200" spc="30">
                <a:latin typeface="Arial"/>
                <a:cs typeface="Arial"/>
              </a:rPr>
              <a:t>d</a:t>
            </a:r>
            <a:r>
              <a:rPr dirty="0" sz="3200" spc="200">
                <a:latin typeface="Arial"/>
                <a:cs typeface="Arial"/>
              </a:rPr>
              <a:t>ụ</a:t>
            </a:r>
            <a:r>
              <a:rPr dirty="0" sz="3200" spc="-5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g	c</a:t>
            </a:r>
            <a:r>
              <a:rPr dirty="0" sz="3200" spc="0">
                <a:latin typeface="Arial"/>
                <a:cs typeface="Arial"/>
              </a:rPr>
              <a:t>h</a:t>
            </a:r>
            <a:r>
              <a:rPr dirty="0" sz="3200">
                <a:latin typeface="Arial"/>
                <a:cs typeface="Arial"/>
              </a:rPr>
              <a:t>o	</a:t>
            </a:r>
            <a:r>
              <a:rPr dirty="0" sz="3200" spc="0">
                <a:latin typeface="Arial"/>
                <a:cs typeface="Arial"/>
              </a:rPr>
              <a:t>v</a:t>
            </a:r>
            <a:r>
              <a:rPr dirty="0" sz="3200" spc="25">
                <a:latin typeface="Arial"/>
                <a:cs typeface="Arial"/>
              </a:rPr>
              <a:t>i</a:t>
            </a:r>
            <a:r>
              <a:rPr dirty="0" sz="3200" spc="130">
                <a:latin typeface="Arial"/>
                <a:cs typeface="Arial"/>
              </a:rPr>
              <a:t>ệ</a:t>
            </a:r>
            <a:r>
              <a:rPr dirty="0" sz="3200">
                <a:latin typeface="Arial"/>
                <a:cs typeface="Arial"/>
              </a:rPr>
              <a:t>c  </a:t>
            </a:r>
            <a:r>
              <a:rPr dirty="0" sz="3200" spc="-35">
                <a:latin typeface="Arial"/>
                <a:cs typeface="Arial"/>
              </a:rPr>
              <a:t>thực </a:t>
            </a:r>
            <a:r>
              <a:rPr dirty="0" sz="3200" spc="-5">
                <a:latin typeface="Arial"/>
                <a:cs typeface="Arial"/>
              </a:rPr>
              <a:t>thi </a:t>
            </a:r>
            <a:r>
              <a:rPr dirty="0" sz="3200" spc="25">
                <a:latin typeface="Arial"/>
                <a:cs typeface="Arial"/>
              </a:rPr>
              <a:t>nhiều </a:t>
            </a:r>
            <a:r>
              <a:rPr dirty="0" sz="3200" spc="-5">
                <a:latin typeface="Arial"/>
                <a:cs typeface="Arial"/>
              </a:rPr>
              <a:t>công </a:t>
            </a:r>
            <a:r>
              <a:rPr dirty="0" sz="3200" spc="40">
                <a:latin typeface="Arial"/>
                <a:cs typeface="Arial"/>
              </a:rPr>
              <a:t>việc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đồngthời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  <a:tab pos="1092835" algn="l"/>
                <a:tab pos="2328545" algn="l"/>
                <a:tab pos="3453765" algn="l"/>
                <a:tab pos="4349750" algn="l"/>
                <a:tab pos="5335905" algn="l"/>
                <a:tab pos="6026150" algn="l"/>
                <a:tab pos="6929755" algn="l"/>
              </a:tabLst>
            </a:pPr>
            <a:r>
              <a:rPr dirty="0" sz="3200" spc="-5">
                <a:latin typeface="Arial"/>
                <a:cs typeface="Arial"/>
              </a:rPr>
              <a:t>Đ</a:t>
            </a:r>
            <a:r>
              <a:rPr dirty="0" sz="3200">
                <a:latin typeface="Arial"/>
                <a:cs typeface="Arial"/>
              </a:rPr>
              <a:t>a	</a:t>
            </a:r>
            <a:r>
              <a:rPr dirty="0" sz="3200" spc="-5">
                <a:latin typeface="Arial"/>
                <a:cs typeface="Arial"/>
              </a:rPr>
              <a:t>tu</a:t>
            </a:r>
            <a:r>
              <a:rPr dirty="0" sz="3200" spc="10">
                <a:latin typeface="Arial"/>
                <a:cs typeface="Arial"/>
              </a:rPr>
              <a:t>y</a:t>
            </a:r>
            <a:r>
              <a:rPr dirty="0" sz="3200" spc="165">
                <a:latin typeface="Arial"/>
                <a:cs typeface="Arial"/>
              </a:rPr>
              <a:t>ế</a:t>
            </a:r>
            <a:r>
              <a:rPr dirty="0" sz="3200">
                <a:latin typeface="Arial"/>
                <a:cs typeface="Arial"/>
              </a:rPr>
              <a:t>n	</a:t>
            </a:r>
            <a:r>
              <a:rPr dirty="0" sz="3200" spc="0">
                <a:latin typeface="Arial"/>
                <a:cs typeface="Arial"/>
              </a:rPr>
              <a:t>g</a:t>
            </a:r>
            <a:r>
              <a:rPr dirty="0" sz="3200" spc="5">
                <a:latin typeface="Arial"/>
                <a:cs typeface="Arial"/>
              </a:rPr>
              <a:t>i</a:t>
            </a:r>
            <a:r>
              <a:rPr dirty="0" sz="3200" spc="170">
                <a:latin typeface="Arial"/>
                <a:cs typeface="Arial"/>
              </a:rPr>
              <a:t>ả</a:t>
            </a:r>
            <a:r>
              <a:rPr dirty="0" sz="3200">
                <a:latin typeface="Arial"/>
                <a:cs typeface="Arial"/>
              </a:rPr>
              <a:t>m	</a:t>
            </a:r>
            <a:r>
              <a:rPr dirty="0" sz="3200" spc="-10">
                <a:latin typeface="Arial"/>
                <a:cs typeface="Arial"/>
              </a:rPr>
              <a:t>t</a:t>
            </a:r>
            <a:r>
              <a:rPr dirty="0" sz="3200" spc="25">
                <a:latin typeface="Arial"/>
                <a:cs typeface="Arial"/>
              </a:rPr>
              <a:t>h</a:t>
            </a:r>
            <a:r>
              <a:rPr dirty="0" sz="3200" spc="-165">
                <a:latin typeface="Arial"/>
                <a:cs typeface="Arial"/>
              </a:rPr>
              <a:t>ờ</a:t>
            </a:r>
            <a:r>
              <a:rPr dirty="0" sz="3200">
                <a:latin typeface="Arial"/>
                <a:cs typeface="Arial"/>
              </a:rPr>
              <a:t>i	</a:t>
            </a:r>
            <a:r>
              <a:rPr dirty="0" sz="3200" spc="0">
                <a:latin typeface="Arial"/>
                <a:cs typeface="Arial"/>
              </a:rPr>
              <a:t>g</a:t>
            </a:r>
            <a:r>
              <a:rPr dirty="0" sz="3200" spc="-5">
                <a:latin typeface="Arial"/>
                <a:cs typeface="Arial"/>
              </a:rPr>
              <a:t>i</a:t>
            </a:r>
            <a:r>
              <a:rPr dirty="0" sz="3200" spc="-15">
                <a:latin typeface="Arial"/>
                <a:cs typeface="Arial"/>
              </a:rPr>
              <a:t>a</a:t>
            </a:r>
            <a:r>
              <a:rPr dirty="0" sz="3200">
                <a:latin typeface="Arial"/>
                <a:cs typeface="Arial"/>
              </a:rPr>
              <a:t>n	</a:t>
            </a:r>
            <a:r>
              <a:rPr dirty="0" sz="3200" spc="10">
                <a:latin typeface="Arial"/>
                <a:cs typeface="Arial"/>
              </a:rPr>
              <a:t>r</a:t>
            </a:r>
            <a:r>
              <a:rPr dirty="0" sz="3200" spc="135">
                <a:latin typeface="Arial"/>
                <a:cs typeface="Arial"/>
              </a:rPr>
              <a:t>ỗ</a:t>
            </a:r>
            <a:r>
              <a:rPr dirty="0" sz="3200">
                <a:latin typeface="Arial"/>
                <a:cs typeface="Arial"/>
              </a:rPr>
              <a:t>i	</a:t>
            </a:r>
            <a:r>
              <a:rPr dirty="0" sz="3200" spc="25">
                <a:latin typeface="Arial"/>
                <a:cs typeface="Arial"/>
              </a:rPr>
              <a:t>c</a:t>
            </a:r>
            <a:r>
              <a:rPr dirty="0" sz="3200" spc="210">
                <a:latin typeface="Arial"/>
                <a:cs typeface="Arial"/>
              </a:rPr>
              <a:t>ủ</a:t>
            </a:r>
            <a:r>
              <a:rPr dirty="0" sz="3200">
                <a:latin typeface="Arial"/>
                <a:cs typeface="Arial"/>
              </a:rPr>
              <a:t>a	</a:t>
            </a:r>
            <a:r>
              <a:rPr dirty="0" sz="3200" spc="30">
                <a:latin typeface="Arial"/>
                <a:cs typeface="Arial"/>
              </a:rPr>
              <a:t>h</a:t>
            </a:r>
            <a:r>
              <a:rPr dirty="0" sz="3200" spc="125">
                <a:latin typeface="Arial"/>
                <a:cs typeface="Arial"/>
              </a:rPr>
              <a:t>ệ  </a:t>
            </a:r>
            <a:r>
              <a:rPr dirty="0" sz="3200" spc="25">
                <a:latin typeface="Arial"/>
                <a:cs typeface="Arial"/>
              </a:rPr>
              <a:t>thống </a:t>
            </a:r>
            <a:r>
              <a:rPr dirty="0" sz="3200" spc="55">
                <a:latin typeface="Arial"/>
                <a:cs typeface="Arial"/>
              </a:rPr>
              <a:t>đến </a:t>
            </a:r>
            <a:r>
              <a:rPr dirty="0" sz="3200" spc="-40">
                <a:latin typeface="Arial"/>
                <a:cs typeface="Arial"/>
              </a:rPr>
              <a:t>mức </a:t>
            </a:r>
            <a:r>
              <a:rPr dirty="0" sz="3200" spc="35">
                <a:latin typeface="Arial"/>
                <a:cs typeface="Arial"/>
              </a:rPr>
              <a:t>thấp</a:t>
            </a:r>
            <a:r>
              <a:rPr dirty="0" sz="3200" spc="-105">
                <a:latin typeface="Arial"/>
                <a:cs typeface="Arial"/>
              </a:rPr>
              <a:t> </a:t>
            </a:r>
            <a:r>
              <a:rPr dirty="0" sz="3200" spc="25">
                <a:latin typeface="Arial"/>
                <a:cs typeface="Arial"/>
              </a:rPr>
              <a:t>nhất.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460" y="223520"/>
            <a:ext cx="60515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/>
              <a:t>Tạo </a:t>
            </a:r>
            <a:r>
              <a:rPr dirty="0" spc="-20"/>
              <a:t>và </a:t>
            </a:r>
            <a:r>
              <a:rPr dirty="0" spc="30"/>
              <a:t>quản </a:t>
            </a:r>
            <a:r>
              <a:rPr dirty="0" spc="-10"/>
              <a:t>lý </a:t>
            </a:r>
            <a:r>
              <a:rPr dirty="0" spc="25"/>
              <a:t>tuyến</a:t>
            </a:r>
            <a:r>
              <a:rPr dirty="0" spc="-509"/>
              <a:t> </a:t>
            </a:r>
            <a:r>
              <a:rPr dirty="0" spc="-3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101089"/>
            <a:ext cx="7513320" cy="4447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8140" marR="6985" indent="-345440">
              <a:lnSpc>
                <a:spcPct val="99900"/>
              </a:lnSpc>
              <a:spcBef>
                <a:spcPts val="100"/>
              </a:spcBef>
              <a:buChar char="•"/>
              <a:tabLst>
                <a:tab pos="358140" algn="l"/>
              </a:tabLst>
            </a:pPr>
            <a:r>
              <a:rPr dirty="0" sz="3200" spc="-5">
                <a:latin typeface="Arial"/>
                <a:cs typeface="Arial"/>
              </a:rPr>
              <a:t>Khi </a:t>
            </a:r>
            <a:r>
              <a:rPr dirty="0" sz="3200" spc="-50">
                <a:latin typeface="Arial"/>
                <a:cs typeface="Arial"/>
              </a:rPr>
              <a:t>chương </a:t>
            </a:r>
            <a:r>
              <a:rPr dirty="0" sz="3200" spc="-10">
                <a:latin typeface="Arial"/>
                <a:cs typeface="Arial"/>
              </a:rPr>
              <a:t>trình </a:t>
            </a:r>
            <a:r>
              <a:rPr dirty="0" sz="3200" spc="-5">
                <a:latin typeface="Arial"/>
                <a:cs typeface="Arial"/>
              </a:rPr>
              <a:t>Java </a:t>
            </a:r>
            <a:r>
              <a:rPr dirty="0" sz="3200" spc="-35">
                <a:latin typeface="Arial"/>
                <a:cs typeface="Arial"/>
              </a:rPr>
              <a:t>thực </a:t>
            </a:r>
            <a:r>
              <a:rPr dirty="0" sz="3200" spc="-5">
                <a:latin typeface="Arial"/>
                <a:cs typeface="Arial"/>
              </a:rPr>
              <a:t>thi hàm  main() </a:t>
            </a:r>
            <a:r>
              <a:rPr dirty="0" sz="3200" spc="-45">
                <a:latin typeface="Arial"/>
                <a:cs typeface="Arial"/>
              </a:rPr>
              <a:t>tức </a:t>
            </a:r>
            <a:r>
              <a:rPr dirty="0" sz="3200" spc="-5">
                <a:latin typeface="Arial"/>
                <a:cs typeface="Arial"/>
              </a:rPr>
              <a:t>là </a:t>
            </a:r>
            <a:r>
              <a:rPr dirty="0" sz="3200" spc="25">
                <a:latin typeface="Arial"/>
                <a:cs typeface="Arial"/>
              </a:rPr>
              <a:t>tuyến </a:t>
            </a:r>
            <a:r>
              <a:rPr dirty="0" sz="3200" spc="-5">
                <a:latin typeface="Arial"/>
                <a:cs typeface="Arial"/>
              </a:rPr>
              <a:t>main </a:t>
            </a:r>
            <a:r>
              <a:rPr dirty="0" sz="3200" spc="-65">
                <a:latin typeface="Arial"/>
                <a:cs typeface="Arial"/>
              </a:rPr>
              <a:t>được </a:t>
            </a:r>
            <a:r>
              <a:rPr dirty="0" sz="3200" spc="-30">
                <a:latin typeface="Arial"/>
                <a:cs typeface="Arial"/>
              </a:rPr>
              <a:t>thực </a:t>
            </a:r>
            <a:r>
              <a:rPr dirty="0" sz="3200" spc="-5">
                <a:latin typeface="Arial"/>
                <a:cs typeface="Arial"/>
              </a:rPr>
              <a:t>thi.  </a:t>
            </a:r>
            <a:r>
              <a:rPr dirty="0" sz="3200" spc="25">
                <a:latin typeface="Arial"/>
                <a:cs typeface="Arial"/>
              </a:rPr>
              <a:t>Tuyến </a:t>
            </a:r>
            <a:r>
              <a:rPr dirty="0" sz="3200" spc="-10">
                <a:latin typeface="Arial"/>
                <a:cs typeface="Arial"/>
              </a:rPr>
              <a:t>này </a:t>
            </a:r>
            <a:r>
              <a:rPr dirty="0" sz="3200" spc="-70">
                <a:latin typeface="Arial"/>
                <a:cs typeface="Arial"/>
              </a:rPr>
              <a:t>được </a:t>
            </a:r>
            <a:r>
              <a:rPr dirty="0" sz="3200" spc="50">
                <a:latin typeface="Arial"/>
                <a:cs typeface="Arial"/>
              </a:rPr>
              <a:t>tạo </a:t>
            </a:r>
            <a:r>
              <a:rPr dirty="0" sz="3200" spc="-5">
                <a:latin typeface="Arial"/>
                <a:cs typeface="Arial"/>
              </a:rPr>
              <a:t>ra </a:t>
            </a:r>
            <a:r>
              <a:rPr dirty="0" sz="3200" spc="50">
                <a:latin typeface="Arial"/>
                <a:cs typeface="Arial"/>
              </a:rPr>
              <a:t>một </a:t>
            </a:r>
            <a:r>
              <a:rPr dirty="0" sz="3200" spc="-5">
                <a:latin typeface="Arial"/>
                <a:cs typeface="Arial"/>
              </a:rPr>
              <a:t>cách </a:t>
            </a:r>
            <a:r>
              <a:rPr dirty="0" sz="3200" spc="-45">
                <a:latin typeface="Arial"/>
                <a:cs typeface="Arial"/>
              </a:rPr>
              <a:t>tự  </a:t>
            </a:r>
            <a:r>
              <a:rPr dirty="0" sz="3200" spc="25">
                <a:latin typeface="Arial"/>
                <a:cs typeface="Arial"/>
              </a:rPr>
              <a:t>động. </a:t>
            </a:r>
            <a:r>
              <a:rPr dirty="0" sz="3200" spc="50">
                <a:latin typeface="Arial"/>
                <a:cs typeface="Arial"/>
              </a:rPr>
              <a:t>tại </a:t>
            </a:r>
            <a:r>
              <a:rPr dirty="0" sz="3200" spc="-5">
                <a:latin typeface="Arial"/>
                <a:cs typeface="Arial"/>
              </a:rPr>
              <a:t>đây</a:t>
            </a:r>
            <a:r>
              <a:rPr dirty="0" sz="3200" spc="-17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algn="just" lvl="1" marL="749300">
              <a:lnSpc>
                <a:spcPct val="100000"/>
              </a:lnSpc>
              <a:spcBef>
                <a:spcPts val="695"/>
              </a:spcBef>
              <a:buChar char="-"/>
              <a:tabLst>
                <a:tab pos="960755" algn="l"/>
              </a:tabLst>
            </a:pPr>
            <a:r>
              <a:rPr dirty="0" sz="2800" spc="-25">
                <a:latin typeface="Arial"/>
                <a:cs typeface="Arial"/>
              </a:rPr>
              <a:t>Các </a:t>
            </a:r>
            <a:r>
              <a:rPr dirty="0" sz="2800" spc="5">
                <a:latin typeface="Arial"/>
                <a:cs typeface="Arial"/>
              </a:rPr>
              <a:t>tuyến </a:t>
            </a:r>
            <a:r>
              <a:rPr dirty="0" sz="2800" spc="-20">
                <a:latin typeface="Arial"/>
                <a:cs typeface="Arial"/>
              </a:rPr>
              <a:t>con </a:t>
            </a:r>
            <a:r>
              <a:rPr dirty="0" sz="2800" spc="55">
                <a:latin typeface="Arial"/>
                <a:cs typeface="Arial"/>
              </a:rPr>
              <a:t>sẽ </a:t>
            </a:r>
            <a:r>
              <a:rPr dirty="0" sz="2800" spc="-55">
                <a:latin typeface="Arial"/>
                <a:cs typeface="Arial"/>
              </a:rPr>
              <a:t>được </a:t>
            </a:r>
            <a:r>
              <a:rPr dirty="0" sz="2800" spc="35">
                <a:latin typeface="Arial"/>
                <a:cs typeface="Arial"/>
              </a:rPr>
              <a:t>tạo </a:t>
            </a:r>
            <a:r>
              <a:rPr dirty="0" sz="2800" spc="-20">
                <a:latin typeface="Arial"/>
                <a:cs typeface="Arial"/>
              </a:rPr>
              <a:t>ra </a:t>
            </a:r>
            <a:r>
              <a:rPr dirty="0" sz="2800" spc="-65">
                <a:latin typeface="Arial"/>
                <a:cs typeface="Arial"/>
              </a:rPr>
              <a:t>từ</a:t>
            </a:r>
            <a:r>
              <a:rPr dirty="0" sz="2800" spc="-409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đó</a:t>
            </a:r>
            <a:endParaRPr sz="2800">
              <a:latin typeface="Arial"/>
              <a:cs typeface="Arial"/>
            </a:endParaRPr>
          </a:p>
          <a:p>
            <a:pPr algn="just" lvl="1" marL="749300" marR="5080">
              <a:lnSpc>
                <a:spcPct val="100000"/>
              </a:lnSpc>
              <a:spcBef>
                <a:spcPts val="685"/>
              </a:spcBef>
              <a:buChar char="-"/>
              <a:tabLst>
                <a:tab pos="991869" algn="l"/>
              </a:tabLst>
            </a:pPr>
            <a:r>
              <a:rPr dirty="0" sz="2800" spc="-15">
                <a:latin typeface="Arial"/>
                <a:cs typeface="Arial"/>
              </a:rPr>
              <a:t>Nó là </a:t>
            </a:r>
            <a:r>
              <a:rPr dirty="0" sz="2800" spc="5">
                <a:latin typeface="Arial"/>
                <a:cs typeface="Arial"/>
              </a:rPr>
              <a:t>tuyến </a:t>
            </a:r>
            <a:r>
              <a:rPr dirty="0" sz="2800" spc="15">
                <a:latin typeface="Arial"/>
                <a:cs typeface="Arial"/>
              </a:rPr>
              <a:t>cuối </a:t>
            </a:r>
            <a:r>
              <a:rPr dirty="0" sz="2800" spc="-30">
                <a:latin typeface="Arial"/>
                <a:cs typeface="Arial"/>
              </a:rPr>
              <a:t>cùng </a:t>
            </a:r>
            <a:r>
              <a:rPr dirty="0" sz="2800" spc="30">
                <a:latin typeface="Arial"/>
                <a:cs typeface="Arial"/>
              </a:rPr>
              <a:t>kết </a:t>
            </a:r>
            <a:r>
              <a:rPr dirty="0" sz="2800" spc="-30">
                <a:latin typeface="Arial"/>
                <a:cs typeface="Arial"/>
              </a:rPr>
              <a:t>thúc </a:t>
            </a:r>
            <a:r>
              <a:rPr dirty="0" sz="2800" spc="15">
                <a:latin typeface="Arial"/>
                <a:cs typeface="Arial"/>
              </a:rPr>
              <a:t>việc </a:t>
            </a:r>
            <a:r>
              <a:rPr dirty="0" sz="2800" spc="-40">
                <a:latin typeface="Arial"/>
                <a:cs typeface="Arial"/>
              </a:rPr>
              <a:t>thực </a:t>
            </a:r>
            <a:r>
              <a:rPr dirty="0" sz="2800" spc="690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hiện. </a:t>
            </a:r>
            <a:r>
              <a:rPr dirty="0" sz="2800" spc="-30">
                <a:latin typeface="Arial"/>
                <a:cs typeface="Arial"/>
              </a:rPr>
              <a:t>Trong </a:t>
            </a:r>
            <a:r>
              <a:rPr dirty="0" sz="2800" spc="15">
                <a:latin typeface="Arial"/>
                <a:cs typeface="Arial"/>
              </a:rPr>
              <a:t>chốc </a:t>
            </a:r>
            <a:r>
              <a:rPr dirty="0" sz="2800" spc="-25">
                <a:latin typeface="Arial"/>
                <a:cs typeface="Arial"/>
              </a:rPr>
              <a:t>lát </a:t>
            </a:r>
            <a:r>
              <a:rPr dirty="0" sz="2800" spc="5">
                <a:latin typeface="Arial"/>
                <a:cs typeface="Arial"/>
              </a:rPr>
              <a:t>tuyến </a:t>
            </a:r>
            <a:r>
              <a:rPr dirty="0" sz="2800" spc="-20">
                <a:latin typeface="Arial"/>
                <a:cs typeface="Arial"/>
              </a:rPr>
              <a:t>chính </a:t>
            </a:r>
            <a:r>
              <a:rPr dirty="0" sz="2800" spc="-45">
                <a:latin typeface="Arial"/>
                <a:cs typeface="Arial"/>
              </a:rPr>
              <a:t>ngừng  thực </a:t>
            </a:r>
            <a:r>
              <a:rPr dirty="0" sz="2800" spc="-25">
                <a:latin typeface="Arial"/>
                <a:cs typeface="Arial"/>
              </a:rPr>
              <a:t>thi, </a:t>
            </a:r>
            <a:r>
              <a:rPr dirty="0" sz="2800" spc="-55">
                <a:latin typeface="Arial"/>
                <a:cs typeface="Arial"/>
              </a:rPr>
              <a:t>chương </a:t>
            </a:r>
            <a:r>
              <a:rPr dirty="0" sz="2800" spc="-25">
                <a:latin typeface="Arial"/>
                <a:cs typeface="Arial"/>
              </a:rPr>
              <a:t>trình </a:t>
            </a:r>
            <a:r>
              <a:rPr dirty="0" sz="2800" spc="50">
                <a:latin typeface="Arial"/>
                <a:cs typeface="Arial"/>
              </a:rPr>
              <a:t>bị </a:t>
            </a:r>
            <a:r>
              <a:rPr dirty="0" sz="2800" spc="15">
                <a:latin typeface="Arial"/>
                <a:cs typeface="Arial"/>
              </a:rPr>
              <a:t>chấm</a:t>
            </a:r>
            <a:r>
              <a:rPr dirty="0" sz="2800" spc="-210">
                <a:latin typeface="Arial"/>
                <a:cs typeface="Arial"/>
              </a:rPr>
              <a:t> </a:t>
            </a:r>
            <a:r>
              <a:rPr dirty="0" sz="2800" spc="-50">
                <a:latin typeface="Arial"/>
                <a:cs typeface="Arial"/>
              </a:rPr>
              <a:t>dứt</a:t>
            </a:r>
            <a:endParaRPr sz="2800">
              <a:latin typeface="Arial"/>
              <a:cs typeface="Arial"/>
            </a:endParaRPr>
          </a:p>
          <a:p>
            <a:pPr marL="358140" indent="-345440">
              <a:lnSpc>
                <a:spcPct val="100000"/>
              </a:lnSpc>
              <a:spcBef>
                <a:spcPts val="795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3200" spc="25">
                <a:latin typeface="Arial"/>
                <a:cs typeface="Arial"/>
              </a:rPr>
              <a:t>Tuyến </a:t>
            </a:r>
            <a:r>
              <a:rPr dirty="0" sz="3200">
                <a:latin typeface="Arial"/>
                <a:cs typeface="Arial"/>
              </a:rPr>
              <a:t>có </a:t>
            </a:r>
            <a:r>
              <a:rPr dirty="0" sz="3200" spc="60">
                <a:latin typeface="Arial"/>
                <a:cs typeface="Arial"/>
              </a:rPr>
              <a:t>thể </a:t>
            </a:r>
            <a:r>
              <a:rPr dirty="0" sz="3200" spc="-65">
                <a:latin typeface="Arial"/>
                <a:cs typeface="Arial"/>
              </a:rPr>
              <a:t>được </a:t>
            </a:r>
            <a:r>
              <a:rPr dirty="0" sz="3200" spc="55">
                <a:latin typeface="Arial"/>
                <a:cs typeface="Arial"/>
              </a:rPr>
              <a:t>tạo </a:t>
            </a:r>
            <a:r>
              <a:rPr dirty="0" sz="3200" spc="-5">
                <a:latin typeface="Arial"/>
                <a:cs typeface="Arial"/>
              </a:rPr>
              <a:t>ra </a:t>
            </a:r>
            <a:r>
              <a:rPr dirty="0" sz="3200" spc="35">
                <a:latin typeface="Arial"/>
                <a:cs typeface="Arial"/>
              </a:rPr>
              <a:t>bằng </a:t>
            </a:r>
            <a:r>
              <a:rPr dirty="0" sz="3200">
                <a:latin typeface="Arial"/>
                <a:cs typeface="Arial"/>
              </a:rPr>
              <a:t>2</a:t>
            </a:r>
            <a:r>
              <a:rPr dirty="0" sz="3200" spc="-24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cách: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6410" y="568579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6410" y="620014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3270" y="5521959"/>
            <a:ext cx="3665854" cy="1056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dirty="0" sz="2800" spc="25">
                <a:latin typeface="Arial"/>
                <a:cs typeface="Arial"/>
              </a:rPr>
              <a:t>Dẫn </a:t>
            </a:r>
            <a:r>
              <a:rPr dirty="0" sz="2800" spc="15">
                <a:latin typeface="Arial"/>
                <a:cs typeface="Arial"/>
              </a:rPr>
              <a:t>xuất </a:t>
            </a:r>
            <a:r>
              <a:rPr dirty="0" sz="2800" spc="-60">
                <a:latin typeface="Arial"/>
                <a:cs typeface="Arial"/>
              </a:rPr>
              <a:t>từ </a:t>
            </a:r>
            <a:r>
              <a:rPr dirty="0" sz="2800" spc="-50">
                <a:latin typeface="Arial"/>
                <a:cs typeface="Arial"/>
              </a:rPr>
              <a:t>lớp</a:t>
            </a:r>
            <a:r>
              <a:rPr dirty="0" sz="2800" spc="-240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Thread  </a:t>
            </a:r>
            <a:r>
              <a:rPr dirty="0" sz="2800" spc="25">
                <a:latin typeface="Arial"/>
                <a:cs typeface="Arial"/>
              </a:rPr>
              <a:t>Dẫn </a:t>
            </a:r>
            <a:r>
              <a:rPr dirty="0" sz="2800" spc="15">
                <a:latin typeface="Arial"/>
                <a:cs typeface="Arial"/>
              </a:rPr>
              <a:t>xuất </a:t>
            </a:r>
            <a:r>
              <a:rPr dirty="0" sz="2800" spc="-60">
                <a:latin typeface="Arial"/>
                <a:cs typeface="Arial"/>
              </a:rPr>
              <a:t>từ</a:t>
            </a:r>
            <a:r>
              <a:rPr dirty="0" sz="2800" spc="-250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Runnable.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19" y="833119"/>
            <a:ext cx="59588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Vòng </a:t>
            </a:r>
            <a:r>
              <a:rPr dirty="0" spc="-65"/>
              <a:t>đời </a:t>
            </a:r>
            <a:r>
              <a:rPr dirty="0" spc="90"/>
              <a:t>của </a:t>
            </a:r>
            <a:r>
              <a:rPr dirty="0" spc="50"/>
              <a:t>một</a:t>
            </a:r>
            <a:r>
              <a:rPr dirty="0" spc="-275"/>
              <a:t> </a:t>
            </a:r>
            <a:r>
              <a:rPr dirty="0" spc="25"/>
              <a:t>tuyến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2209800"/>
            <a:ext cx="7315200" cy="370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2420" marR="5080" indent="-508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Trạng </a:t>
            </a:r>
            <a:r>
              <a:rPr dirty="0" spc="-35"/>
              <a:t>thái </a:t>
            </a:r>
            <a:r>
              <a:rPr dirty="0" spc="100"/>
              <a:t>của </a:t>
            </a:r>
            <a:r>
              <a:rPr dirty="0" spc="25"/>
              <a:t>tuyến </a:t>
            </a:r>
            <a:r>
              <a:rPr dirty="0" spc="-20"/>
              <a:t>và</a:t>
            </a:r>
            <a:r>
              <a:rPr dirty="0" spc="-490"/>
              <a:t> </a:t>
            </a:r>
            <a:r>
              <a:rPr dirty="0" spc="-30"/>
              <a:t>các  </a:t>
            </a:r>
            <a:r>
              <a:rPr dirty="0" spc="-90"/>
              <a:t>phương </a:t>
            </a:r>
            <a:r>
              <a:rPr dirty="0" spc="-60"/>
              <a:t>thức </a:t>
            </a:r>
            <a:r>
              <a:rPr dirty="0" spc="100"/>
              <a:t>của </a:t>
            </a:r>
            <a:r>
              <a:rPr dirty="0" spc="-75"/>
              <a:t>lớp</a:t>
            </a:r>
            <a:r>
              <a:rPr dirty="0" spc="-260"/>
              <a:t> </a:t>
            </a:r>
            <a:r>
              <a:rPr dirty="0" spc="25"/>
              <a:t>tuyến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92277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9570" y="1939289"/>
            <a:ext cx="1550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0" b="1">
                <a:latin typeface="Arial"/>
                <a:cs typeface="Arial"/>
              </a:rPr>
              <a:t>trạng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thái: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3870" y="2443479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3870" y="2885439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3870" y="3327400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3870" y="3769359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3870" y="421132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3870" y="4652009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3870" y="509397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3870" y="5535929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9620" y="2305050"/>
            <a:ext cx="1788160" cy="355981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born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20800"/>
              </a:lnSpc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ready to</a:t>
            </a:r>
            <a:r>
              <a:rPr dirty="0" sz="2400" spc="-6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run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running  sleeping 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waiting  ready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blocked 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dead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87670" y="252857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87670" y="304418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7670" y="355854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87670" y="407415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87670" y="458977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87670" y="510412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755650" marR="5080" indent="-742950">
              <a:lnSpc>
                <a:spcPct val="1207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45">
                <a:solidFill>
                  <a:srgbClr val="000000"/>
                </a:solidFill>
              </a:rPr>
              <a:t>Phương</a:t>
            </a:r>
            <a:r>
              <a:rPr dirty="0" sz="2800" spc="-140">
                <a:solidFill>
                  <a:srgbClr val="000000"/>
                </a:solidFill>
              </a:rPr>
              <a:t> </a:t>
            </a:r>
            <a:r>
              <a:rPr dirty="0" sz="2800" spc="-30">
                <a:solidFill>
                  <a:srgbClr val="000000"/>
                </a:solidFill>
              </a:rPr>
              <a:t>thức: </a:t>
            </a:r>
            <a:r>
              <a:rPr dirty="0" sz="2800" spc="-30"/>
              <a:t> </a:t>
            </a:r>
            <a:r>
              <a:rPr dirty="0" sz="2800" spc="-25"/>
              <a:t>start( </a:t>
            </a:r>
            <a:r>
              <a:rPr dirty="0" sz="2800"/>
              <a:t>)  </a:t>
            </a:r>
            <a:r>
              <a:rPr dirty="0" sz="2800" spc="-30"/>
              <a:t>sleep( </a:t>
            </a:r>
            <a:r>
              <a:rPr dirty="0" sz="2800"/>
              <a:t>)  </a:t>
            </a:r>
            <a:r>
              <a:rPr dirty="0" sz="2800" spc="-25"/>
              <a:t>wait( </a:t>
            </a:r>
            <a:r>
              <a:rPr dirty="0" sz="2800"/>
              <a:t>)  </a:t>
            </a:r>
            <a:r>
              <a:rPr dirty="0" sz="2800" spc="-25"/>
              <a:t>notify( </a:t>
            </a:r>
            <a:r>
              <a:rPr dirty="0" sz="2800"/>
              <a:t>)  </a:t>
            </a:r>
            <a:r>
              <a:rPr dirty="0" sz="2800" spc="-25"/>
              <a:t>run(</a:t>
            </a:r>
            <a:r>
              <a:rPr dirty="0" sz="2800" spc="-140"/>
              <a:t> </a:t>
            </a:r>
            <a:r>
              <a:rPr dirty="0" sz="2800"/>
              <a:t>)</a:t>
            </a:r>
            <a:endParaRPr sz="2800"/>
          </a:p>
          <a:p>
            <a:pPr marL="755650">
              <a:lnSpc>
                <a:spcPct val="100000"/>
              </a:lnSpc>
              <a:spcBef>
                <a:spcPts val="700"/>
              </a:spcBef>
            </a:pPr>
            <a:r>
              <a:rPr dirty="0" spc="-30"/>
              <a:t>stop(</a:t>
            </a:r>
            <a:r>
              <a:rPr dirty="0" spc="-130"/>
              <a:t> 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0710" y="223520"/>
            <a:ext cx="57111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Các </a:t>
            </a:r>
            <a:r>
              <a:rPr dirty="0" spc="-90"/>
              <a:t>phương </a:t>
            </a:r>
            <a:r>
              <a:rPr dirty="0" spc="-60"/>
              <a:t>thức</a:t>
            </a:r>
            <a:r>
              <a:rPr dirty="0" spc="-125"/>
              <a:t> </a:t>
            </a:r>
            <a:r>
              <a:rPr dirty="0" spc="-45"/>
              <a:t>Khác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012189"/>
            <a:ext cx="4377055" cy="522097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enumerate(Thread</a:t>
            </a:r>
            <a:r>
              <a:rPr dirty="0" sz="2800" spc="-11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A72700"/>
                </a:solidFill>
                <a:latin typeface="Arial"/>
                <a:cs typeface="Arial"/>
              </a:rPr>
              <a:t>t)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getName(</a:t>
            </a:r>
            <a:r>
              <a:rPr dirty="0" sz="2800" spc="-14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isAlive(</a:t>
            </a:r>
            <a:r>
              <a:rPr dirty="0" sz="2800" spc="-13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getPriority(</a:t>
            </a:r>
            <a:r>
              <a:rPr dirty="0" sz="2800" spc="-13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setName(String</a:t>
            </a:r>
            <a:r>
              <a:rPr dirty="0" sz="2800" spc="-114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name)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join(</a:t>
            </a:r>
            <a:r>
              <a:rPr dirty="0" sz="2800" spc="-13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isDaemon(</a:t>
            </a:r>
            <a:r>
              <a:rPr dirty="0" sz="2800" spc="-14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setDaemon(Boolean</a:t>
            </a:r>
            <a:r>
              <a:rPr dirty="0" sz="2800" spc="-13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on)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resume(</a:t>
            </a:r>
            <a:r>
              <a:rPr dirty="0" sz="2800" spc="-13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sleep(</a:t>
            </a:r>
            <a:r>
              <a:rPr dirty="0" sz="2800" spc="-13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start(</a:t>
            </a:r>
            <a:r>
              <a:rPr dirty="0" sz="2800" spc="-13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6010" y="894080"/>
            <a:ext cx="69551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0"/>
              <a:t>Phân </a:t>
            </a:r>
            <a:r>
              <a:rPr dirty="0" sz="3600" spc="-25"/>
              <a:t>chia </a:t>
            </a:r>
            <a:r>
              <a:rPr dirty="0" sz="3600" spc="-65"/>
              <a:t>thời </a:t>
            </a:r>
            <a:r>
              <a:rPr dirty="0" sz="3600" spc="-30"/>
              <a:t>gian </a:t>
            </a:r>
            <a:r>
              <a:rPr dirty="0" sz="3600" spc="-50"/>
              <a:t>giữa </a:t>
            </a:r>
            <a:r>
              <a:rPr dirty="0" sz="3600" spc="-25"/>
              <a:t>các</a:t>
            </a:r>
            <a:r>
              <a:rPr dirty="0" sz="3600" spc="-160"/>
              <a:t> </a:t>
            </a:r>
            <a:r>
              <a:rPr dirty="0" sz="3600" spc="10"/>
              <a:t>tuyến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96669" y="1795779"/>
            <a:ext cx="7464425" cy="2564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1143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CPU </a:t>
            </a:r>
            <a:r>
              <a:rPr dirty="0" sz="3200" spc="55">
                <a:latin typeface="Arial"/>
                <a:cs typeface="Arial"/>
              </a:rPr>
              <a:t>chỉ </a:t>
            </a:r>
            <a:r>
              <a:rPr dirty="0" sz="3200" spc="-35">
                <a:latin typeface="Arial"/>
                <a:cs typeface="Arial"/>
              </a:rPr>
              <a:t>thực </a:t>
            </a:r>
            <a:r>
              <a:rPr dirty="0" sz="3200" spc="-5">
                <a:latin typeface="Arial"/>
                <a:cs typeface="Arial"/>
              </a:rPr>
              <a:t>thi </a:t>
            </a:r>
            <a:r>
              <a:rPr dirty="0" sz="3200" spc="60">
                <a:latin typeface="Arial"/>
                <a:cs typeface="Arial"/>
              </a:rPr>
              <a:t>chỉ </a:t>
            </a:r>
            <a:r>
              <a:rPr dirty="0" sz="3200" spc="50">
                <a:latin typeface="Arial"/>
                <a:cs typeface="Arial"/>
              </a:rPr>
              <a:t>một </a:t>
            </a:r>
            <a:r>
              <a:rPr dirty="0" sz="3200" spc="25">
                <a:latin typeface="Arial"/>
                <a:cs typeface="Arial"/>
              </a:rPr>
              <a:t>tuyến </a:t>
            </a:r>
            <a:r>
              <a:rPr dirty="0" sz="3200" spc="50">
                <a:latin typeface="Arial"/>
                <a:cs typeface="Arial"/>
              </a:rPr>
              <a:t>tại </a:t>
            </a:r>
            <a:r>
              <a:rPr dirty="0" sz="3200" spc="55">
                <a:latin typeface="Arial"/>
                <a:cs typeface="Arial"/>
              </a:rPr>
              <a:t>một  </a:t>
            </a:r>
            <a:r>
              <a:rPr dirty="0" sz="3200" spc="-40">
                <a:latin typeface="Arial"/>
                <a:cs typeface="Arial"/>
              </a:rPr>
              <a:t>thời </a:t>
            </a:r>
            <a:r>
              <a:rPr dirty="0" sz="3200" spc="35">
                <a:latin typeface="Arial"/>
                <a:cs typeface="Arial"/>
              </a:rPr>
              <a:t>điểm </a:t>
            </a:r>
            <a:r>
              <a:rPr dirty="0" sz="3200" spc="40">
                <a:latin typeface="Arial"/>
                <a:cs typeface="Arial"/>
              </a:rPr>
              <a:t>nhất</a:t>
            </a:r>
            <a:r>
              <a:rPr dirty="0" sz="3200" spc="-65">
                <a:latin typeface="Arial"/>
                <a:cs typeface="Arial"/>
              </a:rPr>
              <a:t> </a:t>
            </a:r>
            <a:r>
              <a:rPr dirty="0" sz="3200" spc="25">
                <a:latin typeface="Arial"/>
                <a:cs typeface="Arial"/>
              </a:rPr>
              <a:t>định.</a:t>
            </a:r>
            <a:endParaRPr sz="3200">
              <a:latin typeface="Arial"/>
              <a:cs typeface="Arial"/>
            </a:endParaRPr>
          </a:p>
          <a:p>
            <a:pPr algn="just" marL="355600" marR="5080" indent="-342900">
              <a:lnSpc>
                <a:spcPct val="99900"/>
              </a:lnSpc>
              <a:spcBef>
                <a:spcPts val="800"/>
              </a:spcBef>
              <a:buChar char="•"/>
              <a:tabLst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25">
                <a:latin typeface="Arial"/>
                <a:cs typeface="Arial"/>
              </a:rPr>
              <a:t>tuyến </a:t>
            </a:r>
            <a:r>
              <a:rPr dirty="0" sz="3200">
                <a:latin typeface="Arial"/>
                <a:cs typeface="Arial"/>
              </a:rPr>
              <a:t>có </a:t>
            </a:r>
            <a:r>
              <a:rPr dirty="0" sz="3200" spc="90">
                <a:latin typeface="Arial"/>
                <a:cs typeface="Arial"/>
              </a:rPr>
              <a:t>độ </a:t>
            </a:r>
            <a:r>
              <a:rPr dirty="0" sz="3200" spc="-65">
                <a:latin typeface="Arial"/>
                <a:cs typeface="Arial"/>
              </a:rPr>
              <a:t>ưu </a:t>
            </a:r>
            <a:r>
              <a:rPr dirty="0" sz="3200" spc="-5">
                <a:latin typeface="Arial"/>
                <a:cs typeface="Arial"/>
              </a:rPr>
              <a:t>tiên </a:t>
            </a:r>
            <a:r>
              <a:rPr dirty="0" sz="3200" spc="35">
                <a:latin typeface="Arial"/>
                <a:cs typeface="Arial"/>
              </a:rPr>
              <a:t>bằng </a:t>
            </a:r>
            <a:r>
              <a:rPr dirty="0" sz="3200" spc="-5">
                <a:latin typeface="Arial"/>
                <a:cs typeface="Arial"/>
              </a:rPr>
              <a:t>nhau thì  </a:t>
            </a:r>
            <a:r>
              <a:rPr dirty="0" sz="3200" spc="-70">
                <a:latin typeface="Arial"/>
                <a:cs typeface="Arial"/>
              </a:rPr>
              <a:t>được </a:t>
            </a:r>
            <a:r>
              <a:rPr dirty="0" sz="3200" spc="-5">
                <a:latin typeface="Arial"/>
                <a:cs typeface="Arial"/>
              </a:rPr>
              <a:t>phân chia </a:t>
            </a:r>
            <a:r>
              <a:rPr dirty="0" sz="3200" spc="-40">
                <a:latin typeface="Arial"/>
                <a:cs typeface="Arial"/>
              </a:rPr>
              <a:t>thởi </a:t>
            </a:r>
            <a:r>
              <a:rPr dirty="0" sz="3200" spc="-5">
                <a:latin typeface="Arial"/>
                <a:cs typeface="Arial"/>
              </a:rPr>
              <a:t>gian </a:t>
            </a:r>
            <a:r>
              <a:rPr dirty="0" sz="3200" spc="-45">
                <a:latin typeface="Arial"/>
                <a:cs typeface="Arial"/>
              </a:rPr>
              <a:t>sử </a:t>
            </a:r>
            <a:r>
              <a:rPr dirty="0" sz="3200" spc="50">
                <a:latin typeface="Arial"/>
                <a:cs typeface="Arial"/>
              </a:rPr>
              <a:t>dụng </a:t>
            </a:r>
            <a:r>
              <a:rPr dirty="0" sz="3200" spc="100">
                <a:latin typeface="Arial"/>
                <a:cs typeface="Arial"/>
              </a:rPr>
              <a:t>bộ  </a:t>
            </a:r>
            <a:r>
              <a:rPr dirty="0" sz="3200">
                <a:latin typeface="Arial"/>
                <a:cs typeface="Arial"/>
              </a:rPr>
              <a:t>vi </a:t>
            </a:r>
            <a:r>
              <a:rPr dirty="0" sz="3200" spc="-55">
                <a:latin typeface="Arial"/>
                <a:cs typeface="Arial"/>
              </a:rPr>
              <a:t>xử</a:t>
            </a:r>
            <a:r>
              <a:rPr dirty="0" sz="3200" spc="-10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lý.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3250" y="833119"/>
            <a:ext cx="53994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tuyến</a:t>
            </a:r>
            <a:r>
              <a:rPr dirty="0" spc="-140"/>
              <a:t> </a:t>
            </a:r>
            <a:r>
              <a:rPr dirty="0" spc="-30"/>
              <a:t>Daemon(ngầm)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39" y="1986279"/>
            <a:ext cx="7611109" cy="1516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136015" algn="l"/>
                <a:tab pos="2074545" algn="l"/>
                <a:tab pos="3261995" algn="l"/>
                <a:tab pos="4358005" algn="l"/>
                <a:tab pos="5228590" algn="l"/>
                <a:tab pos="6786880" algn="l"/>
              </a:tabLst>
            </a:pPr>
            <a:r>
              <a:rPr dirty="0" sz="3200" spc="-5">
                <a:latin typeface="Arial"/>
                <a:cs typeface="Arial"/>
              </a:rPr>
              <a:t>Ha</a:t>
            </a:r>
            <a:r>
              <a:rPr dirty="0" sz="3200">
                <a:latin typeface="Arial"/>
                <a:cs typeface="Arial"/>
              </a:rPr>
              <a:t>i	k</a:t>
            </a:r>
            <a:r>
              <a:rPr dirty="0" sz="3200" spc="-10">
                <a:latin typeface="Arial"/>
                <a:cs typeface="Arial"/>
              </a:rPr>
              <a:t>i</a:t>
            </a:r>
            <a:r>
              <a:rPr dirty="0" sz="3200" spc="175">
                <a:latin typeface="Arial"/>
                <a:cs typeface="Arial"/>
              </a:rPr>
              <a:t>ể</a:t>
            </a:r>
            <a:r>
              <a:rPr dirty="0" sz="3200">
                <a:latin typeface="Arial"/>
                <a:cs typeface="Arial"/>
              </a:rPr>
              <a:t>u	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-15">
                <a:latin typeface="Arial"/>
                <a:cs typeface="Arial"/>
              </a:rPr>
              <a:t>u</a:t>
            </a:r>
            <a:r>
              <a:rPr dirty="0" sz="3200" spc="15">
                <a:latin typeface="Arial"/>
                <a:cs typeface="Arial"/>
              </a:rPr>
              <a:t>y</a:t>
            </a:r>
            <a:r>
              <a:rPr dirty="0" sz="3200" spc="170">
                <a:latin typeface="Arial"/>
                <a:cs typeface="Arial"/>
              </a:rPr>
              <a:t>ế</a:t>
            </a:r>
            <a:r>
              <a:rPr dirty="0" sz="3200">
                <a:latin typeface="Arial"/>
                <a:cs typeface="Arial"/>
              </a:rPr>
              <a:t>n	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-10">
                <a:latin typeface="Arial"/>
                <a:cs typeface="Arial"/>
              </a:rPr>
              <a:t>r</a:t>
            </a:r>
            <a:r>
              <a:rPr dirty="0" sz="3200" spc="-15">
                <a:latin typeface="Arial"/>
                <a:cs typeface="Arial"/>
              </a:rPr>
              <a:t>o</a:t>
            </a:r>
            <a:r>
              <a:rPr dirty="0" sz="3200" spc="-5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g	</a:t>
            </a:r>
            <a:r>
              <a:rPr dirty="0" sz="3200" spc="25">
                <a:latin typeface="Arial"/>
                <a:cs typeface="Arial"/>
              </a:rPr>
              <a:t>m</a:t>
            </a:r>
            <a:r>
              <a:rPr dirty="0" sz="3200" spc="145">
                <a:latin typeface="Arial"/>
                <a:cs typeface="Arial"/>
              </a:rPr>
              <a:t>ộ</a:t>
            </a:r>
            <a:r>
              <a:rPr dirty="0" sz="3200">
                <a:latin typeface="Arial"/>
                <a:cs typeface="Arial"/>
              </a:rPr>
              <a:t>t	c</a:t>
            </a:r>
            <a:r>
              <a:rPr dirty="0" sz="3200" spc="30">
                <a:latin typeface="Arial"/>
                <a:cs typeface="Arial"/>
              </a:rPr>
              <a:t>h</a:t>
            </a:r>
            <a:r>
              <a:rPr dirty="0" sz="3200" spc="-135">
                <a:latin typeface="Arial"/>
                <a:cs typeface="Arial"/>
              </a:rPr>
              <a:t>ư</a:t>
            </a:r>
            <a:r>
              <a:rPr dirty="0" sz="3200" spc="-170">
                <a:latin typeface="Arial"/>
                <a:cs typeface="Arial"/>
              </a:rPr>
              <a:t>ơ</a:t>
            </a:r>
            <a:r>
              <a:rPr dirty="0" sz="3200" spc="-5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g	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-10">
                <a:latin typeface="Arial"/>
                <a:cs typeface="Arial"/>
              </a:rPr>
              <a:t>rì</a:t>
            </a:r>
            <a:r>
              <a:rPr dirty="0" sz="3200" spc="-5">
                <a:latin typeface="Arial"/>
                <a:cs typeface="Arial"/>
              </a:rPr>
              <a:t>nh  </a:t>
            </a:r>
            <a:r>
              <a:rPr dirty="0" sz="3200" spc="-10">
                <a:latin typeface="Arial"/>
                <a:cs typeface="Arial"/>
              </a:rPr>
              <a:t>Java:</a:t>
            </a:r>
            <a:endParaRPr sz="32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00"/>
              </a:spcBef>
            </a:pPr>
            <a:r>
              <a:rPr dirty="0" baseline="2976" sz="4200">
                <a:latin typeface="Arial"/>
                <a:cs typeface="Arial"/>
              </a:rPr>
              <a:t>– </a:t>
            </a:r>
            <a:r>
              <a:rPr dirty="0" sz="2800" spc="-30">
                <a:latin typeface="Arial"/>
                <a:cs typeface="Arial"/>
              </a:rPr>
              <a:t>Các </a:t>
            </a:r>
            <a:r>
              <a:rPr dirty="0" sz="2800" spc="5">
                <a:latin typeface="Arial"/>
                <a:cs typeface="Arial"/>
              </a:rPr>
              <a:t>tuyến </a:t>
            </a:r>
            <a:r>
              <a:rPr dirty="0" sz="2800" spc="-60">
                <a:latin typeface="Arial"/>
                <a:cs typeface="Arial"/>
              </a:rPr>
              <a:t>người </a:t>
            </a:r>
            <a:r>
              <a:rPr dirty="0" sz="2800" spc="-65">
                <a:latin typeface="Arial"/>
                <a:cs typeface="Arial"/>
              </a:rPr>
              <a:t>sử</a:t>
            </a:r>
            <a:r>
              <a:rPr dirty="0" sz="2800" spc="-254">
                <a:latin typeface="Arial"/>
                <a:cs typeface="Arial"/>
              </a:rPr>
              <a:t> </a:t>
            </a:r>
            <a:r>
              <a:rPr dirty="0" sz="2800" spc="25">
                <a:latin typeface="Arial"/>
                <a:cs typeface="Arial"/>
              </a:rPr>
              <a:t>dụng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39" y="363982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2789" y="3564890"/>
            <a:ext cx="18967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">
                <a:latin typeface="Arial"/>
                <a:cs typeface="Arial"/>
              </a:rPr>
              <a:t>tuyến</a:t>
            </a:r>
            <a:r>
              <a:rPr dirty="0" sz="2800" spc="-155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ngầm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9839" y="4093209"/>
            <a:ext cx="402780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25">
                <a:latin typeface="Arial"/>
                <a:cs typeface="Arial"/>
              </a:rPr>
              <a:t>tuyến </a:t>
            </a:r>
            <a:r>
              <a:rPr dirty="0" sz="3200" spc="40">
                <a:latin typeface="Arial"/>
                <a:cs typeface="Arial"/>
              </a:rPr>
              <a:t>ngầm </a:t>
            </a:r>
            <a:r>
              <a:rPr dirty="0" sz="3200" spc="50">
                <a:latin typeface="Arial"/>
                <a:cs typeface="Arial"/>
              </a:rPr>
              <a:t>dọn</a:t>
            </a:r>
            <a:r>
              <a:rPr dirty="0" sz="3200" spc="-16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rác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160" y="505459"/>
            <a:ext cx="7060565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75610" marR="5080" indent="-296291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Ví </a:t>
            </a:r>
            <a:r>
              <a:rPr dirty="0" spc="135"/>
              <a:t>dụ </a:t>
            </a:r>
            <a:r>
              <a:rPr dirty="0" spc="50"/>
              <a:t>một </a:t>
            </a:r>
            <a:r>
              <a:rPr dirty="0" spc="-85"/>
              <a:t>chương </a:t>
            </a:r>
            <a:r>
              <a:rPr dirty="0" spc="-30"/>
              <a:t>trình</a:t>
            </a:r>
            <a:r>
              <a:rPr dirty="0" spc="-375"/>
              <a:t> </a:t>
            </a:r>
            <a:r>
              <a:rPr dirty="0" spc="-35"/>
              <a:t>Java  </a:t>
            </a:r>
            <a:r>
              <a:rPr dirty="0" spc="50"/>
              <a:t>mẫu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2108200"/>
            <a:ext cx="7086600" cy="3385820"/>
          </a:xfrm>
          <a:prstGeom prst="rect">
            <a:avLst/>
          </a:prstGeom>
          <a:solidFill>
            <a:srgbClr val="C0F2FF"/>
          </a:solidFill>
        </p:spPr>
        <p:txBody>
          <a:bodyPr wrap="square" lIns="0" tIns="4699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  <a:tabLst>
                <a:tab pos="403860" algn="l"/>
              </a:tabLst>
            </a:pPr>
            <a:r>
              <a:rPr dirty="0" sz="2400" spc="-10">
                <a:solidFill>
                  <a:srgbClr val="A72700"/>
                </a:solidFill>
                <a:latin typeface="Times New Roman"/>
                <a:cs typeface="Times New Roman"/>
              </a:rPr>
              <a:t>//	</a:t>
            </a:r>
            <a:r>
              <a:rPr dirty="0" sz="2400" spc="-15">
                <a:solidFill>
                  <a:srgbClr val="A72700"/>
                </a:solidFill>
                <a:latin typeface="Times New Roman"/>
                <a:cs typeface="Times New Roman"/>
              </a:rPr>
              <a:t>This </a:t>
            </a:r>
            <a:r>
              <a:rPr dirty="0" sz="2400" spc="-5">
                <a:solidFill>
                  <a:srgbClr val="A72700"/>
                </a:solidFill>
                <a:latin typeface="Times New Roman"/>
                <a:cs typeface="Times New Roman"/>
              </a:rPr>
              <a:t>is </a:t>
            </a:r>
            <a:r>
              <a:rPr dirty="0" sz="2400">
                <a:solidFill>
                  <a:srgbClr val="A72700"/>
                </a:solidFill>
                <a:latin typeface="Times New Roman"/>
                <a:cs typeface="Times New Roman"/>
              </a:rPr>
              <a:t>a </a:t>
            </a:r>
            <a:r>
              <a:rPr dirty="0" sz="2400" spc="-20">
                <a:solidFill>
                  <a:srgbClr val="A72700"/>
                </a:solidFill>
                <a:latin typeface="Times New Roman"/>
                <a:cs typeface="Times New Roman"/>
              </a:rPr>
              <a:t>simple </a:t>
            </a:r>
            <a:r>
              <a:rPr dirty="0" sz="2400" spc="-25">
                <a:solidFill>
                  <a:srgbClr val="A72700"/>
                </a:solidFill>
                <a:latin typeface="Times New Roman"/>
                <a:cs typeface="Times New Roman"/>
              </a:rPr>
              <a:t>program </a:t>
            </a:r>
            <a:r>
              <a:rPr dirty="0" sz="2400" spc="-15">
                <a:solidFill>
                  <a:srgbClr val="A72700"/>
                </a:solidFill>
                <a:latin typeface="Times New Roman"/>
                <a:cs typeface="Times New Roman"/>
              </a:rPr>
              <a:t>called</a:t>
            </a:r>
            <a:r>
              <a:rPr dirty="0" sz="2400" spc="-215">
                <a:solidFill>
                  <a:srgbClr val="A7270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A72700"/>
                </a:solidFill>
                <a:latin typeface="Times New Roman"/>
                <a:cs typeface="Times New Roman"/>
              </a:rPr>
              <a:t>“Ex1.java”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dirty="0" sz="2400" spc="-20">
                <a:latin typeface="Times New Roman"/>
                <a:cs typeface="Times New Roman"/>
              </a:rPr>
              <a:t>class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Ex1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87985">
              <a:lnSpc>
                <a:spcPct val="100000"/>
              </a:lnSpc>
            </a:pPr>
            <a:r>
              <a:rPr dirty="0" sz="2400" spc="-20">
                <a:latin typeface="Times New Roman"/>
                <a:cs typeface="Times New Roman"/>
              </a:rPr>
              <a:t>public static void </a:t>
            </a:r>
            <a:r>
              <a:rPr dirty="0" sz="2400" spc="-25">
                <a:latin typeface="Times New Roman"/>
                <a:cs typeface="Times New Roman"/>
              </a:rPr>
              <a:t>main(String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args[])</a:t>
            </a:r>
            <a:endParaRPr sz="2400">
              <a:latin typeface="Times New Roman"/>
              <a:cs typeface="Times New Roman"/>
            </a:endParaRPr>
          </a:p>
          <a:p>
            <a:pPr marL="38798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686435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System.out.println(“My </a:t>
            </a:r>
            <a:r>
              <a:rPr dirty="0" sz="2400" spc="-15">
                <a:latin typeface="Times New Roman"/>
                <a:cs typeface="Times New Roman"/>
              </a:rPr>
              <a:t>first </a:t>
            </a:r>
            <a:r>
              <a:rPr dirty="0" sz="2400" spc="-25">
                <a:latin typeface="Times New Roman"/>
                <a:cs typeface="Times New Roman"/>
              </a:rPr>
              <a:t>program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Java”);</a:t>
            </a:r>
            <a:endParaRPr sz="2400">
              <a:latin typeface="Times New Roman"/>
              <a:cs typeface="Times New Roman"/>
            </a:endParaRPr>
          </a:p>
          <a:p>
            <a:pPr marL="38798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589" y="833119"/>
            <a:ext cx="51422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Đa </a:t>
            </a:r>
            <a:r>
              <a:rPr dirty="0" spc="25"/>
              <a:t>tuyến </a:t>
            </a:r>
            <a:r>
              <a:rPr dirty="0" spc="-80"/>
              <a:t>với</a:t>
            </a:r>
            <a:r>
              <a:rPr dirty="0" spc="-265"/>
              <a:t> </a:t>
            </a:r>
            <a:r>
              <a:rPr dirty="0" spc="-40"/>
              <a:t>Applets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84549" y="1972310"/>
            <a:ext cx="7251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35">
                <a:latin typeface="Arial"/>
                <a:cs typeface="Arial"/>
              </a:rPr>
              <a:t>r</a:t>
            </a:r>
            <a:r>
              <a:rPr dirty="0" sz="2800" spc="-10">
                <a:latin typeface="Arial"/>
                <a:cs typeface="Arial"/>
              </a:rPr>
              <a:t>ì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h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0598" y="1972310"/>
            <a:ext cx="6273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35">
                <a:latin typeface="Arial"/>
                <a:cs typeface="Arial"/>
              </a:rPr>
              <a:t>r</a:t>
            </a:r>
            <a:r>
              <a:rPr dirty="0" sz="2800" spc="-40">
                <a:latin typeface="Arial"/>
                <a:cs typeface="Arial"/>
              </a:rPr>
              <a:t>ê</a:t>
            </a:r>
            <a:r>
              <a:rPr dirty="0" sz="280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8930" y="1972310"/>
            <a:ext cx="10134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A</a:t>
            </a:r>
            <a:r>
              <a:rPr dirty="0" sz="2800" spc="-30">
                <a:latin typeface="Arial"/>
                <a:cs typeface="Arial"/>
              </a:rPr>
              <a:t>p</a:t>
            </a:r>
            <a:r>
              <a:rPr dirty="0" sz="2800" spc="-40">
                <a:latin typeface="Arial"/>
                <a:cs typeface="Arial"/>
              </a:rPr>
              <a:t>p</a:t>
            </a:r>
            <a:r>
              <a:rPr dirty="0" sz="2800" spc="-25">
                <a:latin typeface="Arial"/>
                <a:cs typeface="Arial"/>
              </a:rPr>
              <a:t>l</a:t>
            </a:r>
            <a:r>
              <a:rPr dirty="0" sz="2800" spc="-30">
                <a:latin typeface="Arial"/>
                <a:cs typeface="Arial"/>
              </a:rPr>
              <a:t>e</a:t>
            </a:r>
            <a:r>
              <a:rPr dirty="0" sz="280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9839" y="1972310"/>
            <a:ext cx="24733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256665" algn="l"/>
              </a:tabLst>
            </a:pPr>
            <a:r>
              <a:rPr dirty="0" sz="2800" spc="-45">
                <a:latin typeface="Arial"/>
                <a:cs typeface="Arial"/>
              </a:rPr>
              <a:t>C</a:t>
            </a:r>
            <a:r>
              <a:rPr dirty="0" sz="2800" spc="-40">
                <a:latin typeface="Arial"/>
                <a:cs typeface="Arial"/>
              </a:rPr>
              <a:t>á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20">
                <a:latin typeface="Arial"/>
                <a:cs typeface="Arial"/>
              </a:rPr>
              <a:t>c</a:t>
            </a:r>
            <a:r>
              <a:rPr dirty="0" sz="2800" spc="-30">
                <a:latin typeface="Arial"/>
                <a:cs typeface="Arial"/>
              </a:rPr>
              <a:t>h</a:t>
            </a:r>
            <a:r>
              <a:rPr dirty="0" sz="2800" spc="-105">
                <a:latin typeface="Arial"/>
                <a:cs typeface="Arial"/>
              </a:rPr>
              <a:t>ư</a:t>
            </a:r>
            <a:r>
              <a:rPr dirty="0" sz="2800" spc="-125">
                <a:latin typeface="Arial"/>
                <a:cs typeface="Arial"/>
              </a:rPr>
              <a:t>ơ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0315" y="1972310"/>
            <a:ext cx="16592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700" algn="l"/>
              </a:tabLst>
            </a:pPr>
            <a:r>
              <a:rPr dirty="0" sz="2800" spc="-35">
                <a:latin typeface="Arial"/>
                <a:cs typeface="Arial"/>
              </a:rPr>
              <a:t>J</a:t>
            </a:r>
            <a:r>
              <a:rPr dirty="0" sz="2800" spc="-30">
                <a:latin typeface="Arial"/>
                <a:cs typeface="Arial"/>
              </a:rPr>
              <a:t>a</a:t>
            </a:r>
            <a:r>
              <a:rPr dirty="0" sz="2800" spc="-35">
                <a:latin typeface="Arial"/>
                <a:cs typeface="Arial"/>
              </a:rPr>
              <a:t>v</a:t>
            </a:r>
            <a:r>
              <a:rPr dirty="0" sz="2800">
                <a:latin typeface="Arial"/>
                <a:cs typeface="Arial"/>
              </a:rPr>
              <a:t>a	</a:t>
            </a:r>
            <a:r>
              <a:rPr dirty="0" sz="2800" spc="-25">
                <a:latin typeface="Arial"/>
                <a:cs typeface="Arial"/>
              </a:rPr>
              <a:t>d</a:t>
            </a:r>
            <a:r>
              <a:rPr dirty="0" sz="2800" spc="-114">
                <a:latin typeface="Arial"/>
                <a:cs typeface="Arial"/>
              </a:rPr>
              <a:t>ự</a:t>
            </a:r>
            <a:r>
              <a:rPr dirty="0" sz="280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2739" y="2355850"/>
            <a:ext cx="58870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5">
                <a:latin typeface="Arial"/>
                <a:cs typeface="Arial"/>
              </a:rPr>
              <a:t>thường </a:t>
            </a:r>
            <a:r>
              <a:rPr dirty="0" sz="2800" spc="-65">
                <a:latin typeface="Arial"/>
                <a:cs typeface="Arial"/>
              </a:rPr>
              <a:t>sử </a:t>
            </a:r>
            <a:r>
              <a:rPr dirty="0" sz="2800" spc="30">
                <a:latin typeface="Arial"/>
                <a:cs typeface="Arial"/>
              </a:rPr>
              <a:t>dụng </a:t>
            </a:r>
            <a:r>
              <a:rPr dirty="0" sz="2800" spc="5">
                <a:latin typeface="Arial"/>
                <a:cs typeface="Arial"/>
              </a:rPr>
              <a:t>nhiều </a:t>
            </a:r>
            <a:r>
              <a:rPr dirty="0" sz="2800" spc="-55">
                <a:latin typeface="Arial"/>
                <a:cs typeface="Arial"/>
              </a:rPr>
              <a:t>hơn </a:t>
            </a:r>
            <a:r>
              <a:rPr dirty="0" sz="2800" spc="30">
                <a:latin typeface="Arial"/>
                <a:cs typeface="Arial"/>
              </a:rPr>
              <a:t>một</a:t>
            </a:r>
            <a:r>
              <a:rPr dirty="0" sz="2800" spc="-245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tuyến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9839" y="2828289"/>
            <a:ext cx="12807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45">
                <a:latin typeface="Arial"/>
                <a:cs typeface="Arial"/>
              </a:rPr>
              <a:t>T</a:t>
            </a:r>
            <a:r>
              <a:rPr dirty="0" sz="2800" spc="-35">
                <a:latin typeface="Arial"/>
                <a:cs typeface="Arial"/>
              </a:rPr>
              <a:t>r</a:t>
            </a:r>
            <a:r>
              <a:rPr dirty="0" sz="2800" spc="-30">
                <a:latin typeface="Arial"/>
                <a:cs typeface="Arial"/>
              </a:rPr>
              <a:t>on</a:t>
            </a:r>
            <a:r>
              <a:rPr dirty="0" sz="2800"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6874" y="2828289"/>
            <a:ext cx="28143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005" algn="l"/>
                <a:tab pos="2329180" algn="l"/>
              </a:tabLst>
            </a:pPr>
            <a:r>
              <a:rPr dirty="0" sz="2800" spc="-10">
                <a:latin typeface="Arial"/>
                <a:cs typeface="Arial"/>
              </a:rPr>
              <a:t>đ</a:t>
            </a:r>
            <a:r>
              <a:rPr dirty="0" sz="2800">
                <a:latin typeface="Arial"/>
                <a:cs typeface="Arial"/>
              </a:rPr>
              <a:t>a	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40">
                <a:latin typeface="Arial"/>
                <a:cs typeface="Arial"/>
              </a:rPr>
              <a:t>u</a:t>
            </a:r>
            <a:r>
              <a:rPr dirty="0" sz="2800" spc="-20">
                <a:latin typeface="Arial"/>
                <a:cs typeface="Arial"/>
              </a:rPr>
              <a:t>y</a:t>
            </a:r>
            <a:r>
              <a:rPr dirty="0" sz="2800" spc="150">
                <a:latin typeface="Arial"/>
                <a:cs typeface="Arial"/>
              </a:rPr>
              <a:t>ế</a:t>
            </a:r>
            <a:r>
              <a:rPr dirty="0" sz="2800">
                <a:latin typeface="Arial"/>
                <a:cs typeface="Arial"/>
              </a:rPr>
              <a:t>n	</a:t>
            </a:r>
            <a:r>
              <a:rPr dirty="0" sz="2800" spc="-20">
                <a:latin typeface="Arial"/>
                <a:cs typeface="Arial"/>
              </a:rPr>
              <a:t>v</a:t>
            </a:r>
            <a:r>
              <a:rPr dirty="0" sz="2800" spc="-130">
                <a:latin typeface="Arial"/>
                <a:cs typeface="Arial"/>
              </a:rPr>
              <a:t>ớ</a:t>
            </a:r>
            <a:r>
              <a:rPr dirty="0" sz="2800">
                <a:latin typeface="Arial"/>
                <a:cs typeface="Arial"/>
              </a:rPr>
              <a:t>i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47866" y="2828289"/>
            <a:ext cx="24161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3875" algn="l"/>
              </a:tabLst>
            </a:pPr>
            <a:r>
              <a:rPr dirty="0" sz="2800" spc="-40">
                <a:latin typeface="Arial"/>
                <a:cs typeface="Arial"/>
              </a:rPr>
              <a:t>App</a:t>
            </a:r>
            <a:r>
              <a:rPr dirty="0" sz="2800" spc="-25">
                <a:latin typeface="Arial"/>
                <a:cs typeface="Arial"/>
              </a:rPr>
              <a:t>l</a:t>
            </a:r>
            <a:r>
              <a:rPr dirty="0" sz="2800" spc="-30">
                <a:latin typeface="Arial"/>
                <a:cs typeface="Arial"/>
              </a:rPr>
              <a:t>et</a:t>
            </a:r>
            <a:r>
              <a:rPr dirty="0" sz="2800" spc="-35">
                <a:latin typeface="Arial"/>
                <a:cs typeface="Arial"/>
              </a:rPr>
              <a:t>s</a:t>
            </a:r>
            <a:r>
              <a:rPr dirty="0" sz="2800">
                <a:latin typeface="Arial"/>
                <a:cs typeface="Arial"/>
              </a:rPr>
              <a:t>,	</a:t>
            </a:r>
            <a:r>
              <a:rPr dirty="0" sz="2800" spc="-25">
                <a:latin typeface="Arial"/>
                <a:cs typeface="Arial"/>
              </a:rPr>
              <a:t>L</a:t>
            </a:r>
            <a:r>
              <a:rPr dirty="0" sz="2800" spc="-140">
                <a:latin typeface="Arial"/>
                <a:cs typeface="Arial"/>
              </a:rPr>
              <a:t>ớ</a:t>
            </a:r>
            <a:r>
              <a:rPr dirty="0" sz="280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9839" y="3211829"/>
            <a:ext cx="7502525" cy="216408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55600" marR="5080">
              <a:lnSpc>
                <a:spcPts val="3030"/>
              </a:lnSpc>
              <a:spcBef>
                <a:spcPts val="475"/>
              </a:spcBef>
              <a:tabLst>
                <a:tab pos="3484245" algn="l"/>
                <a:tab pos="3963670" algn="l"/>
                <a:tab pos="4660265" algn="l"/>
                <a:tab pos="5433695" algn="l"/>
                <a:tab pos="6459220" algn="l"/>
                <a:tab pos="7176770" algn="l"/>
              </a:tabLst>
            </a:pPr>
            <a:r>
              <a:rPr dirty="0" sz="2800" spc="-5">
                <a:latin typeface="Arial"/>
                <a:cs typeface="Arial"/>
              </a:rPr>
              <a:t>‘</a:t>
            </a:r>
            <a:r>
              <a:rPr dirty="0" sz="2800" spc="-25">
                <a:latin typeface="Arial"/>
                <a:cs typeface="Arial"/>
              </a:rPr>
              <a:t>j</a:t>
            </a:r>
            <a:r>
              <a:rPr dirty="0" sz="2800" spc="-30">
                <a:latin typeface="Arial"/>
                <a:cs typeface="Arial"/>
              </a:rPr>
              <a:t>a</a:t>
            </a:r>
            <a:r>
              <a:rPr dirty="0" sz="2800" spc="-40">
                <a:latin typeface="Arial"/>
                <a:cs typeface="Arial"/>
              </a:rPr>
              <a:t>v</a:t>
            </a:r>
            <a:r>
              <a:rPr dirty="0" sz="2800" spc="-30">
                <a:latin typeface="Arial"/>
                <a:cs typeface="Arial"/>
              </a:rPr>
              <a:t>a</a:t>
            </a:r>
            <a:r>
              <a:rPr dirty="0" sz="2800" spc="-10">
                <a:latin typeface="Arial"/>
                <a:cs typeface="Arial"/>
              </a:rPr>
              <a:t>.</a:t>
            </a:r>
            <a:r>
              <a:rPr dirty="0" sz="2800" spc="-40">
                <a:latin typeface="Arial"/>
                <a:cs typeface="Arial"/>
              </a:rPr>
              <a:t>a</a:t>
            </a:r>
            <a:r>
              <a:rPr dirty="0" sz="2800" spc="-30">
                <a:latin typeface="Arial"/>
                <a:cs typeface="Arial"/>
              </a:rPr>
              <a:t>p</a:t>
            </a:r>
            <a:r>
              <a:rPr dirty="0" sz="2800" spc="-40">
                <a:latin typeface="Arial"/>
                <a:cs typeface="Arial"/>
              </a:rPr>
              <a:t>p</a:t>
            </a:r>
            <a:r>
              <a:rPr dirty="0" sz="2800" spc="-25">
                <a:latin typeface="Arial"/>
                <a:cs typeface="Arial"/>
              </a:rPr>
              <a:t>l</a:t>
            </a:r>
            <a:r>
              <a:rPr dirty="0" sz="2800" spc="-40">
                <a:latin typeface="Arial"/>
                <a:cs typeface="Arial"/>
              </a:rPr>
              <a:t>e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10">
                <a:latin typeface="Arial"/>
                <a:cs typeface="Arial"/>
              </a:rPr>
              <a:t>.</a:t>
            </a:r>
            <a:r>
              <a:rPr dirty="0" sz="2800" spc="-50">
                <a:latin typeface="Arial"/>
                <a:cs typeface="Arial"/>
              </a:rPr>
              <a:t>A</a:t>
            </a:r>
            <a:r>
              <a:rPr dirty="0" sz="2800" spc="-30">
                <a:latin typeface="Arial"/>
                <a:cs typeface="Arial"/>
              </a:rPr>
              <a:t>p</a:t>
            </a:r>
            <a:r>
              <a:rPr dirty="0" sz="2800" spc="-40">
                <a:latin typeface="Arial"/>
                <a:cs typeface="Arial"/>
              </a:rPr>
              <a:t>p</a:t>
            </a:r>
            <a:r>
              <a:rPr dirty="0" sz="2800" spc="-25">
                <a:latin typeface="Arial"/>
                <a:cs typeface="Arial"/>
              </a:rPr>
              <a:t>l</a:t>
            </a:r>
            <a:r>
              <a:rPr dirty="0" sz="2800" spc="-40">
                <a:latin typeface="Arial"/>
                <a:cs typeface="Arial"/>
              </a:rPr>
              <a:t>e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>
                <a:latin typeface="Arial"/>
                <a:cs typeface="Arial"/>
              </a:rPr>
              <a:t>’	</a:t>
            </a:r>
            <a:r>
              <a:rPr dirty="0" sz="2800" spc="-15">
                <a:latin typeface="Arial"/>
                <a:cs typeface="Arial"/>
              </a:rPr>
              <a:t>l</a:t>
            </a:r>
            <a:r>
              <a:rPr dirty="0" sz="2800">
                <a:latin typeface="Arial"/>
                <a:cs typeface="Arial"/>
              </a:rPr>
              <a:t>à	</a:t>
            </a:r>
            <a:r>
              <a:rPr dirty="0" sz="2800" spc="-10">
                <a:latin typeface="Arial"/>
                <a:cs typeface="Arial"/>
              </a:rPr>
              <a:t>l</a:t>
            </a:r>
            <a:r>
              <a:rPr dirty="0" sz="2800" spc="-140">
                <a:latin typeface="Arial"/>
                <a:cs typeface="Arial"/>
              </a:rPr>
              <a:t>ớ</a:t>
            </a:r>
            <a:r>
              <a:rPr dirty="0" sz="2800">
                <a:latin typeface="Arial"/>
                <a:cs typeface="Arial"/>
              </a:rPr>
              <a:t>p	</a:t>
            </a:r>
            <a:r>
              <a:rPr dirty="0" sz="2800" spc="-20">
                <a:latin typeface="Arial"/>
                <a:cs typeface="Arial"/>
              </a:rPr>
              <a:t>co</a:t>
            </a:r>
            <a:r>
              <a:rPr dirty="0" sz="2800">
                <a:latin typeface="Arial"/>
                <a:cs typeface="Arial"/>
              </a:rPr>
              <a:t>n	</a:t>
            </a:r>
            <a:r>
              <a:rPr dirty="0" sz="2800" spc="15">
                <a:latin typeface="Arial"/>
                <a:cs typeface="Arial"/>
              </a:rPr>
              <a:t>đ</a:t>
            </a:r>
            <a:r>
              <a:rPr dirty="0" sz="2800" spc="-105">
                <a:latin typeface="Arial"/>
                <a:cs typeface="Arial"/>
              </a:rPr>
              <a:t>ư</a:t>
            </a:r>
            <a:r>
              <a:rPr dirty="0" sz="2800" spc="-145">
                <a:latin typeface="Arial"/>
                <a:cs typeface="Arial"/>
              </a:rPr>
              <a:t>ợ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0">
                <a:latin typeface="Arial"/>
                <a:cs typeface="Arial"/>
              </a:rPr>
              <a:t>t</a:t>
            </a:r>
            <a:r>
              <a:rPr dirty="0" sz="2800" spc="120">
                <a:latin typeface="Arial"/>
                <a:cs typeface="Arial"/>
              </a:rPr>
              <a:t>ạ</a:t>
            </a:r>
            <a:r>
              <a:rPr dirty="0" sz="2800">
                <a:latin typeface="Arial"/>
                <a:cs typeface="Arial"/>
              </a:rPr>
              <a:t>o	</a:t>
            </a:r>
            <a:r>
              <a:rPr dirty="0" sz="2800" spc="-35">
                <a:latin typeface="Arial"/>
                <a:cs typeface="Arial"/>
              </a:rPr>
              <a:t>r</a:t>
            </a:r>
            <a:r>
              <a:rPr dirty="0" sz="2800">
                <a:latin typeface="Arial"/>
                <a:cs typeface="Arial"/>
              </a:rPr>
              <a:t>a 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-35">
                <a:latin typeface="Arial"/>
                <a:cs typeface="Arial"/>
              </a:rPr>
              <a:t>Applet </a:t>
            </a:r>
            <a:r>
              <a:rPr dirty="0" sz="2800" spc="-60">
                <a:latin typeface="Arial"/>
                <a:cs typeface="Arial"/>
              </a:rPr>
              <a:t>người </a:t>
            </a:r>
            <a:r>
              <a:rPr dirty="0" sz="2800" spc="-65">
                <a:latin typeface="Arial"/>
                <a:cs typeface="Arial"/>
              </a:rPr>
              <a:t>sử </a:t>
            </a:r>
            <a:r>
              <a:rPr dirty="0" sz="2800" spc="30">
                <a:latin typeface="Arial"/>
                <a:cs typeface="Arial"/>
              </a:rPr>
              <a:t>dụng </a:t>
            </a:r>
            <a:r>
              <a:rPr dirty="0" sz="2800" spc="-5">
                <a:latin typeface="Arial"/>
                <a:cs typeface="Arial"/>
              </a:rPr>
              <a:t>đã </a:t>
            </a:r>
            <a:r>
              <a:rPr dirty="0" sz="2800" spc="25">
                <a:latin typeface="Arial"/>
                <a:cs typeface="Arial"/>
              </a:rPr>
              <a:t>định</a:t>
            </a:r>
            <a:r>
              <a:rPr dirty="0" sz="2800" spc="-27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nghĩa</a:t>
            </a:r>
            <a:endParaRPr sz="2800">
              <a:latin typeface="Arial"/>
              <a:cs typeface="Arial"/>
            </a:endParaRPr>
          </a:p>
          <a:p>
            <a:pPr marL="355600" marR="6350" indent="-342900">
              <a:lnSpc>
                <a:spcPts val="303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  <a:tab pos="921385" algn="l"/>
                <a:tab pos="2047239" algn="l"/>
                <a:tab pos="2731135" algn="l"/>
                <a:tab pos="3597275" algn="l"/>
                <a:tab pos="4455160" algn="l"/>
                <a:tab pos="5448935" algn="l"/>
                <a:tab pos="6235700" algn="l"/>
                <a:tab pos="6995159" algn="l"/>
              </a:tabLst>
            </a:pP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ó	</a:t>
            </a:r>
            <a:r>
              <a:rPr dirty="0" sz="2800" spc="-40">
                <a:latin typeface="Arial"/>
                <a:cs typeface="Arial"/>
              </a:rPr>
              <a:t>k</a:t>
            </a:r>
            <a:r>
              <a:rPr dirty="0" sz="2800" spc="-30">
                <a:latin typeface="Arial"/>
                <a:cs typeface="Arial"/>
              </a:rPr>
              <a:t>hôn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30">
                <a:latin typeface="Arial"/>
                <a:cs typeface="Arial"/>
              </a:rPr>
              <a:t>t</a:t>
            </a:r>
            <a:r>
              <a:rPr dirty="0" sz="2800" spc="-25">
                <a:latin typeface="Arial"/>
                <a:cs typeface="Arial"/>
              </a:rPr>
              <a:t>h</a:t>
            </a:r>
            <a:r>
              <a:rPr dirty="0" sz="2800" spc="160">
                <a:latin typeface="Arial"/>
                <a:cs typeface="Arial"/>
              </a:rPr>
              <a:t>ể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30">
                <a:latin typeface="Arial"/>
                <a:cs typeface="Arial"/>
              </a:rPr>
              <a:t>h</a:t>
            </a:r>
            <a:r>
              <a:rPr dirty="0" sz="2800" spc="-110">
                <a:latin typeface="Arial"/>
                <a:cs typeface="Arial"/>
              </a:rPr>
              <a:t>ự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30">
                <a:latin typeface="Arial"/>
                <a:cs typeface="Arial"/>
              </a:rPr>
              <a:t>h</a:t>
            </a:r>
            <a:r>
              <a:rPr dirty="0" sz="2800" spc="-10">
                <a:latin typeface="Arial"/>
                <a:cs typeface="Arial"/>
              </a:rPr>
              <a:t>i</a:t>
            </a:r>
            <a:r>
              <a:rPr dirty="0" sz="2800" spc="125">
                <a:latin typeface="Arial"/>
                <a:cs typeface="Arial"/>
              </a:rPr>
              <a:t>ệ</a:t>
            </a:r>
            <a:r>
              <a:rPr dirty="0" sz="2800">
                <a:latin typeface="Arial"/>
                <a:cs typeface="Arial"/>
              </a:rPr>
              <a:t>n	</a:t>
            </a:r>
            <a:r>
              <a:rPr dirty="0" sz="2800" spc="15">
                <a:latin typeface="Arial"/>
                <a:cs typeface="Arial"/>
              </a:rPr>
              <a:t>đ</a:t>
            </a:r>
            <a:r>
              <a:rPr dirty="0" sz="2800" spc="-105">
                <a:latin typeface="Arial"/>
                <a:cs typeface="Arial"/>
              </a:rPr>
              <a:t>ư</a:t>
            </a:r>
            <a:r>
              <a:rPr dirty="0" sz="2800" spc="-145">
                <a:latin typeface="Arial"/>
                <a:cs typeface="Arial"/>
              </a:rPr>
              <a:t>ợ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30">
                <a:latin typeface="Arial"/>
                <a:cs typeface="Arial"/>
              </a:rPr>
              <a:t>t</a:t>
            </a:r>
            <a:r>
              <a:rPr dirty="0" sz="2800" spc="-15">
                <a:latin typeface="Arial"/>
                <a:cs typeface="Arial"/>
              </a:rPr>
              <a:t>r</a:t>
            </a:r>
            <a:r>
              <a:rPr dirty="0" sz="2800" spc="-120">
                <a:latin typeface="Arial"/>
                <a:cs typeface="Arial"/>
              </a:rPr>
              <a:t>ự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0">
                <a:latin typeface="Arial"/>
                <a:cs typeface="Arial"/>
              </a:rPr>
              <a:t>i</a:t>
            </a:r>
            <a:r>
              <a:rPr dirty="0" sz="2800" spc="125">
                <a:latin typeface="Arial"/>
                <a:cs typeface="Arial"/>
              </a:rPr>
              <a:t>ế</a:t>
            </a:r>
            <a:r>
              <a:rPr dirty="0" sz="2800">
                <a:latin typeface="Arial"/>
                <a:cs typeface="Arial"/>
              </a:rPr>
              <a:t>p	</a:t>
            </a:r>
            <a:r>
              <a:rPr dirty="0" sz="2800" spc="0">
                <a:latin typeface="Arial"/>
                <a:cs typeface="Arial"/>
              </a:rPr>
              <a:t>l</a:t>
            </a:r>
            <a:r>
              <a:rPr dirty="0" sz="2800" spc="-150">
                <a:latin typeface="Arial"/>
                <a:cs typeface="Arial"/>
              </a:rPr>
              <a:t>ớ</a:t>
            </a:r>
            <a:r>
              <a:rPr dirty="0" sz="2800">
                <a:latin typeface="Arial"/>
                <a:cs typeface="Arial"/>
              </a:rPr>
              <a:t>p  </a:t>
            </a:r>
            <a:r>
              <a:rPr dirty="0" sz="2800" spc="-15">
                <a:latin typeface="Arial"/>
                <a:cs typeface="Arial"/>
              </a:rPr>
              <a:t>con </a:t>
            </a:r>
            <a:r>
              <a:rPr dirty="0" sz="2800" spc="60">
                <a:latin typeface="Arial"/>
                <a:cs typeface="Arial"/>
              </a:rPr>
              <a:t>của </a:t>
            </a:r>
            <a:r>
              <a:rPr dirty="0" sz="2800" spc="-50">
                <a:latin typeface="Arial"/>
                <a:cs typeface="Arial"/>
              </a:rPr>
              <a:t>lớp </a:t>
            </a:r>
            <a:r>
              <a:rPr dirty="0" sz="2800" spc="5">
                <a:latin typeface="Arial"/>
                <a:cs typeface="Arial"/>
              </a:rPr>
              <a:t>tuyến </a:t>
            </a:r>
            <a:r>
              <a:rPr dirty="0" sz="2800" spc="-25">
                <a:latin typeface="Arial"/>
                <a:cs typeface="Arial"/>
              </a:rPr>
              <a:t>trong </a:t>
            </a:r>
            <a:r>
              <a:rPr dirty="0" sz="2800" spc="-20">
                <a:latin typeface="Arial"/>
                <a:cs typeface="Arial"/>
              </a:rPr>
              <a:t>các</a:t>
            </a:r>
            <a:r>
              <a:rPr dirty="0" sz="2800" spc="-39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applet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5">
                <a:latin typeface="Arial"/>
                <a:cs typeface="Arial"/>
              </a:rPr>
              <a:t>Con </a:t>
            </a:r>
            <a:r>
              <a:rPr dirty="0" sz="2800" spc="-55">
                <a:latin typeface="Arial"/>
                <a:cs typeface="Arial"/>
              </a:rPr>
              <a:t>đường </a:t>
            </a:r>
            <a:r>
              <a:rPr dirty="0" sz="2800" spc="75">
                <a:latin typeface="Arial"/>
                <a:cs typeface="Arial"/>
              </a:rPr>
              <a:t>để </a:t>
            </a:r>
            <a:r>
              <a:rPr dirty="0" sz="2800" spc="-50">
                <a:latin typeface="Arial"/>
                <a:cs typeface="Arial"/>
              </a:rPr>
              <a:t>lớp </a:t>
            </a:r>
            <a:r>
              <a:rPr dirty="0" sz="2800" spc="-20">
                <a:latin typeface="Arial"/>
                <a:cs typeface="Arial"/>
              </a:rPr>
              <a:t>con </a:t>
            </a:r>
            <a:r>
              <a:rPr dirty="0" sz="2800" spc="-70">
                <a:latin typeface="Arial"/>
                <a:cs typeface="Arial"/>
              </a:rPr>
              <a:t>sử </a:t>
            </a:r>
            <a:r>
              <a:rPr dirty="0" sz="2800" spc="25">
                <a:latin typeface="Arial"/>
                <a:cs typeface="Arial"/>
              </a:rPr>
              <a:t>dụng </a:t>
            </a:r>
            <a:r>
              <a:rPr dirty="0" sz="2800" spc="-50">
                <a:latin typeface="Arial"/>
                <a:cs typeface="Arial"/>
              </a:rPr>
              <a:t>lớp</a:t>
            </a:r>
            <a:r>
              <a:rPr dirty="0" sz="2800" spc="-3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tuyến: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7039" y="5453379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7039" y="6516369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02789" y="5389879"/>
            <a:ext cx="6757034" cy="145415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just" marL="12700" marR="5080">
              <a:lnSpc>
                <a:spcPct val="90100"/>
              </a:lnSpc>
              <a:spcBef>
                <a:spcPts val="385"/>
              </a:spcBef>
            </a:pPr>
            <a:r>
              <a:rPr dirty="0" sz="2400" spc="-45">
                <a:latin typeface="Arial"/>
                <a:cs typeface="Arial"/>
              </a:rPr>
              <a:t>Sử </a:t>
            </a:r>
            <a:r>
              <a:rPr dirty="0" sz="2400" spc="35">
                <a:latin typeface="Arial"/>
                <a:cs typeface="Arial"/>
              </a:rPr>
              <a:t>dụng </a:t>
            </a:r>
            <a:r>
              <a:rPr dirty="0" sz="2400" spc="30">
                <a:latin typeface="Arial"/>
                <a:cs typeface="Arial"/>
              </a:rPr>
              <a:t>một đối </a:t>
            </a:r>
            <a:r>
              <a:rPr dirty="0" sz="2400" spc="-45">
                <a:latin typeface="Arial"/>
                <a:cs typeface="Arial"/>
              </a:rPr>
              <a:t>tượng </a:t>
            </a:r>
            <a:r>
              <a:rPr dirty="0" sz="2400" spc="50">
                <a:latin typeface="Arial"/>
                <a:cs typeface="Arial"/>
              </a:rPr>
              <a:t>của </a:t>
            </a:r>
            <a:r>
              <a:rPr dirty="0" sz="2400" spc="25">
                <a:latin typeface="Arial"/>
                <a:cs typeface="Arial"/>
              </a:rPr>
              <a:t>tuyến </a:t>
            </a:r>
            <a:r>
              <a:rPr dirty="0" sz="2400" spc="-45">
                <a:latin typeface="Arial"/>
                <a:cs typeface="Arial"/>
              </a:rPr>
              <a:t>người </a:t>
            </a:r>
            <a:r>
              <a:rPr dirty="0" sz="2400" spc="-30">
                <a:latin typeface="Arial"/>
                <a:cs typeface="Arial"/>
              </a:rPr>
              <a:t>sử  </a:t>
            </a:r>
            <a:r>
              <a:rPr dirty="0" sz="2400" spc="40">
                <a:latin typeface="Arial"/>
                <a:cs typeface="Arial"/>
              </a:rPr>
              <a:t>dụng </a:t>
            </a:r>
            <a:r>
              <a:rPr dirty="0" sz="2400" spc="25">
                <a:latin typeface="Arial"/>
                <a:cs typeface="Arial"/>
              </a:rPr>
              <a:t>định </a:t>
            </a:r>
            <a:r>
              <a:rPr dirty="0" sz="2400" spc="-5">
                <a:latin typeface="Arial"/>
                <a:cs typeface="Arial"/>
              </a:rPr>
              <a:t>nghĩa, mà, </a:t>
            </a:r>
            <a:r>
              <a:rPr dirty="0" sz="2400" spc="30">
                <a:latin typeface="Arial"/>
                <a:cs typeface="Arial"/>
              </a:rPr>
              <a:t>lần </a:t>
            </a:r>
            <a:r>
              <a:rPr dirty="0" sz="2400" spc="-45">
                <a:latin typeface="Arial"/>
                <a:cs typeface="Arial"/>
              </a:rPr>
              <a:t>lượt, </a:t>
            </a:r>
            <a:r>
              <a:rPr dirty="0" sz="2400" spc="35">
                <a:latin typeface="Arial"/>
                <a:cs typeface="Arial"/>
              </a:rPr>
              <a:t>dẫn </a:t>
            </a:r>
            <a:r>
              <a:rPr dirty="0" sz="2400" spc="25">
                <a:latin typeface="Arial"/>
                <a:cs typeface="Arial"/>
              </a:rPr>
              <a:t>xuất </a:t>
            </a:r>
            <a:r>
              <a:rPr dirty="0" sz="2400" spc="-45">
                <a:latin typeface="Arial"/>
                <a:cs typeface="Arial"/>
              </a:rPr>
              <a:t>lớp  </a:t>
            </a:r>
            <a:r>
              <a:rPr dirty="0" sz="2400" spc="25">
                <a:latin typeface="Arial"/>
                <a:cs typeface="Arial"/>
              </a:rPr>
              <a:t>tuyến</a:t>
            </a:r>
            <a:endParaRPr sz="24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300"/>
              </a:spcBef>
            </a:pPr>
            <a:r>
              <a:rPr dirty="0" sz="2400" spc="-25">
                <a:latin typeface="Arial"/>
                <a:cs typeface="Arial"/>
              </a:rPr>
              <a:t>Thực </a:t>
            </a:r>
            <a:r>
              <a:rPr dirty="0" sz="2400">
                <a:latin typeface="Arial"/>
                <a:cs typeface="Arial"/>
              </a:rPr>
              <a:t>thi </a:t>
            </a:r>
            <a:r>
              <a:rPr dirty="0" sz="2400" spc="25">
                <a:latin typeface="Arial"/>
                <a:cs typeface="Arial"/>
              </a:rPr>
              <a:t>chạy </a:t>
            </a:r>
            <a:r>
              <a:rPr dirty="0" sz="2400" spc="-10">
                <a:latin typeface="Arial"/>
                <a:cs typeface="Arial"/>
              </a:rPr>
              <a:t>giao </a:t>
            </a:r>
            <a:r>
              <a:rPr dirty="0" sz="2400" spc="25">
                <a:latin typeface="Arial"/>
                <a:cs typeface="Arial"/>
              </a:rPr>
              <a:t>tiếp</a:t>
            </a:r>
            <a:r>
              <a:rPr dirty="0" sz="2400" spc="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(interface)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5370" y="833119"/>
            <a:ext cx="44983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Sự </a:t>
            </a:r>
            <a:r>
              <a:rPr dirty="0" spc="40"/>
              <a:t>đồng </a:t>
            </a:r>
            <a:r>
              <a:rPr dirty="0" spc="90"/>
              <a:t>bộ</a:t>
            </a:r>
            <a:r>
              <a:rPr dirty="0" spc="-114"/>
              <a:t> </a:t>
            </a:r>
            <a:r>
              <a:rPr dirty="0" spc="25"/>
              <a:t>tuyến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2001520"/>
            <a:ext cx="7458075" cy="2767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Thâm </a:t>
            </a:r>
            <a:r>
              <a:rPr dirty="0" sz="3200" spc="40">
                <a:latin typeface="Arial"/>
                <a:cs typeface="Arial"/>
              </a:rPr>
              <a:t>nhập </a:t>
            </a: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-10">
                <a:latin typeface="Arial"/>
                <a:cs typeface="Arial"/>
              </a:rPr>
              <a:t>tài </a:t>
            </a:r>
            <a:r>
              <a:rPr dirty="0" sz="3200" spc="-15">
                <a:latin typeface="Arial"/>
                <a:cs typeface="Arial"/>
              </a:rPr>
              <a:t>nguyên/dữ </a:t>
            </a:r>
            <a:r>
              <a:rPr dirty="0" sz="3200" spc="35">
                <a:latin typeface="Arial"/>
                <a:cs typeface="Arial"/>
              </a:rPr>
              <a:t>liệu </a:t>
            </a:r>
            <a:r>
              <a:rPr dirty="0" sz="3200" spc="-55">
                <a:latin typeface="Arial"/>
                <a:cs typeface="Arial"/>
              </a:rPr>
              <a:t>bởi  </a:t>
            </a:r>
            <a:r>
              <a:rPr dirty="0" sz="3200" spc="25">
                <a:latin typeface="Arial"/>
                <a:cs typeface="Arial"/>
              </a:rPr>
              <a:t>nhiều</a:t>
            </a:r>
            <a:r>
              <a:rPr dirty="0" sz="3200" spc="-70">
                <a:latin typeface="Arial"/>
                <a:cs typeface="Arial"/>
              </a:rPr>
              <a:t> </a:t>
            </a:r>
            <a:r>
              <a:rPr dirty="0" sz="3200" spc="25">
                <a:latin typeface="Arial"/>
                <a:cs typeface="Arial"/>
              </a:rPr>
              <a:t>tuyến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60">
                <a:latin typeface="Arial"/>
                <a:cs typeface="Arial"/>
              </a:rPr>
              <a:t>Sự </a:t>
            </a:r>
            <a:r>
              <a:rPr dirty="0" sz="3200" spc="35">
                <a:latin typeface="Arial"/>
                <a:cs typeface="Arial"/>
              </a:rPr>
              <a:t>đồng </a:t>
            </a:r>
            <a:r>
              <a:rPr dirty="0" sz="3200" spc="85">
                <a:latin typeface="Arial"/>
                <a:cs typeface="Arial"/>
              </a:rPr>
              <a:t>bộ</a:t>
            </a:r>
            <a:r>
              <a:rPr dirty="0" sz="320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(Synchronization)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60">
                <a:latin typeface="Arial"/>
                <a:cs typeface="Arial"/>
              </a:rPr>
              <a:t>Sự </a:t>
            </a:r>
            <a:r>
              <a:rPr dirty="0" sz="3200" spc="-10">
                <a:latin typeface="Arial"/>
                <a:cs typeface="Arial"/>
              </a:rPr>
              <a:t>quan </a:t>
            </a:r>
            <a:r>
              <a:rPr dirty="0" sz="3200" spc="-5">
                <a:latin typeface="Arial"/>
                <a:cs typeface="Arial"/>
              </a:rPr>
              <a:t>sát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(Monitor)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Mutex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0459" y="0"/>
            <a:ext cx="30010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Mã </a:t>
            </a:r>
            <a:r>
              <a:rPr dirty="0" spc="40"/>
              <a:t>đồng</a:t>
            </a:r>
            <a:r>
              <a:rPr dirty="0" spc="-200"/>
              <a:t> </a:t>
            </a:r>
            <a:r>
              <a:rPr dirty="0" spc="90"/>
              <a:t>bộ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796290"/>
            <a:ext cx="742442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097915" algn="l"/>
                <a:tab pos="1122680" algn="l"/>
                <a:tab pos="2198370" algn="l"/>
                <a:tab pos="2506980" algn="l"/>
                <a:tab pos="3275329" algn="l"/>
                <a:tab pos="3324860" algn="l"/>
                <a:tab pos="3984625" algn="l"/>
                <a:tab pos="4288155" algn="l"/>
                <a:tab pos="5083810" algn="l"/>
                <a:tab pos="5234305" algn="l"/>
                <a:tab pos="5822950" algn="l"/>
                <a:tab pos="5897880" algn="l"/>
                <a:tab pos="6706234" algn="l"/>
                <a:tab pos="7035800" algn="l"/>
              </a:tabLst>
            </a:pPr>
            <a:r>
              <a:rPr dirty="0" sz="3200" spc="0">
                <a:latin typeface="Arial"/>
                <a:cs typeface="Arial"/>
              </a:rPr>
              <a:t>Đ</a:t>
            </a:r>
            <a:r>
              <a:rPr dirty="0" sz="3200" spc="180">
                <a:latin typeface="Arial"/>
                <a:cs typeface="Arial"/>
              </a:rPr>
              <a:t>ể</a:t>
            </a:r>
            <a:r>
              <a:rPr dirty="0" sz="3200">
                <a:latin typeface="Arial"/>
                <a:cs typeface="Arial"/>
              </a:rPr>
              <a:t>	</a:t>
            </a:r>
            <a:r>
              <a:rPr dirty="0" sz="3200" spc="-10">
                <a:latin typeface="Arial"/>
                <a:cs typeface="Arial"/>
              </a:rPr>
              <a:t>thâ</a:t>
            </a:r>
            <a:r>
              <a:rPr dirty="0" sz="3200">
                <a:latin typeface="Arial"/>
                <a:cs typeface="Arial"/>
              </a:rPr>
              <a:t>m	</a:t>
            </a:r>
            <a:r>
              <a:rPr dirty="0" sz="3200" spc="-5">
                <a:latin typeface="Arial"/>
                <a:cs typeface="Arial"/>
              </a:rPr>
              <a:t>n</a:t>
            </a:r>
            <a:r>
              <a:rPr dirty="0" sz="3200" spc="15">
                <a:latin typeface="Arial"/>
                <a:cs typeface="Arial"/>
              </a:rPr>
              <a:t>h</a:t>
            </a:r>
            <a:r>
              <a:rPr dirty="0" sz="3200" spc="170">
                <a:latin typeface="Arial"/>
                <a:cs typeface="Arial"/>
              </a:rPr>
              <a:t>ậ</a:t>
            </a:r>
            <a:r>
              <a:rPr dirty="0" sz="3200">
                <a:latin typeface="Arial"/>
                <a:cs typeface="Arial"/>
              </a:rPr>
              <a:t>p		</a:t>
            </a:r>
            <a:r>
              <a:rPr dirty="0" sz="3200" spc="25">
                <a:latin typeface="Arial"/>
                <a:cs typeface="Arial"/>
              </a:rPr>
              <a:t>s</a:t>
            </a:r>
            <a:r>
              <a:rPr dirty="0" sz="3200" spc="-114">
                <a:latin typeface="Arial"/>
                <a:cs typeface="Arial"/>
              </a:rPr>
              <a:t>ự</a:t>
            </a:r>
            <a:r>
              <a:rPr dirty="0" sz="3200">
                <a:latin typeface="Arial"/>
                <a:cs typeface="Arial"/>
              </a:rPr>
              <a:t>	</a:t>
            </a:r>
            <a:r>
              <a:rPr dirty="0" sz="3200" spc="-5">
                <a:latin typeface="Arial"/>
                <a:cs typeface="Arial"/>
              </a:rPr>
              <a:t>q</a:t>
            </a:r>
            <a:r>
              <a:rPr dirty="0" sz="3200" spc="-15">
                <a:latin typeface="Arial"/>
                <a:cs typeface="Arial"/>
              </a:rPr>
              <a:t>u</a:t>
            </a:r>
            <a:r>
              <a:rPr dirty="0" sz="3200" spc="-5">
                <a:latin typeface="Arial"/>
                <a:cs typeface="Arial"/>
              </a:rPr>
              <a:t>a</a:t>
            </a:r>
            <a:r>
              <a:rPr dirty="0" sz="3200">
                <a:latin typeface="Arial"/>
                <a:cs typeface="Arial"/>
              </a:rPr>
              <a:t>n	</a:t>
            </a:r>
            <a:r>
              <a:rPr dirty="0" sz="3200" spc="0">
                <a:latin typeface="Arial"/>
                <a:cs typeface="Arial"/>
              </a:rPr>
              <a:t>s</a:t>
            </a:r>
            <a:r>
              <a:rPr dirty="0" sz="3200" spc="-5">
                <a:latin typeface="Arial"/>
                <a:cs typeface="Arial"/>
              </a:rPr>
              <a:t>á</a:t>
            </a:r>
            <a:r>
              <a:rPr dirty="0" sz="3200">
                <a:latin typeface="Arial"/>
                <a:cs typeface="Arial"/>
              </a:rPr>
              <a:t>t	</a:t>
            </a:r>
            <a:r>
              <a:rPr dirty="0" sz="3200" spc="30">
                <a:latin typeface="Arial"/>
                <a:cs typeface="Arial"/>
              </a:rPr>
              <a:t>c</a:t>
            </a:r>
            <a:r>
              <a:rPr dirty="0" sz="3200" spc="200">
                <a:latin typeface="Arial"/>
                <a:cs typeface="Arial"/>
              </a:rPr>
              <a:t>ủ</a:t>
            </a:r>
            <a:r>
              <a:rPr dirty="0" sz="3200">
                <a:latin typeface="Arial"/>
                <a:cs typeface="Arial"/>
              </a:rPr>
              <a:t>a	</a:t>
            </a:r>
            <a:r>
              <a:rPr dirty="0" sz="3200" spc="50">
                <a:latin typeface="Arial"/>
                <a:cs typeface="Arial"/>
              </a:rPr>
              <a:t>m</a:t>
            </a:r>
            <a:r>
              <a:rPr dirty="0" sz="3200" spc="120">
                <a:latin typeface="Arial"/>
                <a:cs typeface="Arial"/>
              </a:rPr>
              <a:t>ộ</a:t>
            </a:r>
            <a:r>
              <a:rPr dirty="0" sz="3200">
                <a:latin typeface="Arial"/>
                <a:cs typeface="Arial"/>
              </a:rPr>
              <a:t>t  </a:t>
            </a:r>
            <a:r>
              <a:rPr dirty="0" sz="3200" spc="5">
                <a:latin typeface="Arial"/>
                <a:cs typeface="Arial"/>
              </a:rPr>
              <a:t>đ</a:t>
            </a:r>
            <a:r>
              <a:rPr dirty="0" sz="3200" spc="170">
                <a:latin typeface="Arial"/>
                <a:cs typeface="Arial"/>
              </a:rPr>
              <a:t>ố</a:t>
            </a:r>
            <a:r>
              <a:rPr dirty="0" sz="3200">
                <a:latin typeface="Arial"/>
                <a:cs typeface="Arial"/>
              </a:rPr>
              <a:t>i		t</a:t>
            </a:r>
            <a:r>
              <a:rPr dirty="0" sz="3200" spc="-135">
                <a:latin typeface="Arial"/>
                <a:cs typeface="Arial"/>
              </a:rPr>
              <a:t>ư</a:t>
            </a:r>
            <a:r>
              <a:rPr dirty="0" sz="3200" spc="-140">
                <a:latin typeface="Arial"/>
                <a:cs typeface="Arial"/>
              </a:rPr>
              <a:t>ợ</a:t>
            </a:r>
            <a:r>
              <a:rPr dirty="0" sz="3200" spc="-5">
                <a:latin typeface="Arial"/>
                <a:cs typeface="Arial"/>
              </a:rPr>
              <a:t>n</a:t>
            </a:r>
            <a:r>
              <a:rPr dirty="0" sz="3200" spc="0">
                <a:latin typeface="Arial"/>
                <a:cs typeface="Arial"/>
              </a:rPr>
              <a:t>g</a:t>
            </a:r>
            <a:r>
              <a:rPr dirty="0" sz="3200">
                <a:latin typeface="Arial"/>
                <a:cs typeface="Arial"/>
              </a:rPr>
              <a:t>,	l</a:t>
            </a:r>
            <a:r>
              <a:rPr dirty="0" sz="3200" spc="175">
                <a:latin typeface="Arial"/>
                <a:cs typeface="Arial"/>
              </a:rPr>
              <a:t>ậ</a:t>
            </a:r>
            <a:r>
              <a:rPr dirty="0" sz="3200">
                <a:latin typeface="Arial"/>
                <a:cs typeface="Arial"/>
              </a:rPr>
              <a:t>p	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-20">
                <a:latin typeface="Arial"/>
                <a:cs typeface="Arial"/>
              </a:rPr>
              <a:t>r</a:t>
            </a:r>
            <a:r>
              <a:rPr dirty="0" sz="3200" spc="-5">
                <a:latin typeface="Arial"/>
                <a:cs typeface="Arial"/>
              </a:rPr>
              <a:t>ìn</a:t>
            </a:r>
            <a:r>
              <a:rPr dirty="0" sz="3200">
                <a:latin typeface="Arial"/>
                <a:cs typeface="Arial"/>
              </a:rPr>
              <a:t>h	viên		</a:t>
            </a:r>
            <a:r>
              <a:rPr dirty="0" sz="3200" spc="30">
                <a:latin typeface="Arial"/>
                <a:cs typeface="Arial"/>
              </a:rPr>
              <a:t>s</a:t>
            </a:r>
            <a:r>
              <a:rPr dirty="0" sz="3200" spc="-114">
                <a:latin typeface="Arial"/>
                <a:cs typeface="Arial"/>
              </a:rPr>
              <a:t>ử</a:t>
            </a:r>
            <a:r>
              <a:rPr dirty="0" sz="3200">
                <a:latin typeface="Arial"/>
                <a:cs typeface="Arial"/>
              </a:rPr>
              <a:t>		</a:t>
            </a:r>
            <a:r>
              <a:rPr dirty="0" sz="3200" spc="35">
                <a:latin typeface="Arial"/>
                <a:cs typeface="Arial"/>
              </a:rPr>
              <a:t>d</a:t>
            </a:r>
            <a:r>
              <a:rPr dirty="0" sz="3200" spc="204">
                <a:latin typeface="Arial"/>
                <a:cs typeface="Arial"/>
              </a:rPr>
              <a:t>ụ</a:t>
            </a:r>
            <a:r>
              <a:rPr dirty="0" sz="3200" spc="-15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g	</a:t>
            </a:r>
            <a:r>
              <a:rPr dirty="0" sz="3200" spc="35">
                <a:latin typeface="Arial"/>
                <a:cs typeface="Arial"/>
              </a:rPr>
              <a:t>t</a:t>
            </a:r>
            <a:r>
              <a:rPr dirty="0" sz="3200" spc="-114">
                <a:latin typeface="Arial"/>
                <a:cs typeface="Arial"/>
              </a:rPr>
              <a:t>ừ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4500" y="1771650"/>
            <a:ext cx="394271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7630" algn="l"/>
              </a:tabLst>
            </a:pPr>
            <a:r>
              <a:rPr dirty="0" sz="3200" spc="-5">
                <a:latin typeface="Arial"/>
                <a:cs typeface="Arial"/>
              </a:rPr>
              <a:t>khóa	</a:t>
            </a:r>
            <a:r>
              <a:rPr dirty="0" sz="3200" spc="-10">
                <a:latin typeface="Arial"/>
                <a:cs typeface="Arial"/>
              </a:rPr>
              <a:t>‘synchronized’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1171" y="2258060"/>
            <a:ext cx="16992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Arial"/>
                <a:cs typeface="Arial"/>
              </a:rPr>
              <a:t>(modified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2490" y="1771650"/>
            <a:ext cx="3041650" cy="99949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 indent="344170">
              <a:lnSpc>
                <a:spcPts val="3829"/>
              </a:lnSpc>
              <a:spcBef>
                <a:spcPts val="235"/>
              </a:spcBef>
              <a:tabLst>
                <a:tab pos="1297940" algn="l"/>
                <a:tab pos="2327275" algn="l"/>
              </a:tabLst>
            </a:pPr>
            <a:r>
              <a:rPr dirty="0" sz="3200" spc="25">
                <a:latin typeface="Arial"/>
                <a:cs typeface="Arial"/>
              </a:rPr>
              <a:t>đ</a:t>
            </a:r>
            <a:r>
              <a:rPr dirty="0" sz="3200" spc="180">
                <a:latin typeface="Arial"/>
                <a:cs typeface="Arial"/>
              </a:rPr>
              <a:t>ể</a:t>
            </a:r>
            <a:r>
              <a:rPr dirty="0" sz="3200">
                <a:latin typeface="Arial"/>
                <a:cs typeface="Arial"/>
              </a:rPr>
              <a:t>	</a:t>
            </a:r>
            <a:r>
              <a:rPr dirty="0" sz="3200" spc="30">
                <a:latin typeface="Arial"/>
                <a:cs typeface="Arial"/>
              </a:rPr>
              <a:t>g</a:t>
            </a:r>
            <a:r>
              <a:rPr dirty="0" sz="3200" spc="135">
                <a:latin typeface="Arial"/>
                <a:cs typeface="Arial"/>
              </a:rPr>
              <a:t>ọ</a:t>
            </a:r>
            <a:r>
              <a:rPr dirty="0" sz="3200">
                <a:latin typeface="Arial"/>
                <a:cs typeface="Arial"/>
              </a:rPr>
              <a:t>i	</a:t>
            </a:r>
            <a:r>
              <a:rPr dirty="0" sz="3200" spc="35">
                <a:latin typeface="Arial"/>
                <a:cs typeface="Arial"/>
              </a:rPr>
              <a:t>m</a:t>
            </a:r>
            <a:r>
              <a:rPr dirty="0" sz="3200" spc="130">
                <a:latin typeface="Arial"/>
                <a:cs typeface="Arial"/>
              </a:rPr>
              <a:t>ộ</a:t>
            </a:r>
            <a:r>
              <a:rPr dirty="0" sz="3200">
                <a:latin typeface="Arial"/>
                <a:cs typeface="Arial"/>
              </a:rPr>
              <a:t>t  </a:t>
            </a:r>
            <a:r>
              <a:rPr dirty="0" sz="3200" spc="25">
                <a:latin typeface="Arial"/>
                <a:cs typeface="Arial"/>
              </a:rPr>
              <a:t>chỉnh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4500" y="2258060"/>
            <a:ext cx="371856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769110" algn="l"/>
                <a:tab pos="2912110" algn="l"/>
              </a:tabLst>
            </a:pPr>
            <a:r>
              <a:rPr dirty="0" sz="3200" spc="0">
                <a:latin typeface="Arial"/>
                <a:cs typeface="Arial"/>
              </a:rPr>
              <a:t>p</a:t>
            </a:r>
            <a:r>
              <a:rPr dirty="0" sz="3200" spc="5">
                <a:latin typeface="Arial"/>
                <a:cs typeface="Arial"/>
              </a:rPr>
              <a:t>h</a:t>
            </a:r>
            <a:r>
              <a:rPr dirty="0" sz="3200" spc="-135">
                <a:latin typeface="Arial"/>
                <a:cs typeface="Arial"/>
              </a:rPr>
              <a:t>ư</a:t>
            </a:r>
            <a:r>
              <a:rPr dirty="0" sz="3200" spc="-145">
                <a:latin typeface="Arial"/>
                <a:cs typeface="Arial"/>
              </a:rPr>
              <a:t>ơ</a:t>
            </a:r>
            <a:r>
              <a:rPr dirty="0" sz="3200" spc="-5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g	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5">
                <a:latin typeface="Arial"/>
                <a:cs typeface="Arial"/>
              </a:rPr>
              <a:t>h</a:t>
            </a:r>
            <a:r>
              <a:rPr dirty="0" sz="3200" spc="-130">
                <a:latin typeface="Arial"/>
                <a:cs typeface="Arial"/>
              </a:rPr>
              <a:t>ứ</a:t>
            </a:r>
            <a:r>
              <a:rPr dirty="0" sz="3200">
                <a:latin typeface="Arial"/>
                <a:cs typeface="Arial"/>
              </a:rPr>
              <a:t>c	</a:t>
            </a:r>
            <a:r>
              <a:rPr dirty="0" sz="3200" spc="0">
                <a:latin typeface="Arial"/>
                <a:cs typeface="Arial"/>
              </a:rPr>
              <a:t>h</a:t>
            </a:r>
            <a:r>
              <a:rPr dirty="0" sz="3200" spc="10">
                <a:latin typeface="Arial"/>
                <a:cs typeface="Arial"/>
              </a:rPr>
              <a:t>i</a:t>
            </a:r>
            <a:r>
              <a:rPr dirty="0" sz="3200" spc="165">
                <a:latin typeface="Arial"/>
                <a:cs typeface="Arial"/>
              </a:rPr>
              <a:t>ệ</a:t>
            </a:r>
            <a:r>
              <a:rPr dirty="0" sz="3200">
                <a:latin typeface="Arial"/>
                <a:cs typeface="Arial"/>
              </a:rPr>
              <a:t>u  </a:t>
            </a:r>
            <a:r>
              <a:rPr dirty="0" sz="3200" spc="-5">
                <a:latin typeface="Arial"/>
                <a:cs typeface="Arial"/>
              </a:rPr>
              <a:t>method)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600" y="3335020"/>
            <a:ext cx="7425690" cy="2950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Khi </a:t>
            </a:r>
            <a:r>
              <a:rPr dirty="0" sz="3200" spc="50">
                <a:latin typeface="Arial"/>
                <a:cs typeface="Arial"/>
              </a:rPr>
              <a:t>một </a:t>
            </a:r>
            <a:r>
              <a:rPr dirty="0" sz="3200" spc="25">
                <a:latin typeface="Arial"/>
                <a:cs typeface="Arial"/>
              </a:rPr>
              <a:t>tuyến </a:t>
            </a:r>
            <a:r>
              <a:rPr dirty="0" sz="3200" spc="-5">
                <a:latin typeface="Arial"/>
                <a:cs typeface="Arial"/>
              </a:rPr>
              <a:t>đang </a:t>
            </a:r>
            <a:r>
              <a:rPr dirty="0" sz="3200" spc="-70">
                <a:latin typeface="Arial"/>
                <a:cs typeface="Arial"/>
              </a:rPr>
              <a:t>được </a:t>
            </a:r>
            <a:r>
              <a:rPr dirty="0" sz="3200" spc="-30">
                <a:latin typeface="Arial"/>
                <a:cs typeface="Arial"/>
              </a:rPr>
              <a:t>thực </a:t>
            </a:r>
            <a:r>
              <a:rPr dirty="0" sz="3200" spc="-5">
                <a:latin typeface="Arial"/>
                <a:cs typeface="Arial"/>
              </a:rPr>
              <a:t>thi  </a:t>
            </a:r>
            <a:r>
              <a:rPr dirty="0" sz="3200" spc="-10">
                <a:latin typeface="Arial"/>
                <a:cs typeface="Arial"/>
              </a:rPr>
              <a:t>trong </a:t>
            </a:r>
            <a:r>
              <a:rPr dirty="0" sz="3200" spc="35">
                <a:latin typeface="Arial"/>
                <a:cs typeface="Arial"/>
              </a:rPr>
              <a:t>phạm </a:t>
            </a:r>
            <a:r>
              <a:rPr dirty="0" sz="3200">
                <a:latin typeface="Arial"/>
                <a:cs typeface="Arial"/>
              </a:rPr>
              <a:t>vi </a:t>
            </a:r>
            <a:r>
              <a:rPr dirty="0" sz="3200" spc="50">
                <a:latin typeface="Arial"/>
                <a:cs typeface="Arial"/>
              </a:rPr>
              <a:t>một </a:t>
            </a:r>
            <a:r>
              <a:rPr dirty="0" sz="3200" spc="-50">
                <a:latin typeface="Arial"/>
                <a:cs typeface="Arial"/>
              </a:rPr>
              <a:t>phương </a:t>
            </a:r>
            <a:r>
              <a:rPr dirty="0" sz="3200" spc="-30">
                <a:latin typeface="Arial"/>
                <a:cs typeface="Arial"/>
              </a:rPr>
              <a:t>thức </a:t>
            </a:r>
            <a:r>
              <a:rPr dirty="0" sz="3200" spc="35">
                <a:latin typeface="Arial"/>
                <a:cs typeface="Arial"/>
              </a:rPr>
              <a:t>đồng  </a:t>
            </a:r>
            <a:r>
              <a:rPr dirty="0" sz="3200" spc="85">
                <a:latin typeface="Arial"/>
                <a:cs typeface="Arial"/>
              </a:rPr>
              <a:t>bộ </a:t>
            </a:r>
            <a:r>
              <a:rPr dirty="0" sz="3200" spc="-5">
                <a:latin typeface="Arial"/>
                <a:cs typeface="Arial"/>
              </a:rPr>
              <a:t>(synchronized), </a:t>
            </a:r>
            <a:r>
              <a:rPr dirty="0" sz="3200" spc="55">
                <a:latin typeface="Arial"/>
                <a:cs typeface="Arial"/>
              </a:rPr>
              <a:t>bất </a:t>
            </a:r>
            <a:r>
              <a:rPr dirty="0" sz="3200">
                <a:latin typeface="Arial"/>
                <a:cs typeface="Arial"/>
              </a:rPr>
              <a:t>kỳ </a:t>
            </a:r>
            <a:r>
              <a:rPr dirty="0" sz="3200" spc="25">
                <a:latin typeface="Arial"/>
                <a:cs typeface="Arial"/>
              </a:rPr>
              <a:t>tuyến </a:t>
            </a:r>
            <a:r>
              <a:rPr dirty="0" sz="3200" spc="-5">
                <a:latin typeface="Arial"/>
                <a:cs typeface="Arial"/>
              </a:rPr>
              <a:t>khác  </a:t>
            </a:r>
            <a:r>
              <a:rPr dirty="0" sz="3200" spc="40">
                <a:latin typeface="Arial"/>
                <a:cs typeface="Arial"/>
              </a:rPr>
              <a:t>hoặc </a:t>
            </a:r>
            <a:r>
              <a:rPr dirty="0" sz="3200" spc="-50">
                <a:latin typeface="Arial"/>
                <a:cs typeface="Arial"/>
              </a:rPr>
              <a:t>phương </a:t>
            </a:r>
            <a:r>
              <a:rPr dirty="0" sz="3200" spc="-35">
                <a:latin typeface="Arial"/>
                <a:cs typeface="Arial"/>
              </a:rPr>
              <a:t>thức </a:t>
            </a:r>
            <a:r>
              <a:rPr dirty="0" sz="3200" spc="35">
                <a:latin typeface="Arial"/>
                <a:cs typeface="Arial"/>
              </a:rPr>
              <a:t>đồng </a:t>
            </a:r>
            <a:r>
              <a:rPr dirty="0" sz="3200" spc="100">
                <a:latin typeface="Arial"/>
                <a:cs typeface="Arial"/>
              </a:rPr>
              <a:t>bộ </a:t>
            </a:r>
            <a:r>
              <a:rPr dirty="0" sz="3200">
                <a:latin typeface="Arial"/>
                <a:cs typeface="Arial"/>
              </a:rPr>
              <a:t>khác </a:t>
            </a:r>
            <a:r>
              <a:rPr dirty="0" sz="3200" spc="-5">
                <a:latin typeface="Arial"/>
                <a:cs typeface="Arial"/>
              </a:rPr>
              <a:t>mà  </a:t>
            </a:r>
            <a:r>
              <a:rPr dirty="0" sz="3200" spc="80">
                <a:latin typeface="Arial"/>
                <a:cs typeface="Arial"/>
              </a:rPr>
              <a:t>cố </a:t>
            </a:r>
            <a:r>
              <a:rPr dirty="0" sz="3200" spc="35">
                <a:latin typeface="Arial"/>
                <a:cs typeface="Arial"/>
              </a:rPr>
              <a:t>gắng </a:t>
            </a:r>
            <a:r>
              <a:rPr dirty="0" sz="3200" spc="50">
                <a:latin typeface="Arial"/>
                <a:cs typeface="Arial"/>
              </a:rPr>
              <a:t>gọi </a:t>
            </a:r>
            <a:r>
              <a:rPr dirty="0" sz="3200" spc="-5">
                <a:latin typeface="Arial"/>
                <a:cs typeface="Arial"/>
              </a:rPr>
              <a:t>nó </a:t>
            </a:r>
            <a:r>
              <a:rPr dirty="0" sz="3200" spc="-10">
                <a:latin typeface="Arial"/>
                <a:cs typeface="Arial"/>
              </a:rPr>
              <a:t>trong </a:t>
            </a:r>
            <a:r>
              <a:rPr dirty="0" sz="3200" spc="-40">
                <a:latin typeface="Arial"/>
                <a:cs typeface="Arial"/>
              </a:rPr>
              <a:t>thời </a:t>
            </a:r>
            <a:r>
              <a:rPr dirty="0" sz="3200" spc="-5">
                <a:latin typeface="Arial"/>
                <a:cs typeface="Arial"/>
              </a:rPr>
              <a:t>gian </a:t>
            </a:r>
            <a:r>
              <a:rPr dirty="0" sz="3200">
                <a:latin typeface="Arial"/>
                <a:cs typeface="Arial"/>
              </a:rPr>
              <a:t>đó </a:t>
            </a:r>
            <a:r>
              <a:rPr dirty="0" sz="3200" spc="110">
                <a:latin typeface="Arial"/>
                <a:cs typeface="Arial"/>
              </a:rPr>
              <a:t>sẽ  </a:t>
            </a:r>
            <a:r>
              <a:rPr dirty="0" sz="3200" spc="40">
                <a:latin typeface="Arial"/>
                <a:cs typeface="Arial"/>
              </a:rPr>
              <a:t>phải</a:t>
            </a:r>
            <a:r>
              <a:rPr dirty="0" sz="3200" spc="-85">
                <a:latin typeface="Arial"/>
                <a:cs typeface="Arial"/>
              </a:rPr>
              <a:t> </a:t>
            </a:r>
            <a:r>
              <a:rPr dirty="0" sz="3200" spc="-50">
                <a:latin typeface="Arial"/>
                <a:cs typeface="Arial"/>
              </a:rPr>
              <a:t>đợi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10410" marR="5080" indent="-1918970">
              <a:lnSpc>
                <a:spcPct val="100000"/>
              </a:lnSpc>
              <a:spcBef>
                <a:spcPts val="100"/>
              </a:spcBef>
            </a:pPr>
            <a:r>
              <a:rPr dirty="0" spc="0"/>
              <a:t>Khuyết </a:t>
            </a:r>
            <a:r>
              <a:rPr dirty="0" spc="50"/>
              <a:t>điểm </a:t>
            </a:r>
            <a:r>
              <a:rPr dirty="0" spc="90"/>
              <a:t>của </a:t>
            </a:r>
            <a:r>
              <a:rPr dirty="0" spc="-30"/>
              <a:t>các</a:t>
            </a:r>
            <a:r>
              <a:rPr dirty="0" spc="-475"/>
              <a:t> </a:t>
            </a:r>
            <a:r>
              <a:rPr dirty="0" spc="-90"/>
              <a:t>phương  </a:t>
            </a:r>
            <a:r>
              <a:rPr dirty="0" spc="-60"/>
              <a:t>thức </a:t>
            </a:r>
            <a:r>
              <a:rPr dirty="0" spc="40"/>
              <a:t>đồng</a:t>
            </a:r>
            <a:r>
              <a:rPr dirty="0" spc="-165"/>
              <a:t> </a:t>
            </a:r>
            <a:r>
              <a:rPr dirty="0" spc="90"/>
              <a:t>bộ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015489"/>
            <a:ext cx="7496809" cy="3641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825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25">
                <a:latin typeface="Arial"/>
                <a:cs typeface="Arial"/>
              </a:rPr>
              <a:t>trạng </a:t>
            </a:r>
            <a:r>
              <a:rPr dirty="0" sz="3200" spc="-10">
                <a:latin typeface="Arial"/>
                <a:cs typeface="Arial"/>
              </a:rPr>
              <a:t>thái </a:t>
            </a:r>
            <a:r>
              <a:rPr dirty="0" sz="3200" spc="35">
                <a:latin typeface="Arial"/>
                <a:cs typeface="Arial"/>
              </a:rPr>
              <a:t>chắc </a:t>
            </a:r>
            <a:r>
              <a:rPr dirty="0" sz="3200" spc="40">
                <a:latin typeface="Arial"/>
                <a:cs typeface="Arial"/>
              </a:rPr>
              <a:t>chắn </a:t>
            </a:r>
            <a:r>
              <a:rPr dirty="0" sz="3200" spc="-5">
                <a:latin typeface="Arial"/>
                <a:cs typeface="Arial"/>
              </a:rPr>
              <a:t>không </a:t>
            </a:r>
            <a:r>
              <a:rPr dirty="0" sz="3200" spc="-55">
                <a:latin typeface="Arial"/>
                <a:cs typeface="Arial"/>
              </a:rPr>
              <a:t>lợi </a:t>
            </a:r>
            <a:r>
              <a:rPr dirty="0" sz="3200">
                <a:latin typeface="Arial"/>
                <a:cs typeface="Arial"/>
              </a:rPr>
              <a:t>ích  </a:t>
            </a:r>
            <a:r>
              <a:rPr dirty="0" sz="3200" spc="-5">
                <a:latin typeface="Arial"/>
                <a:cs typeface="Arial"/>
              </a:rPr>
              <a:t>cho đa</a:t>
            </a:r>
            <a:r>
              <a:rPr dirty="0" sz="3200" spc="-70">
                <a:latin typeface="Arial"/>
                <a:cs typeface="Arial"/>
              </a:rPr>
              <a:t> </a:t>
            </a:r>
            <a:r>
              <a:rPr dirty="0" sz="3200" spc="25">
                <a:latin typeface="Arial"/>
                <a:cs typeface="Arial"/>
              </a:rPr>
              <a:t>tuyến</a:t>
            </a:r>
            <a:endParaRPr sz="3200">
              <a:latin typeface="Arial"/>
              <a:cs typeface="Arial"/>
            </a:endParaRPr>
          </a:p>
          <a:p>
            <a:pPr algn="just" marL="355600" marR="5715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Trình </a:t>
            </a:r>
            <a:r>
              <a:rPr dirty="0" sz="3200" spc="-5">
                <a:latin typeface="Arial"/>
                <a:cs typeface="Arial"/>
              </a:rPr>
              <a:t>biên </a:t>
            </a:r>
            <a:r>
              <a:rPr dirty="0" sz="3200" spc="35">
                <a:latin typeface="Arial"/>
                <a:cs typeface="Arial"/>
              </a:rPr>
              <a:t>dịch </a:t>
            </a:r>
            <a:r>
              <a:rPr dirty="0" sz="3200" spc="-5">
                <a:latin typeface="Arial"/>
                <a:cs typeface="Arial"/>
              </a:rPr>
              <a:t>Java </a:t>
            </a:r>
            <a:r>
              <a:rPr dirty="0" sz="3200" spc="-45">
                <a:latin typeface="Arial"/>
                <a:cs typeface="Arial"/>
              </a:rPr>
              <a:t>từ </a:t>
            </a:r>
            <a:r>
              <a:rPr dirty="0" sz="3200" spc="-10">
                <a:latin typeface="Arial"/>
                <a:cs typeface="Arial"/>
              </a:rPr>
              <a:t>Sun </a:t>
            </a:r>
            <a:r>
              <a:rPr dirty="0" sz="3200">
                <a:latin typeface="Arial"/>
                <a:cs typeface="Arial"/>
              </a:rPr>
              <a:t>không  </a:t>
            </a:r>
            <a:r>
              <a:rPr dirty="0" sz="3200" spc="-35">
                <a:latin typeface="Arial"/>
                <a:cs typeface="Arial"/>
              </a:rPr>
              <a:t>chứa </a:t>
            </a:r>
            <a:r>
              <a:rPr dirty="0" sz="3200" spc="25">
                <a:latin typeface="Arial"/>
                <a:cs typeface="Arial"/>
              </a:rPr>
              <a:t>nhiều </a:t>
            </a:r>
            <a:r>
              <a:rPr dirty="0" sz="3200" spc="-50">
                <a:latin typeface="Arial"/>
                <a:cs typeface="Arial"/>
              </a:rPr>
              <a:t>phương </a:t>
            </a:r>
            <a:r>
              <a:rPr dirty="0" sz="3200" spc="-35">
                <a:latin typeface="Arial"/>
                <a:cs typeface="Arial"/>
              </a:rPr>
              <a:t>thức </a:t>
            </a:r>
            <a:r>
              <a:rPr dirty="0" sz="3200" spc="35">
                <a:latin typeface="Arial"/>
                <a:cs typeface="Arial"/>
              </a:rPr>
              <a:t>đồng</a:t>
            </a:r>
            <a:r>
              <a:rPr dirty="0" sz="3200" spc="60">
                <a:latin typeface="Arial"/>
                <a:cs typeface="Arial"/>
              </a:rPr>
              <a:t> </a:t>
            </a:r>
            <a:r>
              <a:rPr dirty="0" sz="3200" spc="100">
                <a:latin typeface="Arial"/>
                <a:cs typeface="Arial"/>
              </a:rPr>
              <a:t>bộ</a:t>
            </a:r>
            <a:endParaRPr sz="3200">
              <a:latin typeface="Arial"/>
              <a:cs typeface="Arial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-50">
                <a:latin typeface="Arial"/>
                <a:cs typeface="Arial"/>
              </a:rPr>
              <a:t>phương </a:t>
            </a:r>
            <a:r>
              <a:rPr dirty="0" sz="3200" spc="-30">
                <a:latin typeface="Arial"/>
                <a:cs typeface="Arial"/>
              </a:rPr>
              <a:t>thức </a:t>
            </a:r>
            <a:r>
              <a:rPr dirty="0" sz="3200" spc="35">
                <a:latin typeface="Arial"/>
                <a:cs typeface="Arial"/>
              </a:rPr>
              <a:t>đồng </a:t>
            </a:r>
            <a:r>
              <a:rPr dirty="0" sz="3200" spc="100">
                <a:latin typeface="Arial"/>
                <a:cs typeface="Arial"/>
              </a:rPr>
              <a:t>bộ </a:t>
            </a:r>
            <a:r>
              <a:rPr dirty="0" sz="3200" spc="40">
                <a:latin typeface="Arial"/>
                <a:cs typeface="Arial"/>
              </a:rPr>
              <a:t>chậm </a:t>
            </a:r>
            <a:r>
              <a:rPr dirty="0" sz="3200" spc="-50">
                <a:latin typeface="Arial"/>
                <a:cs typeface="Arial"/>
              </a:rPr>
              <a:t>hơn  </a:t>
            </a:r>
            <a:r>
              <a:rPr dirty="0" sz="3200" spc="-65">
                <a:latin typeface="Arial"/>
                <a:cs typeface="Arial"/>
              </a:rPr>
              <a:t>từ </a:t>
            </a:r>
            <a:r>
              <a:rPr dirty="0" sz="3200">
                <a:latin typeface="Arial"/>
                <a:cs typeface="Arial"/>
              </a:rPr>
              <a:t>ba </a:t>
            </a:r>
            <a:r>
              <a:rPr dirty="0" sz="3200" spc="55">
                <a:latin typeface="Arial"/>
                <a:cs typeface="Arial"/>
              </a:rPr>
              <a:t>đến </a:t>
            </a:r>
            <a:r>
              <a:rPr dirty="0" sz="3200" spc="50">
                <a:latin typeface="Arial"/>
                <a:cs typeface="Arial"/>
              </a:rPr>
              <a:t>bốn </a:t>
            </a:r>
            <a:r>
              <a:rPr dirty="0" sz="3200" spc="55">
                <a:latin typeface="Arial"/>
                <a:cs typeface="Arial"/>
              </a:rPr>
              <a:t>lần </a:t>
            </a:r>
            <a:r>
              <a:rPr dirty="0" sz="3200">
                <a:latin typeface="Arial"/>
                <a:cs typeface="Arial"/>
              </a:rPr>
              <a:t>so </a:t>
            </a:r>
            <a:r>
              <a:rPr dirty="0" sz="3200" spc="-55">
                <a:latin typeface="Arial"/>
                <a:cs typeface="Arial"/>
              </a:rPr>
              <a:t>với </a:t>
            </a: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-50">
                <a:latin typeface="Arial"/>
                <a:cs typeface="Arial"/>
              </a:rPr>
              <a:t>phương  </a:t>
            </a:r>
            <a:r>
              <a:rPr dirty="0" sz="3200" spc="-35">
                <a:latin typeface="Arial"/>
                <a:cs typeface="Arial"/>
              </a:rPr>
              <a:t>thức </a:t>
            </a:r>
            <a:r>
              <a:rPr dirty="0" sz="3200" spc="-60">
                <a:latin typeface="Arial"/>
                <a:cs typeface="Arial"/>
              </a:rPr>
              <a:t>tương </a:t>
            </a:r>
            <a:r>
              <a:rPr dirty="0" sz="3200" spc="-45">
                <a:latin typeface="Arial"/>
                <a:cs typeface="Arial"/>
              </a:rPr>
              <a:t>ứng </a:t>
            </a:r>
            <a:r>
              <a:rPr dirty="0" sz="3200" spc="-5">
                <a:latin typeface="Arial"/>
                <a:cs typeface="Arial"/>
              </a:rPr>
              <a:t>không </a:t>
            </a:r>
            <a:r>
              <a:rPr dirty="0" sz="3200" spc="35">
                <a:latin typeface="Arial"/>
                <a:cs typeface="Arial"/>
              </a:rPr>
              <a:t>đồng</a:t>
            </a:r>
            <a:r>
              <a:rPr dirty="0" sz="3200" spc="100">
                <a:latin typeface="Arial"/>
                <a:cs typeface="Arial"/>
              </a:rPr>
              <a:t> </a:t>
            </a:r>
            <a:r>
              <a:rPr dirty="0" sz="3200" spc="65">
                <a:latin typeface="Arial"/>
                <a:cs typeface="Arial"/>
              </a:rPr>
              <a:t>bộ.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15489" marR="5080" indent="-1614170">
              <a:lnSpc>
                <a:spcPct val="100000"/>
              </a:lnSpc>
              <a:spcBef>
                <a:spcPts val="100"/>
              </a:spcBef>
            </a:pPr>
            <a:r>
              <a:rPr dirty="0" spc="160"/>
              <a:t>Kỹ </a:t>
            </a:r>
            <a:r>
              <a:rPr dirty="0" spc="15"/>
              <a:t>thuật </a:t>
            </a:r>
            <a:r>
              <a:rPr dirty="0" spc="-35"/>
              <a:t>“wait-notify” </a:t>
            </a:r>
            <a:r>
              <a:rPr dirty="0" spc="-60"/>
              <a:t>(đợi</a:t>
            </a:r>
            <a:r>
              <a:rPr dirty="0" spc="-315"/>
              <a:t> </a:t>
            </a:r>
            <a:r>
              <a:rPr dirty="0"/>
              <a:t>–  </a:t>
            </a:r>
            <a:r>
              <a:rPr dirty="0" spc="-40"/>
              <a:t>thông báo)</a:t>
            </a:r>
            <a:r>
              <a:rPr dirty="0" spc="-160"/>
              <a:t> </a:t>
            </a:r>
            <a:r>
              <a:rPr dirty="0" spc="-25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969770"/>
            <a:ext cx="7465695" cy="222123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355600" marR="5080" indent="-342900">
              <a:lnSpc>
                <a:spcPts val="3229"/>
              </a:lnSpc>
              <a:spcBef>
                <a:spcPts val="515"/>
              </a:spcBef>
              <a:buChar char="•"/>
              <a:tabLst>
                <a:tab pos="355600" algn="l"/>
              </a:tabLst>
            </a:pPr>
            <a:r>
              <a:rPr dirty="0" sz="3000" spc="25">
                <a:latin typeface="Arial"/>
                <a:cs typeface="Arial"/>
              </a:rPr>
              <a:t>tuyến </a:t>
            </a:r>
            <a:r>
              <a:rPr dirty="0" sz="3000" spc="-5">
                <a:latin typeface="Arial"/>
                <a:cs typeface="Arial"/>
              </a:rPr>
              <a:t>chia các tác </a:t>
            </a:r>
            <a:r>
              <a:rPr dirty="0" sz="3000" spc="125">
                <a:latin typeface="Arial"/>
                <a:cs typeface="Arial"/>
              </a:rPr>
              <a:t>vụ </a:t>
            </a:r>
            <a:r>
              <a:rPr dirty="0" sz="3000" spc="-10">
                <a:latin typeface="Arial"/>
                <a:cs typeface="Arial"/>
              </a:rPr>
              <a:t>thành </a:t>
            </a:r>
            <a:r>
              <a:rPr dirty="0" sz="3000" spc="-5">
                <a:latin typeface="Arial"/>
                <a:cs typeface="Arial"/>
              </a:rPr>
              <a:t>các </a:t>
            </a:r>
            <a:r>
              <a:rPr dirty="0" sz="3000" spc="-50">
                <a:latin typeface="Arial"/>
                <a:cs typeface="Arial"/>
              </a:rPr>
              <a:t>đơn </a:t>
            </a:r>
            <a:r>
              <a:rPr dirty="0" sz="3000" spc="114">
                <a:latin typeface="Arial"/>
                <a:cs typeface="Arial"/>
              </a:rPr>
              <a:t>vị  </a:t>
            </a:r>
            <a:r>
              <a:rPr dirty="0" sz="3000" spc="-5">
                <a:latin typeface="Arial"/>
                <a:cs typeface="Arial"/>
              </a:rPr>
              <a:t>riêng </a:t>
            </a:r>
            <a:r>
              <a:rPr dirty="0" sz="3000" spc="35">
                <a:latin typeface="Arial"/>
                <a:cs typeface="Arial"/>
              </a:rPr>
              <a:t>biệt </a:t>
            </a:r>
            <a:r>
              <a:rPr dirty="0" sz="3000">
                <a:latin typeface="Arial"/>
                <a:cs typeface="Arial"/>
              </a:rPr>
              <a:t>và </a:t>
            </a:r>
            <a:r>
              <a:rPr dirty="0" sz="3000" spc="-5">
                <a:latin typeface="Arial"/>
                <a:cs typeface="Arial"/>
              </a:rPr>
              <a:t>logic </a:t>
            </a:r>
            <a:r>
              <a:rPr dirty="0" sz="3000" spc="-40">
                <a:latin typeface="Arial"/>
                <a:cs typeface="Arial"/>
              </a:rPr>
              <a:t>(hợp</a:t>
            </a:r>
            <a:r>
              <a:rPr dirty="0" sz="3000" spc="-14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lý)</a:t>
            </a:r>
            <a:endParaRPr sz="3000">
              <a:latin typeface="Arial"/>
              <a:cs typeface="Arial"/>
            </a:endParaRPr>
          </a:p>
          <a:p>
            <a:pPr algn="just" marL="355600" marR="9525" indent="-342900">
              <a:lnSpc>
                <a:spcPct val="89900"/>
              </a:lnSpc>
              <a:spcBef>
                <a:spcPts val="705"/>
              </a:spcBef>
              <a:buChar char="•"/>
              <a:tabLst>
                <a:tab pos="355600" algn="l"/>
              </a:tabLst>
            </a:pPr>
            <a:r>
              <a:rPr dirty="0" sz="3000" spc="80">
                <a:latin typeface="Arial"/>
                <a:cs typeface="Arial"/>
              </a:rPr>
              <a:t>Để </a:t>
            </a:r>
            <a:r>
              <a:rPr dirty="0" sz="3000" spc="-5">
                <a:latin typeface="Arial"/>
                <a:cs typeface="Arial"/>
              </a:rPr>
              <a:t>tránh </a:t>
            </a:r>
            <a:r>
              <a:rPr dirty="0" sz="3000" spc="-45">
                <a:latin typeface="Arial"/>
                <a:cs typeface="Arial"/>
              </a:rPr>
              <a:t>trường </a:t>
            </a:r>
            <a:r>
              <a:rPr dirty="0" sz="3000" spc="-55">
                <a:latin typeface="Arial"/>
                <a:cs typeface="Arial"/>
              </a:rPr>
              <a:t>hợp </a:t>
            </a:r>
            <a:r>
              <a:rPr dirty="0" sz="3000" spc="35">
                <a:latin typeface="Arial"/>
                <a:cs typeface="Arial"/>
              </a:rPr>
              <a:t>kiểm </a:t>
            </a:r>
            <a:r>
              <a:rPr dirty="0" sz="3000">
                <a:latin typeface="Arial"/>
                <a:cs typeface="Arial"/>
              </a:rPr>
              <a:t>soát vòng,  Java </a:t>
            </a:r>
            <a:r>
              <a:rPr dirty="0" sz="3000" spc="-5">
                <a:latin typeface="Arial"/>
                <a:cs typeface="Arial"/>
              </a:rPr>
              <a:t>bao </a:t>
            </a:r>
            <a:r>
              <a:rPr dirty="0" sz="3000" spc="50">
                <a:latin typeface="Arial"/>
                <a:cs typeface="Arial"/>
              </a:rPr>
              <a:t>gồm một </a:t>
            </a:r>
            <a:r>
              <a:rPr dirty="0" sz="3000" spc="25">
                <a:latin typeface="Arial"/>
                <a:cs typeface="Arial"/>
              </a:rPr>
              <a:t>thiết </a:t>
            </a:r>
            <a:r>
              <a:rPr dirty="0" sz="3000" spc="100">
                <a:latin typeface="Arial"/>
                <a:cs typeface="Arial"/>
              </a:rPr>
              <a:t>kế </a:t>
            </a:r>
            <a:r>
              <a:rPr dirty="0" sz="3000" spc="40">
                <a:latin typeface="Arial"/>
                <a:cs typeface="Arial"/>
              </a:rPr>
              <a:t>tốt </a:t>
            </a:r>
            <a:r>
              <a:rPr dirty="0" sz="3000" spc="-5">
                <a:latin typeface="Arial"/>
                <a:cs typeface="Arial"/>
              </a:rPr>
              <a:t>trong </a:t>
            </a:r>
            <a:r>
              <a:rPr dirty="0" sz="3000" spc="35">
                <a:latin typeface="Arial"/>
                <a:cs typeface="Arial"/>
              </a:rPr>
              <a:t>tiến  </a:t>
            </a:r>
            <a:r>
              <a:rPr dirty="0" sz="3000" spc="-10">
                <a:latin typeface="Arial"/>
                <a:cs typeface="Arial"/>
              </a:rPr>
              <a:t>trình  </a:t>
            </a:r>
            <a:r>
              <a:rPr dirty="0" sz="3000" spc="130">
                <a:latin typeface="Arial"/>
                <a:cs typeface="Arial"/>
              </a:rPr>
              <a:t>kỹ </a:t>
            </a:r>
            <a:r>
              <a:rPr dirty="0" sz="3000" spc="15">
                <a:latin typeface="Arial"/>
                <a:cs typeface="Arial"/>
              </a:rPr>
              <a:t>thuật </a:t>
            </a:r>
            <a:r>
              <a:rPr dirty="0" sz="3000" spc="25">
                <a:latin typeface="Arial"/>
                <a:cs typeface="Arial"/>
              </a:rPr>
              <a:t>truyền </a:t>
            </a:r>
            <a:r>
              <a:rPr dirty="0" sz="3000" spc="-10">
                <a:latin typeface="Arial"/>
                <a:cs typeface="Arial"/>
              </a:rPr>
              <a:t>thông  </a:t>
            </a:r>
            <a:r>
              <a:rPr dirty="0" sz="3000" spc="-50">
                <a:latin typeface="Arial"/>
                <a:cs typeface="Arial"/>
              </a:rPr>
              <a:t>sử  </a:t>
            </a:r>
            <a:r>
              <a:rPr dirty="0" sz="3000" spc="50">
                <a:latin typeface="Arial"/>
                <a:cs typeface="Arial"/>
              </a:rPr>
              <a:t>dụng</a:t>
            </a:r>
            <a:r>
              <a:rPr dirty="0" sz="3000" spc="36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các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3066" y="4119879"/>
            <a:ext cx="12103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Arial"/>
                <a:cs typeface="Arial"/>
              </a:rPr>
              <a:t>“</a:t>
            </a:r>
            <a:r>
              <a:rPr dirty="0" sz="3000" spc="-5">
                <a:latin typeface="Arial"/>
                <a:cs typeface="Arial"/>
              </a:rPr>
              <a:t>wait(</a:t>
            </a:r>
            <a:r>
              <a:rPr dirty="0" sz="3000" spc="0">
                <a:latin typeface="Arial"/>
                <a:cs typeface="Arial"/>
              </a:rPr>
              <a:t>)</a:t>
            </a:r>
            <a:r>
              <a:rPr dirty="0" sz="3000">
                <a:latin typeface="Arial"/>
                <a:cs typeface="Arial"/>
              </a:rPr>
              <a:t>”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2279" y="4119879"/>
            <a:ext cx="14439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latin typeface="Arial"/>
                <a:cs typeface="Arial"/>
              </a:rPr>
              <a:t>“notify()”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9570" y="4119879"/>
            <a:ext cx="24739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4500" algn="l"/>
              </a:tabLst>
            </a:pPr>
            <a:r>
              <a:rPr dirty="0" sz="3000" spc="-10">
                <a:latin typeface="Arial"/>
                <a:cs typeface="Arial"/>
              </a:rPr>
              <a:t>ph</a:t>
            </a:r>
            <a:r>
              <a:rPr dirty="0" sz="3000" spc="-130">
                <a:latin typeface="Arial"/>
                <a:cs typeface="Arial"/>
              </a:rPr>
              <a:t>ư</a:t>
            </a:r>
            <a:r>
              <a:rPr dirty="0" sz="3000" spc="-130">
                <a:latin typeface="Arial"/>
                <a:cs typeface="Arial"/>
              </a:rPr>
              <a:t>ơ</a:t>
            </a:r>
            <a:r>
              <a:rPr dirty="0" sz="3000" spc="-5">
                <a:latin typeface="Arial"/>
                <a:cs typeface="Arial"/>
              </a:rPr>
              <a:t>n</a:t>
            </a:r>
            <a:r>
              <a:rPr dirty="0" sz="3000">
                <a:latin typeface="Arial"/>
                <a:cs typeface="Arial"/>
              </a:rPr>
              <a:t>g	</a:t>
            </a:r>
            <a:r>
              <a:rPr dirty="0" sz="3000" spc="-5">
                <a:latin typeface="Arial"/>
                <a:cs typeface="Arial"/>
              </a:rPr>
              <a:t>t</a:t>
            </a:r>
            <a:r>
              <a:rPr dirty="0" sz="3000" spc="-15">
                <a:latin typeface="Arial"/>
                <a:cs typeface="Arial"/>
              </a:rPr>
              <a:t>h</a:t>
            </a:r>
            <a:r>
              <a:rPr dirty="0" sz="3000" spc="-125">
                <a:latin typeface="Arial"/>
                <a:cs typeface="Arial"/>
              </a:rPr>
              <a:t>ứ</a:t>
            </a:r>
            <a:r>
              <a:rPr dirty="0" sz="3000">
                <a:latin typeface="Arial"/>
                <a:cs typeface="Arial"/>
              </a:rPr>
              <a:t>c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9739" y="4119879"/>
            <a:ext cx="9169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latin typeface="Arial"/>
                <a:cs typeface="Arial"/>
              </a:rPr>
              <a:t>(</a:t>
            </a:r>
            <a:r>
              <a:rPr dirty="0" sz="3000" spc="25">
                <a:latin typeface="Arial"/>
                <a:cs typeface="Arial"/>
              </a:rPr>
              <a:t>đ</a:t>
            </a:r>
            <a:r>
              <a:rPr dirty="0" sz="3000" spc="-170">
                <a:latin typeface="Arial"/>
                <a:cs typeface="Arial"/>
              </a:rPr>
              <a:t>ợ</a:t>
            </a:r>
            <a:r>
              <a:rPr dirty="0" sz="3000" spc="5">
                <a:latin typeface="Arial"/>
                <a:cs typeface="Arial"/>
              </a:rPr>
              <a:t>i</a:t>
            </a:r>
            <a:r>
              <a:rPr dirty="0" sz="3000" spc="0">
                <a:latin typeface="Arial"/>
                <a:cs typeface="Arial"/>
              </a:rPr>
              <a:t>)</a:t>
            </a:r>
            <a:r>
              <a:rPr dirty="0" sz="3000">
                <a:latin typeface="Arial"/>
                <a:cs typeface="Arial"/>
              </a:rPr>
              <a:t>,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9570" y="4531359"/>
            <a:ext cx="7114540" cy="89408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5"/>
              </a:spcBef>
              <a:tabLst>
                <a:tab pos="1348740" algn="l"/>
                <a:tab pos="2369820" algn="l"/>
                <a:tab pos="3030855" algn="l"/>
                <a:tab pos="5130165" algn="l"/>
                <a:tab pos="6466205" algn="l"/>
              </a:tabLst>
            </a:pPr>
            <a:r>
              <a:rPr dirty="0" sz="3000" spc="-10">
                <a:latin typeface="Arial"/>
                <a:cs typeface="Arial"/>
              </a:rPr>
              <a:t>(</a:t>
            </a:r>
            <a:r>
              <a:rPr dirty="0" sz="3000" spc="-5">
                <a:latin typeface="Arial"/>
                <a:cs typeface="Arial"/>
              </a:rPr>
              <a:t>t</a:t>
            </a:r>
            <a:r>
              <a:rPr dirty="0" sz="3000" spc="-10">
                <a:latin typeface="Arial"/>
                <a:cs typeface="Arial"/>
              </a:rPr>
              <a:t>h</a:t>
            </a:r>
            <a:r>
              <a:rPr dirty="0" sz="3000" spc="-5">
                <a:latin typeface="Arial"/>
                <a:cs typeface="Arial"/>
              </a:rPr>
              <a:t>ôn</a:t>
            </a:r>
            <a:r>
              <a:rPr dirty="0" sz="3000">
                <a:latin typeface="Arial"/>
                <a:cs typeface="Arial"/>
              </a:rPr>
              <a:t>g	</a:t>
            </a:r>
            <a:r>
              <a:rPr dirty="0" sz="3000" spc="-5">
                <a:latin typeface="Arial"/>
                <a:cs typeface="Arial"/>
              </a:rPr>
              <a:t>b</a:t>
            </a:r>
            <a:r>
              <a:rPr dirty="0" sz="3000" spc="-10">
                <a:latin typeface="Arial"/>
                <a:cs typeface="Arial"/>
              </a:rPr>
              <a:t>á</a:t>
            </a:r>
            <a:r>
              <a:rPr dirty="0" sz="3000" spc="-5">
                <a:latin typeface="Arial"/>
                <a:cs typeface="Arial"/>
              </a:rPr>
              <a:t>o</a:t>
            </a:r>
            <a:r>
              <a:rPr dirty="0" sz="3000">
                <a:latin typeface="Arial"/>
                <a:cs typeface="Arial"/>
              </a:rPr>
              <a:t>)	và	</a:t>
            </a:r>
            <a:r>
              <a:rPr dirty="0" sz="3000" spc="-5">
                <a:latin typeface="Arial"/>
                <a:cs typeface="Arial"/>
              </a:rPr>
              <a:t>“n</a:t>
            </a:r>
            <a:r>
              <a:rPr dirty="0" sz="3000" spc="-10">
                <a:latin typeface="Arial"/>
                <a:cs typeface="Arial"/>
              </a:rPr>
              <a:t>o</a:t>
            </a:r>
            <a:r>
              <a:rPr dirty="0" sz="3000" spc="-5">
                <a:latin typeface="Arial"/>
                <a:cs typeface="Arial"/>
              </a:rPr>
              <a:t>ti</a:t>
            </a:r>
            <a:r>
              <a:rPr dirty="0" sz="3000" spc="0">
                <a:latin typeface="Arial"/>
                <a:cs typeface="Arial"/>
              </a:rPr>
              <a:t>f</a:t>
            </a:r>
            <a:r>
              <a:rPr dirty="0" sz="3000">
                <a:latin typeface="Arial"/>
                <a:cs typeface="Arial"/>
              </a:rPr>
              <a:t>y</a:t>
            </a:r>
            <a:r>
              <a:rPr dirty="0" sz="3000" spc="0">
                <a:latin typeface="Arial"/>
                <a:cs typeface="Arial"/>
              </a:rPr>
              <a:t>A</a:t>
            </a:r>
            <a:r>
              <a:rPr dirty="0" sz="3000" spc="-5">
                <a:latin typeface="Arial"/>
                <a:cs typeface="Arial"/>
              </a:rPr>
              <a:t>ll(</a:t>
            </a:r>
            <a:r>
              <a:rPr dirty="0" sz="3000" spc="0">
                <a:latin typeface="Arial"/>
                <a:cs typeface="Arial"/>
              </a:rPr>
              <a:t>)</a:t>
            </a:r>
            <a:r>
              <a:rPr dirty="0" sz="3000">
                <a:latin typeface="Arial"/>
                <a:cs typeface="Arial"/>
              </a:rPr>
              <a:t>”	</a:t>
            </a:r>
            <a:r>
              <a:rPr dirty="0" sz="3000" spc="-5">
                <a:latin typeface="Arial"/>
                <a:cs typeface="Arial"/>
              </a:rPr>
              <a:t>(t</a:t>
            </a:r>
            <a:r>
              <a:rPr dirty="0" sz="3000" spc="-25">
                <a:latin typeface="Arial"/>
                <a:cs typeface="Arial"/>
              </a:rPr>
              <a:t>h</a:t>
            </a:r>
            <a:r>
              <a:rPr dirty="0" sz="3000" spc="-5">
                <a:latin typeface="Arial"/>
                <a:cs typeface="Arial"/>
              </a:rPr>
              <a:t>ôn</a:t>
            </a:r>
            <a:r>
              <a:rPr dirty="0" sz="3000">
                <a:latin typeface="Arial"/>
                <a:cs typeface="Arial"/>
              </a:rPr>
              <a:t>g	</a:t>
            </a:r>
            <a:r>
              <a:rPr dirty="0" sz="3000" spc="-5">
                <a:latin typeface="Arial"/>
                <a:cs typeface="Arial"/>
              </a:rPr>
              <a:t>b</a:t>
            </a:r>
            <a:r>
              <a:rPr dirty="0" sz="3000" spc="-10">
                <a:latin typeface="Arial"/>
                <a:cs typeface="Arial"/>
              </a:rPr>
              <a:t>á</a:t>
            </a:r>
            <a:r>
              <a:rPr dirty="0" sz="3000">
                <a:latin typeface="Arial"/>
                <a:cs typeface="Arial"/>
              </a:rPr>
              <a:t>o  </a:t>
            </a:r>
            <a:r>
              <a:rPr dirty="0" sz="3000" spc="30">
                <a:latin typeface="Arial"/>
                <a:cs typeface="Arial"/>
              </a:rPr>
              <a:t>hết)</a:t>
            </a:r>
            <a:r>
              <a:rPr dirty="0" sz="3000" spc="-8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3870" y="551942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3870" y="599185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3870" y="646430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9620" y="5398770"/>
            <a:ext cx="1748155" cy="1442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100"/>
              </a:spcBef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wait(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notify(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notifyAll(</a:t>
            </a:r>
            <a:r>
              <a:rPr dirty="0" sz="2800" spc="-10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0079" y="505459"/>
            <a:ext cx="6692900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26870" marR="5080" indent="-1614170">
              <a:lnSpc>
                <a:spcPct val="100000"/>
              </a:lnSpc>
              <a:spcBef>
                <a:spcPts val="100"/>
              </a:spcBef>
            </a:pPr>
            <a:r>
              <a:rPr dirty="0" spc="160"/>
              <a:t>Kỹ </a:t>
            </a:r>
            <a:r>
              <a:rPr dirty="0" spc="15"/>
              <a:t>thuật </a:t>
            </a:r>
            <a:r>
              <a:rPr dirty="0" spc="-35"/>
              <a:t>“wait-notify” </a:t>
            </a:r>
            <a:r>
              <a:rPr dirty="0" spc="-60"/>
              <a:t>(đợi</a:t>
            </a:r>
            <a:r>
              <a:rPr dirty="0" spc="-315"/>
              <a:t> </a:t>
            </a:r>
            <a:r>
              <a:rPr dirty="0"/>
              <a:t>–  </a:t>
            </a:r>
            <a:r>
              <a:rPr dirty="0" spc="-40"/>
              <a:t>thông báo)</a:t>
            </a:r>
            <a:r>
              <a:rPr dirty="0" spc="-160"/>
              <a:t> </a:t>
            </a:r>
            <a:r>
              <a:rPr dirty="0" spc="-25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1889760"/>
            <a:ext cx="7383780" cy="95123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59410" marR="5080" indent="-346710">
              <a:lnSpc>
                <a:spcPts val="3450"/>
              </a:lnSpc>
              <a:spcBef>
                <a:spcPts val="540"/>
              </a:spcBef>
              <a:buChar char="•"/>
              <a:tabLst>
                <a:tab pos="358775" algn="l"/>
                <a:tab pos="359410" algn="l"/>
              </a:tabLst>
            </a:pP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-30">
                <a:latin typeface="Arial"/>
                <a:cs typeface="Arial"/>
              </a:rPr>
              <a:t>chức </a:t>
            </a:r>
            <a:r>
              <a:rPr dirty="0" sz="3200" spc="-5">
                <a:latin typeface="Arial"/>
                <a:cs typeface="Arial"/>
              </a:rPr>
              <a:t>năng </a:t>
            </a:r>
            <a:r>
              <a:rPr dirty="0" sz="3200" spc="75">
                <a:latin typeface="Arial"/>
                <a:cs typeface="Arial"/>
              </a:rPr>
              <a:t>của </a:t>
            </a: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-50">
                <a:latin typeface="Arial"/>
                <a:cs typeface="Arial"/>
              </a:rPr>
              <a:t>phương </a:t>
            </a:r>
            <a:r>
              <a:rPr dirty="0" sz="3200" spc="-35">
                <a:latin typeface="Arial"/>
                <a:cs typeface="Arial"/>
              </a:rPr>
              <a:t>thức  </a:t>
            </a:r>
            <a:r>
              <a:rPr dirty="0" sz="3200" spc="-5">
                <a:latin typeface="Arial"/>
                <a:cs typeface="Arial"/>
              </a:rPr>
              <a:t>“wait()”, “notify()”, </a:t>
            </a:r>
            <a:r>
              <a:rPr dirty="0" sz="3200">
                <a:latin typeface="Arial"/>
                <a:cs typeface="Arial"/>
              </a:rPr>
              <a:t>và </a:t>
            </a:r>
            <a:r>
              <a:rPr dirty="0" sz="3200" spc="-5">
                <a:latin typeface="Arial"/>
                <a:cs typeface="Arial"/>
              </a:rPr>
              <a:t>“notifyAll()” là</a:t>
            </a:r>
            <a:r>
              <a:rPr dirty="0" sz="3200" spc="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8179" y="291846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8179" y="332359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8179" y="3727450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8229" y="2815589"/>
            <a:ext cx="1529080" cy="1240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95"/>
              </a:spcBef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wait(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notify(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notifyAll(</a:t>
            </a:r>
            <a:r>
              <a:rPr dirty="0" sz="2400" spc="-5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600" y="4030979"/>
            <a:ext cx="7019290" cy="110490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359410" indent="-346710">
              <a:lnSpc>
                <a:spcPct val="100000"/>
              </a:lnSpc>
              <a:spcBef>
                <a:spcPts val="509"/>
              </a:spcBef>
              <a:buChar char="•"/>
              <a:tabLst>
                <a:tab pos="358775" algn="l"/>
                <a:tab pos="359410" algn="l"/>
              </a:tabLst>
            </a:pPr>
            <a:r>
              <a:rPr dirty="0" sz="3200" spc="25">
                <a:latin typeface="Arial"/>
                <a:cs typeface="Arial"/>
              </a:rPr>
              <a:t>tuyến </a:t>
            </a:r>
            <a:r>
              <a:rPr dirty="0" sz="3200" spc="-65">
                <a:latin typeface="Arial"/>
                <a:cs typeface="Arial"/>
              </a:rPr>
              <a:t>ưu </a:t>
            </a:r>
            <a:r>
              <a:rPr dirty="0" sz="3200" spc="-5">
                <a:latin typeface="Arial"/>
                <a:cs typeface="Arial"/>
              </a:rPr>
              <a:t>tiên cao </a:t>
            </a:r>
            <a:r>
              <a:rPr dirty="0" sz="3200" spc="35">
                <a:latin typeface="Arial"/>
                <a:cs typeface="Arial"/>
              </a:rPr>
              <a:t>nhất </a:t>
            </a:r>
            <a:r>
              <a:rPr dirty="0" sz="3200" spc="40">
                <a:latin typeface="Arial"/>
                <a:cs typeface="Arial"/>
              </a:rPr>
              <a:t>chạy </a:t>
            </a:r>
            <a:r>
              <a:rPr dirty="0" sz="3200" spc="55">
                <a:latin typeface="Arial"/>
                <a:cs typeface="Arial"/>
              </a:rPr>
              <a:t>đầu</a:t>
            </a:r>
            <a:r>
              <a:rPr dirty="0" sz="3200" spc="-14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tiên</a:t>
            </a:r>
            <a:endParaRPr sz="3200">
              <a:latin typeface="Arial"/>
              <a:cs typeface="Arial"/>
            </a:endParaRPr>
          </a:p>
          <a:p>
            <a:pPr marL="359410" indent="-346710">
              <a:lnSpc>
                <a:spcPct val="100000"/>
              </a:lnSpc>
              <a:spcBef>
                <a:spcPts val="409"/>
              </a:spcBef>
              <a:buChar char="•"/>
              <a:tabLst>
                <a:tab pos="358775" algn="l"/>
                <a:tab pos="359410" algn="l"/>
              </a:tabLst>
            </a:pPr>
            <a:r>
              <a:rPr dirty="0" sz="3200" spc="-5">
                <a:latin typeface="Arial"/>
                <a:cs typeface="Arial"/>
              </a:rPr>
              <a:t>Cú pháp </a:t>
            </a:r>
            <a:r>
              <a:rPr dirty="0" sz="3200" spc="65">
                <a:latin typeface="Arial"/>
                <a:cs typeface="Arial"/>
              </a:rPr>
              <a:t>của </a:t>
            </a:r>
            <a:r>
              <a:rPr dirty="0" sz="3200">
                <a:latin typeface="Arial"/>
                <a:cs typeface="Arial"/>
              </a:rPr>
              <a:t>các </a:t>
            </a:r>
            <a:r>
              <a:rPr dirty="0" sz="3200" spc="-50">
                <a:latin typeface="Arial"/>
                <a:cs typeface="Arial"/>
              </a:rPr>
              <a:t>phương</a:t>
            </a:r>
            <a:r>
              <a:rPr dirty="0" sz="3200" spc="-100">
                <a:latin typeface="Arial"/>
                <a:cs typeface="Arial"/>
              </a:rPr>
              <a:t> </a:t>
            </a:r>
            <a:r>
              <a:rPr dirty="0" sz="3200" spc="-30">
                <a:latin typeface="Arial"/>
                <a:cs typeface="Arial"/>
              </a:rPr>
              <a:t>thức: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8179" y="521335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8179" y="5618479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8179" y="6023609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8229" y="5110479"/>
            <a:ext cx="5271770" cy="1240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95"/>
              </a:spcBef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final void wait(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throws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IOException 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final void notify(</a:t>
            </a:r>
            <a:r>
              <a:rPr dirty="0" sz="2400" spc="-6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final void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notifyAll(</a:t>
            </a:r>
            <a:r>
              <a:rPr dirty="0" sz="2400" spc="-2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6350" y="505459"/>
            <a:ext cx="7632700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Một </a:t>
            </a:r>
            <a:r>
              <a:rPr dirty="0" spc="100"/>
              <a:t>số </a:t>
            </a:r>
            <a:r>
              <a:rPr dirty="0" spc="50"/>
              <a:t>điểm </a:t>
            </a:r>
            <a:r>
              <a:rPr dirty="0" spc="60"/>
              <a:t>cần </a:t>
            </a:r>
            <a:r>
              <a:rPr dirty="0" spc="-95"/>
              <a:t>nhớ </a:t>
            </a:r>
            <a:r>
              <a:rPr dirty="0" spc="-35"/>
              <a:t>trong khi  </a:t>
            </a:r>
            <a:r>
              <a:rPr dirty="0" spc="-100"/>
              <a:t>sử </a:t>
            </a:r>
            <a:r>
              <a:rPr dirty="0" spc="50"/>
              <a:t>dụng </a:t>
            </a:r>
            <a:r>
              <a:rPr dirty="0" spc="-85"/>
              <a:t>phương </a:t>
            </a:r>
            <a:r>
              <a:rPr dirty="0" spc="-60"/>
              <a:t>thức</a:t>
            </a:r>
            <a:r>
              <a:rPr dirty="0" spc="-135"/>
              <a:t> </a:t>
            </a:r>
            <a:r>
              <a:rPr dirty="0" spc="-35"/>
              <a:t>wait():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913890"/>
            <a:ext cx="7458709" cy="227965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90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3200" spc="25">
                <a:latin typeface="Arial"/>
                <a:cs typeface="Arial"/>
              </a:rPr>
              <a:t>tuyến </a:t>
            </a:r>
            <a:r>
              <a:rPr dirty="0" sz="3200" spc="-5">
                <a:latin typeface="Arial"/>
                <a:cs typeface="Arial"/>
              </a:rPr>
              <a:t>đang </a:t>
            </a:r>
            <a:r>
              <a:rPr dirty="0" sz="3200" spc="55">
                <a:latin typeface="Arial"/>
                <a:cs typeface="Arial"/>
              </a:rPr>
              <a:t>gọi </a:t>
            </a:r>
            <a:r>
              <a:rPr dirty="0" sz="3200" spc="-40">
                <a:latin typeface="Arial"/>
                <a:cs typeface="Arial"/>
              </a:rPr>
              <a:t>đưa </a:t>
            </a:r>
            <a:r>
              <a:rPr dirty="0" sz="3200" spc="-5">
                <a:latin typeface="Arial"/>
                <a:cs typeface="Arial"/>
              </a:rPr>
              <a:t>vào</a:t>
            </a:r>
            <a:r>
              <a:rPr dirty="0" sz="3200" spc="-12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CPU</a:t>
            </a:r>
            <a:endParaRPr sz="3200">
              <a:latin typeface="Arial"/>
              <a:cs typeface="Arial"/>
            </a:endParaRPr>
          </a:p>
          <a:p>
            <a:pPr marL="358140" indent="-345440">
              <a:lnSpc>
                <a:spcPct val="100000"/>
              </a:lnSpc>
              <a:spcBef>
                <a:spcPts val="80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3200" spc="25">
                <a:latin typeface="Arial"/>
                <a:cs typeface="Arial"/>
              </a:rPr>
              <a:t>tuyến </a:t>
            </a:r>
            <a:r>
              <a:rPr dirty="0" sz="3200" spc="-5">
                <a:latin typeface="Arial"/>
                <a:cs typeface="Arial"/>
              </a:rPr>
              <a:t>đang </a:t>
            </a:r>
            <a:r>
              <a:rPr dirty="0" sz="3200" spc="55">
                <a:latin typeface="Arial"/>
                <a:cs typeface="Arial"/>
              </a:rPr>
              <a:t>gọi </a:t>
            </a:r>
            <a:r>
              <a:rPr dirty="0" sz="3200" spc="-40">
                <a:latin typeface="Arial"/>
                <a:cs typeface="Arial"/>
              </a:rPr>
              <a:t>đưa </a:t>
            </a:r>
            <a:r>
              <a:rPr dirty="0" sz="3200" spc="-5">
                <a:latin typeface="Arial"/>
                <a:cs typeface="Arial"/>
              </a:rPr>
              <a:t>vào</a:t>
            </a:r>
            <a:r>
              <a:rPr dirty="0" sz="3200" spc="-12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khóa</a:t>
            </a:r>
            <a:endParaRPr sz="3200">
              <a:latin typeface="Arial"/>
              <a:cs typeface="Arial"/>
            </a:endParaRPr>
          </a:p>
          <a:p>
            <a:pPr marL="358140" marR="5080" indent="-345440">
              <a:lnSpc>
                <a:spcPct val="100000"/>
              </a:lnSpc>
              <a:spcBef>
                <a:spcPts val="790"/>
              </a:spcBef>
              <a:buChar char="•"/>
              <a:tabLst>
                <a:tab pos="357505" algn="l"/>
                <a:tab pos="358140" algn="l"/>
                <a:tab pos="1589405" algn="l"/>
                <a:tab pos="2707005" algn="l"/>
                <a:tab pos="3485515" algn="l"/>
                <a:tab pos="4017010" algn="l"/>
                <a:tab pos="4885055" algn="l"/>
                <a:tab pos="5980430" algn="l"/>
                <a:tab pos="6758305" algn="l"/>
              </a:tabLst>
            </a:pPr>
            <a:r>
              <a:rPr dirty="0" sz="3200" spc="-5">
                <a:latin typeface="Arial"/>
                <a:cs typeface="Arial"/>
              </a:rPr>
              <a:t>tu</a:t>
            </a:r>
            <a:r>
              <a:rPr dirty="0" sz="3200" spc="10">
                <a:latin typeface="Arial"/>
                <a:cs typeface="Arial"/>
              </a:rPr>
              <a:t>y</a:t>
            </a:r>
            <a:r>
              <a:rPr dirty="0" sz="3200" spc="165">
                <a:latin typeface="Arial"/>
                <a:cs typeface="Arial"/>
              </a:rPr>
              <a:t>ế</a:t>
            </a:r>
            <a:r>
              <a:rPr dirty="0" sz="3200">
                <a:latin typeface="Arial"/>
                <a:cs typeface="Arial"/>
              </a:rPr>
              <a:t>n	</a:t>
            </a:r>
            <a:r>
              <a:rPr dirty="0" sz="3200" spc="0">
                <a:latin typeface="Arial"/>
                <a:cs typeface="Arial"/>
              </a:rPr>
              <a:t>đ</a:t>
            </a:r>
            <a:r>
              <a:rPr dirty="0" sz="3200" spc="-15">
                <a:latin typeface="Arial"/>
                <a:cs typeface="Arial"/>
              </a:rPr>
              <a:t>a</a:t>
            </a:r>
            <a:r>
              <a:rPr dirty="0" sz="3200" spc="-5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g	</a:t>
            </a:r>
            <a:r>
              <a:rPr dirty="0" sz="3200" spc="25">
                <a:latin typeface="Arial"/>
                <a:cs typeface="Arial"/>
              </a:rPr>
              <a:t>g</a:t>
            </a:r>
            <a:r>
              <a:rPr dirty="0" sz="3200" spc="150">
                <a:latin typeface="Arial"/>
                <a:cs typeface="Arial"/>
              </a:rPr>
              <a:t>ọ</a:t>
            </a:r>
            <a:r>
              <a:rPr dirty="0" sz="3200">
                <a:latin typeface="Arial"/>
                <a:cs typeface="Arial"/>
              </a:rPr>
              <a:t>i	</a:t>
            </a:r>
            <a:r>
              <a:rPr dirty="0" sz="3200" spc="0">
                <a:latin typeface="Arial"/>
                <a:cs typeface="Arial"/>
              </a:rPr>
              <a:t>đ</a:t>
            </a:r>
            <a:r>
              <a:rPr dirty="0" sz="3200">
                <a:latin typeface="Arial"/>
                <a:cs typeface="Arial"/>
              </a:rPr>
              <a:t>i	vào	</a:t>
            </a:r>
            <a:r>
              <a:rPr dirty="0" sz="3200" spc="0">
                <a:latin typeface="Arial"/>
                <a:cs typeface="Arial"/>
              </a:rPr>
              <a:t>v</a:t>
            </a:r>
            <a:r>
              <a:rPr dirty="0" sz="3200" spc="-5">
                <a:latin typeface="Arial"/>
                <a:cs typeface="Arial"/>
              </a:rPr>
              <a:t>ù</a:t>
            </a:r>
            <a:r>
              <a:rPr dirty="0" sz="3200" spc="-15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g	</a:t>
            </a:r>
            <a:r>
              <a:rPr dirty="0" sz="3200" spc="40">
                <a:latin typeface="Arial"/>
                <a:cs typeface="Arial"/>
              </a:rPr>
              <a:t>đ</a:t>
            </a:r>
            <a:r>
              <a:rPr dirty="0" sz="3200" spc="-195">
                <a:latin typeface="Arial"/>
                <a:cs typeface="Arial"/>
              </a:rPr>
              <a:t>ợ</a:t>
            </a:r>
            <a:r>
              <a:rPr dirty="0" sz="3200">
                <a:latin typeface="Arial"/>
                <a:cs typeface="Arial"/>
              </a:rPr>
              <a:t>i	</a:t>
            </a:r>
            <a:r>
              <a:rPr dirty="0" sz="3200" spc="40">
                <a:latin typeface="Arial"/>
                <a:cs typeface="Arial"/>
              </a:rPr>
              <a:t>c</a:t>
            </a:r>
            <a:r>
              <a:rPr dirty="0" sz="3200" spc="185">
                <a:latin typeface="Arial"/>
                <a:cs typeface="Arial"/>
              </a:rPr>
              <a:t>ủ</a:t>
            </a:r>
            <a:r>
              <a:rPr dirty="0" sz="3200">
                <a:latin typeface="Arial"/>
                <a:cs typeface="Arial"/>
              </a:rPr>
              <a:t>a  </a:t>
            </a:r>
            <a:r>
              <a:rPr dirty="0" sz="3200" spc="-10">
                <a:latin typeface="Arial"/>
                <a:cs typeface="Arial"/>
              </a:rPr>
              <a:t>monitor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1117" y="558800"/>
            <a:ext cx="12471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5">
                <a:latin typeface="Arial"/>
                <a:cs typeface="Arial"/>
              </a:rPr>
              <a:t>c</a:t>
            </a:r>
            <a:r>
              <a:rPr dirty="0" sz="4000" spc="-40">
                <a:latin typeface="Arial"/>
                <a:cs typeface="Arial"/>
              </a:rPr>
              <a:t>h</a:t>
            </a:r>
            <a:r>
              <a:rPr dirty="0" sz="4000" spc="-25">
                <a:latin typeface="Arial"/>
                <a:cs typeface="Arial"/>
              </a:rPr>
              <a:t>í</a:t>
            </a:r>
            <a:r>
              <a:rPr dirty="0" sz="4000" spc="-60">
                <a:latin typeface="Arial"/>
                <a:cs typeface="Arial"/>
              </a:rPr>
              <a:t>n</a:t>
            </a:r>
            <a:r>
              <a:rPr dirty="0" sz="4000">
                <a:latin typeface="Arial"/>
                <a:cs typeface="Arial"/>
              </a:rPr>
              <a:t>h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3269" y="558800"/>
            <a:ext cx="245999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7625" algn="l"/>
              </a:tabLst>
            </a:pPr>
            <a:r>
              <a:rPr dirty="0" sz="4000" spc="-65"/>
              <a:t>C</a:t>
            </a:r>
            <a:r>
              <a:rPr dirty="0" sz="4000" spc="-40"/>
              <a:t>á</a:t>
            </a:r>
            <a:r>
              <a:rPr dirty="0" sz="4000"/>
              <a:t>c	</a:t>
            </a:r>
            <a:r>
              <a:rPr dirty="0" sz="4000" spc="-5"/>
              <a:t>đ</a:t>
            </a:r>
            <a:r>
              <a:rPr dirty="0" sz="4000"/>
              <a:t>i</a:t>
            </a:r>
            <a:r>
              <a:rPr dirty="0" sz="4000" spc="220"/>
              <a:t>ể</a:t>
            </a:r>
            <a:r>
              <a:rPr dirty="0" sz="4000"/>
              <a:t>m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249418" y="558800"/>
            <a:ext cx="313055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6825" algn="l"/>
                <a:tab pos="2552700" algn="l"/>
              </a:tabLst>
            </a:pPr>
            <a:r>
              <a:rPr dirty="0" sz="4000" spc="-30">
                <a:latin typeface="Arial"/>
                <a:cs typeface="Arial"/>
              </a:rPr>
              <a:t>c</a:t>
            </a:r>
            <a:r>
              <a:rPr dirty="0" sz="4000" spc="195">
                <a:latin typeface="Arial"/>
                <a:cs typeface="Arial"/>
              </a:rPr>
              <a:t>ầ</a:t>
            </a:r>
            <a:r>
              <a:rPr dirty="0" sz="4000">
                <a:latin typeface="Arial"/>
                <a:cs typeface="Arial"/>
              </a:rPr>
              <a:t>n	</a:t>
            </a:r>
            <a:r>
              <a:rPr dirty="0" sz="4000" spc="-45">
                <a:latin typeface="Arial"/>
                <a:cs typeface="Arial"/>
              </a:rPr>
              <a:t>n</a:t>
            </a:r>
            <a:r>
              <a:rPr dirty="0" sz="4000" spc="-15">
                <a:latin typeface="Arial"/>
                <a:cs typeface="Arial"/>
              </a:rPr>
              <a:t>h</a:t>
            </a:r>
            <a:r>
              <a:rPr dirty="0" sz="4000" spc="-180">
                <a:latin typeface="Arial"/>
                <a:cs typeface="Arial"/>
              </a:rPr>
              <a:t>ớ</a:t>
            </a:r>
            <a:r>
              <a:rPr dirty="0" sz="4000">
                <a:latin typeface="Arial"/>
                <a:cs typeface="Arial"/>
              </a:rPr>
              <a:t>	</a:t>
            </a:r>
            <a:r>
              <a:rPr dirty="0" sz="4000" spc="-20">
                <a:latin typeface="Arial"/>
                <a:cs typeface="Arial"/>
              </a:rPr>
              <a:t>v</a:t>
            </a:r>
            <a:r>
              <a:rPr dirty="0" sz="4000" spc="229">
                <a:latin typeface="Arial"/>
                <a:cs typeface="Arial"/>
              </a:rPr>
              <a:t>ề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1168400"/>
            <a:ext cx="455358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80">
                <a:latin typeface="Arial"/>
                <a:cs typeface="Arial"/>
              </a:rPr>
              <a:t>phương </a:t>
            </a:r>
            <a:r>
              <a:rPr dirty="0" sz="4000" spc="-60">
                <a:latin typeface="Arial"/>
                <a:cs typeface="Arial"/>
              </a:rPr>
              <a:t>thức</a:t>
            </a:r>
            <a:r>
              <a:rPr dirty="0" sz="4000" spc="-114">
                <a:latin typeface="Arial"/>
                <a:cs typeface="Arial"/>
              </a:rPr>
              <a:t> </a:t>
            </a:r>
            <a:r>
              <a:rPr dirty="0" sz="4000" spc="-30">
                <a:latin typeface="Arial"/>
                <a:cs typeface="Arial"/>
              </a:rPr>
              <a:t>notify()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8069" y="180847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8069" y="254253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8069" y="3237229"/>
            <a:ext cx="132715" cy="83566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0969" y="1826260"/>
            <a:ext cx="7649209" cy="259334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662940" algn="l"/>
                <a:tab pos="1557020" algn="l"/>
                <a:tab pos="2215515" algn="l"/>
                <a:tab pos="3486785" algn="l"/>
                <a:tab pos="5469255" algn="l"/>
                <a:tab pos="6697345" algn="l"/>
              </a:tabLst>
            </a:pPr>
            <a:r>
              <a:rPr dirty="0" sz="2400" spc="30">
                <a:latin typeface="Arial"/>
                <a:cs typeface="Arial"/>
              </a:rPr>
              <a:t>Một	</a:t>
            </a:r>
            <a:r>
              <a:rPr dirty="0" sz="2400" spc="25">
                <a:latin typeface="Arial"/>
                <a:cs typeface="Arial"/>
              </a:rPr>
              <a:t>tuyến	</a:t>
            </a:r>
            <a:r>
              <a:rPr dirty="0" sz="2400" spc="-35">
                <a:latin typeface="Arial"/>
                <a:cs typeface="Arial"/>
              </a:rPr>
              <a:t>đưa	</a:t>
            </a:r>
            <a:r>
              <a:rPr dirty="0" sz="2400" spc="-5">
                <a:latin typeface="Arial"/>
                <a:cs typeface="Arial"/>
              </a:rPr>
              <a:t>ra</a:t>
            </a:r>
            <a:r>
              <a:rPr dirty="0" sz="2400" spc="3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ngoài	</a:t>
            </a:r>
            <a:r>
              <a:rPr dirty="0" sz="2400">
                <a:latin typeface="Arial"/>
                <a:cs typeface="Arial"/>
              </a:rPr>
              <a:t>vùng</a:t>
            </a:r>
            <a:r>
              <a:rPr dirty="0" sz="2400" spc="330">
                <a:latin typeface="Arial"/>
                <a:cs typeface="Arial"/>
              </a:rPr>
              <a:t> </a:t>
            </a:r>
            <a:r>
              <a:rPr dirty="0" sz="2400" spc="-45">
                <a:latin typeface="Arial"/>
                <a:cs typeface="Arial"/>
              </a:rPr>
              <a:t>đợi</a:t>
            </a:r>
            <a:r>
              <a:rPr dirty="0" sz="2400" spc="330">
                <a:latin typeface="Arial"/>
                <a:cs typeface="Arial"/>
              </a:rPr>
              <a:t> </a:t>
            </a:r>
            <a:r>
              <a:rPr dirty="0" sz="2400" spc="55">
                <a:latin typeface="Arial"/>
                <a:cs typeface="Arial"/>
              </a:rPr>
              <a:t>của	</a:t>
            </a:r>
            <a:r>
              <a:rPr dirty="0" sz="2400" spc="-5">
                <a:latin typeface="Arial"/>
                <a:cs typeface="Arial"/>
              </a:rPr>
              <a:t>monitor,	và</a:t>
            </a:r>
            <a:r>
              <a:rPr dirty="0" sz="2400" spc="229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vào 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25">
                <a:latin typeface="Arial"/>
                <a:cs typeface="Arial"/>
              </a:rPr>
              <a:t>trạng </a:t>
            </a:r>
            <a:r>
              <a:rPr dirty="0" sz="2400" spc="-5">
                <a:latin typeface="Arial"/>
                <a:cs typeface="Arial"/>
              </a:rPr>
              <a:t>thái </a:t>
            </a:r>
            <a:r>
              <a:rPr dirty="0" sz="2400" spc="35">
                <a:latin typeface="Arial"/>
                <a:cs typeface="Arial"/>
              </a:rPr>
              <a:t>sẵn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sàng</a:t>
            </a:r>
            <a:endParaRPr sz="2400">
              <a:latin typeface="Arial"/>
              <a:cs typeface="Arial"/>
            </a:endParaRPr>
          </a:p>
          <a:p>
            <a:pPr marL="12700" marR="7620">
              <a:lnSpc>
                <a:spcPts val="2590"/>
              </a:lnSpc>
              <a:spcBef>
                <a:spcPts val="595"/>
              </a:spcBef>
            </a:pPr>
            <a:r>
              <a:rPr dirty="0" sz="2400" spc="25">
                <a:latin typeface="Arial"/>
                <a:cs typeface="Arial"/>
              </a:rPr>
              <a:t>tuyến </a:t>
            </a:r>
            <a:r>
              <a:rPr dirty="0" sz="2400" spc="-5">
                <a:latin typeface="Arial"/>
                <a:cs typeface="Arial"/>
              </a:rPr>
              <a:t>mà đã </a:t>
            </a:r>
            <a:r>
              <a:rPr dirty="0" sz="2400" spc="-55">
                <a:latin typeface="Arial"/>
                <a:cs typeface="Arial"/>
              </a:rPr>
              <a:t>được </a:t>
            </a:r>
            <a:r>
              <a:rPr dirty="0" sz="2400" spc="-5">
                <a:latin typeface="Arial"/>
                <a:cs typeface="Arial"/>
              </a:rPr>
              <a:t>thông báo </a:t>
            </a:r>
            <a:r>
              <a:rPr dirty="0" sz="2400" spc="25">
                <a:latin typeface="Arial"/>
                <a:cs typeface="Arial"/>
              </a:rPr>
              <a:t>phải </a:t>
            </a:r>
            <a:r>
              <a:rPr dirty="0" sz="2400">
                <a:latin typeface="Arial"/>
                <a:cs typeface="Arial"/>
              </a:rPr>
              <a:t>thu </a:t>
            </a:r>
            <a:r>
              <a:rPr dirty="0" sz="2400" spc="-20">
                <a:latin typeface="Arial"/>
                <a:cs typeface="Arial"/>
              </a:rPr>
              <a:t>trở </a:t>
            </a:r>
            <a:r>
              <a:rPr dirty="0" sz="2400" spc="30">
                <a:latin typeface="Arial"/>
                <a:cs typeface="Arial"/>
              </a:rPr>
              <a:t>lại </a:t>
            </a:r>
            <a:r>
              <a:rPr dirty="0" sz="2400" spc="-5">
                <a:latin typeface="Arial"/>
                <a:cs typeface="Arial"/>
              </a:rPr>
              <a:t>khóa </a:t>
            </a:r>
            <a:r>
              <a:rPr dirty="0" sz="2400" spc="50">
                <a:latin typeface="Arial"/>
                <a:cs typeface="Arial"/>
              </a:rPr>
              <a:t>của  </a:t>
            </a:r>
            <a:r>
              <a:rPr dirty="0" sz="2400" spc="-5">
                <a:latin typeface="Arial"/>
                <a:cs typeface="Arial"/>
              </a:rPr>
              <a:t>monitor </a:t>
            </a:r>
            <a:r>
              <a:rPr dirty="0" sz="2400" spc="-45">
                <a:latin typeface="Arial"/>
                <a:cs typeface="Arial"/>
              </a:rPr>
              <a:t>trước </a:t>
            </a:r>
            <a:r>
              <a:rPr dirty="0" sz="2400">
                <a:latin typeface="Arial"/>
                <a:cs typeface="Arial"/>
              </a:rPr>
              <a:t>khi nó có </a:t>
            </a:r>
            <a:r>
              <a:rPr dirty="0" sz="2400" spc="55">
                <a:latin typeface="Arial"/>
                <a:cs typeface="Arial"/>
              </a:rPr>
              <a:t>thể </a:t>
            </a:r>
            <a:r>
              <a:rPr dirty="0" sz="2400" spc="35">
                <a:latin typeface="Arial"/>
                <a:cs typeface="Arial"/>
              </a:rPr>
              <a:t>bắt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35">
                <a:latin typeface="Arial"/>
                <a:cs typeface="Arial"/>
              </a:rPr>
              <a:t>đầu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-35">
                <a:latin typeface="Arial"/>
                <a:cs typeface="Arial"/>
              </a:rPr>
              <a:t>Phương </a:t>
            </a:r>
            <a:r>
              <a:rPr dirty="0" sz="2400" spc="-20">
                <a:latin typeface="Arial"/>
                <a:cs typeface="Arial"/>
              </a:rPr>
              <a:t>thức </a:t>
            </a:r>
            <a:r>
              <a:rPr dirty="0" sz="2400" spc="-5">
                <a:latin typeface="Arial"/>
                <a:cs typeface="Arial"/>
              </a:rPr>
              <a:t>notify() </a:t>
            </a:r>
            <a:r>
              <a:rPr dirty="0" sz="2400" spc="-10">
                <a:latin typeface="Arial"/>
                <a:cs typeface="Arial"/>
              </a:rPr>
              <a:t>là </a:t>
            </a:r>
            <a:r>
              <a:rPr dirty="0" sz="2400" spc="-5">
                <a:latin typeface="Arial"/>
                <a:cs typeface="Arial"/>
              </a:rPr>
              <a:t>không </a:t>
            </a:r>
            <a:r>
              <a:rPr dirty="0" sz="2400">
                <a:latin typeface="Arial"/>
                <a:cs typeface="Arial"/>
              </a:rPr>
              <a:t>chính</a:t>
            </a:r>
            <a:r>
              <a:rPr dirty="0" sz="2400" spc="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xác</a:t>
            </a:r>
            <a:endParaRPr sz="2400">
              <a:latin typeface="Arial"/>
              <a:cs typeface="Arial"/>
            </a:endParaRPr>
          </a:p>
          <a:p>
            <a:pPr marL="12700" marR="6350">
              <a:lnSpc>
                <a:spcPts val="2590"/>
              </a:lnSpc>
              <a:spcBef>
                <a:spcPts val="635"/>
              </a:spcBef>
              <a:tabLst>
                <a:tab pos="953769" algn="l"/>
                <a:tab pos="1624330" algn="l"/>
                <a:tab pos="2107565" algn="l"/>
                <a:tab pos="3158490" algn="l"/>
                <a:tab pos="3829685" algn="l"/>
                <a:tab pos="4550410" algn="l"/>
                <a:tab pos="5169535" algn="l"/>
                <a:tab pos="6372860" algn="l"/>
                <a:tab pos="7119620" algn="l"/>
              </a:tabLst>
            </a:pPr>
            <a:r>
              <a:rPr dirty="0" sz="2400" spc="-10">
                <a:latin typeface="Arial"/>
                <a:cs typeface="Arial"/>
              </a:rPr>
              <a:t>T</a:t>
            </a:r>
            <a:r>
              <a:rPr dirty="0" sz="2400" spc="0">
                <a:latin typeface="Arial"/>
                <a:cs typeface="Arial"/>
              </a:rPr>
              <a:t>r</a:t>
            </a:r>
            <a:r>
              <a:rPr dirty="0" sz="2400" spc="-10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ng	</a:t>
            </a:r>
            <a:r>
              <a:rPr dirty="0" sz="2400" spc="10">
                <a:latin typeface="Arial"/>
                <a:cs typeface="Arial"/>
              </a:rPr>
              <a:t>m</a:t>
            </a:r>
            <a:r>
              <a:rPr dirty="0" sz="2400" spc="110">
                <a:latin typeface="Arial"/>
                <a:cs typeface="Arial"/>
              </a:rPr>
              <a:t>ộ</a:t>
            </a:r>
            <a:r>
              <a:rPr dirty="0" sz="2400">
                <a:latin typeface="Arial"/>
                <a:cs typeface="Arial"/>
              </a:rPr>
              <a:t>t	</a:t>
            </a:r>
            <a:r>
              <a:rPr dirty="0" sz="2400" spc="5">
                <a:latin typeface="Arial"/>
                <a:cs typeface="Arial"/>
              </a:rPr>
              <a:t>s</a:t>
            </a:r>
            <a:r>
              <a:rPr dirty="0" sz="2400" spc="125">
                <a:latin typeface="Arial"/>
                <a:cs typeface="Arial"/>
              </a:rPr>
              <a:t>ố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5">
                <a:latin typeface="Arial"/>
                <a:cs typeface="Arial"/>
              </a:rPr>
              <a:t>t</a:t>
            </a:r>
            <a:r>
              <a:rPr dirty="0" sz="2400" spc="15">
                <a:latin typeface="Arial"/>
                <a:cs typeface="Arial"/>
              </a:rPr>
              <a:t>r</a:t>
            </a:r>
            <a:r>
              <a:rPr dirty="0" sz="2400" spc="-105">
                <a:latin typeface="Arial"/>
                <a:cs typeface="Arial"/>
              </a:rPr>
              <a:t>ư</a:t>
            </a:r>
            <a:r>
              <a:rPr dirty="0" sz="2400" spc="-120">
                <a:latin typeface="Arial"/>
                <a:cs typeface="Arial"/>
              </a:rPr>
              <a:t>ờ</a:t>
            </a:r>
            <a:r>
              <a:rPr dirty="0" sz="2400">
                <a:latin typeface="Arial"/>
                <a:cs typeface="Arial"/>
              </a:rPr>
              <a:t>ng	</a:t>
            </a:r>
            <a:r>
              <a:rPr dirty="0" sz="2400" spc="35">
                <a:latin typeface="Arial"/>
                <a:cs typeface="Arial"/>
              </a:rPr>
              <a:t>h</a:t>
            </a:r>
            <a:r>
              <a:rPr dirty="0" sz="2400" spc="-150">
                <a:latin typeface="Arial"/>
                <a:cs typeface="Arial"/>
              </a:rPr>
              <a:t>ợ</a:t>
            </a:r>
            <a:r>
              <a:rPr dirty="0" sz="2400">
                <a:latin typeface="Arial"/>
                <a:cs typeface="Arial"/>
              </a:rPr>
              <a:t>p	nà</a:t>
            </a:r>
            <a:r>
              <a:rPr dirty="0" sz="2400" spc="-10">
                <a:latin typeface="Arial"/>
                <a:cs typeface="Arial"/>
              </a:rPr>
              <a:t>y</a:t>
            </a:r>
            <a:r>
              <a:rPr dirty="0" sz="2400">
                <a:latin typeface="Arial"/>
                <a:cs typeface="Arial"/>
              </a:rPr>
              <a:t>,	c</a:t>
            </a:r>
            <a:r>
              <a:rPr dirty="0" sz="2400" spc="-10">
                <a:latin typeface="Arial"/>
                <a:cs typeface="Arial"/>
              </a:rPr>
              <a:t>á</a:t>
            </a:r>
            <a:r>
              <a:rPr dirty="0" sz="2400">
                <a:latin typeface="Arial"/>
                <a:cs typeface="Arial"/>
              </a:rPr>
              <a:t>c	</a:t>
            </a:r>
            <a:r>
              <a:rPr dirty="0" sz="2400" spc="-10">
                <a:latin typeface="Arial"/>
                <a:cs typeface="Arial"/>
              </a:rPr>
              <a:t>p</a:t>
            </a:r>
            <a:r>
              <a:rPr dirty="0" sz="2400" spc="40">
                <a:latin typeface="Arial"/>
                <a:cs typeface="Arial"/>
              </a:rPr>
              <a:t>h</a:t>
            </a:r>
            <a:r>
              <a:rPr dirty="0" sz="2400" spc="-105">
                <a:latin typeface="Arial"/>
                <a:cs typeface="Arial"/>
              </a:rPr>
              <a:t>ư</a:t>
            </a:r>
            <a:r>
              <a:rPr dirty="0" sz="2400" spc="-140">
                <a:latin typeface="Arial"/>
                <a:cs typeface="Arial"/>
              </a:rPr>
              <a:t>ơ</a:t>
            </a:r>
            <a:r>
              <a:rPr dirty="0" sz="2400" spc="5">
                <a:latin typeface="Arial"/>
                <a:cs typeface="Arial"/>
              </a:rPr>
              <a:t>n</a:t>
            </a:r>
            <a:r>
              <a:rPr dirty="0" sz="2400">
                <a:latin typeface="Arial"/>
                <a:cs typeface="Arial"/>
              </a:rPr>
              <a:t>g	t</a:t>
            </a:r>
            <a:r>
              <a:rPr dirty="0" sz="2400" spc="55">
                <a:latin typeface="Arial"/>
                <a:cs typeface="Arial"/>
              </a:rPr>
              <a:t>h</a:t>
            </a:r>
            <a:r>
              <a:rPr dirty="0" sz="2400" spc="-145">
                <a:latin typeface="Arial"/>
                <a:cs typeface="Arial"/>
              </a:rPr>
              <a:t>ứ</a:t>
            </a:r>
            <a:r>
              <a:rPr dirty="0" sz="2400">
                <a:latin typeface="Arial"/>
                <a:cs typeface="Arial"/>
              </a:rPr>
              <a:t>c	</a:t>
            </a:r>
            <a:r>
              <a:rPr dirty="0" sz="2400" spc="50">
                <a:latin typeface="Arial"/>
                <a:cs typeface="Arial"/>
              </a:rPr>
              <a:t>c</a:t>
            </a:r>
            <a:r>
              <a:rPr dirty="0" sz="2400" spc="125">
                <a:latin typeface="Arial"/>
                <a:cs typeface="Arial"/>
              </a:rPr>
              <a:t>ủ</a:t>
            </a:r>
            <a:r>
              <a:rPr dirty="0" sz="2400">
                <a:latin typeface="Arial"/>
                <a:cs typeface="Arial"/>
              </a:rPr>
              <a:t>a  </a:t>
            </a:r>
            <a:r>
              <a:rPr dirty="0" sz="2400" spc="-5">
                <a:latin typeface="Arial"/>
                <a:cs typeface="Arial"/>
              </a:rPr>
              <a:t>monitor </a:t>
            </a:r>
            <a:r>
              <a:rPr dirty="0" sz="2400" spc="-35">
                <a:latin typeface="Arial"/>
                <a:cs typeface="Arial"/>
              </a:rPr>
              <a:t>đưa </a:t>
            </a:r>
            <a:r>
              <a:rPr dirty="0" sz="2400">
                <a:latin typeface="Arial"/>
                <a:cs typeface="Arial"/>
              </a:rPr>
              <a:t>ra 2 </a:t>
            </a:r>
            <a:r>
              <a:rPr dirty="0" sz="2400" spc="-40">
                <a:latin typeface="Arial"/>
                <a:cs typeface="Arial"/>
              </a:rPr>
              <a:t>sự </a:t>
            </a:r>
            <a:r>
              <a:rPr dirty="0" sz="2400" spc="75">
                <a:latin typeface="Arial"/>
                <a:cs typeface="Arial"/>
              </a:rPr>
              <a:t>đề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phòng: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5269" y="447929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5269" y="5091429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1020" y="4427220"/>
            <a:ext cx="7245984" cy="121539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dirty="0" sz="2000" spc="10">
                <a:latin typeface="Arial"/>
                <a:cs typeface="Arial"/>
              </a:rPr>
              <a:t>Trạng </a:t>
            </a:r>
            <a:r>
              <a:rPr dirty="0" sz="2000">
                <a:latin typeface="Arial"/>
                <a:cs typeface="Arial"/>
              </a:rPr>
              <a:t>thái </a:t>
            </a:r>
            <a:r>
              <a:rPr dirty="0" sz="2000" spc="40">
                <a:latin typeface="Arial"/>
                <a:cs typeface="Arial"/>
              </a:rPr>
              <a:t>của </a:t>
            </a:r>
            <a:r>
              <a:rPr dirty="0" sz="2000" spc="-5">
                <a:latin typeface="Arial"/>
                <a:cs typeface="Arial"/>
              </a:rPr>
              <a:t>monitor </a:t>
            </a:r>
            <a:r>
              <a:rPr dirty="0" sz="2000" spc="65">
                <a:latin typeface="Arial"/>
                <a:cs typeface="Arial"/>
              </a:rPr>
              <a:t>sẽ </a:t>
            </a:r>
            <a:r>
              <a:rPr dirty="0" sz="2000" spc="-40">
                <a:latin typeface="Arial"/>
                <a:cs typeface="Arial"/>
              </a:rPr>
              <a:t>được </a:t>
            </a:r>
            <a:r>
              <a:rPr dirty="0" sz="2000" spc="25">
                <a:latin typeface="Arial"/>
                <a:cs typeface="Arial"/>
              </a:rPr>
              <a:t>kiểm </a:t>
            </a:r>
            <a:r>
              <a:rPr dirty="0" sz="2000" spc="-5">
                <a:latin typeface="Arial"/>
                <a:cs typeface="Arial"/>
              </a:rPr>
              <a:t>tra trong </a:t>
            </a:r>
            <a:r>
              <a:rPr dirty="0" sz="2000" spc="25">
                <a:latin typeface="Arial"/>
                <a:cs typeface="Arial"/>
              </a:rPr>
              <a:t>một </a:t>
            </a:r>
            <a:r>
              <a:rPr dirty="0" sz="2000" spc="-5">
                <a:latin typeface="Arial"/>
                <a:cs typeface="Arial"/>
              </a:rPr>
              <a:t>vòng </a:t>
            </a:r>
            <a:r>
              <a:rPr dirty="0" sz="2000" spc="25">
                <a:latin typeface="Arial"/>
                <a:cs typeface="Arial"/>
              </a:rPr>
              <a:t>lặp  </a:t>
            </a:r>
            <a:r>
              <a:rPr dirty="0" sz="2000">
                <a:latin typeface="Arial"/>
                <a:cs typeface="Arial"/>
              </a:rPr>
              <a:t>“while” </a:t>
            </a:r>
            <a:r>
              <a:rPr dirty="0" sz="2000" spc="30">
                <a:latin typeface="Arial"/>
                <a:cs typeface="Arial"/>
              </a:rPr>
              <a:t>tốt </a:t>
            </a:r>
            <a:r>
              <a:rPr dirty="0" sz="2000" spc="-30">
                <a:latin typeface="Arial"/>
                <a:cs typeface="Arial"/>
              </a:rPr>
              <a:t>hơn </a:t>
            </a:r>
            <a:r>
              <a:rPr dirty="0" sz="2000" spc="-5">
                <a:latin typeface="Arial"/>
                <a:cs typeface="Arial"/>
              </a:rPr>
              <a:t>là </a:t>
            </a:r>
            <a:r>
              <a:rPr dirty="0" sz="2000">
                <a:latin typeface="Arial"/>
                <a:cs typeface="Arial"/>
              </a:rPr>
              <a:t>câu </a:t>
            </a:r>
            <a:r>
              <a:rPr dirty="0" sz="2000" spc="25">
                <a:latin typeface="Arial"/>
                <a:cs typeface="Arial"/>
              </a:rPr>
              <a:t>lệnh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if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  <a:spcBef>
                <a:spcPts val="484"/>
              </a:spcBef>
            </a:pPr>
            <a:r>
              <a:rPr dirty="0" sz="2000">
                <a:latin typeface="Arial"/>
                <a:cs typeface="Arial"/>
              </a:rPr>
              <a:t>Sau khi thay </a:t>
            </a:r>
            <a:r>
              <a:rPr dirty="0" sz="2000" spc="30">
                <a:latin typeface="Arial"/>
                <a:cs typeface="Arial"/>
              </a:rPr>
              <a:t>đổi </a:t>
            </a:r>
            <a:r>
              <a:rPr dirty="0" sz="2000" spc="10">
                <a:latin typeface="Arial"/>
                <a:cs typeface="Arial"/>
              </a:rPr>
              <a:t>trạng </a:t>
            </a:r>
            <a:r>
              <a:rPr dirty="0" sz="2000">
                <a:latin typeface="Arial"/>
                <a:cs typeface="Arial"/>
              </a:rPr>
              <a:t>thái </a:t>
            </a:r>
            <a:r>
              <a:rPr dirty="0" sz="2000" spc="40">
                <a:latin typeface="Arial"/>
                <a:cs typeface="Arial"/>
              </a:rPr>
              <a:t>của </a:t>
            </a:r>
            <a:r>
              <a:rPr dirty="0" sz="2000" spc="-5">
                <a:latin typeface="Arial"/>
                <a:cs typeface="Arial"/>
              </a:rPr>
              <a:t>monitor, </a:t>
            </a:r>
            <a:r>
              <a:rPr dirty="0" sz="2000" spc="-30">
                <a:latin typeface="Arial"/>
                <a:cs typeface="Arial"/>
              </a:rPr>
              <a:t>phương </a:t>
            </a:r>
            <a:r>
              <a:rPr dirty="0" sz="2000" spc="-15">
                <a:latin typeface="Arial"/>
                <a:cs typeface="Arial"/>
              </a:rPr>
              <a:t>thức </a:t>
            </a:r>
            <a:r>
              <a:rPr dirty="0" sz="2000" spc="-5">
                <a:latin typeface="Arial"/>
                <a:cs typeface="Arial"/>
              </a:rPr>
              <a:t>notifyAll()  </a:t>
            </a:r>
            <a:r>
              <a:rPr dirty="0" sz="2000" spc="50">
                <a:latin typeface="Arial"/>
                <a:cs typeface="Arial"/>
              </a:rPr>
              <a:t>sẽ </a:t>
            </a:r>
            <a:r>
              <a:rPr dirty="0" sz="2000" spc="-45">
                <a:latin typeface="Arial"/>
                <a:cs typeface="Arial"/>
              </a:rPr>
              <a:t>được </a:t>
            </a:r>
            <a:r>
              <a:rPr dirty="0" sz="2000" spc="-40">
                <a:latin typeface="Arial"/>
                <a:cs typeface="Arial"/>
              </a:rPr>
              <a:t>sử </a:t>
            </a:r>
            <a:r>
              <a:rPr dirty="0" sz="2000" spc="25">
                <a:latin typeface="Arial"/>
                <a:cs typeface="Arial"/>
              </a:rPr>
              <a:t>dụng, </a:t>
            </a:r>
            <a:r>
              <a:rPr dirty="0" sz="2000" spc="30">
                <a:latin typeface="Arial"/>
                <a:cs typeface="Arial"/>
              </a:rPr>
              <a:t>tốt </a:t>
            </a:r>
            <a:r>
              <a:rPr dirty="0" sz="2000" spc="-30">
                <a:latin typeface="Arial"/>
                <a:cs typeface="Arial"/>
              </a:rPr>
              <a:t>hơn phương </a:t>
            </a:r>
            <a:r>
              <a:rPr dirty="0" sz="2000" spc="-15">
                <a:latin typeface="Arial"/>
                <a:cs typeface="Arial"/>
              </a:rPr>
              <a:t>thức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notify().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833119"/>
            <a:ext cx="54273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Sự </a:t>
            </a:r>
            <a:r>
              <a:rPr dirty="0" spc="90"/>
              <a:t>bế </a:t>
            </a:r>
            <a:r>
              <a:rPr dirty="0" spc="65"/>
              <a:t>tắt</a:t>
            </a:r>
            <a:r>
              <a:rPr dirty="0" spc="-135"/>
              <a:t> </a:t>
            </a:r>
            <a:r>
              <a:rPr dirty="0" spc="-40"/>
              <a:t>(Deadlocks)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72310"/>
            <a:ext cx="7617459" cy="207645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355600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-25">
                <a:latin typeface="Arial"/>
                <a:cs typeface="Arial"/>
              </a:rPr>
              <a:t>“deadlock” </a:t>
            </a:r>
            <a:r>
              <a:rPr dirty="0" sz="2800" spc="-50">
                <a:latin typeface="Arial"/>
                <a:cs typeface="Arial"/>
              </a:rPr>
              <a:t>(sự </a:t>
            </a:r>
            <a:r>
              <a:rPr dirty="0" sz="2800" spc="65">
                <a:latin typeface="Arial"/>
                <a:cs typeface="Arial"/>
              </a:rPr>
              <a:t>bế </a:t>
            </a:r>
            <a:r>
              <a:rPr dirty="0" sz="2800" spc="25">
                <a:latin typeface="Arial"/>
                <a:cs typeface="Arial"/>
              </a:rPr>
              <a:t>tắt) </a:t>
            </a:r>
            <a:r>
              <a:rPr dirty="0" sz="2800" spc="35">
                <a:latin typeface="Arial"/>
                <a:cs typeface="Arial"/>
              </a:rPr>
              <a:t>xảy </a:t>
            </a:r>
            <a:r>
              <a:rPr dirty="0" sz="2800" spc="-20">
                <a:latin typeface="Arial"/>
                <a:cs typeface="Arial"/>
              </a:rPr>
              <a:t>ra </a:t>
            </a:r>
            <a:r>
              <a:rPr dirty="0" sz="2800" spc="-25">
                <a:latin typeface="Arial"/>
                <a:cs typeface="Arial"/>
              </a:rPr>
              <a:t>khi </a:t>
            </a:r>
            <a:r>
              <a:rPr dirty="0" sz="2800" spc="-30">
                <a:latin typeface="Arial"/>
                <a:cs typeface="Arial"/>
              </a:rPr>
              <a:t>hai</a:t>
            </a:r>
            <a:r>
              <a:rPr dirty="0" sz="2800" spc="-200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tuyến 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50">
                <a:latin typeface="Arial"/>
                <a:cs typeface="Arial"/>
              </a:rPr>
              <a:t>phụ </a:t>
            </a:r>
            <a:r>
              <a:rPr dirty="0" sz="2800" spc="5">
                <a:latin typeface="Arial"/>
                <a:cs typeface="Arial"/>
              </a:rPr>
              <a:t>thuộc </a:t>
            </a:r>
            <a:r>
              <a:rPr dirty="0" sz="2800" spc="-25">
                <a:latin typeface="Arial"/>
                <a:cs typeface="Arial"/>
              </a:rPr>
              <a:t>vòng </a:t>
            </a:r>
            <a:r>
              <a:rPr dirty="0" sz="2800" spc="-30">
                <a:latin typeface="Arial"/>
                <a:cs typeface="Arial"/>
              </a:rPr>
              <a:t>quanh </a:t>
            </a:r>
            <a:r>
              <a:rPr dirty="0" sz="2800" spc="-25">
                <a:latin typeface="Arial"/>
                <a:cs typeface="Arial"/>
              </a:rPr>
              <a:t>trên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35">
                <a:latin typeface="Arial"/>
                <a:cs typeface="Arial"/>
              </a:rPr>
              <a:t>cặp  </a:t>
            </a:r>
            <a:r>
              <a:rPr dirty="0" sz="2800" spc="40">
                <a:latin typeface="Arial"/>
                <a:cs typeface="Arial"/>
              </a:rPr>
              <a:t>đối </a:t>
            </a:r>
            <a:r>
              <a:rPr dirty="0" sz="2800" spc="-60">
                <a:latin typeface="Arial"/>
                <a:cs typeface="Arial"/>
              </a:rPr>
              <a:t>tượng </a:t>
            </a:r>
            <a:r>
              <a:rPr dirty="0" sz="2800" spc="25">
                <a:latin typeface="Arial"/>
                <a:cs typeface="Arial"/>
              </a:rPr>
              <a:t>đồng</a:t>
            </a:r>
            <a:r>
              <a:rPr dirty="0" sz="2800" spc="-204">
                <a:latin typeface="Arial"/>
                <a:cs typeface="Arial"/>
              </a:rPr>
              <a:t> </a:t>
            </a:r>
            <a:r>
              <a:rPr dirty="0" sz="2800" spc="60">
                <a:latin typeface="Arial"/>
                <a:cs typeface="Arial"/>
              </a:rPr>
              <a:t>bộ</a:t>
            </a:r>
            <a:endParaRPr sz="2800">
              <a:latin typeface="Arial"/>
              <a:cs typeface="Arial"/>
            </a:endParaRPr>
          </a:p>
          <a:p>
            <a:pPr algn="just" marL="355600" marR="5080" indent="-342900">
              <a:lnSpc>
                <a:spcPts val="3030"/>
              </a:lnSpc>
              <a:spcBef>
                <a:spcPts val="685"/>
              </a:spcBef>
              <a:buChar char="•"/>
              <a:tabLst>
                <a:tab pos="355600" algn="l"/>
              </a:tabLst>
            </a:pPr>
            <a:r>
              <a:rPr dirty="0" sz="2800" spc="-20">
                <a:latin typeface="Arial"/>
                <a:cs typeface="Arial"/>
              </a:rPr>
              <a:t>Nó </a:t>
            </a:r>
            <a:r>
              <a:rPr dirty="0" sz="2800" spc="-25">
                <a:latin typeface="Arial"/>
                <a:cs typeface="Arial"/>
              </a:rPr>
              <a:t>khó </a:t>
            </a:r>
            <a:r>
              <a:rPr dirty="0" sz="2800" spc="75">
                <a:latin typeface="Arial"/>
                <a:cs typeface="Arial"/>
              </a:rPr>
              <a:t>để </a:t>
            </a:r>
            <a:r>
              <a:rPr dirty="0" sz="2800" spc="-80">
                <a:latin typeface="Arial"/>
                <a:cs typeface="Arial"/>
              </a:rPr>
              <a:t>gỡ </a:t>
            </a:r>
            <a:r>
              <a:rPr dirty="0" sz="2800" spc="40">
                <a:latin typeface="Arial"/>
                <a:cs typeface="Arial"/>
              </a:rPr>
              <a:t>lỗi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65">
                <a:latin typeface="Arial"/>
                <a:cs typeface="Arial"/>
              </a:rPr>
              <a:t>bế </a:t>
            </a:r>
            <a:r>
              <a:rPr dirty="0" sz="2800" spc="35">
                <a:latin typeface="Arial"/>
                <a:cs typeface="Arial"/>
              </a:rPr>
              <a:t>tắt </a:t>
            </a:r>
            <a:r>
              <a:rPr dirty="0" sz="2800" spc="-55">
                <a:latin typeface="Arial"/>
                <a:cs typeface="Arial"/>
              </a:rPr>
              <a:t>bởi </a:t>
            </a:r>
            <a:r>
              <a:rPr dirty="0" sz="2800" spc="-45">
                <a:latin typeface="Arial"/>
                <a:cs typeface="Arial"/>
              </a:rPr>
              <a:t>những</a:t>
            </a:r>
            <a:r>
              <a:rPr dirty="0" sz="2800" spc="-355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nguyên  </a:t>
            </a:r>
            <a:r>
              <a:rPr dirty="0" sz="2800" spc="-30">
                <a:latin typeface="Arial"/>
                <a:cs typeface="Arial"/>
              </a:rPr>
              <a:t>nhân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sau: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469" y="414274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499872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6219" y="4067809"/>
            <a:ext cx="6874509" cy="169291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dirty="0" sz="2800" spc="-20">
                <a:latin typeface="Arial"/>
                <a:cs typeface="Arial"/>
              </a:rPr>
              <a:t>Nó </a:t>
            </a:r>
            <a:r>
              <a:rPr dirty="0" sz="2800" spc="15">
                <a:latin typeface="Arial"/>
                <a:cs typeface="Arial"/>
              </a:rPr>
              <a:t>hiểm </a:t>
            </a:r>
            <a:r>
              <a:rPr dirty="0" sz="2800" spc="-25">
                <a:latin typeface="Arial"/>
                <a:cs typeface="Arial"/>
              </a:rPr>
              <a:t>khi </a:t>
            </a:r>
            <a:r>
              <a:rPr dirty="0" sz="2800" spc="30">
                <a:latin typeface="Arial"/>
                <a:cs typeface="Arial"/>
              </a:rPr>
              <a:t>xảy </a:t>
            </a:r>
            <a:r>
              <a:rPr dirty="0" sz="2800" spc="-25">
                <a:latin typeface="Arial"/>
                <a:cs typeface="Arial"/>
              </a:rPr>
              <a:t>ra, khi hai </a:t>
            </a:r>
            <a:r>
              <a:rPr dirty="0" sz="2800" spc="5">
                <a:latin typeface="Arial"/>
                <a:cs typeface="Arial"/>
              </a:rPr>
              <a:t>tuyến </a:t>
            </a:r>
            <a:r>
              <a:rPr dirty="0" sz="2800" spc="-25">
                <a:latin typeface="Arial"/>
                <a:cs typeface="Arial"/>
              </a:rPr>
              <a:t>chia </a:t>
            </a:r>
            <a:r>
              <a:rPr dirty="0" sz="2800" spc="35">
                <a:latin typeface="Arial"/>
                <a:cs typeface="Arial"/>
              </a:rPr>
              <a:t>nhỏ  </a:t>
            </a:r>
            <a:r>
              <a:rPr dirty="0" sz="2800" spc="-50">
                <a:latin typeface="Arial"/>
                <a:cs typeface="Arial"/>
              </a:rPr>
              <a:t>thời </a:t>
            </a:r>
            <a:r>
              <a:rPr dirty="0" sz="2800" spc="-25">
                <a:latin typeface="Arial"/>
                <a:cs typeface="Arial"/>
              </a:rPr>
              <a:t>gian trong cùng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-20">
                <a:latin typeface="Arial"/>
                <a:cs typeface="Arial"/>
              </a:rPr>
              <a:t>con</a:t>
            </a:r>
            <a:r>
              <a:rPr dirty="0" sz="2800" spc="-285">
                <a:latin typeface="Arial"/>
                <a:cs typeface="Arial"/>
              </a:rPr>
              <a:t> </a:t>
            </a:r>
            <a:r>
              <a:rPr dirty="0" sz="2800" spc="-55">
                <a:latin typeface="Arial"/>
                <a:cs typeface="Arial"/>
              </a:rPr>
              <a:t>đường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030"/>
              </a:lnSpc>
              <a:spcBef>
                <a:spcPts val="675"/>
              </a:spcBef>
            </a:pPr>
            <a:r>
              <a:rPr dirty="0" sz="2800" spc="-20">
                <a:latin typeface="Arial"/>
                <a:cs typeface="Arial"/>
              </a:rPr>
              <a:t>Nó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30">
                <a:latin typeface="Arial"/>
                <a:cs typeface="Arial"/>
              </a:rPr>
              <a:t>thể </a:t>
            </a:r>
            <a:r>
              <a:rPr dirty="0" sz="2800" spc="-25">
                <a:latin typeface="Arial"/>
                <a:cs typeface="Arial"/>
              </a:rPr>
              <a:t>bao hàm </a:t>
            </a:r>
            <a:r>
              <a:rPr dirty="0" sz="2800" spc="5">
                <a:latin typeface="Arial"/>
                <a:cs typeface="Arial"/>
              </a:rPr>
              <a:t>nhiều </a:t>
            </a:r>
            <a:r>
              <a:rPr dirty="0" sz="2800" spc="-55">
                <a:latin typeface="Arial"/>
                <a:cs typeface="Arial"/>
              </a:rPr>
              <a:t>hơn </a:t>
            </a:r>
            <a:r>
              <a:rPr dirty="0" sz="2800" spc="-25">
                <a:latin typeface="Arial"/>
                <a:cs typeface="Arial"/>
              </a:rPr>
              <a:t>hai </a:t>
            </a:r>
            <a:r>
              <a:rPr dirty="0" sz="2800" spc="5">
                <a:latin typeface="Arial"/>
                <a:cs typeface="Arial"/>
              </a:rPr>
              <a:t>tuyến </a:t>
            </a:r>
            <a:r>
              <a:rPr dirty="0" sz="2800" spc="-20">
                <a:latin typeface="Arial"/>
                <a:cs typeface="Arial"/>
              </a:rPr>
              <a:t>và  </a:t>
            </a:r>
            <a:r>
              <a:rPr dirty="0" sz="2800" spc="-30">
                <a:latin typeface="Arial"/>
                <a:cs typeface="Arial"/>
              </a:rPr>
              <a:t>hai </a:t>
            </a:r>
            <a:r>
              <a:rPr dirty="0" sz="2800" spc="50">
                <a:latin typeface="Arial"/>
                <a:cs typeface="Arial"/>
              </a:rPr>
              <a:t>đối </a:t>
            </a:r>
            <a:r>
              <a:rPr dirty="0" sz="2800" spc="-60">
                <a:latin typeface="Arial"/>
                <a:cs typeface="Arial"/>
              </a:rPr>
              <a:t>tượng </a:t>
            </a:r>
            <a:r>
              <a:rPr dirty="0" sz="2800" spc="25">
                <a:latin typeface="Arial"/>
                <a:cs typeface="Arial"/>
              </a:rPr>
              <a:t>đồng</a:t>
            </a:r>
            <a:r>
              <a:rPr dirty="0" sz="2800" spc="-240">
                <a:latin typeface="Arial"/>
                <a:cs typeface="Arial"/>
              </a:rPr>
              <a:t> </a:t>
            </a:r>
            <a:r>
              <a:rPr dirty="0" sz="2800" spc="60">
                <a:latin typeface="Arial"/>
                <a:cs typeface="Arial"/>
              </a:rPr>
              <a:t>bộ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69" y="5760720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6169" y="5781040"/>
            <a:ext cx="7275195" cy="12192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just" marL="12700" marR="5080" indent="199390">
              <a:lnSpc>
                <a:spcPts val="3020"/>
              </a:lnSpc>
              <a:spcBef>
                <a:spcPts val="484"/>
              </a:spcBef>
            </a:pPr>
            <a:r>
              <a:rPr dirty="0" sz="2800" spc="35">
                <a:latin typeface="Arial"/>
                <a:cs typeface="Arial"/>
              </a:rPr>
              <a:t>Nếu </a:t>
            </a: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-55">
                <a:latin typeface="Arial"/>
                <a:cs typeface="Arial"/>
              </a:rPr>
              <a:t>chương </a:t>
            </a:r>
            <a:r>
              <a:rPr dirty="0" sz="2800" spc="-25">
                <a:latin typeface="Arial"/>
                <a:cs typeface="Arial"/>
              </a:rPr>
              <a:t>trình </a:t>
            </a:r>
            <a:r>
              <a:rPr dirty="0" sz="2800" spc="-5">
                <a:latin typeface="Arial"/>
                <a:cs typeface="Arial"/>
              </a:rPr>
              <a:t>đa </a:t>
            </a:r>
            <a:r>
              <a:rPr dirty="0" sz="2800" spc="5">
                <a:latin typeface="Arial"/>
                <a:cs typeface="Arial"/>
              </a:rPr>
              <a:t>tuyến </a:t>
            </a:r>
            <a:r>
              <a:rPr dirty="0" sz="2800" spc="-25">
                <a:latin typeface="Arial"/>
                <a:cs typeface="Arial"/>
              </a:rPr>
              <a:t>khóa </a:t>
            </a:r>
            <a:r>
              <a:rPr dirty="0" sz="2800" spc="-15">
                <a:latin typeface="Arial"/>
                <a:cs typeface="Arial"/>
              </a:rPr>
              <a:t>kín  </a:t>
            </a:r>
            <a:r>
              <a:rPr dirty="0" sz="2800" spc="-55">
                <a:latin typeface="Arial"/>
                <a:cs typeface="Arial"/>
              </a:rPr>
              <a:t>thường </a:t>
            </a:r>
            <a:r>
              <a:rPr dirty="0" sz="2800" spc="-35">
                <a:latin typeface="Arial"/>
                <a:cs typeface="Arial"/>
              </a:rPr>
              <a:t>xuyên, </a:t>
            </a:r>
            <a:r>
              <a:rPr dirty="0" sz="2800" spc="-25">
                <a:latin typeface="Arial"/>
                <a:cs typeface="Arial"/>
              </a:rPr>
              <a:t>ngay </a:t>
            </a:r>
            <a:r>
              <a:rPr dirty="0" sz="2800" spc="35">
                <a:latin typeface="Arial"/>
                <a:cs typeface="Arial"/>
              </a:rPr>
              <a:t>lập </a:t>
            </a:r>
            <a:r>
              <a:rPr dirty="0" sz="2800" spc="-45">
                <a:latin typeface="Arial"/>
                <a:cs typeface="Arial"/>
              </a:rPr>
              <a:t>tức </a:t>
            </a:r>
            <a:r>
              <a:rPr dirty="0" sz="2800" spc="15">
                <a:latin typeface="Arial"/>
                <a:cs typeface="Arial"/>
              </a:rPr>
              <a:t>kiểm </a:t>
            </a:r>
            <a:r>
              <a:rPr dirty="0" sz="2800" spc="-20">
                <a:latin typeface="Arial"/>
                <a:cs typeface="Arial"/>
              </a:rPr>
              <a:t>tra </a:t>
            </a:r>
            <a:r>
              <a:rPr dirty="0" sz="2800" spc="35">
                <a:latin typeface="Arial"/>
                <a:cs typeface="Arial"/>
              </a:rPr>
              <a:t>lại </a:t>
            </a:r>
            <a:r>
              <a:rPr dirty="0" sz="2800" spc="25">
                <a:latin typeface="Arial"/>
                <a:cs typeface="Arial"/>
              </a:rPr>
              <a:t>điều  </a:t>
            </a:r>
            <a:r>
              <a:rPr dirty="0" sz="2800" spc="15">
                <a:latin typeface="Arial"/>
                <a:cs typeface="Arial"/>
              </a:rPr>
              <a:t>kiện </a:t>
            </a:r>
            <a:r>
              <a:rPr dirty="0" sz="2800" spc="60">
                <a:latin typeface="Arial"/>
                <a:cs typeface="Arial"/>
              </a:rPr>
              <a:t>bế</a:t>
            </a:r>
            <a:r>
              <a:rPr dirty="0" sz="2800" spc="-204">
                <a:latin typeface="Arial"/>
                <a:cs typeface="Arial"/>
              </a:rPr>
              <a:t> </a:t>
            </a:r>
            <a:r>
              <a:rPr dirty="0" sz="2800" spc="35">
                <a:latin typeface="Arial"/>
                <a:cs typeface="Arial"/>
              </a:rPr>
              <a:t>tắt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269" y="497840"/>
            <a:ext cx="97536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60">
                <a:latin typeface="Arial"/>
                <a:cs typeface="Arial"/>
              </a:rPr>
              <a:t>T</a:t>
            </a:r>
            <a:r>
              <a:rPr dirty="0" sz="4400" spc="-50">
                <a:latin typeface="Arial"/>
                <a:cs typeface="Arial"/>
              </a:rPr>
              <a:t>h</a:t>
            </a:r>
            <a:r>
              <a:rPr dirty="0" sz="4400">
                <a:latin typeface="Arial"/>
                <a:cs typeface="Arial"/>
              </a:rPr>
              <a:t>u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6433" y="497840"/>
            <a:ext cx="59264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1325" algn="l"/>
                <a:tab pos="3592829" algn="l"/>
              </a:tabLst>
            </a:pPr>
            <a:r>
              <a:rPr dirty="0" spc="55"/>
              <a:t>dọn	</a:t>
            </a:r>
            <a:r>
              <a:rPr dirty="0" spc="-30"/>
              <a:t>“rác”	</a:t>
            </a:r>
            <a:r>
              <a:rPr dirty="0" spc="-45"/>
              <a:t>(Garbage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075"/>
              </a:lnSpc>
              <a:spcBef>
                <a:spcPts val="100"/>
              </a:spcBef>
            </a:pPr>
            <a:r>
              <a:rPr dirty="0" sz="4400" spc="-35"/>
              <a:t>collection)</a:t>
            </a:r>
            <a:endParaRPr sz="4400"/>
          </a:p>
          <a:p>
            <a:pPr marL="736600" indent="-342900">
              <a:lnSpc>
                <a:spcPts val="3635"/>
              </a:lnSpc>
              <a:buChar char="•"/>
              <a:tabLst>
                <a:tab pos="735965" algn="l"/>
                <a:tab pos="736600" algn="l"/>
              </a:tabLst>
            </a:pPr>
            <a:r>
              <a:rPr dirty="0" sz="3200" spc="50"/>
              <a:t>Cải </a:t>
            </a:r>
            <a:r>
              <a:rPr dirty="0" sz="3200" spc="55"/>
              <a:t>tạo </a:t>
            </a:r>
            <a:r>
              <a:rPr dirty="0" sz="3200" spc="35"/>
              <a:t>hoặc </a:t>
            </a:r>
            <a:r>
              <a:rPr dirty="0" sz="3200" spc="-5"/>
              <a:t>làm </a:t>
            </a:r>
            <a:r>
              <a:rPr dirty="0" sz="3200" spc="25"/>
              <a:t>trống </a:t>
            </a:r>
            <a:r>
              <a:rPr dirty="0" sz="3200" spc="85"/>
              <a:t>bộ </a:t>
            </a:r>
            <a:r>
              <a:rPr dirty="0" sz="3200" spc="-45"/>
              <a:t>nhớ </a:t>
            </a:r>
            <a:r>
              <a:rPr dirty="0" sz="3200"/>
              <a:t>đã </a:t>
            </a:r>
            <a:r>
              <a:rPr dirty="0" sz="3200" spc="330"/>
              <a:t> </a:t>
            </a:r>
            <a:r>
              <a:rPr dirty="0" sz="3200" spc="35"/>
              <a:t>định</a:t>
            </a:r>
            <a:endParaRPr sz="3200"/>
          </a:p>
          <a:p>
            <a:pPr marL="735965" marR="5715">
              <a:lnSpc>
                <a:spcPts val="3829"/>
              </a:lnSpc>
              <a:spcBef>
                <a:spcPts val="135"/>
              </a:spcBef>
            </a:pPr>
            <a:r>
              <a:rPr dirty="0" spc="80"/>
              <a:t>vị </a:t>
            </a:r>
            <a:r>
              <a:rPr dirty="0"/>
              <a:t>cho </a:t>
            </a:r>
            <a:r>
              <a:rPr dirty="0" spc="-5"/>
              <a:t>các </a:t>
            </a:r>
            <a:r>
              <a:rPr dirty="0" spc="50"/>
              <a:t>đối </a:t>
            </a:r>
            <a:r>
              <a:rPr dirty="0" spc="-60"/>
              <a:t>tượng </a:t>
            </a:r>
            <a:r>
              <a:rPr dirty="0"/>
              <a:t>mà các </a:t>
            </a:r>
            <a:r>
              <a:rPr dirty="0" spc="50"/>
              <a:t>đối </a:t>
            </a:r>
            <a:r>
              <a:rPr dirty="0" spc="-60"/>
              <a:t>tượng  </a:t>
            </a:r>
            <a:r>
              <a:rPr dirty="0" spc="-10"/>
              <a:t>này không </a:t>
            </a:r>
            <a:r>
              <a:rPr dirty="0" spc="-50"/>
              <a:t>sử </a:t>
            </a:r>
            <a:r>
              <a:rPr dirty="0" spc="50"/>
              <a:t>dụng </a:t>
            </a:r>
            <a:r>
              <a:rPr dirty="0" spc="-10"/>
              <a:t>trong </a:t>
            </a:r>
            <a:r>
              <a:rPr dirty="0" spc="-40"/>
              <a:t>thời </a:t>
            </a:r>
            <a:r>
              <a:rPr dirty="0" spc="-5"/>
              <a:t>gian</a:t>
            </a:r>
            <a:r>
              <a:rPr dirty="0" spc="0"/>
              <a:t> </a:t>
            </a:r>
            <a:r>
              <a:rPr dirty="0" spc="-5"/>
              <a:t>dài</a:t>
            </a:r>
          </a:p>
          <a:p>
            <a:pPr marL="736600" marR="571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735965" algn="l"/>
                <a:tab pos="736600" algn="l"/>
                <a:tab pos="1449070" algn="l"/>
                <a:tab pos="2334895" algn="l"/>
                <a:tab pos="3081655" algn="l"/>
                <a:tab pos="4066540" algn="l"/>
                <a:tab pos="4680585" algn="l"/>
                <a:tab pos="5575300" algn="l"/>
                <a:tab pos="6075045" algn="l"/>
                <a:tab pos="6960234" algn="l"/>
              </a:tabLst>
            </a:pPr>
            <a:r>
              <a:rPr dirty="0" sz="3200" spc="-5"/>
              <a:t>S</a:t>
            </a:r>
            <a:r>
              <a:rPr dirty="0" sz="3200" spc="-114"/>
              <a:t>ự</a:t>
            </a:r>
            <a:r>
              <a:rPr dirty="0" sz="3200"/>
              <a:t>	</a:t>
            </a:r>
            <a:r>
              <a:rPr dirty="0" sz="3200" spc="5"/>
              <a:t>d</a:t>
            </a:r>
            <a:r>
              <a:rPr dirty="0" sz="3200" spc="160"/>
              <a:t>ọ</a:t>
            </a:r>
            <a:r>
              <a:rPr dirty="0" sz="3200"/>
              <a:t>n	</a:t>
            </a:r>
            <a:r>
              <a:rPr dirty="0" sz="3200" spc="-10"/>
              <a:t>r</a:t>
            </a:r>
            <a:r>
              <a:rPr dirty="0" sz="3200" spc="-15"/>
              <a:t>á</a:t>
            </a:r>
            <a:r>
              <a:rPr dirty="0" sz="3200"/>
              <a:t>c	</a:t>
            </a:r>
            <a:r>
              <a:rPr dirty="0" sz="3200" spc="-5"/>
              <a:t>t</a:t>
            </a:r>
            <a:r>
              <a:rPr dirty="0" sz="3200" spc="25"/>
              <a:t>h</a:t>
            </a:r>
            <a:r>
              <a:rPr dirty="0" sz="3200" spc="-135"/>
              <a:t>ự</a:t>
            </a:r>
            <a:r>
              <a:rPr dirty="0" sz="3200"/>
              <a:t>c	</a:t>
            </a:r>
            <a:r>
              <a:rPr dirty="0" sz="3200" spc="-5"/>
              <a:t>t</a:t>
            </a:r>
            <a:r>
              <a:rPr dirty="0" sz="3200" spc="0"/>
              <a:t>h</a:t>
            </a:r>
            <a:r>
              <a:rPr dirty="0" sz="3200"/>
              <a:t>i	</a:t>
            </a:r>
            <a:r>
              <a:rPr dirty="0" sz="3200" spc="-15"/>
              <a:t>n</a:t>
            </a:r>
            <a:r>
              <a:rPr dirty="0" sz="3200" spc="35"/>
              <a:t>h</a:t>
            </a:r>
            <a:r>
              <a:rPr dirty="0" sz="3200" spc="-114"/>
              <a:t>ư</a:t>
            </a:r>
            <a:r>
              <a:rPr dirty="0" sz="3200"/>
              <a:t>	</a:t>
            </a:r>
            <a:r>
              <a:rPr dirty="0" sz="3200" spc="-5"/>
              <a:t>l</a:t>
            </a:r>
            <a:r>
              <a:rPr dirty="0" sz="3200"/>
              <a:t>à	</a:t>
            </a:r>
            <a:r>
              <a:rPr dirty="0" sz="3200" spc="50"/>
              <a:t>m</a:t>
            </a:r>
            <a:r>
              <a:rPr dirty="0" sz="3200" spc="125"/>
              <a:t>ộ</a:t>
            </a:r>
            <a:r>
              <a:rPr dirty="0" sz="3200"/>
              <a:t>t	</a:t>
            </a:r>
            <a:r>
              <a:rPr dirty="0" sz="3200" spc="-10"/>
              <a:t>t</a:t>
            </a:r>
            <a:r>
              <a:rPr dirty="0" sz="3200" spc="-5"/>
              <a:t>u</a:t>
            </a:r>
            <a:r>
              <a:rPr dirty="0" sz="3200" spc="50"/>
              <a:t>y</a:t>
            </a:r>
            <a:r>
              <a:rPr dirty="0" sz="3200" spc="130"/>
              <a:t>ế</a:t>
            </a:r>
            <a:r>
              <a:rPr dirty="0" sz="3200"/>
              <a:t>n  </a:t>
            </a:r>
            <a:r>
              <a:rPr dirty="0" sz="3200" spc="-10"/>
              <a:t>riêng </a:t>
            </a:r>
            <a:r>
              <a:rPr dirty="0" sz="3200" spc="35"/>
              <a:t>biệt </a:t>
            </a:r>
            <a:r>
              <a:rPr dirty="0" sz="3200" spc="-5"/>
              <a:t>có </a:t>
            </a:r>
            <a:r>
              <a:rPr dirty="0" sz="3200" spc="25"/>
              <a:t>quyền </a:t>
            </a:r>
            <a:r>
              <a:rPr dirty="0" sz="3200" spc="-75"/>
              <a:t>ưu </a:t>
            </a:r>
            <a:r>
              <a:rPr dirty="0" sz="3200" spc="-5"/>
              <a:t>tiên</a:t>
            </a:r>
            <a:r>
              <a:rPr dirty="0" sz="3200" spc="-35"/>
              <a:t> </a:t>
            </a:r>
            <a:r>
              <a:rPr dirty="0" sz="3200" spc="35"/>
              <a:t>thấp</a:t>
            </a:r>
            <a:endParaRPr sz="3200"/>
          </a:p>
          <a:p>
            <a:pPr marL="736600" marR="5080" indent="-342900">
              <a:lnSpc>
                <a:spcPct val="100000"/>
              </a:lnSpc>
              <a:spcBef>
                <a:spcPts val="795"/>
              </a:spcBef>
              <a:buChar char="•"/>
              <a:tabLst>
                <a:tab pos="735965" algn="l"/>
                <a:tab pos="736600" algn="l"/>
              </a:tabLst>
            </a:pPr>
            <a:r>
              <a:rPr dirty="0" sz="3200" spc="-60"/>
              <a:t>Sử </a:t>
            </a:r>
            <a:r>
              <a:rPr dirty="0" sz="3200" spc="55"/>
              <a:t>dụng </a:t>
            </a:r>
            <a:r>
              <a:rPr dirty="0" sz="3200" spc="-5"/>
              <a:t>câu </a:t>
            </a:r>
            <a:r>
              <a:rPr dirty="0" sz="3200" spc="35"/>
              <a:t>lệnh </a:t>
            </a:r>
            <a:r>
              <a:rPr dirty="0" sz="3200" spc="-5"/>
              <a:t>sau </a:t>
            </a:r>
            <a:r>
              <a:rPr dirty="0" sz="3200" spc="100"/>
              <a:t>để </a:t>
            </a:r>
            <a:r>
              <a:rPr dirty="0" sz="3200" spc="55"/>
              <a:t>tắt </a:t>
            </a:r>
            <a:r>
              <a:rPr dirty="0" sz="3200"/>
              <a:t>đi </a:t>
            </a:r>
            <a:r>
              <a:rPr dirty="0" sz="3200" spc="-45"/>
              <a:t>sự </a:t>
            </a:r>
            <a:r>
              <a:rPr dirty="0" sz="3200" spc="50"/>
              <a:t>dọn  </a:t>
            </a:r>
            <a:r>
              <a:rPr dirty="0" sz="3200" spc="-10"/>
              <a:t>rác trong </a:t>
            </a:r>
            <a:r>
              <a:rPr dirty="0" sz="3200" spc="-50"/>
              <a:t>ứng</a:t>
            </a:r>
            <a:r>
              <a:rPr dirty="0" sz="3200" spc="-45"/>
              <a:t> </a:t>
            </a:r>
            <a:r>
              <a:rPr dirty="0" sz="3200" spc="50"/>
              <a:t>dụng:</a:t>
            </a:r>
            <a:endParaRPr sz="3200"/>
          </a:p>
          <a:p>
            <a:pPr marL="850900">
              <a:lnSpc>
                <a:spcPct val="100000"/>
              </a:lnSpc>
              <a:spcBef>
                <a:spcPts val="685"/>
              </a:spcBef>
            </a:pPr>
            <a:r>
              <a:rPr dirty="0" sz="2800" spc="-20" b="1">
                <a:latin typeface="Arial"/>
                <a:cs typeface="Arial"/>
              </a:rPr>
              <a:t>java</a:t>
            </a:r>
            <a:r>
              <a:rPr dirty="0" sz="2800" spc="-135" b="1">
                <a:latin typeface="Arial"/>
                <a:cs typeface="Arial"/>
              </a:rPr>
              <a:t> </a:t>
            </a:r>
            <a:r>
              <a:rPr dirty="0" sz="2800" spc="-30" b="1">
                <a:latin typeface="Arial"/>
                <a:cs typeface="Arial"/>
              </a:rPr>
              <a:t>–noasyncgc…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5069" y="833119"/>
            <a:ext cx="67583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Biên </a:t>
            </a:r>
            <a:r>
              <a:rPr dirty="0" spc="30"/>
              <a:t>dịch </a:t>
            </a:r>
            <a:r>
              <a:rPr dirty="0" spc="-85"/>
              <a:t>chương </a:t>
            </a:r>
            <a:r>
              <a:rPr dirty="0" spc="-30"/>
              <a:t>trình</a:t>
            </a:r>
            <a:r>
              <a:rPr dirty="0" spc="-285"/>
              <a:t> </a:t>
            </a:r>
            <a:r>
              <a:rPr dirty="0" spc="-3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13890"/>
            <a:ext cx="5013325" cy="289687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solidFill>
                  <a:srgbClr val="A72700"/>
                </a:solidFill>
                <a:latin typeface="Arial"/>
                <a:cs typeface="Arial"/>
              </a:rPr>
              <a:t>..\jdk\bin&gt;javac</a:t>
            </a:r>
            <a:r>
              <a:rPr dirty="0" sz="3200" spc="-3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A72700"/>
                </a:solidFill>
                <a:latin typeface="Arial"/>
                <a:cs typeface="Arial"/>
              </a:rPr>
              <a:t>Ex1.java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solidFill>
                  <a:srgbClr val="A72700"/>
                </a:solidFill>
                <a:latin typeface="Arial"/>
                <a:cs typeface="Arial"/>
              </a:rPr>
              <a:t>..\jdk\bin&gt;java</a:t>
            </a:r>
            <a:r>
              <a:rPr dirty="0" sz="3200" spc="-3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A72700"/>
                </a:solidFill>
                <a:latin typeface="Arial"/>
                <a:cs typeface="Arial"/>
              </a:rPr>
              <a:t>Ex1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4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 spc="55">
                <a:latin typeface="Arial"/>
                <a:cs typeface="Arial"/>
              </a:rPr>
              <a:t>Kết</a:t>
            </a:r>
            <a:r>
              <a:rPr dirty="0" sz="3200" spc="-100">
                <a:latin typeface="Arial"/>
                <a:cs typeface="Arial"/>
              </a:rPr>
              <a:t> </a:t>
            </a:r>
            <a:r>
              <a:rPr dirty="0" sz="3200" spc="35">
                <a:latin typeface="Arial"/>
                <a:cs typeface="Arial"/>
              </a:rPr>
              <a:t>quả:</a:t>
            </a:r>
            <a:endParaRPr sz="32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00"/>
              </a:spcBef>
            </a:pPr>
            <a:r>
              <a:rPr dirty="0" sz="2800" spc="-30" b="1">
                <a:solidFill>
                  <a:srgbClr val="B1B1B1"/>
                </a:solidFill>
                <a:latin typeface="Arial"/>
                <a:cs typeface="Arial"/>
              </a:rPr>
              <a:t>My </a:t>
            </a:r>
            <a:r>
              <a:rPr dirty="0" sz="2800" spc="-20" b="1">
                <a:solidFill>
                  <a:srgbClr val="B1B1B1"/>
                </a:solidFill>
                <a:latin typeface="Arial"/>
                <a:cs typeface="Arial"/>
              </a:rPr>
              <a:t>first </a:t>
            </a:r>
            <a:r>
              <a:rPr dirty="0" sz="2800" spc="-30" b="1">
                <a:solidFill>
                  <a:srgbClr val="B1B1B1"/>
                </a:solidFill>
                <a:latin typeface="Arial"/>
                <a:cs typeface="Arial"/>
              </a:rPr>
              <a:t>program </a:t>
            </a:r>
            <a:r>
              <a:rPr dirty="0" sz="2800" spc="-10" b="1">
                <a:solidFill>
                  <a:srgbClr val="B1B1B1"/>
                </a:solidFill>
                <a:latin typeface="Arial"/>
                <a:cs typeface="Arial"/>
              </a:rPr>
              <a:t>in</a:t>
            </a:r>
            <a:r>
              <a:rPr dirty="0" sz="2800" spc="-229" b="1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B1B1B1"/>
                </a:solidFill>
                <a:latin typeface="Arial"/>
                <a:cs typeface="Arial"/>
              </a:rPr>
              <a:t>Java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497840"/>
            <a:ext cx="7621270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338705" algn="l"/>
                <a:tab pos="3778250" algn="l"/>
                <a:tab pos="6200775" algn="l"/>
              </a:tabLst>
            </a:pPr>
            <a:r>
              <a:rPr dirty="0" spc="-70"/>
              <a:t>P</a:t>
            </a:r>
            <a:r>
              <a:rPr dirty="0" spc="-50"/>
              <a:t>h</a:t>
            </a:r>
            <a:r>
              <a:rPr dirty="0" spc="-185"/>
              <a:t>ư</a:t>
            </a:r>
            <a:r>
              <a:rPr dirty="0" spc="-175"/>
              <a:t>ơ</a:t>
            </a:r>
            <a:r>
              <a:rPr dirty="0" spc="-60"/>
              <a:t>n</a:t>
            </a:r>
            <a:r>
              <a:rPr dirty="0"/>
              <a:t>g	</a:t>
            </a:r>
            <a:r>
              <a:rPr dirty="0" spc="-25"/>
              <a:t>t</a:t>
            </a:r>
            <a:r>
              <a:rPr dirty="0" spc="-50"/>
              <a:t>h</a:t>
            </a:r>
            <a:r>
              <a:rPr dirty="0" spc="-155"/>
              <a:t>ứ</a:t>
            </a:r>
            <a:r>
              <a:rPr dirty="0"/>
              <a:t>c	</a:t>
            </a:r>
            <a:r>
              <a:rPr dirty="0" spc="-25"/>
              <a:t>f</a:t>
            </a:r>
            <a:r>
              <a:rPr dirty="0" spc="-20"/>
              <a:t>i</a:t>
            </a:r>
            <a:r>
              <a:rPr dirty="0" spc="-60"/>
              <a:t>n</a:t>
            </a:r>
            <a:r>
              <a:rPr dirty="0" spc="-50"/>
              <a:t>a</a:t>
            </a:r>
            <a:r>
              <a:rPr dirty="0" spc="-20"/>
              <a:t>li</a:t>
            </a:r>
            <a:r>
              <a:rPr dirty="0" spc="-40"/>
              <a:t>z</a:t>
            </a:r>
            <a:r>
              <a:rPr dirty="0" spc="-50"/>
              <a:t>e</a:t>
            </a:r>
            <a:r>
              <a:rPr dirty="0" spc="-30"/>
              <a:t>(</a:t>
            </a:r>
            <a:r>
              <a:rPr dirty="0"/>
              <a:t>)	</a:t>
            </a:r>
            <a:r>
              <a:rPr dirty="0" spc="-30"/>
              <a:t>(</a:t>
            </a:r>
            <a:r>
              <a:rPr dirty="0" spc="-50"/>
              <a:t>hoà</a:t>
            </a:r>
            <a:r>
              <a:rPr dirty="0"/>
              <a:t>n  </a:t>
            </a:r>
            <a:r>
              <a:rPr dirty="0" spc="-40"/>
              <a:t>thành)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8069" y="1819910"/>
            <a:ext cx="7618730" cy="24599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just" marL="355600" marR="5080" indent="-342900">
              <a:lnSpc>
                <a:spcPct val="90000"/>
              </a:lnSpc>
              <a:spcBef>
                <a:spcPts val="434"/>
              </a:spcBef>
              <a:buChar char="•"/>
              <a:tabLst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Java </a:t>
            </a:r>
            <a:r>
              <a:rPr dirty="0" sz="2800" spc="-25">
                <a:latin typeface="Arial"/>
                <a:cs typeface="Arial"/>
              </a:rPr>
              <a:t>cung </a:t>
            </a:r>
            <a:r>
              <a:rPr dirty="0" sz="2800" spc="35">
                <a:latin typeface="Arial"/>
                <a:cs typeface="Arial"/>
              </a:rPr>
              <a:t>cấp </a:t>
            </a: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-15">
                <a:latin typeface="Arial"/>
                <a:cs typeface="Arial"/>
              </a:rPr>
              <a:t>con </a:t>
            </a:r>
            <a:r>
              <a:rPr dirty="0" sz="2800" spc="-55">
                <a:latin typeface="Arial"/>
                <a:cs typeface="Arial"/>
              </a:rPr>
              <a:t>đường </a:t>
            </a:r>
            <a:r>
              <a:rPr dirty="0" sz="2800" spc="80">
                <a:latin typeface="Arial"/>
                <a:cs typeface="Arial"/>
              </a:rPr>
              <a:t>để </a:t>
            </a:r>
            <a:r>
              <a:rPr dirty="0" sz="2800" spc="-25">
                <a:latin typeface="Arial"/>
                <a:cs typeface="Arial"/>
              </a:rPr>
              <a:t>làm </a:t>
            </a:r>
            <a:r>
              <a:rPr dirty="0" sz="2800" spc="15">
                <a:latin typeface="Arial"/>
                <a:cs typeface="Arial"/>
              </a:rPr>
              <a:t>sạch 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25">
                <a:latin typeface="Arial"/>
                <a:cs typeface="Arial"/>
              </a:rPr>
              <a:t>tiến </a:t>
            </a:r>
            <a:r>
              <a:rPr dirty="0" sz="2800" spc="-25">
                <a:latin typeface="Arial"/>
                <a:cs typeface="Arial"/>
              </a:rPr>
              <a:t>trình </a:t>
            </a:r>
            <a:r>
              <a:rPr dirty="0" sz="2800" spc="-60">
                <a:latin typeface="Arial"/>
                <a:cs typeface="Arial"/>
              </a:rPr>
              <a:t>trước </a:t>
            </a:r>
            <a:r>
              <a:rPr dirty="0" sz="2800" spc="-25">
                <a:latin typeface="Arial"/>
                <a:cs typeface="Arial"/>
              </a:rPr>
              <a:t>khi </a:t>
            </a:r>
            <a:r>
              <a:rPr dirty="0" sz="2800" spc="25">
                <a:latin typeface="Arial"/>
                <a:cs typeface="Arial"/>
              </a:rPr>
              <a:t>điều </a:t>
            </a:r>
            <a:r>
              <a:rPr dirty="0" sz="2800" spc="5">
                <a:latin typeface="Arial"/>
                <a:cs typeface="Arial"/>
              </a:rPr>
              <a:t>khiển </a:t>
            </a:r>
            <a:r>
              <a:rPr dirty="0" sz="2800" spc="-55">
                <a:latin typeface="Arial"/>
                <a:cs typeface="Arial"/>
              </a:rPr>
              <a:t>trở </a:t>
            </a:r>
            <a:r>
              <a:rPr dirty="0" sz="2800" spc="35">
                <a:latin typeface="Arial"/>
                <a:cs typeface="Arial"/>
              </a:rPr>
              <a:t>lại </a:t>
            </a:r>
            <a:r>
              <a:rPr dirty="0" sz="2800" spc="75">
                <a:latin typeface="Arial"/>
                <a:cs typeface="Arial"/>
              </a:rPr>
              <a:t>hệ  </a:t>
            </a:r>
            <a:r>
              <a:rPr dirty="0" sz="2800" spc="25">
                <a:latin typeface="Arial"/>
                <a:cs typeface="Arial"/>
              </a:rPr>
              <a:t>điều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hành</a:t>
            </a:r>
            <a:endParaRPr sz="2800">
              <a:latin typeface="Arial"/>
              <a:cs typeface="Arial"/>
            </a:endParaRPr>
          </a:p>
          <a:p>
            <a:pPr algn="just" marL="355600" marR="5715" indent="-342900">
              <a:lnSpc>
                <a:spcPct val="90000"/>
              </a:lnSpc>
              <a:spcBef>
                <a:spcPts val="685"/>
              </a:spcBef>
              <a:buChar char="•"/>
              <a:tabLst>
                <a:tab pos="355600" algn="l"/>
              </a:tabLst>
            </a:pP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5">
                <a:latin typeface="Arial"/>
                <a:cs typeface="Arial"/>
              </a:rPr>
              <a:t>thức </a:t>
            </a:r>
            <a:r>
              <a:rPr dirty="0" sz="2800" spc="-30">
                <a:latin typeface="Arial"/>
                <a:cs typeface="Arial"/>
              </a:rPr>
              <a:t>finalize(), </a:t>
            </a:r>
            <a:r>
              <a:rPr dirty="0" sz="2800" spc="35">
                <a:latin typeface="Arial"/>
                <a:cs typeface="Arial"/>
              </a:rPr>
              <a:t>nếu </a:t>
            </a:r>
            <a:r>
              <a:rPr dirty="0" sz="2800" spc="15">
                <a:latin typeface="Arial"/>
                <a:cs typeface="Arial"/>
              </a:rPr>
              <a:t>hiện </a:t>
            </a:r>
            <a:r>
              <a:rPr dirty="0" sz="2800" spc="5">
                <a:latin typeface="Arial"/>
                <a:cs typeface="Arial"/>
              </a:rPr>
              <a:t>diện, </a:t>
            </a:r>
            <a:r>
              <a:rPr dirty="0" sz="2800" spc="75">
                <a:latin typeface="Arial"/>
                <a:cs typeface="Arial"/>
              </a:rPr>
              <a:t>sẽ 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-40">
                <a:latin typeface="Arial"/>
                <a:cs typeface="Arial"/>
              </a:rPr>
              <a:t>thực </a:t>
            </a:r>
            <a:r>
              <a:rPr dirty="0" sz="2800" spc="-20">
                <a:latin typeface="Arial"/>
                <a:cs typeface="Arial"/>
              </a:rPr>
              <a:t>thi </a:t>
            </a:r>
            <a:r>
              <a:rPr dirty="0" sz="2800" spc="-25">
                <a:latin typeface="Arial"/>
                <a:cs typeface="Arial"/>
              </a:rPr>
              <a:t>trên </a:t>
            </a:r>
            <a:r>
              <a:rPr dirty="0" sz="2800" spc="30">
                <a:latin typeface="Arial"/>
                <a:cs typeface="Arial"/>
              </a:rPr>
              <a:t>mỗi </a:t>
            </a:r>
            <a:r>
              <a:rPr dirty="0" sz="2800" spc="40">
                <a:latin typeface="Arial"/>
                <a:cs typeface="Arial"/>
              </a:rPr>
              <a:t>đối </a:t>
            </a:r>
            <a:r>
              <a:rPr dirty="0" sz="2800" spc="-55">
                <a:latin typeface="Arial"/>
                <a:cs typeface="Arial"/>
              </a:rPr>
              <a:t>tượng, </a:t>
            </a:r>
            <a:r>
              <a:rPr dirty="0" sz="2800" spc="-60">
                <a:latin typeface="Arial"/>
                <a:cs typeface="Arial"/>
              </a:rPr>
              <a:t>trước </a:t>
            </a:r>
            <a:r>
              <a:rPr dirty="0" sz="2800" spc="-25">
                <a:latin typeface="Arial"/>
                <a:cs typeface="Arial"/>
              </a:rPr>
              <a:t>khi </a:t>
            </a:r>
            <a:r>
              <a:rPr dirty="0" sz="2800" spc="-50">
                <a:latin typeface="Arial"/>
                <a:cs typeface="Arial"/>
              </a:rPr>
              <a:t>sự  </a:t>
            </a:r>
            <a:r>
              <a:rPr dirty="0" sz="2800" spc="30">
                <a:latin typeface="Arial"/>
                <a:cs typeface="Arial"/>
              </a:rPr>
              <a:t>dọn</a:t>
            </a:r>
            <a:r>
              <a:rPr dirty="0" sz="2800" spc="-15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rác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4315" y="4300220"/>
            <a:ext cx="22002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2895" algn="l"/>
              </a:tabLst>
            </a:pPr>
            <a:r>
              <a:rPr dirty="0" sz="2800" spc="-10">
                <a:latin typeface="Arial"/>
                <a:cs typeface="Arial"/>
              </a:rPr>
              <a:t>f</a:t>
            </a:r>
            <a:r>
              <a:rPr dirty="0" sz="2800" spc="-25">
                <a:latin typeface="Arial"/>
                <a:cs typeface="Arial"/>
              </a:rPr>
              <a:t>i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 spc="-30">
                <a:latin typeface="Arial"/>
                <a:cs typeface="Arial"/>
              </a:rPr>
              <a:t>a</a:t>
            </a:r>
            <a:r>
              <a:rPr dirty="0" sz="2800" spc="-35">
                <a:latin typeface="Arial"/>
                <a:cs typeface="Arial"/>
              </a:rPr>
              <a:t>l</a:t>
            </a:r>
            <a:r>
              <a:rPr dirty="0" sz="2800" spc="-25">
                <a:latin typeface="Arial"/>
                <a:cs typeface="Arial"/>
              </a:rPr>
              <a:t>i</a:t>
            </a:r>
            <a:r>
              <a:rPr dirty="0" sz="2800" spc="-40">
                <a:latin typeface="Arial"/>
                <a:cs typeface="Arial"/>
              </a:rPr>
              <a:t>ze</a:t>
            </a:r>
            <a:r>
              <a:rPr dirty="0" sz="2800" spc="-15">
                <a:latin typeface="Arial"/>
                <a:cs typeface="Arial"/>
              </a:rPr>
              <a:t>(</a:t>
            </a:r>
            <a:r>
              <a:rPr dirty="0" sz="2800">
                <a:latin typeface="Arial"/>
                <a:cs typeface="Arial"/>
              </a:rPr>
              <a:t>)	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 spc="-25">
                <a:latin typeface="Arial"/>
                <a:cs typeface="Arial"/>
              </a:rPr>
              <a:t>h</a:t>
            </a:r>
            <a:r>
              <a:rPr dirty="0" sz="2800" spc="-100">
                <a:latin typeface="Arial"/>
                <a:cs typeface="Arial"/>
              </a:rPr>
              <a:t>ư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8069" y="4300220"/>
            <a:ext cx="5193665" cy="83566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  <a:tab pos="1243965" algn="l"/>
                <a:tab pos="2175510" algn="l"/>
                <a:tab pos="3019425" algn="l"/>
                <a:tab pos="4488180" algn="l"/>
              </a:tabLst>
            </a:pPr>
            <a:r>
              <a:rPr dirty="0" sz="2800" spc="-45">
                <a:latin typeface="Arial"/>
                <a:cs typeface="Arial"/>
              </a:rPr>
              <a:t>C</a:t>
            </a:r>
            <a:r>
              <a:rPr dirty="0" sz="2800" spc="-40">
                <a:latin typeface="Arial"/>
                <a:cs typeface="Arial"/>
              </a:rPr>
              <a:t>â</a:t>
            </a:r>
            <a:r>
              <a:rPr dirty="0" sz="2800">
                <a:latin typeface="Arial"/>
                <a:cs typeface="Arial"/>
              </a:rPr>
              <a:t>u	</a:t>
            </a:r>
            <a:r>
              <a:rPr dirty="0" sz="2800" spc="-20">
                <a:latin typeface="Arial"/>
                <a:cs typeface="Arial"/>
              </a:rPr>
              <a:t>l</a:t>
            </a:r>
            <a:r>
              <a:rPr dirty="0" sz="2800" spc="150">
                <a:latin typeface="Arial"/>
                <a:cs typeface="Arial"/>
              </a:rPr>
              <a:t>ệ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h	</a:t>
            </a:r>
            <a:r>
              <a:rPr dirty="0" sz="2800" spc="-20">
                <a:latin typeface="Arial"/>
                <a:cs typeface="Arial"/>
              </a:rPr>
              <a:t>c</a:t>
            </a:r>
            <a:r>
              <a:rPr dirty="0" sz="2800" spc="204">
                <a:latin typeface="Arial"/>
                <a:cs typeface="Arial"/>
              </a:rPr>
              <a:t>ủ</a:t>
            </a:r>
            <a:r>
              <a:rPr dirty="0" sz="2800">
                <a:latin typeface="Arial"/>
                <a:cs typeface="Arial"/>
              </a:rPr>
              <a:t>a	</a:t>
            </a:r>
            <a:r>
              <a:rPr dirty="0" sz="2800" spc="-30">
                <a:latin typeface="Arial"/>
                <a:cs typeface="Arial"/>
              </a:rPr>
              <a:t>p</a:t>
            </a:r>
            <a:r>
              <a:rPr dirty="0" sz="2800" spc="-35">
                <a:latin typeface="Arial"/>
                <a:cs typeface="Arial"/>
              </a:rPr>
              <a:t>h</a:t>
            </a:r>
            <a:r>
              <a:rPr dirty="0" sz="2800" spc="-105">
                <a:latin typeface="Arial"/>
                <a:cs typeface="Arial"/>
              </a:rPr>
              <a:t>ư</a:t>
            </a:r>
            <a:r>
              <a:rPr dirty="0" sz="2800" spc="-130">
                <a:latin typeface="Arial"/>
                <a:cs typeface="Arial"/>
              </a:rPr>
              <a:t>ơ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30">
                <a:latin typeface="Arial"/>
                <a:cs typeface="Arial"/>
              </a:rPr>
              <a:t>t</a:t>
            </a:r>
            <a:r>
              <a:rPr dirty="0" sz="2800" spc="-20">
                <a:latin typeface="Arial"/>
                <a:cs typeface="Arial"/>
              </a:rPr>
              <a:t>h</a:t>
            </a:r>
            <a:r>
              <a:rPr dirty="0" sz="2800" spc="-114">
                <a:latin typeface="Arial"/>
                <a:cs typeface="Arial"/>
              </a:rPr>
              <a:t>ứ</a:t>
            </a:r>
            <a:r>
              <a:rPr dirty="0" sz="2800">
                <a:latin typeface="Arial"/>
                <a:cs typeface="Arial"/>
              </a:rPr>
              <a:t>c  </a:t>
            </a:r>
            <a:r>
              <a:rPr dirty="0" sz="2800" spc="-25">
                <a:latin typeface="Arial"/>
                <a:cs typeface="Arial"/>
              </a:rPr>
              <a:t>sau</a:t>
            </a:r>
            <a:r>
              <a:rPr dirty="0" sz="2800" spc="-1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5269" y="5212079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1020" y="5149850"/>
            <a:ext cx="6224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Arial"/>
                <a:cs typeface="Arial"/>
              </a:rPr>
              <a:t>protected </a:t>
            </a:r>
            <a:r>
              <a:rPr dirty="0" sz="2400" spc="-5" b="1">
                <a:latin typeface="Arial"/>
                <a:cs typeface="Arial"/>
              </a:rPr>
              <a:t>void finalize( </a:t>
            </a:r>
            <a:r>
              <a:rPr dirty="0" sz="2400" b="1">
                <a:latin typeface="Arial"/>
                <a:cs typeface="Arial"/>
              </a:rPr>
              <a:t>) </a:t>
            </a:r>
            <a:r>
              <a:rPr dirty="0" sz="2400" spc="-5" b="1">
                <a:latin typeface="Arial"/>
                <a:cs typeface="Arial"/>
              </a:rPr>
              <a:t>throws</a:t>
            </a:r>
            <a:r>
              <a:rPr dirty="0" sz="2400" spc="3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Throwable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8069" y="5561329"/>
            <a:ext cx="7614284" cy="83566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Tham </a:t>
            </a:r>
            <a:r>
              <a:rPr dirty="0" sz="2800" spc="10">
                <a:latin typeface="Arial"/>
                <a:cs typeface="Arial"/>
              </a:rPr>
              <a:t>chiếu </a:t>
            </a:r>
            <a:r>
              <a:rPr dirty="0" sz="2800" spc="-30">
                <a:latin typeface="Arial"/>
                <a:cs typeface="Arial"/>
              </a:rPr>
              <a:t>không </a:t>
            </a:r>
            <a:r>
              <a:rPr dirty="0" sz="2800" spc="10">
                <a:latin typeface="Arial"/>
                <a:cs typeface="Arial"/>
              </a:rPr>
              <a:t>phải </a:t>
            </a:r>
            <a:r>
              <a:rPr dirty="0" sz="2800" spc="-15">
                <a:latin typeface="Arial"/>
                <a:cs typeface="Arial"/>
              </a:rPr>
              <a:t>là </a:t>
            </a:r>
            <a:r>
              <a:rPr dirty="0" sz="2800" spc="-65">
                <a:latin typeface="Arial"/>
                <a:cs typeface="Arial"/>
              </a:rPr>
              <a:t>sự </a:t>
            </a:r>
            <a:r>
              <a:rPr dirty="0" sz="2800" spc="30">
                <a:latin typeface="Arial"/>
                <a:cs typeface="Arial"/>
              </a:rPr>
              <a:t>dọn </a:t>
            </a:r>
            <a:r>
              <a:rPr dirty="0" sz="2800" spc="-25">
                <a:latin typeface="Arial"/>
                <a:cs typeface="Arial"/>
              </a:rPr>
              <a:t>rác; </a:t>
            </a:r>
            <a:r>
              <a:rPr dirty="0" sz="2800" spc="35">
                <a:latin typeface="Arial"/>
                <a:cs typeface="Arial"/>
              </a:rPr>
              <a:t>chỉ </a:t>
            </a:r>
            <a:r>
              <a:rPr dirty="0" sz="2800" spc="-20">
                <a:latin typeface="Arial"/>
                <a:cs typeface="Arial"/>
              </a:rPr>
              <a:t>các  </a:t>
            </a:r>
            <a:r>
              <a:rPr dirty="0" sz="2800" spc="50">
                <a:latin typeface="Arial"/>
                <a:cs typeface="Arial"/>
              </a:rPr>
              <a:t>đối </a:t>
            </a:r>
            <a:r>
              <a:rPr dirty="0" sz="2800" spc="-60">
                <a:latin typeface="Arial"/>
                <a:cs typeface="Arial"/>
              </a:rPr>
              <a:t>tượng mới được </a:t>
            </a:r>
            <a:r>
              <a:rPr dirty="0" sz="2800" spc="30">
                <a:latin typeface="Arial"/>
                <a:cs typeface="Arial"/>
              </a:rPr>
              <a:t>dọn</a:t>
            </a:r>
            <a:r>
              <a:rPr dirty="0" sz="2800" spc="-18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rác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269" y="2189479"/>
            <a:ext cx="318516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60" b="1">
                <a:latin typeface="Arial"/>
                <a:cs typeface="Arial"/>
              </a:rPr>
              <a:t>Chương</a:t>
            </a:r>
            <a:r>
              <a:rPr dirty="0" sz="4400" spc="-145" b="1">
                <a:latin typeface="Arial"/>
                <a:cs typeface="Arial"/>
              </a:rPr>
              <a:t> </a:t>
            </a:r>
            <a:r>
              <a:rPr dirty="0" sz="4400" spc="-30" b="1">
                <a:latin typeface="Arial"/>
                <a:cs typeface="Arial"/>
              </a:rPr>
              <a:t>VIII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5370" y="3691890"/>
            <a:ext cx="442531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5" b="1">
                <a:latin typeface="Arial"/>
                <a:cs typeface="Arial"/>
              </a:rPr>
              <a:t>Các </a:t>
            </a:r>
            <a:r>
              <a:rPr dirty="0" sz="5400" spc="40" b="1">
                <a:latin typeface="Arial"/>
                <a:cs typeface="Arial"/>
              </a:rPr>
              <a:t>luồng</a:t>
            </a:r>
            <a:r>
              <a:rPr dirty="0" sz="5400" spc="-220" b="1">
                <a:latin typeface="Arial"/>
                <a:cs typeface="Arial"/>
              </a:rPr>
              <a:t> </a:t>
            </a:r>
            <a:r>
              <a:rPr dirty="0" sz="5400" spc="-25" b="1">
                <a:latin typeface="Arial"/>
                <a:cs typeface="Arial"/>
              </a:rPr>
              <a:t>I/O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6350" y="840739"/>
            <a:ext cx="25342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Các</a:t>
            </a:r>
            <a:r>
              <a:rPr dirty="0" spc="-145"/>
              <a:t> </a:t>
            </a:r>
            <a:r>
              <a:rPr dirty="0" spc="15"/>
              <a:t>luồng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972310"/>
            <a:ext cx="7617459" cy="340360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Các </a:t>
            </a:r>
            <a:r>
              <a:rPr dirty="0" sz="2800" spc="5">
                <a:latin typeface="Arial"/>
                <a:cs typeface="Arial"/>
              </a:rPr>
              <a:t>luồng </a:t>
            </a:r>
            <a:r>
              <a:rPr dirty="0" sz="2800" spc="-15">
                <a:latin typeface="Arial"/>
                <a:cs typeface="Arial"/>
              </a:rPr>
              <a:t>là </a:t>
            </a:r>
            <a:r>
              <a:rPr dirty="0" sz="2800" spc="-45">
                <a:latin typeface="Arial"/>
                <a:cs typeface="Arial"/>
              </a:rPr>
              <a:t>những </a:t>
            </a:r>
            <a:r>
              <a:rPr dirty="0" sz="2800" spc="-55">
                <a:latin typeface="Arial"/>
                <a:cs typeface="Arial"/>
              </a:rPr>
              <a:t>đường </a:t>
            </a:r>
            <a:r>
              <a:rPr dirty="0" sz="2800" spc="30">
                <a:latin typeface="Arial"/>
                <a:cs typeface="Arial"/>
              </a:rPr>
              <a:t>ống dẫn </a:t>
            </a:r>
            <a:r>
              <a:rPr dirty="0" sz="2800" spc="80">
                <a:latin typeface="Arial"/>
                <a:cs typeface="Arial"/>
              </a:rPr>
              <a:t>để </a:t>
            </a:r>
            <a:r>
              <a:rPr dirty="0" sz="2800" spc="-50">
                <a:latin typeface="Arial"/>
                <a:cs typeface="Arial"/>
              </a:rPr>
              <a:t>gửi </a:t>
            </a:r>
            <a:r>
              <a:rPr dirty="0" sz="2800" spc="-20">
                <a:latin typeface="Arial"/>
                <a:cs typeface="Arial"/>
              </a:rPr>
              <a:t>và  </a:t>
            </a:r>
            <a:r>
              <a:rPr dirty="0" sz="2800" spc="10">
                <a:latin typeface="Arial"/>
                <a:cs typeface="Arial"/>
              </a:rPr>
              <a:t>nhận </a:t>
            </a:r>
            <a:r>
              <a:rPr dirty="0" sz="2800" spc="-25">
                <a:latin typeface="Arial"/>
                <a:cs typeface="Arial"/>
              </a:rPr>
              <a:t>thông </a:t>
            </a:r>
            <a:r>
              <a:rPr dirty="0" sz="2800" spc="-15">
                <a:latin typeface="Arial"/>
                <a:cs typeface="Arial"/>
              </a:rPr>
              <a:t>tin </a:t>
            </a:r>
            <a:r>
              <a:rPr dirty="0" sz="2800" spc="-25">
                <a:latin typeface="Arial"/>
                <a:cs typeface="Arial"/>
              </a:rPr>
              <a:t>trong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55">
                <a:latin typeface="Arial"/>
                <a:cs typeface="Arial"/>
              </a:rPr>
              <a:t>chương </a:t>
            </a:r>
            <a:r>
              <a:rPr dirty="0" sz="2800" spc="-25">
                <a:latin typeface="Arial"/>
                <a:cs typeface="Arial"/>
              </a:rPr>
              <a:t>trình</a:t>
            </a:r>
            <a:r>
              <a:rPr dirty="0" sz="2800" spc="-32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java.</a:t>
            </a:r>
            <a:endParaRPr sz="2800">
              <a:latin typeface="Arial"/>
              <a:cs typeface="Arial"/>
            </a:endParaRPr>
          </a:p>
          <a:p>
            <a:pPr marL="355600" marR="6350" indent="-342900">
              <a:lnSpc>
                <a:spcPts val="302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Khi </a:t>
            </a: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5">
                <a:latin typeface="Arial"/>
                <a:cs typeface="Arial"/>
              </a:rPr>
              <a:t>luồng </a:t>
            </a:r>
            <a:r>
              <a:rPr dirty="0" sz="2800" spc="40">
                <a:latin typeface="Arial"/>
                <a:cs typeface="Arial"/>
              </a:rPr>
              <a:t>đọc </a:t>
            </a:r>
            <a:r>
              <a:rPr dirty="0" sz="2800" spc="15">
                <a:latin typeface="Arial"/>
                <a:cs typeface="Arial"/>
              </a:rPr>
              <a:t>hoặc </a:t>
            </a:r>
            <a:r>
              <a:rPr dirty="0" sz="2800" spc="-30">
                <a:latin typeface="Arial"/>
                <a:cs typeface="Arial"/>
              </a:rPr>
              <a:t>ghi </a:t>
            </a:r>
            <a:r>
              <a:rPr dirty="0" sz="2800">
                <a:latin typeface="Arial"/>
                <a:cs typeface="Arial"/>
              </a:rPr>
              <a:t>,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5">
                <a:latin typeface="Arial"/>
                <a:cs typeface="Arial"/>
              </a:rPr>
              <a:t>luồng </a:t>
            </a:r>
            <a:r>
              <a:rPr dirty="0" sz="2800" spc="-30">
                <a:latin typeface="Arial"/>
                <a:cs typeface="Arial"/>
              </a:rPr>
              <a:t>khác  </a:t>
            </a:r>
            <a:r>
              <a:rPr dirty="0" sz="2800" spc="50">
                <a:latin typeface="Arial"/>
                <a:cs typeface="Arial"/>
              </a:rPr>
              <a:t>bị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khoá.</a:t>
            </a:r>
            <a:endParaRPr sz="2800">
              <a:latin typeface="Arial"/>
              <a:cs typeface="Arial"/>
            </a:endParaRPr>
          </a:p>
          <a:p>
            <a:pPr marL="355600" marR="8255" indent="-342900">
              <a:lnSpc>
                <a:spcPts val="302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35">
                <a:latin typeface="Arial"/>
                <a:cs typeface="Arial"/>
              </a:rPr>
              <a:t>Nếu </a:t>
            </a:r>
            <a:r>
              <a:rPr dirty="0" sz="2800" spc="40">
                <a:latin typeface="Arial"/>
                <a:cs typeface="Arial"/>
              </a:rPr>
              <a:t>lỗi </a:t>
            </a:r>
            <a:r>
              <a:rPr dirty="0" sz="2800" spc="30">
                <a:latin typeface="Arial"/>
                <a:cs typeface="Arial"/>
              </a:rPr>
              <a:t>xẩy </a:t>
            </a:r>
            <a:r>
              <a:rPr dirty="0" sz="2800" spc="-20">
                <a:latin typeface="Arial"/>
                <a:cs typeface="Arial"/>
              </a:rPr>
              <a:t>ra </a:t>
            </a:r>
            <a:r>
              <a:rPr dirty="0" sz="2800" spc="-25">
                <a:latin typeface="Arial"/>
                <a:cs typeface="Arial"/>
              </a:rPr>
              <a:t>trong khi </a:t>
            </a:r>
            <a:r>
              <a:rPr dirty="0" sz="2800" spc="40">
                <a:latin typeface="Arial"/>
                <a:cs typeface="Arial"/>
              </a:rPr>
              <a:t>đọc </a:t>
            </a:r>
            <a:r>
              <a:rPr dirty="0" sz="2800" spc="15">
                <a:latin typeface="Arial"/>
                <a:cs typeface="Arial"/>
              </a:rPr>
              <a:t>hoặc </a:t>
            </a:r>
            <a:r>
              <a:rPr dirty="0" sz="2800" spc="-30">
                <a:latin typeface="Arial"/>
                <a:cs typeface="Arial"/>
              </a:rPr>
              <a:t>ghi </a:t>
            </a:r>
            <a:r>
              <a:rPr dirty="0" sz="2800">
                <a:latin typeface="Arial"/>
                <a:cs typeface="Arial"/>
              </a:rPr>
              <a:t>luồng, 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5">
                <a:latin typeface="Arial"/>
                <a:cs typeface="Arial"/>
              </a:rPr>
              <a:t>ngoại </a:t>
            </a:r>
            <a:r>
              <a:rPr dirty="0" sz="2800" spc="65">
                <a:latin typeface="Arial"/>
                <a:cs typeface="Arial"/>
              </a:rPr>
              <a:t>lệ </a:t>
            </a:r>
            <a:r>
              <a:rPr dirty="0" sz="2800" spc="55">
                <a:latin typeface="Arial"/>
                <a:cs typeface="Arial"/>
              </a:rPr>
              <a:t>sẽ </a:t>
            </a:r>
            <a:r>
              <a:rPr dirty="0" sz="2800" spc="-20">
                <a:latin typeface="Arial"/>
                <a:cs typeface="Arial"/>
              </a:rPr>
              <a:t>kích</a:t>
            </a:r>
            <a:r>
              <a:rPr dirty="0" sz="2800" spc="-440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hoạt.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-30">
                <a:latin typeface="Arial"/>
                <a:cs typeface="Arial"/>
              </a:rPr>
              <a:t>‘java.lang.System’ </a:t>
            </a:r>
            <a:r>
              <a:rPr dirty="0" sz="2800" spc="25">
                <a:latin typeface="Arial"/>
                <a:cs typeface="Arial"/>
              </a:rPr>
              <a:t>định </a:t>
            </a:r>
            <a:r>
              <a:rPr dirty="0" sz="2800" spc="-25">
                <a:latin typeface="Arial"/>
                <a:cs typeface="Arial"/>
              </a:rPr>
              <a:t>nghĩa </a:t>
            </a:r>
            <a:r>
              <a:rPr dirty="0" sz="2800" spc="5">
                <a:latin typeface="Arial"/>
                <a:cs typeface="Arial"/>
              </a:rPr>
              <a:t>luồng </a:t>
            </a:r>
            <a:r>
              <a:rPr dirty="0" sz="2800" spc="10">
                <a:latin typeface="Arial"/>
                <a:cs typeface="Arial"/>
              </a:rPr>
              <a:t>nhập  </a:t>
            </a:r>
            <a:r>
              <a:rPr dirty="0" sz="2800" spc="-20">
                <a:latin typeface="Arial"/>
                <a:cs typeface="Arial"/>
              </a:rPr>
              <a:t>và </a:t>
            </a:r>
            <a:r>
              <a:rPr dirty="0" sz="2800" spc="15">
                <a:latin typeface="Arial"/>
                <a:cs typeface="Arial"/>
              </a:rPr>
              <a:t>xuất</a:t>
            </a:r>
            <a:r>
              <a:rPr dirty="0" sz="2800" spc="-1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chuẩn.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6350" y="840739"/>
            <a:ext cx="43402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Các </a:t>
            </a:r>
            <a:r>
              <a:rPr dirty="0" spc="-75"/>
              <a:t>lớp </a:t>
            </a:r>
            <a:r>
              <a:rPr dirty="0" spc="15"/>
              <a:t>luồng</a:t>
            </a:r>
            <a:r>
              <a:rPr dirty="0" spc="-155"/>
              <a:t> </a:t>
            </a:r>
            <a:r>
              <a:rPr dirty="0" spc="-2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951989"/>
            <a:ext cx="3324860" cy="179070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5">
                <a:latin typeface="Arial"/>
                <a:cs typeface="Arial"/>
              </a:rPr>
              <a:t>Lớp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System.out.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5">
                <a:latin typeface="Arial"/>
                <a:cs typeface="Arial"/>
              </a:rPr>
              <a:t>Lớp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System.in.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5">
                <a:latin typeface="Arial"/>
                <a:cs typeface="Arial"/>
              </a:rPr>
              <a:t>Lớp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System.err.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139" y="71119"/>
            <a:ext cx="411987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</a:t>
            </a:r>
            <a:r>
              <a:rPr dirty="0" spc="-175"/>
              <a:t> </a:t>
            </a:r>
            <a:r>
              <a:rPr dirty="0" spc="-40"/>
              <a:t>InputStream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783589"/>
            <a:ext cx="7465695" cy="273685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9410" indent="-346710">
              <a:lnSpc>
                <a:spcPct val="100000"/>
              </a:lnSpc>
              <a:spcBef>
                <a:spcPts val="459"/>
              </a:spcBef>
              <a:buChar char="•"/>
              <a:tabLst>
                <a:tab pos="358775" algn="l"/>
                <a:tab pos="359410" algn="l"/>
              </a:tabLst>
            </a:pPr>
            <a:r>
              <a:rPr dirty="0" sz="2800" spc="-20">
                <a:latin typeface="Arial"/>
                <a:cs typeface="Arial"/>
              </a:rPr>
              <a:t>Là </a:t>
            </a:r>
            <a:r>
              <a:rPr dirty="0" sz="2800" spc="-50">
                <a:latin typeface="Arial"/>
                <a:cs typeface="Arial"/>
              </a:rPr>
              <a:t>lớp </a:t>
            </a:r>
            <a:r>
              <a:rPr dirty="0" sz="2800" spc="-45">
                <a:latin typeface="Arial"/>
                <a:cs typeface="Arial"/>
              </a:rPr>
              <a:t>trừu</a:t>
            </a:r>
            <a:r>
              <a:rPr dirty="0" sz="2800" spc="-185">
                <a:latin typeface="Arial"/>
                <a:cs typeface="Arial"/>
              </a:rPr>
              <a:t> </a:t>
            </a:r>
            <a:r>
              <a:rPr dirty="0" sz="2800" spc="-60">
                <a:latin typeface="Arial"/>
                <a:cs typeface="Arial"/>
              </a:rPr>
              <a:t>tượng</a:t>
            </a:r>
            <a:endParaRPr sz="2800">
              <a:latin typeface="Arial"/>
              <a:cs typeface="Arial"/>
            </a:endParaRPr>
          </a:p>
          <a:p>
            <a:pPr marL="359410" indent="-346710">
              <a:lnSpc>
                <a:spcPct val="100000"/>
              </a:lnSpc>
              <a:spcBef>
                <a:spcPts val="360"/>
              </a:spcBef>
              <a:buChar char="•"/>
              <a:tabLst>
                <a:tab pos="358775" algn="l"/>
                <a:tab pos="359410" algn="l"/>
              </a:tabLst>
            </a:pPr>
            <a:r>
              <a:rPr dirty="0" sz="2800" spc="25">
                <a:latin typeface="Arial"/>
                <a:cs typeface="Arial"/>
              </a:rPr>
              <a:t>Định </a:t>
            </a:r>
            <a:r>
              <a:rPr dirty="0" sz="2800" spc="-25">
                <a:latin typeface="Arial"/>
                <a:cs typeface="Arial"/>
              </a:rPr>
              <a:t>nghĩa </a:t>
            </a:r>
            <a:r>
              <a:rPr dirty="0" sz="2800" spc="-20">
                <a:latin typeface="Arial"/>
                <a:cs typeface="Arial"/>
              </a:rPr>
              <a:t>cách </a:t>
            </a:r>
            <a:r>
              <a:rPr dirty="0" sz="2800" spc="15">
                <a:latin typeface="Arial"/>
                <a:cs typeface="Arial"/>
              </a:rPr>
              <a:t>nhận </a:t>
            </a:r>
            <a:r>
              <a:rPr dirty="0" sz="2800" spc="-70">
                <a:latin typeface="Arial"/>
                <a:cs typeface="Arial"/>
              </a:rPr>
              <a:t>dữ</a:t>
            </a:r>
            <a:r>
              <a:rPr dirty="0" sz="2800" spc="-33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liêu</a:t>
            </a:r>
            <a:endParaRPr sz="2800">
              <a:latin typeface="Arial"/>
              <a:cs typeface="Arial"/>
            </a:endParaRPr>
          </a:p>
          <a:p>
            <a:pPr marL="359410" marR="5080" indent="-346710">
              <a:lnSpc>
                <a:spcPts val="3020"/>
              </a:lnSpc>
              <a:spcBef>
                <a:spcPts val="745"/>
              </a:spcBef>
              <a:buChar char="•"/>
              <a:tabLst>
                <a:tab pos="358775" algn="l"/>
                <a:tab pos="359410" algn="l"/>
                <a:tab pos="1344295" algn="l"/>
                <a:tab pos="2083435" algn="l"/>
                <a:tab pos="2628265" algn="l"/>
                <a:tab pos="3998595" algn="l"/>
                <a:tab pos="4842510" algn="l"/>
                <a:tab pos="5767705" algn="l"/>
                <a:tab pos="6337300" algn="l"/>
                <a:tab pos="7080884" algn="l"/>
              </a:tabLst>
            </a:pPr>
            <a:r>
              <a:rPr dirty="0" sz="2800" spc="-45">
                <a:latin typeface="Arial"/>
                <a:cs typeface="Arial"/>
              </a:rPr>
              <a:t>C</a:t>
            </a:r>
            <a:r>
              <a:rPr dirty="0" sz="2800" spc="-40">
                <a:latin typeface="Arial"/>
                <a:cs typeface="Arial"/>
              </a:rPr>
              <a:t>u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20">
                <a:latin typeface="Arial"/>
                <a:cs typeface="Arial"/>
              </a:rPr>
              <a:t>c</a:t>
            </a:r>
            <a:r>
              <a:rPr dirty="0" sz="2800" spc="150">
                <a:latin typeface="Arial"/>
                <a:cs typeface="Arial"/>
              </a:rPr>
              <a:t>ấ</a:t>
            </a:r>
            <a:r>
              <a:rPr dirty="0" sz="2800">
                <a:latin typeface="Arial"/>
                <a:cs typeface="Arial"/>
              </a:rPr>
              <a:t>p	</a:t>
            </a:r>
            <a:r>
              <a:rPr dirty="0" sz="2800" spc="-25">
                <a:latin typeface="Arial"/>
                <a:cs typeface="Arial"/>
              </a:rPr>
              <a:t>s</a:t>
            </a:r>
            <a:r>
              <a:rPr dirty="0" sz="2800" spc="150">
                <a:latin typeface="Arial"/>
                <a:cs typeface="Arial"/>
              </a:rPr>
              <a:t>ố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30">
                <a:latin typeface="Arial"/>
                <a:cs typeface="Arial"/>
              </a:rPr>
              <a:t>ph</a:t>
            </a:r>
            <a:r>
              <a:rPr dirty="0" sz="2800" spc="-105">
                <a:latin typeface="Arial"/>
                <a:cs typeface="Arial"/>
              </a:rPr>
              <a:t>ư</a:t>
            </a:r>
            <a:r>
              <a:rPr dirty="0" sz="2800" spc="-135">
                <a:latin typeface="Arial"/>
                <a:cs typeface="Arial"/>
              </a:rPr>
              <a:t>ơ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25">
                <a:latin typeface="Arial"/>
                <a:cs typeface="Arial"/>
              </a:rPr>
              <a:t>h</a:t>
            </a:r>
            <a:r>
              <a:rPr dirty="0" sz="2800" spc="-114">
                <a:latin typeface="Arial"/>
                <a:cs typeface="Arial"/>
              </a:rPr>
              <a:t>ứ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40">
                <a:latin typeface="Arial"/>
                <a:cs typeface="Arial"/>
              </a:rPr>
              <a:t>d</a:t>
            </a:r>
            <a:r>
              <a:rPr dirty="0" sz="2800" spc="-50">
                <a:latin typeface="Arial"/>
                <a:cs typeface="Arial"/>
              </a:rPr>
              <a:t>ù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15">
                <a:latin typeface="Arial"/>
                <a:cs typeface="Arial"/>
              </a:rPr>
              <a:t>đ</a:t>
            </a:r>
            <a:r>
              <a:rPr dirty="0" sz="2800" spc="160">
                <a:latin typeface="Arial"/>
                <a:cs typeface="Arial"/>
              </a:rPr>
              <a:t>ể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25">
                <a:latin typeface="Arial"/>
                <a:cs typeface="Arial"/>
              </a:rPr>
              <a:t>đ</a:t>
            </a:r>
            <a:r>
              <a:rPr dirty="0" sz="2800" spc="120">
                <a:latin typeface="Arial"/>
                <a:cs typeface="Arial"/>
              </a:rPr>
              <a:t>ọ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35">
                <a:latin typeface="Arial"/>
                <a:cs typeface="Arial"/>
              </a:rPr>
              <a:t>v</a:t>
            </a:r>
            <a:r>
              <a:rPr dirty="0" sz="2800">
                <a:latin typeface="Arial"/>
                <a:cs typeface="Arial"/>
              </a:rPr>
              <a:t>à 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5">
                <a:latin typeface="Arial"/>
                <a:cs typeface="Arial"/>
              </a:rPr>
              <a:t>luồng </a:t>
            </a:r>
            <a:r>
              <a:rPr dirty="0" sz="2800" spc="-65">
                <a:latin typeface="Arial"/>
                <a:cs typeface="Arial"/>
              </a:rPr>
              <a:t>dữ </a:t>
            </a:r>
            <a:r>
              <a:rPr dirty="0" sz="2800" spc="25">
                <a:latin typeface="Arial"/>
                <a:cs typeface="Arial"/>
              </a:rPr>
              <a:t>liệu </a:t>
            </a:r>
            <a:r>
              <a:rPr dirty="0" sz="2800" spc="-25">
                <a:latin typeface="Arial"/>
                <a:cs typeface="Arial"/>
              </a:rPr>
              <a:t>làm </a:t>
            </a:r>
            <a:r>
              <a:rPr dirty="0" sz="2800" spc="40">
                <a:latin typeface="Arial"/>
                <a:cs typeface="Arial"/>
              </a:rPr>
              <a:t>đầu</a:t>
            </a:r>
            <a:r>
              <a:rPr dirty="0" sz="2800" spc="-31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vào.</a:t>
            </a:r>
            <a:endParaRPr sz="2800">
              <a:latin typeface="Arial"/>
              <a:cs typeface="Arial"/>
            </a:endParaRPr>
          </a:p>
          <a:p>
            <a:pPr marL="359410" indent="-346710">
              <a:lnSpc>
                <a:spcPct val="100000"/>
              </a:lnSpc>
              <a:spcBef>
                <a:spcPts val="315"/>
              </a:spcBef>
              <a:buChar char="•"/>
              <a:tabLst>
                <a:tab pos="358775" algn="l"/>
                <a:tab pos="359410" algn="l"/>
              </a:tabLst>
            </a:pPr>
            <a:r>
              <a:rPr dirty="0" sz="2800" spc="-30">
                <a:latin typeface="Arial"/>
                <a:cs typeface="Arial"/>
              </a:rPr>
              <a:t>Các </a:t>
            </a:r>
            <a:r>
              <a:rPr dirty="0" sz="2800" spc="-60">
                <a:latin typeface="Arial"/>
                <a:cs typeface="Arial"/>
              </a:rPr>
              <a:t>phương</a:t>
            </a:r>
            <a:r>
              <a:rPr dirty="0" sz="2800" spc="-125">
                <a:latin typeface="Arial"/>
                <a:cs typeface="Arial"/>
              </a:rPr>
              <a:t> </a:t>
            </a:r>
            <a:r>
              <a:rPr dirty="0" sz="2800" spc="-40">
                <a:latin typeface="Arial"/>
                <a:cs typeface="Arial"/>
              </a:rPr>
              <a:t>thức:</a:t>
            </a:r>
            <a:endParaRPr sz="2800">
              <a:latin typeface="Arial"/>
              <a:cs typeface="Arial"/>
            </a:endParaRPr>
          </a:p>
          <a:p>
            <a:pPr marL="473709">
              <a:lnSpc>
                <a:spcPct val="100000"/>
              </a:lnSpc>
              <a:spcBef>
                <a:spcPts val="325"/>
              </a:spcBef>
              <a:tabLst>
                <a:tab pos="805815" algn="l"/>
              </a:tabLst>
            </a:pPr>
            <a:r>
              <a:rPr dirty="0" baseline="3205" sz="3900">
                <a:solidFill>
                  <a:srgbClr val="A72700"/>
                </a:solidFill>
                <a:latin typeface="Arial"/>
                <a:cs typeface="Arial"/>
              </a:rPr>
              <a:t>–	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read(</a:t>
            </a:r>
            <a:r>
              <a:rPr dirty="0" sz="2600" spc="-9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4010" y="3606800"/>
            <a:ext cx="13589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4010" y="4044950"/>
            <a:ext cx="13589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4010" y="4484370"/>
            <a:ext cx="13589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4010" y="4922520"/>
            <a:ext cx="13589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4010" y="5361940"/>
            <a:ext cx="13589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4010" y="5801359"/>
            <a:ext cx="13589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6750" y="3496310"/>
            <a:ext cx="2780030" cy="2656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51560">
              <a:lnSpc>
                <a:spcPct val="110700"/>
              </a:lnSpc>
              <a:spcBef>
                <a:spcPts val="95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available(</a:t>
            </a:r>
            <a:r>
              <a:rPr dirty="0" sz="2600" spc="-7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close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( )  mark (</a:t>
            </a:r>
            <a:r>
              <a:rPr dirty="0" sz="2600" spc="-10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ts val="3460"/>
              </a:lnSpc>
              <a:spcBef>
                <a:spcPts val="160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markSupported(</a:t>
            </a:r>
            <a:r>
              <a:rPr dirty="0" sz="2600" spc="-4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reset(</a:t>
            </a:r>
            <a:r>
              <a:rPr dirty="0" sz="2600" spc="-10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skip(</a:t>
            </a:r>
            <a:r>
              <a:rPr dirty="0" sz="2600" spc="-9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669" y="604519"/>
            <a:ext cx="4546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</a:t>
            </a:r>
            <a:r>
              <a:rPr dirty="0" spc="-135"/>
              <a:t> </a:t>
            </a:r>
            <a:r>
              <a:rPr dirty="0" spc="-45"/>
              <a:t>OutputStream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1831339"/>
            <a:ext cx="150495" cy="144145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3677920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1650" y="1850389"/>
            <a:ext cx="6986270" cy="22987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800" spc="-15">
                <a:latin typeface="Arial"/>
                <a:cs typeface="Arial"/>
              </a:rPr>
              <a:t>Là </a:t>
            </a: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-40">
                <a:latin typeface="Arial"/>
                <a:cs typeface="Arial"/>
              </a:rPr>
              <a:t>trừu</a:t>
            </a:r>
            <a:r>
              <a:rPr dirty="0" sz="2800" spc="-200">
                <a:latin typeface="Arial"/>
                <a:cs typeface="Arial"/>
              </a:rPr>
              <a:t> </a:t>
            </a:r>
            <a:r>
              <a:rPr dirty="0" sz="2800" spc="-55">
                <a:latin typeface="Arial"/>
                <a:cs typeface="Arial"/>
              </a:rPr>
              <a:t>tượng.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800" spc="25">
                <a:latin typeface="Arial"/>
                <a:cs typeface="Arial"/>
              </a:rPr>
              <a:t>Định </a:t>
            </a:r>
            <a:r>
              <a:rPr dirty="0" sz="2800" spc="-20">
                <a:latin typeface="Arial"/>
                <a:cs typeface="Arial"/>
              </a:rPr>
              <a:t>nghĩa cách </a:t>
            </a:r>
            <a:r>
              <a:rPr dirty="0" sz="2800" spc="-25">
                <a:latin typeface="Arial"/>
                <a:cs typeface="Arial"/>
              </a:rPr>
              <a:t>ghi </a:t>
            </a:r>
            <a:r>
              <a:rPr dirty="0" sz="2800" spc="-65">
                <a:latin typeface="Arial"/>
                <a:cs typeface="Arial"/>
              </a:rPr>
              <a:t>dữ </a:t>
            </a:r>
            <a:r>
              <a:rPr dirty="0" sz="2800" spc="25">
                <a:latin typeface="Arial"/>
                <a:cs typeface="Arial"/>
              </a:rPr>
              <a:t>liệu </a:t>
            </a:r>
            <a:r>
              <a:rPr dirty="0" sz="2800" spc="-25">
                <a:latin typeface="Arial"/>
                <a:cs typeface="Arial"/>
              </a:rPr>
              <a:t>vào</a:t>
            </a:r>
            <a:r>
              <a:rPr dirty="0" sz="2800" spc="-3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luồng.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020"/>
              </a:lnSpc>
              <a:spcBef>
                <a:spcPts val="745"/>
              </a:spcBef>
              <a:tabLst>
                <a:tab pos="1045844" algn="l"/>
                <a:tab pos="1831975" algn="l"/>
                <a:tab pos="2538730" algn="l"/>
                <a:tab pos="3283585" algn="l"/>
                <a:tab pos="4701540" algn="l"/>
                <a:tab pos="5591175" algn="l"/>
                <a:tab pos="6219190" algn="l"/>
              </a:tabLst>
            </a:pPr>
            <a:r>
              <a:rPr dirty="0" sz="2800" spc="-35">
                <a:latin typeface="Arial"/>
                <a:cs typeface="Arial"/>
              </a:rPr>
              <a:t>C</a:t>
            </a:r>
            <a:r>
              <a:rPr dirty="0" sz="2800" spc="-40">
                <a:latin typeface="Arial"/>
                <a:cs typeface="Arial"/>
              </a:rPr>
              <a:t>un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20">
                <a:latin typeface="Arial"/>
                <a:cs typeface="Arial"/>
              </a:rPr>
              <a:t>c</a:t>
            </a:r>
            <a:r>
              <a:rPr dirty="0" sz="2800" spc="140">
                <a:latin typeface="Arial"/>
                <a:cs typeface="Arial"/>
              </a:rPr>
              <a:t>ấ</a:t>
            </a:r>
            <a:r>
              <a:rPr dirty="0" sz="2800">
                <a:latin typeface="Arial"/>
                <a:cs typeface="Arial"/>
              </a:rPr>
              <a:t>p	</a:t>
            </a:r>
            <a:r>
              <a:rPr dirty="0" sz="2800" spc="-25">
                <a:latin typeface="Arial"/>
                <a:cs typeface="Arial"/>
              </a:rPr>
              <a:t>t</a:t>
            </a:r>
            <a:r>
              <a:rPr dirty="0" sz="2800" spc="145">
                <a:latin typeface="Arial"/>
                <a:cs typeface="Arial"/>
              </a:rPr>
              <a:t>ậ</a:t>
            </a:r>
            <a:r>
              <a:rPr dirty="0" sz="2800">
                <a:latin typeface="Arial"/>
                <a:cs typeface="Arial"/>
              </a:rPr>
              <a:t>p	</a:t>
            </a:r>
            <a:r>
              <a:rPr dirty="0" sz="2800" spc="-15">
                <a:latin typeface="Arial"/>
                <a:cs typeface="Arial"/>
              </a:rPr>
              <a:t>c</a:t>
            </a:r>
            <a:r>
              <a:rPr dirty="0" sz="2800" spc="-40">
                <a:latin typeface="Arial"/>
                <a:cs typeface="Arial"/>
              </a:rPr>
              <a:t>á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40">
                <a:latin typeface="Arial"/>
                <a:cs typeface="Arial"/>
              </a:rPr>
              <a:t>p</a:t>
            </a:r>
            <a:r>
              <a:rPr dirty="0" sz="2800" spc="-15">
                <a:latin typeface="Arial"/>
                <a:cs typeface="Arial"/>
              </a:rPr>
              <a:t>h</a:t>
            </a:r>
            <a:r>
              <a:rPr dirty="0" sz="2800" spc="-105">
                <a:latin typeface="Arial"/>
                <a:cs typeface="Arial"/>
              </a:rPr>
              <a:t>ư</a:t>
            </a:r>
            <a:r>
              <a:rPr dirty="0" sz="2800" spc="-135">
                <a:latin typeface="Arial"/>
                <a:cs typeface="Arial"/>
              </a:rPr>
              <a:t>ơ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30">
                <a:latin typeface="Arial"/>
                <a:cs typeface="Arial"/>
              </a:rPr>
              <a:t>t</a:t>
            </a:r>
            <a:r>
              <a:rPr dirty="0" sz="2800" spc="-15">
                <a:latin typeface="Arial"/>
                <a:cs typeface="Arial"/>
              </a:rPr>
              <a:t>h</a:t>
            </a:r>
            <a:r>
              <a:rPr dirty="0" sz="2800" spc="-125">
                <a:latin typeface="Arial"/>
                <a:cs typeface="Arial"/>
              </a:rPr>
              <a:t>ứ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15">
                <a:latin typeface="Arial"/>
                <a:cs typeface="Arial"/>
              </a:rPr>
              <a:t>r</a:t>
            </a:r>
            <a:r>
              <a:rPr dirty="0" sz="2800" spc="-125">
                <a:latin typeface="Arial"/>
                <a:cs typeface="Arial"/>
              </a:rPr>
              <a:t>ợ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30">
                <a:latin typeface="Arial"/>
                <a:cs typeface="Arial"/>
              </a:rPr>
              <a:t>g</a:t>
            </a:r>
            <a:r>
              <a:rPr dirty="0" sz="2800" spc="-25">
                <a:latin typeface="Arial"/>
                <a:cs typeface="Arial"/>
              </a:rPr>
              <a:t>i</a:t>
            </a:r>
            <a:r>
              <a:rPr dirty="0" sz="2800" spc="-50">
                <a:latin typeface="Arial"/>
                <a:cs typeface="Arial"/>
              </a:rPr>
              <a:t>ú</a:t>
            </a:r>
            <a:r>
              <a:rPr dirty="0" sz="2800" spc="-40">
                <a:latin typeface="Arial"/>
                <a:cs typeface="Arial"/>
              </a:rPr>
              <a:t>p</a:t>
            </a:r>
            <a:r>
              <a:rPr dirty="0" sz="2800">
                <a:latin typeface="Arial"/>
                <a:cs typeface="Arial"/>
              </a:rPr>
              <a:t>.  </a:t>
            </a:r>
            <a:r>
              <a:rPr dirty="0" sz="2800" spc="-25">
                <a:latin typeface="Arial"/>
                <a:cs typeface="Arial"/>
              </a:rPr>
              <a:t>trong </a:t>
            </a:r>
            <a:r>
              <a:rPr dirty="0" sz="2800" spc="25">
                <a:latin typeface="Arial"/>
                <a:cs typeface="Arial"/>
              </a:rPr>
              <a:t>việc tạo, </a:t>
            </a:r>
            <a:r>
              <a:rPr dirty="0" sz="2800" spc="-25">
                <a:latin typeface="Arial"/>
                <a:cs typeface="Arial"/>
              </a:rPr>
              <a:t>ghi </a:t>
            </a:r>
            <a:r>
              <a:rPr dirty="0" sz="2800" spc="-20">
                <a:latin typeface="Arial"/>
                <a:cs typeface="Arial"/>
              </a:rPr>
              <a:t>và </a:t>
            </a:r>
            <a:r>
              <a:rPr dirty="0" sz="2800" spc="-65">
                <a:latin typeface="Arial"/>
                <a:cs typeface="Arial"/>
              </a:rPr>
              <a:t>xử </a:t>
            </a:r>
            <a:r>
              <a:rPr dirty="0" sz="2800" spc="-15">
                <a:latin typeface="Arial"/>
                <a:cs typeface="Arial"/>
              </a:rPr>
              <a:t>lý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5">
                <a:latin typeface="Arial"/>
                <a:cs typeface="Arial"/>
              </a:rPr>
              <a:t>luồng</a:t>
            </a:r>
            <a:r>
              <a:rPr dirty="0" sz="2800" spc="-390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xuất.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800" spc="-25">
                <a:latin typeface="Arial"/>
                <a:cs typeface="Arial"/>
              </a:rPr>
              <a:t>Các </a:t>
            </a:r>
            <a:r>
              <a:rPr dirty="0" sz="2800" spc="-60">
                <a:latin typeface="Arial"/>
                <a:cs typeface="Arial"/>
              </a:rPr>
              <a:t>phương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40">
                <a:latin typeface="Arial"/>
                <a:cs typeface="Arial"/>
              </a:rPr>
              <a:t>thức: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5950" y="4235450"/>
            <a:ext cx="13589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5950" y="4673600"/>
            <a:ext cx="13589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5950" y="5113020"/>
            <a:ext cx="13589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5950" y="5551170"/>
            <a:ext cx="13589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5950" y="5990590"/>
            <a:ext cx="13589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0" y="4124960"/>
            <a:ext cx="3184525" cy="2218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95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write(int)  write(byte[ ])  write(byte[ ], int, int)  flush(</a:t>
            </a:r>
            <a:r>
              <a:rPr dirty="0" sz="2600" spc="-9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close(</a:t>
            </a:r>
            <a:r>
              <a:rPr dirty="0" sz="2600" spc="-8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833119"/>
            <a:ext cx="51904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Nhập </a:t>
            </a:r>
            <a:r>
              <a:rPr dirty="0" spc="15"/>
              <a:t>mảng </a:t>
            </a:r>
            <a:r>
              <a:rPr dirty="0" spc="-30"/>
              <a:t>các</a:t>
            </a:r>
            <a:r>
              <a:rPr dirty="0" spc="-340"/>
              <a:t> </a:t>
            </a:r>
            <a:r>
              <a:rPr dirty="0" spc="-35"/>
              <a:t>Byte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2700" y="1901189"/>
            <a:ext cx="7477759" cy="227838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890"/>
              </a:spcBef>
              <a:buChar char="•"/>
              <a:tabLst>
                <a:tab pos="353695" algn="l"/>
                <a:tab pos="354330" algn="l"/>
              </a:tabLst>
            </a:pPr>
            <a:r>
              <a:rPr dirty="0" sz="3200" spc="-60">
                <a:latin typeface="Arial"/>
                <a:cs typeface="Arial"/>
              </a:rPr>
              <a:t>Sử </a:t>
            </a:r>
            <a:r>
              <a:rPr dirty="0" sz="3200" spc="50">
                <a:latin typeface="Arial"/>
                <a:cs typeface="Arial"/>
              </a:rPr>
              <a:t>dụng </a:t>
            </a:r>
            <a:r>
              <a:rPr dirty="0" sz="3200">
                <a:latin typeface="Arial"/>
                <a:cs typeface="Arial"/>
              </a:rPr>
              <a:t>các </a:t>
            </a:r>
            <a:r>
              <a:rPr dirty="0" sz="3200" spc="55">
                <a:latin typeface="Arial"/>
                <a:cs typeface="Arial"/>
              </a:rPr>
              <a:t>đệm </a:t>
            </a:r>
            <a:r>
              <a:rPr dirty="0" sz="3200" spc="100">
                <a:latin typeface="Arial"/>
                <a:cs typeface="Arial"/>
              </a:rPr>
              <a:t>bộ</a:t>
            </a:r>
            <a:r>
              <a:rPr dirty="0" sz="3200" spc="-165">
                <a:latin typeface="Arial"/>
                <a:cs typeface="Arial"/>
              </a:rPr>
              <a:t> </a:t>
            </a:r>
            <a:r>
              <a:rPr dirty="0" sz="3200" spc="-40">
                <a:latin typeface="Arial"/>
                <a:cs typeface="Arial"/>
              </a:rPr>
              <a:t>nhớ</a:t>
            </a:r>
            <a:endParaRPr sz="32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790"/>
              </a:spcBef>
              <a:buChar char="•"/>
              <a:tabLst>
                <a:tab pos="353695" algn="l"/>
                <a:tab pos="354330" algn="l"/>
              </a:tabLst>
            </a:pPr>
            <a:r>
              <a:rPr dirty="0" sz="3200" spc="-50">
                <a:latin typeface="Arial"/>
                <a:cs typeface="Arial"/>
              </a:rPr>
              <a:t>Lớp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ByteArrayInputStream</a:t>
            </a:r>
            <a:endParaRPr sz="3200">
              <a:latin typeface="Arial"/>
              <a:cs typeface="Arial"/>
            </a:endParaRPr>
          </a:p>
          <a:p>
            <a:pPr marL="354330" marR="5080" indent="-341630">
              <a:lnSpc>
                <a:spcPct val="100000"/>
              </a:lnSpc>
              <a:spcBef>
                <a:spcPts val="800"/>
              </a:spcBef>
              <a:buChar char="•"/>
              <a:tabLst>
                <a:tab pos="353695" algn="l"/>
                <a:tab pos="354330" algn="l"/>
              </a:tabLst>
            </a:pPr>
            <a:r>
              <a:rPr dirty="0" sz="3200" spc="55">
                <a:latin typeface="Arial"/>
                <a:cs typeface="Arial"/>
              </a:rPr>
              <a:t>Tạo </a:t>
            </a:r>
            <a:r>
              <a:rPr dirty="0" sz="3200" spc="-10">
                <a:latin typeface="Arial"/>
                <a:cs typeface="Arial"/>
              </a:rPr>
              <a:t>ra </a:t>
            </a:r>
            <a:r>
              <a:rPr dirty="0" sz="3200" spc="50">
                <a:latin typeface="Arial"/>
                <a:cs typeface="Arial"/>
              </a:rPr>
              <a:t>một </a:t>
            </a:r>
            <a:r>
              <a:rPr dirty="0" sz="3200" spc="25">
                <a:latin typeface="Arial"/>
                <a:cs typeface="Arial"/>
              </a:rPr>
              <a:t>luồng </a:t>
            </a:r>
            <a:r>
              <a:rPr dirty="0" sz="3200" spc="35">
                <a:latin typeface="Arial"/>
                <a:cs typeface="Arial"/>
              </a:rPr>
              <a:t>nhập </a:t>
            </a:r>
            <a:r>
              <a:rPr dirty="0" sz="3200" spc="-50">
                <a:latin typeface="Arial"/>
                <a:cs typeface="Arial"/>
              </a:rPr>
              <a:t>từ </a:t>
            </a:r>
            <a:r>
              <a:rPr dirty="0" sz="3200" spc="55">
                <a:latin typeface="Arial"/>
                <a:cs typeface="Arial"/>
              </a:rPr>
              <a:t>đệm </a:t>
            </a:r>
            <a:r>
              <a:rPr dirty="0" sz="3200" spc="100">
                <a:latin typeface="Arial"/>
                <a:cs typeface="Arial"/>
              </a:rPr>
              <a:t>bộ </a:t>
            </a:r>
            <a:r>
              <a:rPr dirty="0" sz="3200" spc="-40">
                <a:latin typeface="Arial"/>
                <a:cs typeface="Arial"/>
              </a:rPr>
              <a:t>nhớ  </a:t>
            </a:r>
            <a:r>
              <a:rPr dirty="0" sz="3200" spc="-5">
                <a:latin typeface="Arial"/>
                <a:cs typeface="Arial"/>
              </a:rPr>
              <a:t>không </a:t>
            </a:r>
            <a:r>
              <a:rPr dirty="0" sz="3200">
                <a:latin typeface="Arial"/>
                <a:cs typeface="Arial"/>
              </a:rPr>
              <a:t>gì </a:t>
            </a:r>
            <a:r>
              <a:rPr dirty="0" sz="3200" spc="90">
                <a:latin typeface="Arial"/>
                <a:cs typeface="Arial"/>
              </a:rPr>
              <a:t>cả </a:t>
            </a:r>
            <a:r>
              <a:rPr dirty="0" sz="3200" spc="100">
                <a:latin typeface="Arial"/>
                <a:cs typeface="Arial"/>
              </a:rPr>
              <a:t>về </a:t>
            </a:r>
            <a:r>
              <a:rPr dirty="0" sz="3200" spc="40">
                <a:latin typeface="Arial"/>
                <a:cs typeface="Arial"/>
              </a:rPr>
              <a:t>mảng </a:t>
            </a:r>
            <a:r>
              <a:rPr dirty="0" sz="3200" spc="-5">
                <a:latin typeface="Arial"/>
                <a:cs typeface="Arial"/>
              </a:rPr>
              <a:t>các</a:t>
            </a:r>
            <a:r>
              <a:rPr dirty="0" sz="3200" spc="-38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byte.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900" y="431672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5179" y="4243070"/>
            <a:ext cx="54870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0">
                <a:latin typeface="Arial"/>
                <a:cs typeface="Arial"/>
              </a:rPr>
              <a:t>Không </a:t>
            </a:r>
            <a:r>
              <a:rPr dirty="0" sz="2800" spc="55">
                <a:latin typeface="Arial"/>
                <a:cs typeface="Arial"/>
              </a:rPr>
              <a:t>hỗ </a:t>
            </a:r>
            <a:r>
              <a:rPr dirty="0" sz="2800" spc="-65">
                <a:latin typeface="Arial"/>
                <a:cs typeface="Arial"/>
              </a:rPr>
              <a:t>trợ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0">
                <a:latin typeface="Arial"/>
                <a:cs typeface="Arial"/>
              </a:rPr>
              <a:t>thức</a:t>
            </a:r>
            <a:r>
              <a:rPr dirty="0" sz="2800" spc="-165">
                <a:latin typeface="Arial"/>
                <a:cs typeface="Arial"/>
              </a:rPr>
              <a:t> </a:t>
            </a:r>
            <a:r>
              <a:rPr dirty="0" sz="2800" spc="-65">
                <a:latin typeface="Arial"/>
                <a:cs typeface="Arial"/>
              </a:rPr>
              <a:t>mới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9900" y="483235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5179" y="4757420"/>
            <a:ext cx="668718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8205" algn="l"/>
                <a:tab pos="2340610" algn="l"/>
                <a:tab pos="3275965" algn="l"/>
                <a:tab pos="4125595" algn="l"/>
                <a:tab pos="5342890" algn="l"/>
                <a:tab pos="6181725" algn="l"/>
              </a:tabLst>
            </a:pPr>
            <a:r>
              <a:rPr dirty="0" sz="2800" spc="-35">
                <a:latin typeface="Arial"/>
                <a:cs typeface="Arial"/>
              </a:rPr>
              <a:t>C</a:t>
            </a:r>
            <a:r>
              <a:rPr dirty="0" sz="2800" spc="-40">
                <a:latin typeface="Arial"/>
                <a:cs typeface="Arial"/>
              </a:rPr>
              <a:t>á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40">
                <a:latin typeface="Arial"/>
                <a:cs typeface="Arial"/>
              </a:rPr>
              <a:t>p</a:t>
            </a:r>
            <a:r>
              <a:rPr dirty="0" sz="2800" spc="-30">
                <a:latin typeface="Arial"/>
                <a:cs typeface="Arial"/>
              </a:rPr>
              <a:t>h</a:t>
            </a:r>
            <a:r>
              <a:rPr dirty="0" sz="2800" spc="-105">
                <a:latin typeface="Arial"/>
                <a:cs typeface="Arial"/>
              </a:rPr>
              <a:t>ư</a:t>
            </a:r>
            <a:r>
              <a:rPr dirty="0" sz="2800" spc="-125">
                <a:latin typeface="Arial"/>
                <a:cs typeface="Arial"/>
              </a:rPr>
              <a:t>ơ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35">
                <a:latin typeface="Arial"/>
                <a:cs typeface="Arial"/>
              </a:rPr>
              <a:t>h</a:t>
            </a:r>
            <a:r>
              <a:rPr dirty="0" sz="2800" spc="-105">
                <a:latin typeface="Arial"/>
                <a:cs typeface="Arial"/>
              </a:rPr>
              <a:t>ứ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 spc="145">
                <a:latin typeface="Arial"/>
                <a:cs typeface="Arial"/>
              </a:rPr>
              <a:t>ộ</a:t>
            </a:r>
            <a:r>
              <a:rPr dirty="0" sz="2800">
                <a:latin typeface="Arial"/>
                <a:cs typeface="Arial"/>
              </a:rPr>
              <a:t>p	</a:t>
            </a:r>
            <a:r>
              <a:rPr dirty="0" sz="2800" spc="-35">
                <a:latin typeface="Arial"/>
                <a:cs typeface="Arial"/>
              </a:rPr>
              <a:t>c</a:t>
            </a:r>
            <a:r>
              <a:rPr dirty="0" sz="2800" spc="-15">
                <a:latin typeface="Arial"/>
                <a:cs typeface="Arial"/>
              </a:rPr>
              <a:t>h</a:t>
            </a:r>
            <a:r>
              <a:rPr dirty="0" sz="2800" spc="135">
                <a:latin typeface="Arial"/>
                <a:cs typeface="Arial"/>
              </a:rPr>
              <a:t>ồ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5">
                <a:latin typeface="Arial"/>
                <a:cs typeface="Arial"/>
              </a:rPr>
              <a:t>c</a:t>
            </a:r>
            <a:r>
              <a:rPr dirty="0" sz="2800" spc="200">
                <a:latin typeface="Arial"/>
                <a:cs typeface="Arial"/>
              </a:rPr>
              <a:t>ủ</a:t>
            </a:r>
            <a:r>
              <a:rPr dirty="0" sz="2800">
                <a:latin typeface="Arial"/>
                <a:cs typeface="Arial"/>
              </a:rPr>
              <a:t>a	</a:t>
            </a:r>
            <a:r>
              <a:rPr dirty="0" sz="2800" spc="-5">
                <a:latin typeface="Arial"/>
                <a:cs typeface="Arial"/>
              </a:rPr>
              <a:t>l</a:t>
            </a:r>
            <a:r>
              <a:rPr dirty="0" sz="2800" spc="-140">
                <a:latin typeface="Arial"/>
                <a:cs typeface="Arial"/>
              </a:rPr>
              <a:t>ớ</a:t>
            </a:r>
            <a:r>
              <a:rPr dirty="0" sz="280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5179" y="5184140"/>
            <a:ext cx="668591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226310" algn="l"/>
                <a:tab pos="3324225" algn="l"/>
                <a:tab pos="4160520" algn="l"/>
                <a:tab pos="5565775" algn="l"/>
              </a:tabLst>
            </a:pPr>
            <a:r>
              <a:rPr dirty="0" sz="2800" spc="-20">
                <a:latin typeface="Arial"/>
                <a:cs typeface="Arial"/>
              </a:rPr>
              <a:t>I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 spc="-30">
                <a:latin typeface="Arial"/>
                <a:cs typeface="Arial"/>
              </a:rPr>
              <a:t>p</a:t>
            </a:r>
            <a:r>
              <a:rPr dirty="0" sz="2800" spc="-40">
                <a:latin typeface="Arial"/>
                <a:cs typeface="Arial"/>
              </a:rPr>
              <a:t>u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40">
                <a:latin typeface="Arial"/>
                <a:cs typeface="Arial"/>
              </a:rPr>
              <a:t>S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35">
                <a:latin typeface="Arial"/>
                <a:cs typeface="Arial"/>
              </a:rPr>
              <a:t>r</a:t>
            </a:r>
            <a:r>
              <a:rPr dirty="0" sz="2800" spc="-40">
                <a:latin typeface="Arial"/>
                <a:cs typeface="Arial"/>
              </a:rPr>
              <a:t>e</a:t>
            </a:r>
            <a:r>
              <a:rPr dirty="0" sz="2800" spc="-30">
                <a:latin typeface="Arial"/>
                <a:cs typeface="Arial"/>
              </a:rPr>
              <a:t>a</a:t>
            </a:r>
            <a:r>
              <a:rPr dirty="0" sz="2800" spc="-55">
                <a:latin typeface="Arial"/>
                <a:cs typeface="Arial"/>
              </a:rPr>
              <a:t>m</a:t>
            </a:r>
            <a:r>
              <a:rPr dirty="0" sz="2800">
                <a:latin typeface="Arial"/>
                <a:cs typeface="Arial"/>
              </a:rPr>
              <a:t>,	</a:t>
            </a:r>
            <a:r>
              <a:rPr dirty="0" sz="2800" spc="-40">
                <a:latin typeface="Arial"/>
                <a:cs typeface="Arial"/>
              </a:rPr>
              <a:t>g</a:t>
            </a:r>
            <a:r>
              <a:rPr dirty="0" sz="2800" spc="-10">
                <a:latin typeface="Arial"/>
                <a:cs typeface="Arial"/>
              </a:rPr>
              <a:t>i</a:t>
            </a:r>
            <a:r>
              <a:rPr dirty="0" sz="2800" spc="140">
                <a:latin typeface="Arial"/>
                <a:cs typeface="Arial"/>
              </a:rPr>
              <a:t>ố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30">
                <a:latin typeface="Arial"/>
                <a:cs typeface="Arial"/>
              </a:rPr>
              <a:t>nh</a:t>
            </a:r>
            <a:r>
              <a:rPr dirty="0" sz="2800" spc="-100">
                <a:latin typeface="Arial"/>
                <a:cs typeface="Arial"/>
              </a:rPr>
              <a:t>ư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‘</a:t>
            </a:r>
            <a:r>
              <a:rPr dirty="0" sz="2800" spc="-35">
                <a:latin typeface="Arial"/>
                <a:cs typeface="Arial"/>
              </a:rPr>
              <a:t>r</a:t>
            </a:r>
            <a:r>
              <a:rPr dirty="0" sz="2800" spc="-30">
                <a:latin typeface="Arial"/>
                <a:cs typeface="Arial"/>
              </a:rPr>
              <a:t>e</a:t>
            </a:r>
            <a:r>
              <a:rPr dirty="0" sz="2800" spc="-40">
                <a:latin typeface="Arial"/>
                <a:cs typeface="Arial"/>
              </a:rPr>
              <a:t>ad</a:t>
            </a:r>
            <a:r>
              <a:rPr dirty="0" sz="2800" spc="-15">
                <a:latin typeface="Arial"/>
                <a:cs typeface="Arial"/>
              </a:rPr>
              <a:t>(</a:t>
            </a:r>
            <a:r>
              <a:rPr dirty="0" sz="2800" spc="-25">
                <a:latin typeface="Arial"/>
                <a:cs typeface="Arial"/>
              </a:rPr>
              <a:t>)</a:t>
            </a:r>
            <a:r>
              <a:rPr dirty="0" sz="2800" spc="-5">
                <a:latin typeface="Arial"/>
                <a:cs typeface="Arial"/>
              </a:rPr>
              <a:t>’</a:t>
            </a:r>
            <a:r>
              <a:rPr dirty="0" sz="2800">
                <a:latin typeface="Arial"/>
                <a:cs typeface="Arial"/>
              </a:rPr>
              <a:t>,	</a:t>
            </a:r>
            <a:r>
              <a:rPr dirty="0" sz="2800" spc="-5">
                <a:latin typeface="Arial"/>
                <a:cs typeface="Arial"/>
              </a:rPr>
              <a:t>‘</a:t>
            </a:r>
            <a:r>
              <a:rPr dirty="0" sz="2800" spc="-35">
                <a:latin typeface="Arial"/>
                <a:cs typeface="Arial"/>
              </a:rPr>
              <a:t>sk</a:t>
            </a:r>
            <a:r>
              <a:rPr dirty="0" sz="2800" spc="-25">
                <a:latin typeface="Arial"/>
                <a:cs typeface="Arial"/>
              </a:rPr>
              <a:t>i</a:t>
            </a:r>
            <a:r>
              <a:rPr dirty="0" sz="2800" spc="-30">
                <a:latin typeface="Arial"/>
                <a:cs typeface="Arial"/>
              </a:rPr>
              <a:t>p</a:t>
            </a:r>
            <a:r>
              <a:rPr dirty="0" sz="2800" spc="-25">
                <a:latin typeface="Arial"/>
                <a:cs typeface="Arial"/>
              </a:rPr>
              <a:t>()</a:t>
            </a:r>
            <a:r>
              <a:rPr dirty="0" sz="2800" spc="0">
                <a:latin typeface="Arial"/>
                <a:cs typeface="Arial"/>
              </a:rPr>
              <a:t>’</a:t>
            </a:r>
            <a:r>
              <a:rPr dirty="0" sz="2800">
                <a:latin typeface="Arial"/>
                <a:cs typeface="Arial"/>
              </a:rPr>
              <a:t>,  </a:t>
            </a:r>
            <a:r>
              <a:rPr dirty="0" sz="2800" spc="-30">
                <a:latin typeface="Arial"/>
                <a:cs typeface="Arial"/>
              </a:rPr>
              <a:t>‘available()’ </a:t>
            </a:r>
            <a:r>
              <a:rPr dirty="0" sz="2800" spc="-20">
                <a:latin typeface="Arial"/>
                <a:cs typeface="Arial"/>
              </a:rPr>
              <a:t>và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‘reset()’.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2520" y="833119"/>
            <a:ext cx="43815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Byte </a:t>
            </a:r>
            <a:r>
              <a:rPr dirty="0" spc="-40"/>
              <a:t>Array</a:t>
            </a:r>
            <a:r>
              <a:rPr dirty="0" spc="-165"/>
              <a:t> </a:t>
            </a:r>
            <a:r>
              <a:rPr dirty="0" spc="-45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13890"/>
            <a:ext cx="7504430" cy="405765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60">
                <a:latin typeface="Arial"/>
                <a:cs typeface="Arial"/>
              </a:rPr>
              <a:t>sử </a:t>
            </a:r>
            <a:r>
              <a:rPr dirty="0" sz="3200" spc="50">
                <a:latin typeface="Arial"/>
                <a:cs typeface="Arial"/>
              </a:rPr>
              <a:t>dụng </a:t>
            </a: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>
                <a:latin typeface="Arial"/>
                <a:cs typeface="Arial"/>
              </a:rPr>
              <a:t>vùng </a:t>
            </a:r>
            <a:r>
              <a:rPr dirty="0" sz="3200" spc="55">
                <a:latin typeface="Arial"/>
                <a:cs typeface="Arial"/>
              </a:rPr>
              <a:t>đệm </a:t>
            </a:r>
            <a:r>
              <a:rPr dirty="0" sz="3200" spc="100">
                <a:latin typeface="Arial"/>
                <a:cs typeface="Arial"/>
              </a:rPr>
              <a:t>bộ</a:t>
            </a:r>
            <a:r>
              <a:rPr dirty="0" sz="3200" spc="-165">
                <a:latin typeface="Arial"/>
                <a:cs typeface="Arial"/>
              </a:rPr>
              <a:t> </a:t>
            </a:r>
            <a:r>
              <a:rPr dirty="0" sz="3200" spc="-40">
                <a:latin typeface="Arial"/>
                <a:cs typeface="Arial"/>
              </a:rPr>
              <a:t>nhớ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5">
                <a:latin typeface="Arial"/>
                <a:cs typeface="Arial"/>
              </a:rPr>
              <a:t>Lớp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ByteArrayOutputStream</a:t>
            </a:r>
            <a:endParaRPr sz="3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59"/>
              </a:spcBef>
              <a:buChar char="–"/>
              <a:tabLst>
                <a:tab pos="755650" algn="l"/>
              </a:tabLst>
            </a:pPr>
            <a:r>
              <a:rPr dirty="0" sz="2800" spc="25">
                <a:latin typeface="Arial"/>
                <a:cs typeface="Arial"/>
              </a:rPr>
              <a:t>Tạo </a:t>
            </a:r>
            <a:r>
              <a:rPr dirty="0" sz="2800" spc="-20">
                <a:latin typeface="Arial"/>
                <a:cs typeface="Arial"/>
              </a:rPr>
              <a:t>ra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5">
                <a:latin typeface="Arial"/>
                <a:cs typeface="Arial"/>
              </a:rPr>
              <a:t>luồng </a:t>
            </a:r>
            <a:r>
              <a:rPr dirty="0" sz="2800" spc="35">
                <a:latin typeface="Arial"/>
                <a:cs typeface="Arial"/>
              </a:rPr>
              <a:t>kết </a:t>
            </a:r>
            <a:r>
              <a:rPr dirty="0" sz="2800" spc="15">
                <a:latin typeface="Arial"/>
                <a:cs typeface="Arial"/>
              </a:rPr>
              <a:t>xuất </a:t>
            </a:r>
            <a:r>
              <a:rPr dirty="0" sz="2800" spc="-25">
                <a:latin typeface="Arial"/>
                <a:cs typeface="Arial"/>
              </a:rPr>
              <a:t>trên </a:t>
            </a:r>
            <a:r>
              <a:rPr dirty="0" sz="2800" spc="10">
                <a:latin typeface="Arial"/>
                <a:cs typeface="Arial"/>
              </a:rPr>
              <a:t>mảng</a:t>
            </a:r>
            <a:r>
              <a:rPr dirty="0" sz="2800" spc="-56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byte</a:t>
            </a:r>
            <a:endParaRPr sz="2800">
              <a:latin typeface="Arial"/>
              <a:cs typeface="Arial"/>
            </a:endParaRPr>
          </a:p>
          <a:p>
            <a:pPr algn="just" lvl="1" marL="755650" marR="5080" indent="-285750">
              <a:lnSpc>
                <a:spcPct val="90000"/>
              </a:lnSpc>
              <a:spcBef>
                <a:spcPts val="695"/>
              </a:spcBef>
              <a:buChar char="–"/>
              <a:tabLst>
                <a:tab pos="755650" algn="l"/>
              </a:tabLst>
            </a:pPr>
            <a:r>
              <a:rPr dirty="0" sz="2800" spc="-30">
                <a:latin typeface="Arial"/>
                <a:cs typeface="Arial"/>
              </a:rPr>
              <a:t>Cung </a:t>
            </a:r>
            <a:r>
              <a:rPr dirty="0" sz="2800" spc="40">
                <a:latin typeface="Arial"/>
                <a:cs typeface="Arial"/>
              </a:rPr>
              <a:t>cấp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25">
                <a:latin typeface="Arial"/>
                <a:cs typeface="Arial"/>
              </a:rPr>
              <a:t>khả </a:t>
            </a:r>
            <a:r>
              <a:rPr dirty="0" sz="2800" spc="-20">
                <a:latin typeface="Arial"/>
                <a:cs typeface="Arial"/>
              </a:rPr>
              <a:t>năng </a:t>
            </a:r>
            <a:r>
              <a:rPr dirty="0" sz="2800" spc="55">
                <a:latin typeface="Arial"/>
                <a:cs typeface="Arial"/>
              </a:rPr>
              <a:t>bổ </a:t>
            </a:r>
            <a:r>
              <a:rPr dirty="0" sz="2800" spc="-30">
                <a:latin typeface="Arial"/>
                <a:cs typeface="Arial"/>
              </a:rPr>
              <a:t>sung </a:t>
            </a:r>
            <a:r>
              <a:rPr dirty="0" sz="2800" spc="-20">
                <a:latin typeface="Arial"/>
                <a:cs typeface="Arial"/>
              </a:rPr>
              <a:t>cho</a:t>
            </a:r>
            <a:r>
              <a:rPr dirty="0" sz="2800" spc="-340">
                <a:latin typeface="Arial"/>
                <a:cs typeface="Arial"/>
              </a:rPr>
              <a:t> </a:t>
            </a:r>
            <a:r>
              <a:rPr dirty="0" sz="2800" spc="10">
                <a:latin typeface="Arial"/>
                <a:cs typeface="Arial"/>
              </a:rPr>
              <a:t>mảng  </a:t>
            </a:r>
            <a:r>
              <a:rPr dirty="0" sz="2800" spc="30">
                <a:latin typeface="Arial"/>
                <a:cs typeface="Arial"/>
              </a:rPr>
              <a:t>kết </a:t>
            </a:r>
            <a:r>
              <a:rPr dirty="0" sz="2800" spc="15">
                <a:latin typeface="Arial"/>
                <a:cs typeface="Arial"/>
              </a:rPr>
              <a:t>xuất </a:t>
            </a:r>
            <a:r>
              <a:rPr dirty="0" sz="2800" spc="-20">
                <a:latin typeface="Arial"/>
                <a:cs typeface="Arial"/>
              </a:rPr>
              <a:t>tăng </a:t>
            </a:r>
            <a:r>
              <a:rPr dirty="0" sz="2800" spc="-55">
                <a:latin typeface="Arial"/>
                <a:cs typeface="Arial"/>
              </a:rPr>
              <a:t>trưởng </a:t>
            </a:r>
            <a:r>
              <a:rPr dirty="0" sz="2800" spc="10">
                <a:latin typeface="Arial"/>
                <a:cs typeface="Arial"/>
              </a:rPr>
              <a:t>nhằm </a:t>
            </a:r>
            <a:r>
              <a:rPr dirty="0" sz="2800" spc="-40">
                <a:latin typeface="Arial"/>
                <a:cs typeface="Arial"/>
              </a:rPr>
              <a:t>chừa </a:t>
            </a:r>
            <a:r>
              <a:rPr dirty="0" sz="2800" spc="30">
                <a:latin typeface="Arial"/>
                <a:cs typeface="Arial"/>
              </a:rPr>
              <a:t>chổ </a:t>
            </a:r>
            <a:r>
              <a:rPr dirty="0" sz="2800" spc="-20">
                <a:latin typeface="Arial"/>
                <a:cs typeface="Arial"/>
              </a:rPr>
              <a:t>cho  </a:t>
            </a:r>
            <a:r>
              <a:rPr dirty="0" sz="2800" spc="-70">
                <a:latin typeface="Arial"/>
                <a:cs typeface="Arial"/>
              </a:rPr>
              <a:t>dữ </a:t>
            </a:r>
            <a:r>
              <a:rPr dirty="0" sz="2800" spc="25">
                <a:latin typeface="Arial"/>
                <a:cs typeface="Arial"/>
              </a:rPr>
              <a:t>liệu </a:t>
            </a:r>
            <a:r>
              <a:rPr dirty="0" sz="2800" spc="-60">
                <a:latin typeface="Arial"/>
                <a:cs typeface="Arial"/>
              </a:rPr>
              <a:t>mới </a:t>
            </a:r>
            <a:r>
              <a:rPr dirty="0" sz="2800" spc="-25">
                <a:latin typeface="Arial"/>
                <a:cs typeface="Arial"/>
              </a:rPr>
              <a:t>ghi</a:t>
            </a:r>
            <a:r>
              <a:rPr dirty="0" sz="2800" spc="-16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vào.</a:t>
            </a:r>
            <a:endParaRPr sz="2800">
              <a:latin typeface="Arial"/>
              <a:cs typeface="Arial"/>
            </a:endParaRPr>
          </a:p>
          <a:p>
            <a:pPr algn="just" lvl="1" marL="755650" marR="6350" indent="-285750">
              <a:lnSpc>
                <a:spcPct val="90000"/>
              </a:lnSpc>
              <a:spcBef>
                <a:spcPts val="685"/>
              </a:spcBef>
              <a:buChar char="–"/>
              <a:tabLst>
                <a:tab pos="755650" algn="l"/>
              </a:tabLst>
            </a:pPr>
            <a:r>
              <a:rPr dirty="0" sz="2800" spc="-25">
                <a:latin typeface="Arial"/>
                <a:cs typeface="Arial"/>
              </a:rPr>
              <a:t>Cũng cung </a:t>
            </a:r>
            <a:r>
              <a:rPr dirty="0" sz="2800" spc="35">
                <a:latin typeface="Arial"/>
                <a:cs typeface="Arial"/>
              </a:rPr>
              <a:t>cấp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5">
                <a:latin typeface="Arial"/>
                <a:cs typeface="Arial"/>
              </a:rPr>
              <a:t>thức </a:t>
            </a:r>
            <a:r>
              <a:rPr dirty="0" sz="2800" spc="90">
                <a:latin typeface="Arial"/>
                <a:cs typeface="Arial"/>
              </a:rPr>
              <a:t>để  </a:t>
            </a:r>
            <a:r>
              <a:rPr dirty="0" sz="2800">
                <a:latin typeface="Arial"/>
                <a:cs typeface="Arial"/>
              </a:rPr>
              <a:t>chuyển </a:t>
            </a:r>
            <a:r>
              <a:rPr dirty="0" sz="2800" spc="50">
                <a:latin typeface="Arial"/>
                <a:cs typeface="Arial"/>
              </a:rPr>
              <a:t>đổi </a:t>
            </a:r>
            <a:r>
              <a:rPr dirty="0" sz="2800" spc="5">
                <a:latin typeface="Arial"/>
                <a:cs typeface="Arial"/>
              </a:rPr>
              <a:t>luồng </a:t>
            </a:r>
            <a:r>
              <a:rPr dirty="0" sz="2800" spc="-50">
                <a:latin typeface="Arial"/>
                <a:cs typeface="Arial"/>
              </a:rPr>
              <a:t>tới </a:t>
            </a:r>
            <a:r>
              <a:rPr dirty="0" sz="2800" spc="10">
                <a:latin typeface="Arial"/>
                <a:cs typeface="Arial"/>
              </a:rPr>
              <a:t>mảng </a:t>
            </a:r>
            <a:r>
              <a:rPr dirty="0" sz="2800" spc="-30">
                <a:latin typeface="Arial"/>
                <a:cs typeface="Arial"/>
              </a:rPr>
              <a:t>byte, </a:t>
            </a:r>
            <a:r>
              <a:rPr dirty="0" sz="2800" spc="-25">
                <a:latin typeface="Arial"/>
                <a:cs typeface="Arial"/>
              </a:rPr>
              <a:t>hay </a:t>
            </a:r>
            <a:r>
              <a:rPr dirty="0" sz="2800" spc="40">
                <a:latin typeface="Arial"/>
                <a:cs typeface="Arial"/>
              </a:rPr>
              <a:t>đối  </a:t>
            </a:r>
            <a:r>
              <a:rPr dirty="0" sz="2800" spc="-60">
                <a:latin typeface="Arial"/>
                <a:cs typeface="Arial"/>
              </a:rPr>
              <a:t>tượng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String.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469" y="1253489"/>
            <a:ext cx="524383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0"/>
              <a:t>P</a:t>
            </a:r>
            <a:r>
              <a:rPr dirty="0" sz="3200" spc="-50"/>
              <a:t>hương </a:t>
            </a:r>
            <a:r>
              <a:rPr dirty="0" sz="3200" spc="-35"/>
              <a:t>thức </a:t>
            </a:r>
            <a:r>
              <a:rPr dirty="0" sz="3200" spc="75"/>
              <a:t>của</a:t>
            </a:r>
            <a:r>
              <a:rPr dirty="0" sz="3200" spc="25"/>
              <a:t> </a:t>
            </a:r>
            <a:r>
              <a:rPr dirty="0" sz="3200" spc="-55"/>
              <a:t>lớp</a:t>
            </a:r>
            <a:endParaRPr sz="3200"/>
          </a:p>
          <a:p>
            <a:pPr marL="355600">
              <a:lnSpc>
                <a:spcPct val="100000"/>
              </a:lnSpc>
            </a:pPr>
            <a:r>
              <a:rPr dirty="0" sz="3200" spc="-10" b="1">
                <a:latin typeface="Arial"/>
                <a:cs typeface="Arial"/>
              </a:rPr>
              <a:t>ByteArrayOutputStream</a:t>
            </a:r>
            <a:r>
              <a:rPr dirty="0" sz="3200" spc="15" b="1">
                <a:latin typeface="Arial"/>
                <a:cs typeface="Arial"/>
              </a:rPr>
              <a:t> </a:t>
            </a:r>
            <a:r>
              <a:rPr dirty="0" sz="3200"/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7670" y="239141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70" y="290576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70" y="342137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3420" y="2227579"/>
            <a:ext cx="1592580" cy="157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5"/>
              </a:spcBef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reset(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size(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writeTo(</a:t>
            </a:r>
            <a:r>
              <a:rPr dirty="0" sz="2800" spc="-14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7350" y="505459"/>
            <a:ext cx="62433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Các </a:t>
            </a:r>
            <a:r>
              <a:rPr dirty="0" spc="-70"/>
              <a:t>lớp </a:t>
            </a:r>
            <a:r>
              <a:rPr dirty="0" spc="15"/>
              <a:t>nhập/xuất </a:t>
            </a:r>
            <a:r>
              <a:rPr dirty="0" spc="65"/>
              <a:t>tập</a:t>
            </a:r>
            <a:r>
              <a:rPr dirty="0" spc="-215"/>
              <a:t> </a:t>
            </a:r>
            <a:r>
              <a:rPr dirty="0" spc="-15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6030" y="2015489"/>
            <a:ext cx="750125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Các </a:t>
            </a:r>
            <a:r>
              <a:rPr dirty="0" sz="2800" spc="-50">
                <a:latin typeface="Arial"/>
                <a:cs typeface="Arial"/>
              </a:rPr>
              <a:t>lớp </a:t>
            </a:r>
            <a:r>
              <a:rPr dirty="0" sz="2800" spc="-30">
                <a:latin typeface="Arial"/>
                <a:cs typeface="Arial"/>
              </a:rPr>
              <a:t>này </a:t>
            </a:r>
            <a:r>
              <a:rPr dirty="0" sz="2800" spc="-65">
                <a:latin typeface="Arial"/>
                <a:cs typeface="Arial"/>
              </a:rPr>
              <a:t>trợ </a:t>
            </a:r>
            <a:r>
              <a:rPr dirty="0" sz="2800" spc="-30">
                <a:latin typeface="Arial"/>
                <a:cs typeface="Arial"/>
              </a:rPr>
              <a:t>giúp </a:t>
            </a:r>
            <a:r>
              <a:rPr dirty="0" sz="2800" spc="-25">
                <a:latin typeface="Arial"/>
                <a:cs typeface="Arial"/>
              </a:rPr>
              <a:t>trong </a:t>
            </a:r>
            <a:r>
              <a:rPr dirty="0" sz="2800" spc="-30">
                <a:latin typeface="Arial"/>
                <a:cs typeface="Arial"/>
              </a:rPr>
              <a:t>Java </a:t>
            </a:r>
            <a:r>
              <a:rPr dirty="0" sz="2800" spc="90">
                <a:latin typeface="Arial"/>
                <a:cs typeface="Arial"/>
              </a:rPr>
              <a:t>để </a:t>
            </a:r>
            <a:r>
              <a:rPr dirty="0" sz="2800" spc="65">
                <a:latin typeface="Arial"/>
                <a:cs typeface="Arial"/>
              </a:rPr>
              <a:t>hổ </a:t>
            </a:r>
            <a:r>
              <a:rPr dirty="0" sz="2800" spc="-50">
                <a:latin typeface="Arial"/>
                <a:cs typeface="Arial"/>
              </a:rPr>
              <a:t>trợ </a:t>
            </a:r>
            <a:r>
              <a:rPr dirty="0" sz="2800" spc="-20">
                <a:latin typeface="Arial"/>
                <a:cs typeface="Arial"/>
              </a:rPr>
              <a:t>các  </a:t>
            </a:r>
            <a:r>
              <a:rPr dirty="0" sz="2800" spc="-25">
                <a:latin typeface="Arial"/>
                <a:cs typeface="Arial"/>
              </a:rPr>
              <a:t>thao </a:t>
            </a:r>
            <a:r>
              <a:rPr dirty="0" sz="2800" spc="-20">
                <a:latin typeface="Arial"/>
                <a:cs typeface="Arial"/>
              </a:rPr>
              <a:t>tác </a:t>
            </a:r>
            <a:r>
              <a:rPr dirty="0" sz="2800" spc="15">
                <a:latin typeface="Arial"/>
                <a:cs typeface="Arial"/>
              </a:rPr>
              <a:t>nhập </a:t>
            </a:r>
            <a:r>
              <a:rPr dirty="0" sz="2800" spc="-20">
                <a:latin typeface="Arial"/>
                <a:cs typeface="Arial"/>
              </a:rPr>
              <a:t>và</a:t>
            </a:r>
            <a:r>
              <a:rPr dirty="0" sz="2800" spc="-265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xuất: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3229" y="300736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3229" y="344932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3229" y="3891279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3229" y="433197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8979" y="2867659"/>
            <a:ext cx="2414905" cy="17932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File  FileDescriptor  FileInputStream  </a:t>
            </a:r>
            <a:r>
              <a:rPr dirty="0" sz="2400" spc="-10">
                <a:latin typeface="Arial"/>
                <a:cs typeface="Arial"/>
              </a:rPr>
              <a:t>F</a:t>
            </a:r>
            <a:r>
              <a:rPr dirty="0" sz="2400" spc="-5">
                <a:latin typeface="Arial"/>
                <a:cs typeface="Arial"/>
              </a:rPr>
              <a:t>il</a:t>
            </a:r>
            <a:r>
              <a:rPr dirty="0" sz="2400" spc="-10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O</a:t>
            </a:r>
            <a:r>
              <a:rPr dirty="0" sz="2400" spc="5">
                <a:latin typeface="Arial"/>
                <a:cs typeface="Arial"/>
              </a:rPr>
              <a:t>u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10">
                <a:latin typeface="Arial"/>
                <a:cs typeface="Arial"/>
              </a:rPr>
              <a:t>p</a:t>
            </a:r>
            <a:r>
              <a:rPr dirty="0" sz="2400" spc="5">
                <a:latin typeface="Arial"/>
                <a:cs typeface="Arial"/>
              </a:rPr>
              <a:t>u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0">
                <a:latin typeface="Arial"/>
                <a:cs typeface="Arial"/>
              </a:rPr>
              <a:t>S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r</a:t>
            </a:r>
            <a:r>
              <a:rPr dirty="0" sz="2400" spc="-10">
                <a:latin typeface="Arial"/>
                <a:cs typeface="Arial"/>
              </a:rPr>
              <a:t>ea</a:t>
            </a:r>
            <a:r>
              <a:rPr dirty="0" sz="240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8485" y="4724400"/>
            <a:ext cx="46755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0170" algn="l"/>
                <a:tab pos="4290695" algn="l"/>
              </a:tabLst>
            </a:pPr>
            <a:r>
              <a:rPr dirty="0" sz="2800" spc="-35">
                <a:latin typeface="Arial"/>
                <a:cs typeface="Arial"/>
              </a:rPr>
              <a:t>F</a:t>
            </a:r>
            <a:r>
              <a:rPr dirty="0" sz="2800" spc="-25">
                <a:latin typeface="Arial"/>
                <a:cs typeface="Arial"/>
              </a:rPr>
              <a:t>il</a:t>
            </a:r>
            <a:r>
              <a:rPr dirty="0" sz="2800" spc="-30">
                <a:latin typeface="Arial"/>
                <a:cs typeface="Arial"/>
              </a:rPr>
              <a:t>e</a:t>
            </a:r>
            <a:r>
              <a:rPr dirty="0" sz="2800">
                <a:latin typeface="Arial"/>
                <a:cs typeface="Arial"/>
              </a:rPr>
              <a:t>,	</a:t>
            </a:r>
            <a:r>
              <a:rPr dirty="0" sz="2800" spc="-35">
                <a:latin typeface="Arial"/>
                <a:cs typeface="Arial"/>
              </a:rPr>
              <a:t>F</a:t>
            </a:r>
            <a:r>
              <a:rPr dirty="0" sz="2800" spc="-25">
                <a:latin typeface="Arial"/>
                <a:cs typeface="Arial"/>
              </a:rPr>
              <a:t>il</a:t>
            </a:r>
            <a:r>
              <a:rPr dirty="0" sz="2800" spc="-40">
                <a:latin typeface="Arial"/>
                <a:cs typeface="Arial"/>
              </a:rPr>
              <a:t>e</a:t>
            </a:r>
            <a:r>
              <a:rPr dirty="0" sz="2800" spc="-45">
                <a:latin typeface="Arial"/>
                <a:cs typeface="Arial"/>
              </a:rPr>
              <a:t>D</a:t>
            </a:r>
            <a:r>
              <a:rPr dirty="0" sz="2800" spc="-30">
                <a:latin typeface="Arial"/>
                <a:cs typeface="Arial"/>
              </a:rPr>
              <a:t>e</a:t>
            </a:r>
            <a:r>
              <a:rPr dirty="0" sz="2800" spc="-40">
                <a:latin typeface="Arial"/>
                <a:cs typeface="Arial"/>
              </a:rPr>
              <a:t>s</a:t>
            </a:r>
            <a:r>
              <a:rPr dirty="0" sz="2800" spc="-20">
                <a:latin typeface="Arial"/>
                <a:cs typeface="Arial"/>
              </a:rPr>
              <a:t>c</a:t>
            </a:r>
            <a:r>
              <a:rPr dirty="0" sz="2800" spc="-35">
                <a:latin typeface="Arial"/>
                <a:cs typeface="Arial"/>
              </a:rPr>
              <a:t>r</a:t>
            </a:r>
            <a:r>
              <a:rPr dirty="0" sz="2800" spc="-25">
                <a:latin typeface="Arial"/>
                <a:cs typeface="Arial"/>
              </a:rPr>
              <a:t>i</a:t>
            </a:r>
            <a:r>
              <a:rPr dirty="0" sz="2800" spc="-30">
                <a:latin typeface="Arial"/>
                <a:cs typeface="Arial"/>
              </a:rPr>
              <a:t>pt</a:t>
            </a:r>
            <a:r>
              <a:rPr dirty="0" sz="2800" spc="-20">
                <a:latin typeface="Arial"/>
                <a:cs typeface="Arial"/>
              </a:rPr>
              <a:t>o</a:t>
            </a:r>
            <a:r>
              <a:rPr dirty="0" sz="2800" spc="-35">
                <a:latin typeface="Arial"/>
                <a:cs typeface="Arial"/>
              </a:rPr>
              <a:t>r</a:t>
            </a:r>
            <a:r>
              <a:rPr dirty="0" sz="2800">
                <a:latin typeface="Arial"/>
                <a:cs typeface="Arial"/>
              </a:rPr>
              <a:t>,	</a:t>
            </a:r>
            <a:r>
              <a:rPr dirty="0" sz="2800" spc="-35">
                <a:latin typeface="Arial"/>
                <a:cs typeface="Arial"/>
              </a:rPr>
              <a:t>v</a:t>
            </a:r>
            <a:r>
              <a:rPr dirty="0" sz="2800">
                <a:latin typeface="Arial"/>
                <a:cs typeface="Arial"/>
              </a:rPr>
              <a:t>à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6030" y="4724400"/>
            <a:ext cx="21723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666875" algn="l"/>
              </a:tabLst>
            </a:pPr>
            <a:r>
              <a:rPr dirty="0" sz="2800" spc="-45">
                <a:latin typeface="Arial"/>
                <a:cs typeface="Arial"/>
              </a:rPr>
              <a:t>C</a:t>
            </a:r>
            <a:r>
              <a:rPr dirty="0" sz="2800" spc="-40">
                <a:latin typeface="Arial"/>
                <a:cs typeface="Arial"/>
              </a:rPr>
              <a:t>á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20">
                <a:latin typeface="Arial"/>
                <a:cs typeface="Arial"/>
              </a:rPr>
              <a:t>l</a:t>
            </a:r>
            <a:r>
              <a:rPr dirty="0" sz="2800" spc="-125">
                <a:latin typeface="Arial"/>
                <a:cs typeface="Arial"/>
              </a:rPr>
              <a:t>ớ</a:t>
            </a:r>
            <a:r>
              <a:rPr dirty="0" sz="280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8930" y="5151120"/>
            <a:ext cx="7160895" cy="8775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35">
                <a:latin typeface="Arial"/>
                <a:cs typeface="Arial"/>
              </a:rPr>
              <a:t>RandomAccessFile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-70">
                <a:latin typeface="Arial"/>
                <a:cs typeface="Arial"/>
              </a:rPr>
              <a:t>sử </a:t>
            </a:r>
            <a:r>
              <a:rPr dirty="0" sz="2800" spc="30">
                <a:latin typeface="Arial"/>
                <a:cs typeface="Arial"/>
              </a:rPr>
              <a:t>dụng </a:t>
            </a:r>
            <a:r>
              <a:rPr dirty="0" sz="2800" spc="65">
                <a:latin typeface="Arial"/>
                <a:cs typeface="Arial"/>
              </a:rPr>
              <a:t>hỗ </a:t>
            </a:r>
            <a:r>
              <a:rPr dirty="0" sz="2800" spc="-55">
                <a:latin typeface="Arial"/>
                <a:cs typeface="Arial"/>
              </a:rPr>
              <a:t>trợ </a:t>
            </a:r>
            <a:r>
              <a:rPr dirty="0" sz="2800" spc="-45">
                <a:latin typeface="Arial"/>
                <a:cs typeface="Arial"/>
              </a:rPr>
              <a:t>trực  </a:t>
            </a:r>
            <a:r>
              <a:rPr dirty="0" sz="2800" spc="25">
                <a:latin typeface="Arial"/>
                <a:cs typeface="Arial"/>
              </a:rPr>
              <a:t>tiếp </a:t>
            </a:r>
            <a:r>
              <a:rPr dirty="0" sz="2800" spc="15">
                <a:latin typeface="Arial"/>
                <a:cs typeface="Arial"/>
              </a:rPr>
              <a:t>hoặc </a:t>
            </a:r>
            <a:r>
              <a:rPr dirty="0" sz="2800" spc="-25">
                <a:latin typeface="Arial"/>
                <a:cs typeface="Arial"/>
              </a:rPr>
              <a:t>truy </a:t>
            </a:r>
            <a:r>
              <a:rPr dirty="0" sz="2800" spc="40">
                <a:latin typeface="Arial"/>
                <a:cs typeface="Arial"/>
              </a:rPr>
              <a:t>cập </a:t>
            </a:r>
            <a:r>
              <a:rPr dirty="0" sz="2800" spc="5">
                <a:latin typeface="Arial"/>
                <a:cs typeface="Arial"/>
              </a:rPr>
              <a:t>nhập/xuất </a:t>
            </a:r>
            <a:r>
              <a:rPr dirty="0" sz="2800" spc="10">
                <a:latin typeface="Arial"/>
                <a:cs typeface="Arial"/>
              </a:rPr>
              <a:t>ngẫu</a:t>
            </a:r>
            <a:r>
              <a:rPr dirty="0" sz="2800" spc="-43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nhiên.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319" y="840739"/>
            <a:ext cx="746505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Truyền </a:t>
            </a:r>
            <a:r>
              <a:rPr dirty="0" spc="75"/>
              <a:t>đối </a:t>
            </a:r>
            <a:r>
              <a:rPr dirty="0" spc="90"/>
              <a:t>số </a:t>
            </a:r>
            <a:r>
              <a:rPr dirty="0" spc="-35"/>
              <a:t>trong </a:t>
            </a:r>
            <a:r>
              <a:rPr dirty="0" spc="-45"/>
              <a:t>dòng</a:t>
            </a:r>
            <a:r>
              <a:rPr dirty="0" spc="-470"/>
              <a:t> </a:t>
            </a:r>
            <a:r>
              <a:rPr dirty="0" spc="35"/>
              <a:t>lệnh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987550"/>
            <a:ext cx="7086600" cy="4117340"/>
          </a:xfrm>
          <a:custGeom>
            <a:avLst/>
            <a:gdLst/>
            <a:ahLst/>
            <a:cxnLst/>
            <a:rect l="l" t="t" r="r" b="b"/>
            <a:pathLst>
              <a:path w="7086600" h="4117340">
                <a:moveTo>
                  <a:pt x="7086600" y="0"/>
                </a:moveTo>
                <a:lnTo>
                  <a:pt x="0" y="0"/>
                </a:lnTo>
                <a:lnTo>
                  <a:pt x="0" y="4117340"/>
                </a:lnTo>
                <a:lnTo>
                  <a:pt x="7086600" y="4117340"/>
                </a:lnTo>
                <a:lnTo>
                  <a:pt x="7086600" y="0"/>
                </a:lnTo>
                <a:close/>
              </a:path>
            </a:pathLst>
          </a:custGeom>
          <a:solidFill>
            <a:srgbClr val="C0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71600" y="2021839"/>
            <a:ext cx="6718300" cy="404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Times New Roman"/>
                <a:cs typeface="Times New Roman"/>
              </a:rPr>
              <a:t>class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Pass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237490">
              <a:lnSpc>
                <a:spcPct val="100000"/>
              </a:lnSpc>
            </a:pPr>
            <a:r>
              <a:rPr dirty="0" sz="2400" spc="-15">
                <a:latin typeface="Times New Roman"/>
                <a:cs typeface="Times New Roman"/>
              </a:rPr>
              <a:t>public </a:t>
            </a:r>
            <a:r>
              <a:rPr dirty="0" sz="2400" spc="-20">
                <a:latin typeface="Times New Roman"/>
                <a:cs typeface="Times New Roman"/>
              </a:rPr>
              <a:t>static void </a:t>
            </a:r>
            <a:r>
              <a:rPr dirty="0" sz="2400" spc="-25">
                <a:latin typeface="Times New Roman"/>
                <a:cs typeface="Times New Roman"/>
              </a:rPr>
              <a:t>main(String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parameters[])</a:t>
            </a:r>
            <a:endParaRPr sz="24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17830" marR="5080" indent="13970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System.out.println("This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 spc="-20">
                <a:latin typeface="Times New Roman"/>
                <a:cs typeface="Times New Roman"/>
              </a:rPr>
              <a:t>what </a:t>
            </a:r>
            <a:r>
              <a:rPr dirty="0" sz="2400" spc="-10">
                <a:latin typeface="Times New Roman"/>
                <a:cs typeface="Times New Roman"/>
              </a:rPr>
              <a:t>the </a:t>
            </a:r>
            <a:r>
              <a:rPr dirty="0" sz="2400" spc="-20">
                <a:latin typeface="Times New Roman"/>
                <a:cs typeface="Times New Roman"/>
              </a:rPr>
              <a:t>main </a:t>
            </a:r>
            <a:r>
              <a:rPr dirty="0" sz="2400" spc="-25">
                <a:latin typeface="Times New Roman"/>
                <a:cs typeface="Times New Roman"/>
              </a:rPr>
              <a:t>method  </a:t>
            </a:r>
            <a:r>
              <a:rPr dirty="0" sz="2400" spc="-20">
                <a:latin typeface="Times New Roman"/>
                <a:cs typeface="Times New Roman"/>
              </a:rPr>
              <a:t>received");</a:t>
            </a:r>
            <a:endParaRPr sz="2400">
              <a:latin typeface="Times New Roman"/>
              <a:cs typeface="Times New Roman"/>
            </a:endParaRPr>
          </a:p>
          <a:p>
            <a:pPr marL="417830" marR="2143125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System.out.println(parameters[0]);  System.out.println(parameters[1]);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System.out.println(parameters[2]);</a:t>
            </a:r>
            <a:endParaRPr sz="24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833119"/>
            <a:ext cx="26657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 </a:t>
            </a:r>
            <a:r>
              <a:rPr dirty="0" spc="65"/>
              <a:t>tập</a:t>
            </a:r>
            <a:r>
              <a:rPr dirty="0" spc="-155"/>
              <a:t> </a:t>
            </a:r>
            <a:r>
              <a:rPr dirty="0" spc="-15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2012950"/>
            <a:ext cx="7466330" cy="4170679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just" marL="355600" marR="6985" indent="-342900">
              <a:lnSpc>
                <a:spcPts val="302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-65">
                <a:latin typeface="Arial"/>
                <a:cs typeface="Arial"/>
              </a:rPr>
              <a:t>sử </a:t>
            </a:r>
            <a:r>
              <a:rPr dirty="0" sz="2800" spc="25">
                <a:latin typeface="Arial"/>
                <a:cs typeface="Arial"/>
              </a:rPr>
              <a:t>dụng </a:t>
            </a:r>
            <a:r>
              <a:rPr dirty="0" sz="2800" spc="-25">
                <a:latin typeface="Arial"/>
                <a:cs typeface="Arial"/>
              </a:rPr>
              <a:t>truy </a:t>
            </a:r>
            <a:r>
              <a:rPr dirty="0" sz="2800" spc="35">
                <a:latin typeface="Arial"/>
                <a:cs typeface="Arial"/>
              </a:rPr>
              <a:t>cập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40">
                <a:latin typeface="Arial"/>
                <a:cs typeface="Arial"/>
              </a:rPr>
              <a:t>đối </a:t>
            </a:r>
            <a:r>
              <a:rPr dirty="0" sz="2800" spc="-55">
                <a:latin typeface="Arial"/>
                <a:cs typeface="Arial"/>
              </a:rPr>
              <a:t>tượng </a:t>
            </a:r>
            <a:r>
              <a:rPr dirty="0" sz="2800" spc="35">
                <a:latin typeface="Arial"/>
                <a:cs typeface="Arial"/>
              </a:rPr>
              <a:t>tập </a:t>
            </a:r>
            <a:r>
              <a:rPr dirty="0" sz="2800" spc="-15">
                <a:latin typeface="Arial"/>
                <a:cs typeface="Arial"/>
              </a:rPr>
              <a:t>tin  </a:t>
            </a:r>
            <a:r>
              <a:rPr dirty="0" sz="2800" spc="-20">
                <a:latin typeface="Arial"/>
                <a:cs typeface="Arial"/>
              </a:rPr>
              <a:t>và thw</a:t>
            </a:r>
            <a:r>
              <a:rPr dirty="0" sz="2800" spc="-195">
                <a:latin typeface="Arial"/>
                <a:cs typeface="Arial"/>
              </a:rPr>
              <a:t> </a:t>
            </a:r>
            <a:r>
              <a:rPr dirty="0" sz="2800" spc="50">
                <a:latin typeface="Arial"/>
                <a:cs typeface="Arial"/>
              </a:rPr>
              <a:t>mục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ts val="3190"/>
              </a:lnSpc>
              <a:spcBef>
                <a:spcPts val="315"/>
              </a:spcBef>
              <a:buChar char="•"/>
              <a:tabLst>
                <a:tab pos="354965" algn="l"/>
                <a:tab pos="355600" algn="l"/>
                <a:tab pos="3259454" algn="l"/>
                <a:tab pos="4860290" algn="l"/>
                <a:tab pos="6984365" algn="l"/>
              </a:tabLst>
            </a:pPr>
            <a:r>
              <a:rPr dirty="0" sz="2800" spc="-45">
                <a:latin typeface="Arial"/>
                <a:cs typeface="Arial"/>
              </a:rPr>
              <a:t>Những  </a:t>
            </a:r>
            <a:r>
              <a:rPr dirty="0" sz="2800" spc="35">
                <a:latin typeface="Arial"/>
                <a:cs typeface="Arial"/>
              </a:rPr>
              <a:t>tập</a:t>
            </a:r>
            <a:r>
              <a:rPr dirty="0" sz="2800" spc="55">
                <a:latin typeface="Arial"/>
                <a:cs typeface="Arial"/>
              </a:rPr>
              <a:t> </a:t>
            </a:r>
            <a:r>
              <a:rPr dirty="0" sz="2800" spc="-15">
                <a:latin typeface="Arial"/>
                <a:cs typeface="Arial"/>
              </a:rPr>
              <a:t>tin</a:t>
            </a:r>
            <a:r>
              <a:rPr dirty="0" sz="2800" spc="37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có	</a:t>
            </a:r>
            <a:r>
              <a:rPr dirty="0" sz="2800" spc="-20">
                <a:latin typeface="Arial"/>
                <a:cs typeface="Arial"/>
              </a:rPr>
              <a:t>tên</a:t>
            </a:r>
            <a:r>
              <a:rPr dirty="0" sz="2800" spc="375">
                <a:latin typeface="Arial"/>
                <a:cs typeface="Arial"/>
              </a:rPr>
              <a:t> </a:t>
            </a:r>
            <a:r>
              <a:rPr dirty="0" sz="2800" spc="-60">
                <a:latin typeface="Arial"/>
                <a:cs typeface="Arial"/>
              </a:rPr>
              <a:t>được	</a:t>
            </a:r>
            <a:r>
              <a:rPr dirty="0" sz="2800" spc="40">
                <a:latin typeface="Arial"/>
                <a:cs typeface="Arial"/>
              </a:rPr>
              <a:t>đặt</a:t>
            </a:r>
            <a:r>
              <a:rPr dirty="0" sz="2800" spc="38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tên</a:t>
            </a:r>
            <a:r>
              <a:rPr dirty="0" sz="2800" spc="37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theo	</a:t>
            </a:r>
            <a:r>
              <a:rPr dirty="0" sz="2800" spc="-30">
                <a:latin typeface="Arial"/>
                <a:cs typeface="Arial"/>
              </a:rPr>
              <a:t>qui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190"/>
              </a:lnSpc>
            </a:pPr>
            <a:r>
              <a:rPr dirty="0" sz="2800" spc="-80">
                <a:latin typeface="Arial"/>
                <a:cs typeface="Arial"/>
              </a:rPr>
              <a:t>ước </a:t>
            </a:r>
            <a:r>
              <a:rPr dirty="0" sz="2800" spc="55">
                <a:latin typeface="Arial"/>
                <a:cs typeface="Arial"/>
              </a:rPr>
              <a:t>của </a:t>
            </a:r>
            <a:r>
              <a:rPr dirty="0" sz="2800" spc="60">
                <a:latin typeface="Arial"/>
                <a:cs typeface="Arial"/>
              </a:rPr>
              <a:t>hệ </a:t>
            </a:r>
            <a:r>
              <a:rPr dirty="0" sz="2800" spc="25">
                <a:latin typeface="Arial"/>
                <a:cs typeface="Arial"/>
              </a:rPr>
              <a:t>điều </a:t>
            </a:r>
            <a:r>
              <a:rPr dirty="0" sz="2800" spc="-30">
                <a:latin typeface="Arial"/>
                <a:cs typeface="Arial"/>
              </a:rPr>
              <a:t>hành</a:t>
            </a:r>
            <a:r>
              <a:rPr dirty="0" sz="2800" spc="-360">
                <a:latin typeface="Arial"/>
                <a:cs typeface="Arial"/>
              </a:rPr>
              <a:t> </a:t>
            </a:r>
            <a:r>
              <a:rPr dirty="0" sz="2800" spc="50">
                <a:latin typeface="Arial"/>
                <a:cs typeface="Arial"/>
              </a:rPr>
              <a:t>chủ</a:t>
            </a:r>
            <a:endParaRPr sz="2800">
              <a:latin typeface="Arial"/>
              <a:cs typeface="Arial"/>
            </a:endParaRPr>
          </a:p>
          <a:p>
            <a:pPr algn="just" marL="355600" marR="6350" indent="-342900">
              <a:lnSpc>
                <a:spcPts val="3020"/>
              </a:lnSpc>
              <a:spcBef>
                <a:spcPts val="745"/>
              </a:spcBef>
              <a:buChar char="•"/>
              <a:tabLst>
                <a:tab pos="355600" algn="l"/>
              </a:tabLst>
            </a:pP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-25">
                <a:latin typeface="Arial"/>
                <a:cs typeface="Arial"/>
              </a:rPr>
              <a:t>này cung </a:t>
            </a:r>
            <a:r>
              <a:rPr dirty="0" sz="2800" spc="35">
                <a:latin typeface="Arial"/>
                <a:cs typeface="Arial"/>
              </a:rPr>
              <a:t>cấp </a:t>
            </a:r>
            <a:r>
              <a:rPr dirty="0" sz="2800" spc="-55">
                <a:latin typeface="Arial"/>
                <a:cs typeface="Arial"/>
              </a:rPr>
              <a:t>phương </a:t>
            </a:r>
            <a:r>
              <a:rPr dirty="0" sz="2800" spc="-45">
                <a:latin typeface="Arial"/>
                <a:cs typeface="Arial"/>
              </a:rPr>
              <a:t>thức </a:t>
            </a:r>
            <a:r>
              <a:rPr dirty="0" sz="2800" spc="-50">
                <a:latin typeface="Arial"/>
                <a:cs typeface="Arial"/>
              </a:rPr>
              <a:t>khởi </a:t>
            </a:r>
            <a:r>
              <a:rPr dirty="0" sz="2800" spc="35">
                <a:latin typeface="Arial"/>
                <a:cs typeface="Arial"/>
              </a:rPr>
              <a:t>tạo </a:t>
            </a:r>
            <a:r>
              <a:rPr dirty="0" sz="2800" spc="85">
                <a:latin typeface="Arial"/>
                <a:cs typeface="Arial"/>
              </a:rPr>
              <a:t>để  </a:t>
            </a:r>
            <a:r>
              <a:rPr dirty="0" sz="2800" spc="35">
                <a:latin typeface="Arial"/>
                <a:cs typeface="Arial"/>
              </a:rPr>
              <a:t>tạo </a:t>
            </a:r>
            <a:r>
              <a:rPr dirty="0" sz="2800" spc="-20">
                <a:latin typeface="Arial"/>
                <a:cs typeface="Arial"/>
              </a:rPr>
              <a:t>ra các </a:t>
            </a:r>
            <a:r>
              <a:rPr dirty="0" sz="2800" spc="-55">
                <a:latin typeface="Arial"/>
                <a:cs typeface="Arial"/>
              </a:rPr>
              <a:t>thư </a:t>
            </a:r>
            <a:r>
              <a:rPr dirty="0" sz="2800" spc="50">
                <a:latin typeface="Arial"/>
                <a:cs typeface="Arial"/>
              </a:rPr>
              <a:t>mục </a:t>
            </a:r>
            <a:r>
              <a:rPr dirty="0" sz="2800" spc="-20">
                <a:latin typeface="Arial"/>
                <a:cs typeface="Arial"/>
              </a:rPr>
              <a:t>và </a:t>
            </a:r>
            <a:r>
              <a:rPr dirty="0" sz="2800" spc="35">
                <a:latin typeface="Arial"/>
                <a:cs typeface="Arial"/>
              </a:rPr>
              <a:t>tập</a:t>
            </a:r>
            <a:r>
              <a:rPr dirty="0" sz="2800" spc="-36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tin</a:t>
            </a:r>
            <a:endParaRPr sz="2800">
              <a:latin typeface="Arial"/>
              <a:cs typeface="Arial"/>
            </a:endParaRPr>
          </a:p>
          <a:p>
            <a:pPr algn="just" marL="355600" marR="5080" indent="-342900">
              <a:lnSpc>
                <a:spcPts val="3020"/>
              </a:lnSpc>
              <a:spcBef>
                <a:spcPts val="700"/>
              </a:spcBef>
              <a:buChar char="•"/>
              <a:tabLst>
                <a:tab pos="355600" algn="l"/>
              </a:tabLst>
            </a:pPr>
            <a:r>
              <a:rPr dirty="0" sz="2800" spc="25">
                <a:latin typeface="Arial"/>
                <a:cs typeface="Arial"/>
              </a:rPr>
              <a:t>Tất </a:t>
            </a:r>
            <a:r>
              <a:rPr dirty="0" sz="2800" spc="60">
                <a:latin typeface="Arial"/>
                <a:cs typeface="Arial"/>
              </a:rPr>
              <a:t>cả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25">
                <a:latin typeface="Arial"/>
                <a:cs typeface="Arial"/>
              </a:rPr>
              <a:t>thao </a:t>
            </a:r>
            <a:r>
              <a:rPr dirty="0" sz="2800" spc="-20">
                <a:latin typeface="Arial"/>
                <a:cs typeface="Arial"/>
              </a:rPr>
              <a:t>tác </a:t>
            </a:r>
            <a:r>
              <a:rPr dirty="0" sz="2800" spc="-50">
                <a:latin typeface="Arial"/>
                <a:cs typeface="Arial"/>
              </a:rPr>
              <a:t>thư </a:t>
            </a:r>
            <a:r>
              <a:rPr dirty="0" sz="2800" spc="50">
                <a:latin typeface="Arial"/>
                <a:cs typeface="Arial"/>
              </a:rPr>
              <a:t>mục </a:t>
            </a:r>
            <a:r>
              <a:rPr dirty="0" sz="2800" spc="-20">
                <a:latin typeface="Arial"/>
                <a:cs typeface="Arial"/>
              </a:rPr>
              <a:t>và </a:t>
            </a:r>
            <a:r>
              <a:rPr dirty="0" sz="2800" spc="35">
                <a:latin typeface="Arial"/>
                <a:cs typeface="Arial"/>
              </a:rPr>
              <a:t>tập </a:t>
            </a:r>
            <a:r>
              <a:rPr dirty="0" sz="2800" spc="-15">
                <a:latin typeface="Arial"/>
                <a:cs typeface="Arial"/>
              </a:rPr>
              <a:t>tin </a:t>
            </a:r>
            <a:r>
              <a:rPr dirty="0" sz="2800" spc="50">
                <a:latin typeface="Arial"/>
                <a:cs typeface="Arial"/>
              </a:rPr>
              <a:t>đều 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-70">
                <a:latin typeface="Arial"/>
                <a:cs typeface="Arial"/>
              </a:rPr>
              <a:t>sử </a:t>
            </a:r>
            <a:r>
              <a:rPr dirty="0" sz="2800" spc="30">
                <a:latin typeface="Arial"/>
                <a:cs typeface="Arial"/>
              </a:rPr>
              <a:t>dụng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5">
                <a:latin typeface="Arial"/>
                <a:cs typeface="Arial"/>
              </a:rPr>
              <a:t>thức </a:t>
            </a:r>
            <a:r>
              <a:rPr dirty="0" sz="2800" spc="-25">
                <a:latin typeface="Arial"/>
                <a:cs typeface="Arial"/>
              </a:rPr>
              <a:t>truy </a:t>
            </a:r>
            <a:r>
              <a:rPr dirty="0" sz="2800" spc="35">
                <a:latin typeface="Arial"/>
                <a:cs typeface="Arial"/>
              </a:rPr>
              <a:t>cập </a:t>
            </a:r>
            <a:r>
              <a:rPr dirty="0" sz="2800" spc="-20">
                <a:latin typeface="Arial"/>
                <a:cs typeface="Arial"/>
              </a:rPr>
              <a:t>và  các </a:t>
            </a:r>
            <a:r>
              <a:rPr dirty="0" sz="2800" spc="-55">
                <a:latin typeface="Arial"/>
                <a:cs typeface="Arial"/>
              </a:rPr>
              <a:t>phương </a:t>
            </a:r>
            <a:r>
              <a:rPr dirty="0" sz="2800" spc="-40">
                <a:latin typeface="Arial"/>
                <a:cs typeface="Arial"/>
              </a:rPr>
              <a:t>thức </a:t>
            </a:r>
            <a:r>
              <a:rPr dirty="0" sz="2800" spc="-55">
                <a:latin typeface="Arial"/>
                <a:cs typeface="Arial"/>
              </a:rPr>
              <a:t>thư </a:t>
            </a:r>
            <a:r>
              <a:rPr dirty="0" sz="2800" spc="50">
                <a:latin typeface="Arial"/>
                <a:cs typeface="Arial"/>
              </a:rPr>
              <a:t>mục </a:t>
            </a:r>
            <a:r>
              <a:rPr dirty="0" sz="2800" spc="-30">
                <a:latin typeface="Arial"/>
                <a:cs typeface="Arial"/>
              </a:rPr>
              <a:t>mà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35">
                <a:latin typeface="Arial"/>
                <a:cs typeface="Arial"/>
              </a:rPr>
              <a:t>tập </a:t>
            </a:r>
            <a:r>
              <a:rPr dirty="0" sz="2800" spc="-15">
                <a:latin typeface="Arial"/>
                <a:cs typeface="Arial"/>
              </a:rPr>
              <a:t>tin  </a:t>
            </a:r>
            <a:r>
              <a:rPr dirty="0" sz="2800" spc="-25">
                <a:latin typeface="Arial"/>
                <a:cs typeface="Arial"/>
              </a:rPr>
              <a:t>cung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35">
                <a:latin typeface="Arial"/>
                <a:cs typeface="Arial"/>
              </a:rPr>
              <a:t>cấp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2820" y="833119"/>
            <a:ext cx="45104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</a:t>
            </a:r>
            <a:r>
              <a:rPr dirty="0" spc="-155"/>
              <a:t> </a:t>
            </a:r>
            <a:r>
              <a:rPr dirty="0" spc="-40"/>
              <a:t>FileDescriptor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59789" rIns="0" bIns="0" rtlCol="0" vert="horz">
            <a:spAutoFit/>
          </a:bodyPr>
          <a:lstStyle/>
          <a:p>
            <a:pPr marL="889000" marR="889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888365" algn="l"/>
                <a:tab pos="889000" algn="l"/>
              </a:tabLst>
            </a:pPr>
            <a:r>
              <a:rPr dirty="0" sz="3200" spc="-5"/>
              <a:t>Cung </a:t>
            </a:r>
            <a:r>
              <a:rPr dirty="0" sz="3200" spc="50"/>
              <a:t>cấp </a:t>
            </a:r>
            <a:r>
              <a:rPr dirty="0" sz="3200" spc="35"/>
              <a:t>việc </a:t>
            </a:r>
            <a:r>
              <a:rPr dirty="0" sz="3200" spc="-10"/>
              <a:t>truy </a:t>
            </a:r>
            <a:r>
              <a:rPr dirty="0" sz="3200" spc="55"/>
              <a:t>cập </a:t>
            </a:r>
            <a:r>
              <a:rPr dirty="0" sz="3200" spc="-55"/>
              <a:t>tới </a:t>
            </a:r>
            <a:r>
              <a:rPr dirty="0" sz="3200" spc="-5"/>
              <a:t>các </a:t>
            </a:r>
            <a:r>
              <a:rPr dirty="0" sz="3200" spc="50"/>
              <a:t>tập </a:t>
            </a:r>
            <a:r>
              <a:rPr dirty="0" sz="3200" spc="-5"/>
              <a:t>tin  mô</a:t>
            </a:r>
            <a:r>
              <a:rPr dirty="0" sz="3200" spc="-95"/>
              <a:t> </a:t>
            </a:r>
            <a:r>
              <a:rPr dirty="0" sz="3200" spc="85"/>
              <a:t>tả</a:t>
            </a:r>
            <a:endParaRPr sz="3200"/>
          </a:p>
          <a:p>
            <a:pPr marL="889000" marR="889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888365" algn="l"/>
                <a:tab pos="889000" algn="l"/>
              </a:tabLst>
            </a:pPr>
            <a:r>
              <a:rPr dirty="0" sz="3200" spc="-5"/>
              <a:t>Không cung </a:t>
            </a:r>
            <a:r>
              <a:rPr dirty="0" sz="3200" spc="50"/>
              <a:t>cấp </a:t>
            </a:r>
            <a:r>
              <a:rPr dirty="0" sz="3200" spc="55"/>
              <a:t>bất </a:t>
            </a:r>
            <a:r>
              <a:rPr dirty="0" sz="3200"/>
              <a:t>kỳ </a:t>
            </a:r>
            <a:r>
              <a:rPr dirty="0" sz="3200" spc="-5"/>
              <a:t>tính rõ </a:t>
            </a:r>
            <a:r>
              <a:rPr dirty="0" sz="3200" spc="-10"/>
              <a:t>nét </a:t>
            </a:r>
            <a:r>
              <a:rPr dirty="0" sz="3200" spc="-5"/>
              <a:t>nào  </a:t>
            </a:r>
            <a:r>
              <a:rPr dirty="0" sz="3200" spc="-55"/>
              <a:t>tới </a:t>
            </a:r>
            <a:r>
              <a:rPr dirty="0" sz="3200" spc="-5"/>
              <a:t>thông tin </a:t>
            </a:r>
            <a:r>
              <a:rPr dirty="0" sz="3200"/>
              <a:t>mà </a:t>
            </a:r>
            <a:r>
              <a:rPr dirty="0" sz="3200" spc="100"/>
              <a:t>hệ </a:t>
            </a:r>
            <a:r>
              <a:rPr dirty="0" sz="3200" spc="35"/>
              <a:t>điều </a:t>
            </a:r>
            <a:r>
              <a:rPr dirty="0" sz="3200" spc="-5"/>
              <a:t>hành duy</a:t>
            </a:r>
            <a:r>
              <a:rPr dirty="0" sz="3200" spc="-165"/>
              <a:t> </a:t>
            </a:r>
            <a:r>
              <a:rPr dirty="0" sz="3200" spc="-10"/>
              <a:t>trì.</a:t>
            </a:r>
            <a:endParaRPr sz="3200"/>
          </a:p>
          <a:p>
            <a:pPr marL="889000" marR="508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888365" algn="l"/>
                <a:tab pos="889000" algn="l"/>
              </a:tabLst>
            </a:pPr>
            <a:r>
              <a:rPr dirty="0" sz="3200" spc="-5"/>
              <a:t>Cung </a:t>
            </a:r>
            <a:r>
              <a:rPr dirty="0" sz="3200" spc="50"/>
              <a:t>cấp </a:t>
            </a:r>
            <a:r>
              <a:rPr dirty="0" sz="3200" spc="55"/>
              <a:t>chỉ </a:t>
            </a:r>
            <a:r>
              <a:rPr dirty="0" sz="3200" spc="50"/>
              <a:t>một </a:t>
            </a:r>
            <a:r>
              <a:rPr dirty="0" sz="3200" spc="-45"/>
              <a:t>phương </a:t>
            </a:r>
            <a:r>
              <a:rPr dirty="0" sz="3200" spc="-30"/>
              <a:t>thức </a:t>
            </a:r>
            <a:r>
              <a:rPr dirty="0" sz="3200" spc="55"/>
              <a:t>gọi </a:t>
            </a:r>
            <a:r>
              <a:rPr dirty="0" sz="3200" spc="-5"/>
              <a:t>là  ‘valid(</a:t>
            </a:r>
            <a:r>
              <a:rPr dirty="0" sz="3200" spc="-75"/>
              <a:t> </a:t>
            </a:r>
            <a:r>
              <a:rPr dirty="0" sz="3200"/>
              <a:t>)’</a:t>
            </a:r>
            <a:endParaRPr sz="3200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833119"/>
            <a:ext cx="49999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</a:t>
            </a:r>
            <a:r>
              <a:rPr dirty="0" spc="-175"/>
              <a:t> </a:t>
            </a:r>
            <a:r>
              <a:rPr dirty="0" spc="-40"/>
              <a:t>FileInputStream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66406" y="1965960"/>
            <a:ext cx="120586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5">
                <a:latin typeface="Arial"/>
                <a:cs typeface="Arial"/>
              </a:rPr>
              <a:t>tập</a:t>
            </a:r>
            <a:r>
              <a:rPr dirty="0" sz="3200" spc="29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tin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269" y="1965960"/>
            <a:ext cx="6103620" cy="95123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55600" marR="5080" indent="-342900">
              <a:lnSpc>
                <a:spcPts val="3450"/>
              </a:lnSpc>
              <a:spcBef>
                <a:spcPts val="5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Cho phép </a:t>
            </a:r>
            <a:r>
              <a:rPr dirty="0" sz="3200" spc="55">
                <a:latin typeface="Arial"/>
                <a:cs typeface="Arial"/>
              </a:rPr>
              <a:t>đầu </a:t>
            </a:r>
            <a:r>
              <a:rPr dirty="0" sz="3200" spc="-5">
                <a:latin typeface="Arial"/>
                <a:cs typeface="Arial"/>
              </a:rPr>
              <a:t>vào </a:t>
            </a:r>
            <a:r>
              <a:rPr dirty="0" sz="3200" spc="50">
                <a:latin typeface="Arial"/>
                <a:cs typeface="Arial"/>
              </a:rPr>
              <a:t>đọc </a:t>
            </a:r>
            <a:r>
              <a:rPr dirty="0" sz="3200" spc="-45">
                <a:latin typeface="Arial"/>
                <a:cs typeface="Arial"/>
              </a:rPr>
              <a:t>từ </a:t>
            </a:r>
            <a:r>
              <a:rPr dirty="0" sz="3200" spc="50">
                <a:latin typeface="Arial"/>
                <a:cs typeface="Arial"/>
              </a:rPr>
              <a:t>một  </a:t>
            </a:r>
            <a:r>
              <a:rPr dirty="0" sz="3200" spc="-10">
                <a:latin typeface="Arial"/>
                <a:cs typeface="Arial"/>
              </a:rPr>
              <a:t>trong </a:t>
            </a:r>
            <a:r>
              <a:rPr dirty="0" sz="3200" spc="50">
                <a:latin typeface="Arial"/>
                <a:cs typeface="Arial"/>
              </a:rPr>
              <a:t>một </a:t>
            </a:r>
            <a:r>
              <a:rPr dirty="0" sz="3200" spc="55">
                <a:latin typeface="Arial"/>
                <a:cs typeface="Arial"/>
              </a:rPr>
              <a:t>mẫu </a:t>
            </a:r>
            <a:r>
              <a:rPr dirty="0" sz="3200" spc="75">
                <a:latin typeface="Arial"/>
                <a:cs typeface="Arial"/>
              </a:rPr>
              <a:t>của </a:t>
            </a:r>
            <a:r>
              <a:rPr dirty="0" sz="3200" spc="55">
                <a:latin typeface="Arial"/>
                <a:cs typeface="Arial"/>
              </a:rPr>
              <a:t>một</a:t>
            </a:r>
            <a:r>
              <a:rPr dirty="0" sz="3200" spc="-27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dòng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2945129"/>
            <a:ext cx="7613015" cy="280670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algn="just" marL="355600" marR="5080" indent="-342900">
              <a:lnSpc>
                <a:spcPts val="3450"/>
              </a:lnSpc>
              <a:spcBef>
                <a:spcPts val="540"/>
              </a:spcBef>
              <a:buChar char="•"/>
              <a:tabLst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50">
                <a:latin typeface="Arial"/>
                <a:cs typeface="Arial"/>
              </a:rPr>
              <a:t>đối </a:t>
            </a:r>
            <a:r>
              <a:rPr dirty="0" sz="3200" spc="-60">
                <a:latin typeface="Arial"/>
                <a:cs typeface="Arial"/>
              </a:rPr>
              <a:t>tượng </a:t>
            </a:r>
            <a:r>
              <a:rPr dirty="0" sz="3200" spc="-70">
                <a:latin typeface="Arial"/>
                <a:cs typeface="Arial"/>
              </a:rPr>
              <a:t>được </a:t>
            </a:r>
            <a:r>
              <a:rPr dirty="0" sz="3200" spc="50">
                <a:latin typeface="Arial"/>
                <a:cs typeface="Arial"/>
              </a:rPr>
              <a:t>tạo </a:t>
            </a:r>
            <a:r>
              <a:rPr dirty="0" sz="3200" spc="-10">
                <a:latin typeface="Arial"/>
                <a:cs typeface="Arial"/>
              </a:rPr>
              <a:t>ra </a:t>
            </a:r>
            <a:r>
              <a:rPr dirty="0" sz="3200" spc="-55">
                <a:latin typeface="Arial"/>
                <a:cs typeface="Arial"/>
              </a:rPr>
              <a:t>sử </a:t>
            </a:r>
            <a:r>
              <a:rPr dirty="0" sz="3200" spc="50">
                <a:latin typeface="Arial"/>
                <a:cs typeface="Arial"/>
              </a:rPr>
              <a:t>dụng  </a:t>
            </a:r>
            <a:r>
              <a:rPr dirty="0" sz="3200" spc="25">
                <a:latin typeface="Arial"/>
                <a:cs typeface="Arial"/>
              </a:rPr>
              <a:t>chuỗi </a:t>
            </a:r>
            <a:r>
              <a:rPr dirty="0" sz="3200" spc="-10">
                <a:latin typeface="Arial"/>
                <a:cs typeface="Arial"/>
              </a:rPr>
              <a:t>tên </a:t>
            </a:r>
            <a:r>
              <a:rPr dirty="0" sz="3200" spc="50">
                <a:latin typeface="Arial"/>
                <a:cs typeface="Arial"/>
              </a:rPr>
              <a:t>tập </a:t>
            </a:r>
            <a:r>
              <a:rPr dirty="0" sz="3200" spc="-5">
                <a:latin typeface="Arial"/>
                <a:cs typeface="Arial"/>
              </a:rPr>
              <a:t>tin, </a:t>
            </a:r>
            <a:r>
              <a:rPr dirty="0" sz="3200" spc="55">
                <a:latin typeface="Arial"/>
                <a:cs typeface="Arial"/>
              </a:rPr>
              <a:t>tập </a:t>
            </a:r>
            <a:r>
              <a:rPr dirty="0" sz="3200" spc="-5">
                <a:latin typeface="Arial"/>
                <a:cs typeface="Arial"/>
              </a:rPr>
              <a:t>tin, </a:t>
            </a:r>
            <a:r>
              <a:rPr dirty="0" sz="3200" spc="50">
                <a:latin typeface="Arial"/>
                <a:cs typeface="Arial"/>
              </a:rPr>
              <a:t>đối </a:t>
            </a:r>
            <a:r>
              <a:rPr dirty="0" sz="3200" spc="-60">
                <a:latin typeface="Arial"/>
                <a:cs typeface="Arial"/>
              </a:rPr>
              <a:t>tượng  </a:t>
            </a:r>
            <a:r>
              <a:rPr dirty="0" sz="3200" spc="-10">
                <a:latin typeface="Arial"/>
                <a:cs typeface="Arial"/>
              </a:rPr>
              <a:t>FileDescriptor </a:t>
            </a:r>
            <a:r>
              <a:rPr dirty="0" sz="3200" spc="-35">
                <a:latin typeface="Arial"/>
                <a:cs typeface="Arial"/>
              </a:rPr>
              <a:t>như </a:t>
            </a:r>
            <a:r>
              <a:rPr dirty="0" sz="3200" spc="50">
                <a:latin typeface="Arial"/>
                <a:cs typeface="Arial"/>
              </a:rPr>
              <a:t>một </a:t>
            </a:r>
            <a:r>
              <a:rPr dirty="0" sz="3200" spc="-5">
                <a:latin typeface="Arial"/>
                <a:cs typeface="Arial"/>
              </a:rPr>
              <a:t>tham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 spc="50">
                <a:latin typeface="Arial"/>
                <a:cs typeface="Arial"/>
              </a:rPr>
              <a:t>số.</a:t>
            </a:r>
            <a:endParaRPr sz="3200">
              <a:latin typeface="Arial"/>
              <a:cs typeface="Arial"/>
            </a:endParaRPr>
          </a:p>
          <a:p>
            <a:pPr algn="just" marL="355600" marR="6985" indent="-342900">
              <a:lnSpc>
                <a:spcPct val="90000"/>
              </a:lnSpc>
              <a:spcBef>
                <a:spcPts val="745"/>
              </a:spcBef>
              <a:buChar char="•"/>
              <a:tabLst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-50">
                <a:latin typeface="Arial"/>
                <a:cs typeface="Arial"/>
              </a:rPr>
              <a:t>phương </a:t>
            </a:r>
            <a:r>
              <a:rPr dirty="0" sz="3200" spc="-30">
                <a:latin typeface="Arial"/>
                <a:cs typeface="Arial"/>
              </a:rPr>
              <a:t>thức </a:t>
            </a:r>
            <a:r>
              <a:rPr dirty="0" sz="3200" spc="50">
                <a:latin typeface="Arial"/>
                <a:cs typeface="Arial"/>
              </a:rPr>
              <a:t>nạp </a:t>
            </a:r>
            <a:r>
              <a:rPr dirty="0" sz="3200" spc="25">
                <a:latin typeface="Arial"/>
                <a:cs typeface="Arial"/>
              </a:rPr>
              <a:t>chồng </a:t>
            </a:r>
            <a:r>
              <a:rPr dirty="0" sz="3200" spc="75">
                <a:latin typeface="Arial"/>
                <a:cs typeface="Arial"/>
              </a:rPr>
              <a:t>của </a:t>
            </a:r>
            <a:r>
              <a:rPr dirty="0" sz="3200" spc="-55">
                <a:latin typeface="Arial"/>
                <a:cs typeface="Arial"/>
              </a:rPr>
              <a:t>lớp  </a:t>
            </a:r>
            <a:r>
              <a:rPr dirty="0" sz="3200" spc="-10">
                <a:latin typeface="Arial"/>
                <a:cs typeface="Arial"/>
              </a:rPr>
              <a:t>InputStream. </a:t>
            </a:r>
            <a:r>
              <a:rPr dirty="0" sz="3200" spc="-5">
                <a:latin typeface="Arial"/>
                <a:cs typeface="Arial"/>
              </a:rPr>
              <a:t>nó cung </a:t>
            </a:r>
            <a:r>
              <a:rPr dirty="0" sz="3200" spc="55">
                <a:latin typeface="Arial"/>
                <a:cs typeface="Arial"/>
              </a:rPr>
              <a:t>cấp </a:t>
            </a:r>
            <a:r>
              <a:rPr dirty="0" sz="3200" spc="-50">
                <a:latin typeface="Arial"/>
                <a:cs typeface="Arial"/>
              </a:rPr>
              <a:t>phương </a:t>
            </a:r>
            <a:r>
              <a:rPr dirty="0" sz="3200" spc="-30">
                <a:latin typeface="Arial"/>
                <a:cs typeface="Arial"/>
              </a:rPr>
              <a:t>thức  </a:t>
            </a:r>
            <a:r>
              <a:rPr dirty="0" sz="3200" spc="-10">
                <a:latin typeface="Arial"/>
                <a:cs typeface="Arial"/>
              </a:rPr>
              <a:t>‘finalize( </a:t>
            </a:r>
            <a:r>
              <a:rPr dirty="0" sz="3200">
                <a:latin typeface="Arial"/>
                <a:cs typeface="Arial"/>
              </a:rPr>
              <a:t>)’ và </a:t>
            </a:r>
            <a:r>
              <a:rPr dirty="0" sz="3200" spc="-5">
                <a:latin typeface="Arial"/>
                <a:cs typeface="Arial"/>
              </a:rPr>
              <a:t>‘getFD(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)’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833119"/>
            <a:ext cx="54279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</a:t>
            </a:r>
            <a:r>
              <a:rPr dirty="0" spc="-110"/>
              <a:t> </a:t>
            </a:r>
            <a:r>
              <a:rPr dirty="0" spc="-45"/>
              <a:t>FileOutputStream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965960"/>
            <a:ext cx="7612380" cy="334772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algn="just" marL="355600" marR="9525" indent="-342900">
              <a:lnSpc>
                <a:spcPts val="3450"/>
              </a:lnSpc>
              <a:spcBef>
                <a:spcPts val="540"/>
              </a:spcBef>
              <a:buChar char="•"/>
              <a:tabLst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Cho phép </a:t>
            </a:r>
            <a:r>
              <a:rPr dirty="0" sz="3200" spc="50">
                <a:latin typeface="Arial"/>
                <a:cs typeface="Arial"/>
              </a:rPr>
              <a:t>kết </a:t>
            </a:r>
            <a:r>
              <a:rPr dirty="0" sz="3200" spc="35">
                <a:latin typeface="Arial"/>
                <a:cs typeface="Arial"/>
              </a:rPr>
              <a:t>xuất </a:t>
            </a:r>
            <a:r>
              <a:rPr dirty="0" sz="3200" spc="105">
                <a:latin typeface="Arial"/>
                <a:cs typeface="Arial"/>
              </a:rPr>
              <a:t>để </a:t>
            </a:r>
            <a:r>
              <a:rPr dirty="0" sz="3200">
                <a:latin typeface="Arial"/>
                <a:cs typeface="Arial"/>
              </a:rPr>
              <a:t>ghi </a:t>
            </a:r>
            <a:r>
              <a:rPr dirty="0" sz="3200" spc="-10">
                <a:latin typeface="Arial"/>
                <a:cs typeface="Arial"/>
              </a:rPr>
              <a:t>ra </a:t>
            </a:r>
            <a:r>
              <a:rPr dirty="0" sz="3200" spc="50">
                <a:latin typeface="Arial"/>
                <a:cs typeface="Arial"/>
              </a:rPr>
              <a:t>một </a:t>
            </a:r>
            <a:r>
              <a:rPr dirty="0" sz="3200" spc="25">
                <a:latin typeface="Arial"/>
                <a:cs typeface="Arial"/>
              </a:rPr>
              <a:t>luồng  </a:t>
            </a:r>
            <a:r>
              <a:rPr dirty="0" sz="3200" spc="55">
                <a:latin typeface="Arial"/>
                <a:cs typeface="Arial"/>
              </a:rPr>
              <a:t>tập</a:t>
            </a:r>
            <a:r>
              <a:rPr dirty="0" sz="3200" spc="-10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tin</a:t>
            </a:r>
            <a:endParaRPr sz="3200">
              <a:latin typeface="Arial"/>
              <a:cs typeface="Arial"/>
            </a:endParaRPr>
          </a:p>
          <a:p>
            <a:pPr algn="just" marL="355600" marR="5080" indent="-342900">
              <a:lnSpc>
                <a:spcPts val="3450"/>
              </a:lnSpc>
              <a:spcBef>
                <a:spcPts val="810"/>
              </a:spcBef>
              <a:buChar char="•"/>
              <a:tabLst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50">
                <a:latin typeface="Arial"/>
                <a:cs typeface="Arial"/>
              </a:rPr>
              <a:t>đối </a:t>
            </a:r>
            <a:r>
              <a:rPr dirty="0" sz="3200" spc="-55">
                <a:latin typeface="Arial"/>
                <a:cs typeface="Arial"/>
              </a:rPr>
              <a:t>tượng </a:t>
            </a:r>
            <a:r>
              <a:rPr dirty="0" sz="3200" spc="-5">
                <a:latin typeface="Arial"/>
                <a:cs typeface="Arial"/>
              </a:rPr>
              <a:t>cũng </a:t>
            </a:r>
            <a:r>
              <a:rPr dirty="0" sz="3200" spc="50">
                <a:latin typeface="Arial"/>
                <a:cs typeface="Arial"/>
              </a:rPr>
              <a:t>tạo </a:t>
            </a:r>
            <a:r>
              <a:rPr dirty="0" sz="3200" spc="-5">
                <a:latin typeface="Arial"/>
                <a:cs typeface="Arial"/>
              </a:rPr>
              <a:t>ra </a:t>
            </a:r>
            <a:r>
              <a:rPr dirty="0" sz="3200" spc="-45">
                <a:latin typeface="Arial"/>
                <a:cs typeface="Arial"/>
              </a:rPr>
              <a:t>sử </a:t>
            </a:r>
            <a:r>
              <a:rPr dirty="0" sz="3200" spc="50">
                <a:latin typeface="Arial"/>
                <a:cs typeface="Arial"/>
              </a:rPr>
              <a:t>dụng một  </a:t>
            </a:r>
            <a:r>
              <a:rPr dirty="0" sz="3200" spc="25">
                <a:latin typeface="Arial"/>
                <a:cs typeface="Arial"/>
              </a:rPr>
              <a:t>chuỗi </a:t>
            </a:r>
            <a:r>
              <a:rPr dirty="0" sz="3200" spc="-5">
                <a:latin typeface="Arial"/>
                <a:cs typeface="Arial"/>
              </a:rPr>
              <a:t>tên </a:t>
            </a:r>
            <a:r>
              <a:rPr dirty="0" sz="3200" spc="50">
                <a:latin typeface="Arial"/>
                <a:cs typeface="Arial"/>
              </a:rPr>
              <a:t>tập </a:t>
            </a:r>
            <a:r>
              <a:rPr dirty="0" sz="3200" spc="-10">
                <a:latin typeface="Arial"/>
                <a:cs typeface="Arial"/>
              </a:rPr>
              <a:t>tin, </a:t>
            </a:r>
            <a:r>
              <a:rPr dirty="0" sz="3200" spc="50">
                <a:latin typeface="Arial"/>
                <a:cs typeface="Arial"/>
              </a:rPr>
              <a:t>tạp </a:t>
            </a:r>
            <a:r>
              <a:rPr dirty="0" sz="3200" spc="-5">
                <a:latin typeface="Arial"/>
                <a:cs typeface="Arial"/>
              </a:rPr>
              <a:t>tin, hay </a:t>
            </a:r>
            <a:r>
              <a:rPr dirty="0" sz="3200" spc="50">
                <a:latin typeface="Arial"/>
                <a:cs typeface="Arial"/>
              </a:rPr>
              <a:t>đối </a:t>
            </a:r>
            <a:r>
              <a:rPr dirty="0" sz="3200" spc="-60">
                <a:latin typeface="Arial"/>
                <a:cs typeface="Arial"/>
              </a:rPr>
              <a:t>tượng  </a:t>
            </a:r>
            <a:r>
              <a:rPr dirty="0" sz="3200" spc="-10">
                <a:latin typeface="Arial"/>
                <a:cs typeface="Arial"/>
              </a:rPr>
              <a:t>FileDescriptor </a:t>
            </a:r>
            <a:r>
              <a:rPr dirty="0" sz="3200" spc="-35">
                <a:latin typeface="Arial"/>
                <a:cs typeface="Arial"/>
              </a:rPr>
              <a:t>như </a:t>
            </a:r>
            <a:r>
              <a:rPr dirty="0" sz="3200" spc="55">
                <a:latin typeface="Arial"/>
                <a:cs typeface="Arial"/>
              </a:rPr>
              <a:t>một </a:t>
            </a:r>
            <a:r>
              <a:rPr dirty="0" sz="3200" spc="-5">
                <a:latin typeface="Arial"/>
                <a:cs typeface="Arial"/>
              </a:rPr>
              <a:t>tham</a:t>
            </a:r>
            <a:r>
              <a:rPr dirty="0" sz="3200" spc="-75">
                <a:latin typeface="Arial"/>
                <a:cs typeface="Arial"/>
              </a:rPr>
              <a:t> </a:t>
            </a:r>
            <a:r>
              <a:rPr dirty="0" sz="3200" spc="50">
                <a:latin typeface="Arial"/>
                <a:cs typeface="Arial"/>
              </a:rPr>
              <a:t>số.</a:t>
            </a:r>
            <a:endParaRPr sz="3200">
              <a:latin typeface="Arial"/>
              <a:cs typeface="Arial"/>
            </a:endParaRPr>
          </a:p>
          <a:p>
            <a:pPr algn="just" marL="355600" marR="5080" indent="-342900">
              <a:lnSpc>
                <a:spcPts val="3460"/>
              </a:lnSpc>
              <a:spcBef>
                <a:spcPts val="790"/>
              </a:spcBef>
              <a:buChar char="•"/>
              <a:tabLst>
                <a:tab pos="355600" algn="l"/>
              </a:tabLst>
            </a:pPr>
            <a:r>
              <a:rPr dirty="0" sz="3200" spc="-55">
                <a:latin typeface="Arial"/>
                <a:cs typeface="Arial"/>
              </a:rPr>
              <a:t>Lớp </a:t>
            </a:r>
            <a:r>
              <a:rPr dirty="0" sz="3200" spc="-10">
                <a:latin typeface="Arial"/>
                <a:cs typeface="Arial"/>
              </a:rPr>
              <a:t>này </a:t>
            </a:r>
            <a:r>
              <a:rPr dirty="0" sz="3200" spc="50">
                <a:latin typeface="Arial"/>
                <a:cs typeface="Arial"/>
              </a:rPr>
              <a:t>nạp </a:t>
            </a:r>
            <a:r>
              <a:rPr dirty="0" sz="3200" spc="25">
                <a:latin typeface="Arial"/>
                <a:cs typeface="Arial"/>
              </a:rPr>
              <a:t>chồng </a:t>
            </a: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-50">
                <a:latin typeface="Arial"/>
                <a:cs typeface="Arial"/>
              </a:rPr>
              <a:t>phương </a:t>
            </a:r>
            <a:r>
              <a:rPr dirty="0" sz="3200" spc="-35">
                <a:latin typeface="Arial"/>
                <a:cs typeface="Arial"/>
              </a:rPr>
              <a:t>thức  </a:t>
            </a:r>
            <a:r>
              <a:rPr dirty="0" sz="3200" spc="75">
                <a:latin typeface="Arial"/>
                <a:cs typeface="Arial"/>
              </a:rPr>
              <a:t>của   </a:t>
            </a:r>
            <a:r>
              <a:rPr dirty="0" sz="3200" spc="-55">
                <a:latin typeface="Arial"/>
                <a:cs typeface="Arial"/>
              </a:rPr>
              <a:t>lớp   </a:t>
            </a:r>
            <a:r>
              <a:rPr dirty="0" sz="3200" spc="-10">
                <a:latin typeface="Arial"/>
                <a:cs typeface="Arial"/>
              </a:rPr>
              <a:t>OutputStream   </a:t>
            </a:r>
            <a:r>
              <a:rPr dirty="0" sz="3200">
                <a:latin typeface="Arial"/>
                <a:cs typeface="Arial"/>
              </a:rPr>
              <a:t>và   </a:t>
            </a:r>
            <a:r>
              <a:rPr dirty="0" sz="3200" spc="-5">
                <a:latin typeface="Arial"/>
                <a:cs typeface="Arial"/>
              </a:rPr>
              <a:t>cung</a:t>
            </a:r>
            <a:r>
              <a:rPr dirty="0" sz="3200" spc="5">
                <a:latin typeface="Arial"/>
                <a:cs typeface="Arial"/>
              </a:rPr>
              <a:t> </a:t>
            </a:r>
            <a:r>
              <a:rPr dirty="0" sz="3200" spc="55">
                <a:latin typeface="Arial"/>
                <a:cs typeface="Arial"/>
              </a:rPr>
              <a:t>cấp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4603" y="5238750"/>
            <a:ext cx="41827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Arial"/>
                <a:cs typeface="Arial"/>
              </a:rPr>
              <a:t>‘finalize( </a:t>
            </a:r>
            <a:r>
              <a:rPr dirty="0" sz="3200">
                <a:latin typeface="Arial"/>
                <a:cs typeface="Arial"/>
              </a:rPr>
              <a:t>)’ và </a:t>
            </a:r>
            <a:r>
              <a:rPr dirty="0" sz="3200" spc="-5">
                <a:latin typeface="Arial"/>
                <a:cs typeface="Arial"/>
              </a:rPr>
              <a:t>‘getFD(</a:t>
            </a:r>
            <a:r>
              <a:rPr dirty="0" sz="3200" spc="-6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)’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9570" y="5238750"/>
            <a:ext cx="234886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0">
                <a:latin typeface="Arial"/>
                <a:cs typeface="Arial"/>
              </a:rPr>
              <a:t>phương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 spc="-35">
                <a:latin typeface="Arial"/>
                <a:cs typeface="Arial"/>
              </a:rPr>
              <a:t>thức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7020" y="833119"/>
            <a:ext cx="34950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Nhập </a:t>
            </a:r>
            <a:r>
              <a:rPr dirty="0" spc="30"/>
              <a:t>xuất</a:t>
            </a:r>
            <a:r>
              <a:rPr dirty="0" spc="-215"/>
              <a:t> </a:t>
            </a:r>
            <a:r>
              <a:rPr dirty="0" spc="75"/>
              <a:t>lọc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96977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9570" y="1986279"/>
            <a:ext cx="617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L</a:t>
            </a:r>
            <a:r>
              <a:rPr dirty="0" sz="2400" spc="120">
                <a:latin typeface="Arial"/>
                <a:cs typeface="Arial"/>
              </a:rPr>
              <a:t>ọ</a:t>
            </a:r>
            <a:r>
              <a:rPr dirty="0" sz="2400" spc="0">
                <a:latin typeface="Arial"/>
                <a:cs typeface="Arial"/>
              </a:rPr>
              <a:t>c</a:t>
            </a:r>
            <a:r>
              <a:rPr dirty="0" sz="240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3870" y="2491739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3870" y="3299459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3870" y="4105909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3870" y="454787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3870" y="5355590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9620" y="2428239"/>
            <a:ext cx="6792595" cy="3622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Là </a:t>
            </a:r>
            <a:r>
              <a:rPr dirty="0" sz="2400" spc="25">
                <a:latin typeface="Arial"/>
                <a:cs typeface="Arial"/>
              </a:rPr>
              <a:t>kiểu </a:t>
            </a:r>
            <a:r>
              <a:rPr dirty="0" sz="2400" spc="15">
                <a:latin typeface="Arial"/>
                <a:cs typeface="Arial"/>
              </a:rPr>
              <a:t>luồng </a:t>
            </a:r>
            <a:r>
              <a:rPr dirty="0" sz="2400" spc="-35">
                <a:latin typeface="Arial"/>
                <a:cs typeface="Arial"/>
              </a:rPr>
              <a:t>sửa </a:t>
            </a:r>
            <a:r>
              <a:rPr dirty="0" sz="2400" spc="30">
                <a:latin typeface="Arial"/>
                <a:cs typeface="Arial"/>
              </a:rPr>
              <a:t>đổi </a:t>
            </a:r>
            <a:r>
              <a:rPr dirty="0" sz="2400" spc="-5">
                <a:latin typeface="Arial"/>
                <a:cs typeface="Arial"/>
              </a:rPr>
              <a:t>cách </a:t>
            </a:r>
            <a:r>
              <a:rPr dirty="0" sz="2400" spc="25">
                <a:latin typeface="Arial"/>
                <a:cs typeface="Arial"/>
              </a:rPr>
              <a:t>điều </a:t>
            </a:r>
            <a:r>
              <a:rPr dirty="0" sz="2400" spc="25">
                <a:latin typeface="Arial"/>
                <a:cs typeface="Arial"/>
              </a:rPr>
              <a:t>quản </a:t>
            </a:r>
            <a:r>
              <a:rPr dirty="0" sz="2400" spc="35">
                <a:latin typeface="Arial"/>
                <a:cs typeface="Arial"/>
              </a:rPr>
              <a:t>một </a:t>
            </a:r>
            <a:r>
              <a:rPr dirty="0" sz="2400" spc="15">
                <a:latin typeface="Arial"/>
                <a:cs typeface="Arial"/>
              </a:rPr>
              <a:t>luồng  </a:t>
            </a:r>
            <a:r>
              <a:rPr dirty="0" sz="2400" spc="25">
                <a:latin typeface="Arial"/>
                <a:cs typeface="Arial"/>
              </a:rPr>
              <a:t>hiện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có.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2400" spc="65">
                <a:latin typeface="Arial"/>
                <a:cs typeface="Arial"/>
              </a:rPr>
              <a:t>về </a:t>
            </a:r>
            <a:r>
              <a:rPr dirty="0" sz="2400" spc="-55">
                <a:latin typeface="Arial"/>
                <a:cs typeface="Arial"/>
              </a:rPr>
              <a:t>cơ </a:t>
            </a:r>
            <a:r>
              <a:rPr dirty="0" sz="2400" spc="35">
                <a:latin typeface="Arial"/>
                <a:cs typeface="Arial"/>
              </a:rPr>
              <a:t>bản </a:t>
            </a:r>
            <a:r>
              <a:rPr dirty="0" sz="2400" spc="-55">
                <a:latin typeface="Arial"/>
                <a:cs typeface="Arial"/>
              </a:rPr>
              <a:t>được </a:t>
            </a:r>
            <a:r>
              <a:rPr dirty="0" sz="2400" spc="-40">
                <a:latin typeface="Arial"/>
                <a:cs typeface="Arial"/>
              </a:rPr>
              <a:t>sử </a:t>
            </a:r>
            <a:r>
              <a:rPr dirty="0" sz="2400" spc="40">
                <a:latin typeface="Arial"/>
                <a:cs typeface="Arial"/>
              </a:rPr>
              <a:t>dụng </a:t>
            </a:r>
            <a:r>
              <a:rPr dirty="0" sz="2400" spc="65">
                <a:latin typeface="Arial"/>
                <a:cs typeface="Arial"/>
              </a:rPr>
              <a:t>để </a:t>
            </a:r>
            <a:r>
              <a:rPr dirty="0" sz="2400">
                <a:latin typeface="Arial"/>
                <a:cs typeface="Arial"/>
              </a:rPr>
              <a:t>thích </a:t>
            </a:r>
            <a:r>
              <a:rPr dirty="0" sz="2400" spc="-40">
                <a:latin typeface="Arial"/>
                <a:cs typeface="Arial"/>
              </a:rPr>
              <a:t>ứng </a:t>
            </a:r>
            <a:r>
              <a:rPr dirty="0" sz="2400" spc="-5">
                <a:latin typeface="Arial"/>
                <a:cs typeface="Arial"/>
              </a:rPr>
              <a:t>các </a:t>
            </a:r>
            <a:r>
              <a:rPr dirty="0" sz="2400" spc="15">
                <a:latin typeface="Arial"/>
                <a:cs typeface="Arial"/>
              </a:rPr>
              <a:t>luồng  </a:t>
            </a:r>
            <a:r>
              <a:rPr dirty="0" sz="2400">
                <a:latin typeface="Arial"/>
                <a:cs typeface="Arial"/>
              </a:rPr>
              <a:t>theo </a:t>
            </a:r>
            <a:r>
              <a:rPr dirty="0" sz="2400" spc="-5">
                <a:latin typeface="Arial"/>
                <a:cs typeface="Arial"/>
              </a:rPr>
              <a:t>các </a:t>
            </a:r>
            <a:r>
              <a:rPr dirty="0" sz="2400">
                <a:latin typeface="Arial"/>
                <a:cs typeface="Arial"/>
              </a:rPr>
              <a:t>nhu </a:t>
            </a:r>
            <a:r>
              <a:rPr dirty="0" sz="2400" spc="35">
                <a:latin typeface="Arial"/>
                <a:cs typeface="Arial"/>
              </a:rPr>
              <a:t>cầu </a:t>
            </a:r>
            <a:r>
              <a:rPr dirty="0" sz="2400" spc="50">
                <a:latin typeface="Arial"/>
                <a:cs typeface="Arial"/>
              </a:rPr>
              <a:t>của </a:t>
            </a:r>
            <a:r>
              <a:rPr dirty="0" sz="2400" spc="-35">
                <a:latin typeface="Arial"/>
                <a:cs typeface="Arial"/>
              </a:rPr>
              <a:t>chương </a:t>
            </a:r>
            <a:r>
              <a:rPr dirty="0" sz="2400" spc="-5">
                <a:latin typeface="Arial"/>
                <a:cs typeface="Arial"/>
              </a:rPr>
              <a:t>trình </a:t>
            </a:r>
            <a:r>
              <a:rPr dirty="0" sz="2400" spc="110">
                <a:latin typeface="Arial"/>
                <a:cs typeface="Arial"/>
              </a:rPr>
              <a:t>cụ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25">
                <a:latin typeface="Arial"/>
                <a:cs typeface="Arial"/>
              </a:rPr>
              <a:t>thể.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50">
                <a:latin typeface="Arial"/>
                <a:cs typeface="Arial"/>
              </a:rPr>
              <a:t>Bộ </a:t>
            </a:r>
            <a:r>
              <a:rPr dirty="0" sz="2400" spc="30">
                <a:latin typeface="Arial"/>
                <a:cs typeface="Arial"/>
              </a:rPr>
              <a:t>lọc </a:t>
            </a:r>
            <a:r>
              <a:rPr dirty="0" sz="2400" spc="40">
                <a:latin typeface="Arial"/>
                <a:cs typeface="Arial"/>
              </a:rPr>
              <a:t>nằm </a:t>
            </a:r>
            <a:r>
              <a:rPr dirty="0" sz="2400" spc="-30">
                <a:latin typeface="Arial"/>
                <a:cs typeface="Arial"/>
              </a:rPr>
              <a:t>giữa </a:t>
            </a:r>
            <a:r>
              <a:rPr dirty="0" sz="2400" spc="15">
                <a:latin typeface="Arial"/>
                <a:cs typeface="Arial"/>
              </a:rPr>
              <a:t>luồng </a:t>
            </a:r>
            <a:r>
              <a:rPr dirty="0" sz="2400" spc="30">
                <a:latin typeface="Arial"/>
                <a:cs typeface="Arial"/>
              </a:rPr>
              <a:t>nhập </a:t>
            </a:r>
            <a:r>
              <a:rPr dirty="0" sz="2400">
                <a:latin typeface="Arial"/>
                <a:cs typeface="Arial"/>
              </a:rPr>
              <a:t>và </a:t>
            </a:r>
            <a:r>
              <a:rPr dirty="0" sz="2400" spc="15">
                <a:latin typeface="Arial"/>
                <a:cs typeface="Arial"/>
              </a:rPr>
              <a:t>luồng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 spc="25">
                <a:latin typeface="Arial"/>
                <a:cs typeface="Arial"/>
              </a:rPr>
              <a:t>xuất.</a:t>
            </a:r>
            <a:endParaRPr sz="240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  <a:spcBef>
                <a:spcPts val="600"/>
              </a:spcBef>
            </a:pPr>
            <a:r>
              <a:rPr dirty="0" sz="2400" spc="-25">
                <a:latin typeface="Arial"/>
                <a:cs typeface="Arial"/>
              </a:rPr>
              <a:t>Thực </a:t>
            </a:r>
            <a:r>
              <a:rPr dirty="0" sz="2400" spc="25">
                <a:latin typeface="Arial"/>
                <a:cs typeface="Arial"/>
              </a:rPr>
              <a:t>hiện </a:t>
            </a:r>
            <a:r>
              <a:rPr dirty="0" sz="2400" spc="30">
                <a:latin typeface="Arial"/>
                <a:cs typeface="Arial"/>
              </a:rPr>
              <a:t>một </a:t>
            </a:r>
            <a:r>
              <a:rPr dirty="0" sz="2400" spc="60">
                <a:latin typeface="Arial"/>
                <a:cs typeface="Arial"/>
              </a:rPr>
              <a:t>số </a:t>
            </a:r>
            <a:r>
              <a:rPr dirty="0" sz="2400" spc="25">
                <a:latin typeface="Arial"/>
                <a:cs typeface="Arial"/>
              </a:rPr>
              <a:t>tiến </a:t>
            </a:r>
            <a:r>
              <a:rPr dirty="0" sz="2400" spc="-5">
                <a:latin typeface="Arial"/>
                <a:cs typeface="Arial"/>
              </a:rPr>
              <a:t>trình </a:t>
            </a:r>
            <a:r>
              <a:rPr dirty="0" sz="2400" spc="40">
                <a:latin typeface="Arial"/>
                <a:cs typeface="Arial"/>
              </a:rPr>
              <a:t>đặt </a:t>
            </a:r>
            <a:r>
              <a:rPr dirty="0" sz="2400" spc="25">
                <a:latin typeface="Arial"/>
                <a:cs typeface="Arial"/>
              </a:rPr>
              <a:t>biệt </a:t>
            </a:r>
            <a:r>
              <a:rPr dirty="0" sz="2400" spc="-5">
                <a:latin typeface="Arial"/>
                <a:cs typeface="Arial"/>
              </a:rPr>
              <a:t>trên các byte  </a:t>
            </a:r>
            <a:r>
              <a:rPr dirty="0" sz="2400" spc="-55">
                <a:latin typeface="Arial"/>
                <a:cs typeface="Arial"/>
              </a:rPr>
              <a:t>được </a:t>
            </a:r>
            <a:r>
              <a:rPr dirty="0" sz="2400" spc="15">
                <a:latin typeface="Arial"/>
                <a:cs typeface="Arial"/>
              </a:rPr>
              <a:t>chuyển </a:t>
            </a:r>
            <a:r>
              <a:rPr dirty="0" sz="2400" spc="-10">
                <a:latin typeface="Arial"/>
                <a:cs typeface="Arial"/>
              </a:rPr>
              <a:t>giao </a:t>
            </a:r>
            <a:r>
              <a:rPr dirty="0" sz="2400" spc="-35">
                <a:latin typeface="Arial"/>
                <a:cs typeface="Arial"/>
              </a:rPr>
              <a:t>từ </a:t>
            </a:r>
            <a:r>
              <a:rPr dirty="0" sz="2400" spc="35">
                <a:latin typeface="Arial"/>
                <a:cs typeface="Arial"/>
              </a:rPr>
              <a:t>đầu </a:t>
            </a:r>
            <a:r>
              <a:rPr dirty="0" sz="2400" spc="-5">
                <a:latin typeface="Arial"/>
                <a:cs typeface="Arial"/>
              </a:rPr>
              <a:t>vào </a:t>
            </a:r>
            <a:r>
              <a:rPr dirty="0" sz="2400" spc="35">
                <a:latin typeface="Arial"/>
                <a:cs typeface="Arial"/>
              </a:rPr>
              <a:t>đến kết </a:t>
            </a:r>
            <a:r>
              <a:rPr dirty="0" sz="2400" spc="25">
                <a:latin typeface="Arial"/>
                <a:cs typeface="Arial"/>
              </a:rPr>
              <a:t>xuất.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  <a:tabLst>
                <a:tab pos="537845" algn="l"/>
                <a:tab pos="1116965" algn="l"/>
                <a:tab pos="1847214" algn="l"/>
                <a:tab pos="2509520" algn="l"/>
                <a:tab pos="3001645" algn="l"/>
                <a:tab pos="3739515" algn="l"/>
                <a:tab pos="4471035" algn="l"/>
                <a:tab pos="5133340" algn="l"/>
                <a:tab pos="5760085" algn="l"/>
                <a:tab pos="6370955" algn="l"/>
              </a:tabLst>
            </a:pPr>
            <a:r>
              <a:rPr dirty="0" sz="2400" spc="-5">
                <a:latin typeface="Arial"/>
                <a:cs typeface="Arial"/>
              </a:rPr>
              <a:t>C</a:t>
            </a:r>
            <a:r>
              <a:rPr dirty="0" sz="2400">
                <a:latin typeface="Arial"/>
                <a:cs typeface="Arial"/>
              </a:rPr>
              <a:t>ó	t</a:t>
            </a:r>
            <a:r>
              <a:rPr dirty="0" sz="2400" spc="5">
                <a:latin typeface="Arial"/>
                <a:cs typeface="Arial"/>
              </a:rPr>
              <a:t>h</a:t>
            </a:r>
            <a:r>
              <a:rPr dirty="0" sz="2400" spc="135">
                <a:latin typeface="Arial"/>
                <a:cs typeface="Arial"/>
              </a:rPr>
              <a:t>ể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p</a:t>
            </a:r>
            <a:r>
              <a:rPr dirty="0" sz="2400" spc="15">
                <a:latin typeface="Arial"/>
                <a:cs typeface="Arial"/>
              </a:rPr>
              <a:t>h</a:t>
            </a:r>
            <a:r>
              <a:rPr dirty="0" sz="2400" spc="110">
                <a:latin typeface="Arial"/>
                <a:cs typeface="Arial"/>
              </a:rPr>
              <a:t>ố</a:t>
            </a:r>
            <a:r>
              <a:rPr dirty="0" sz="2400">
                <a:latin typeface="Arial"/>
                <a:cs typeface="Arial"/>
              </a:rPr>
              <a:t>i	</a:t>
            </a:r>
            <a:r>
              <a:rPr dirty="0" sz="2400" spc="10">
                <a:latin typeface="Arial"/>
                <a:cs typeface="Arial"/>
              </a:rPr>
              <a:t>h</a:t>
            </a:r>
            <a:r>
              <a:rPr dirty="0" sz="2400" spc="-125">
                <a:latin typeface="Arial"/>
                <a:cs typeface="Arial"/>
              </a:rPr>
              <a:t>ợ</a:t>
            </a:r>
            <a:r>
              <a:rPr dirty="0" sz="2400">
                <a:latin typeface="Arial"/>
                <a:cs typeface="Arial"/>
              </a:rPr>
              <a:t>p	</a:t>
            </a:r>
            <a:r>
              <a:rPr dirty="0" sz="2400" spc="0">
                <a:latin typeface="Arial"/>
                <a:cs typeface="Arial"/>
              </a:rPr>
              <a:t>đ</a:t>
            </a:r>
            <a:r>
              <a:rPr dirty="0" sz="2400" spc="135">
                <a:latin typeface="Arial"/>
                <a:cs typeface="Arial"/>
              </a:rPr>
              <a:t>ể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5">
                <a:latin typeface="Arial"/>
                <a:cs typeface="Arial"/>
              </a:rPr>
              <a:t>t</a:t>
            </a:r>
            <a:r>
              <a:rPr dirty="0" sz="2400" spc="15">
                <a:latin typeface="Arial"/>
                <a:cs typeface="Arial"/>
              </a:rPr>
              <a:t>h</a:t>
            </a:r>
            <a:r>
              <a:rPr dirty="0" sz="2400" spc="-110">
                <a:latin typeface="Arial"/>
                <a:cs typeface="Arial"/>
              </a:rPr>
              <a:t>ự</a:t>
            </a:r>
            <a:r>
              <a:rPr dirty="0" sz="2400">
                <a:latin typeface="Arial"/>
                <a:cs typeface="Arial"/>
              </a:rPr>
              <a:t>c	</a:t>
            </a:r>
            <a:r>
              <a:rPr dirty="0" sz="2400" spc="5">
                <a:latin typeface="Arial"/>
                <a:cs typeface="Arial"/>
              </a:rPr>
              <a:t>h</a:t>
            </a:r>
            <a:r>
              <a:rPr dirty="0" sz="2400" spc="0">
                <a:latin typeface="Arial"/>
                <a:cs typeface="Arial"/>
              </a:rPr>
              <a:t>i</a:t>
            </a:r>
            <a:r>
              <a:rPr dirty="0" sz="2400" spc="110">
                <a:latin typeface="Arial"/>
                <a:cs typeface="Arial"/>
              </a:rPr>
              <a:t>ệ</a:t>
            </a:r>
            <a:r>
              <a:rPr dirty="0" sz="2400">
                <a:latin typeface="Arial"/>
                <a:cs typeface="Arial"/>
              </a:rPr>
              <a:t>n	</a:t>
            </a:r>
            <a:r>
              <a:rPr dirty="0" sz="2400" spc="25">
                <a:latin typeface="Arial"/>
                <a:cs typeface="Arial"/>
              </a:rPr>
              <a:t>m</a:t>
            </a:r>
            <a:r>
              <a:rPr dirty="0" sz="2400" spc="100">
                <a:latin typeface="Arial"/>
                <a:cs typeface="Arial"/>
              </a:rPr>
              <a:t>ộ</a:t>
            </a:r>
            <a:r>
              <a:rPr dirty="0" sz="2400">
                <a:latin typeface="Arial"/>
                <a:cs typeface="Arial"/>
              </a:rPr>
              <a:t>t	</a:t>
            </a:r>
            <a:r>
              <a:rPr dirty="0" sz="2400" spc="-10">
                <a:latin typeface="Arial"/>
                <a:cs typeface="Arial"/>
              </a:rPr>
              <a:t>dã</a:t>
            </a:r>
            <a:r>
              <a:rPr dirty="0" sz="2400">
                <a:latin typeface="Arial"/>
                <a:cs typeface="Arial"/>
              </a:rPr>
              <a:t>y	c</a:t>
            </a:r>
            <a:r>
              <a:rPr dirty="0" sz="2400" spc="-10">
                <a:latin typeface="Arial"/>
                <a:cs typeface="Arial"/>
              </a:rPr>
              <a:t>á</a:t>
            </a:r>
            <a:r>
              <a:rPr dirty="0" sz="2400">
                <a:latin typeface="Arial"/>
                <a:cs typeface="Arial"/>
              </a:rPr>
              <a:t>c	t</a:t>
            </a:r>
            <a:r>
              <a:rPr dirty="0" sz="2400" spc="5">
                <a:latin typeface="Arial"/>
                <a:cs typeface="Arial"/>
              </a:rPr>
              <a:t>u</a:t>
            </a:r>
            <a:r>
              <a:rPr dirty="0" sz="2400">
                <a:latin typeface="Arial"/>
                <a:cs typeface="Arial"/>
              </a:rPr>
              <a:t>ỳ  </a:t>
            </a:r>
            <a:r>
              <a:rPr dirty="0" sz="2400" spc="25">
                <a:latin typeface="Arial"/>
                <a:cs typeface="Arial"/>
              </a:rPr>
              <a:t>chọn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25">
                <a:latin typeface="Arial"/>
                <a:cs typeface="Arial"/>
              </a:rPr>
              <a:t>lọc.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6350" y="840739"/>
            <a:ext cx="53340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Lớp</a:t>
            </a:r>
            <a:r>
              <a:rPr dirty="0" spc="-145"/>
              <a:t> </a:t>
            </a:r>
            <a:r>
              <a:rPr dirty="0" spc="-40"/>
              <a:t>FilterInputStream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1926589"/>
            <a:ext cx="7389495" cy="268224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5">
                <a:latin typeface="Arial"/>
                <a:cs typeface="Arial"/>
              </a:rPr>
              <a:t>Là </a:t>
            </a: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-40">
                <a:latin typeface="Arial"/>
                <a:cs typeface="Arial"/>
              </a:rPr>
              <a:t>trừu</a:t>
            </a:r>
            <a:r>
              <a:rPr dirty="0" sz="2800" spc="-190">
                <a:latin typeface="Arial"/>
                <a:cs typeface="Arial"/>
              </a:rPr>
              <a:t> </a:t>
            </a:r>
            <a:r>
              <a:rPr dirty="0" sz="2800" spc="-55">
                <a:latin typeface="Arial"/>
                <a:cs typeface="Arial"/>
              </a:rPr>
              <a:t>tượng.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5">
                <a:latin typeface="Arial"/>
                <a:cs typeface="Arial"/>
              </a:rPr>
              <a:t>Là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cha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60">
                <a:latin typeface="Arial"/>
                <a:cs typeface="Arial"/>
              </a:rPr>
              <a:t>của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35">
                <a:latin typeface="Arial"/>
                <a:cs typeface="Arial"/>
              </a:rPr>
              <a:t>tất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60">
                <a:latin typeface="Arial"/>
                <a:cs typeface="Arial"/>
              </a:rPr>
              <a:t>cả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các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50">
                <a:latin typeface="Arial"/>
                <a:cs typeface="Arial"/>
              </a:rPr>
              <a:t>lớp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luồng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nhập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đã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25">
                <a:latin typeface="Arial"/>
                <a:cs typeface="Arial"/>
              </a:rPr>
              <a:t>lọc.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  <a:tab pos="1389380" algn="l"/>
                <a:tab pos="2178685" algn="l"/>
                <a:tab pos="2966085" algn="l"/>
                <a:tab pos="3947160" algn="l"/>
                <a:tab pos="4657725" algn="l"/>
                <a:tab pos="5167630" algn="l"/>
                <a:tab pos="5972175" algn="l"/>
                <a:tab pos="7049770" algn="l"/>
              </a:tabLst>
            </a:pPr>
            <a:r>
              <a:rPr dirty="0" sz="2800" spc="-45">
                <a:latin typeface="Arial"/>
                <a:cs typeface="Arial"/>
              </a:rPr>
              <a:t>C</a:t>
            </a:r>
            <a:r>
              <a:rPr dirty="0" sz="2800" spc="-30">
                <a:latin typeface="Arial"/>
                <a:cs typeface="Arial"/>
              </a:rPr>
              <a:t>u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20">
                <a:latin typeface="Arial"/>
                <a:cs typeface="Arial"/>
              </a:rPr>
              <a:t>c</a:t>
            </a:r>
            <a:r>
              <a:rPr dirty="0" sz="2800" spc="150">
                <a:latin typeface="Arial"/>
                <a:cs typeface="Arial"/>
              </a:rPr>
              <a:t>ấ</a:t>
            </a:r>
            <a:r>
              <a:rPr dirty="0" sz="2800">
                <a:latin typeface="Arial"/>
                <a:cs typeface="Arial"/>
              </a:rPr>
              <a:t>p	</a:t>
            </a:r>
            <a:r>
              <a:rPr dirty="0" sz="2800" spc="-35">
                <a:latin typeface="Arial"/>
                <a:cs typeface="Arial"/>
              </a:rPr>
              <a:t>k</a:t>
            </a:r>
            <a:r>
              <a:rPr dirty="0" sz="2800" spc="-30">
                <a:latin typeface="Arial"/>
                <a:cs typeface="Arial"/>
              </a:rPr>
              <a:t>h</a:t>
            </a:r>
            <a:r>
              <a:rPr dirty="0" sz="2800" spc="150">
                <a:latin typeface="Arial"/>
                <a:cs typeface="Arial"/>
              </a:rPr>
              <a:t>ả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 spc="-5">
                <a:latin typeface="Arial"/>
                <a:cs typeface="Arial"/>
              </a:rPr>
              <a:t>ă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10">
                <a:latin typeface="Arial"/>
                <a:cs typeface="Arial"/>
              </a:rPr>
              <a:t>t</a:t>
            </a:r>
            <a:r>
              <a:rPr dirty="0" sz="2800" spc="125">
                <a:latin typeface="Arial"/>
                <a:cs typeface="Arial"/>
              </a:rPr>
              <a:t>ạ</a:t>
            </a:r>
            <a:r>
              <a:rPr dirty="0" sz="2800">
                <a:latin typeface="Arial"/>
                <a:cs typeface="Arial"/>
              </a:rPr>
              <a:t>o	</a:t>
            </a:r>
            <a:r>
              <a:rPr dirty="0" sz="2800" spc="-35">
                <a:latin typeface="Arial"/>
                <a:cs typeface="Arial"/>
              </a:rPr>
              <a:t>r</a:t>
            </a:r>
            <a:r>
              <a:rPr dirty="0" sz="2800">
                <a:latin typeface="Arial"/>
                <a:cs typeface="Arial"/>
              </a:rPr>
              <a:t>a	</a:t>
            </a:r>
            <a:r>
              <a:rPr dirty="0" sz="2800" spc="-25">
                <a:latin typeface="Arial"/>
                <a:cs typeface="Arial"/>
              </a:rPr>
              <a:t>m</a:t>
            </a:r>
            <a:r>
              <a:rPr dirty="0" sz="2800" spc="125">
                <a:latin typeface="Arial"/>
                <a:cs typeface="Arial"/>
              </a:rPr>
              <a:t>ộ</a:t>
            </a:r>
            <a:r>
              <a:rPr dirty="0" sz="2800">
                <a:latin typeface="Arial"/>
                <a:cs typeface="Arial"/>
              </a:rPr>
              <a:t>t	</a:t>
            </a:r>
            <a:r>
              <a:rPr dirty="0" sz="2800" spc="-15">
                <a:latin typeface="Arial"/>
                <a:cs typeface="Arial"/>
              </a:rPr>
              <a:t>l</a:t>
            </a:r>
            <a:r>
              <a:rPr dirty="0" sz="2800" spc="-10">
                <a:latin typeface="Arial"/>
                <a:cs typeface="Arial"/>
              </a:rPr>
              <a:t>u</a:t>
            </a:r>
            <a:r>
              <a:rPr dirty="0" sz="2800" spc="125">
                <a:latin typeface="Arial"/>
                <a:cs typeface="Arial"/>
              </a:rPr>
              <a:t>ồ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10">
                <a:latin typeface="Arial"/>
                <a:cs typeface="Arial"/>
              </a:rPr>
              <a:t>t</a:t>
            </a:r>
            <a:r>
              <a:rPr dirty="0" sz="2800" spc="-65">
                <a:latin typeface="Arial"/>
                <a:cs typeface="Arial"/>
              </a:rPr>
              <a:t>ừ  </a:t>
            </a:r>
            <a:r>
              <a:rPr dirty="0" sz="2800" spc="5">
                <a:latin typeface="Arial"/>
                <a:cs typeface="Arial"/>
              </a:rPr>
              <a:t>luồng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khác.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5">
                <a:latin typeface="Arial"/>
                <a:cs typeface="Arial"/>
              </a:rPr>
              <a:t>luồng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35">
                <a:latin typeface="Arial"/>
                <a:cs typeface="Arial"/>
              </a:rPr>
              <a:t>thể </a:t>
            </a:r>
            <a:r>
              <a:rPr dirty="0" sz="2800" spc="40">
                <a:latin typeface="Arial"/>
                <a:cs typeface="Arial"/>
              </a:rPr>
              <a:t>đọc </a:t>
            </a:r>
            <a:r>
              <a:rPr dirty="0" sz="2800" spc="-20">
                <a:latin typeface="Arial"/>
                <a:cs typeface="Arial"/>
              </a:rPr>
              <a:t>và </a:t>
            </a:r>
            <a:r>
              <a:rPr dirty="0" sz="2800" spc="-25">
                <a:latin typeface="Arial"/>
                <a:cs typeface="Arial"/>
              </a:rPr>
              <a:t>cung </a:t>
            </a:r>
            <a:r>
              <a:rPr dirty="0" sz="2800" spc="35">
                <a:latin typeface="Arial"/>
                <a:cs typeface="Arial"/>
              </a:rPr>
              <a:t>cấp </a:t>
            </a:r>
            <a:r>
              <a:rPr dirty="0" sz="2800" spc="-25">
                <a:latin typeface="Arial"/>
                <a:cs typeface="Arial"/>
              </a:rPr>
              <a:t>cung </a:t>
            </a:r>
            <a:r>
              <a:rPr dirty="0" sz="2800" spc="35">
                <a:latin typeface="Arial"/>
                <a:cs typeface="Arial"/>
              </a:rPr>
              <a:t>cấp  </a:t>
            </a:r>
            <a:r>
              <a:rPr dirty="0" sz="2800" spc="-65">
                <a:latin typeface="Arial"/>
                <a:cs typeface="Arial"/>
              </a:rPr>
              <a:t>dưới </a:t>
            </a:r>
            <a:r>
              <a:rPr dirty="0" sz="2800" spc="10">
                <a:latin typeface="Arial"/>
                <a:cs typeface="Arial"/>
              </a:rPr>
              <a:t>dạng </a:t>
            </a:r>
            <a:r>
              <a:rPr dirty="0" sz="2800" spc="30">
                <a:latin typeface="Arial"/>
                <a:cs typeface="Arial"/>
              </a:rPr>
              <a:t>kết </a:t>
            </a:r>
            <a:r>
              <a:rPr dirty="0" sz="2800" spc="15">
                <a:latin typeface="Arial"/>
                <a:cs typeface="Arial"/>
              </a:rPr>
              <a:t>xuất </a:t>
            </a:r>
            <a:r>
              <a:rPr dirty="0" sz="2800" spc="-20">
                <a:latin typeface="Arial"/>
                <a:cs typeface="Arial"/>
              </a:rPr>
              <a:t>cho </a:t>
            </a:r>
            <a:r>
              <a:rPr dirty="0" sz="2800" spc="5">
                <a:latin typeface="Arial"/>
                <a:cs typeface="Arial"/>
              </a:rPr>
              <a:t>luồng</a:t>
            </a:r>
            <a:r>
              <a:rPr dirty="0" sz="2800" spc="-32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khác.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4629150"/>
            <a:ext cx="9334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d</a:t>
            </a:r>
            <a:r>
              <a:rPr dirty="0" sz="2800" spc="-40">
                <a:latin typeface="Arial"/>
                <a:cs typeface="Arial"/>
              </a:rPr>
              <a:t>u</a:t>
            </a:r>
            <a:r>
              <a:rPr dirty="0" sz="2800"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9222" y="4629150"/>
            <a:ext cx="19856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975" algn="l"/>
                <a:tab pos="1408430" algn="l"/>
              </a:tabLst>
            </a:pPr>
            <a:r>
              <a:rPr dirty="0" sz="2800" spc="-30">
                <a:latin typeface="Arial"/>
                <a:cs typeface="Arial"/>
              </a:rPr>
              <a:t>t</a:t>
            </a:r>
            <a:r>
              <a:rPr dirty="0" sz="2800" spc="-35">
                <a:latin typeface="Arial"/>
                <a:cs typeface="Arial"/>
              </a:rPr>
              <a:t>r</a:t>
            </a:r>
            <a:r>
              <a:rPr dirty="0" sz="2800">
                <a:latin typeface="Arial"/>
                <a:cs typeface="Arial"/>
              </a:rPr>
              <a:t>ì	</a:t>
            </a:r>
            <a:r>
              <a:rPr dirty="0" sz="2800" spc="-45">
                <a:latin typeface="Arial"/>
                <a:cs typeface="Arial"/>
              </a:rPr>
              <a:t>m</a:t>
            </a:r>
            <a:r>
              <a:rPr dirty="0" sz="2800" spc="150">
                <a:latin typeface="Arial"/>
                <a:cs typeface="Arial"/>
              </a:rPr>
              <a:t>ộ</a:t>
            </a:r>
            <a:r>
              <a:rPr dirty="0" sz="2800">
                <a:latin typeface="Arial"/>
                <a:cs typeface="Arial"/>
              </a:rPr>
              <a:t>t	</a:t>
            </a:r>
            <a:r>
              <a:rPr dirty="0" sz="2800" spc="-40">
                <a:latin typeface="Arial"/>
                <a:cs typeface="Arial"/>
              </a:rPr>
              <a:t>dã</a:t>
            </a:r>
            <a:r>
              <a:rPr dirty="0" sz="2800"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7542" y="4629150"/>
            <a:ext cx="40443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533525" algn="l"/>
                <a:tab pos="2702560" algn="l"/>
                <a:tab pos="3538220" algn="l"/>
              </a:tabLst>
            </a:pPr>
            <a:r>
              <a:rPr dirty="0" sz="2800" spc="-20">
                <a:latin typeface="Arial"/>
                <a:cs typeface="Arial"/>
              </a:rPr>
              <a:t>c</a:t>
            </a:r>
            <a:r>
              <a:rPr dirty="0" sz="2800" spc="-30">
                <a:latin typeface="Arial"/>
                <a:cs typeface="Arial"/>
              </a:rPr>
              <a:t>á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10">
                <a:latin typeface="Arial"/>
                <a:cs typeface="Arial"/>
              </a:rPr>
              <a:t>đ</a:t>
            </a:r>
            <a:r>
              <a:rPr dirty="0" sz="2800" spc="140">
                <a:latin typeface="Arial"/>
                <a:cs typeface="Arial"/>
              </a:rPr>
              <a:t>ố</a:t>
            </a:r>
            <a:r>
              <a:rPr dirty="0" sz="2800">
                <a:latin typeface="Arial"/>
                <a:cs typeface="Arial"/>
              </a:rPr>
              <a:t>i	t</a:t>
            </a:r>
            <a:r>
              <a:rPr dirty="0" sz="2800" spc="-105">
                <a:latin typeface="Arial"/>
                <a:cs typeface="Arial"/>
              </a:rPr>
              <a:t>ư</a:t>
            </a:r>
            <a:r>
              <a:rPr dirty="0" sz="2800" spc="-140">
                <a:latin typeface="Arial"/>
                <a:cs typeface="Arial"/>
              </a:rPr>
              <a:t>ợ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c</a:t>
            </a:r>
            <a:r>
              <a:rPr dirty="0" sz="2800" spc="175">
                <a:latin typeface="Arial"/>
                <a:cs typeface="Arial"/>
              </a:rPr>
              <a:t>ủ</a:t>
            </a:r>
            <a:r>
              <a:rPr dirty="0" sz="2800">
                <a:latin typeface="Arial"/>
                <a:cs typeface="Arial"/>
              </a:rPr>
              <a:t>a	</a:t>
            </a:r>
            <a:r>
              <a:rPr dirty="0" sz="2800" spc="0">
                <a:latin typeface="Arial"/>
                <a:cs typeface="Arial"/>
              </a:rPr>
              <a:t>l</a:t>
            </a:r>
            <a:r>
              <a:rPr dirty="0" sz="2800" spc="-150">
                <a:latin typeface="Arial"/>
                <a:cs typeface="Arial"/>
              </a:rPr>
              <a:t>ớ</a:t>
            </a:r>
            <a:r>
              <a:rPr dirty="0" sz="280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4966970"/>
            <a:ext cx="7388859" cy="182626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459"/>
              </a:spcBef>
            </a:pPr>
            <a:r>
              <a:rPr dirty="0" sz="2800" spc="-30">
                <a:latin typeface="Arial"/>
                <a:cs typeface="Arial"/>
              </a:rPr>
              <a:t>‘InputStream’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  <a:tab pos="1233170" algn="l"/>
                <a:tab pos="2245995" algn="l"/>
                <a:tab pos="2991485" algn="l"/>
                <a:tab pos="3536950" algn="l"/>
                <a:tab pos="4650105" algn="l"/>
                <a:tab pos="5298440" algn="l"/>
                <a:tab pos="6005195" algn="l"/>
                <a:tab pos="6731000" algn="l"/>
              </a:tabLst>
            </a:pPr>
            <a:r>
              <a:rPr dirty="0" sz="2800" spc="-45">
                <a:latin typeface="Arial"/>
                <a:cs typeface="Arial"/>
              </a:rPr>
              <a:t>C</a:t>
            </a:r>
            <a:r>
              <a:rPr dirty="0" sz="2800" spc="-30">
                <a:latin typeface="Arial"/>
                <a:cs typeface="Arial"/>
              </a:rPr>
              <a:t>h</a:t>
            </a:r>
            <a:r>
              <a:rPr dirty="0" sz="2800">
                <a:latin typeface="Arial"/>
                <a:cs typeface="Arial"/>
              </a:rPr>
              <a:t>o	</a:t>
            </a:r>
            <a:r>
              <a:rPr dirty="0" sz="2800" spc="-30">
                <a:latin typeface="Arial"/>
                <a:cs typeface="Arial"/>
              </a:rPr>
              <a:t>p</a:t>
            </a:r>
            <a:r>
              <a:rPr dirty="0" sz="2800" spc="-40">
                <a:latin typeface="Arial"/>
                <a:cs typeface="Arial"/>
              </a:rPr>
              <a:t>h</a:t>
            </a:r>
            <a:r>
              <a:rPr dirty="0" sz="2800" spc="-30">
                <a:latin typeface="Arial"/>
                <a:cs typeface="Arial"/>
              </a:rPr>
              <a:t>é</a:t>
            </a:r>
            <a:r>
              <a:rPr dirty="0" sz="2800">
                <a:latin typeface="Arial"/>
                <a:cs typeface="Arial"/>
              </a:rPr>
              <a:t>p	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140">
                <a:latin typeface="Arial"/>
                <a:cs typeface="Arial"/>
              </a:rPr>
              <a:t>ạ</a:t>
            </a:r>
            <a:r>
              <a:rPr dirty="0" sz="2800">
                <a:latin typeface="Arial"/>
                <a:cs typeface="Arial"/>
              </a:rPr>
              <a:t>o	</a:t>
            </a:r>
            <a:r>
              <a:rPr dirty="0" sz="2800" spc="-35">
                <a:latin typeface="Arial"/>
                <a:cs typeface="Arial"/>
              </a:rPr>
              <a:t>r</a:t>
            </a:r>
            <a:r>
              <a:rPr dirty="0" sz="2800">
                <a:latin typeface="Arial"/>
                <a:cs typeface="Arial"/>
              </a:rPr>
              <a:t>a	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 spc="-40">
                <a:latin typeface="Arial"/>
                <a:cs typeface="Arial"/>
              </a:rPr>
              <a:t>h</a:t>
            </a:r>
            <a:r>
              <a:rPr dirty="0" sz="2800">
                <a:latin typeface="Arial"/>
                <a:cs typeface="Arial"/>
              </a:rPr>
              <a:t>i</a:t>
            </a:r>
            <a:r>
              <a:rPr dirty="0" sz="2800" spc="130">
                <a:latin typeface="Arial"/>
                <a:cs typeface="Arial"/>
              </a:rPr>
              <a:t>ề</a:t>
            </a:r>
            <a:r>
              <a:rPr dirty="0" sz="2800">
                <a:latin typeface="Arial"/>
                <a:cs typeface="Arial"/>
              </a:rPr>
              <a:t>u	</a:t>
            </a:r>
            <a:r>
              <a:rPr dirty="0" sz="2800" spc="-15">
                <a:latin typeface="Arial"/>
                <a:cs typeface="Arial"/>
              </a:rPr>
              <a:t>b</a:t>
            </a:r>
            <a:r>
              <a:rPr dirty="0" sz="2800" spc="150">
                <a:latin typeface="Arial"/>
                <a:cs typeface="Arial"/>
              </a:rPr>
              <a:t>ộ</a:t>
            </a:r>
            <a:r>
              <a:rPr dirty="0" sz="2800">
                <a:latin typeface="Arial"/>
                <a:cs typeface="Arial"/>
              </a:rPr>
              <a:t>	l</a:t>
            </a:r>
            <a:r>
              <a:rPr dirty="0" sz="2800" spc="135">
                <a:latin typeface="Arial"/>
                <a:cs typeface="Arial"/>
              </a:rPr>
              <a:t>ọ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5">
                <a:latin typeface="Arial"/>
                <a:cs typeface="Arial"/>
              </a:rPr>
              <a:t>k</a:t>
            </a:r>
            <a:r>
              <a:rPr dirty="0" sz="2800" spc="130">
                <a:latin typeface="Arial"/>
                <a:cs typeface="Arial"/>
              </a:rPr>
              <a:t>ế</a:t>
            </a:r>
            <a:r>
              <a:rPr dirty="0" sz="2800">
                <a:latin typeface="Arial"/>
                <a:cs typeface="Arial"/>
              </a:rPr>
              <a:t>t	</a:t>
            </a:r>
            <a:r>
              <a:rPr dirty="0" sz="2800" spc="-35">
                <a:latin typeface="Arial"/>
                <a:cs typeface="Arial"/>
              </a:rPr>
              <a:t>x</a:t>
            </a:r>
            <a:r>
              <a:rPr dirty="0" sz="2800" spc="-20">
                <a:latin typeface="Arial"/>
                <a:cs typeface="Arial"/>
              </a:rPr>
              <a:t>í</a:t>
            </a:r>
            <a:r>
              <a:rPr dirty="0" sz="2800" spc="-15">
                <a:latin typeface="Arial"/>
                <a:cs typeface="Arial"/>
              </a:rPr>
              <a:t>c</a:t>
            </a:r>
            <a:r>
              <a:rPr dirty="0" sz="2800">
                <a:latin typeface="Arial"/>
                <a:cs typeface="Arial"/>
              </a:rPr>
              <a:t>h  </a:t>
            </a:r>
            <a:r>
              <a:rPr dirty="0" sz="2800" spc="-30">
                <a:latin typeface="Arial"/>
                <a:cs typeface="Arial"/>
              </a:rPr>
              <a:t>(chained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filters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450" y="833119"/>
            <a:ext cx="57626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Lớp</a:t>
            </a:r>
            <a:r>
              <a:rPr dirty="0" spc="-160"/>
              <a:t> </a:t>
            </a:r>
            <a:r>
              <a:rPr dirty="0" spc="-40"/>
              <a:t>FilterOutputStream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2260" y="1965960"/>
            <a:ext cx="19799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2080" algn="l"/>
              </a:tabLst>
            </a:pPr>
            <a:r>
              <a:rPr dirty="0" sz="3200">
                <a:latin typeface="Arial"/>
                <a:cs typeface="Arial"/>
              </a:rPr>
              <a:t>c</a:t>
            </a:r>
            <a:r>
              <a:rPr dirty="0" sz="3200" spc="0">
                <a:latin typeface="Arial"/>
                <a:cs typeface="Arial"/>
              </a:rPr>
              <a:t>h</a:t>
            </a:r>
            <a:r>
              <a:rPr dirty="0" sz="3200">
                <a:latin typeface="Arial"/>
                <a:cs typeface="Arial"/>
              </a:rPr>
              <a:t>o	</a:t>
            </a:r>
            <a:r>
              <a:rPr dirty="0" sz="3200" spc="30">
                <a:latin typeface="Arial"/>
                <a:cs typeface="Arial"/>
              </a:rPr>
              <a:t>l</a:t>
            </a:r>
            <a:r>
              <a:rPr dirty="0" sz="3200" spc="-185">
                <a:latin typeface="Arial"/>
                <a:cs typeface="Arial"/>
              </a:rPr>
              <a:t>ớ</a:t>
            </a:r>
            <a:r>
              <a:rPr dirty="0" sz="3200">
                <a:latin typeface="Arial"/>
                <a:cs typeface="Arial"/>
              </a:rPr>
              <a:t>p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469" y="1965960"/>
            <a:ext cx="4925695" cy="95123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55600" marR="5080" indent="-342900">
              <a:lnSpc>
                <a:spcPts val="3450"/>
              </a:lnSpc>
              <a:spcBef>
                <a:spcPts val="540"/>
              </a:spcBef>
              <a:buChar char="•"/>
              <a:tabLst>
                <a:tab pos="354965" algn="l"/>
                <a:tab pos="355600" algn="l"/>
                <a:tab pos="1540510" algn="l"/>
                <a:tab pos="3204210" algn="l"/>
                <a:tab pos="4414520" algn="l"/>
              </a:tabLst>
            </a:pPr>
            <a:r>
              <a:rPr dirty="0" sz="3200" spc="-15">
                <a:latin typeface="Arial"/>
                <a:cs typeface="Arial"/>
              </a:rPr>
              <a:t>L</a:t>
            </a:r>
            <a:r>
              <a:rPr dirty="0" sz="3200">
                <a:latin typeface="Arial"/>
                <a:cs typeface="Arial"/>
              </a:rPr>
              <a:t>à	</a:t>
            </a:r>
            <a:r>
              <a:rPr dirty="0" sz="3200" spc="10">
                <a:latin typeface="Arial"/>
                <a:cs typeface="Arial"/>
              </a:rPr>
              <a:t>d</a:t>
            </a:r>
            <a:r>
              <a:rPr dirty="0" sz="3200" spc="175">
                <a:latin typeface="Arial"/>
                <a:cs typeface="Arial"/>
              </a:rPr>
              <a:t>ạ</a:t>
            </a:r>
            <a:r>
              <a:rPr dirty="0" sz="3200" spc="-15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g	</a:t>
            </a:r>
            <a:r>
              <a:rPr dirty="0" sz="3200" spc="25">
                <a:latin typeface="Arial"/>
                <a:cs typeface="Arial"/>
              </a:rPr>
              <a:t>b</a:t>
            </a:r>
            <a:r>
              <a:rPr dirty="0" sz="3200" spc="175">
                <a:latin typeface="Arial"/>
                <a:cs typeface="Arial"/>
              </a:rPr>
              <a:t>ổ</a:t>
            </a:r>
            <a:r>
              <a:rPr dirty="0" sz="3200">
                <a:latin typeface="Arial"/>
                <a:cs typeface="Arial"/>
              </a:rPr>
              <a:t>	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0">
                <a:latin typeface="Arial"/>
                <a:cs typeface="Arial"/>
              </a:rPr>
              <a:t>r</a:t>
            </a:r>
            <a:r>
              <a:rPr dirty="0" sz="3200" spc="-90">
                <a:latin typeface="Arial"/>
                <a:cs typeface="Arial"/>
              </a:rPr>
              <a:t>ợ  </a:t>
            </a:r>
            <a:r>
              <a:rPr dirty="0" sz="3200" spc="-10">
                <a:latin typeface="Arial"/>
                <a:cs typeface="Arial"/>
              </a:rPr>
              <a:t>‘FilterInputStream’.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2945129"/>
            <a:ext cx="7613015" cy="95123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55600" marR="5080" indent="-342900">
              <a:lnSpc>
                <a:spcPts val="3450"/>
              </a:lnSpc>
              <a:spcBef>
                <a:spcPts val="540"/>
              </a:spcBef>
              <a:buChar char="•"/>
              <a:tabLst>
                <a:tab pos="354965" algn="l"/>
                <a:tab pos="355600" algn="l"/>
                <a:tab pos="1024255" algn="l"/>
                <a:tab pos="1898014" algn="l"/>
                <a:tab pos="2801620" algn="l"/>
                <a:tab pos="3495675" algn="l"/>
                <a:tab pos="4166870" algn="l"/>
                <a:tab pos="5016500" algn="l"/>
                <a:tab pos="5800090" algn="l"/>
                <a:tab pos="7033895" algn="l"/>
              </a:tabLst>
            </a:pPr>
            <a:r>
              <a:rPr dirty="0" sz="3200" spc="-15">
                <a:latin typeface="Arial"/>
                <a:cs typeface="Arial"/>
              </a:rPr>
              <a:t>L</a:t>
            </a:r>
            <a:r>
              <a:rPr dirty="0" sz="3200">
                <a:latin typeface="Arial"/>
                <a:cs typeface="Arial"/>
              </a:rPr>
              <a:t>à	c</a:t>
            </a:r>
            <a:r>
              <a:rPr dirty="0" sz="3200" spc="0">
                <a:latin typeface="Arial"/>
                <a:cs typeface="Arial"/>
              </a:rPr>
              <a:t>h</a:t>
            </a:r>
            <a:r>
              <a:rPr dirty="0" sz="3200">
                <a:latin typeface="Arial"/>
                <a:cs typeface="Arial"/>
              </a:rPr>
              <a:t>a	</a:t>
            </a:r>
            <a:r>
              <a:rPr dirty="0" sz="3200" spc="-5">
                <a:latin typeface="Arial"/>
                <a:cs typeface="Arial"/>
              </a:rPr>
              <a:t>c</a:t>
            </a:r>
            <a:r>
              <a:rPr dirty="0" sz="3200" spc="225">
                <a:latin typeface="Arial"/>
                <a:cs typeface="Arial"/>
              </a:rPr>
              <a:t>ủ</a:t>
            </a:r>
            <a:r>
              <a:rPr dirty="0" sz="3200">
                <a:latin typeface="Arial"/>
                <a:cs typeface="Arial"/>
              </a:rPr>
              <a:t>a	</a:t>
            </a:r>
            <a:r>
              <a:rPr dirty="0" sz="3200" spc="5">
                <a:latin typeface="Arial"/>
                <a:cs typeface="Arial"/>
              </a:rPr>
              <a:t>t</a:t>
            </a:r>
            <a:r>
              <a:rPr dirty="0" sz="3200" spc="170">
                <a:latin typeface="Arial"/>
                <a:cs typeface="Arial"/>
              </a:rPr>
              <a:t>ấ</a:t>
            </a:r>
            <a:r>
              <a:rPr dirty="0" sz="3200">
                <a:latin typeface="Arial"/>
                <a:cs typeface="Arial"/>
              </a:rPr>
              <a:t>t	</a:t>
            </a:r>
            <a:r>
              <a:rPr dirty="0" sz="3200" spc="10">
                <a:latin typeface="Arial"/>
                <a:cs typeface="Arial"/>
              </a:rPr>
              <a:t>c</a:t>
            </a:r>
            <a:r>
              <a:rPr dirty="0" sz="3200" spc="175">
                <a:latin typeface="Arial"/>
                <a:cs typeface="Arial"/>
              </a:rPr>
              <a:t>ả</a:t>
            </a:r>
            <a:r>
              <a:rPr dirty="0" sz="3200">
                <a:latin typeface="Arial"/>
                <a:cs typeface="Arial"/>
              </a:rPr>
              <a:t>	</a:t>
            </a:r>
            <a:r>
              <a:rPr dirty="0" sz="3200" spc="-10">
                <a:latin typeface="Arial"/>
                <a:cs typeface="Arial"/>
              </a:rPr>
              <a:t>c</a:t>
            </a:r>
            <a:r>
              <a:rPr dirty="0" sz="3200" spc="-5">
                <a:latin typeface="Arial"/>
                <a:cs typeface="Arial"/>
              </a:rPr>
              <a:t>á</a:t>
            </a:r>
            <a:r>
              <a:rPr dirty="0" sz="3200">
                <a:latin typeface="Arial"/>
                <a:cs typeface="Arial"/>
              </a:rPr>
              <a:t>c	</a:t>
            </a:r>
            <a:r>
              <a:rPr dirty="0" sz="3200" spc="10">
                <a:latin typeface="Arial"/>
                <a:cs typeface="Arial"/>
              </a:rPr>
              <a:t>l</a:t>
            </a:r>
            <a:r>
              <a:rPr dirty="0" sz="3200" spc="-170">
                <a:latin typeface="Arial"/>
                <a:cs typeface="Arial"/>
              </a:rPr>
              <a:t>ớ</a:t>
            </a:r>
            <a:r>
              <a:rPr dirty="0" sz="3200">
                <a:latin typeface="Arial"/>
                <a:cs typeface="Arial"/>
              </a:rPr>
              <a:t>p	</a:t>
            </a:r>
            <a:r>
              <a:rPr dirty="0" sz="3200" spc="-15">
                <a:latin typeface="Arial"/>
                <a:cs typeface="Arial"/>
              </a:rPr>
              <a:t>l</a:t>
            </a:r>
            <a:r>
              <a:rPr dirty="0" sz="3200" spc="15">
                <a:latin typeface="Arial"/>
                <a:cs typeface="Arial"/>
              </a:rPr>
              <a:t>u</a:t>
            </a:r>
            <a:r>
              <a:rPr dirty="0" sz="3200" spc="150">
                <a:latin typeface="Arial"/>
                <a:cs typeface="Arial"/>
              </a:rPr>
              <a:t>ồ</a:t>
            </a:r>
            <a:r>
              <a:rPr dirty="0" sz="3200" spc="-15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g	</a:t>
            </a:r>
            <a:r>
              <a:rPr dirty="0" sz="3200" spc="25">
                <a:latin typeface="Arial"/>
                <a:cs typeface="Arial"/>
              </a:rPr>
              <a:t>k</a:t>
            </a:r>
            <a:r>
              <a:rPr dirty="0" sz="3200" spc="150">
                <a:latin typeface="Arial"/>
                <a:cs typeface="Arial"/>
              </a:rPr>
              <a:t>ế</a:t>
            </a:r>
            <a:r>
              <a:rPr dirty="0" sz="3200">
                <a:latin typeface="Arial"/>
                <a:cs typeface="Arial"/>
              </a:rPr>
              <a:t>t  </a:t>
            </a:r>
            <a:r>
              <a:rPr dirty="0" sz="3200" spc="25">
                <a:latin typeface="Arial"/>
                <a:cs typeface="Arial"/>
              </a:rPr>
              <a:t>xuất.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3923029"/>
            <a:ext cx="10909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Duy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2557" y="3923029"/>
            <a:ext cx="54546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8210" algn="l"/>
                <a:tab pos="2028825" algn="l"/>
                <a:tab pos="3645535" algn="l"/>
                <a:tab pos="4876800" algn="l"/>
              </a:tabLst>
            </a:pP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-10">
                <a:latin typeface="Arial"/>
                <a:cs typeface="Arial"/>
              </a:rPr>
              <a:t>r</a:t>
            </a:r>
            <a:r>
              <a:rPr dirty="0" sz="3200">
                <a:latin typeface="Arial"/>
                <a:cs typeface="Arial"/>
              </a:rPr>
              <a:t>ì	</a:t>
            </a:r>
            <a:r>
              <a:rPr dirty="0" sz="3200" spc="5">
                <a:latin typeface="Arial"/>
                <a:cs typeface="Arial"/>
              </a:rPr>
              <a:t>đ</a:t>
            </a:r>
            <a:r>
              <a:rPr dirty="0" sz="3200" spc="160">
                <a:latin typeface="Arial"/>
                <a:cs typeface="Arial"/>
              </a:rPr>
              <a:t>ố</a:t>
            </a:r>
            <a:r>
              <a:rPr dirty="0" sz="3200">
                <a:latin typeface="Arial"/>
                <a:cs typeface="Arial"/>
              </a:rPr>
              <a:t>i	</a:t>
            </a:r>
            <a:r>
              <a:rPr dirty="0" sz="3200" spc="5">
                <a:latin typeface="Arial"/>
                <a:cs typeface="Arial"/>
              </a:rPr>
              <a:t>t</a:t>
            </a:r>
            <a:r>
              <a:rPr dirty="0" sz="3200" spc="-135">
                <a:latin typeface="Arial"/>
                <a:cs typeface="Arial"/>
              </a:rPr>
              <a:t>ư</a:t>
            </a:r>
            <a:r>
              <a:rPr dirty="0" sz="3200" spc="-155">
                <a:latin typeface="Arial"/>
                <a:cs typeface="Arial"/>
              </a:rPr>
              <a:t>ợ</a:t>
            </a:r>
            <a:r>
              <a:rPr dirty="0" sz="3200" spc="-5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g	</a:t>
            </a:r>
            <a:r>
              <a:rPr dirty="0" sz="3200" spc="10">
                <a:latin typeface="Arial"/>
                <a:cs typeface="Arial"/>
              </a:rPr>
              <a:t>c</a:t>
            </a:r>
            <a:r>
              <a:rPr dirty="0" sz="3200" spc="210">
                <a:latin typeface="Arial"/>
                <a:cs typeface="Arial"/>
              </a:rPr>
              <a:t>ủ</a:t>
            </a:r>
            <a:r>
              <a:rPr dirty="0" sz="3200">
                <a:latin typeface="Arial"/>
                <a:cs typeface="Arial"/>
              </a:rPr>
              <a:t>a	</a:t>
            </a:r>
            <a:r>
              <a:rPr dirty="0" sz="3200" spc="15">
                <a:latin typeface="Arial"/>
                <a:cs typeface="Arial"/>
              </a:rPr>
              <a:t>l</a:t>
            </a:r>
            <a:r>
              <a:rPr dirty="0" sz="3200" spc="-170">
                <a:latin typeface="Arial"/>
                <a:cs typeface="Arial"/>
              </a:rPr>
              <a:t>ớ</a:t>
            </a:r>
            <a:r>
              <a:rPr dirty="0" sz="3200">
                <a:latin typeface="Arial"/>
                <a:cs typeface="Arial"/>
              </a:rPr>
              <a:t>p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469" y="4307839"/>
            <a:ext cx="7616190" cy="1983739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520"/>
              </a:spcBef>
            </a:pPr>
            <a:r>
              <a:rPr dirty="0" sz="3200" spc="-10">
                <a:latin typeface="Arial"/>
                <a:cs typeface="Arial"/>
              </a:rPr>
              <a:t>‘OutputStream’ </a:t>
            </a:r>
            <a:r>
              <a:rPr dirty="0" sz="3200" spc="-35">
                <a:latin typeface="Arial"/>
                <a:cs typeface="Arial"/>
              </a:rPr>
              <a:t>như </a:t>
            </a:r>
            <a:r>
              <a:rPr dirty="0" sz="3200" spc="-5">
                <a:latin typeface="Arial"/>
                <a:cs typeface="Arial"/>
              </a:rPr>
              <a:t>là </a:t>
            </a:r>
            <a:r>
              <a:rPr dirty="0" sz="3200" spc="55">
                <a:latin typeface="Arial"/>
                <a:cs typeface="Arial"/>
              </a:rPr>
              <a:t>một </a:t>
            </a:r>
            <a:r>
              <a:rPr dirty="0" sz="3200" spc="35">
                <a:latin typeface="Arial"/>
                <a:cs typeface="Arial"/>
              </a:rPr>
              <a:t>biến</a:t>
            </a:r>
            <a:r>
              <a:rPr dirty="0" sz="3200" spc="-7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‘out’.</a:t>
            </a:r>
            <a:endParaRPr sz="3200">
              <a:latin typeface="Arial"/>
              <a:cs typeface="Arial"/>
            </a:endParaRPr>
          </a:p>
          <a:p>
            <a:pPr algn="just" marL="355600" marR="5080" indent="-342900">
              <a:lnSpc>
                <a:spcPts val="3450"/>
              </a:lnSpc>
              <a:spcBef>
                <a:spcPts val="860"/>
              </a:spcBef>
              <a:buChar char="•"/>
              <a:tabLst>
                <a:tab pos="355600" algn="l"/>
              </a:tabLst>
            </a:pPr>
            <a:r>
              <a:rPr dirty="0" sz="3200" spc="-60">
                <a:latin typeface="Arial"/>
                <a:cs typeface="Arial"/>
              </a:rPr>
              <a:t>Dữ </a:t>
            </a:r>
            <a:r>
              <a:rPr dirty="0" sz="3200" spc="35">
                <a:latin typeface="Arial"/>
                <a:cs typeface="Arial"/>
              </a:rPr>
              <a:t>liệu </a:t>
            </a:r>
            <a:r>
              <a:rPr dirty="0" sz="3200">
                <a:latin typeface="Arial"/>
                <a:cs typeface="Arial"/>
              </a:rPr>
              <a:t>ghi </a:t>
            </a:r>
            <a:r>
              <a:rPr dirty="0" sz="3200" spc="-5">
                <a:latin typeface="Arial"/>
                <a:cs typeface="Arial"/>
              </a:rPr>
              <a:t>ra </a:t>
            </a:r>
            <a:r>
              <a:rPr dirty="0" sz="3200" spc="-55">
                <a:latin typeface="Arial"/>
                <a:cs typeface="Arial"/>
              </a:rPr>
              <a:t>lớp </a:t>
            </a:r>
            <a:r>
              <a:rPr dirty="0" sz="3200" spc="-10">
                <a:latin typeface="Arial"/>
                <a:cs typeface="Arial"/>
              </a:rPr>
              <a:t>này </a:t>
            </a:r>
            <a:r>
              <a:rPr dirty="0" sz="3200">
                <a:latin typeface="Arial"/>
                <a:cs typeface="Arial"/>
              </a:rPr>
              <a:t>có </a:t>
            </a:r>
            <a:r>
              <a:rPr dirty="0" sz="3200" spc="65">
                <a:latin typeface="Arial"/>
                <a:cs typeface="Arial"/>
              </a:rPr>
              <a:t>thể </a:t>
            </a:r>
            <a:r>
              <a:rPr dirty="0" sz="3200" spc="-40">
                <a:latin typeface="Arial"/>
                <a:cs typeface="Arial"/>
              </a:rPr>
              <a:t>sửa </a:t>
            </a:r>
            <a:r>
              <a:rPr dirty="0" sz="3200" spc="50">
                <a:latin typeface="Arial"/>
                <a:cs typeface="Arial"/>
              </a:rPr>
              <a:t>đổi </a:t>
            </a:r>
            <a:r>
              <a:rPr dirty="0" sz="3200" spc="105">
                <a:latin typeface="Arial"/>
                <a:cs typeface="Arial"/>
              </a:rPr>
              <a:t>để  </a:t>
            </a:r>
            <a:r>
              <a:rPr dirty="0" sz="3200" spc="-35">
                <a:latin typeface="Arial"/>
                <a:cs typeface="Arial"/>
              </a:rPr>
              <a:t>thực </a:t>
            </a:r>
            <a:r>
              <a:rPr dirty="0" sz="3200" spc="35">
                <a:latin typeface="Arial"/>
                <a:cs typeface="Arial"/>
              </a:rPr>
              <a:t>hiện </a:t>
            </a:r>
            <a:r>
              <a:rPr dirty="0" sz="3200" spc="-5">
                <a:latin typeface="Arial"/>
                <a:cs typeface="Arial"/>
              </a:rPr>
              <a:t>các thao tác </a:t>
            </a:r>
            <a:r>
              <a:rPr dirty="0" sz="3200" spc="30">
                <a:latin typeface="Arial"/>
                <a:cs typeface="Arial"/>
              </a:rPr>
              <a:t>lọc, </a:t>
            </a:r>
            <a:r>
              <a:rPr dirty="0" sz="3200">
                <a:latin typeface="Arial"/>
                <a:cs typeface="Arial"/>
              </a:rPr>
              <a:t>và </a:t>
            </a:r>
            <a:r>
              <a:rPr dirty="0" sz="3200" spc="-5">
                <a:latin typeface="Arial"/>
                <a:cs typeface="Arial"/>
              </a:rPr>
              <a:t>sau </a:t>
            </a:r>
            <a:r>
              <a:rPr dirty="0" sz="3200">
                <a:latin typeface="Arial"/>
                <a:cs typeface="Arial"/>
              </a:rPr>
              <a:t>đó  </a:t>
            </a:r>
            <a:r>
              <a:rPr dirty="0" sz="3200" spc="40">
                <a:latin typeface="Arial"/>
                <a:cs typeface="Arial"/>
              </a:rPr>
              <a:t>phản </a:t>
            </a:r>
            <a:r>
              <a:rPr dirty="0" sz="3200" spc="50">
                <a:latin typeface="Arial"/>
                <a:cs typeface="Arial"/>
              </a:rPr>
              <a:t>hồi </a:t>
            </a:r>
            <a:r>
              <a:rPr dirty="0" sz="3200" spc="55">
                <a:latin typeface="Arial"/>
                <a:cs typeface="Arial"/>
              </a:rPr>
              <a:t>đến </a:t>
            </a:r>
            <a:r>
              <a:rPr dirty="0" sz="3200" spc="50">
                <a:latin typeface="Arial"/>
                <a:cs typeface="Arial"/>
              </a:rPr>
              <a:t>đối </a:t>
            </a:r>
            <a:r>
              <a:rPr dirty="0" sz="3200" spc="-60">
                <a:latin typeface="Arial"/>
                <a:cs typeface="Arial"/>
              </a:rPr>
              <a:t>tượng</a:t>
            </a:r>
            <a:r>
              <a:rPr dirty="0" sz="3200" spc="-21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‘OutputStream’.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833119"/>
            <a:ext cx="52031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Vùng </a:t>
            </a:r>
            <a:r>
              <a:rPr dirty="0" spc="75"/>
              <a:t>đệm</a:t>
            </a:r>
            <a:r>
              <a:rPr dirty="0" spc="-170"/>
              <a:t> </a:t>
            </a:r>
            <a:r>
              <a:rPr dirty="0" spc="15"/>
              <a:t>nhập/xuất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92405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9570" y="1940560"/>
            <a:ext cx="1518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Vùng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25">
                <a:latin typeface="Arial"/>
                <a:cs typeface="Arial"/>
              </a:rPr>
              <a:t>đệm: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3870" y="240792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3870" y="2813050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3870" y="3547109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9620" y="2306320"/>
            <a:ext cx="6791959" cy="222758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409"/>
              </a:spcBef>
            </a:pPr>
            <a:r>
              <a:rPr dirty="0" sz="2400" spc="-5">
                <a:latin typeface="Arial"/>
                <a:cs typeface="Arial"/>
              </a:rPr>
              <a:t>Là </a:t>
            </a:r>
            <a:r>
              <a:rPr dirty="0" sz="2400">
                <a:latin typeface="Arial"/>
                <a:cs typeface="Arial"/>
              </a:rPr>
              <a:t>kho </a:t>
            </a:r>
            <a:r>
              <a:rPr dirty="0" sz="2400" spc="-35">
                <a:latin typeface="Arial"/>
                <a:cs typeface="Arial"/>
              </a:rPr>
              <a:t>lưu </a:t>
            </a:r>
            <a:r>
              <a:rPr dirty="0" sz="2400" spc="-25">
                <a:latin typeface="Arial"/>
                <a:cs typeface="Arial"/>
              </a:rPr>
              <a:t>trữ </a:t>
            </a:r>
            <a:r>
              <a:rPr dirty="0" sz="2400" spc="-45">
                <a:latin typeface="Arial"/>
                <a:cs typeface="Arial"/>
              </a:rPr>
              <a:t>dữ</a:t>
            </a:r>
            <a:r>
              <a:rPr dirty="0" sz="2400" spc="0">
                <a:latin typeface="Arial"/>
                <a:cs typeface="Arial"/>
              </a:rPr>
              <a:t> </a:t>
            </a:r>
            <a:r>
              <a:rPr dirty="0" sz="2400" spc="15">
                <a:latin typeface="Arial"/>
                <a:cs typeface="Arial"/>
              </a:rPr>
              <a:t>liệu.</a:t>
            </a:r>
            <a:endParaRPr sz="2400">
              <a:latin typeface="Arial"/>
              <a:cs typeface="Arial"/>
            </a:endParaRPr>
          </a:p>
          <a:p>
            <a:pPr algn="just" marL="12700" marR="5080">
              <a:lnSpc>
                <a:spcPts val="2590"/>
              </a:lnSpc>
              <a:spcBef>
                <a:spcPts val="635"/>
              </a:spcBef>
            </a:pPr>
            <a:r>
              <a:rPr dirty="0" sz="2400" spc="-5">
                <a:latin typeface="Arial"/>
                <a:cs typeface="Arial"/>
              </a:rPr>
              <a:t>Có </a:t>
            </a:r>
            <a:r>
              <a:rPr dirty="0" sz="2400" spc="50">
                <a:latin typeface="Arial"/>
                <a:cs typeface="Arial"/>
              </a:rPr>
              <a:t>thể </a:t>
            </a:r>
            <a:r>
              <a:rPr dirty="0" sz="2400">
                <a:latin typeface="Arial"/>
                <a:cs typeface="Arial"/>
              </a:rPr>
              <a:t>cung </a:t>
            </a:r>
            <a:r>
              <a:rPr dirty="0" sz="2400" spc="35">
                <a:latin typeface="Arial"/>
                <a:cs typeface="Arial"/>
              </a:rPr>
              <a:t>cấp </a:t>
            </a:r>
            <a:r>
              <a:rPr dirty="0" sz="2400" spc="-45">
                <a:latin typeface="Arial"/>
                <a:cs typeface="Arial"/>
              </a:rPr>
              <a:t>dữ </a:t>
            </a:r>
            <a:r>
              <a:rPr dirty="0" sz="2400" spc="25">
                <a:latin typeface="Arial"/>
                <a:cs typeface="Arial"/>
              </a:rPr>
              <a:t>liệu </a:t>
            </a:r>
            <a:r>
              <a:rPr dirty="0" sz="2400" spc="-5">
                <a:latin typeface="Arial"/>
                <a:cs typeface="Arial"/>
              </a:rPr>
              <a:t>thay </a:t>
            </a:r>
            <a:r>
              <a:rPr dirty="0" sz="2400">
                <a:latin typeface="Arial"/>
                <a:cs typeface="Arial"/>
              </a:rPr>
              <a:t>vì </a:t>
            </a:r>
            <a:r>
              <a:rPr dirty="0" sz="2400" spc="-5">
                <a:latin typeface="Arial"/>
                <a:cs typeface="Arial"/>
              </a:rPr>
              <a:t>quay </a:t>
            </a:r>
            <a:r>
              <a:rPr dirty="0" sz="2400" spc="-20">
                <a:latin typeface="Arial"/>
                <a:cs typeface="Arial"/>
              </a:rPr>
              <a:t>trợ </a:t>
            </a:r>
            <a:r>
              <a:rPr dirty="0" sz="2400" spc="35">
                <a:latin typeface="Arial"/>
                <a:cs typeface="Arial"/>
              </a:rPr>
              <a:t>lại  </a:t>
            </a:r>
            <a:r>
              <a:rPr dirty="0" sz="2400" spc="15">
                <a:latin typeface="Arial"/>
                <a:cs typeface="Arial"/>
              </a:rPr>
              <a:t>nguồn </a:t>
            </a:r>
            <a:r>
              <a:rPr dirty="0" sz="2400" spc="-45">
                <a:latin typeface="Arial"/>
                <a:cs typeface="Arial"/>
              </a:rPr>
              <a:t>dữ </a:t>
            </a:r>
            <a:r>
              <a:rPr dirty="0" sz="2400" spc="25">
                <a:latin typeface="Arial"/>
                <a:cs typeface="Arial"/>
              </a:rPr>
              <a:t>liệu </a:t>
            </a:r>
            <a:r>
              <a:rPr dirty="0" sz="2400" spc="30">
                <a:latin typeface="Arial"/>
                <a:cs typeface="Arial"/>
              </a:rPr>
              <a:t>gốc </a:t>
            </a:r>
            <a:r>
              <a:rPr dirty="0" sz="2400" spc="-10">
                <a:latin typeface="Arial"/>
                <a:cs typeface="Arial"/>
              </a:rPr>
              <a:t>ban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25">
                <a:latin typeface="Arial"/>
                <a:cs typeface="Arial"/>
              </a:rPr>
              <a:t>đầu.</a:t>
            </a:r>
            <a:endParaRPr sz="2400">
              <a:latin typeface="Arial"/>
              <a:cs typeface="Arial"/>
            </a:endParaRPr>
          </a:p>
          <a:p>
            <a:pPr algn="just" marL="12700" marR="5080">
              <a:lnSpc>
                <a:spcPts val="2590"/>
              </a:lnSpc>
              <a:spcBef>
                <a:spcPts val="595"/>
              </a:spcBef>
            </a:pPr>
            <a:r>
              <a:rPr dirty="0" sz="2400" spc="-5">
                <a:latin typeface="Arial"/>
                <a:cs typeface="Arial"/>
              </a:rPr>
              <a:t>Java </a:t>
            </a:r>
            <a:r>
              <a:rPr dirty="0" sz="2400" spc="-45">
                <a:latin typeface="Arial"/>
                <a:cs typeface="Arial"/>
              </a:rPr>
              <a:t>sử </a:t>
            </a:r>
            <a:r>
              <a:rPr dirty="0" sz="2400" spc="40">
                <a:latin typeface="Arial"/>
                <a:cs typeface="Arial"/>
              </a:rPr>
              <a:t>dụng </a:t>
            </a:r>
            <a:r>
              <a:rPr dirty="0" sz="2400">
                <a:latin typeface="Arial"/>
                <a:cs typeface="Arial"/>
              </a:rPr>
              <a:t>vùng </a:t>
            </a:r>
            <a:r>
              <a:rPr dirty="0" sz="2400" spc="35">
                <a:latin typeface="Arial"/>
                <a:cs typeface="Arial"/>
              </a:rPr>
              <a:t>đệm </a:t>
            </a:r>
            <a:r>
              <a:rPr dirty="0" sz="2400" spc="25">
                <a:latin typeface="Arial"/>
                <a:cs typeface="Arial"/>
              </a:rPr>
              <a:t>nhập </a:t>
            </a:r>
            <a:r>
              <a:rPr dirty="0" sz="2400">
                <a:latin typeface="Arial"/>
                <a:cs typeface="Arial"/>
              </a:rPr>
              <a:t>và </a:t>
            </a:r>
            <a:r>
              <a:rPr dirty="0" sz="2400" spc="40">
                <a:latin typeface="Arial"/>
                <a:cs typeface="Arial"/>
              </a:rPr>
              <a:t>kết </a:t>
            </a:r>
            <a:r>
              <a:rPr dirty="0" sz="2400" spc="30">
                <a:latin typeface="Arial"/>
                <a:cs typeface="Arial"/>
              </a:rPr>
              <a:t>xuất </a:t>
            </a:r>
            <a:r>
              <a:rPr dirty="0" sz="2400" spc="75">
                <a:latin typeface="Arial"/>
                <a:cs typeface="Arial"/>
              </a:rPr>
              <a:t>để </a:t>
            </a:r>
            <a:r>
              <a:rPr dirty="0" sz="2400" spc="40">
                <a:latin typeface="Arial"/>
                <a:cs typeface="Arial"/>
              </a:rPr>
              <a:t>tạm  </a:t>
            </a:r>
            <a:r>
              <a:rPr dirty="0" sz="2400" spc="-30">
                <a:latin typeface="Arial"/>
                <a:cs typeface="Arial"/>
              </a:rPr>
              <a:t>thời </a:t>
            </a:r>
            <a:r>
              <a:rPr dirty="0" sz="2400" spc="40">
                <a:latin typeface="Arial"/>
                <a:cs typeface="Arial"/>
              </a:rPr>
              <a:t>lập </a:t>
            </a:r>
            <a:r>
              <a:rPr dirty="0" sz="2400" spc="-5">
                <a:latin typeface="Arial"/>
                <a:cs typeface="Arial"/>
              </a:rPr>
              <a:t>cache </a:t>
            </a:r>
            <a:r>
              <a:rPr dirty="0" sz="2400" spc="-40">
                <a:latin typeface="Arial"/>
                <a:cs typeface="Arial"/>
              </a:rPr>
              <a:t>dữ </a:t>
            </a:r>
            <a:r>
              <a:rPr dirty="0" sz="2400" spc="25">
                <a:latin typeface="Arial"/>
                <a:cs typeface="Arial"/>
              </a:rPr>
              <a:t>liệu </a:t>
            </a:r>
            <a:r>
              <a:rPr dirty="0" sz="2400" spc="-55">
                <a:latin typeface="Arial"/>
                <a:cs typeface="Arial"/>
              </a:rPr>
              <a:t>được </a:t>
            </a:r>
            <a:r>
              <a:rPr dirty="0" sz="2400" spc="30">
                <a:latin typeface="Arial"/>
                <a:cs typeface="Arial"/>
              </a:rPr>
              <a:t>đọc </a:t>
            </a:r>
            <a:r>
              <a:rPr dirty="0" sz="2400" spc="25">
                <a:latin typeface="Arial"/>
                <a:cs typeface="Arial"/>
              </a:rPr>
              <a:t>hoặc </a:t>
            </a:r>
            <a:r>
              <a:rPr dirty="0" sz="2400" spc="-5">
                <a:latin typeface="Arial"/>
                <a:cs typeface="Arial"/>
              </a:rPr>
              <a:t>ghi </a:t>
            </a:r>
            <a:r>
              <a:rPr dirty="0" sz="2400">
                <a:latin typeface="Arial"/>
                <a:cs typeface="Arial"/>
              </a:rPr>
              <a:t>vào </a:t>
            </a:r>
            <a:r>
              <a:rPr dirty="0" sz="2400" spc="30">
                <a:latin typeface="Arial"/>
                <a:cs typeface="Arial"/>
              </a:rPr>
              <a:t>một  </a:t>
            </a:r>
            <a:r>
              <a:rPr dirty="0" sz="2400" spc="10">
                <a:latin typeface="Arial"/>
                <a:cs typeface="Arial"/>
              </a:rPr>
              <a:t>luồng.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6669" y="453009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9570" y="4547870"/>
            <a:ext cx="49726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Trong khi </a:t>
            </a:r>
            <a:r>
              <a:rPr dirty="0" sz="2400" spc="-25">
                <a:latin typeface="Arial"/>
                <a:cs typeface="Arial"/>
              </a:rPr>
              <a:t>thực </a:t>
            </a:r>
            <a:r>
              <a:rPr dirty="0" sz="2400" spc="25">
                <a:latin typeface="Arial"/>
                <a:cs typeface="Arial"/>
              </a:rPr>
              <a:t>hiện </a:t>
            </a:r>
            <a:r>
              <a:rPr dirty="0" sz="2400">
                <a:latin typeface="Arial"/>
                <a:cs typeface="Arial"/>
              </a:rPr>
              <a:t>vùng </a:t>
            </a:r>
            <a:r>
              <a:rPr dirty="0" sz="2400" spc="35">
                <a:latin typeface="Arial"/>
                <a:cs typeface="Arial"/>
              </a:rPr>
              <a:t>đệm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25">
                <a:latin typeface="Arial"/>
                <a:cs typeface="Arial"/>
              </a:rPr>
              <a:t>nhập: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3870" y="5420359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3870" y="615442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9620" y="5358129"/>
            <a:ext cx="6793230" cy="14541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1857375" algn="l"/>
              </a:tabLst>
            </a:pPr>
            <a:r>
              <a:rPr dirty="0" sz="2400" spc="55">
                <a:latin typeface="Arial"/>
                <a:cs typeface="Arial"/>
              </a:rPr>
              <a:t>Số </a:t>
            </a:r>
            <a:r>
              <a:rPr dirty="0" sz="2400" spc="-45">
                <a:latin typeface="Arial"/>
                <a:cs typeface="Arial"/>
              </a:rPr>
              <a:t>lượng </a:t>
            </a:r>
            <a:r>
              <a:rPr dirty="0" sz="2400" spc="-5">
                <a:latin typeface="Arial"/>
                <a:cs typeface="Arial"/>
              </a:rPr>
              <a:t>byte </a:t>
            </a:r>
            <a:r>
              <a:rPr dirty="0" sz="2400" spc="-45">
                <a:latin typeface="Arial"/>
                <a:cs typeface="Arial"/>
              </a:rPr>
              <a:t>lớn </a:t>
            </a:r>
            <a:r>
              <a:rPr dirty="0" sz="2400" spc="-55">
                <a:latin typeface="Arial"/>
                <a:cs typeface="Arial"/>
              </a:rPr>
              <a:t>được </a:t>
            </a:r>
            <a:r>
              <a:rPr dirty="0" sz="2400" spc="30">
                <a:latin typeface="Arial"/>
                <a:cs typeface="Arial"/>
              </a:rPr>
              <a:t>đọc </a:t>
            </a:r>
            <a:r>
              <a:rPr dirty="0" sz="2400">
                <a:latin typeface="Arial"/>
                <a:cs typeface="Arial"/>
              </a:rPr>
              <a:t>cùng </a:t>
            </a:r>
            <a:r>
              <a:rPr dirty="0" sz="2400" spc="-30">
                <a:latin typeface="Arial"/>
                <a:cs typeface="Arial"/>
              </a:rPr>
              <a:t>thời </a:t>
            </a:r>
            <a:r>
              <a:rPr dirty="0" sz="2400" spc="15">
                <a:latin typeface="Arial"/>
                <a:cs typeface="Arial"/>
              </a:rPr>
              <a:t>điểm, </a:t>
            </a:r>
            <a:r>
              <a:rPr dirty="0" sz="2400">
                <a:latin typeface="Arial"/>
                <a:cs typeface="Arial"/>
              </a:rPr>
              <a:t>và  </a:t>
            </a:r>
            <a:r>
              <a:rPr dirty="0" sz="2400" spc="-35">
                <a:latin typeface="Arial"/>
                <a:cs typeface="Arial"/>
              </a:rPr>
              <a:t>lưu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trữ</a:t>
            </a:r>
            <a:r>
              <a:rPr dirty="0" sz="2400" spc="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trong	</a:t>
            </a:r>
            <a:r>
              <a:rPr dirty="0" sz="2400" spc="35">
                <a:latin typeface="Arial"/>
                <a:cs typeface="Arial"/>
              </a:rPr>
              <a:t>một </a:t>
            </a:r>
            <a:r>
              <a:rPr dirty="0" sz="2400">
                <a:latin typeface="Arial"/>
                <a:cs typeface="Arial"/>
              </a:rPr>
              <a:t>vùng </a:t>
            </a:r>
            <a:r>
              <a:rPr dirty="0" sz="2400" spc="35">
                <a:latin typeface="Arial"/>
                <a:cs typeface="Arial"/>
              </a:rPr>
              <a:t>đệm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25">
                <a:latin typeface="Arial"/>
                <a:cs typeface="Arial"/>
              </a:rPr>
              <a:t>nhập.</a:t>
            </a:r>
            <a:endParaRPr sz="2400">
              <a:latin typeface="Arial"/>
              <a:cs typeface="Arial"/>
            </a:endParaRPr>
          </a:p>
          <a:p>
            <a:pPr marL="12700" marR="7620">
              <a:lnSpc>
                <a:spcPts val="2590"/>
              </a:lnSpc>
              <a:spcBef>
                <a:spcPts val="595"/>
              </a:spcBef>
            </a:pPr>
            <a:r>
              <a:rPr dirty="0" sz="2400" spc="-5">
                <a:latin typeface="Arial"/>
                <a:cs typeface="Arial"/>
              </a:rPr>
              <a:t>Khi </a:t>
            </a:r>
            <a:r>
              <a:rPr dirty="0" sz="2400" spc="-35">
                <a:latin typeface="Arial"/>
                <a:cs typeface="Arial"/>
              </a:rPr>
              <a:t>chương </a:t>
            </a:r>
            <a:r>
              <a:rPr dirty="0" sz="2400" spc="-5">
                <a:latin typeface="Arial"/>
                <a:cs typeface="Arial"/>
              </a:rPr>
              <a:t>trình </a:t>
            </a:r>
            <a:r>
              <a:rPr dirty="0" sz="2400" spc="35">
                <a:latin typeface="Arial"/>
                <a:cs typeface="Arial"/>
              </a:rPr>
              <a:t>đọc </a:t>
            </a:r>
            <a:r>
              <a:rPr dirty="0" sz="2400" spc="25">
                <a:latin typeface="Arial"/>
                <a:cs typeface="Arial"/>
              </a:rPr>
              <a:t>luồng nhập, </a:t>
            </a:r>
            <a:r>
              <a:rPr dirty="0" sz="2400" spc="-5">
                <a:latin typeface="Arial"/>
                <a:cs typeface="Arial"/>
              </a:rPr>
              <a:t>các byte </a:t>
            </a:r>
            <a:r>
              <a:rPr dirty="0" sz="2400" spc="30">
                <a:latin typeface="Arial"/>
                <a:cs typeface="Arial"/>
              </a:rPr>
              <a:t>nhập  </a:t>
            </a:r>
            <a:r>
              <a:rPr dirty="0" sz="2400" spc="-55">
                <a:latin typeface="Arial"/>
                <a:cs typeface="Arial"/>
              </a:rPr>
              <a:t>được </a:t>
            </a:r>
            <a:r>
              <a:rPr dirty="0" sz="2400" spc="35">
                <a:latin typeface="Arial"/>
                <a:cs typeface="Arial"/>
              </a:rPr>
              <a:t>đọc </a:t>
            </a:r>
            <a:r>
              <a:rPr dirty="0" sz="2400" spc="-5">
                <a:latin typeface="Arial"/>
                <a:cs typeface="Arial"/>
              </a:rPr>
              <a:t>vào </a:t>
            </a:r>
            <a:r>
              <a:rPr dirty="0" sz="2400">
                <a:latin typeface="Arial"/>
                <a:cs typeface="Arial"/>
              </a:rPr>
              <a:t>vùng </a:t>
            </a:r>
            <a:r>
              <a:rPr dirty="0" sz="2400" spc="35">
                <a:latin typeface="Arial"/>
                <a:cs typeface="Arial"/>
              </a:rPr>
              <a:t>đệm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25">
                <a:latin typeface="Arial"/>
                <a:cs typeface="Arial"/>
              </a:rPr>
              <a:t>nhập.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833119"/>
            <a:ext cx="65868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Vùng </a:t>
            </a:r>
            <a:r>
              <a:rPr dirty="0" spc="75"/>
              <a:t>đệm </a:t>
            </a:r>
            <a:r>
              <a:rPr dirty="0" spc="15"/>
              <a:t>nhập/xuất</a:t>
            </a:r>
            <a:r>
              <a:rPr dirty="0" spc="-275"/>
              <a:t> </a:t>
            </a:r>
            <a:r>
              <a:rPr dirty="0" spc="-20"/>
              <a:t>(tt…)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015489"/>
            <a:ext cx="7619365" cy="4130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889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Trong </a:t>
            </a:r>
            <a:r>
              <a:rPr dirty="0" sz="2800" spc="-55">
                <a:latin typeface="Arial"/>
                <a:cs typeface="Arial"/>
              </a:rPr>
              <a:t>trường hợp </a:t>
            </a:r>
            <a:r>
              <a:rPr dirty="0" sz="2800" spc="-30">
                <a:latin typeface="Arial"/>
                <a:cs typeface="Arial"/>
              </a:rPr>
              <a:t>vùng </a:t>
            </a:r>
            <a:r>
              <a:rPr dirty="0" sz="2800" spc="50">
                <a:latin typeface="Arial"/>
                <a:cs typeface="Arial"/>
              </a:rPr>
              <a:t>đệm </a:t>
            </a:r>
            <a:r>
              <a:rPr dirty="0" sz="2800" spc="30">
                <a:latin typeface="Arial"/>
                <a:cs typeface="Arial"/>
              </a:rPr>
              <a:t>kết </a:t>
            </a:r>
            <a:r>
              <a:rPr dirty="0" sz="2800" spc="5">
                <a:latin typeface="Arial"/>
                <a:cs typeface="Arial"/>
              </a:rPr>
              <a:t>xuất, </a:t>
            </a:r>
            <a:r>
              <a:rPr dirty="0" sz="2800" spc="25">
                <a:latin typeface="Arial"/>
                <a:cs typeface="Arial"/>
              </a:rPr>
              <a:t>một  </a:t>
            </a:r>
            <a:r>
              <a:rPr dirty="0" sz="2800" spc="-55">
                <a:latin typeface="Arial"/>
                <a:cs typeface="Arial"/>
              </a:rPr>
              <a:t>chương </a:t>
            </a:r>
            <a:r>
              <a:rPr dirty="0" sz="2800" spc="-25">
                <a:latin typeface="Arial"/>
                <a:cs typeface="Arial"/>
              </a:rPr>
              <a:t>trình ghi </a:t>
            </a:r>
            <a:r>
              <a:rPr dirty="0" sz="2800" spc="-20">
                <a:latin typeface="Arial"/>
                <a:cs typeface="Arial"/>
              </a:rPr>
              <a:t>ra </a:t>
            </a:r>
            <a:r>
              <a:rPr dirty="0" sz="2800" spc="25">
                <a:latin typeface="Arial"/>
                <a:cs typeface="Arial"/>
              </a:rPr>
              <a:t>một</a:t>
            </a:r>
            <a:r>
              <a:rPr dirty="0" sz="2800" spc="-1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luồng.</a:t>
            </a:r>
            <a:endParaRPr sz="2800">
              <a:latin typeface="Arial"/>
              <a:cs typeface="Arial"/>
            </a:endParaRPr>
          </a:p>
          <a:p>
            <a:pPr algn="just" marL="355600" marR="889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5600" algn="l"/>
              </a:tabLst>
            </a:pPr>
            <a:r>
              <a:rPr dirty="0" sz="2800" spc="-75">
                <a:latin typeface="Arial"/>
                <a:cs typeface="Arial"/>
              </a:rPr>
              <a:t>Dữ </a:t>
            </a:r>
            <a:r>
              <a:rPr dirty="0" sz="2800" spc="15">
                <a:latin typeface="Arial"/>
                <a:cs typeface="Arial"/>
              </a:rPr>
              <a:t>liệu </a:t>
            </a:r>
            <a:r>
              <a:rPr dirty="0" sz="2800" spc="30">
                <a:latin typeface="Arial"/>
                <a:cs typeface="Arial"/>
              </a:rPr>
              <a:t>kết </a:t>
            </a:r>
            <a:r>
              <a:rPr dirty="0" sz="2800" spc="15">
                <a:latin typeface="Arial"/>
                <a:cs typeface="Arial"/>
              </a:rPr>
              <a:t>xuất </a:t>
            </a:r>
            <a:r>
              <a:rPr dirty="0" sz="2800" spc="-60">
                <a:latin typeface="Arial"/>
                <a:cs typeface="Arial"/>
              </a:rPr>
              <a:t>đựơc </a:t>
            </a:r>
            <a:r>
              <a:rPr dirty="0" sz="2800" spc="-45">
                <a:latin typeface="Arial"/>
                <a:cs typeface="Arial"/>
              </a:rPr>
              <a:t>lưu </a:t>
            </a:r>
            <a:r>
              <a:rPr dirty="0" sz="2800" spc="-50">
                <a:latin typeface="Arial"/>
                <a:cs typeface="Arial"/>
              </a:rPr>
              <a:t>trữ </a:t>
            </a:r>
            <a:r>
              <a:rPr dirty="0" sz="2800" spc="-25">
                <a:latin typeface="Arial"/>
                <a:cs typeface="Arial"/>
              </a:rPr>
              <a:t>trong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-35">
                <a:latin typeface="Arial"/>
                <a:cs typeface="Arial"/>
              </a:rPr>
              <a:t>vùng  </a:t>
            </a:r>
            <a:r>
              <a:rPr dirty="0" sz="2800" spc="40">
                <a:latin typeface="Arial"/>
                <a:cs typeface="Arial"/>
              </a:rPr>
              <a:t>đệm </a:t>
            </a:r>
            <a:r>
              <a:rPr dirty="0" sz="2800" spc="30">
                <a:latin typeface="Arial"/>
                <a:cs typeface="Arial"/>
              </a:rPr>
              <a:t>kết</a:t>
            </a:r>
            <a:r>
              <a:rPr dirty="0" sz="2800" spc="-240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xuất.</a:t>
            </a:r>
            <a:endParaRPr sz="2800">
              <a:latin typeface="Arial"/>
              <a:cs typeface="Arial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5600" algn="l"/>
              </a:tabLst>
            </a:pPr>
            <a:r>
              <a:rPr dirty="0" sz="2800" spc="-75">
                <a:latin typeface="Arial"/>
                <a:cs typeface="Arial"/>
              </a:rPr>
              <a:t>Dữ </a:t>
            </a:r>
            <a:r>
              <a:rPr dirty="0" sz="2800" spc="15">
                <a:latin typeface="Arial"/>
                <a:cs typeface="Arial"/>
              </a:rPr>
              <a:t>liệu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-45">
                <a:latin typeface="Arial"/>
                <a:cs typeface="Arial"/>
              </a:rPr>
              <a:t>lưu </a:t>
            </a:r>
            <a:r>
              <a:rPr dirty="0" sz="2800" spc="-50">
                <a:latin typeface="Arial"/>
                <a:cs typeface="Arial"/>
              </a:rPr>
              <a:t>trữ </a:t>
            </a:r>
            <a:r>
              <a:rPr dirty="0" sz="2800" spc="-20">
                <a:latin typeface="Arial"/>
                <a:cs typeface="Arial"/>
              </a:rPr>
              <a:t>cho </a:t>
            </a:r>
            <a:r>
              <a:rPr dirty="0" sz="2800" spc="50">
                <a:latin typeface="Arial"/>
                <a:cs typeface="Arial"/>
              </a:rPr>
              <a:t>đến </a:t>
            </a:r>
            <a:r>
              <a:rPr dirty="0" sz="2800" spc="-25">
                <a:latin typeface="Arial"/>
                <a:cs typeface="Arial"/>
              </a:rPr>
              <a:t>khi </a:t>
            </a:r>
            <a:r>
              <a:rPr dirty="0" sz="2800" spc="-35">
                <a:latin typeface="Arial"/>
                <a:cs typeface="Arial"/>
              </a:rPr>
              <a:t>vùng </a:t>
            </a:r>
            <a:r>
              <a:rPr dirty="0" sz="2800" spc="50">
                <a:latin typeface="Arial"/>
                <a:cs typeface="Arial"/>
              </a:rPr>
              <a:t>đệm  </a:t>
            </a:r>
            <a:r>
              <a:rPr dirty="0" sz="2800" spc="-65">
                <a:latin typeface="Arial"/>
                <a:cs typeface="Arial"/>
              </a:rPr>
              <a:t>trợ</a:t>
            </a:r>
            <a:r>
              <a:rPr dirty="0" sz="2800" spc="64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nên </a:t>
            </a:r>
            <a:r>
              <a:rPr dirty="0" sz="2800" spc="25">
                <a:latin typeface="Arial"/>
                <a:cs typeface="Arial"/>
              </a:rPr>
              <a:t>đầy, </a:t>
            </a:r>
            <a:r>
              <a:rPr dirty="0" sz="2800" spc="-30">
                <a:latin typeface="Arial"/>
                <a:cs typeface="Arial"/>
              </a:rPr>
              <a:t>hay </a:t>
            </a:r>
            <a:r>
              <a:rPr dirty="0" sz="2800" spc="5">
                <a:latin typeface="Arial"/>
                <a:cs typeface="Arial"/>
              </a:rPr>
              <a:t>luồng </a:t>
            </a:r>
            <a:r>
              <a:rPr dirty="0" sz="2800" spc="30">
                <a:latin typeface="Arial"/>
                <a:cs typeface="Arial"/>
              </a:rPr>
              <a:t>kết </a:t>
            </a:r>
            <a:r>
              <a:rPr dirty="0" sz="2800" spc="10">
                <a:latin typeface="Arial"/>
                <a:cs typeface="Arial"/>
              </a:rPr>
              <a:t>xuất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75">
                <a:latin typeface="Arial"/>
                <a:cs typeface="Arial"/>
              </a:rPr>
              <a:t>xả  </a:t>
            </a:r>
            <a:r>
              <a:rPr dirty="0" sz="2800">
                <a:latin typeface="Arial"/>
                <a:cs typeface="Arial"/>
              </a:rPr>
              <a:t>trống.</a:t>
            </a:r>
            <a:endParaRPr sz="2800">
              <a:latin typeface="Arial"/>
              <a:cs typeface="Arial"/>
            </a:endParaRPr>
          </a:p>
          <a:p>
            <a:pPr algn="just" marL="355600" marR="952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5600" algn="l"/>
              </a:tabLst>
            </a:pPr>
            <a:r>
              <a:rPr dirty="0" sz="2800" spc="30">
                <a:latin typeface="Arial"/>
                <a:cs typeface="Arial"/>
              </a:rPr>
              <a:t>Kết </a:t>
            </a:r>
            <a:r>
              <a:rPr dirty="0" sz="2800" spc="-25">
                <a:latin typeface="Arial"/>
                <a:cs typeface="Arial"/>
              </a:rPr>
              <a:t>thúc, </a:t>
            </a:r>
            <a:r>
              <a:rPr dirty="0" sz="2800" spc="-30">
                <a:latin typeface="Arial"/>
                <a:cs typeface="Arial"/>
              </a:rPr>
              <a:t>vùng </a:t>
            </a:r>
            <a:r>
              <a:rPr dirty="0" sz="2800" spc="50">
                <a:latin typeface="Arial"/>
                <a:cs typeface="Arial"/>
              </a:rPr>
              <a:t>đệm </a:t>
            </a:r>
            <a:r>
              <a:rPr dirty="0" sz="2800" spc="30">
                <a:latin typeface="Arial"/>
                <a:cs typeface="Arial"/>
              </a:rPr>
              <a:t>kết </a:t>
            </a:r>
            <a:r>
              <a:rPr dirty="0" sz="2800" spc="10">
                <a:latin typeface="Arial"/>
                <a:cs typeface="Arial"/>
              </a:rPr>
              <a:t>xuất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>
                <a:latin typeface="Arial"/>
                <a:cs typeface="Arial"/>
              </a:rPr>
              <a:t>chuyển </a:t>
            </a:r>
            <a:r>
              <a:rPr dirty="0" sz="2800" spc="-50">
                <a:latin typeface="Arial"/>
                <a:cs typeface="Arial"/>
              </a:rPr>
              <a:t>gửi  </a:t>
            </a:r>
            <a:r>
              <a:rPr dirty="0" sz="2800" spc="40">
                <a:latin typeface="Arial"/>
                <a:cs typeface="Arial"/>
              </a:rPr>
              <a:t>đến </a:t>
            </a:r>
            <a:r>
              <a:rPr dirty="0" sz="2800" spc="-10">
                <a:latin typeface="Arial"/>
                <a:cs typeface="Arial"/>
              </a:rPr>
              <a:t>đích </a:t>
            </a:r>
            <a:r>
              <a:rPr dirty="0" sz="2800" spc="60">
                <a:latin typeface="Arial"/>
                <a:cs typeface="Arial"/>
              </a:rPr>
              <a:t>của </a:t>
            </a:r>
            <a:r>
              <a:rPr dirty="0" sz="2800" spc="5">
                <a:latin typeface="Arial"/>
                <a:cs typeface="Arial"/>
              </a:rPr>
              <a:t>luồng</a:t>
            </a:r>
            <a:r>
              <a:rPr dirty="0" sz="2800" spc="-395">
                <a:latin typeface="Arial"/>
                <a:cs typeface="Arial"/>
              </a:rPr>
              <a:t> </a:t>
            </a:r>
            <a:r>
              <a:rPr dirty="0" sz="2800" spc="0">
                <a:latin typeface="Arial"/>
                <a:cs typeface="Arial"/>
              </a:rPr>
              <a:t>xuất.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833119"/>
            <a:ext cx="61874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</a:t>
            </a:r>
            <a:r>
              <a:rPr dirty="0" spc="-125"/>
              <a:t> </a:t>
            </a:r>
            <a:r>
              <a:rPr dirty="0" spc="-45"/>
              <a:t>BufferedInputStream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39" y="2015489"/>
            <a:ext cx="7620634" cy="4130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952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2800" spc="-75">
                <a:latin typeface="Arial"/>
                <a:cs typeface="Arial"/>
              </a:rPr>
              <a:t>Tự </a:t>
            </a:r>
            <a:r>
              <a:rPr dirty="0" sz="2800" spc="25">
                <a:latin typeface="Arial"/>
                <a:cs typeface="Arial"/>
              </a:rPr>
              <a:t>động </a:t>
            </a:r>
            <a:r>
              <a:rPr dirty="0" sz="2800" spc="40">
                <a:latin typeface="Arial"/>
                <a:cs typeface="Arial"/>
              </a:rPr>
              <a:t>tạo </a:t>
            </a:r>
            <a:r>
              <a:rPr dirty="0" sz="2800" spc="-20">
                <a:latin typeface="Arial"/>
                <a:cs typeface="Arial"/>
              </a:rPr>
              <a:t>ra và </a:t>
            </a:r>
            <a:r>
              <a:rPr dirty="0" sz="2800" spc="-25">
                <a:latin typeface="Arial"/>
                <a:cs typeface="Arial"/>
              </a:rPr>
              <a:t>duy </a:t>
            </a:r>
            <a:r>
              <a:rPr dirty="0" sz="2800" spc="-20">
                <a:latin typeface="Arial"/>
                <a:cs typeface="Arial"/>
              </a:rPr>
              <a:t>trì </a:t>
            </a:r>
            <a:r>
              <a:rPr dirty="0" sz="2800" spc="-30">
                <a:latin typeface="Arial"/>
                <a:cs typeface="Arial"/>
              </a:rPr>
              <a:t>vùng </a:t>
            </a:r>
            <a:r>
              <a:rPr dirty="0" sz="2800" spc="50">
                <a:latin typeface="Arial"/>
                <a:cs typeface="Arial"/>
              </a:rPr>
              <a:t>đệm </a:t>
            </a:r>
            <a:r>
              <a:rPr dirty="0" sz="2800" spc="90">
                <a:latin typeface="Arial"/>
                <a:cs typeface="Arial"/>
              </a:rPr>
              <a:t>để </a:t>
            </a:r>
            <a:r>
              <a:rPr dirty="0" sz="2800" spc="75">
                <a:latin typeface="Arial"/>
                <a:cs typeface="Arial"/>
              </a:rPr>
              <a:t>hổ </a:t>
            </a:r>
            <a:r>
              <a:rPr dirty="0" sz="2800" spc="-50">
                <a:latin typeface="Arial"/>
                <a:cs typeface="Arial"/>
              </a:rPr>
              <a:t>trợ  </a:t>
            </a:r>
            <a:r>
              <a:rPr dirty="0" sz="2800" spc="-35">
                <a:latin typeface="Arial"/>
                <a:cs typeface="Arial"/>
              </a:rPr>
              <a:t>vùng </a:t>
            </a:r>
            <a:r>
              <a:rPr dirty="0" sz="2800" spc="50">
                <a:latin typeface="Arial"/>
                <a:cs typeface="Arial"/>
              </a:rPr>
              <a:t>đệm</a:t>
            </a:r>
            <a:r>
              <a:rPr dirty="0" sz="2800" spc="-170">
                <a:latin typeface="Arial"/>
                <a:cs typeface="Arial"/>
              </a:rPr>
              <a:t> </a:t>
            </a:r>
            <a:r>
              <a:rPr dirty="0" sz="2800" spc="0">
                <a:latin typeface="Arial"/>
                <a:cs typeface="Arial"/>
              </a:rPr>
              <a:t>nhập.</a:t>
            </a:r>
            <a:endParaRPr sz="2800">
              <a:latin typeface="Arial"/>
              <a:cs typeface="Arial"/>
            </a:endParaRPr>
          </a:p>
          <a:p>
            <a:pPr algn="just" marL="355600" marR="889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5600" algn="l"/>
              </a:tabLst>
            </a:pPr>
            <a:r>
              <a:rPr dirty="0" sz="2800" spc="-55">
                <a:latin typeface="Arial"/>
                <a:cs typeface="Arial"/>
              </a:rPr>
              <a:t>bởi </a:t>
            </a:r>
            <a:r>
              <a:rPr dirty="0" sz="2800" spc="-50">
                <a:latin typeface="Arial"/>
                <a:cs typeface="Arial"/>
              </a:rPr>
              <a:t>lớp </a:t>
            </a:r>
            <a:r>
              <a:rPr dirty="0" sz="2800" spc="-30">
                <a:latin typeface="Arial"/>
                <a:cs typeface="Arial"/>
              </a:rPr>
              <a:t>‘BufferedInputStream’ </a:t>
            </a:r>
            <a:r>
              <a:rPr dirty="0" sz="2800" spc="-15">
                <a:latin typeface="Arial"/>
                <a:cs typeface="Arial"/>
              </a:rPr>
              <a:t>là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75">
                <a:latin typeface="Arial"/>
                <a:cs typeface="Arial"/>
              </a:rPr>
              <a:t>bộ </a:t>
            </a:r>
            <a:r>
              <a:rPr dirty="0" sz="2800" spc="25">
                <a:latin typeface="Arial"/>
                <a:cs typeface="Arial"/>
              </a:rPr>
              <a:t>đệm,  </a:t>
            </a:r>
            <a:r>
              <a:rPr dirty="0" sz="2800" spc="-20">
                <a:latin typeface="Arial"/>
                <a:cs typeface="Arial"/>
              </a:rPr>
              <a:t>nó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30">
                <a:latin typeface="Arial"/>
                <a:cs typeface="Arial"/>
              </a:rPr>
              <a:t>thể </a:t>
            </a:r>
            <a:r>
              <a:rPr dirty="0" sz="2800" spc="-15">
                <a:latin typeface="Arial"/>
                <a:cs typeface="Arial"/>
              </a:rPr>
              <a:t>áp </a:t>
            </a:r>
            <a:r>
              <a:rPr dirty="0" sz="2800" spc="35">
                <a:latin typeface="Arial"/>
                <a:cs typeface="Arial"/>
              </a:rPr>
              <a:t>đụng </a:t>
            </a:r>
            <a:r>
              <a:rPr dirty="0" sz="2800" spc="-20">
                <a:latin typeface="Arial"/>
                <a:cs typeface="Arial"/>
              </a:rPr>
              <a:t>cho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65">
                <a:latin typeface="Arial"/>
                <a:cs typeface="Arial"/>
              </a:rPr>
              <a:t>số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40">
                <a:latin typeface="Arial"/>
                <a:cs typeface="Arial"/>
              </a:rPr>
              <a:t>đối </a:t>
            </a:r>
            <a:r>
              <a:rPr dirty="0" sz="2800" spc="-60">
                <a:latin typeface="Arial"/>
                <a:cs typeface="Arial"/>
              </a:rPr>
              <a:t>tượng  </a:t>
            </a:r>
            <a:r>
              <a:rPr dirty="0" sz="2800" spc="10">
                <a:latin typeface="Arial"/>
                <a:cs typeface="Arial"/>
              </a:rPr>
              <a:t>nhất </a:t>
            </a:r>
            <a:r>
              <a:rPr dirty="0" sz="2800" spc="25">
                <a:latin typeface="Arial"/>
                <a:cs typeface="Arial"/>
              </a:rPr>
              <a:t>định </a:t>
            </a:r>
            <a:r>
              <a:rPr dirty="0" sz="2800" spc="60">
                <a:latin typeface="Arial"/>
                <a:cs typeface="Arial"/>
              </a:rPr>
              <a:t>của </a:t>
            </a:r>
            <a:r>
              <a:rPr dirty="0" sz="2800" spc="-50">
                <a:latin typeface="Arial"/>
                <a:cs typeface="Arial"/>
              </a:rPr>
              <a:t>lớp</a:t>
            </a:r>
            <a:r>
              <a:rPr dirty="0" sz="2800" spc="-35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‘InputStream’.</a:t>
            </a:r>
            <a:endParaRPr sz="2800">
              <a:latin typeface="Arial"/>
              <a:cs typeface="Arial"/>
            </a:endParaRPr>
          </a:p>
          <a:p>
            <a:pPr algn="just" marL="355600" marR="1016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5600" algn="l"/>
              </a:tabLst>
            </a:pPr>
            <a:r>
              <a:rPr dirty="0" sz="2800" spc="-25">
                <a:latin typeface="Arial"/>
                <a:cs typeface="Arial"/>
              </a:rPr>
              <a:t>Cũng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30">
                <a:latin typeface="Arial"/>
                <a:cs typeface="Arial"/>
              </a:rPr>
              <a:t>thể </a:t>
            </a:r>
            <a:r>
              <a:rPr dirty="0" sz="2800" spc="10">
                <a:latin typeface="Arial"/>
                <a:cs typeface="Arial"/>
              </a:rPr>
              <a:t>phối </a:t>
            </a:r>
            <a:r>
              <a:rPr dirty="0" sz="2800" spc="-55">
                <a:latin typeface="Arial"/>
                <a:cs typeface="Arial"/>
              </a:rPr>
              <a:t>hợp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35">
                <a:latin typeface="Arial"/>
                <a:cs typeface="Arial"/>
              </a:rPr>
              <a:t>tập </a:t>
            </a:r>
            <a:r>
              <a:rPr dirty="0" sz="2800" spc="-20">
                <a:latin typeface="Arial"/>
                <a:cs typeface="Arial"/>
              </a:rPr>
              <a:t>tin </a:t>
            </a:r>
            <a:r>
              <a:rPr dirty="0" sz="2800" spc="40">
                <a:latin typeface="Arial"/>
                <a:cs typeface="Arial"/>
              </a:rPr>
              <a:t>đầu </a:t>
            </a:r>
            <a:r>
              <a:rPr dirty="0" sz="2800" spc="-25">
                <a:latin typeface="Arial"/>
                <a:cs typeface="Arial"/>
              </a:rPr>
              <a:t>vào  khác.</a:t>
            </a:r>
            <a:endParaRPr sz="2800">
              <a:latin typeface="Arial"/>
              <a:cs typeface="Arial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5600" algn="l"/>
              </a:tabLst>
            </a:pPr>
            <a:r>
              <a:rPr dirty="0" sz="2800" spc="-65">
                <a:latin typeface="Arial"/>
                <a:cs typeface="Arial"/>
              </a:rPr>
              <a:t>Sử </a:t>
            </a:r>
            <a:r>
              <a:rPr dirty="0" sz="2800" spc="30">
                <a:latin typeface="Arial"/>
                <a:cs typeface="Arial"/>
              </a:rPr>
              <a:t>dụng </a:t>
            </a:r>
            <a:r>
              <a:rPr dirty="0" sz="2800" spc="-25">
                <a:latin typeface="Arial"/>
                <a:cs typeface="Arial"/>
              </a:rPr>
              <a:t>vài </a:t>
            </a:r>
            <a:r>
              <a:rPr dirty="0" sz="2800" spc="15">
                <a:latin typeface="Arial"/>
                <a:cs typeface="Arial"/>
              </a:rPr>
              <a:t>biến </a:t>
            </a:r>
            <a:r>
              <a:rPr dirty="0" sz="2800" spc="80">
                <a:latin typeface="Arial"/>
                <a:cs typeface="Arial"/>
              </a:rPr>
              <a:t>để </a:t>
            </a:r>
            <a:r>
              <a:rPr dirty="0" sz="2800" spc="5">
                <a:latin typeface="Arial"/>
                <a:cs typeface="Arial"/>
              </a:rPr>
              <a:t>triển </a:t>
            </a:r>
            <a:r>
              <a:rPr dirty="0" sz="2800" spc="-30">
                <a:latin typeface="Arial"/>
                <a:cs typeface="Arial"/>
              </a:rPr>
              <a:t>khai vùng </a:t>
            </a:r>
            <a:r>
              <a:rPr dirty="0" sz="2800" spc="50">
                <a:latin typeface="Arial"/>
                <a:cs typeface="Arial"/>
              </a:rPr>
              <a:t>đệm  </a:t>
            </a:r>
            <a:r>
              <a:rPr dirty="0" sz="2800" spc="0">
                <a:latin typeface="Arial"/>
                <a:cs typeface="Arial"/>
              </a:rPr>
              <a:t>nhập.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4970" y="2189479"/>
            <a:ext cx="266954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60" b="1">
                <a:latin typeface="Arial"/>
                <a:cs typeface="Arial"/>
              </a:rPr>
              <a:t>Chương</a:t>
            </a:r>
            <a:r>
              <a:rPr dirty="0" sz="4400" spc="-165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1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3539" y="3691890"/>
            <a:ext cx="6598284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89660" marR="5080" indent="-1076960">
              <a:lnSpc>
                <a:spcPct val="100000"/>
              </a:lnSpc>
              <a:spcBef>
                <a:spcPts val="100"/>
              </a:spcBef>
            </a:pPr>
            <a:r>
              <a:rPr dirty="0" sz="5400" spc="-65" b="1">
                <a:latin typeface="Arial"/>
                <a:cs typeface="Arial"/>
              </a:rPr>
              <a:t>Giới </a:t>
            </a:r>
            <a:r>
              <a:rPr dirty="0" sz="5400" spc="100" b="1">
                <a:latin typeface="Arial"/>
                <a:cs typeface="Arial"/>
              </a:rPr>
              <a:t>thiệu </a:t>
            </a:r>
            <a:r>
              <a:rPr dirty="0" sz="5400" spc="-55" b="1">
                <a:latin typeface="Arial"/>
                <a:cs typeface="Arial"/>
              </a:rPr>
              <a:t>ngôn</a:t>
            </a:r>
            <a:r>
              <a:rPr dirty="0" sz="5400" spc="-365" b="1">
                <a:latin typeface="Arial"/>
                <a:cs typeface="Arial"/>
              </a:rPr>
              <a:t> </a:t>
            </a:r>
            <a:r>
              <a:rPr dirty="0" sz="5400" spc="-70" b="1">
                <a:latin typeface="Arial"/>
                <a:cs typeface="Arial"/>
              </a:rPr>
              <a:t>ngữ  </a:t>
            </a:r>
            <a:r>
              <a:rPr dirty="0" sz="5400" spc="200" b="1">
                <a:latin typeface="Arial"/>
                <a:cs typeface="Arial"/>
              </a:rPr>
              <a:t>lập </a:t>
            </a:r>
            <a:r>
              <a:rPr dirty="0" sz="5400" spc="-40" b="1">
                <a:latin typeface="Arial"/>
                <a:cs typeface="Arial"/>
              </a:rPr>
              <a:t>trình</a:t>
            </a:r>
            <a:r>
              <a:rPr dirty="0" sz="5400" spc="-500" b="1">
                <a:latin typeface="Arial"/>
                <a:cs typeface="Arial"/>
              </a:rPr>
              <a:t> </a:t>
            </a:r>
            <a:r>
              <a:rPr dirty="0" sz="5400" spc="-55" b="1">
                <a:latin typeface="Arial"/>
                <a:cs typeface="Arial"/>
              </a:rPr>
              <a:t>Java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250" y="505459"/>
            <a:ext cx="7463790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05660" marR="5080" indent="-209296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Truyền </a:t>
            </a:r>
            <a:r>
              <a:rPr dirty="0" spc="75"/>
              <a:t>đối </a:t>
            </a:r>
            <a:r>
              <a:rPr dirty="0" spc="90"/>
              <a:t>số </a:t>
            </a:r>
            <a:r>
              <a:rPr dirty="0" spc="-35"/>
              <a:t>trong </a:t>
            </a:r>
            <a:r>
              <a:rPr dirty="0" spc="-45"/>
              <a:t>dòng</a:t>
            </a:r>
            <a:r>
              <a:rPr dirty="0" spc="-475"/>
              <a:t> </a:t>
            </a:r>
            <a:r>
              <a:rPr dirty="0" spc="35"/>
              <a:t>lệnh  </a:t>
            </a:r>
            <a:r>
              <a:rPr dirty="0" spc="25"/>
              <a:t>(Tiếp</a:t>
            </a:r>
            <a:r>
              <a:rPr dirty="0" spc="-160"/>
              <a:t> </a:t>
            </a:r>
            <a:r>
              <a:rPr dirty="0" spc="-30"/>
              <a:t>theo…)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2133600"/>
            <a:ext cx="6629400" cy="3851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3810" marR="5080" indent="-188468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 </a:t>
            </a:r>
            <a:r>
              <a:rPr dirty="0" spc="-45"/>
              <a:t>BufferedInputStream  </a:t>
            </a:r>
            <a:r>
              <a:rPr dirty="0" spc="-40"/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39" y="1972310"/>
            <a:ext cx="61950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25">
                <a:latin typeface="Arial"/>
                <a:cs typeface="Arial"/>
              </a:rPr>
              <a:t>Định </a:t>
            </a:r>
            <a:r>
              <a:rPr dirty="0" sz="2800" spc="-25">
                <a:latin typeface="Arial"/>
                <a:cs typeface="Arial"/>
              </a:rPr>
              <a:t>nghĩa hai </a:t>
            </a:r>
            <a:r>
              <a:rPr dirty="0" sz="2800" spc="-55">
                <a:latin typeface="Arial"/>
                <a:cs typeface="Arial"/>
              </a:rPr>
              <a:t>phương </a:t>
            </a:r>
            <a:r>
              <a:rPr dirty="0" sz="2800" spc="-45">
                <a:latin typeface="Arial"/>
                <a:cs typeface="Arial"/>
              </a:rPr>
              <a:t>thức </a:t>
            </a:r>
            <a:r>
              <a:rPr dirty="0" sz="2800" spc="10">
                <a:latin typeface="Arial"/>
                <a:cs typeface="Arial"/>
              </a:rPr>
              <a:t>thiết</a:t>
            </a:r>
            <a:r>
              <a:rPr dirty="0" sz="2800" spc="-240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lập: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39" y="297307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7039" y="3707129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2789" y="2910839"/>
            <a:ext cx="6866890" cy="11252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30">
                <a:latin typeface="Arial"/>
                <a:cs typeface="Arial"/>
              </a:rPr>
              <a:t>Một </a:t>
            </a:r>
            <a:r>
              <a:rPr dirty="0" sz="2400">
                <a:latin typeface="Arial"/>
                <a:cs typeface="Arial"/>
              </a:rPr>
              <a:t>chó </a:t>
            </a:r>
            <a:r>
              <a:rPr dirty="0" sz="2400" spc="-5">
                <a:latin typeface="Arial"/>
                <a:cs typeface="Arial"/>
              </a:rPr>
              <a:t>phép </a:t>
            </a:r>
            <a:r>
              <a:rPr dirty="0" sz="2400" spc="40">
                <a:latin typeface="Arial"/>
                <a:cs typeface="Arial"/>
              </a:rPr>
              <a:t>chỉ </a:t>
            </a:r>
            <a:r>
              <a:rPr dirty="0" sz="2400" spc="25">
                <a:latin typeface="Arial"/>
                <a:cs typeface="Arial"/>
              </a:rPr>
              <a:t>định </a:t>
            </a:r>
            <a:r>
              <a:rPr dirty="0" sz="2400">
                <a:latin typeface="Arial"/>
                <a:cs typeface="Arial"/>
              </a:rPr>
              <a:t>kích </a:t>
            </a:r>
            <a:r>
              <a:rPr dirty="0" sz="2400" spc="-40">
                <a:latin typeface="Arial"/>
                <a:cs typeface="Arial"/>
              </a:rPr>
              <a:t>thước </a:t>
            </a:r>
            <a:r>
              <a:rPr dirty="0" sz="2400" spc="50">
                <a:latin typeface="Arial"/>
                <a:cs typeface="Arial"/>
              </a:rPr>
              <a:t>của </a:t>
            </a:r>
            <a:r>
              <a:rPr dirty="0" sz="2400">
                <a:latin typeface="Arial"/>
                <a:cs typeface="Arial"/>
              </a:rPr>
              <a:t>vùng </a:t>
            </a:r>
            <a:r>
              <a:rPr dirty="0" sz="2400" spc="30">
                <a:latin typeface="Arial"/>
                <a:cs typeface="Arial"/>
              </a:rPr>
              <a:t>đệm  </a:t>
            </a:r>
            <a:r>
              <a:rPr dirty="0" sz="2400" spc="25">
                <a:latin typeface="Arial"/>
                <a:cs typeface="Arial"/>
              </a:rPr>
              <a:t>nhấp.</a:t>
            </a:r>
            <a:endParaRPr sz="240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  <a:spcBef>
                <a:spcPts val="265"/>
              </a:spcBef>
            </a:pPr>
            <a:r>
              <a:rPr dirty="0" sz="2400" spc="-35">
                <a:latin typeface="Arial"/>
                <a:cs typeface="Arial"/>
              </a:rPr>
              <a:t>phương </a:t>
            </a:r>
            <a:r>
              <a:rPr dirty="0" sz="2400" spc="-25">
                <a:latin typeface="Arial"/>
                <a:cs typeface="Arial"/>
              </a:rPr>
              <a:t>thức </a:t>
            </a:r>
            <a:r>
              <a:rPr dirty="0" sz="2400" spc="-5">
                <a:latin typeface="Arial"/>
                <a:cs typeface="Arial"/>
              </a:rPr>
              <a:t>kia </a:t>
            </a:r>
            <a:r>
              <a:rPr dirty="0" sz="2400">
                <a:latin typeface="Arial"/>
                <a:cs typeface="Arial"/>
              </a:rPr>
              <a:t>thì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không.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9839" y="4056379"/>
            <a:ext cx="7616825" cy="245872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355600" marR="5715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2800" spc="50">
                <a:latin typeface="Arial"/>
                <a:cs typeface="Arial"/>
              </a:rPr>
              <a:t>Cả </a:t>
            </a:r>
            <a:r>
              <a:rPr dirty="0" sz="2800" spc="-25">
                <a:latin typeface="Arial"/>
                <a:cs typeface="Arial"/>
              </a:rPr>
              <a:t>hai </a:t>
            </a: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5">
                <a:latin typeface="Arial"/>
                <a:cs typeface="Arial"/>
              </a:rPr>
              <a:t>thức </a:t>
            </a:r>
            <a:r>
              <a:rPr dirty="0" sz="2800" spc="5">
                <a:latin typeface="Arial"/>
                <a:cs typeface="Arial"/>
              </a:rPr>
              <a:t>thiết </a:t>
            </a:r>
            <a:r>
              <a:rPr dirty="0" sz="2800" spc="35">
                <a:latin typeface="Arial"/>
                <a:cs typeface="Arial"/>
              </a:rPr>
              <a:t>lập </a:t>
            </a:r>
            <a:r>
              <a:rPr dirty="0" sz="2800" spc="50">
                <a:latin typeface="Arial"/>
                <a:cs typeface="Arial"/>
              </a:rPr>
              <a:t>đều </a:t>
            </a:r>
            <a:r>
              <a:rPr dirty="0" sz="2800" spc="25">
                <a:latin typeface="Arial"/>
                <a:cs typeface="Arial"/>
              </a:rPr>
              <a:t>tiếp </a:t>
            </a:r>
            <a:r>
              <a:rPr dirty="0" sz="2800" spc="10">
                <a:latin typeface="Arial"/>
                <a:cs typeface="Arial"/>
              </a:rPr>
              <a:t>nhận 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50">
                <a:latin typeface="Arial"/>
                <a:cs typeface="Arial"/>
              </a:rPr>
              <a:t>đối </a:t>
            </a:r>
            <a:r>
              <a:rPr dirty="0" sz="2800" spc="-60">
                <a:latin typeface="Arial"/>
                <a:cs typeface="Arial"/>
              </a:rPr>
              <a:t>tượng </a:t>
            </a:r>
            <a:r>
              <a:rPr dirty="0" sz="2800" spc="55">
                <a:latin typeface="Arial"/>
                <a:cs typeface="Arial"/>
              </a:rPr>
              <a:t>của </a:t>
            </a: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-30">
                <a:latin typeface="Arial"/>
                <a:cs typeface="Arial"/>
              </a:rPr>
              <a:t>‘InputStream’ </a:t>
            </a:r>
            <a:r>
              <a:rPr dirty="0" sz="2800" spc="-55">
                <a:latin typeface="Arial"/>
                <a:cs typeface="Arial"/>
              </a:rPr>
              <a:t>như </a:t>
            </a:r>
            <a:r>
              <a:rPr dirty="0" sz="2800" spc="25">
                <a:latin typeface="Arial"/>
                <a:cs typeface="Arial"/>
              </a:rPr>
              <a:t>một  </a:t>
            </a:r>
            <a:r>
              <a:rPr dirty="0" sz="2800" spc="-25">
                <a:latin typeface="Arial"/>
                <a:cs typeface="Arial"/>
              </a:rPr>
              <a:t>tham</a:t>
            </a:r>
            <a:r>
              <a:rPr dirty="0" sz="2800" spc="-165">
                <a:latin typeface="Arial"/>
                <a:cs typeface="Arial"/>
              </a:rPr>
              <a:t> </a:t>
            </a:r>
            <a:r>
              <a:rPr dirty="0" sz="2800" spc="30">
                <a:latin typeface="Arial"/>
                <a:cs typeface="Arial"/>
              </a:rPr>
              <a:t>số.</a:t>
            </a:r>
            <a:endParaRPr sz="2800">
              <a:latin typeface="Arial"/>
              <a:cs typeface="Arial"/>
            </a:endParaRPr>
          </a:p>
          <a:p>
            <a:pPr algn="just" marL="355600" marR="5080" indent="-342900">
              <a:lnSpc>
                <a:spcPts val="3020"/>
              </a:lnSpc>
              <a:spcBef>
                <a:spcPts val="695"/>
              </a:spcBef>
              <a:buChar char="•"/>
              <a:tabLst>
                <a:tab pos="355600" algn="l"/>
              </a:tabLst>
            </a:pPr>
            <a:r>
              <a:rPr dirty="0" sz="2800" spc="35">
                <a:latin typeface="Arial"/>
                <a:cs typeface="Arial"/>
              </a:rPr>
              <a:t>Nạp </a:t>
            </a:r>
            <a:r>
              <a:rPr dirty="0" sz="2800" spc="5">
                <a:latin typeface="Arial"/>
                <a:cs typeface="Arial"/>
              </a:rPr>
              <a:t>chồng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55">
                <a:latin typeface="Arial"/>
                <a:cs typeface="Arial"/>
              </a:rPr>
              <a:t>phương </a:t>
            </a:r>
            <a:r>
              <a:rPr dirty="0" sz="2800" spc="-45">
                <a:latin typeface="Arial"/>
                <a:cs typeface="Arial"/>
              </a:rPr>
              <a:t>thức </a:t>
            </a:r>
            <a:r>
              <a:rPr dirty="0" sz="2800" spc="-25">
                <a:latin typeface="Arial"/>
                <a:cs typeface="Arial"/>
              </a:rPr>
              <a:t>truy </a:t>
            </a:r>
            <a:r>
              <a:rPr dirty="0" sz="2800" spc="35">
                <a:latin typeface="Arial"/>
                <a:cs typeface="Arial"/>
              </a:rPr>
              <a:t>cập </a:t>
            </a:r>
            <a:r>
              <a:rPr dirty="0" sz="2800" spc="-30">
                <a:latin typeface="Arial"/>
                <a:cs typeface="Arial"/>
              </a:rPr>
              <a:t>mà  InputStream </a:t>
            </a:r>
            <a:r>
              <a:rPr dirty="0" sz="2800" spc="-25">
                <a:latin typeface="Arial"/>
                <a:cs typeface="Arial"/>
              </a:rPr>
              <a:t>cung </a:t>
            </a:r>
            <a:r>
              <a:rPr dirty="0" sz="2800" spc="15">
                <a:latin typeface="Arial"/>
                <a:cs typeface="Arial"/>
              </a:rPr>
              <a:t>cấp, </a:t>
            </a:r>
            <a:r>
              <a:rPr dirty="0" sz="2800" spc="-20">
                <a:latin typeface="Arial"/>
                <a:cs typeface="Arial"/>
              </a:rPr>
              <a:t>và </a:t>
            </a:r>
            <a:r>
              <a:rPr dirty="0" sz="2800" spc="-30">
                <a:latin typeface="Arial"/>
                <a:cs typeface="Arial"/>
              </a:rPr>
              <a:t>không </a:t>
            </a:r>
            <a:r>
              <a:rPr dirty="0" sz="2800" spc="-35">
                <a:latin typeface="Arial"/>
                <a:cs typeface="Arial"/>
              </a:rPr>
              <a:t>đưa </a:t>
            </a:r>
            <a:r>
              <a:rPr dirty="0" sz="2800" spc="-25">
                <a:latin typeface="Arial"/>
                <a:cs typeface="Arial"/>
              </a:rPr>
              <a:t>vào </a:t>
            </a:r>
            <a:r>
              <a:rPr dirty="0" sz="2800" spc="30">
                <a:latin typeface="Arial"/>
                <a:cs typeface="Arial"/>
              </a:rPr>
              <a:t>bất  </a:t>
            </a:r>
            <a:r>
              <a:rPr dirty="0" sz="2800" spc="-20">
                <a:latin typeface="Arial"/>
                <a:cs typeface="Arial"/>
              </a:rPr>
              <a:t>kỳ </a:t>
            </a: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0">
                <a:latin typeface="Arial"/>
                <a:cs typeface="Arial"/>
              </a:rPr>
              <a:t>thức </a:t>
            </a:r>
            <a:r>
              <a:rPr dirty="0" sz="2800" spc="-60">
                <a:latin typeface="Arial"/>
                <a:cs typeface="Arial"/>
              </a:rPr>
              <a:t>mới</a:t>
            </a:r>
            <a:r>
              <a:rPr dirty="0" sz="2800" spc="-12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nào.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833119"/>
            <a:ext cx="66154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</a:t>
            </a:r>
            <a:r>
              <a:rPr dirty="0" spc="-135"/>
              <a:t> </a:t>
            </a:r>
            <a:r>
              <a:rPr dirty="0" spc="-45"/>
              <a:t>BufferedOutputStream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72310"/>
            <a:ext cx="7425690" cy="331597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355600" marR="5715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2800" spc="-45">
                <a:latin typeface="Arial"/>
                <a:cs typeface="Arial"/>
              </a:rPr>
              <a:t>Thực </a:t>
            </a:r>
            <a:r>
              <a:rPr dirty="0" sz="2800" spc="25">
                <a:latin typeface="Arial"/>
                <a:cs typeface="Arial"/>
              </a:rPr>
              <a:t>hiện </a:t>
            </a:r>
            <a:r>
              <a:rPr dirty="0" sz="2800" spc="-35">
                <a:latin typeface="Arial"/>
                <a:cs typeface="Arial"/>
              </a:rPr>
              <a:t>vùng </a:t>
            </a:r>
            <a:r>
              <a:rPr dirty="0" sz="2800" spc="50">
                <a:latin typeface="Arial"/>
                <a:cs typeface="Arial"/>
              </a:rPr>
              <a:t>đệm </a:t>
            </a:r>
            <a:r>
              <a:rPr dirty="0" sz="2800" spc="30">
                <a:latin typeface="Arial"/>
                <a:cs typeface="Arial"/>
              </a:rPr>
              <a:t>kết </a:t>
            </a:r>
            <a:r>
              <a:rPr dirty="0" sz="2800" spc="15">
                <a:latin typeface="Arial"/>
                <a:cs typeface="Arial"/>
              </a:rPr>
              <a:t>xuất </a:t>
            </a:r>
            <a:r>
              <a:rPr dirty="0" sz="2800" spc="-25">
                <a:latin typeface="Arial"/>
                <a:cs typeface="Arial"/>
              </a:rPr>
              <a:t>theo </a:t>
            </a:r>
            <a:r>
              <a:rPr dirty="0" sz="2800" spc="-20">
                <a:latin typeface="Arial"/>
                <a:cs typeface="Arial"/>
              </a:rPr>
              <a:t>cách  </a:t>
            </a:r>
            <a:r>
              <a:rPr dirty="0" sz="2800" spc="-60">
                <a:latin typeface="Arial"/>
                <a:cs typeface="Arial"/>
              </a:rPr>
              <a:t>tương </a:t>
            </a:r>
            <a:r>
              <a:rPr dirty="0" sz="2800" spc="-45">
                <a:latin typeface="Arial"/>
                <a:cs typeface="Arial"/>
              </a:rPr>
              <a:t>ứng </a:t>
            </a:r>
            <a:r>
              <a:rPr dirty="0" sz="2800" spc="-55">
                <a:latin typeface="Arial"/>
                <a:cs typeface="Arial"/>
              </a:rPr>
              <a:t>với lớp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‘BufferedInputStream’.</a:t>
            </a:r>
            <a:endParaRPr sz="2800">
              <a:latin typeface="Arial"/>
              <a:cs typeface="Arial"/>
            </a:endParaRPr>
          </a:p>
          <a:p>
            <a:pPr algn="just" marL="355600" marR="5080" indent="-342900">
              <a:lnSpc>
                <a:spcPct val="90000"/>
              </a:lnSpc>
              <a:spcBef>
                <a:spcPts val="645"/>
              </a:spcBef>
              <a:buChar char="•"/>
              <a:tabLst>
                <a:tab pos="355600" algn="l"/>
              </a:tabLst>
            </a:pPr>
            <a:r>
              <a:rPr dirty="0" sz="2800" spc="25">
                <a:latin typeface="Arial"/>
                <a:cs typeface="Arial"/>
              </a:rPr>
              <a:t>Định </a:t>
            </a:r>
            <a:r>
              <a:rPr dirty="0" sz="2800" spc="-25">
                <a:latin typeface="Arial"/>
                <a:cs typeface="Arial"/>
              </a:rPr>
              <a:t>nghĩa hai </a:t>
            </a: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5">
                <a:latin typeface="Arial"/>
                <a:cs typeface="Arial"/>
              </a:rPr>
              <a:t>thức </a:t>
            </a:r>
            <a:r>
              <a:rPr dirty="0" sz="2800" spc="5">
                <a:latin typeface="Arial"/>
                <a:cs typeface="Arial"/>
              </a:rPr>
              <a:t>thiết </a:t>
            </a:r>
            <a:r>
              <a:rPr dirty="0" sz="2800" spc="15">
                <a:latin typeface="Arial"/>
                <a:cs typeface="Arial"/>
              </a:rPr>
              <a:t>lập. </a:t>
            </a:r>
            <a:r>
              <a:rPr dirty="0" sz="2800" spc="-20">
                <a:latin typeface="Arial"/>
                <a:cs typeface="Arial"/>
              </a:rPr>
              <a:t>Nó cho  </a:t>
            </a:r>
            <a:r>
              <a:rPr dirty="0" sz="2800" spc="-30">
                <a:latin typeface="Arial"/>
                <a:cs typeface="Arial"/>
              </a:rPr>
              <a:t>phép chúng </a:t>
            </a:r>
            <a:r>
              <a:rPr dirty="0" sz="2800" spc="-15">
                <a:latin typeface="Arial"/>
                <a:cs typeface="Arial"/>
              </a:rPr>
              <a:t>ta </a:t>
            </a:r>
            <a:r>
              <a:rPr dirty="0" sz="2800" spc="60">
                <a:latin typeface="Arial"/>
                <a:cs typeface="Arial"/>
              </a:rPr>
              <a:t>ấn </a:t>
            </a:r>
            <a:r>
              <a:rPr dirty="0" sz="2800" spc="25">
                <a:latin typeface="Arial"/>
                <a:cs typeface="Arial"/>
              </a:rPr>
              <a:t>định </a:t>
            </a:r>
            <a:r>
              <a:rPr dirty="0" sz="2800" spc="-20">
                <a:latin typeface="Arial"/>
                <a:cs typeface="Arial"/>
              </a:rPr>
              <a:t>kích </a:t>
            </a:r>
            <a:r>
              <a:rPr dirty="0" sz="2800" spc="-60">
                <a:latin typeface="Arial"/>
                <a:cs typeface="Arial"/>
              </a:rPr>
              <a:t>thước </a:t>
            </a:r>
            <a:r>
              <a:rPr dirty="0" sz="2800" spc="55">
                <a:latin typeface="Arial"/>
                <a:cs typeface="Arial"/>
              </a:rPr>
              <a:t>của </a:t>
            </a:r>
            <a:r>
              <a:rPr dirty="0" sz="2800" spc="-30">
                <a:latin typeface="Arial"/>
                <a:cs typeface="Arial"/>
              </a:rPr>
              <a:t>vùng  </a:t>
            </a:r>
            <a:r>
              <a:rPr dirty="0" sz="2800" spc="40">
                <a:latin typeface="Arial"/>
                <a:cs typeface="Arial"/>
              </a:rPr>
              <a:t>đệm </a:t>
            </a:r>
            <a:r>
              <a:rPr dirty="0" sz="2800" spc="15">
                <a:latin typeface="Arial"/>
                <a:cs typeface="Arial"/>
              </a:rPr>
              <a:t>xuất </a:t>
            </a:r>
            <a:r>
              <a:rPr dirty="0" sz="2800" spc="-25">
                <a:latin typeface="Arial"/>
                <a:cs typeface="Arial"/>
              </a:rPr>
              <a:t>trong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-55">
                <a:latin typeface="Arial"/>
                <a:cs typeface="Arial"/>
              </a:rPr>
              <a:t>phương </a:t>
            </a:r>
            <a:r>
              <a:rPr dirty="0" sz="2800" spc="-45">
                <a:latin typeface="Arial"/>
                <a:cs typeface="Arial"/>
              </a:rPr>
              <a:t>thức </a:t>
            </a:r>
            <a:r>
              <a:rPr dirty="0" sz="2800" spc="5">
                <a:latin typeface="Arial"/>
                <a:cs typeface="Arial"/>
              </a:rPr>
              <a:t>thiết </a:t>
            </a:r>
            <a:r>
              <a:rPr dirty="0" sz="2800" spc="15">
                <a:latin typeface="Arial"/>
                <a:cs typeface="Arial"/>
              </a:rPr>
              <a:t>lập,  </a:t>
            </a:r>
            <a:r>
              <a:rPr dirty="0" sz="2800" spc="-20">
                <a:latin typeface="Arial"/>
                <a:cs typeface="Arial"/>
              </a:rPr>
              <a:t>cũng </a:t>
            </a:r>
            <a:r>
              <a:rPr dirty="0" sz="2800" spc="5">
                <a:latin typeface="Arial"/>
                <a:cs typeface="Arial"/>
              </a:rPr>
              <a:t>giống </a:t>
            </a:r>
            <a:r>
              <a:rPr dirty="0" sz="2800" spc="-60">
                <a:latin typeface="Arial"/>
                <a:cs typeface="Arial"/>
              </a:rPr>
              <a:t>như </a:t>
            </a:r>
            <a:r>
              <a:rPr dirty="0" sz="2800" spc="-25">
                <a:latin typeface="Arial"/>
                <a:cs typeface="Arial"/>
              </a:rPr>
              <a:t>cung </a:t>
            </a:r>
            <a:r>
              <a:rPr dirty="0" sz="2800" spc="35">
                <a:latin typeface="Arial"/>
                <a:cs typeface="Arial"/>
              </a:rPr>
              <a:t>cấp </a:t>
            </a:r>
            <a:r>
              <a:rPr dirty="0" sz="2800" spc="-20">
                <a:latin typeface="Arial"/>
                <a:cs typeface="Arial"/>
              </a:rPr>
              <a:t>kích </a:t>
            </a:r>
            <a:r>
              <a:rPr dirty="0" sz="2800" spc="-60">
                <a:latin typeface="Arial"/>
                <a:cs typeface="Arial"/>
              </a:rPr>
              <a:t>thước </a:t>
            </a:r>
            <a:r>
              <a:rPr dirty="0" sz="2800" spc="-30">
                <a:latin typeface="Arial"/>
                <a:cs typeface="Arial"/>
              </a:rPr>
              <a:t>vùng  </a:t>
            </a:r>
            <a:r>
              <a:rPr dirty="0" sz="2800" spc="40">
                <a:latin typeface="Arial"/>
                <a:cs typeface="Arial"/>
              </a:rPr>
              <a:t>đệm </a:t>
            </a:r>
            <a:r>
              <a:rPr dirty="0" sz="2800" spc="25">
                <a:latin typeface="Arial"/>
                <a:cs typeface="Arial"/>
              </a:rPr>
              <a:t>mặc</a:t>
            </a:r>
            <a:r>
              <a:rPr dirty="0" sz="2800" spc="-225">
                <a:latin typeface="Arial"/>
                <a:cs typeface="Arial"/>
              </a:rPr>
              <a:t> </a:t>
            </a:r>
            <a:r>
              <a:rPr dirty="0" sz="2800" spc="10">
                <a:latin typeface="Arial"/>
                <a:cs typeface="Arial"/>
              </a:rPr>
              <a:t>định.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buChar char="•"/>
              <a:tabLst>
                <a:tab pos="354965" algn="l"/>
                <a:tab pos="355600" algn="l"/>
                <a:tab pos="1250950" algn="l"/>
                <a:tab pos="2456815" algn="l"/>
                <a:tab pos="3098800" algn="l"/>
                <a:tab pos="3723004" algn="l"/>
                <a:tab pos="5172710" algn="l"/>
                <a:tab pos="6094095" algn="l"/>
                <a:tab pos="6920230" algn="l"/>
              </a:tabLst>
            </a:pPr>
            <a:r>
              <a:rPr dirty="0" sz="2800" spc="-35">
                <a:latin typeface="Arial"/>
                <a:cs typeface="Arial"/>
              </a:rPr>
              <a:t>N</a:t>
            </a:r>
            <a:r>
              <a:rPr dirty="0" sz="2800" spc="145">
                <a:latin typeface="Arial"/>
                <a:cs typeface="Arial"/>
              </a:rPr>
              <a:t>ạ</a:t>
            </a:r>
            <a:r>
              <a:rPr dirty="0" sz="2800">
                <a:latin typeface="Arial"/>
                <a:cs typeface="Arial"/>
              </a:rPr>
              <a:t>p	</a:t>
            </a:r>
            <a:r>
              <a:rPr dirty="0" sz="2800" spc="-20">
                <a:latin typeface="Arial"/>
                <a:cs typeface="Arial"/>
              </a:rPr>
              <a:t>c</a:t>
            </a:r>
            <a:r>
              <a:rPr dirty="0" sz="2800" spc="-35">
                <a:latin typeface="Arial"/>
                <a:cs typeface="Arial"/>
              </a:rPr>
              <a:t>h</a:t>
            </a:r>
            <a:r>
              <a:rPr dirty="0" sz="2800" spc="150">
                <a:latin typeface="Arial"/>
                <a:cs typeface="Arial"/>
              </a:rPr>
              <a:t>ồ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25">
                <a:latin typeface="Arial"/>
                <a:cs typeface="Arial"/>
              </a:rPr>
              <a:t>t</a:t>
            </a:r>
            <a:r>
              <a:rPr dirty="0" sz="2800" spc="150">
                <a:latin typeface="Arial"/>
                <a:cs typeface="Arial"/>
              </a:rPr>
              <a:t>ấ</a:t>
            </a:r>
            <a:r>
              <a:rPr dirty="0" sz="2800">
                <a:latin typeface="Arial"/>
                <a:cs typeface="Arial"/>
              </a:rPr>
              <a:t>t	</a:t>
            </a:r>
            <a:r>
              <a:rPr dirty="0" sz="2800" spc="-15">
                <a:latin typeface="Arial"/>
                <a:cs typeface="Arial"/>
              </a:rPr>
              <a:t>c</a:t>
            </a:r>
            <a:r>
              <a:rPr dirty="0" sz="2800" spc="150">
                <a:latin typeface="Arial"/>
                <a:cs typeface="Arial"/>
              </a:rPr>
              <a:t>ả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30">
                <a:latin typeface="Arial"/>
                <a:cs typeface="Arial"/>
              </a:rPr>
              <a:t>ph</a:t>
            </a:r>
            <a:r>
              <a:rPr dirty="0" sz="2800" spc="-105">
                <a:latin typeface="Arial"/>
                <a:cs typeface="Arial"/>
              </a:rPr>
              <a:t>ư</a:t>
            </a:r>
            <a:r>
              <a:rPr dirty="0" sz="2800" spc="-135">
                <a:latin typeface="Arial"/>
                <a:cs typeface="Arial"/>
              </a:rPr>
              <a:t>ơ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30">
                <a:latin typeface="Arial"/>
                <a:cs typeface="Arial"/>
              </a:rPr>
              <a:t>t</a:t>
            </a:r>
            <a:r>
              <a:rPr dirty="0" sz="2800" spc="-20">
                <a:latin typeface="Arial"/>
                <a:cs typeface="Arial"/>
              </a:rPr>
              <a:t>h</a:t>
            </a:r>
            <a:r>
              <a:rPr dirty="0" sz="2800" spc="-110">
                <a:latin typeface="Arial"/>
                <a:cs typeface="Arial"/>
              </a:rPr>
              <a:t>ứ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10">
                <a:latin typeface="Arial"/>
                <a:cs typeface="Arial"/>
              </a:rPr>
              <a:t>c</a:t>
            </a:r>
            <a:r>
              <a:rPr dirty="0" sz="2800" spc="200">
                <a:latin typeface="Arial"/>
                <a:cs typeface="Arial"/>
              </a:rPr>
              <a:t>ủ</a:t>
            </a:r>
            <a:r>
              <a:rPr dirty="0" sz="2800">
                <a:latin typeface="Arial"/>
                <a:cs typeface="Arial"/>
              </a:rPr>
              <a:t>a	</a:t>
            </a:r>
            <a:r>
              <a:rPr dirty="0" sz="2800" spc="-10">
                <a:latin typeface="Arial"/>
                <a:cs typeface="Arial"/>
              </a:rPr>
              <a:t>l</a:t>
            </a:r>
            <a:r>
              <a:rPr dirty="0" sz="2800" spc="-135">
                <a:latin typeface="Arial"/>
                <a:cs typeface="Arial"/>
              </a:rPr>
              <a:t>ớ</a:t>
            </a:r>
            <a:r>
              <a:rPr dirty="0" sz="280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69" y="5219700"/>
            <a:ext cx="23469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5">
                <a:latin typeface="Arial"/>
                <a:cs typeface="Arial"/>
              </a:rPr>
              <a:t>‘OutputStream’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1176" y="5219700"/>
            <a:ext cx="43637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7215" algn="l"/>
                <a:tab pos="1722120" algn="l"/>
                <a:tab pos="2536825" algn="l"/>
                <a:tab pos="3294379" algn="l"/>
                <a:tab pos="3998595" algn="l"/>
              </a:tabLst>
            </a:pPr>
            <a:r>
              <a:rPr dirty="0" sz="2800" spc="-35">
                <a:latin typeface="Arial"/>
                <a:cs typeface="Arial"/>
              </a:rPr>
              <a:t>v</a:t>
            </a:r>
            <a:r>
              <a:rPr dirty="0" sz="2800">
                <a:latin typeface="Arial"/>
                <a:cs typeface="Arial"/>
              </a:rPr>
              <a:t>à	</a:t>
            </a:r>
            <a:r>
              <a:rPr dirty="0" sz="2800" spc="-40">
                <a:latin typeface="Arial"/>
                <a:cs typeface="Arial"/>
              </a:rPr>
              <a:t>k</a:t>
            </a:r>
            <a:r>
              <a:rPr dirty="0" sz="2800" spc="-30">
                <a:latin typeface="Arial"/>
                <a:cs typeface="Arial"/>
              </a:rPr>
              <a:t>hôn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15">
                <a:latin typeface="Arial"/>
                <a:cs typeface="Arial"/>
              </a:rPr>
              <a:t>đ</a:t>
            </a:r>
            <a:r>
              <a:rPr dirty="0" sz="2800" spc="-120">
                <a:latin typeface="Arial"/>
                <a:cs typeface="Arial"/>
              </a:rPr>
              <a:t>ư</a:t>
            </a:r>
            <a:r>
              <a:rPr dirty="0" sz="2800">
                <a:latin typeface="Arial"/>
                <a:cs typeface="Arial"/>
              </a:rPr>
              <a:t>a	</a:t>
            </a:r>
            <a:r>
              <a:rPr dirty="0" sz="2800" spc="-40">
                <a:latin typeface="Arial"/>
                <a:cs typeface="Arial"/>
              </a:rPr>
              <a:t>v</a:t>
            </a:r>
            <a:r>
              <a:rPr dirty="0" sz="2800" spc="-30">
                <a:latin typeface="Arial"/>
                <a:cs typeface="Arial"/>
              </a:rPr>
              <a:t>à</a:t>
            </a:r>
            <a:r>
              <a:rPr dirty="0" sz="2800">
                <a:latin typeface="Arial"/>
                <a:cs typeface="Arial"/>
              </a:rPr>
              <a:t>o	</a:t>
            </a:r>
            <a:r>
              <a:rPr dirty="0" sz="2800" spc="-5">
                <a:latin typeface="Arial"/>
                <a:cs typeface="Arial"/>
              </a:rPr>
              <a:t>b</a:t>
            </a:r>
            <a:r>
              <a:rPr dirty="0" sz="2800" spc="120">
                <a:latin typeface="Arial"/>
                <a:cs typeface="Arial"/>
              </a:rPr>
              <a:t>ấ</a:t>
            </a:r>
            <a:r>
              <a:rPr dirty="0" sz="2800">
                <a:latin typeface="Arial"/>
                <a:cs typeface="Arial"/>
              </a:rPr>
              <a:t>t	</a:t>
            </a:r>
            <a:r>
              <a:rPr dirty="0" sz="2800" spc="-35">
                <a:latin typeface="Arial"/>
                <a:cs typeface="Arial"/>
              </a:rPr>
              <a:t>k</a:t>
            </a:r>
            <a:r>
              <a:rPr dirty="0" sz="2800">
                <a:latin typeface="Arial"/>
                <a:cs typeface="Arial"/>
              </a:rPr>
              <a:t>ỳ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6169" y="5603240"/>
            <a:ext cx="28060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0">
                <a:latin typeface="Arial"/>
                <a:cs typeface="Arial"/>
              </a:rPr>
              <a:t>thức</a:t>
            </a:r>
            <a:r>
              <a:rPr dirty="0" sz="2800" spc="-114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nào.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833119"/>
            <a:ext cx="52705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 </a:t>
            </a:r>
            <a:r>
              <a:rPr dirty="0" spc="-50"/>
              <a:t>Reader </a:t>
            </a:r>
            <a:r>
              <a:rPr dirty="0" spc="-20"/>
              <a:t>và</a:t>
            </a:r>
            <a:r>
              <a:rPr dirty="0" spc="-135"/>
              <a:t> </a:t>
            </a:r>
            <a:r>
              <a:rPr dirty="0" spc="-40"/>
              <a:t>Writer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913890"/>
            <a:ext cx="7454900" cy="217805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Là các </a:t>
            </a:r>
            <a:r>
              <a:rPr dirty="0" sz="3200" spc="-55">
                <a:latin typeface="Arial"/>
                <a:cs typeface="Arial"/>
              </a:rPr>
              <a:t>lớp </a:t>
            </a:r>
            <a:r>
              <a:rPr dirty="0" sz="3200" spc="-35">
                <a:latin typeface="Arial"/>
                <a:cs typeface="Arial"/>
              </a:rPr>
              <a:t>trừu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 spc="-50">
                <a:latin typeface="Arial"/>
                <a:cs typeface="Arial"/>
              </a:rPr>
              <a:t>tượng.</a:t>
            </a:r>
            <a:endParaRPr sz="3200">
              <a:latin typeface="Arial"/>
              <a:cs typeface="Arial"/>
            </a:endParaRPr>
          </a:p>
          <a:p>
            <a:pPr algn="just" marL="355600" marR="5080" indent="-342900">
              <a:lnSpc>
                <a:spcPct val="99900"/>
              </a:lnSpc>
              <a:spcBef>
                <a:spcPts val="800"/>
              </a:spcBef>
              <a:buChar char="•"/>
              <a:tabLst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Chúng </a:t>
            </a:r>
            <a:r>
              <a:rPr dirty="0" sz="3200" spc="50">
                <a:latin typeface="Arial"/>
                <a:cs typeface="Arial"/>
              </a:rPr>
              <a:t>nằm tại </a:t>
            </a:r>
            <a:r>
              <a:rPr dirty="0" sz="3200" spc="30">
                <a:latin typeface="Arial"/>
                <a:cs typeface="Arial"/>
              </a:rPr>
              <a:t>đỉnh </a:t>
            </a:r>
            <a:r>
              <a:rPr dirty="0" sz="3200" spc="75">
                <a:latin typeface="Arial"/>
                <a:cs typeface="Arial"/>
              </a:rPr>
              <a:t>của </a:t>
            </a:r>
            <a:r>
              <a:rPr dirty="0" sz="3200" spc="105">
                <a:latin typeface="Arial"/>
                <a:cs typeface="Arial"/>
              </a:rPr>
              <a:t>hệ </a:t>
            </a:r>
            <a:r>
              <a:rPr dirty="0" sz="3200" spc="-5">
                <a:latin typeface="Arial"/>
                <a:cs typeface="Arial"/>
              </a:rPr>
              <a:t>phân </a:t>
            </a:r>
            <a:r>
              <a:rPr dirty="0" sz="3200" spc="50">
                <a:latin typeface="Arial"/>
                <a:cs typeface="Arial"/>
              </a:rPr>
              <a:t>cấp  </a:t>
            </a:r>
            <a:r>
              <a:rPr dirty="0" sz="3200" spc="-45">
                <a:latin typeface="Arial"/>
                <a:cs typeface="Arial"/>
              </a:rPr>
              <a:t>lớp, </a:t>
            </a:r>
            <a:r>
              <a:rPr dirty="0" sz="3200" spc="90">
                <a:latin typeface="Arial"/>
                <a:cs typeface="Arial"/>
              </a:rPr>
              <a:t>hỗ </a:t>
            </a:r>
            <a:r>
              <a:rPr dirty="0" sz="3200" spc="-50">
                <a:latin typeface="Arial"/>
                <a:cs typeface="Arial"/>
              </a:rPr>
              <a:t>trợ </a:t>
            </a:r>
            <a:r>
              <a:rPr dirty="0" sz="3200" spc="35">
                <a:latin typeface="Arial"/>
                <a:cs typeface="Arial"/>
              </a:rPr>
              <a:t>việc </a:t>
            </a:r>
            <a:r>
              <a:rPr dirty="0" sz="3200" spc="50">
                <a:latin typeface="Arial"/>
                <a:cs typeface="Arial"/>
              </a:rPr>
              <a:t>đọc </a:t>
            </a:r>
            <a:r>
              <a:rPr dirty="0" sz="3200">
                <a:latin typeface="Arial"/>
                <a:cs typeface="Arial"/>
              </a:rPr>
              <a:t>và ghi </a:t>
            </a: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25">
                <a:latin typeface="Arial"/>
                <a:cs typeface="Arial"/>
              </a:rPr>
              <a:t>luồng  </a:t>
            </a:r>
            <a:r>
              <a:rPr dirty="0" sz="3200" spc="-5">
                <a:latin typeface="Arial"/>
                <a:cs typeface="Arial"/>
              </a:rPr>
              <a:t>ký </a:t>
            </a:r>
            <a:r>
              <a:rPr dirty="0" sz="3200" spc="-60">
                <a:latin typeface="Arial"/>
                <a:cs typeface="Arial"/>
              </a:rPr>
              <a:t>tự </a:t>
            </a:r>
            <a:r>
              <a:rPr dirty="0" sz="3200" spc="-10">
                <a:latin typeface="Arial"/>
                <a:cs typeface="Arial"/>
              </a:rPr>
              <a:t>unicode.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833119"/>
            <a:ext cx="29273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</a:t>
            </a:r>
            <a:r>
              <a:rPr dirty="0" spc="-155"/>
              <a:t> </a:t>
            </a:r>
            <a:r>
              <a:rPr dirty="0" spc="-50"/>
              <a:t>Reader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015489"/>
            <a:ext cx="48564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50">
                <a:latin typeface="Arial"/>
                <a:cs typeface="Arial"/>
              </a:rPr>
              <a:t>Hỗ </a:t>
            </a:r>
            <a:r>
              <a:rPr dirty="0" sz="2800" spc="-60">
                <a:latin typeface="Arial"/>
                <a:cs typeface="Arial"/>
              </a:rPr>
              <a:t>trợ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0">
                <a:latin typeface="Arial"/>
                <a:cs typeface="Arial"/>
              </a:rPr>
              <a:t>thức</a:t>
            </a:r>
            <a:r>
              <a:rPr dirty="0" sz="2800" spc="-17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sau: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469" y="309626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353822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3978909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469" y="442087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469" y="4862829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469" y="5304790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0469" y="574675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6219" y="2956559"/>
            <a:ext cx="2566035" cy="311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530350">
              <a:lnSpc>
                <a:spcPct val="1208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read(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reset(</a:t>
            </a:r>
            <a:r>
              <a:rPr dirty="0" sz="2400" spc="-7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skip(</a:t>
            </a:r>
            <a:r>
              <a:rPr dirty="0" sz="2400" spc="-8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20700"/>
              </a:lnSpc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mark(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markSupported(</a:t>
            </a:r>
            <a:r>
              <a:rPr dirty="0" sz="2400" spc="-7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close(</a:t>
            </a:r>
            <a:r>
              <a:rPr dirty="0" sz="2400" spc="-10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ready(</a:t>
            </a:r>
            <a:r>
              <a:rPr dirty="0" sz="2400" spc="-8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833119"/>
            <a:ext cx="25914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</a:t>
            </a:r>
            <a:r>
              <a:rPr dirty="0" spc="-165"/>
              <a:t> </a:t>
            </a:r>
            <a:r>
              <a:rPr dirty="0" spc="-40"/>
              <a:t>Writer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2052320"/>
            <a:ext cx="568896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80">
                <a:latin typeface="Arial"/>
                <a:cs typeface="Arial"/>
              </a:rPr>
              <a:t>Hỗ </a:t>
            </a:r>
            <a:r>
              <a:rPr dirty="0" sz="3200" spc="-55">
                <a:latin typeface="Arial"/>
                <a:cs typeface="Arial"/>
              </a:rPr>
              <a:t>trợ </a:t>
            </a:r>
            <a:r>
              <a:rPr dirty="0" sz="3200">
                <a:latin typeface="Arial"/>
                <a:cs typeface="Arial"/>
              </a:rPr>
              <a:t>các </a:t>
            </a:r>
            <a:r>
              <a:rPr dirty="0" sz="3200" spc="-45">
                <a:latin typeface="Arial"/>
                <a:cs typeface="Arial"/>
              </a:rPr>
              <a:t>phương </a:t>
            </a:r>
            <a:r>
              <a:rPr dirty="0" sz="3200" spc="-30">
                <a:latin typeface="Arial"/>
                <a:cs typeface="Arial"/>
              </a:rPr>
              <a:t>thức </a:t>
            </a:r>
            <a:r>
              <a:rPr dirty="0" sz="3200" spc="-5">
                <a:latin typeface="Arial"/>
                <a:cs typeface="Arial"/>
              </a:rPr>
              <a:t>sau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3870" y="270256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3870" y="321691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3870" y="373252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9620" y="2538729"/>
            <a:ext cx="1245235" cy="1572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0800"/>
              </a:lnSpc>
              <a:spcBef>
                <a:spcPts val="100"/>
              </a:spcBef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write(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flush(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close(</a:t>
            </a:r>
            <a:r>
              <a:rPr dirty="0" sz="2800" spc="-13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82340" marR="5080" indent="-327914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Nhập/xuất chuỗi </a:t>
            </a:r>
            <a:r>
              <a:rPr dirty="0" spc="-20"/>
              <a:t>và </a:t>
            </a:r>
            <a:r>
              <a:rPr dirty="0" spc="15"/>
              <a:t>mảng</a:t>
            </a:r>
            <a:r>
              <a:rPr dirty="0" spc="-315"/>
              <a:t> </a:t>
            </a:r>
            <a:r>
              <a:rPr dirty="0" spc="-20"/>
              <a:t>ký  </a:t>
            </a:r>
            <a:r>
              <a:rPr dirty="0" spc="-95"/>
              <a:t>tự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015489"/>
            <a:ext cx="7495540" cy="3741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825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3200" spc="80">
                <a:latin typeface="Arial"/>
                <a:cs typeface="Arial"/>
              </a:rPr>
              <a:t>Hỗ </a:t>
            </a:r>
            <a:r>
              <a:rPr dirty="0" sz="3200" spc="-50">
                <a:latin typeface="Arial"/>
                <a:cs typeface="Arial"/>
              </a:rPr>
              <a:t>trợ </a:t>
            </a:r>
            <a:r>
              <a:rPr dirty="0" sz="3200" spc="35">
                <a:latin typeface="Arial"/>
                <a:cs typeface="Arial"/>
              </a:rPr>
              <a:t>nhập </a:t>
            </a:r>
            <a:r>
              <a:rPr dirty="0" sz="3200">
                <a:latin typeface="Arial"/>
                <a:cs typeface="Arial"/>
              </a:rPr>
              <a:t>và </a:t>
            </a:r>
            <a:r>
              <a:rPr dirty="0" sz="3200" spc="40">
                <a:latin typeface="Arial"/>
                <a:cs typeface="Arial"/>
              </a:rPr>
              <a:t>xuất </a:t>
            </a:r>
            <a:r>
              <a:rPr dirty="0" sz="3200" spc="-45">
                <a:latin typeface="Arial"/>
                <a:cs typeface="Arial"/>
              </a:rPr>
              <a:t>từ </a:t>
            </a:r>
            <a:r>
              <a:rPr dirty="0" sz="3200" spc="-5">
                <a:latin typeface="Arial"/>
                <a:cs typeface="Arial"/>
              </a:rPr>
              <a:t>các vùng </a:t>
            </a:r>
            <a:r>
              <a:rPr dirty="0" sz="3200" spc="55">
                <a:latin typeface="Arial"/>
                <a:cs typeface="Arial"/>
              </a:rPr>
              <a:t>đệm  </a:t>
            </a:r>
            <a:r>
              <a:rPr dirty="0" sz="3200" spc="85">
                <a:latin typeface="Arial"/>
                <a:cs typeface="Arial"/>
              </a:rPr>
              <a:t>bộ</a:t>
            </a:r>
            <a:r>
              <a:rPr dirty="0" sz="3200" spc="-105">
                <a:latin typeface="Arial"/>
                <a:cs typeface="Arial"/>
              </a:rPr>
              <a:t> </a:t>
            </a:r>
            <a:r>
              <a:rPr dirty="0" sz="3200" spc="-50">
                <a:latin typeface="Arial"/>
                <a:cs typeface="Arial"/>
              </a:rPr>
              <a:t>nhớ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80">
                <a:latin typeface="Arial"/>
                <a:cs typeface="Arial"/>
              </a:rPr>
              <a:t>Hỗ </a:t>
            </a:r>
            <a:r>
              <a:rPr dirty="0" sz="3200" spc="-55">
                <a:latin typeface="Arial"/>
                <a:cs typeface="Arial"/>
              </a:rPr>
              <a:t>trợ </a:t>
            </a:r>
            <a:r>
              <a:rPr dirty="0" sz="3200">
                <a:latin typeface="Arial"/>
                <a:cs typeface="Arial"/>
              </a:rPr>
              <a:t>8 bít ký </a:t>
            </a:r>
            <a:r>
              <a:rPr dirty="0" sz="3200" spc="-45">
                <a:latin typeface="Arial"/>
                <a:cs typeface="Arial"/>
              </a:rPr>
              <a:t>tự </a:t>
            </a:r>
            <a:r>
              <a:rPr dirty="0" sz="3200" spc="35">
                <a:latin typeface="Arial"/>
                <a:cs typeface="Arial"/>
              </a:rPr>
              <a:t>nhập </a:t>
            </a:r>
            <a:r>
              <a:rPr dirty="0" sz="3200">
                <a:latin typeface="Arial"/>
                <a:cs typeface="Arial"/>
              </a:rPr>
              <a:t>và </a:t>
            </a:r>
            <a:r>
              <a:rPr dirty="0" sz="3200" spc="50">
                <a:latin typeface="Arial"/>
                <a:cs typeface="Arial"/>
              </a:rPr>
              <a:t>kết</a:t>
            </a:r>
            <a:r>
              <a:rPr dirty="0" sz="3200" spc="-150">
                <a:latin typeface="Arial"/>
                <a:cs typeface="Arial"/>
              </a:rPr>
              <a:t> </a:t>
            </a:r>
            <a:r>
              <a:rPr dirty="0" sz="3200" spc="35">
                <a:latin typeface="Arial"/>
                <a:cs typeface="Arial"/>
              </a:rPr>
              <a:t>xuất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7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999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dirty="0" sz="3200" spc="-55">
                <a:latin typeface="Arial"/>
                <a:cs typeface="Arial"/>
              </a:rPr>
              <a:t>Lớp </a:t>
            </a:r>
            <a:r>
              <a:rPr dirty="0" sz="3200" spc="-10">
                <a:latin typeface="Arial"/>
                <a:cs typeface="Arial"/>
              </a:rPr>
              <a:t>‘CharArrayReader’ </a:t>
            </a:r>
            <a:r>
              <a:rPr dirty="0" sz="3200">
                <a:latin typeface="Arial"/>
                <a:cs typeface="Arial"/>
              </a:rPr>
              <a:t>không </a:t>
            </a:r>
            <a:r>
              <a:rPr dirty="0" sz="3200" spc="100">
                <a:latin typeface="Arial"/>
                <a:cs typeface="Arial"/>
              </a:rPr>
              <a:t>bổ </a:t>
            </a:r>
            <a:r>
              <a:rPr dirty="0" sz="3200" spc="-5">
                <a:latin typeface="Arial"/>
                <a:cs typeface="Arial"/>
              </a:rPr>
              <a:t>sung  </a:t>
            </a:r>
            <a:r>
              <a:rPr dirty="0" sz="3200" spc="-50">
                <a:latin typeface="Arial"/>
                <a:cs typeface="Arial"/>
              </a:rPr>
              <a:t>phương </a:t>
            </a:r>
            <a:r>
              <a:rPr dirty="0" sz="3200" spc="-35">
                <a:latin typeface="Arial"/>
                <a:cs typeface="Arial"/>
              </a:rPr>
              <a:t>thức </a:t>
            </a:r>
            <a:r>
              <a:rPr dirty="0" sz="3200" spc="-50">
                <a:latin typeface="Arial"/>
                <a:cs typeface="Arial"/>
              </a:rPr>
              <a:t>mới </a:t>
            </a:r>
            <a:r>
              <a:rPr dirty="0" sz="3200" spc="-5">
                <a:latin typeface="Arial"/>
                <a:cs typeface="Arial"/>
              </a:rPr>
              <a:t>vào các </a:t>
            </a:r>
            <a:r>
              <a:rPr dirty="0" sz="3200" spc="-45">
                <a:latin typeface="Arial"/>
                <a:cs typeface="Arial"/>
              </a:rPr>
              <a:t>phương </a:t>
            </a:r>
            <a:r>
              <a:rPr dirty="0" sz="3200" spc="-30">
                <a:latin typeface="Arial"/>
                <a:cs typeface="Arial"/>
              </a:rPr>
              <a:t>thức  </a:t>
            </a:r>
            <a:r>
              <a:rPr dirty="0" sz="3200" spc="-5">
                <a:latin typeface="Arial"/>
                <a:cs typeface="Arial"/>
              </a:rPr>
              <a:t>mà </a:t>
            </a:r>
            <a:r>
              <a:rPr dirty="0" sz="3200" spc="-60">
                <a:latin typeface="Arial"/>
                <a:cs typeface="Arial"/>
              </a:rPr>
              <a:t>lớp </a:t>
            </a:r>
            <a:r>
              <a:rPr dirty="0" sz="3200" spc="-10">
                <a:latin typeface="Arial"/>
                <a:cs typeface="Arial"/>
              </a:rPr>
              <a:t>‘Reader’ </a:t>
            </a:r>
            <a:r>
              <a:rPr dirty="0" sz="3200" spc="-5">
                <a:latin typeface="Arial"/>
                <a:cs typeface="Arial"/>
              </a:rPr>
              <a:t>cung</a:t>
            </a:r>
            <a:r>
              <a:rPr dirty="0" sz="3200" spc="35">
                <a:latin typeface="Arial"/>
                <a:cs typeface="Arial"/>
              </a:rPr>
              <a:t> cấp.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360" y="497840"/>
            <a:ext cx="7748270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40760" marR="5080" indent="-352806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Nhập/xuất chuỗi </a:t>
            </a:r>
            <a:r>
              <a:rPr dirty="0" spc="-20"/>
              <a:t>và </a:t>
            </a:r>
            <a:r>
              <a:rPr dirty="0" spc="25"/>
              <a:t>mảng </a:t>
            </a:r>
            <a:r>
              <a:rPr dirty="0" spc="-20"/>
              <a:t>ký</a:t>
            </a:r>
            <a:r>
              <a:rPr dirty="0" spc="-415"/>
              <a:t> </a:t>
            </a:r>
            <a:r>
              <a:rPr dirty="0" spc="-95"/>
              <a:t>tự  </a:t>
            </a:r>
            <a:r>
              <a:rPr dirty="0" spc="-20"/>
              <a:t>(tt)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65960"/>
            <a:ext cx="7494270" cy="139065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355600" marR="5080" indent="-342900">
              <a:lnSpc>
                <a:spcPct val="9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3200" spc="-55">
                <a:latin typeface="Arial"/>
                <a:cs typeface="Arial"/>
              </a:rPr>
              <a:t>Lớp </a:t>
            </a:r>
            <a:r>
              <a:rPr dirty="0" sz="3200" spc="-10">
                <a:latin typeface="Arial"/>
                <a:cs typeface="Arial"/>
              </a:rPr>
              <a:t>‘CharArrayWriter’ </a:t>
            </a:r>
            <a:r>
              <a:rPr dirty="0" sz="3200" spc="100">
                <a:latin typeface="Arial"/>
                <a:cs typeface="Arial"/>
              </a:rPr>
              <a:t>bổ </a:t>
            </a:r>
            <a:r>
              <a:rPr dirty="0" sz="3200" spc="-5">
                <a:latin typeface="Arial"/>
                <a:cs typeface="Arial"/>
              </a:rPr>
              <a:t>sung </a:t>
            </a:r>
            <a:r>
              <a:rPr dirty="0" sz="3200" spc="-45">
                <a:latin typeface="Arial"/>
                <a:cs typeface="Arial"/>
              </a:rPr>
              <a:t>phương  </a:t>
            </a:r>
            <a:r>
              <a:rPr dirty="0" sz="3200" spc="-35">
                <a:latin typeface="Arial"/>
                <a:cs typeface="Arial"/>
              </a:rPr>
              <a:t>thức </a:t>
            </a:r>
            <a:r>
              <a:rPr dirty="0" sz="3200" spc="-5">
                <a:latin typeface="Arial"/>
                <a:cs typeface="Arial"/>
              </a:rPr>
              <a:t>sau đây </a:t>
            </a:r>
            <a:r>
              <a:rPr dirty="0" sz="3200">
                <a:latin typeface="Arial"/>
                <a:cs typeface="Arial"/>
              </a:rPr>
              <a:t>vào </a:t>
            </a:r>
            <a:r>
              <a:rPr dirty="0" sz="3200" spc="-50">
                <a:latin typeface="Arial"/>
                <a:cs typeface="Arial"/>
              </a:rPr>
              <a:t>phương </a:t>
            </a:r>
            <a:r>
              <a:rPr dirty="0" sz="3200" spc="-30">
                <a:latin typeface="Arial"/>
                <a:cs typeface="Arial"/>
              </a:rPr>
              <a:t>thức </a:t>
            </a:r>
            <a:r>
              <a:rPr dirty="0" sz="3200" spc="75">
                <a:latin typeface="Arial"/>
                <a:cs typeface="Arial"/>
              </a:rPr>
              <a:t>của </a:t>
            </a:r>
            <a:r>
              <a:rPr dirty="0" sz="3200" spc="-60">
                <a:latin typeface="Arial"/>
                <a:cs typeface="Arial"/>
              </a:rPr>
              <a:t>lớp  </a:t>
            </a:r>
            <a:r>
              <a:rPr dirty="0" sz="3200" spc="-10">
                <a:latin typeface="Arial"/>
                <a:cs typeface="Arial"/>
              </a:rPr>
              <a:t>‘Writer’ </a:t>
            </a:r>
            <a:r>
              <a:rPr dirty="0" sz="3200" spc="-5">
                <a:latin typeface="Arial"/>
                <a:cs typeface="Arial"/>
              </a:rPr>
              <a:t>cung</a:t>
            </a:r>
            <a:r>
              <a:rPr dirty="0" sz="3200" spc="-70">
                <a:latin typeface="Arial"/>
                <a:cs typeface="Arial"/>
              </a:rPr>
              <a:t> </a:t>
            </a:r>
            <a:r>
              <a:rPr dirty="0" sz="3200" spc="35">
                <a:latin typeface="Arial"/>
                <a:cs typeface="Arial"/>
              </a:rPr>
              <a:t>cấp: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469" y="345059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392302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439547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469" y="486790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469" y="534035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7019" y="3331209"/>
            <a:ext cx="2388870" cy="2386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05865">
              <a:lnSpc>
                <a:spcPct val="110700"/>
              </a:lnSpc>
              <a:spcBef>
                <a:spcPts val="100"/>
              </a:spcBef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reset(</a:t>
            </a:r>
            <a:r>
              <a:rPr dirty="0" sz="2800" spc="-12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size(</a:t>
            </a:r>
            <a:r>
              <a:rPr dirty="0" sz="2800" spc="-12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720"/>
              </a:lnSpc>
              <a:spcBef>
                <a:spcPts val="170"/>
              </a:spcBef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toCharArray(</a:t>
            </a:r>
            <a:r>
              <a:rPr dirty="0" sz="2800" spc="-9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toString(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writeTo(</a:t>
            </a:r>
            <a:r>
              <a:rPr dirty="0" sz="2800" spc="-14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8869" y="345440"/>
            <a:ext cx="7750175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40125" marR="5080" indent="-352806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Nhập/xuất chuỗi </a:t>
            </a:r>
            <a:r>
              <a:rPr dirty="0" spc="-20"/>
              <a:t>và </a:t>
            </a:r>
            <a:r>
              <a:rPr dirty="0" spc="25"/>
              <a:t>mảng </a:t>
            </a:r>
            <a:r>
              <a:rPr dirty="0" spc="-20"/>
              <a:t>ký</a:t>
            </a:r>
            <a:r>
              <a:rPr dirty="0" spc="-400"/>
              <a:t> </a:t>
            </a:r>
            <a:r>
              <a:rPr dirty="0" spc="-95"/>
              <a:t>tự  </a:t>
            </a:r>
            <a:r>
              <a:rPr dirty="0" spc="-20"/>
              <a:t>(tt)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39" y="1972310"/>
            <a:ext cx="7616825" cy="30200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-30">
                <a:latin typeface="Arial"/>
                <a:cs typeface="Arial"/>
              </a:rPr>
              <a:t>‘StringReader’ </a:t>
            </a:r>
            <a:r>
              <a:rPr dirty="0" sz="2800" spc="-60">
                <a:latin typeface="Arial"/>
                <a:cs typeface="Arial"/>
              </a:rPr>
              <a:t>trợ </a:t>
            </a:r>
            <a:r>
              <a:rPr dirty="0" sz="2800" spc="-30">
                <a:latin typeface="Arial"/>
                <a:cs typeface="Arial"/>
              </a:rPr>
              <a:t>giúp </a:t>
            </a:r>
            <a:r>
              <a:rPr dirty="0" sz="2800" spc="50">
                <a:latin typeface="Arial"/>
                <a:cs typeface="Arial"/>
              </a:rPr>
              <a:t>đọc </a:t>
            </a:r>
            <a:r>
              <a:rPr dirty="0" sz="2800" spc="-20">
                <a:latin typeface="Arial"/>
                <a:cs typeface="Arial"/>
              </a:rPr>
              <a:t>các ký </a:t>
            </a:r>
            <a:r>
              <a:rPr dirty="0" sz="2800" spc="-50">
                <a:latin typeface="Arial"/>
                <a:cs typeface="Arial"/>
              </a:rPr>
              <a:t>tự </a:t>
            </a:r>
            <a:r>
              <a:rPr dirty="0" sz="2800" spc="40">
                <a:latin typeface="Arial"/>
                <a:cs typeface="Arial"/>
              </a:rPr>
              <a:t>đầu  </a:t>
            </a:r>
            <a:r>
              <a:rPr dirty="0" sz="2800" spc="-25">
                <a:latin typeface="Arial"/>
                <a:cs typeface="Arial"/>
              </a:rPr>
              <a:t>vào </a:t>
            </a:r>
            <a:r>
              <a:rPr dirty="0" sz="2800" spc="-60">
                <a:latin typeface="Arial"/>
                <a:cs typeface="Arial"/>
              </a:rPr>
              <a:t>từ </a:t>
            </a:r>
            <a:r>
              <a:rPr dirty="0" sz="2800" spc="-25">
                <a:latin typeface="Arial"/>
                <a:cs typeface="Arial"/>
              </a:rPr>
              <a:t>sâu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0">
                <a:latin typeface="Arial"/>
                <a:cs typeface="Arial"/>
              </a:rPr>
              <a:t>chuỗi.</a:t>
            </a:r>
            <a:endParaRPr sz="2800">
              <a:latin typeface="Arial"/>
              <a:cs typeface="Arial"/>
            </a:endParaRPr>
          </a:p>
          <a:p>
            <a:pPr marL="355600" marR="5715" indent="-342900">
              <a:lnSpc>
                <a:spcPts val="302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  <a:tab pos="969644" algn="l"/>
                <a:tab pos="1613535" algn="l"/>
                <a:tab pos="2085975" algn="l"/>
                <a:tab pos="2663190" algn="l"/>
                <a:tab pos="3584575" algn="l"/>
                <a:tab pos="4258310" algn="l"/>
                <a:tab pos="4777105" algn="l"/>
                <a:tab pos="6160770" algn="l"/>
                <a:tab pos="7017384" algn="l"/>
              </a:tabLst>
            </a:pPr>
            <a:r>
              <a:rPr dirty="0" sz="2800" spc="-35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ó	</a:t>
            </a:r>
            <a:r>
              <a:rPr dirty="0" sz="2800" spc="-35">
                <a:latin typeface="Arial"/>
                <a:cs typeface="Arial"/>
              </a:rPr>
              <a:t>k</a:t>
            </a:r>
            <a:r>
              <a:rPr dirty="0" sz="2800" spc="-30">
                <a:latin typeface="Arial"/>
                <a:cs typeface="Arial"/>
              </a:rPr>
              <a:t>hôn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30">
                <a:latin typeface="Arial"/>
                <a:cs typeface="Arial"/>
              </a:rPr>
              <a:t>b</a:t>
            </a:r>
            <a:r>
              <a:rPr dirty="0" sz="2800" spc="150">
                <a:latin typeface="Arial"/>
                <a:cs typeface="Arial"/>
              </a:rPr>
              <a:t>ổ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35">
                <a:latin typeface="Arial"/>
                <a:cs typeface="Arial"/>
              </a:rPr>
              <a:t>s</a:t>
            </a:r>
            <a:r>
              <a:rPr dirty="0" sz="2800" spc="-30">
                <a:latin typeface="Arial"/>
                <a:cs typeface="Arial"/>
              </a:rPr>
              <a:t>u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15">
                <a:latin typeface="Arial"/>
                <a:cs typeface="Arial"/>
              </a:rPr>
              <a:t>b</a:t>
            </a:r>
            <a:r>
              <a:rPr dirty="0" sz="2800" spc="125">
                <a:latin typeface="Arial"/>
                <a:cs typeface="Arial"/>
              </a:rPr>
              <a:t>ấ</a:t>
            </a:r>
            <a:r>
              <a:rPr dirty="0" sz="2800">
                <a:latin typeface="Arial"/>
                <a:cs typeface="Arial"/>
              </a:rPr>
              <a:t>t	</a:t>
            </a:r>
            <a:r>
              <a:rPr dirty="0" sz="2800" spc="-35">
                <a:latin typeface="Arial"/>
                <a:cs typeface="Arial"/>
              </a:rPr>
              <a:t>k</a:t>
            </a:r>
            <a:r>
              <a:rPr dirty="0" sz="2800">
                <a:latin typeface="Arial"/>
                <a:cs typeface="Arial"/>
              </a:rPr>
              <a:t>ỳ	</a:t>
            </a:r>
            <a:r>
              <a:rPr dirty="0" sz="2800" spc="-40">
                <a:latin typeface="Arial"/>
                <a:cs typeface="Arial"/>
              </a:rPr>
              <a:t>p</a:t>
            </a:r>
            <a:r>
              <a:rPr dirty="0" sz="2800" spc="-5">
                <a:latin typeface="Arial"/>
                <a:cs typeface="Arial"/>
              </a:rPr>
              <a:t>h</a:t>
            </a:r>
            <a:r>
              <a:rPr dirty="0" sz="2800" spc="-105">
                <a:latin typeface="Arial"/>
                <a:cs typeface="Arial"/>
              </a:rPr>
              <a:t>ư</a:t>
            </a:r>
            <a:r>
              <a:rPr dirty="0" sz="2800" spc="-145">
                <a:latin typeface="Arial"/>
                <a:cs typeface="Arial"/>
              </a:rPr>
              <a:t>ơ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10">
                <a:latin typeface="Arial"/>
                <a:cs typeface="Arial"/>
              </a:rPr>
              <a:t>h</a:t>
            </a:r>
            <a:r>
              <a:rPr dirty="0" sz="2800" spc="-130">
                <a:latin typeface="Arial"/>
                <a:cs typeface="Arial"/>
              </a:rPr>
              <a:t>ứ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 spc="-30">
                <a:latin typeface="Arial"/>
                <a:cs typeface="Arial"/>
              </a:rPr>
              <a:t>à</a:t>
            </a:r>
            <a:r>
              <a:rPr dirty="0" sz="2800">
                <a:latin typeface="Arial"/>
                <a:cs typeface="Arial"/>
              </a:rPr>
              <a:t>o  </a:t>
            </a:r>
            <a:r>
              <a:rPr dirty="0" sz="2800" spc="-30">
                <a:latin typeface="Arial"/>
                <a:cs typeface="Arial"/>
              </a:rPr>
              <a:t>mà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50">
                <a:latin typeface="Arial"/>
                <a:cs typeface="Arial"/>
              </a:rPr>
              <a:t>lớp	</a:t>
            </a:r>
            <a:r>
              <a:rPr dirty="0" sz="2800" spc="-35">
                <a:latin typeface="Arial"/>
                <a:cs typeface="Arial"/>
              </a:rPr>
              <a:t>Reader </a:t>
            </a:r>
            <a:r>
              <a:rPr dirty="0" sz="2800" spc="-25">
                <a:latin typeface="Arial"/>
                <a:cs typeface="Arial"/>
              </a:rPr>
              <a:t>cung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cấp.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  <a:tab pos="1149350" algn="l"/>
                <a:tab pos="3327400" algn="l"/>
                <a:tab pos="3945254" algn="l"/>
                <a:tab pos="4791075" algn="l"/>
                <a:tab pos="5396230" algn="l"/>
                <a:tab pos="6048375" algn="l"/>
                <a:tab pos="7113270" algn="l"/>
              </a:tabLst>
            </a:pPr>
            <a:r>
              <a:rPr dirty="0" sz="2800" spc="-40">
                <a:latin typeface="Arial"/>
                <a:cs typeface="Arial"/>
              </a:rPr>
              <a:t>L</a:t>
            </a:r>
            <a:r>
              <a:rPr dirty="0" sz="2800" spc="-125">
                <a:latin typeface="Arial"/>
                <a:cs typeface="Arial"/>
              </a:rPr>
              <a:t>ớ</a:t>
            </a:r>
            <a:r>
              <a:rPr dirty="0" sz="2800">
                <a:latin typeface="Arial"/>
                <a:cs typeface="Arial"/>
              </a:rPr>
              <a:t>p	</a:t>
            </a:r>
            <a:r>
              <a:rPr dirty="0" sz="2800" spc="-5">
                <a:latin typeface="Arial"/>
                <a:cs typeface="Arial"/>
              </a:rPr>
              <a:t>‘</a:t>
            </a:r>
            <a:r>
              <a:rPr dirty="0" sz="2800" spc="-30">
                <a:latin typeface="Arial"/>
                <a:cs typeface="Arial"/>
              </a:rPr>
              <a:t>S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35">
                <a:latin typeface="Arial"/>
                <a:cs typeface="Arial"/>
              </a:rPr>
              <a:t>r</a:t>
            </a:r>
            <a:r>
              <a:rPr dirty="0" sz="2800" spc="-25">
                <a:latin typeface="Arial"/>
                <a:cs typeface="Arial"/>
              </a:rPr>
              <a:t>i</a:t>
            </a:r>
            <a:r>
              <a:rPr dirty="0" sz="2800" spc="-40">
                <a:latin typeface="Arial"/>
                <a:cs typeface="Arial"/>
              </a:rPr>
              <a:t>ng</a:t>
            </a:r>
            <a:r>
              <a:rPr dirty="0" sz="2800" spc="-45">
                <a:latin typeface="Arial"/>
                <a:cs typeface="Arial"/>
              </a:rPr>
              <a:t>W</a:t>
            </a:r>
            <a:r>
              <a:rPr dirty="0" sz="2800" spc="-35">
                <a:latin typeface="Arial"/>
                <a:cs typeface="Arial"/>
              </a:rPr>
              <a:t>r</a:t>
            </a:r>
            <a:r>
              <a:rPr dirty="0" sz="2800" spc="-25">
                <a:latin typeface="Arial"/>
                <a:cs typeface="Arial"/>
              </a:rPr>
              <a:t>i</a:t>
            </a:r>
            <a:r>
              <a:rPr dirty="0" sz="2800" spc="-30">
                <a:latin typeface="Arial"/>
                <a:cs typeface="Arial"/>
              </a:rPr>
              <a:t>te</a:t>
            </a:r>
            <a:r>
              <a:rPr dirty="0" sz="2800" spc="-35">
                <a:latin typeface="Arial"/>
                <a:cs typeface="Arial"/>
              </a:rPr>
              <a:t>r</a:t>
            </a:r>
            <a:r>
              <a:rPr dirty="0" sz="2800">
                <a:latin typeface="Arial"/>
                <a:cs typeface="Arial"/>
              </a:rPr>
              <a:t>’	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25">
                <a:latin typeface="Arial"/>
                <a:cs typeface="Arial"/>
              </a:rPr>
              <a:t>r</a:t>
            </a:r>
            <a:r>
              <a:rPr dirty="0" sz="2800" spc="-125">
                <a:latin typeface="Arial"/>
                <a:cs typeface="Arial"/>
              </a:rPr>
              <a:t>ợ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40">
                <a:latin typeface="Arial"/>
                <a:cs typeface="Arial"/>
              </a:rPr>
              <a:t>g</a:t>
            </a:r>
            <a:r>
              <a:rPr dirty="0" sz="2800" spc="-25">
                <a:latin typeface="Arial"/>
                <a:cs typeface="Arial"/>
              </a:rPr>
              <a:t>i</a:t>
            </a:r>
            <a:r>
              <a:rPr dirty="0" sz="2800" spc="-40">
                <a:latin typeface="Arial"/>
                <a:cs typeface="Arial"/>
              </a:rPr>
              <a:t>ú</a:t>
            </a:r>
            <a:r>
              <a:rPr dirty="0" sz="2800">
                <a:latin typeface="Arial"/>
                <a:cs typeface="Arial"/>
              </a:rPr>
              <a:t>p	</a:t>
            </a:r>
            <a:r>
              <a:rPr dirty="0" sz="2800" spc="10">
                <a:latin typeface="Arial"/>
                <a:cs typeface="Arial"/>
              </a:rPr>
              <a:t>đ</a:t>
            </a:r>
            <a:r>
              <a:rPr dirty="0" sz="2800" spc="160">
                <a:latin typeface="Arial"/>
                <a:cs typeface="Arial"/>
              </a:rPr>
              <a:t>ể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40">
                <a:latin typeface="Arial"/>
                <a:cs typeface="Arial"/>
              </a:rPr>
              <a:t>g</a:t>
            </a:r>
            <a:r>
              <a:rPr dirty="0" sz="2800" spc="-30">
                <a:latin typeface="Arial"/>
                <a:cs typeface="Arial"/>
              </a:rPr>
              <a:t>h</a:t>
            </a:r>
            <a:r>
              <a:rPr dirty="0" sz="2800">
                <a:latin typeface="Arial"/>
                <a:cs typeface="Arial"/>
              </a:rPr>
              <a:t>i	</a:t>
            </a:r>
            <a:r>
              <a:rPr dirty="0" sz="2800" spc="-25">
                <a:latin typeface="Arial"/>
                <a:cs typeface="Arial"/>
              </a:rPr>
              <a:t>l</a:t>
            </a:r>
            <a:r>
              <a:rPr dirty="0" sz="2800" spc="-5">
                <a:latin typeface="Arial"/>
                <a:cs typeface="Arial"/>
              </a:rPr>
              <a:t>u</a:t>
            </a:r>
            <a:r>
              <a:rPr dirty="0" sz="2800" spc="125">
                <a:latin typeface="Arial"/>
                <a:cs typeface="Arial"/>
              </a:rPr>
              <a:t>ồ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15">
                <a:latin typeface="Arial"/>
                <a:cs typeface="Arial"/>
              </a:rPr>
              <a:t>k</a:t>
            </a:r>
            <a:r>
              <a:rPr dirty="0" sz="2800" spc="125">
                <a:latin typeface="Arial"/>
                <a:cs typeface="Arial"/>
              </a:rPr>
              <a:t>ế</a:t>
            </a:r>
            <a:r>
              <a:rPr dirty="0" sz="2800">
                <a:latin typeface="Arial"/>
                <a:cs typeface="Arial"/>
              </a:rPr>
              <a:t>t  </a:t>
            </a:r>
            <a:r>
              <a:rPr dirty="0" sz="2800" spc="15">
                <a:latin typeface="Arial"/>
                <a:cs typeface="Arial"/>
              </a:rPr>
              <a:t>xuất </a:t>
            </a:r>
            <a:r>
              <a:rPr dirty="0" sz="2800" spc="-20">
                <a:latin typeface="Arial"/>
                <a:cs typeface="Arial"/>
              </a:rPr>
              <a:t>ký </a:t>
            </a:r>
            <a:r>
              <a:rPr dirty="0" sz="2800" spc="-65">
                <a:latin typeface="Arial"/>
                <a:cs typeface="Arial"/>
              </a:rPr>
              <a:t>tự </a:t>
            </a:r>
            <a:r>
              <a:rPr dirty="0" sz="2800" spc="-20">
                <a:latin typeface="Arial"/>
                <a:cs typeface="Arial"/>
              </a:rPr>
              <a:t>ra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40">
                <a:latin typeface="Arial"/>
                <a:cs typeface="Arial"/>
              </a:rPr>
              <a:t>đối </a:t>
            </a:r>
            <a:r>
              <a:rPr dirty="0" sz="2800" spc="-60">
                <a:latin typeface="Arial"/>
                <a:cs typeface="Arial"/>
              </a:rPr>
              <a:t>tượng</a:t>
            </a:r>
            <a:r>
              <a:rPr dirty="0" sz="2800" spc="-39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‘StringBuffer’.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-25">
                <a:latin typeface="Arial"/>
                <a:cs typeface="Arial"/>
              </a:rPr>
              <a:t>này </a:t>
            </a:r>
            <a:r>
              <a:rPr dirty="0" sz="2800" spc="55">
                <a:latin typeface="Arial"/>
                <a:cs typeface="Arial"/>
              </a:rPr>
              <a:t>bổ </a:t>
            </a:r>
            <a:r>
              <a:rPr dirty="0" sz="2800" spc="-30">
                <a:latin typeface="Arial"/>
                <a:cs typeface="Arial"/>
              </a:rPr>
              <a:t>sung </a:t>
            </a:r>
            <a:r>
              <a:rPr dirty="0" sz="2800" spc="-25">
                <a:latin typeface="Arial"/>
                <a:cs typeface="Arial"/>
              </a:rPr>
              <a:t>thêm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55">
                <a:latin typeface="Arial"/>
                <a:cs typeface="Arial"/>
              </a:rPr>
              <a:t>phương </a:t>
            </a:r>
            <a:r>
              <a:rPr dirty="0" sz="2800" spc="-45">
                <a:latin typeface="Arial"/>
                <a:cs typeface="Arial"/>
              </a:rPr>
              <a:t>thức</a:t>
            </a:r>
            <a:r>
              <a:rPr dirty="0" sz="2800" spc="-33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sau: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39" y="5069840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7039" y="547497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2789" y="4966970"/>
            <a:ext cx="1666239" cy="835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95"/>
              </a:spcBef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getBuffer(</a:t>
            </a:r>
            <a:r>
              <a:rPr dirty="0" sz="2400" spc="-5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toString(</a:t>
            </a:r>
            <a:r>
              <a:rPr dirty="0" sz="2400" spc="-6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833119"/>
            <a:ext cx="42011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</a:t>
            </a:r>
            <a:r>
              <a:rPr dirty="0" spc="-114"/>
              <a:t> </a:t>
            </a:r>
            <a:r>
              <a:rPr dirty="0" spc="-45"/>
              <a:t>PrinterWriter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926589"/>
            <a:ext cx="7541259" cy="479933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0">
                <a:latin typeface="Arial"/>
                <a:cs typeface="Arial"/>
              </a:rPr>
              <a:t>Thực </a:t>
            </a:r>
            <a:r>
              <a:rPr dirty="0" sz="2800" spc="15">
                <a:latin typeface="Arial"/>
                <a:cs typeface="Arial"/>
              </a:rPr>
              <a:t>hiện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30">
                <a:latin typeface="Arial"/>
                <a:cs typeface="Arial"/>
              </a:rPr>
              <a:t>kết</a:t>
            </a:r>
            <a:r>
              <a:rPr dirty="0" sz="2800" spc="-240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xuất.</a:t>
            </a:r>
            <a:endParaRPr sz="2800">
              <a:latin typeface="Arial"/>
              <a:cs typeface="Arial"/>
            </a:endParaRPr>
          </a:p>
          <a:p>
            <a:pPr marL="355600" marR="6350" indent="-342900">
              <a:lnSpc>
                <a:spcPts val="302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-25">
                <a:latin typeface="Arial"/>
                <a:cs typeface="Arial"/>
              </a:rPr>
              <a:t>này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0">
                <a:latin typeface="Arial"/>
                <a:cs typeface="Arial"/>
              </a:rPr>
              <a:t>thức </a:t>
            </a:r>
            <a:r>
              <a:rPr dirty="0" sz="2800" spc="60">
                <a:latin typeface="Arial"/>
                <a:cs typeface="Arial"/>
              </a:rPr>
              <a:t>bổ </a:t>
            </a:r>
            <a:r>
              <a:rPr dirty="0" sz="2800" spc="-30">
                <a:latin typeface="Arial"/>
                <a:cs typeface="Arial"/>
              </a:rPr>
              <a:t>sung </a:t>
            </a:r>
            <a:r>
              <a:rPr dirty="0" sz="2800">
                <a:latin typeface="Arial"/>
                <a:cs typeface="Arial"/>
              </a:rPr>
              <a:t>, </a:t>
            </a:r>
            <a:r>
              <a:rPr dirty="0" sz="2800" spc="-50">
                <a:latin typeface="Arial"/>
                <a:cs typeface="Arial"/>
              </a:rPr>
              <a:t>trợ </a:t>
            </a:r>
            <a:r>
              <a:rPr dirty="0" sz="2800" spc="-30">
                <a:latin typeface="Arial"/>
                <a:cs typeface="Arial"/>
              </a:rPr>
              <a:t>giúp </a:t>
            </a:r>
            <a:r>
              <a:rPr dirty="0" sz="2800" spc="-15">
                <a:latin typeface="Arial"/>
                <a:cs typeface="Arial"/>
              </a:rPr>
              <a:t>in 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15">
                <a:latin typeface="Arial"/>
                <a:cs typeface="Arial"/>
              </a:rPr>
              <a:t>kiểu </a:t>
            </a:r>
            <a:r>
              <a:rPr dirty="0" sz="2800" spc="-65">
                <a:latin typeface="Arial"/>
                <a:cs typeface="Arial"/>
              </a:rPr>
              <a:t>dữ </a:t>
            </a:r>
            <a:r>
              <a:rPr dirty="0" sz="2800" spc="25">
                <a:latin typeface="Arial"/>
                <a:cs typeface="Arial"/>
              </a:rPr>
              <a:t>liệu </a:t>
            </a:r>
            <a:r>
              <a:rPr dirty="0" sz="2800" spc="-70">
                <a:latin typeface="Arial"/>
                <a:cs typeface="Arial"/>
              </a:rPr>
              <a:t>cơ </a:t>
            </a:r>
            <a:r>
              <a:rPr dirty="0" sz="2800" spc="30">
                <a:latin typeface="Arial"/>
                <a:cs typeface="Arial"/>
              </a:rPr>
              <a:t>bản</a:t>
            </a:r>
            <a:r>
              <a:rPr dirty="0" sz="2800" spc="-2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-35">
                <a:latin typeface="Arial"/>
                <a:cs typeface="Arial"/>
              </a:rPr>
              <a:t>PrintWriter </a:t>
            </a:r>
            <a:r>
              <a:rPr dirty="0" sz="2800" spc="-25">
                <a:latin typeface="Arial"/>
                <a:cs typeface="Arial"/>
              </a:rPr>
              <a:t>thay </a:t>
            </a:r>
            <a:r>
              <a:rPr dirty="0" sz="2800" spc="30">
                <a:latin typeface="Arial"/>
                <a:cs typeface="Arial"/>
              </a:rPr>
              <a:t>thế </a:t>
            </a:r>
            <a:r>
              <a:rPr dirty="0" sz="2800" spc="-50">
                <a:latin typeface="Arial"/>
                <a:cs typeface="Arial"/>
              </a:rPr>
              <a:t>lớp</a:t>
            </a:r>
            <a:r>
              <a:rPr dirty="0" sz="2800" spc="-170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‘PrintStream’</a:t>
            </a:r>
            <a:endParaRPr sz="2800">
              <a:latin typeface="Arial"/>
              <a:cs typeface="Arial"/>
            </a:endParaRPr>
          </a:p>
          <a:p>
            <a:pPr algn="just" marL="355600" marR="5080" indent="-342900">
              <a:lnSpc>
                <a:spcPts val="3020"/>
              </a:lnSpc>
              <a:spcBef>
                <a:spcPts val="740"/>
              </a:spcBef>
              <a:buChar char="•"/>
              <a:tabLst>
                <a:tab pos="355600" algn="l"/>
              </a:tabLst>
            </a:pPr>
            <a:r>
              <a:rPr dirty="0" sz="2800" spc="-50">
                <a:latin typeface="Arial"/>
                <a:cs typeface="Arial"/>
              </a:rPr>
              <a:t>Thực </a:t>
            </a:r>
            <a:r>
              <a:rPr dirty="0" sz="2800" spc="60">
                <a:latin typeface="Arial"/>
                <a:cs typeface="Arial"/>
              </a:rPr>
              <a:t>tế </a:t>
            </a:r>
            <a:r>
              <a:rPr dirty="0" sz="2800" spc="35">
                <a:latin typeface="Arial"/>
                <a:cs typeface="Arial"/>
              </a:rPr>
              <a:t>cải </a:t>
            </a:r>
            <a:r>
              <a:rPr dirty="0" sz="2800" spc="10">
                <a:latin typeface="Arial"/>
                <a:cs typeface="Arial"/>
              </a:rPr>
              <a:t>thiện </a:t>
            </a:r>
            <a:r>
              <a:rPr dirty="0" sz="2800" spc="-50">
                <a:latin typeface="Arial"/>
                <a:cs typeface="Arial"/>
              </a:rPr>
              <a:t>lớp </a:t>
            </a:r>
            <a:r>
              <a:rPr dirty="0" sz="2800" spc="-30">
                <a:latin typeface="Arial"/>
                <a:cs typeface="Arial"/>
              </a:rPr>
              <a:t>‘PrintStream’; </a:t>
            </a:r>
            <a:r>
              <a:rPr dirty="0" sz="2800" spc="-50">
                <a:latin typeface="Arial"/>
                <a:cs typeface="Arial"/>
              </a:rPr>
              <a:t>lớp </a:t>
            </a:r>
            <a:r>
              <a:rPr dirty="0" sz="2800" spc="-25">
                <a:latin typeface="Arial"/>
                <a:cs typeface="Arial"/>
              </a:rPr>
              <a:t>này  </a:t>
            </a:r>
            <a:r>
              <a:rPr dirty="0" sz="2800" spc="-30">
                <a:latin typeface="Arial"/>
                <a:cs typeface="Arial"/>
              </a:rPr>
              <a:t>dùng </a:t>
            </a:r>
            <a:r>
              <a:rPr dirty="0" sz="2800" spc="30">
                <a:latin typeface="Arial"/>
                <a:cs typeface="Arial"/>
              </a:rPr>
              <a:t>một dấu </a:t>
            </a:r>
            <a:r>
              <a:rPr dirty="0" sz="2800" spc="-20">
                <a:latin typeface="Arial"/>
                <a:cs typeface="Arial"/>
              </a:rPr>
              <a:t>tách </a:t>
            </a:r>
            <a:r>
              <a:rPr dirty="0" sz="2800" spc="-25">
                <a:latin typeface="Arial"/>
                <a:cs typeface="Arial"/>
              </a:rPr>
              <a:t>dòng </a:t>
            </a:r>
            <a:r>
              <a:rPr dirty="0" sz="2800" spc="50">
                <a:latin typeface="Arial"/>
                <a:cs typeface="Arial"/>
              </a:rPr>
              <a:t>phụ </a:t>
            </a:r>
            <a:r>
              <a:rPr dirty="0" sz="2800" spc="5">
                <a:latin typeface="Arial"/>
                <a:cs typeface="Arial"/>
              </a:rPr>
              <a:t>thuộc </a:t>
            </a:r>
            <a:r>
              <a:rPr dirty="0" sz="2800" spc="30">
                <a:latin typeface="Arial"/>
                <a:cs typeface="Arial"/>
              </a:rPr>
              <a:t>nền </a:t>
            </a:r>
            <a:r>
              <a:rPr dirty="0" sz="2800" spc="15">
                <a:latin typeface="Arial"/>
                <a:cs typeface="Arial"/>
              </a:rPr>
              <a:t>tảng  </a:t>
            </a:r>
            <a:r>
              <a:rPr dirty="0" sz="2800" spc="25">
                <a:latin typeface="Arial"/>
                <a:cs typeface="Arial"/>
              </a:rPr>
              <a:t>điểm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25">
                <a:latin typeface="Arial"/>
                <a:cs typeface="Arial"/>
              </a:rPr>
              <a:t>dòng thay </a:t>
            </a:r>
            <a:r>
              <a:rPr dirty="0" sz="2800" spc="-20">
                <a:latin typeface="Arial"/>
                <a:cs typeface="Arial"/>
              </a:rPr>
              <a:t>vì ký </a:t>
            </a:r>
            <a:r>
              <a:rPr dirty="0" sz="2800" spc="-60">
                <a:latin typeface="Arial"/>
                <a:cs typeface="Arial"/>
              </a:rPr>
              <a:t>tự</a:t>
            </a:r>
            <a:r>
              <a:rPr dirty="0" sz="2800" spc="-350">
                <a:latin typeface="Arial"/>
                <a:cs typeface="Arial"/>
              </a:rPr>
              <a:t> </a:t>
            </a:r>
            <a:r>
              <a:rPr dirty="0" sz="2800" spc="-15">
                <a:latin typeface="Arial"/>
                <a:cs typeface="Arial"/>
              </a:rPr>
              <a:t>‘\n’.</a:t>
            </a:r>
            <a:endParaRPr sz="2800">
              <a:latin typeface="Arial"/>
              <a:cs typeface="Arial"/>
            </a:endParaRPr>
          </a:p>
          <a:p>
            <a:pPr marL="355600" marR="6350" indent="-342900">
              <a:lnSpc>
                <a:spcPts val="302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  <a:tab pos="4081145" algn="l"/>
              </a:tabLst>
            </a:pPr>
            <a:r>
              <a:rPr dirty="0" sz="2800" spc="-30">
                <a:latin typeface="Arial"/>
                <a:cs typeface="Arial"/>
              </a:rPr>
              <a:t>Cung </a:t>
            </a:r>
            <a:r>
              <a:rPr dirty="0" sz="2800" spc="35">
                <a:latin typeface="Arial"/>
                <a:cs typeface="Arial"/>
              </a:rPr>
              <a:t>cấp </a:t>
            </a:r>
            <a:r>
              <a:rPr dirty="0" sz="2800" spc="10">
                <a:latin typeface="Arial"/>
                <a:cs typeface="Arial"/>
              </a:rPr>
              <a:t>phần</a:t>
            </a:r>
            <a:r>
              <a:rPr dirty="0" sz="2800" spc="204">
                <a:latin typeface="Arial"/>
                <a:cs typeface="Arial"/>
              </a:rPr>
              <a:t> </a:t>
            </a:r>
            <a:r>
              <a:rPr dirty="0" sz="2800" spc="55">
                <a:latin typeface="Arial"/>
                <a:cs typeface="Arial"/>
              </a:rPr>
              <a:t>hỗ</a:t>
            </a:r>
            <a:r>
              <a:rPr dirty="0" sz="2800" spc="90">
                <a:latin typeface="Arial"/>
                <a:cs typeface="Arial"/>
              </a:rPr>
              <a:t> </a:t>
            </a:r>
            <a:r>
              <a:rPr dirty="0" sz="2800" spc="-55">
                <a:latin typeface="Arial"/>
                <a:cs typeface="Arial"/>
              </a:rPr>
              <a:t>trợ	</a:t>
            </a:r>
            <a:r>
              <a:rPr dirty="0" sz="2800" spc="-20">
                <a:latin typeface="Arial"/>
                <a:cs typeface="Arial"/>
              </a:rPr>
              <a:t>cho các ký</a:t>
            </a:r>
            <a:r>
              <a:rPr dirty="0" sz="2800" spc="190">
                <a:latin typeface="Arial"/>
                <a:cs typeface="Arial"/>
              </a:rPr>
              <a:t> </a:t>
            </a:r>
            <a:r>
              <a:rPr dirty="0" sz="2800" spc="-45">
                <a:latin typeface="Arial"/>
                <a:cs typeface="Arial"/>
              </a:rPr>
              <a:t>tự</a:t>
            </a:r>
            <a:r>
              <a:rPr dirty="0" sz="2800" spc="5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unicode 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so </a:t>
            </a:r>
            <a:r>
              <a:rPr dirty="0" sz="2800" spc="-55">
                <a:latin typeface="Arial"/>
                <a:cs typeface="Arial"/>
              </a:rPr>
              <a:t>với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PrintStream.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Các </a:t>
            </a:r>
            <a:r>
              <a:rPr dirty="0" sz="2800" spc="-60">
                <a:latin typeface="Arial"/>
                <a:cs typeface="Arial"/>
              </a:rPr>
              <a:t>phương</a:t>
            </a:r>
            <a:r>
              <a:rPr dirty="0" sz="2800" spc="-125">
                <a:latin typeface="Arial"/>
                <a:cs typeface="Arial"/>
              </a:rPr>
              <a:t> </a:t>
            </a:r>
            <a:r>
              <a:rPr dirty="0" sz="2800" spc="-40">
                <a:latin typeface="Arial"/>
                <a:cs typeface="Arial"/>
              </a:rPr>
              <a:t>thức: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</a:pPr>
            <a:r>
              <a:rPr dirty="0" baseline="3472" sz="3600">
                <a:solidFill>
                  <a:srgbClr val="A72700"/>
                </a:solidFill>
                <a:latin typeface="Arial"/>
                <a:cs typeface="Arial"/>
              </a:rPr>
              <a:t>–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checkError(</a:t>
            </a:r>
            <a:r>
              <a:rPr dirty="0" sz="2400" spc="15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833119"/>
            <a:ext cx="49364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Giao </a:t>
            </a:r>
            <a:r>
              <a:rPr dirty="0" spc="40"/>
              <a:t>diện</a:t>
            </a:r>
            <a:r>
              <a:rPr dirty="0" spc="-204"/>
              <a:t> </a:t>
            </a:r>
            <a:r>
              <a:rPr dirty="0" spc="-45"/>
              <a:t>DataInput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459" y="1972310"/>
            <a:ext cx="7581265" cy="455549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355600" marR="635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-70">
                <a:latin typeface="Arial"/>
                <a:cs typeface="Arial"/>
              </a:rPr>
              <a:t>sử </a:t>
            </a:r>
            <a:r>
              <a:rPr dirty="0" sz="2800" spc="30">
                <a:latin typeface="Arial"/>
                <a:cs typeface="Arial"/>
              </a:rPr>
              <a:t>dụng </a:t>
            </a:r>
            <a:r>
              <a:rPr dirty="0" sz="2800" spc="80">
                <a:latin typeface="Arial"/>
                <a:cs typeface="Arial"/>
              </a:rPr>
              <a:t>để </a:t>
            </a:r>
            <a:r>
              <a:rPr dirty="0" sz="2800" spc="40">
                <a:latin typeface="Arial"/>
                <a:cs typeface="Arial"/>
              </a:rPr>
              <a:t>đọc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25">
                <a:latin typeface="Arial"/>
                <a:cs typeface="Arial"/>
              </a:rPr>
              <a:t>byte </a:t>
            </a:r>
            <a:r>
              <a:rPr dirty="0" sz="2800" spc="-50">
                <a:latin typeface="Arial"/>
                <a:cs typeface="Arial"/>
              </a:rPr>
              <a:t>từ </a:t>
            </a:r>
            <a:r>
              <a:rPr dirty="0" sz="2800" spc="5">
                <a:latin typeface="Arial"/>
                <a:cs typeface="Arial"/>
              </a:rPr>
              <a:t>luồng </a:t>
            </a:r>
            <a:r>
              <a:rPr dirty="0" sz="2800" spc="30">
                <a:latin typeface="Arial"/>
                <a:cs typeface="Arial"/>
              </a:rPr>
              <a:t>nhị  </a:t>
            </a:r>
            <a:r>
              <a:rPr dirty="0" sz="2800" spc="-30">
                <a:latin typeface="Arial"/>
                <a:cs typeface="Arial"/>
              </a:rPr>
              <a:t>phân,</a:t>
            </a:r>
            <a:r>
              <a:rPr dirty="0" sz="2800" spc="-12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và</a:t>
            </a:r>
            <a:endParaRPr sz="2800">
              <a:latin typeface="Arial"/>
              <a:cs typeface="Arial"/>
            </a:endParaRPr>
          </a:p>
          <a:p>
            <a:pPr algn="just" marL="355600" marR="6985" indent="-342900">
              <a:lnSpc>
                <a:spcPct val="90000"/>
              </a:lnSpc>
              <a:spcBef>
                <a:spcPts val="645"/>
              </a:spcBef>
              <a:buChar char="•"/>
              <a:tabLst>
                <a:tab pos="355600" algn="l"/>
              </a:tabLst>
            </a:pPr>
            <a:r>
              <a:rPr dirty="0" sz="2800" spc="-10">
                <a:latin typeface="Arial"/>
                <a:cs typeface="Arial"/>
              </a:rPr>
              <a:t>Is </a:t>
            </a:r>
            <a:r>
              <a:rPr dirty="0" sz="2800" spc="-25">
                <a:latin typeface="Arial"/>
                <a:cs typeface="Arial"/>
              </a:rPr>
              <a:t>used </a:t>
            </a:r>
            <a:r>
              <a:rPr dirty="0" sz="2800" spc="-10">
                <a:latin typeface="Arial"/>
                <a:cs typeface="Arial"/>
              </a:rPr>
              <a:t>to </a:t>
            </a:r>
            <a:r>
              <a:rPr dirty="0" sz="2800" spc="-30">
                <a:latin typeface="Arial"/>
                <a:cs typeface="Arial"/>
              </a:rPr>
              <a:t>read bytes </a:t>
            </a:r>
            <a:r>
              <a:rPr dirty="0" sz="2800" spc="-20">
                <a:latin typeface="Arial"/>
                <a:cs typeface="Arial"/>
              </a:rPr>
              <a:t>from </a:t>
            </a:r>
            <a:r>
              <a:rPr dirty="0" sz="2800">
                <a:latin typeface="Arial"/>
                <a:cs typeface="Arial"/>
              </a:rPr>
              <a:t>a </a:t>
            </a:r>
            <a:r>
              <a:rPr dirty="0" sz="2800" spc="-30">
                <a:latin typeface="Arial"/>
                <a:cs typeface="Arial"/>
              </a:rPr>
              <a:t>binary </a:t>
            </a:r>
            <a:r>
              <a:rPr dirty="0" sz="2800" spc="-35">
                <a:latin typeface="Arial"/>
                <a:cs typeface="Arial"/>
              </a:rPr>
              <a:t>stream,  </a:t>
            </a:r>
            <a:r>
              <a:rPr dirty="0" sz="2800" spc="-25">
                <a:latin typeface="Arial"/>
                <a:cs typeface="Arial"/>
              </a:rPr>
              <a:t>and xây </a:t>
            </a:r>
            <a:r>
              <a:rPr dirty="0" sz="2800" spc="-45">
                <a:latin typeface="Arial"/>
                <a:cs typeface="Arial"/>
              </a:rPr>
              <a:t>dựng </a:t>
            </a:r>
            <a:r>
              <a:rPr dirty="0" sz="2800" spc="35">
                <a:latin typeface="Arial"/>
                <a:cs typeface="Arial"/>
              </a:rPr>
              <a:t>lại </a:t>
            </a:r>
            <a:r>
              <a:rPr dirty="0" sz="2800" spc="-65">
                <a:latin typeface="Arial"/>
                <a:cs typeface="Arial"/>
              </a:rPr>
              <a:t>dữ </a:t>
            </a:r>
            <a:r>
              <a:rPr dirty="0" sz="2800" spc="25">
                <a:latin typeface="Arial"/>
                <a:cs typeface="Arial"/>
              </a:rPr>
              <a:t>liệu </a:t>
            </a:r>
            <a:r>
              <a:rPr dirty="0" sz="2800" spc="-25">
                <a:latin typeface="Arial"/>
                <a:cs typeface="Arial"/>
              </a:rPr>
              <a:t>trong </a:t>
            </a: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65">
                <a:latin typeface="Arial"/>
                <a:cs typeface="Arial"/>
              </a:rPr>
              <a:t>số </a:t>
            </a:r>
            <a:r>
              <a:rPr dirty="0" sz="2800" spc="25">
                <a:latin typeface="Arial"/>
                <a:cs typeface="Arial"/>
              </a:rPr>
              <a:t>kiểu </a:t>
            </a:r>
            <a:r>
              <a:rPr dirty="0" sz="2800" spc="-60">
                <a:latin typeface="Arial"/>
                <a:cs typeface="Arial"/>
              </a:rPr>
              <a:t>dữ  </a:t>
            </a:r>
            <a:r>
              <a:rPr dirty="0" sz="2800" spc="25">
                <a:latin typeface="Arial"/>
                <a:cs typeface="Arial"/>
              </a:rPr>
              <a:t>liệu </a:t>
            </a:r>
            <a:r>
              <a:rPr dirty="0" sz="2800" spc="-30">
                <a:latin typeface="Arial"/>
                <a:cs typeface="Arial"/>
              </a:rPr>
              <a:t>nguyên</a:t>
            </a:r>
            <a:r>
              <a:rPr dirty="0" sz="2800" spc="-240">
                <a:latin typeface="Arial"/>
                <a:cs typeface="Arial"/>
              </a:rPr>
              <a:t> </a:t>
            </a:r>
            <a:r>
              <a:rPr dirty="0" sz="2800" spc="25">
                <a:latin typeface="Arial"/>
                <a:cs typeface="Arial"/>
              </a:rPr>
              <a:t>thuỷ.</a:t>
            </a:r>
            <a:endParaRPr sz="2800">
              <a:latin typeface="Arial"/>
              <a:cs typeface="Arial"/>
            </a:endParaRPr>
          </a:p>
          <a:p>
            <a:pPr algn="just" marL="355600" marR="5080" indent="-342900">
              <a:lnSpc>
                <a:spcPct val="900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Cho phép chúng </a:t>
            </a:r>
            <a:r>
              <a:rPr dirty="0" sz="2800" spc="-15">
                <a:latin typeface="Arial"/>
                <a:cs typeface="Arial"/>
              </a:rPr>
              <a:t>ta </a:t>
            </a:r>
            <a:r>
              <a:rPr dirty="0" sz="2800">
                <a:latin typeface="Arial"/>
                <a:cs typeface="Arial"/>
              </a:rPr>
              <a:t>chuyển </a:t>
            </a:r>
            <a:r>
              <a:rPr dirty="0" sz="2800" spc="40">
                <a:latin typeface="Arial"/>
                <a:cs typeface="Arial"/>
              </a:rPr>
              <a:t>đổi </a:t>
            </a:r>
            <a:r>
              <a:rPr dirty="0" sz="2800" spc="-65">
                <a:latin typeface="Arial"/>
                <a:cs typeface="Arial"/>
              </a:rPr>
              <a:t>dữ </a:t>
            </a:r>
            <a:r>
              <a:rPr dirty="0" sz="2800" spc="25">
                <a:latin typeface="Arial"/>
                <a:cs typeface="Arial"/>
              </a:rPr>
              <a:t>liệu </a:t>
            </a:r>
            <a:r>
              <a:rPr dirty="0" sz="2800" spc="-50">
                <a:latin typeface="Arial"/>
                <a:cs typeface="Arial"/>
              </a:rPr>
              <a:t>từ từ  </a:t>
            </a:r>
            <a:r>
              <a:rPr dirty="0" sz="2800" spc="-30">
                <a:latin typeface="Arial"/>
                <a:cs typeface="Arial"/>
              </a:rPr>
              <a:t>khuôn </a:t>
            </a:r>
            <a:r>
              <a:rPr dirty="0" sz="2800" spc="15">
                <a:latin typeface="Arial"/>
                <a:cs typeface="Arial"/>
              </a:rPr>
              <a:t>dạng </a:t>
            </a:r>
            <a:r>
              <a:rPr dirty="0" sz="2800" spc="-30">
                <a:latin typeface="Arial"/>
                <a:cs typeface="Arial"/>
              </a:rPr>
              <a:t>UTF-8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-50">
                <a:latin typeface="Arial"/>
                <a:cs typeface="Arial"/>
              </a:rPr>
              <a:t>sửa </a:t>
            </a:r>
            <a:r>
              <a:rPr dirty="0" sz="2800" spc="40">
                <a:latin typeface="Arial"/>
                <a:cs typeface="Arial"/>
              </a:rPr>
              <a:t>đổi </a:t>
            </a:r>
            <a:r>
              <a:rPr dirty="0" sz="2800" spc="-30">
                <a:latin typeface="Arial"/>
                <a:cs typeface="Arial"/>
              </a:rPr>
              <a:t>Java </a:t>
            </a:r>
            <a:r>
              <a:rPr dirty="0" sz="2800" spc="40">
                <a:latin typeface="Arial"/>
                <a:cs typeface="Arial"/>
              </a:rPr>
              <a:t>đến  </a:t>
            </a:r>
            <a:r>
              <a:rPr dirty="0" sz="2800" spc="10">
                <a:latin typeface="Arial"/>
                <a:cs typeface="Arial"/>
              </a:rPr>
              <a:t>dạng</a:t>
            </a:r>
            <a:r>
              <a:rPr dirty="0" sz="2800" spc="-125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chuỗi</a:t>
            </a:r>
            <a:endParaRPr sz="2800">
              <a:latin typeface="Arial"/>
              <a:cs typeface="Arial"/>
            </a:endParaRPr>
          </a:p>
          <a:p>
            <a:pPr algn="just" marL="355600" marR="5715" indent="-342900">
              <a:lnSpc>
                <a:spcPts val="3020"/>
              </a:lnSpc>
              <a:spcBef>
                <a:spcPts val="740"/>
              </a:spcBef>
              <a:buChar char="•"/>
              <a:tabLst>
                <a:tab pos="355600" algn="l"/>
              </a:tabLst>
            </a:pPr>
            <a:r>
              <a:rPr dirty="0" sz="2800" spc="25">
                <a:latin typeface="Arial"/>
                <a:cs typeface="Arial"/>
              </a:rPr>
              <a:t>Định </a:t>
            </a:r>
            <a:r>
              <a:rPr dirty="0" sz="2800" spc="-25">
                <a:latin typeface="Arial"/>
                <a:cs typeface="Arial"/>
              </a:rPr>
              <a:t>nghiã </a:t>
            </a:r>
            <a:r>
              <a:rPr dirty="0" sz="2800" spc="60">
                <a:latin typeface="Arial"/>
                <a:cs typeface="Arial"/>
              </a:rPr>
              <a:t>số </a:t>
            </a: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0">
                <a:latin typeface="Arial"/>
                <a:cs typeface="Arial"/>
              </a:rPr>
              <a:t>thức, </a:t>
            </a:r>
            <a:r>
              <a:rPr dirty="0" sz="2800" spc="-25">
                <a:latin typeface="Arial"/>
                <a:cs typeface="Arial"/>
              </a:rPr>
              <a:t>bao </a:t>
            </a:r>
            <a:r>
              <a:rPr dirty="0" sz="2800" spc="35">
                <a:latin typeface="Arial"/>
                <a:cs typeface="Arial"/>
              </a:rPr>
              <a:t>gồm </a:t>
            </a:r>
            <a:r>
              <a:rPr dirty="0" sz="2800" spc="-20">
                <a:latin typeface="Arial"/>
                <a:cs typeface="Arial"/>
              </a:rPr>
              <a:t>các  </a:t>
            </a: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0">
                <a:latin typeface="Arial"/>
                <a:cs typeface="Arial"/>
              </a:rPr>
              <a:t>thức </a:t>
            </a:r>
            <a:r>
              <a:rPr dirty="0" sz="2800" spc="75">
                <a:latin typeface="Arial"/>
                <a:cs typeface="Arial"/>
              </a:rPr>
              <a:t>để </a:t>
            </a:r>
            <a:r>
              <a:rPr dirty="0" sz="2800" spc="50">
                <a:latin typeface="Arial"/>
                <a:cs typeface="Arial"/>
              </a:rPr>
              <a:t>đọc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15">
                <a:latin typeface="Arial"/>
                <a:cs typeface="Arial"/>
              </a:rPr>
              <a:t>kiểu </a:t>
            </a:r>
            <a:r>
              <a:rPr dirty="0" sz="2800" spc="-60">
                <a:latin typeface="Arial"/>
                <a:cs typeface="Arial"/>
              </a:rPr>
              <a:t>dữ </a:t>
            </a:r>
            <a:r>
              <a:rPr dirty="0" sz="2800" spc="25">
                <a:latin typeface="Arial"/>
                <a:cs typeface="Arial"/>
              </a:rPr>
              <a:t>liệu </a:t>
            </a:r>
            <a:r>
              <a:rPr dirty="0" sz="2800" spc="-35">
                <a:latin typeface="Arial"/>
                <a:cs typeface="Arial"/>
              </a:rPr>
              <a:t>nguyên  </a:t>
            </a:r>
            <a:r>
              <a:rPr dirty="0" sz="2800" spc="25">
                <a:latin typeface="Arial"/>
                <a:cs typeface="Arial"/>
              </a:rPr>
              <a:t>thuỷ.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30" y="505459"/>
            <a:ext cx="8354695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Các </a:t>
            </a:r>
            <a:r>
              <a:rPr dirty="0" spc="30"/>
              <a:t>phần </a:t>
            </a:r>
            <a:r>
              <a:rPr dirty="0" spc="-95"/>
              <a:t>tử </a:t>
            </a:r>
            <a:r>
              <a:rPr dirty="0" spc="-120"/>
              <a:t>cơ </a:t>
            </a:r>
            <a:r>
              <a:rPr dirty="0" spc="55"/>
              <a:t>bản </a:t>
            </a:r>
            <a:r>
              <a:rPr dirty="0" spc="5"/>
              <a:t>củangôn</a:t>
            </a:r>
            <a:r>
              <a:rPr dirty="0" spc="-250"/>
              <a:t> </a:t>
            </a:r>
            <a:r>
              <a:rPr dirty="0" spc="-90"/>
              <a:t>ngữ</a:t>
            </a:r>
          </a:p>
          <a:p>
            <a:pPr algn="ctr" marR="133985">
              <a:lnSpc>
                <a:spcPct val="100000"/>
              </a:lnSpc>
            </a:pPr>
            <a:r>
              <a:rPr dirty="0" spc="-35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65960"/>
            <a:ext cx="106807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L</a:t>
            </a:r>
            <a:r>
              <a:rPr dirty="0" sz="3200" spc="-145">
                <a:latin typeface="Arial"/>
                <a:cs typeface="Arial"/>
              </a:rPr>
              <a:t>ớ</a:t>
            </a:r>
            <a:r>
              <a:rPr dirty="0" sz="3200">
                <a:latin typeface="Arial"/>
                <a:cs typeface="Arial"/>
              </a:rPr>
              <a:t>p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6302" y="1965960"/>
            <a:ext cx="34861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0900" algn="l"/>
                <a:tab pos="2672715" algn="l"/>
              </a:tabLst>
            </a:pPr>
            <a:r>
              <a:rPr dirty="0" sz="3200" spc="0">
                <a:latin typeface="Arial"/>
                <a:cs typeface="Arial"/>
              </a:rPr>
              <a:t>v</a:t>
            </a:r>
            <a:r>
              <a:rPr dirty="0" sz="3200">
                <a:latin typeface="Arial"/>
                <a:cs typeface="Arial"/>
              </a:rPr>
              <a:t>à	</a:t>
            </a:r>
            <a:r>
              <a:rPr dirty="0" sz="3200" spc="0">
                <a:latin typeface="Arial"/>
                <a:cs typeface="Arial"/>
              </a:rPr>
              <a:t>p</a:t>
            </a:r>
            <a:r>
              <a:rPr dirty="0" sz="3200" spc="25">
                <a:latin typeface="Arial"/>
                <a:cs typeface="Arial"/>
              </a:rPr>
              <a:t>h</a:t>
            </a:r>
            <a:r>
              <a:rPr dirty="0" sz="3200" spc="-135">
                <a:latin typeface="Arial"/>
                <a:cs typeface="Arial"/>
              </a:rPr>
              <a:t>ư</a:t>
            </a:r>
            <a:r>
              <a:rPr dirty="0" sz="3200" spc="-160">
                <a:latin typeface="Arial"/>
                <a:cs typeface="Arial"/>
              </a:rPr>
              <a:t>ơ</a:t>
            </a:r>
            <a:r>
              <a:rPr dirty="0" sz="3200" spc="-5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g	</a:t>
            </a:r>
            <a:r>
              <a:rPr dirty="0" sz="3200" spc="-10">
                <a:latin typeface="Arial"/>
                <a:cs typeface="Arial"/>
              </a:rPr>
              <a:t>t</a:t>
            </a:r>
            <a:r>
              <a:rPr dirty="0" sz="3200" spc="25">
                <a:latin typeface="Arial"/>
                <a:cs typeface="Arial"/>
              </a:rPr>
              <a:t>h</a:t>
            </a:r>
            <a:r>
              <a:rPr dirty="0" sz="3200" spc="-140">
                <a:latin typeface="Arial"/>
                <a:cs typeface="Arial"/>
              </a:rPr>
              <a:t>ứ</a:t>
            </a:r>
            <a:r>
              <a:rPr dirty="0" sz="3200"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85230" y="1965960"/>
            <a:ext cx="229425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9775" algn="l"/>
              </a:tabLst>
            </a:pPr>
            <a:r>
              <a:rPr dirty="0" sz="3200" spc="40">
                <a:latin typeface="Arial"/>
                <a:cs typeface="Arial"/>
              </a:rPr>
              <a:t>(</a:t>
            </a:r>
            <a:r>
              <a:rPr dirty="0" sz="3200" spc="0">
                <a:latin typeface="Arial"/>
                <a:cs typeface="Arial"/>
              </a:rPr>
              <a:t>C</a:t>
            </a:r>
            <a:r>
              <a:rPr dirty="0" sz="3200" spc="-5">
                <a:latin typeface="Arial"/>
                <a:cs typeface="Arial"/>
              </a:rPr>
              <a:t>l</a:t>
            </a:r>
            <a:r>
              <a:rPr dirty="0" sz="3200" spc="-15">
                <a:latin typeface="Arial"/>
                <a:cs typeface="Arial"/>
              </a:rPr>
              <a:t>a</a:t>
            </a:r>
            <a:r>
              <a:rPr dirty="0" sz="3200" spc="0">
                <a:latin typeface="Arial"/>
                <a:cs typeface="Arial"/>
              </a:rPr>
              <a:t>ss</a:t>
            </a:r>
            <a:r>
              <a:rPr dirty="0" sz="3200" spc="-15">
                <a:latin typeface="Arial"/>
                <a:cs typeface="Arial"/>
              </a:rPr>
              <a:t>e</a:t>
            </a:r>
            <a:r>
              <a:rPr dirty="0" sz="3200">
                <a:latin typeface="Arial"/>
                <a:cs typeface="Arial"/>
              </a:rPr>
              <a:t>s	&amp;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69" y="2250440"/>
            <a:ext cx="3936365" cy="323342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354965">
              <a:lnSpc>
                <a:spcPct val="100000"/>
              </a:lnSpc>
              <a:spcBef>
                <a:spcPts val="1310"/>
              </a:spcBef>
            </a:pPr>
            <a:r>
              <a:rPr dirty="0" sz="3200" spc="-5">
                <a:latin typeface="Arial"/>
                <a:cs typeface="Arial"/>
              </a:rPr>
              <a:t>Methods)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1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35">
                <a:latin typeface="Arial"/>
                <a:cs typeface="Arial"/>
              </a:rPr>
              <a:t>Kiểu </a:t>
            </a:r>
            <a:r>
              <a:rPr dirty="0" sz="3200" spc="-55">
                <a:latin typeface="Arial"/>
                <a:cs typeface="Arial"/>
              </a:rPr>
              <a:t>dữ</a:t>
            </a:r>
            <a:r>
              <a:rPr dirty="0" sz="3200" spc="-130">
                <a:latin typeface="Arial"/>
                <a:cs typeface="Arial"/>
              </a:rPr>
              <a:t> </a:t>
            </a:r>
            <a:r>
              <a:rPr dirty="0" sz="3200" spc="35">
                <a:latin typeface="Arial"/>
                <a:cs typeface="Arial"/>
              </a:rPr>
              <a:t>liệu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1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35">
                <a:latin typeface="Arial"/>
                <a:cs typeface="Arial"/>
              </a:rPr>
              <a:t>Biến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 spc="85">
                <a:latin typeface="Arial"/>
                <a:cs typeface="Arial"/>
              </a:rPr>
              <a:t>số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Toán</a:t>
            </a:r>
            <a:r>
              <a:rPr dirty="0" sz="3200" spc="-100">
                <a:latin typeface="Arial"/>
                <a:cs typeface="Arial"/>
              </a:rPr>
              <a:t> </a:t>
            </a:r>
            <a:r>
              <a:rPr dirty="0" sz="3200" spc="-60">
                <a:latin typeface="Arial"/>
                <a:cs typeface="Arial"/>
              </a:rPr>
              <a:t>tử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1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50">
                <a:latin typeface="Arial"/>
                <a:cs typeface="Arial"/>
              </a:rPr>
              <a:t>Cấu </a:t>
            </a:r>
            <a:r>
              <a:rPr dirty="0" sz="3200" spc="-10">
                <a:latin typeface="Arial"/>
                <a:cs typeface="Arial"/>
              </a:rPr>
              <a:t>trúc </a:t>
            </a:r>
            <a:r>
              <a:rPr dirty="0" sz="3200" spc="35">
                <a:latin typeface="Arial"/>
                <a:cs typeface="Arial"/>
              </a:rPr>
              <a:t>điều</a:t>
            </a:r>
            <a:r>
              <a:rPr dirty="0" sz="3200" spc="-100">
                <a:latin typeface="Arial"/>
                <a:cs typeface="Arial"/>
              </a:rPr>
              <a:t> </a:t>
            </a:r>
            <a:r>
              <a:rPr dirty="0" sz="3200" spc="25">
                <a:latin typeface="Arial"/>
                <a:cs typeface="Arial"/>
              </a:rPr>
              <a:t>khiển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50160" marR="5080" indent="-250571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Những </a:t>
            </a:r>
            <a:r>
              <a:rPr dirty="0" spc="-90"/>
              <a:t>phương </a:t>
            </a:r>
            <a:r>
              <a:rPr dirty="0" spc="-60"/>
              <a:t>thức </a:t>
            </a:r>
            <a:r>
              <a:rPr dirty="0" spc="-30"/>
              <a:t>giao</a:t>
            </a:r>
            <a:r>
              <a:rPr dirty="0" spc="-110"/>
              <a:t> </a:t>
            </a:r>
            <a:r>
              <a:rPr dirty="0" spc="40"/>
              <a:t>diện  </a:t>
            </a:r>
            <a:r>
              <a:rPr dirty="0" spc="-45"/>
              <a:t>DataInput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2091689"/>
            <a:ext cx="3310254" cy="3294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419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boolean  </a:t>
            </a: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readBoolean(</a:t>
            </a:r>
            <a:r>
              <a:rPr dirty="0" sz="2800" spc="-9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byte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readByte(</a:t>
            </a:r>
            <a:r>
              <a:rPr dirty="0" sz="2800" spc="-18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char readChar(</a:t>
            </a:r>
            <a:r>
              <a:rPr dirty="0" sz="2800" spc="-15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short readShort(</a:t>
            </a:r>
            <a:r>
              <a:rPr dirty="0" sz="2800" spc="-15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long </a:t>
            </a: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readLong(</a:t>
            </a:r>
            <a:r>
              <a:rPr dirty="0" sz="2800" spc="-15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0070" y="1913890"/>
            <a:ext cx="3528695" cy="3046730"/>
          </a:xfrm>
          <a:prstGeom prst="rect">
            <a:avLst/>
          </a:prstGeom>
        </p:spPr>
        <p:txBody>
          <a:bodyPr wrap="square" lIns="0" tIns="1905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float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readFloat(</a:t>
            </a:r>
            <a:r>
              <a:rPr dirty="0" sz="2800" spc="-13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int readInt(</a:t>
            </a:r>
            <a:r>
              <a:rPr dirty="0" sz="2800" spc="-14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double</a:t>
            </a:r>
            <a:r>
              <a:rPr dirty="0" sz="2800" spc="-9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readDouble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String </a:t>
            </a: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readUTF(</a:t>
            </a:r>
            <a:r>
              <a:rPr dirty="0" sz="2800" spc="-14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String readLine(</a:t>
            </a:r>
            <a:r>
              <a:rPr dirty="0" sz="2800" spc="-15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833119"/>
            <a:ext cx="53644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Giao </a:t>
            </a:r>
            <a:r>
              <a:rPr dirty="0" spc="40"/>
              <a:t>diện</a:t>
            </a:r>
            <a:r>
              <a:rPr dirty="0" spc="-165"/>
              <a:t> </a:t>
            </a:r>
            <a:r>
              <a:rPr dirty="0" spc="-50"/>
              <a:t>DataOutput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469" y="1972310"/>
            <a:ext cx="7619365" cy="417195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355600" marR="8255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2800" spc="-65">
                <a:latin typeface="Arial"/>
                <a:cs typeface="Arial"/>
              </a:rPr>
              <a:t>Được sử </a:t>
            </a:r>
            <a:r>
              <a:rPr dirty="0" sz="2800" spc="30">
                <a:latin typeface="Arial"/>
                <a:cs typeface="Arial"/>
              </a:rPr>
              <a:t>dụng </a:t>
            </a:r>
            <a:r>
              <a:rPr dirty="0" sz="2800" spc="80">
                <a:latin typeface="Arial"/>
                <a:cs typeface="Arial"/>
              </a:rPr>
              <a:t>để </a:t>
            </a:r>
            <a:r>
              <a:rPr dirty="0" sz="2800" spc="-25">
                <a:latin typeface="Arial"/>
                <a:cs typeface="Arial"/>
              </a:rPr>
              <a:t>xây </a:t>
            </a:r>
            <a:r>
              <a:rPr dirty="0" sz="2800" spc="-45">
                <a:latin typeface="Arial"/>
                <a:cs typeface="Arial"/>
              </a:rPr>
              <a:t>dựng </a:t>
            </a:r>
            <a:r>
              <a:rPr dirty="0" sz="2800" spc="35">
                <a:latin typeface="Arial"/>
                <a:cs typeface="Arial"/>
              </a:rPr>
              <a:t>lại </a:t>
            </a:r>
            <a:r>
              <a:rPr dirty="0" sz="2800" spc="-50">
                <a:latin typeface="Arial"/>
                <a:cs typeface="Arial"/>
              </a:rPr>
              <a:t>dữ </a:t>
            </a:r>
            <a:r>
              <a:rPr dirty="0" sz="2800" spc="25">
                <a:latin typeface="Arial"/>
                <a:cs typeface="Arial"/>
              </a:rPr>
              <a:t>liệu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75">
                <a:latin typeface="Arial"/>
                <a:cs typeface="Arial"/>
              </a:rPr>
              <a:t>số  </a:t>
            </a:r>
            <a:r>
              <a:rPr dirty="0" sz="2800" spc="15">
                <a:latin typeface="Arial"/>
                <a:cs typeface="Arial"/>
              </a:rPr>
              <a:t>kiểu </a:t>
            </a:r>
            <a:r>
              <a:rPr dirty="0" sz="2800" spc="-70">
                <a:latin typeface="Arial"/>
                <a:cs typeface="Arial"/>
              </a:rPr>
              <a:t>dữ </a:t>
            </a:r>
            <a:r>
              <a:rPr dirty="0" sz="2800" spc="25">
                <a:latin typeface="Arial"/>
                <a:cs typeface="Arial"/>
              </a:rPr>
              <a:t>liệu </a:t>
            </a:r>
            <a:r>
              <a:rPr dirty="0" sz="2800" spc="-35">
                <a:latin typeface="Arial"/>
                <a:cs typeface="Arial"/>
              </a:rPr>
              <a:t>nguyên </a:t>
            </a:r>
            <a:r>
              <a:rPr dirty="0" sz="2800" spc="35">
                <a:latin typeface="Arial"/>
                <a:cs typeface="Arial"/>
              </a:rPr>
              <a:t>thuỷ </a:t>
            </a:r>
            <a:r>
              <a:rPr dirty="0" sz="2800" spc="-25">
                <a:latin typeface="Arial"/>
                <a:cs typeface="Arial"/>
              </a:rPr>
              <a:t>vào trong dãy </a:t>
            </a:r>
            <a:r>
              <a:rPr dirty="0" sz="2800" spc="-20">
                <a:latin typeface="Arial"/>
                <a:cs typeface="Arial"/>
              </a:rPr>
              <a:t>các  </a:t>
            </a:r>
            <a:r>
              <a:rPr dirty="0" sz="2800" spc="-25">
                <a:latin typeface="Arial"/>
                <a:cs typeface="Arial"/>
              </a:rPr>
              <a:t>byte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Ghi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25">
                <a:latin typeface="Arial"/>
                <a:cs typeface="Arial"/>
              </a:rPr>
              <a:t>byte </a:t>
            </a:r>
            <a:r>
              <a:rPr dirty="0" sz="2800" spc="-70">
                <a:latin typeface="Arial"/>
                <a:cs typeface="Arial"/>
              </a:rPr>
              <a:t>dữ </a:t>
            </a:r>
            <a:r>
              <a:rPr dirty="0" sz="2800" spc="25">
                <a:latin typeface="Arial"/>
                <a:cs typeface="Arial"/>
              </a:rPr>
              <a:t>liệu </a:t>
            </a:r>
            <a:r>
              <a:rPr dirty="0" sz="2800" spc="-25">
                <a:latin typeface="Arial"/>
                <a:cs typeface="Arial"/>
              </a:rPr>
              <a:t>vào </a:t>
            </a:r>
            <a:r>
              <a:rPr dirty="0" sz="2800" spc="5">
                <a:latin typeface="Arial"/>
                <a:cs typeface="Arial"/>
              </a:rPr>
              <a:t>luồng </a:t>
            </a:r>
            <a:r>
              <a:rPr dirty="0" sz="2800" spc="25">
                <a:latin typeface="Arial"/>
                <a:cs typeface="Arial"/>
              </a:rPr>
              <a:t>nhị</a:t>
            </a:r>
            <a:r>
              <a:rPr dirty="0" sz="2800" spc="-31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phân</a:t>
            </a:r>
            <a:endParaRPr sz="2800">
              <a:latin typeface="Arial"/>
              <a:cs typeface="Arial"/>
            </a:endParaRPr>
          </a:p>
          <a:p>
            <a:pPr algn="just" marL="355600" marR="6350" indent="-342900">
              <a:lnSpc>
                <a:spcPct val="90000"/>
              </a:lnSpc>
              <a:spcBef>
                <a:spcPts val="695"/>
              </a:spcBef>
              <a:buChar char="•"/>
              <a:tabLst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Cho phép chúng </a:t>
            </a:r>
            <a:r>
              <a:rPr dirty="0" sz="2800" spc="-15">
                <a:latin typeface="Arial"/>
                <a:cs typeface="Arial"/>
              </a:rPr>
              <a:t>ta </a:t>
            </a:r>
            <a:r>
              <a:rPr dirty="0" sz="2800">
                <a:latin typeface="Arial"/>
                <a:cs typeface="Arial"/>
              </a:rPr>
              <a:t>chuyển </a:t>
            </a:r>
            <a:r>
              <a:rPr dirty="0" sz="2800" spc="50">
                <a:latin typeface="Arial"/>
                <a:cs typeface="Arial"/>
              </a:rPr>
              <a:t>đổi </a:t>
            </a: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5">
                <a:latin typeface="Arial"/>
                <a:cs typeface="Arial"/>
              </a:rPr>
              <a:t>chuỗi </a:t>
            </a:r>
            <a:r>
              <a:rPr dirty="0" sz="2800" spc="-25">
                <a:latin typeface="Arial"/>
                <a:cs typeface="Arial"/>
              </a:rPr>
              <a:t>vào  </a:t>
            </a:r>
            <a:r>
              <a:rPr dirty="0" sz="2800" spc="-30">
                <a:latin typeface="Arial"/>
                <a:cs typeface="Arial"/>
              </a:rPr>
              <a:t>khuôn </a:t>
            </a:r>
            <a:r>
              <a:rPr dirty="0" sz="2800" spc="15">
                <a:latin typeface="Arial"/>
                <a:cs typeface="Arial"/>
              </a:rPr>
              <a:t>dạng </a:t>
            </a:r>
            <a:r>
              <a:rPr dirty="0" sz="2800" spc="-25">
                <a:latin typeface="Arial"/>
                <a:cs typeface="Arial"/>
              </a:rPr>
              <a:t>UTF-8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-50">
                <a:latin typeface="Arial"/>
                <a:cs typeface="Arial"/>
              </a:rPr>
              <a:t>sửa </a:t>
            </a:r>
            <a:r>
              <a:rPr dirty="0" sz="2800" spc="40">
                <a:latin typeface="Arial"/>
                <a:cs typeface="Arial"/>
              </a:rPr>
              <a:t>đổi </a:t>
            </a:r>
            <a:r>
              <a:rPr dirty="0" sz="2800" spc="-30">
                <a:latin typeface="Arial"/>
                <a:cs typeface="Arial"/>
              </a:rPr>
              <a:t>Java </a:t>
            </a:r>
            <a:r>
              <a:rPr dirty="0" sz="2800" spc="-20">
                <a:latin typeface="Arial"/>
                <a:cs typeface="Arial"/>
              </a:rPr>
              <a:t>và </a:t>
            </a:r>
            <a:r>
              <a:rPr dirty="0" sz="2800" spc="25">
                <a:latin typeface="Arial"/>
                <a:cs typeface="Arial"/>
              </a:rPr>
              <a:t>viết  </a:t>
            </a:r>
            <a:r>
              <a:rPr dirty="0" sz="2800" spc="-20">
                <a:latin typeface="Arial"/>
                <a:cs typeface="Arial"/>
              </a:rPr>
              <a:t>nó </a:t>
            </a:r>
            <a:r>
              <a:rPr dirty="0" sz="2800" spc="-25">
                <a:latin typeface="Arial"/>
                <a:cs typeface="Arial"/>
              </a:rPr>
              <a:t>vào trong </a:t>
            </a:r>
            <a:r>
              <a:rPr dirty="0" sz="2800" spc="25">
                <a:latin typeface="Arial"/>
                <a:cs typeface="Arial"/>
              </a:rPr>
              <a:t>một</a:t>
            </a:r>
            <a:r>
              <a:rPr dirty="0" sz="2800" spc="-20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dãy.</a:t>
            </a:r>
            <a:endParaRPr sz="2800">
              <a:latin typeface="Arial"/>
              <a:cs typeface="Arial"/>
            </a:endParaRPr>
          </a:p>
          <a:p>
            <a:pPr algn="just" marL="355600" marR="5080" indent="-342900">
              <a:lnSpc>
                <a:spcPct val="90000"/>
              </a:lnSpc>
              <a:spcBef>
                <a:spcPts val="685"/>
              </a:spcBef>
              <a:buChar char="•"/>
              <a:tabLst>
                <a:tab pos="355600" algn="l"/>
              </a:tabLst>
            </a:pPr>
            <a:r>
              <a:rPr dirty="0" sz="2800" spc="25">
                <a:latin typeface="Arial"/>
                <a:cs typeface="Arial"/>
              </a:rPr>
              <a:t>Định </a:t>
            </a:r>
            <a:r>
              <a:rPr dirty="0" sz="2800" spc="-25">
                <a:latin typeface="Arial"/>
                <a:cs typeface="Arial"/>
              </a:rPr>
              <a:t>nghĩa </a:t>
            </a: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65">
                <a:latin typeface="Arial"/>
                <a:cs typeface="Arial"/>
              </a:rPr>
              <a:t>số </a:t>
            </a: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5">
                <a:latin typeface="Arial"/>
                <a:cs typeface="Arial"/>
              </a:rPr>
              <a:t>thức </a:t>
            </a:r>
            <a:r>
              <a:rPr dirty="0" sz="2800" spc="-20">
                <a:latin typeface="Arial"/>
                <a:cs typeface="Arial"/>
              </a:rPr>
              <a:t>và </a:t>
            </a:r>
            <a:r>
              <a:rPr dirty="0" sz="2800" spc="35">
                <a:latin typeface="Arial"/>
                <a:cs typeface="Arial"/>
              </a:rPr>
              <a:t>tất </a:t>
            </a:r>
            <a:r>
              <a:rPr dirty="0" sz="2800" spc="75">
                <a:latin typeface="Arial"/>
                <a:cs typeface="Arial"/>
              </a:rPr>
              <a:t>cả  </a:t>
            </a: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0">
                <a:latin typeface="Arial"/>
                <a:cs typeface="Arial"/>
              </a:rPr>
              <a:t>thức</a:t>
            </a:r>
            <a:r>
              <a:rPr dirty="0" sz="2800" spc="69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kích </a:t>
            </a:r>
            <a:r>
              <a:rPr dirty="0" sz="2800" spc="15">
                <a:latin typeface="Arial"/>
                <a:cs typeface="Arial"/>
              </a:rPr>
              <a:t>hoạt </a:t>
            </a:r>
            <a:r>
              <a:rPr dirty="0" sz="2800" spc="-30">
                <a:latin typeface="Arial"/>
                <a:cs typeface="Arial"/>
              </a:rPr>
              <a:t>IOException </a:t>
            </a:r>
            <a:r>
              <a:rPr dirty="0" sz="2800" spc="-25">
                <a:latin typeface="Arial"/>
                <a:cs typeface="Arial"/>
              </a:rPr>
              <a:t>trong  </a:t>
            </a:r>
            <a:r>
              <a:rPr dirty="0" sz="2800" spc="-55">
                <a:latin typeface="Arial"/>
                <a:cs typeface="Arial"/>
              </a:rPr>
              <a:t>trường hợp</a:t>
            </a:r>
            <a:r>
              <a:rPr dirty="0" sz="2800" spc="-150">
                <a:latin typeface="Arial"/>
                <a:cs typeface="Arial"/>
              </a:rPr>
              <a:t> </a:t>
            </a:r>
            <a:r>
              <a:rPr dirty="0" sz="2800" spc="25">
                <a:latin typeface="Arial"/>
                <a:cs typeface="Arial"/>
              </a:rPr>
              <a:t>lỗi.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34895" marR="5080" indent="-194691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Các </a:t>
            </a:r>
            <a:r>
              <a:rPr dirty="0" spc="-85"/>
              <a:t>phương </a:t>
            </a:r>
            <a:r>
              <a:rPr dirty="0" spc="-60"/>
              <a:t>thức </a:t>
            </a:r>
            <a:r>
              <a:rPr dirty="0" spc="-30"/>
              <a:t>giao</a:t>
            </a:r>
            <a:r>
              <a:rPr dirty="0" spc="-155"/>
              <a:t> </a:t>
            </a:r>
            <a:r>
              <a:rPr dirty="0" spc="35"/>
              <a:t>diện  </a:t>
            </a:r>
            <a:r>
              <a:rPr dirty="0" spc="-45"/>
              <a:t>DataOutput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837689"/>
            <a:ext cx="5537835" cy="5076190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void </a:t>
            </a: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writeBoolean(boolean</a:t>
            </a:r>
            <a:r>
              <a:rPr dirty="0" sz="2800" spc="-8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b)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void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writeByte( </a:t>
            </a: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int</a:t>
            </a:r>
            <a:r>
              <a:rPr dirty="0" sz="2800" spc="-18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value)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void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writeChar(int</a:t>
            </a:r>
            <a:r>
              <a:rPr dirty="0" sz="2800" spc="-14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value)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void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writeShort(int</a:t>
            </a:r>
            <a:r>
              <a:rPr dirty="0" sz="2800" spc="-14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value)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void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writeLong(long</a:t>
            </a:r>
            <a:r>
              <a:rPr dirty="0" sz="2800" spc="-20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value)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void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writeFloat(float</a:t>
            </a:r>
            <a:r>
              <a:rPr dirty="0" sz="2800" spc="-8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value)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void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writeInt(int</a:t>
            </a:r>
            <a:r>
              <a:rPr dirty="0" sz="2800" spc="-10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value)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void </a:t>
            </a: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writeDouble(double</a:t>
            </a:r>
            <a:r>
              <a:rPr dirty="0" sz="2800" spc="-9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value)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void </a:t>
            </a: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writeUTF(String</a:t>
            </a:r>
            <a:r>
              <a:rPr dirty="0" sz="2800" spc="-114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value)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2260" y="833119"/>
            <a:ext cx="58527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</a:t>
            </a:r>
            <a:r>
              <a:rPr dirty="0" spc="-105"/>
              <a:t> </a:t>
            </a:r>
            <a:r>
              <a:rPr dirty="0" spc="-50"/>
              <a:t>RandomAccessFile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972310"/>
            <a:ext cx="7465695" cy="473202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355600" marR="635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Cung </a:t>
            </a:r>
            <a:r>
              <a:rPr dirty="0" sz="2800" spc="35">
                <a:latin typeface="Arial"/>
                <a:cs typeface="Arial"/>
              </a:rPr>
              <a:t>cấp </a:t>
            </a:r>
            <a:r>
              <a:rPr dirty="0" sz="2800" spc="25">
                <a:latin typeface="Arial"/>
                <a:cs typeface="Arial"/>
              </a:rPr>
              <a:t>khả </a:t>
            </a:r>
            <a:r>
              <a:rPr dirty="0" sz="2800" spc="-20">
                <a:latin typeface="Arial"/>
                <a:cs typeface="Arial"/>
              </a:rPr>
              <a:t>năng </a:t>
            </a:r>
            <a:r>
              <a:rPr dirty="0" sz="2800" spc="-40">
                <a:latin typeface="Arial"/>
                <a:cs typeface="Arial"/>
              </a:rPr>
              <a:t>thực </a:t>
            </a:r>
            <a:r>
              <a:rPr dirty="0" sz="2800" spc="15">
                <a:latin typeface="Arial"/>
                <a:cs typeface="Arial"/>
              </a:rPr>
              <a:t>hiện </a:t>
            </a:r>
            <a:r>
              <a:rPr dirty="0" sz="2800" spc="-20">
                <a:latin typeface="Arial"/>
                <a:cs typeface="Arial"/>
              </a:rPr>
              <a:t>I/O </a:t>
            </a:r>
            <a:r>
              <a:rPr dirty="0" sz="2800" spc="-25">
                <a:latin typeface="Arial"/>
                <a:cs typeface="Arial"/>
              </a:rPr>
              <a:t>theo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75">
                <a:latin typeface="Arial"/>
                <a:cs typeface="Arial"/>
              </a:rPr>
              <a:t>vị  </a:t>
            </a:r>
            <a:r>
              <a:rPr dirty="0" sz="2800" spc="-25">
                <a:latin typeface="Arial"/>
                <a:cs typeface="Arial"/>
              </a:rPr>
              <a:t>trí </a:t>
            </a:r>
            <a:r>
              <a:rPr dirty="0" sz="2800" spc="90">
                <a:latin typeface="Arial"/>
                <a:cs typeface="Arial"/>
              </a:rPr>
              <a:t>cụ </a:t>
            </a:r>
            <a:r>
              <a:rPr dirty="0" sz="2800" spc="30">
                <a:latin typeface="Arial"/>
                <a:cs typeface="Arial"/>
              </a:rPr>
              <a:t>thể </a:t>
            </a:r>
            <a:r>
              <a:rPr dirty="0" sz="2800" spc="-25">
                <a:latin typeface="Arial"/>
                <a:cs typeface="Arial"/>
              </a:rPr>
              <a:t>bên trong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40">
                <a:latin typeface="Arial"/>
                <a:cs typeface="Arial"/>
              </a:rPr>
              <a:t>tập</a:t>
            </a:r>
            <a:r>
              <a:rPr dirty="0" sz="2800" spc="-46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tin.</a:t>
            </a:r>
            <a:endParaRPr sz="2800">
              <a:latin typeface="Arial"/>
              <a:cs typeface="Arial"/>
            </a:endParaRPr>
          </a:p>
          <a:p>
            <a:pPr algn="just" marL="355600" marR="6350" indent="-342900">
              <a:lnSpc>
                <a:spcPct val="90000"/>
              </a:lnSpc>
              <a:spcBef>
                <a:spcPts val="645"/>
              </a:spcBef>
              <a:buChar char="•"/>
              <a:tabLst>
                <a:tab pos="355600" algn="l"/>
              </a:tabLst>
            </a:pPr>
            <a:r>
              <a:rPr dirty="0" sz="2800" spc="-70">
                <a:latin typeface="Arial"/>
                <a:cs typeface="Arial"/>
              </a:rPr>
              <a:t>dữ </a:t>
            </a:r>
            <a:r>
              <a:rPr dirty="0" sz="2800" spc="25">
                <a:latin typeface="Arial"/>
                <a:cs typeface="Arial"/>
              </a:rPr>
              <a:t>liệu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30">
                <a:latin typeface="Arial"/>
                <a:cs typeface="Arial"/>
              </a:rPr>
              <a:t>thể </a:t>
            </a:r>
            <a:r>
              <a:rPr dirty="0" sz="2800" spc="50">
                <a:latin typeface="Arial"/>
                <a:cs typeface="Arial"/>
              </a:rPr>
              <a:t>đọc </a:t>
            </a:r>
            <a:r>
              <a:rPr dirty="0" sz="2800" spc="15">
                <a:latin typeface="Arial"/>
                <a:cs typeface="Arial"/>
              </a:rPr>
              <a:t>hoặc </a:t>
            </a:r>
            <a:r>
              <a:rPr dirty="0" sz="2800" spc="-25">
                <a:latin typeface="Arial"/>
                <a:cs typeface="Arial"/>
              </a:rPr>
              <a:t>ghi </a:t>
            </a:r>
            <a:r>
              <a:rPr dirty="0" sz="2800" spc="15">
                <a:latin typeface="Arial"/>
                <a:cs typeface="Arial"/>
              </a:rPr>
              <a:t>ngẫu </a:t>
            </a:r>
            <a:r>
              <a:rPr dirty="0" sz="2800" spc="-25">
                <a:latin typeface="Arial"/>
                <a:cs typeface="Arial"/>
              </a:rPr>
              <a:t>nhiên </a:t>
            </a:r>
            <a:r>
              <a:rPr dirty="0" sz="2800" spc="-125">
                <a:latin typeface="Arial"/>
                <a:cs typeface="Arial"/>
              </a:rPr>
              <a:t>ở  </a:t>
            </a:r>
            <a:r>
              <a:rPr dirty="0" sz="2800" spc="-45">
                <a:latin typeface="Arial"/>
                <a:cs typeface="Arial"/>
              </a:rPr>
              <a:t>những </a:t>
            </a:r>
            <a:r>
              <a:rPr dirty="0" sz="2800" spc="50">
                <a:latin typeface="Arial"/>
                <a:cs typeface="Arial"/>
              </a:rPr>
              <a:t>vị </a:t>
            </a:r>
            <a:r>
              <a:rPr dirty="0" sz="2800" spc="-25">
                <a:latin typeface="Arial"/>
                <a:cs typeface="Arial"/>
              </a:rPr>
              <a:t>trí bên trong </a:t>
            </a:r>
            <a:r>
              <a:rPr dirty="0" sz="2800" spc="40">
                <a:latin typeface="Arial"/>
                <a:cs typeface="Arial"/>
              </a:rPr>
              <a:t>tập </a:t>
            </a:r>
            <a:r>
              <a:rPr dirty="0" sz="2800" spc="-15">
                <a:latin typeface="Arial"/>
                <a:cs typeface="Arial"/>
              </a:rPr>
              <a:t>tin </a:t>
            </a:r>
            <a:r>
              <a:rPr dirty="0" sz="2800" spc="-25">
                <a:latin typeface="Arial"/>
                <a:cs typeface="Arial"/>
              </a:rPr>
              <a:t>thay </a:t>
            </a:r>
            <a:r>
              <a:rPr dirty="0" sz="2800" spc="-20">
                <a:latin typeface="Arial"/>
                <a:cs typeface="Arial"/>
              </a:rPr>
              <a:t>vi </a:t>
            </a: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-25">
                <a:latin typeface="Arial"/>
                <a:cs typeface="Arial"/>
              </a:rPr>
              <a:t>kho  </a:t>
            </a:r>
            <a:r>
              <a:rPr dirty="0" sz="2800" spc="-45">
                <a:latin typeface="Arial"/>
                <a:cs typeface="Arial"/>
              </a:rPr>
              <a:t>lưu </a:t>
            </a:r>
            <a:r>
              <a:rPr dirty="0" sz="2800" spc="-55">
                <a:latin typeface="Arial"/>
                <a:cs typeface="Arial"/>
              </a:rPr>
              <a:t>trữ </a:t>
            </a:r>
            <a:r>
              <a:rPr dirty="0" sz="2800" spc="-25">
                <a:latin typeface="Arial"/>
                <a:cs typeface="Arial"/>
              </a:rPr>
              <a:t>thông </a:t>
            </a:r>
            <a:r>
              <a:rPr dirty="0" sz="2800" spc="-15">
                <a:latin typeface="Arial"/>
                <a:cs typeface="Arial"/>
              </a:rPr>
              <a:t>tin </a:t>
            </a:r>
            <a:r>
              <a:rPr dirty="0" sz="2800" spc="-25">
                <a:latin typeface="Arial"/>
                <a:cs typeface="Arial"/>
              </a:rPr>
              <a:t>liên</a:t>
            </a:r>
            <a:r>
              <a:rPr dirty="0" sz="2800" spc="-195">
                <a:latin typeface="Arial"/>
                <a:cs typeface="Arial"/>
              </a:rPr>
              <a:t> </a:t>
            </a:r>
            <a:r>
              <a:rPr dirty="0" sz="2800" spc="35">
                <a:latin typeface="Arial"/>
                <a:cs typeface="Arial"/>
              </a:rPr>
              <a:t>tục.</a:t>
            </a:r>
            <a:endParaRPr sz="2800">
              <a:latin typeface="Arial"/>
              <a:cs typeface="Arial"/>
            </a:endParaRPr>
          </a:p>
          <a:p>
            <a:pPr algn="just" marL="355600" marR="6350" indent="-342900">
              <a:lnSpc>
                <a:spcPts val="303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0">
                <a:latin typeface="Arial"/>
                <a:cs typeface="Arial"/>
              </a:rPr>
              <a:t>thức </a:t>
            </a:r>
            <a:r>
              <a:rPr dirty="0" sz="2800" spc="-25">
                <a:latin typeface="Arial"/>
                <a:cs typeface="Arial"/>
              </a:rPr>
              <a:t>‘seek( </a:t>
            </a:r>
            <a:r>
              <a:rPr dirty="0" sz="2800" spc="-15">
                <a:latin typeface="Arial"/>
                <a:cs typeface="Arial"/>
              </a:rPr>
              <a:t>)’ </a:t>
            </a:r>
            <a:r>
              <a:rPr dirty="0" sz="2800" spc="65">
                <a:latin typeface="Arial"/>
                <a:cs typeface="Arial"/>
              </a:rPr>
              <a:t>hỗ </a:t>
            </a:r>
            <a:r>
              <a:rPr dirty="0" sz="2800" spc="-55">
                <a:latin typeface="Arial"/>
                <a:cs typeface="Arial"/>
              </a:rPr>
              <a:t>trợ </a:t>
            </a:r>
            <a:r>
              <a:rPr dirty="0" sz="2800" spc="-25">
                <a:latin typeface="Arial"/>
                <a:cs typeface="Arial"/>
              </a:rPr>
              <a:t>truy </a:t>
            </a:r>
            <a:r>
              <a:rPr dirty="0" sz="2800" spc="35">
                <a:latin typeface="Arial"/>
                <a:cs typeface="Arial"/>
              </a:rPr>
              <a:t>cập </a:t>
            </a:r>
            <a:r>
              <a:rPr dirty="0" sz="2800" spc="10">
                <a:latin typeface="Arial"/>
                <a:cs typeface="Arial"/>
              </a:rPr>
              <a:t>ngẫu  </a:t>
            </a:r>
            <a:r>
              <a:rPr dirty="0" sz="2800" spc="-30">
                <a:latin typeface="Arial"/>
                <a:cs typeface="Arial"/>
              </a:rPr>
              <a:t>nhiên.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45">
                <a:latin typeface="Arial"/>
                <a:cs typeface="Arial"/>
              </a:rPr>
              <a:t>Thực </a:t>
            </a:r>
            <a:r>
              <a:rPr dirty="0" sz="2800" spc="15">
                <a:latin typeface="Arial"/>
                <a:cs typeface="Arial"/>
              </a:rPr>
              <a:t>hiện </a:t>
            </a:r>
            <a:r>
              <a:rPr dirty="0" sz="2800" spc="60">
                <a:latin typeface="Arial"/>
                <a:cs typeface="Arial"/>
              </a:rPr>
              <a:t>cả </a:t>
            </a:r>
            <a:r>
              <a:rPr dirty="0" sz="2800" spc="50">
                <a:latin typeface="Arial"/>
                <a:cs typeface="Arial"/>
              </a:rPr>
              <a:t>đầu </a:t>
            </a:r>
            <a:r>
              <a:rPr dirty="0" sz="2800" spc="-25">
                <a:latin typeface="Arial"/>
                <a:cs typeface="Arial"/>
              </a:rPr>
              <a:t>vào </a:t>
            </a:r>
            <a:r>
              <a:rPr dirty="0" sz="2800" spc="-20">
                <a:latin typeface="Arial"/>
                <a:cs typeface="Arial"/>
              </a:rPr>
              <a:t>và </a:t>
            </a:r>
            <a:r>
              <a:rPr dirty="0" sz="2800" spc="40">
                <a:latin typeface="Arial"/>
                <a:cs typeface="Arial"/>
              </a:rPr>
              <a:t>đầu </a:t>
            </a:r>
            <a:r>
              <a:rPr dirty="0" sz="2800" spc="-20">
                <a:latin typeface="Arial"/>
                <a:cs typeface="Arial"/>
              </a:rPr>
              <a:t>ra </a:t>
            </a:r>
            <a:r>
              <a:rPr dirty="0" sz="2800" spc="-65">
                <a:latin typeface="Arial"/>
                <a:cs typeface="Arial"/>
              </a:rPr>
              <a:t>dữ</a:t>
            </a:r>
            <a:r>
              <a:rPr dirty="0" sz="2800" spc="-555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liệu.</a:t>
            </a:r>
            <a:endParaRPr sz="2800">
              <a:latin typeface="Arial"/>
              <a:cs typeface="Arial"/>
            </a:endParaRPr>
          </a:p>
          <a:p>
            <a:pPr algn="just" marL="355600" marR="6350" indent="-342900">
              <a:lnSpc>
                <a:spcPts val="3030"/>
              </a:lnSpc>
              <a:spcBef>
                <a:spcPts val="735"/>
              </a:spcBef>
              <a:buChar char="•"/>
              <a:tabLst>
                <a:tab pos="355600" algn="l"/>
              </a:tabLst>
            </a:pPr>
            <a:r>
              <a:rPr dirty="0" sz="2800" spc="50">
                <a:latin typeface="Arial"/>
                <a:cs typeface="Arial"/>
              </a:rPr>
              <a:t>Hỗ </a:t>
            </a:r>
            <a:r>
              <a:rPr dirty="0" sz="2800" spc="-60">
                <a:latin typeface="Arial"/>
                <a:cs typeface="Arial"/>
              </a:rPr>
              <a:t>trợ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35">
                <a:latin typeface="Arial"/>
                <a:cs typeface="Arial"/>
              </a:rPr>
              <a:t>cấp </a:t>
            </a:r>
            <a:r>
              <a:rPr dirty="0" sz="2800" spc="-25">
                <a:latin typeface="Arial"/>
                <a:cs typeface="Arial"/>
              </a:rPr>
              <a:t>phép </a:t>
            </a:r>
            <a:r>
              <a:rPr dirty="0" sz="2800" spc="40">
                <a:latin typeface="Arial"/>
                <a:cs typeface="Arial"/>
              </a:rPr>
              <a:t>đọc </a:t>
            </a:r>
            <a:r>
              <a:rPr dirty="0" sz="2800" spc="-20">
                <a:latin typeface="Arial"/>
                <a:cs typeface="Arial"/>
              </a:rPr>
              <a:t>và </a:t>
            </a:r>
            <a:r>
              <a:rPr dirty="0" sz="2800" spc="-25">
                <a:latin typeface="Arial"/>
                <a:cs typeface="Arial"/>
              </a:rPr>
              <a:t>ghi </a:t>
            </a:r>
            <a:r>
              <a:rPr dirty="0" sz="2800" spc="35">
                <a:latin typeface="Arial"/>
                <a:cs typeface="Arial"/>
              </a:rPr>
              <a:t>tập </a:t>
            </a:r>
            <a:r>
              <a:rPr dirty="0" sz="2800" spc="-15">
                <a:latin typeface="Arial"/>
                <a:cs typeface="Arial"/>
              </a:rPr>
              <a:t>tin </a:t>
            </a:r>
            <a:r>
              <a:rPr dirty="0" sz="2800" spc="-65">
                <a:latin typeface="Arial"/>
                <a:cs typeface="Arial"/>
              </a:rPr>
              <a:t>cơ  </a:t>
            </a:r>
            <a:r>
              <a:rPr dirty="0" sz="2800" spc="10">
                <a:latin typeface="Arial"/>
                <a:cs typeface="Arial"/>
              </a:rPr>
              <a:t>bản.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Char char="•"/>
              <a:tabLst>
                <a:tab pos="354965" algn="l"/>
                <a:tab pos="355600" algn="l"/>
                <a:tab pos="1108710" algn="l"/>
                <a:tab pos="2121535" algn="l"/>
                <a:tab pos="2969895" algn="l"/>
                <a:tab pos="4491355" algn="l"/>
                <a:tab pos="5486400" algn="l"/>
                <a:tab pos="6111875" algn="l"/>
                <a:tab pos="6959600" algn="l"/>
              </a:tabLst>
            </a:pPr>
            <a:r>
              <a:rPr dirty="0" sz="2800" spc="-50">
                <a:latin typeface="Arial"/>
                <a:cs typeface="Arial"/>
              </a:rPr>
              <a:t>K</a:t>
            </a:r>
            <a:r>
              <a:rPr dirty="0" sz="2800" spc="160">
                <a:latin typeface="Arial"/>
                <a:cs typeface="Arial"/>
              </a:rPr>
              <a:t>ế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30">
                <a:latin typeface="Arial"/>
                <a:cs typeface="Arial"/>
              </a:rPr>
              <a:t>t</a:t>
            </a:r>
            <a:r>
              <a:rPr dirty="0" sz="2800" spc="-25">
                <a:latin typeface="Arial"/>
                <a:cs typeface="Arial"/>
              </a:rPr>
              <a:t>h</a:t>
            </a:r>
            <a:r>
              <a:rPr dirty="0" sz="2800" spc="-114">
                <a:latin typeface="Arial"/>
                <a:cs typeface="Arial"/>
              </a:rPr>
              <a:t>ừ</a:t>
            </a:r>
            <a:r>
              <a:rPr dirty="0" sz="2800">
                <a:latin typeface="Arial"/>
                <a:cs typeface="Arial"/>
              </a:rPr>
              <a:t>a	</a:t>
            </a:r>
            <a:r>
              <a:rPr dirty="0" sz="2800" spc="-20">
                <a:latin typeface="Arial"/>
                <a:cs typeface="Arial"/>
              </a:rPr>
              <a:t>c</a:t>
            </a:r>
            <a:r>
              <a:rPr dirty="0" sz="2800" spc="-40">
                <a:latin typeface="Arial"/>
                <a:cs typeface="Arial"/>
              </a:rPr>
              <a:t>á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30">
                <a:latin typeface="Arial"/>
                <a:cs typeface="Arial"/>
              </a:rPr>
              <a:t>ph</a:t>
            </a:r>
            <a:r>
              <a:rPr dirty="0" sz="2800" spc="-105">
                <a:latin typeface="Arial"/>
                <a:cs typeface="Arial"/>
              </a:rPr>
              <a:t>ư</a:t>
            </a:r>
            <a:r>
              <a:rPr dirty="0" sz="2800" spc="-135">
                <a:latin typeface="Arial"/>
                <a:cs typeface="Arial"/>
              </a:rPr>
              <a:t>ơ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25">
                <a:latin typeface="Arial"/>
                <a:cs typeface="Arial"/>
              </a:rPr>
              <a:t>h</a:t>
            </a:r>
            <a:r>
              <a:rPr dirty="0" sz="2800" spc="-114">
                <a:latin typeface="Arial"/>
                <a:cs typeface="Arial"/>
              </a:rPr>
              <a:t>ứ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10">
                <a:latin typeface="Arial"/>
                <a:cs typeface="Arial"/>
              </a:rPr>
              <a:t>t</a:t>
            </a:r>
            <a:r>
              <a:rPr dirty="0" sz="2800" spc="-100">
                <a:latin typeface="Arial"/>
                <a:cs typeface="Arial"/>
              </a:rPr>
              <a:t>ừ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20">
                <a:latin typeface="Arial"/>
                <a:cs typeface="Arial"/>
              </a:rPr>
              <a:t>c</a:t>
            </a:r>
            <a:r>
              <a:rPr dirty="0" sz="2800" spc="-40">
                <a:latin typeface="Arial"/>
                <a:cs typeface="Arial"/>
              </a:rPr>
              <a:t>á</a:t>
            </a:r>
            <a:r>
              <a:rPr dirty="0" sz="2800">
                <a:latin typeface="Arial"/>
                <a:cs typeface="Arial"/>
              </a:rPr>
              <a:t>c	l</a:t>
            </a:r>
            <a:r>
              <a:rPr dirty="0" sz="2800" spc="-145">
                <a:latin typeface="Arial"/>
                <a:cs typeface="Arial"/>
              </a:rPr>
              <a:t>ớ</a:t>
            </a:r>
            <a:r>
              <a:rPr dirty="0" sz="280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51989" marR="5080" indent="-78486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Các </a:t>
            </a:r>
            <a:r>
              <a:rPr dirty="0" spc="-85"/>
              <a:t>phương </a:t>
            </a:r>
            <a:r>
              <a:rPr dirty="0" spc="-60"/>
              <a:t>thức </a:t>
            </a:r>
            <a:r>
              <a:rPr dirty="0" spc="90"/>
              <a:t>của</a:t>
            </a:r>
            <a:r>
              <a:rPr dirty="0" spc="-145"/>
              <a:t> </a:t>
            </a:r>
            <a:r>
              <a:rPr dirty="0" spc="-75"/>
              <a:t>lớp  </a:t>
            </a:r>
            <a:r>
              <a:rPr dirty="0" spc="-45"/>
              <a:t>RandomAccessFile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27860"/>
            <a:ext cx="3016885" cy="156972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seek(</a:t>
            </a:r>
            <a:r>
              <a:rPr dirty="0" sz="2800" spc="-14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getFilePointer(</a:t>
            </a:r>
            <a:r>
              <a:rPr dirty="0" sz="2800" spc="-7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length(</a:t>
            </a:r>
            <a:r>
              <a:rPr dirty="0" sz="2800" spc="-14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833119"/>
            <a:ext cx="42621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Gói</a:t>
            </a:r>
            <a:r>
              <a:rPr dirty="0" spc="-90"/>
              <a:t> </a:t>
            </a:r>
            <a:r>
              <a:rPr dirty="0" spc="-40"/>
              <a:t>java.awt.print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469" y="1851871"/>
            <a:ext cx="3728720" cy="98044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85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2800" spc="25">
                <a:latin typeface="Arial"/>
                <a:cs typeface="Arial"/>
              </a:rPr>
              <a:t>Gồm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25">
                <a:latin typeface="Arial"/>
                <a:cs typeface="Arial"/>
              </a:rPr>
              <a:t>giao</a:t>
            </a:r>
            <a:r>
              <a:rPr dirty="0" sz="2800" spc="-295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diện</a:t>
            </a:r>
            <a:endParaRPr sz="28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585"/>
              </a:spcBef>
            </a:pPr>
            <a:r>
              <a:rPr dirty="0" baseline="3472" sz="3600">
                <a:latin typeface="Arial"/>
                <a:cs typeface="Arial"/>
              </a:rPr>
              <a:t>–</a:t>
            </a:r>
            <a:r>
              <a:rPr dirty="0" baseline="3472" sz="3600" spc="262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Pageable: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9170" y="2923539"/>
            <a:ext cx="793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9170" y="3596640"/>
            <a:ext cx="793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0170" y="2870200"/>
            <a:ext cx="6201410" cy="1309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25">
                <a:latin typeface="Arial"/>
                <a:cs typeface="Arial"/>
              </a:rPr>
              <a:t>Định </a:t>
            </a:r>
            <a:r>
              <a:rPr dirty="0" sz="2000">
                <a:latin typeface="Arial"/>
                <a:cs typeface="Arial"/>
              </a:rPr>
              <a:t>nghĩa </a:t>
            </a:r>
            <a:r>
              <a:rPr dirty="0" sz="2000" spc="-5">
                <a:latin typeface="Arial"/>
                <a:cs typeface="Arial"/>
              </a:rPr>
              <a:t>các </a:t>
            </a:r>
            <a:r>
              <a:rPr dirty="0" sz="2000" spc="-30">
                <a:latin typeface="Arial"/>
                <a:cs typeface="Arial"/>
              </a:rPr>
              <a:t>phương </a:t>
            </a:r>
            <a:r>
              <a:rPr dirty="0" sz="2000" spc="-15">
                <a:latin typeface="Arial"/>
                <a:cs typeface="Arial"/>
              </a:rPr>
              <a:t>thức </a:t>
            </a:r>
            <a:r>
              <a:rPr dirty="0" sz="2000" spc="-5">
                <a:latin typeface="Arial"/>
                <a:cs typeface="Arial"/>
              </a:rPr>
              <a:t>dùng </a:t>
            </a:r>
            <a:r>
              <a:rPr dirty="0" sz="2000" spc="65">
                <a:latin typeface="Arial"/>
                <a:cs typeface="Arial"/>
              </a:rPr>
              <a:t>để </a:t>
            </a:r>
            <a:r>
              <a:rPr dirty="0" sz="2000" spc="-5">
                <a:latin typeface="Arial"/>
                <a:cs typeface="Arial"/>
              </a:rPr>
              <a:t>các </a:t>
            </a:r>
            <a:r>
              <a:rPr dirty="0" sz="2000" spc="25">
                <a:latin typeface="Arial"/>
                <a:cs typeface="Arial"/>
              </a:rPr>
              <a:t>đối </a:t>
            </a:r>
            <a:r>
              <a:rPr dirty="0" sz="2000" spc="-35">
                <a:latin typeface="Arial"/>
                <a:cs typeface="Arial"/>
              </a:rPr>
              <a:t>tượng  </a:t>
            </a:r>
            <a:r>
              <a:rPr dirty="0" sz="2000" spc="25">
                <a:latin typeface="Arial"/>
                <a:cs typeface="Arial"/>
              </a:rPr>
              <a:t>biểu </a:t>
            </a:r>
            <a:r>
              <a:rPr dirty="0" sz="2000" spc="35">
                <a:latin typeface="Arial"/>
                <a:cs typeface="Arial"/>
              </a:rPr>
              <a:t>thị </a:t>
            </a:r>
            <a:r>
              <a:rPr dirty="0" sz="2000" spc="-5">
                <a:latin typeface="Arial"/>
                <a:cs typeface="Arial"/>
              </a:rPr>
              <a:t>các trang </a:t>
            </a:r>
            <a:r>
              <a:rPr dirty="0" sz="2000" spc="55">
                <a:latin typeface="Arial"/>
                <a:cs typeface="Arial"/>
              </a:rPr>
              <a:t>sẽ </a:t>
            </a:r>
            <a:r>
              <a:rPr dirty="0" sz="2000" spc="-40">
                <a:latin typeface="Arial"/>
                <a:cs typeface="Arial"/>
              </a:rPr>
              <a:t>được</a:t>
            </a:r>
            <a:r>
              <a:rPr dirty="0" sz="2000" spc="-204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in.</a:t>
            </a:r>
            <a:endParaRPr sz="2000">
              <a:latin typeface="Arial"/>
              <a:cs typeface="Arial"/>
            </a:endParaRPr>
          </a:p>
          <a:p>
            <a:pPr marL="12700" marR="6350">
              <a:lnSpc>
                <a:spcPct val="100400"/>
              </a:lnSpc>
              <a:spcBef>
                <a:spcPts val="490"/>
              </a:spcBef>
            </a:pPr>
            <a:r>
              <a:rPr dirty="0" sz="2000" spc="30">
                <a:latin typeface="Arial"/>
                <a:cs typeface="Arial"/>
              </a:rPr>
              <a:t>Chỉ </a:t>
            </a:r>
            <a:r>
              <a:rPr dirty="0" sz="2000" spc="25">
                <a:latin typeface="Arial"/>
                <a:cs typeface="Arial"/>
              </a:rPr>
              <a:t>định </a:t>
            </a:r>
            <a:r>
              <a:rPr dirty="0" sz="2000" spc="50">
                <a:latin typeface="Arial"/>
                <a:cs typeface="Arial"/>
              </a:rPr>
              <a:t>số </a:t>
            </a:r>
            <a:r>
              <a:rPr dirty="0" sz="2000" spc="-5">
                <a:latin typeface="Arial"/>
                <a:cs typeface="Arial"/>
              </a:rPr>
              <a:t>trang đã </a:t>
            </a:r>
            <a:r>
              <a:rPr dirty="0" sz="2000" spc="-45">
                <a:latin typeface="Arial"/>
                <a:cs typeface="Arial"/>
              </a:rPr>
              <a:t>được </a:t>
            </a:r>
            <a:r>
              <a:rPr dirty="0" sz="2000" spc="-5">
                <a:latin typeface="Arial"/>
                <a:cs typeface="Arial"/>
              </a:rPr>
              <a:t>in, </a:t>
            </a:r>
            <a:r>
              <a:rPr dirty="0" sz="2000">
                <a:latin typeface="Arial"/>
                <a:cs typeface="Arial"/>
              </a:rPr>
              <a:t>và </a:t>
            </a:r>
            <a:r>
              <a:rPr dirty="0" sz="2000" spc="-5">
                <a:latin typeface="Arial"/>
                <a:cs typeface="Arial"/>
              </a:rPr>
              <a:t>trang </a:t>
            </a:r>
            <a:r>
              <a:rPr dirty="0" sz="2000" spc="25">
                <a:latin typeface="Arial"/>
                <a:cs typeface="Arial"/>
              </a:rPr>
              <a:t>hiện </a:t>
            </a:r>
            <a:r>
              <a:rPr dirty="0" sz="2000" spc="30">
                <a:latin typeface="Arial"/>
                <a:cs typeface="Arial"/>
              </a:rPr>
              <a:t>tại </a:t>
            </a:r>
            <a:r>
              <a:rPr dirty="0" sz="2000">
                <a:latin typeface="Arial"/>
                <a:cs typeface="Arial"/>
              </a:rPr>
              <a:t>hay </a:t>
            </a:r>
            <a:r>
              <a:rPr dirty="0" sz="2000" spc="-5">
                <a:latin typeface="Arial"/>
                <a:cs typeface="Arial"/>
              </a:rPr>
              <a:t>là  tranh </a:t>
            </a:r>
            <a:r>
              <a:rPr dirty="0" sz="2000" spc="-25">
                <a:latin typeface="Arial"/>
                <a:cs typeface="Arial"/>
              </a:rPr>
              <a:t>giới </a:t>
            </a:r>
            <a:r>
              <a:rPr dirty="0" sz="2000" spc="-5">
                <a:latin typeface="Arial"/>
                <a:cs typeface="Arial"/>
              </a:rPr>
              <a:t>trang đã </a:t>
            </a:r>
            <a:r>
              <a:rPr dirty="0" sz="2000" spc="-45">
                <a:latin typeface="Arial"/>
                <a:cs typeface="Arial"/>
              </a:rPr>
              <a:t>được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0519" y="4229100"/>
            <a:ext cx="1597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3472" sz="3600">
                <a:latin typeface="Arial"/>
                <a:cs typeface="Arial"/>
              </a:rPr>
              <a:t>–</a:t>
            </a:r>
            <a:r>
              <a:rPr dirty="0" baseline="3472" sz="3600" spc="2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Printable: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9170" y="4711700"/>
            <a:ext cx="793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0519" y="4658359"/>
            <a:ext cx="7209790" cy="107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0" marR="5080">
              <a:lnSpc>
                <a:spcPct val="100000"/>
              </a:lnSpc>
              <a:spcBef>
                <a:spcPts val="100"/>
              </a:spcBef>
              <a:tabLst>
                <a:tab pos="1536700" algn="l"/>
                <a:tab pos="2164715" algn="l"/>
                <a:tab pos="3181985" algn="l"/>
                <a:tab pos="3817620" algn="l"/>
                <a:tab pos="4585970" algn="l"/>
                <a:tab pos="4858385" algn="l"/>
                <a:tab pos="5278755" algn="l"/>
                <a:tab pos="5996305" algn="l"/>
                <a:tab pos="6428105" algn="l"/>
                <a:tab pos="6758940" algn="l"/>
              </a:tabLst>
            </a:pPr>
            <a:r>
              <a:rPr dirty="0" sz="2000" spc="-5">
                <a:latin typeface="Arial"/>
                <a:cs typeface="Arial"/>
              </a:rPr>
              <a:t>C</a:t>
            </a:r>
            <a:r>
              <a:rPr dirty="0" sz="2000" spc="0">
                <a:latin typeface="Arial"/>
                <a:cs typeface="Arial"/>
              </a:rPr>
              <a:t>h</a:t>
            </a:r>
            <a:r>
              <a:rPr dirty="0" sz="2000">
                <a:latin typeface="Arial"/>
                <a:cs typeface="Arial"/>
              </a:rPr>
              <a:t>i	đ</a:t>
            </a:r>
            <a:r>
              <a:rPr dirty="0" sz="2000" spc="100">
                <a:latin typeface="Arial"/>
                <a:cs typeface="Arial"/>
              </a:rPr>
              <a:t>ị</a:t>
            </a:r>
            <a:r>
              <a:rPr dirty="0" sz="2000" spc="-5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h	</a:t>
            </a:r>
            <a:r>
              <a:rPr dirty="0" sz="2000" spc="0">
                <a:latin typeface="Arial"/>
                <a:cs typeface="Arial"/>
              </a:rPr>
              <a:t>p</a:t>
            </a:r>
            <a:r>
              <a:rPr dirty="0" sz="2000" spc="25">
                <a:latin typeface="Arial"/>
                <a:cs typeface="Arial"/>
              </a:rPr>
              <a:t>h</a:t>
            </a:r>
            <a:r>
              <a:rPr dirty="0" sz="2000" spc="-75">
                <a:latin typeface="Arial"/>
                <a:cs typeface="Arial"/>
              </a:rPr>
              <a:t>ư</a:t>
            </a:r>
            <a:r>
              <a:rPr dirty="0" sz="2000" spc="-110">
                <a:latin typeface="Arial"/>
                <a:cs typeface="Arial"/>
              </a:rPr>
              <a:t>ơ</a:t>
            </a:r>
            <a:r>
              <a:rPr dirty="0" sz="2000" spc="0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g	t</a:t>
            </a:r>
            <a:r>
              <a:rPr dirty="0" sz="2000" spc="30">
                <a:latin typeface="Arial"/>
                <a:cs typeface="Arial"/>
              </a:rPr>
              <a:t>h</a:t>
            </a:r>
            <a:r>
              <a:rPr dirty="0" sz="2000" spc="-95">
                <a:latin typeface="Arial"/>
                <a:cs typeface="Arial"/>
              </a:rPr>
              <a:t>ứ</a:t>
            </a:r>
            <a:r>
              <a:rPr dirty="0" sz="2000">
                <a:latin typeface="Arial"/>
                <a:cs typeface="Arial"/>
              </a:rPr>
              <a:t>c	</a:t>
            </a:r>
            <a:r>
              <a:rPr dirty="0" sz="2000" spc="-5">
                <a:latin typeface="Arial"/>
                <a:cs typeface="Arial"/>
              </a:rPr>
              <a:t>‘p</a:t>
            </a:r>
            <a:r>
              <a:rPr dirty="0" sz="2000">
                <a:latin typeface="Arial"/>
                <a:cs typeface="Arial"/>
              </a:rPr>
              <a:t>r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0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t(	</a:t>
            </a:r>
            <a:r>
              <a:rPr dirty="0" sz="2000" spc="-10">
                <a:latin typeface="Arial"/>
                <a:cs typeface="Arial"/>
              </a:rPr>
              <a:t>)</a:t>
            </a:r>
            <a:r>
              <a:rPr dirty="0" sz="2000">
                <a:latin typeface="Arial"/>
                <a:cs typeface="Arial"/>
              </a:rPr>
              <a:t>’	</a:t>
            </a:r>
            <a:r>
              <a:rPr dirty="0" sz="2000" spc="15">
                <a:latin typeface="Arial"/>
                <a:cs typeface="Arial"/>
              </a:rPr>
              <a:t>s</a:t>
            </a:r>
            <a:r>
              <a:rPr dirty="0" sz="2000" spc="-75">
                <a:latin typeface="Arial"/>
                <a:cs typeface="Arial"/>
              </a:rPr>
              <a:t>ử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35">
                <a:latin typeface="Arial"/>
                <a:cs typeface="Arial"/>
              </a:rPr>
              <a:t>d</a:t>
            </a:r>
            <a:r>
              <a:rPr dirty="0" sz="2000" spc="120">
                <a:latin typeface="Arial"/>
                <a:cs typeface="Arial"/>
              </a:rPr>
              <a:t>ụ</a:t>
            </a:r>
            <a:r>
              <a:rPr dirty="0" sz="2000" spc="-5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g	</a:t>
            </a:r>
            <a:r>
              <a:rPr dirty="0" sz="2000" spc="40">
                <a:latin typeface="Arial"/>
                <a:cs typeface="Arial"/>
              </a:rPr>
              <a:t>đ</a:t>
            </a:r>
            <a:r>
              <a:rPr dirty="0" sz="2000" spc="110">
                <a:latin typeface="Arial"/>
                <a:cs typeface="Arial"/>
              </a:rPr>
              <a:t>ể</a:t>
            </a:r>
            <a:r>
              <a:rPr dirty="0" sz="2000">
                <a:latin typeface="Arial"/>
                <a:cs typeface="Arial"/>
              </a:rPr>
              <a:t>	in	</a:t>
            </a:r>
            <a:r>
              <a:rPr dirty="0" sz="2000" spc="40">
                <a:latin typeface="Arial"/>
                <a:cs typeface="Arial"/>
              </a:rPr>
              <a:t>m</a:t>
            </a:r>
            <a:r>
              <a:rPr dirty="0" sz="2000" spc="55">
                <a:latin typeface="Arial"/>
                <a:cs typeface="Arial"/>
              </a:rPr>
              <a:t>ộ</a:t>
            </a:r>
            <a:r>
              <a:rPr dirty="0" sz="2000">
                <a:latin typeface="Arial"/>
                <a:cs typeface="Arial"/>
              </a:rPr>
              <a:t>t  </a:t>
            </a:r>
            <a:r>
              <a:rPr dirty="0" sz="2000" spc="-5">
                <a:latin typeface="Arial"/>
                <a:cs typeface="Arial"/>
              </a:rPr>
              <a:t>trang trên </a:t>
            </a:r>
            <a:r>
              <a:rPr dirty="0" sz="2000" spc="25">
                <a:latin typeface="Arial"/>
                <a:cs typeface="Arial"/>
              </a:rPr>
              <a:t>đối </a:t>
            </a:r>
            <a:r>
              <a:rPr dirty="0" sz="2000" spc="-35">
                <a:latin typeface="Arial"/>
                <a:cs typeface="Arial"/>
              </a:rPr>
              <a:t>tượng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‘Graphics’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baseline="3472" sz="3600">
                <a:latin typeface="Arial"/>
                <a:cs typeface="Arial"/>
              </a:rPr>
              <a:t>–</a:t>
            </a:r>
            <a:r>
              <a:rPr dirty="0" baseline="3472" sz="3600" spc="262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PrinterGraphics: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9170" y="5825490"/>
            <a:ext cx="793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0170" y="5773420"/>
            <a:ext cx="57410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Cung cáp </a:t>
            </a:r>
            <a:r>
              <a:rPr dirty="0" sz="2000" spc="40">
                <a:latin typeface="Arial"/>
                <a:cs typeface="Arial"/>
              </a:rPr>
              <a:t>khả </a:t>
            </a:r>
            <a:r>
              <a:rPr dirty="0" sz="2000" spc="-5">
                <a:latin typeface="Arial"/>
                <a:cs typeface="Arial"/>
              </a:rPr>
              <a:t>năng truy </a:t>
            </a:r>
            <a:r>
              <a:rPr dirty="0" sz="2000" spc="25">
                <a:latin typeface="Arial"/>
                <a:cs typeface="Arial"/>
              </a:rPr>
              <a:t>cập </a:t>
            </a:r>
            <a:r>
              <a:rPr dirty="0" sz="2000" spc="30">
                <a:latin typeface="Arial"/>
                <a:cs typeface="Arial"/>
              </a:rPr>
              <a:t>đối </a:t>
            </a:r>
            <a:r>
              <a:rPr dirty="0" sz="2000" spc="-35">
                <a:latin typeface="Arial"/>
                <a:cs typeface="Arial"/>
              </a:rPr>
              <a:t>tượng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‘PrinterJob’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469" y="1101089"/>
            <a:ext cx="7617459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/>
              <a:t>G</a:t>
            </a:r>
            <a:r>
              <a:rPr dirty="0" sz="2800" spc="-30"/>
              <a:t>iao </a:t>
            </a:r>
            <a:r>
              <a:rPr dirty="0" sz="2800" spc="-25"/>
              <a:t>diê </a:t>
            </a:r>
            <a:r>
              <a:rPr dirty="0" sz="2800"/>
              <a:t>n </a:t>
            </a:r>
            <a:r>
              <a:rPr dirty="0" sz="2800" spc="-35"/>
              <a:t>‘PrinterGraphics’ </a:t>
            </a:r>
            <a:r>
              <a:rPr dirty="0" sz="2800" spc="-25"/>
              <a:t>cung </a:t>
            </a:r>
            <a:r>
              <a:rPr dirty="0" sz="2800" spc="35"/>
              <a:t>cấp </a:t>
            </a:r>
            <a:r>
              <a:rPr dirty="0" sz="2800" spc="-20"/>
              <a:t>các </a:t>
            </a:r>
            <a:r>
              <a:rPr dirty="0" sz="2800" spc="-50"/>
              <a:t>lớp  </a:t>
            </a:r>
            <a:r>
              <a:rPr dirty="0" sz="2800" spc="-30"/>
              <a:t>sau: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677670" y="209296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70" y="253492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70" y="2976879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670" y="341757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3420" y="1953259"/>
            <a:ext cx="1700530" cy="17932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68680">
              <a:lnSpc>
                <a:spcPct val="120800"/>
              </a:lnSpc>
              <a:spcBef>
                <a:spcPts val="100"/>
              </a:spcBef>
            </a:pPr>
            <a:r>
              <a:rPr dirty="0" sz="2400" spc="-15">
                <a:latin typeface="Arial"/>
                <a:cs typeface="Arial"/>
              </a:rPr>
              <a:t>P</a:t>
            </a:r>
            <a:r>
              <a:rPr dirty="0" sz="2400" spc="-10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p</a:t>
            </a:r>
            <a:r>
              <a:rPr dirty="0" sz="2400" spc="-10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r  </a:t>
            </a:r>
            <a:r>
              <a:rPr dirty="0" sz="2400" spc="-10">
                <a:latin typeface="Arial"/>
                <a:cs typeface="Arial"/>
              </a:rPr>
              <a:t>Book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20800"/>
              </a:lnSpc>
            </a:pPr>
            <a:r>
              <a:rPr dirty="0" sz="2400" spc="-15">
                <a:latin typeface="Arial"/>
                <a:cs typeface="Arial"/>
              </a:rPr>
              <a:t>P</a:t>
            </a:r>
            <a:r>
              <a:rPr dirty="0" sz="2400" spc="-10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g</a:t>
            </a:r>
            <a:r>
              <a:rPr dirty="0" sz="2400" spc="-10">
                <a:latin typeface="Arial"/>
                <a:cs typeface="Arial"/>
              </a:rPr>
              <a:t>eFo</a:t>
            </a:r>
            <a:r>
              <a:rPr dirty="0" sz="2400" spc="0">
                <a:latin typeface="Arial"/>
                <a:cs typeface="Arial"/>
              </a:rPr>
              <a:t>r</a:t>
            </a:r>
            <a:r>
              <a:rPr dirty="0" sz="2400" spc="-5">
                <a:latin typeface="Arial"/>
                <a:cs typeface="Arial"/>
              </a:rPr>
              <a:t>m</a:t>
            </a:r>
            <a:r>
              <a:rPr dirty="0" sz="2400">
                <a:latin typeface="Arial"/>
                <a:cs typeface="Arial"/>
              </a:rPr>
              <a:t>at  </a:t>
            </a:r>
            <a:r>
              <a:rPr dirty="0" sz="2400" spc="-5">
                <a:latin typeface="Arial"/>
                <a:cs typeface="Arial"/>
              </a:rPr>
              <a:t>PrinterJob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469" y="3810000"/>
            <a:ext cx="70358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087755" algn="l"/>
                <a:tab pos="3482975" algn="l"/>
              </a:tabLst>
            </a:pPr>
            <a:r>
              <a:rPr dirty="0" sz="2800" spc="-30">
                <a:latin typeface="Arial"/>
                <a:cs typeface="Arial"/>
              </a:rPr>
              <a:t>Gói	‘java.awt.print’	</a:t>
            </a:r>
            <a:r>
              <a:rPr dirty="0" sz="2800" spc="-20">
                <a:latin typeface="Arial"/>
                <a:cs typeface="Arial"/>
              </a:rPr>
              <a:t>kích </a:t>
            </a:r>
            <a:r>
              <a:rPr dirty="0" sz="2800" spc="15">
                <a:latin typeface="Arial"/>
                <a:cs typeface="Arial"/>
              </a:rPr>
              <a:t>hoạt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5">
                <a:latin typeface="Arial"/>
                <a:cs typeface="Arial"/>
              </a:rPr>
              <a:t>ngoại</a:t>
            </a:r>
            <a:r>
              <a:rPr dirty="0" sz="2800" spc="-245">
                <a:latin typeface="Arial"/>
                <a:cs typeface="Arial"/>
              </a:rPr>
              <a:t> </a:t>
            </a:r>
            <a:r>
              <a:rPr dirty="0" sz="2800" spc="40">
                <a:latin typeface="Arial"/>
                <a:cs typeface="Arial"/>
              </a:rPr>
              <a:t>lệ: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7670" y="4375150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7670" y="4817109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7670" y="525780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3420" y="4235450"/>
            <a:ext cx="2986405" cy="1351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PrinterException  </a:t>
            </a:r>
            <a:r>
              <a:rPr dirty="0" sz="2400" spc="-10">
                <a:latin typeface="Arial"/>
                <a:cs typeface="Arial"/>
              </a:rPr>
              <a:t>PrinterIOException  PrinterAbortException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1989" y="2509520"/>
            <a:ext cx="27063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Chương</a:t>
            </a:r>
            <a:r>
              <a:rPr dirty="0" spc="-165"/>
              <a:t> </a:t>
            </a:r>
            <a:r>
              <a:rPr dirty="0" spc="-20"/>
              <a:t>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069" y="3653789"/>
            <a:ext cx="5574030" cy="135128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3600" spc="-65">
                <a:latin typeface="Arial"/>
                <a:cs typeface="Arial"/>
              </a:rPr>
              <a:t>KẾT </a:t>
            </a:r>
            <a:r>
              <a:rPr dirty="0" sz="3600" spc="-15">
                <a:latin typeface="Arial"/>
                <a:cs typeface="Arial"/>
              </a:rPr>
              <a:t>NỐI</a:t>
            </a:r>
            <a:r>
              <a:rPr dirty="0" sz="3600" spc="-105">
                <a:latin typeface="Arial"/>
                <a:cs typeface="Arial"/>
              </a:rPr>
              <a:t> </a:t>
            </a:r>
            <a:r>
              <a:rPr dirty="0" sz="3600" spc="-45">
                <a:latin typeface="Arial"/>
                <a:cs typeface="Arial"/>
              </a:rPr>
              <a:t>CSDL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3600" spc="-35">
                <a:latin typeface="Arial"/>
                <a:cs typeface="Arial"/>
              </a:rPr>
              <a:t>Java </a:t>
            </a:r>
            <a:r>
              <a:rPr dirty="0" sz="3600" spc="-40">
                <a:latin typeface="Arial"/>
                <a:cs typeface="Arial"/>
              </a:rPr>
              <a:t>Database</a:t>
            </a:r>
            <a:r>
              <a:rPr dirty="0" sz="3600" spc="-175">
                <a:latin typeface="Arial"/>
                <a:cs typeface="Arial"/>
              </a:rPr>
              <a:t> </a:t>
            </a:r>
            <a:r>
              <a:rPr dirty="0" sz="3600" spc="-35">
                <a:latin typeface="Arial"/>
                <a:cs typeface="Arial"/>
              </a:rPr>
              <a:t>Connectivity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2150" y="833119"/>
            <a:ext cx="26860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Tổng</a:t>
            </a:r>
            <a:r>
              <a:rPr dirty="0" spc="-150"/>
              <a:t> </a:t>
            </a:r>
            <a:r>
              <a:rPr dirty="0" spc="-40"/>
              <a:t>quan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0289" y="2971800"/>
            <a:ext cx="3613150" cy="323088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r>
              <a:rPr dirty="0" sz="3200" spc="-5">
                <a:latin typeface="Arial"/>
                <a:cs typeface="Arial"/>
              </a:rPr>
              <a:t>SDL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269" y="2015489"/>
            <a:ext cx="7545705" cy="3255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999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JDBC cung </a:t>
            </a:r>
            <a:r>
              <a:rPr dirty="0" sz="3200" spc="50">
                <a:latin typeface="Arial"/>
                <a:cs typeface="Arial"/>
              </a:rPr>
              <a:t>cấp tập </a:t>
            </a: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-50">
                <a:latin typeface="Arial"/>
                <a:cs typeface="Arial"/>
              </a:rPr>
              <a:t>lớp </a:t>
            </a:r>
            <a:r>
              <a:rPr dirty="0" sz="3200">
                <a:latin typeface="Arial"/>
                <a:cs typeface="Arial"/>
              </a:rPr>
              <a:t>và</a:t>
            </a:r>
            <a:r>
              <a:rPr dirty="0" sz="3200" spc="-9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interface  </a:t>
            </a:r>
            <a:r>
              <a:rPr dirty="0" sz="3200" spc="-5">
                <a:latin typeface="Arial"/>
                <a:cs typeface="Arial"/>
              </a:rPr>
              <a:t>cho phép </a:t>
            </a:r>
            <a:r>
              <a:rPr dirty="0" sz="3200" spc="-45">
                <a:latin typeface="Arial"/>
                <a:cs typeface="Arial"/>
              </a:rPr>
              <a:t>chương </a:t>
            </a:r>
            <a:r>
              <a:rPr dirty="0" sz="3200" spc="-10">
                <a:latin typeface="Arial"/>
                <a:cs typeface="Arial"/>
              </a:rPr>
              <a:t>trình </a:t>
            </a:r>
            <a:r>
              <a:rPr dirty="0" sz="3200" spc="-5">
                <a:latin typeface="Arial"/>
                <a:cs typeface="Arial"/>
              </a:rPr>
              <a:t>Java </a:t>
            </a:r>
            <a:r>
              <a:rPr dirty="0" sz="3200">
                <a:latin typeface="Arial"/>
                <a:cs typeface="Arial"/>
              </a:rPr>
              <a:t>có </a:t>
            </a:r>
            <a:r>
              <a:rPr dirty="0" sz="3200" spc="75">
                <a:latin typeface="Arial"/>
                <a:cs typeface="Arial"/>
              </a:rPr>
              <a:t>thể </a:t>
            </a:r>
            <a:r>
              <a:rPr dirty="0" sz="3200" spc="-10">
                <a:latin typeface="Arial"/>
                <a:cs typeface="Arial"/>
              </a:rPr>
              <a:t>nói  </a:t>
            </a:r>
            <a:r>
              <a:rPr dirty="0" sz="3200" spc="25">
                <a:latin typeface="Arial"/>
                <a:cs typeface="Arial"/>
              </a:rPr>
              <a:t>chuyện </a:t>
            </a:r>
            <a:r>
              <a:rPr dirty="0" sz="3200" spc="-70">
                <a:latin typeface="Arial"/>
                <a:cs typeface="Arial"/>
              </a:rPr>
              <a:t>được </a:t>
            </a:r>
            <a:r>
              <a:rPr dirty="0" sz="3200" spc="-50">
                <a:latin typeface="Arial"/>
                <a:cs typeface="Arial"/>
              </a:rPr>
              <a:t>với </a:t>
            </a:r>
            <a:r>
              <a:rPr dirty="0" sz="3200" spc="90">
                <a:latin typeface="Arial"/>
                <a:cs typeface="Arial"/>
              </a:rPr>
              <a:t>hệ</a:t>
            </a:r>
            <a:r>
              <a:rPr dirty="0" sz="3200" spc="1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  <a:p>
            <a:pPr algn="just" marL="12700" marR="3065780">
              <a:lnSpc>
                <a:spcPct val="120800"/>
              </a:lnSpc>
              <a:buChar char="•"/>
              <a:tabLst>
                <a:tab pos="355600" algn="l"/>
              </a:tabLst>
            </a:pPr>
            <a:r>
              <a:rPr dirty="0" sz="3200" spc="50">
                <a:latin typeface="Arial"/>
                <a:cs typeface="Arial"/>
              </a:rPr>
              <a:t>Tập </a:t>
            </a: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-55">
                <a:latin typeface="Arial"/>
                <a:cs typeface="Arial"/>
              </a:rPr>
              <a:t>lớp </a:t>
            </a:r>
            <a:r>
              <a:rPr dirty="0" sz="3200" spc="75">
                <a:latin typeface="Arial"/>
                <a:cs typeface="Arial"/>
              </a:rPr>
              <a:t>của</a:t>
            </a:r>
            <a:r>
              <a:rPr dirty="0" sz="3200" spc="-8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JDBC  </a:t>
            </a:r>
            <a:r>
              <a:rPr dirty="0" sz="3200" spc="-5">
                <a:latin typeface="Arial"/>
                <a:cs typeface="Arial"/>
              </a:rPr>
              <a:t>có </a:t>
            </a:r>
            <a:r>
              <a:rPr dirty="0" sz="3200" spc="55">
                <a:latin typeface="Arial"/>
                <a:cs typeface="Arial"/>
              </a:rPr>
              <a:t>thể </a:t>
            </a:r>
            <a:r>
              <a:rPr dirty="0" sz="3200" spc="-5">
                <a:latin typeface="Arial"/>
                <a:cs typeface="Arial"/>
              </a:rPr>
              <a:t>làm </a:t>
            </a:r>
            <a:r>
              <a:rPr dirty="0" sz="3200" spc="35">
                <a:latin typeface="Arial"/>
                <a:cs typeface="Arial"/>
              </a:rPr>
              <a:t>việc </a:t>
            </a:r>
            <a:r>
              <a:rPr dirty="0" sz="3200" spc="-65">
                <a:latin typeface="Arial"/>
                <a:cs typeface="Arial"/>
              </a:rPr>
              <a:t>được</a:t>
            </a:r>
            <a:r>
              <a:rPr dirty="0" sz="3200" spc="-190">
                <a:latin typeface="Arial"/>
                <a:cs typeface="Arial"/>
              </a:rPr>
              <a:t> </a:t>
            </a:r>
            <a:r>
              <a:rPr dirty="0" sz="3200" spc="-50">
                <a:latin typeface="Arial"/>
                <a:cs typeface="Arial"/>
              </a:rPr>
              <a:t>với  </a:t>
            </a:r>
            <a:r>
              <a:rPr dirty="0" sz="3200" spc="50">
                <a:latin typeface="Arial"/>
                <a:cs typeface="Arial"/>
              </a:rPr>
              <a:t>mọi </a:t>
            </a:r>
            <a:r>
              <a:rPr dirty="0" sz="3200" spc="90">
                <a:latin typeface="Arial"/>
                <a:cs typeface="Arial"/>
              </a:rPr>
              <a:t>hệ</a:t>
            </a:r>
            <a:r>
              <a:rPr dirty="0" sz="3200" spc="-15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csdl.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0" y="2971800"/>
            <a:ext cx="3429000" cy="323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2015489"/>
            <a:ext cx="6633209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/>
              <a:t>C</a:t>
            </a:r>
            <a:r>
              <a:rPr dirty="0" sz="3200" spc="-5"/>
              <a:t>ó </a:t>
            </a:r>
            <a:r>
              <a:rPr dirty="0" sz="3200"/>
              <a:t>3 </a:t>
            </a:r>
            <a:r>
              <a:rPr dirty="0" sz="3200" spc="-70"/>
              <a:t>bước </a:t>
            </a:r>
            <a:r>
              <a:rPr dirty="0" sz="3200" spc="-5"/>
              <a:t>chính </a:t>
            </a:r>
            <a:r>
              <a:rPr dirty="0" sz="3200" spc="100"/>
              <a:t>để </a:t>
            </a:r>
            <a:r>
              <a:rPr dirty="0" sz="3200" spc="50"/>
              <a:t>kết </a:t>
            </a:r>
            <a:r>
              <a:rPr dirty="0" sz="3200" spc="50"/>
              <a:t>nối</a:t>
            </a:r>
            <a:r>
              <a:rPr dirty="0" sz="3200" spc="-180"/>
              <a:t> </a:t>
            </a:r>
            <a:r>
              <a:rPr dirty="0" sz="3200" spc="-5"/>
              <a:t>CSDL.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20469" y="2501900"/>
            <a:ext cx="6628130" cy="199898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800"/>
              </a:spcBef>
              <a:buChar char="–"/>
              <a:tabLst>
                <a:tab pos="298450" algn="l"/>
              </a:tabLst>
            </a:pPr>
            <a:r>
              <a:rPr dirty="0" sz="2800" spc="30">
                <a:latin typeface="Arial"/>
                <a:cs typeface="Arial"/>
              </a:rPr>
              <a:t>Nạp </a:t>
            </a:r>
            <a:r>
              <a:rPr dirty="0" sz="2800" spc="-30">
                <a:latin typeface="Arial"/>
                <a:cs typeface="Arial"/>
              </a:rPr>
              <a:t>database</a:t>
            </a:r>
            <a:r>
              <a:rPr dirty="0" sz="2800" spc="-23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drivers</a:t>
            </a:r>
            <a:endParaRPr sz="2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298450" algn="l"/>
              </a:tabLst>
            </a:pPr>
            <a:r>
              <a:rPr dirty="0" sz="2800" spc="25">
                <a:latin typeface="Arial"/>
                <a:cs typeface="Arial"/>
              </a:rPr>
              <a:t>Tạo </a:t>
            </a:r>
            <a:r>
              <a:rPr dirty="0" sz="2800" spc="30">
                <a:latin typeface="Arial"/>
                <a:cs typeface="Arial"/>
              </a:rPr>
              <a:t>nối </a:t>
            </a:r>
            <a:r>
              <a:rPr dirty="0" sz="2800" spc="15">
                <a:latin typeface="Arial"/>
                <a:cs typeface="Arial"/>
              </a:rPr>
              <a:t>kết, </a:t>
            </a:r>
            <a:r>
              <a:rPr dirty="0" sz="2800" spc="30">
                <a:latin typeface="Arial"/>
                <a:cs typeface="Arial"/>
              </a:rPr>
              <a:t>Tạo </a:t>
            </a:r>
            <a:r>
              <a:rPr dirty="0" sz="2800" spc="40">
                <a:latin typeface="Arial"/>
                <a:cs typeface="Arial"/>
              </a:rPr>
              <a:t>đối </a:t>
            </a:r>
            <a:r>
              <a:rPr dirty="0" sz="2800" spc="-60">
                <a:latin typeface="Arial"/>
                <a:cs typeface="Arial"/>
              </a:rPr>
              <a:t>tượng</a:t>
            </a:r>
            <a:r>
              <a:rPr dirty="0" sz="2800" spc="-44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Connection</a:t>
            </a:r>
            <a:endParaRPr sz="28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298450" algn="l"/>
              </a:tabLst>
            </a:pPr>
            <a:r>
              <a:rPr dirty="0" sz="2800" spc="25">
                <a:latin typeface="Arial"/>
                <a:cs typeface="Arial"/>
              </a:rPr>
              <a:t>Tạo </a:t>
            </a:r>
            <a:r>
              <a:rPr dirty="0" sz="2800" spc="50">
                <a:latin typeface="Arial"/>
                <a:cs typeface="Arial"/>
              </a:rPr>
              <a:t>đối </a:t>
            </a:r>
            <a:r>
              <a:rPr dirty="0" sz="2800" spc="-60">
                <a:latin typeface="Arial"/>
                <a:cs typeface="Arial"/>
              </a:rPr>
              <a:t>tượng </a:t>
            </a:r>
            <a:r>
              <a:rPr dirty="0" sz="2800" spc="-35">
                <a:latin typeface="Arial"/>
                <a:cs typeface="Arial"/>
              </a:rPr>
              <a:t>Statement </a:t>
            </a:r>
            <a:r>
              <a:rPr dirty="0" sz="2800" spc="75">
                <a:latin typeface="Arial"/>
                <a:cs typeface="Arial"/>
              </a:rPr>
              <a:t>để </a:t>
            </a:r>
            <a:r>
              <a:rPr dirty="0" sz="2800" spc="-45">
                <a:latin typeface="Arial"/>
                <a:cs typeface="Arial"/>
              </a:rPr>
              <a:t>thực </a:t>
            </a:r>
            <a:r>
              <a:rPr dirty="0" sz="2800" spc="-20">
                <a:latin typeface="Arial"/>
                <a:cs typeface="Arial"/>
              </a:rPr>
              <a:t>thi</a:t>
            </a:r>
            <a:r>
              <a:rPr dirty="0" sz="2800" spc="-36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các  </a:t>
            </a:r>
            <a:r>
              <a:rPr dirty="0" sz="2800" spc="15">
                <a:latin typeface="Arial"/>
                <a:cs typeface="Arial"/>
              </a:rPr>
              <a:t>lệnh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sql..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3029" y="833119"/>
            <a:ext cx="36906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Lớp </a:t>
            </a:r>
            <a:r>
              <a:rPr dirty="0" spc="-40"/>
              <a:t>trong</a:t>
            </a:r>
            <a:r>
              <a:rPr dirty="0" spc="-120"/>
              <a:t> </a:t>
            </a:r>
            <a:r>
              <a:rPr dirty="0" spc="-35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1419" y="2002789"/>
            <a:ext cx="6802755" cy="37261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8450" algn="l"/>
              </a:tabLst>
            </a:pPr>
            <a:r>
              <a:rPr dirty="0" sz="3200" spc="-5">
                <a:latin typeface="Arial"/>
                <a:cs typeface="Arial"/>
              </a:rPr>
              <a:t>Cú pháp khai báo </a:t>
            </a:r>
            <a:r>
              <a:rPr dirty="0" sz="3200" spc="-55">
                <a:latin typeface="Arial"/>
                <a:cs typeface="Arial"/>
              </a:rPr>
              <a:t>lớp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(Class)</a:t>
            </a:r>
            <a:endParaRPr sz="3200">
              <a:latin typeface="Arial"/>
              <a:cs typeface="Arial"/>
            </a:endParaRPr>
          </a:p>
          <a:p>
            <a:pPr marL="336550">
              <a:lnSpc>
                <a:spcPct val="100000"/>
              </a:lnSpc>
              <a:spcBef>
                <a:spcPts val="2260"/>
              </a:spcBef>
            </a:pPr>
            <a:r>
              <a:rPr dirty="0" sz="2400" spc="-20" b="1">
                <a:solidFill>
                  <a:srgbClr val="A72700"/>
                </a:solidFill>
                <a:latin typeface="Times New Roman"/>
                <a:cs typeface="Times New Roman"/>
              </a:rPr>
              <a:t>class</a:t>
            </a:r>
            <a:r>
              <a:rPr dirty="0" sz="2400" spc="-95" b="1">
                <a:solidFill>
                  <a:srgbClr val="A72700"/>
                </a:solidFill>
                <a:latin typeface="Times New Roman"/>
                <a:cs typeface="Times New Roman"/>
              </a:rPr>
              <a:t> </a:t>
            </a:r>
            <a:r>
              <a:rPr dirty="0" sz="2400" spc="-30" b="1">
                <a:solidFill>
                  <a:srgbClr val="A72700"/>
                </a:solidFill>
                <a:latin typeface="Times New Roman"/>
                <a:cs typeface="Times New Roman"/>
              </a:rPr>
              <a:t>Classname</a:t>
            </a:r>
            <a:endParaRPr sz="2400">
              <a:latin typeface="Times New Roman"/>
              <a:cs typeface="Times New Roman"/>
            </a:endParaRPr>
          </a:p>
          <a:p>
            <a:pPr marL="336550">
              <a:lnSpc>
                <a:spcPct val="100000"/>
              </a:lnSpc>
            </a:pPr>
            <a:r>
              <a:rPr dirty="0" sz="2400" b="1">
                <a:solidFill>
                  <a:srgbClr val="A72700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50950">
              <a:lnSpc>
                <a:spcPct val="100000"/>
              </a:lnSpc>
            </a:pPr>
            <a:r>
              <a:rPr dirty="0" sz="2400" spc="-25" b="1">
                <a:solidFill>
                  <a:srgbClr val="A72700"/>
                </a:solidFill>
                <a:latin typeface="Times New Roman"/>
                <a:cs typeface="Times New Roman"/>
              </a:rPr>
              <a:t>var_datatype</a:t>
            </a:r>
            <a:r>
              <a:rPr dirty="0" sz="2400" spc="-45" b="1">
                <a:solidFill>
                  <a:srgbClr val="A72700"/>
                </a:solidFill>
                <a:latin typeface="Times New Roman"/>
                <a:cs typeface="Times New Roman"/>
              </a:rPr>
              <a:t> </a:t>
            </a:r>
            <a:r>
              <a:rPr dirty="0" sz="2400" spc="-30" b="1">
                <a:solidFill>
                  <a:srgbClr val="A72700"/>
                </a:solidFill>
                <a:latin typeface="Times New Roman"/>
                <a:cs typeface="Times New Roman"/>
              </a:rPr>
              <a:t>variablename;</a:t>
            </a:r>
            <a:endParaRPr sz="2400">
              <a:latin typeface="Times New Roman"/>
              <a:cs typeface="Times New Roman"/>
            </a:endParaRPr>
          </a:p>
          <a:p>
            <a:pPr marL="1250950">
              <a:lnSpc>
                <a:spcPct val="100000"/>
              </a:lnSpc>
            </a:pPr>
            <a:r>
              <a:rPr dirty="0" sz="2400" b="1">
                <a:solidFill>
                  <a:srgbClr val="A7270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50950">
              <a:lnSpc>
                <a:spcPct val="100000"/>
              </a:lnSpc>
            </a:pPr>
            <a:r>
              <a:rPr dirty="0" sz="2400" spc="-25" b="1">
                <a:solidFill>
                  <a:srgbClr val="A72700"/>
                </a:solidFill>
                <a:latin typeface="Times New Roman"/>
                <a:cs typeface="Times New Roman"/>
              </a:rPr>
              <a:t>met_datatype</a:t>
            </a:r>
            <a:r>
              <a:rPr dirty="0" sz="2400" spc="-65" b="1">
                <a:solidFill>
                  <a:srgbClr val="A72700"/>
                </a:solidFill>
                <a:latin typeface="Times New Roman"/>
                <a:cs typeface="Times New Roman"/>
              </a:rPr>
              <a:t> </a:t>
            </a:r>
            <a:r>
              <a:rPr dirty="0" sz="2400" spc="-30" b="1">
                <a:solidFill>
                  <a:srgbClr val="A72700"/>
                </a:solidFill>
                <a:latin typeface="Times New Roman"/>
                <a:cs typeface="Times New Roman"/>
              </a:rPr>
              <a:t>methodname(parameter_list)</a:t>
            </a:r>
            <a:endParaRPr sz="2400">
              <a:latin typeface="Times New Roman"/>
              <a:cs typeface="Times New Roman"/>
            </a:endParaRPr>
          </a:p>
          <a:p>
            <a:pPr marL="1250950">
              <a:lnSpc>
                <a:spcPct val="100000"/>
              </a:lnSpc>
            </a:pPr>
            <a:r>
              <a:rPr dirty="0" sz="2400" b="1">
                <a:solidFill>
                  <a:srgbClr val="A7270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36550">
              <a:lnSpc>
                <a:spcPct val="100000"/>
              </a:lnSpc>
            </a:pPr>
            <a:r>
              <a:rPr dirty="0" sz="2400" b="1">
                <a:solidFill>
                  <a:srgbClr val="A727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750" y="71119"/>
            <a:ext cx="13589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Ví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 spc="165">
                <a:latin typeface="Times New Roman"/>
                <a:cs typeface="Times New Roman"/>
              </a:rPr>
              <a:t>d</a:t>
            </a:r>
            <a:r>
              <a:rPr dirty="0" spc="165"/>
              <a:t>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808990"/>
            <a:ext cx="7839075" cy="37084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b="1">
                <a:latin typeface="Times New Roman"/>
                <a:cs typeface="Times New Roman"/>
              </a:rPr>
              <a:t>try{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00"/>
              </a:spcBef>
            </a:pPr>
            <a:r>
              <a:rPr dirty="0" sz="2000" spc="-5" b="1">
                <a:latin typeface="Times New Roman"/>
                <a:cs typeface="Times New Roman"/>
              </a:rPr>
              <a:t>Class.forName("sun.jdbc.odbc.JdbcOdbcDriver");</a:t>
            </a:r>
            <a:endParaRPr sz="2000">
              <a:latin typeface="Times New Roman"/>
              <a:cs typeface="Times New Roman"/>
            </a:endParaRPr>
          </a:p>
          <a:p>
            <a:pPr marL="461009" marR="5080" indent="-105410">
              <a:lnSpc>
                <a:spcPct val="241699"/>
              </a:lnSpc>
            </a:pPr>
            <a:r>
              <a:rPr dirty="0" sz="2000" spc="-5" b="1">
                <a:latin typeface="Times New Roman"/>
                <a:cs typeface="Times New Roman"/>
              </a:rPr>
              <a:t>Connection con=DriverManager.getConnection("jdbc:odbc:ATM");  </a:t>
            </a:r>
            <a:r>
              <a:rPr dirty="0" sz="2000" b="1">
                <a:latin typeface="Times New Roman"/>
                <a:cs typeface="Times New Roman"/>
              </a:rPr>
              <a:t>Statement stmt =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con.createStatement();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00"/>
              </a:spcBef>
            </a:pP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00"/>
              </a:spcBef>
            </a:pP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00"/>
              </a:spcBef>
            </a:pP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00"/>
              </a:spcBef>
            </a:pP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720" y="109220"/>
            <a:ext cx="36252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Database</a:t>
            </a:r>
            <a:r>
              <a:rPr dirty="0" spc="-145"/>
              <a:t> </a:t>
            </a:r>
            <a:r>
              <a:rPr dirty="0" spc="-45"/>
              <a:t>URL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899160"/>
            <a:ext cx="7441565" cy="307848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Database URL </a:t>
            </a:r>
            <a:r>
              <a:rPr dirty="0" sz="3200" spc="-10">
                <a:latin typeface="Arial"/>
                <a:cs typeface="Arial"/>
              </a:rPr>
              <a:t>là </a:t>
            </a:r>
            <a:r>
              <a:rPr dirty="0" sz="3200" spc="50">
                <a:latin typeface="Arial"/>
                <a:cs typeface="Arial"/>
              </a:rPr>
              <a:t>một </a:t>
            </a:r>
            <a:r>
              <a:rPr dirty="0" sz="3200" spc="25">
                <a:latin typeface="Arial"/>
                <a:cs typeface="Arial"/>
              </a:rPr>
              <a:t>chuổi </a:t>
            </a:r>
            <a:r>
              <a:rPr dirty="0" sz="3200" spc="-65">
                <a:latin typeface="Arial"/>
                <a:cs typeface="Arial"/>
              </a:rPr>
              <a:t>được</a:t>
            </a:r>
            <a:r>
              <a:rPr dirty="0" sz="3200" spc="-16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dùng  </a:t>
            </a:r>
            <a:r>
              <a:rPr dirty="0" sz="3200" spc="90">
                <a:latin typeface="Arial"/>
                <a:cs typeface="Arial"/>
              </a:rPr>
              <a:t>để </a:t>
            </a:r>
            <a:r>
              <a:rPr dirty="0" sz="3200" spc="50">
                <a:latin typeface="Arial"/>
                <a:cs typeface="Arial"/>
              </a:rPr>
              <a:t>kết </a:t>
            </a:r>
            <a:r>
              <a:rPr dirty="0" sz="3200" spc="50">
                <a:latin typeface="Arial"/>
                <a:cs typeface="Arial"/>
              </a:rPr>
              <a:t>nối</a:t>
            </a:r>
            <a:r>
              <a:rPr dirty="0" sz="3200" spc="-229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csdl.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cú pháp</a:t>
            </a:r>
            <a:r>
              <a:rPr dirty="0" sz="3200" spc="-8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Char char="•"/>
              <a:tabLst>
                <a:tab pos="355600" algn="l"/>
              </a:tabLst>
            </a:pPr>
            <a:r>
              <a:rPr dirty="0" sz="3600" spc="-40">
                <a:latin typeface="Arial"/>
                <a:cs typeface="Arial"/>
              </a:rPr>
              <a:t>jdbc:subprotocol name:other_stuff</a:t>
            </a:r>
            <a:endParaRPr sz="3600">
              <a:latin typeface="Arial"/>
              <a:cs typeface="Arial"/>
            </a:endParaRPr>
          </a:p>
          <a:p>
            <a:pPr marL="355600" marR="15240" indent="-342900">
              <a:lnSpc>
                <a:spcPts val="3460"/>
              </a:lnSpc>
              <a:spcBef>
                <a:spcPts val="8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The subprotocol name </a:t>
            </a:r>
            <a:r>
              <a:rPr dirty="0" sz="3200" spc="-70">
                <a:latin typeface="Arial"/>
                <a:cs typeface="Arial"/>
              </a:rPr>
              <a:t>được </a:t>
            </a:r>
            <a:r>
              <a:rPr dirty="0" sz="3200" spc="-5">
                <a:latin typeface="Arial"/>
                <a:cs typeface="Arial"/>
              </a:rPr>
              <a:t>dùng tuỳ  </a:t>
            </a:r>
            <a:r>
              <a:rPr dirty="0" sz="3200">
                <a:latin typeface="Arial"/>
                <a:cs typeface="Arial"/>
              </a:rPr>
              <a:t>vào </a:t>
            </a:r>
            <a:r>
              <a:rPr dirty="0" sz="3200" spc="35">
                <a:latin typeface="Arial"/>
                <a:cs typeface="Arial"/>
              </a:rPr>
              <a:t>loại </a:t>
            </a:r>
            <a:r>
              <a:rPr dirty="0" sz="3200" spc="-5">
                <a:latin typeface="Arial"/>
                <a:cs typeface="Arial"/>
              </a:rPr>
              <a:t>driver </a:t>
            </a:r>
            <a:r>
              <a:rPr dirty="0" sz="3200" spc="-50">
                <a:latin typeface="Arial"/>
                <a:cs typeface="Arial"/>
              </a:rPr>
              <a:t>sử </a:t>
            </a:r>
            <a:r>
              <a:rPr dirty="0" sz="3200" spc="50">
                <a:latin typeface="Arial"/>
                <a:cs typeface="Arial"/>
              </a:rPr>
              <a:t>dụng </a:t>
            </a:r>
            <a:r>
              <a:rPr dirty="0" sz="3200" spc="100">
                <a:latin typeface="Arial"/>
                <a:cs typeface="Arial"/>
              </a:rPr>
              <a:t>để </a:t>
            </a:r>
            <a:r>
              <a:rPr dirty="0" sz="3200" spc="50">
                <a:latin typeface="Arial"/>
                <a:cs typeface="Arial"/>
              </a:rPr>
              <a:t>kết </a:t>
            </a:r>
            <a:r>
              <a:rPr dirty="0" sz="3200" spc="50">
                <a:latin typeface="Arial"/>
                <a:cs typeface="Arial"/>
              </a:rPr>
              <a:t>nối</a:t>
            </a:r>
            <a:r>
              <a:rPr dirty="0" sz="3200" spc="-31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csdl.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269" y="3982720"/>
            <a:ext cx="1682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6169" y="4004309"/>
            <a:ext cx="6849109" cy="95123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 marR="5080" indent="111760">
              <a:lnSpc>
                <a:spcPts val="3450"/>
              </a:lnSpc>
              <a:spcBef>
                <a:spcPts val="540"/>
              </a:spcBef>
            </a:pPr>
            <a:r>
              <a:rPr dirty="0" sz="3200">
                <a:latin typeface="Arial"/>
                <a:cs typeface="Arial"/>
              </a:rPr>
              <a:t>ví </a:t>
            </a:r>
            <a:r>
              <a:rPr dirty="0" sz="3200" spc="125">
                <a:latin typeface="Arial"/>
                <a:cs typeface="Arial"/>
              </a:rPr>
              <a:t>dụ </a:t>
            </a:r>
            <a:r>
              <a:rPr dirty="0" sz="3200">
                <a:latin typeface="Arial"/>
                <a:cs typeface="Arial"/>
              </a:rPr>
              <a:t>: </a:t>
            </a:r>
            <a:r>
              <a:rPr dirty="0" sz="3200" spc="-10">
                <a:latin typeface="Arial"/>
                <a:cs typeface="Arial"/>
              </a:rPr>
              <a:t>subprotocol </a:t>
            </a:r>
            <a:r>
              <a:rPr dirty="0" sz="3200" spc="-5">
                <a:latin typeface="Arial"/>
                <a:cs typeface="Arial"/>
              </a:rPr>
              <a:t>name </a:t>
            </a:r>
            <a:r>
              <a:rPr dirty="0" sz="3200" spc="-10">
                <a:latin typeface="Arial"/>
                <a:cs typeface="Arial"/>
              </a:rPr>
              <a:t>là </a:t>
            </a:r>
            <a:r>
              <a:rPr dirty="0" sz="3200" spc="-5">
                <a:latin typeface="Arial"/>
                <a:cs typeface="Arial"/>
              </a:rPr>
              <a:t>odbc</a:t>
            </a:r>
            <a:r>
              <a:rPr dirty="0" sz="3200" spc="-165">
                <a:latin typeface="Arial"/>
                <a:cs typeface="Arial"/>
              </a:rPr>
              <a:t> </a:t>
            </a:r>
            <a:r>
              <a:rPr dirty="0" sz="3200" spc="50">
                <a:latin typeface="Arial"/>
                <a:cs typeface="Arial"/>
              </a:rPr>
              <a:t>nếu  </a:t>
            </a:r>
            <a:r>
              <a:rPr dirty="0" sz="3200" spc="-10">
                <a:latin typeface="Arial"/>
                <a:cs typeface="Arial"/>
              </a:rPr>
              <a:t>driver là </a:t>
            </a:r>
            <a:r>
              <a:rPr dirty="0" sz="3200" spc="50">
                <a:latin typeface="Arial"/>
                <a:cs typeface="Arial"/>
              </a:rPr>
              <a:t>cầu </a:t>
            </a:r>
            <a:r>
              <a:rPr dirty="0" sz="3200" spc="50">
                <a:latin typeface="Arial"/>
                <a:cs typeface="Arial"/>
              </a:rPr>
              <a:t>nối</a:t>
            </a:r>
            <a:r>
              <a:rPr dirty="0" sz="3200" spc="-7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jdbcodbc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69" y="4982209"/>
            <a:ext cx="7112634" cy="18288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marR="5080" indent="-342900">
              <a:lnSpc>
                <a:spcPct val="899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Other_stuff </a:t>
            </a:r>
            <a:r>
              <a:rPr dirty="0" sz="3200">
                <a:latin typeface="Arial"/>
                <a:cs typeface="Arial"/>
              </a:rPr>
              <a:t>cũng </a:t>
            </a:r>
            <a:r>
              <a:rPr dirty="0" sz="3200" spc="90">
                <a:latin typeface="Arial"/>
                <a:cs typeface="Arial"/>
              </a:rPr>
              <a:t>phụ </a:t>
            </a:r>
            <a:r>
              <a:rPr dirty="0" sz="3200" spc="25">
                <a:latin typeface="Arial"/>
                <a:cs typeface="Arial"/>
              </a:rPr>
              <a:t>thuộc </a:t>
            </a:r>
            <a:r>
              <a:rPr dirty="0" sz="3200" spc="-5">
                <a:latin typeface="Arial"/>
                <a:cs typeface="Arial"/>
              </a:rPr>
              <a:t>vào </a:t>
            </a:r>
            <a:r>
              <a:rPr dirty="0" sz="3200" spc="35">
                <a:latin typeface="Arial"/>
                <a:cs typeface="Arial"/>
              </a:rPr>
              <a:t>loại  </a:t>
            </a:r>
            <a:r>
              <a:rPr dirty="0" sz="3200" spc="-10">
                <a:latin typeface="Arial"/>
                <a:cs typeface="Arial"/>
              </a:rPr>
              <a:t>driver nào </a:t>
            </a:r>
            <a:r>
              <a:rPr dirty="0" sz="3200" spc="-65">
                <a:latin typeface="Arial"/>
                <a:cs typeface="Arial"/>
              </a:rPr>
              <a:t>được </a:t>
            </a:r>
            <a:r>
              <a:rPr dirty="0" sz="3200" spc="-45">
                <a:latin typeface="Arial"/>
                <a:cs typeface="Arial"/>
              </a:rPr>
              <a:t>sử </a:t>
            </a:r>
            <a:r>
              <a:rPr dirty="0" sz="3200" spc="40">
                <a:latin typeface="Arial"/>
                <a:cs typeface="Arial"/>
              </a:rPr>
              <a:t>dụng. </a:t>
            </a:r>
            <a:r>
              <a:rPr dirty="0" sz="3200">
                <a:latin typeface="Arial"/>
                <a:cs typeface="Arial"/>
              </a:rPr>
              <a:t>ví </a:t>
            </a:r>
            <a:r>
              <a:rPr dirty="0" sz="3200" spc="130">
                <a:latin typeface="Arial"/>
                <a:cs typeface="Arial"/>
              </a:rPr>
              <a:t>dụ </a:t>
            </a:r>
            <a:r>
              <a:rPr dirty="0" sz="3200" spc="50">
                <a:latin typeface="Arial"/>
                <a:cs typeface="Arial"/>
              </a:rPr>
              <a:t>nếu  </a:t>
            </a:r>
            <a:r>
              <a:rPr dirty="0" sz="3200" spc="-10">
                <a:latin typeface="Arial"/>
                <a:cs typeface="Arial"/>
              </a:rPr>
              <a:t>driver là </a:t>
            </a:r>
            <a:r>
              <a:rPr dirty="0" sz="3200" spc="50">
                <a:latin typeface="Arial"/>
                <a:cs typeface="Arial"/>
              </a:rPr>
              <a:t>cầu </a:t>
            </a:r>
            <a:r>
              <a:rPr dirty="0" sz="3200" spc="50">
                <a:latin typeface="Arial"/>
                <a:cs typeface="Arial"/>
              </a:rPr>
              <a:t>nối </a:t>
            </a:r>
            <a:r>
              <a:rPr dirty="0" sz="3200" spc="-5">
                <a:latin typeface="Arial"/>
                <a:cs typeface="Arial"/>
              </a:rPr>
              <a:t>jdbcodbc thì thành  </a:t>
            </a:r>
            <a:r>
              <a:rPr dirty="0" sz="3200" spc="40">
                <a:latin typeface="Arial"/>
                <a:cs typeface="Arial"/>
              </a:rPr>
              <a:t>phần </a:t>
            </a:r>
            <a:r>
              <a:rPr dirty="0" sz="3200" spc="-10">
                <a:latin typeface="Arial"/>
                <a:cs typeface="Arial"/>
              </a:rPr>
              <a:t>này </a:t>
            </a:r>
            <a:r>
              <a:rPr dirty="0" sz="3200" spc="-5">
                <a:latin typeface="Arial"/>
                <a:cs typeface="Arial"/>
              </a:rPr>
              <a:t>là tên </a:t>
            </a:r>
            <a:r>
              <a:rPr dirty="0" sz="3200" spc="75">
                <a:latin typeface="Arial"/>
                <a:cs typeface="Arial"/>
              </a:rPr>
              <a:t>của </a:t>
            </a:r>
            <a:r>
              <a:rPr dirty="0" sz="3200" spc="50">
                <a:latin typeface="Arial"/>
                <a:cs typeface="Arial"/>
              </a:rPr>
              <a:t>đối </a:t>
            </a:r>
            <a:r>
              <a:rPr dirty="0" sz="3200" spc="-60">
                <a:latin typeface="Arial"/>
                <a:cs typeface="Arial"/>
              </a:rPr>
              <a:t>tượng</a:t>
            </a:r>
            <a:r>
              <a:rPr dirty="0" sz="3200" spc="-22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ODBC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0639" y="833119"/>
            <a:ext cx="398652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Database</a:t>
            </a:r>
            <a:r>
              <a:rPr dirty="0" spc="-130"/>
              <a:t> </a:t>
            </a:r>
            <a:r>
              <a:rPr dirty="0" spc="-40"/>
              <a:t>Driver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72310"/>
            <a:ext cx="7520305" cy="417195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327025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30">
                <a:latin typeface="Arial"/>
                <a:cs typeface="Arial"/>
              </a:rPr>
              <a:t>Bảo </a:t>
            </a:r>
            <a:r>
              <a:rPr dirty="0" sz="2800" spc="40">
                <a:latin typeface="Arial"/>
                <a:cs typeface="Arial"/>
              </a:rPr>
              <a:t>đảm </a:t>
            </a:r>
            <a:r>
              <a:rPr dirty="0" sz="2800" spc="-50">
                <a:latin typeface="Arial"/>
                <a:cs typeface="Arial"/>
              </a:rPr>
              <a:t>ứng </a:t>
            </a:r>
            <a:r>
              <a:rPr dirty="0" sz="2800" spc="30">
                <a:latin typeface="Arial"/>
                <a:cs typeface="Arial"/>
              </a:rPr>
              <a:t>dụng </a:t>
            </a:r>
            <a:r>
              <a:rPr dirty="0" sz="2800" spc="-25">
                <a:latin typeface="Arial"/>
                <a:cs typeface="Arial"/>
              </a:rPr>
              <a:t>java </a:t>
            </a:r>
            <a:r>
              <a:rPr dirty="0" sz="2800" spc="-60">
                <a:latin typeface="Arial"/>
                <a:cs typeface="Arial"/>
              </a:rPr>
              <a:t>tương </a:t>
            </a:r>
            <a:r>
              <a:rPr dirty="0" sz="2800" spc="-20">
                <a:latin typeface="Arial"/>
                <a:cs typeface="Arial"/>
              </a:rPr>
              <a:t>tác </a:t>
            </a:r>
            <a:r>
              <a:rPr dirty="0" sz="2800" spc="-55">
                <a:latin typeface="Arial"/>
                <a:cs typeface="Arial"/>
              </a:rPr>
              <a:t>với </a:t>
            </a:r>
            <a:r>
              <a:rPr dirty="0" sz="2800" spc="25">
                <a:latin typeface="Arial"/>
                <a:cs typeface="Arial"/>
              </a:rPr>
              <a:t>mọi  </a:t>
            </a:r>
            <a:r>
              <a:rPr dirty="0" sz="2800" spc="-25">
                <a:latin typeface="Arial"/>
                <a:cs typeface="Arial"/>
              </a:rPr>
              <a:t>csdl </a:t>
            </a:r>
            <a:r>
              <a:rPr dirty="0" sz="2800" spc="-65">
                <a:latin typeface="Arial"/>
                <a:cs typeface="Arial"/>
              </a:rPr>
              <a:t>dưới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-20">
                <a:latin typeface="Arial"/>
                <a:cs typeface="Arial"/>
              </a:rPr>
              <a:t>cách </a:t>
            </a:r>
            <a:r>
              <a:rPr dirty="0" sz="2800" spc="-40">
                <a:latin typeface="Arial"/>
                <a:cs typeface="Arial"/>
              </a:rPr>
              <a:t>thức </a:t>
            </a:r>
            <a:r>
              <a:rPr dirty="0" sz="2800" spc="5">
                <a:latin typeface="Arial"/>
                <a:cs typeface="Arial"/>
              </a:rPr>
              <a:t>chuẩn </a:t>
            </a:r>
            <a:r>
              <a:rPr dirty="0" sz="2800" spc="-20">
                <a:latin typeface="Arial"/>
                <a:cs typeface="Arial"/>
              </a:rPr>
              <a:t>và </a:t>
            </a:r>
            <a:r>
              <a:rPr dirty="0" sz="2800" spc="-25">
                <a:latin typeface="Arial"/>
                <a:cs typeface="Arial"/>
              </a:rPr>
              <a:t>duy</a:t>
            </a:r>
            <a:r>
              <a:rPr dirty="0" sz="2800" spc="-330">
                <a:latin typeface="Arial"/>
                <a:cs typeface="Arial"/>
              </a:rPr>
              <a:t> </a:t>
            </a:r>
            <a:r>
              <a:rPr dirty="0" sz="2800" spc="0">
                <a:latin typeface="Arial"/>
                <a:cs typeface="Arial"/>
              </a:rPr>
              <a:t>nhất.</a:t>
            </a:r>
            <a:endParaRPr sz="2800">
              <a:latin typeface="Arial"/>
              <a:cs typeface="Arial"/>
            </a:endParaRPr>
          </a:p>
          <a:p>
            <a:pPr marL="355600" marR="95250" indent="-342900">
              <a:lnSpc>
                <a:spcPct val="900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30">
                <a:latin typeface="Arial"/>
                <a:cs typeface="Arial"/>
              </a:rPr>
              <a:t>Bảo </a:t>
            </a:r>
            <a:r>
              <a:rPr dirty="0" sz="2800" spc="40">
                <a:latin typeface="Arial"/>
                <a:cs typeface="Arial"/>
              </a:rPr>
              <a:t>đảm </a:t>
            </a:r>
            <a:r>
              <a:rPr dirty="0" sz="2800" spc="-45">
                <a:latin typeface="Arial"/>
                <a:cs typeface="Arial"/>
              </a:rPr>
              <a:t>những </a:t>
            </a:r>
            <a:r>
              <a:rPr dirty="0" sz="2800" spc="-25">
                <a:latin typeface="Arial"/>
                <a:cs typeface="Arial"/>
              </a:rPr>
              <a:t>yêu </a:t>
            </a:r>
            <a:r>
              <a:rPr dirty="0" sz="2800" spc="35">
                <a:latin typeface="Arial"/>
                <a:cs typeface="Arial"/>
              </a:rPr>
              <a:t>cầu </a:t>
            </a:r>
            <a:r>
              <a:rPr dirty="0" sz="2800" spc="-65">
                <a:latin typeface="Arial"/>
                <a:cs typeface="Arial"/>
              </a:rPr>
              <a:t>từ </a:t>
            </a:r>
            <a:r>
              <a:rPr dirty="0" sz="2800" spc="-55">
                <a:latin typeface="Arial"/>
                <a:cs typeface="Arial"/>
              </a:rPr>
              <a:t>chương </a:t>
            </a:r>
            <a:r>
              <a:rPr dirty="0" sz="2800" spc="-25">
                <a:latin typeface="Arial"/>
                <a:cs typeface="Arial"/>
              </a:rPr>
              <a:t>trình </a:t>
            </a:r>
            <a:r>
              <a:rPr dirty="0" sz="2800" spc="65">
                <a:latin typeface="Arial"/>
                <a:cs typeface="Arial"/>
              </a:rPr>
              <a:t>sẽ 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15">
                <a:latin typeface="Arial"/>
                <a:cs typeface="Arial"/>
              </a:rPr>
              <a:t>biểu diễn </a:t>
            </a:r>
            <a:r>
              <a:rPr dirty="0" sz="2800" spc="-25">
                <a:latin typeface="Arial"/>
                <a:cs typeface="Arial"/>
              </a:rPr>
              <a:t>trong csdl </a:t>
            </a:r>
            <a:r>
              <a:rPr dirty="0" sz="2800" spc="-65">
                <a:latin typeface="Arial"/>
                <a:cs typeface="Arial"/>
              </a:rPr>
              <a:t>dưới </a:t>
            </a: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-25">
                <a:latin typeface="Arial"/>
                <a:cs typeface="Arial"/>
              </a:rPr>
              <a:t>ngôn</a:t>
            </a:r>
            <a:r>
              <a:rPr dirty="0" sz="2800" spc="-370">
                <a:latin typeface="Arial"/>
                <a:cs typeface="Arial"/>
              </a:rPr>
              <a:t> </a:t>
            </a:r>
            <a:r>
              <a:rPr dirty="0" sz="2800" spc="-55">
                <a:latin typeface="Arial"/>
                <a:cs typeface="Arial"/>
              </a:rPr>
              <a:t>ngữ  </a:t>
            </a:r>
            <a:r>
              <a:rPr dirty="0" sz="2800" spc="-30">
                <a:latin typeface="Arial"/>
                <a:cs typeface="Arial"/>
              </a:rPr>
              <a:t>mà </a:t>
            </a:r>
            <a:r>
              <a:rPr dirty="0" sz="2800" spc="-25">
                <a:latin typeface="Arial"/>
                <a:cs typeface="Arial"/>
              </a:rPr>
              <a:t>csdl </a:t>
            </a:r>
            <a:r>
              <a:rPr dirty="0" sz="2800" spc="25">
                <a:latin typeface="Arial"/>
                <a:cs typeface="Arial"/>
              </a:rPr>
              <a:t>hiểu</a:t>
            </a:r>
            <a:r>
              <a:rPr dirty="0" sz="2800" spc="-185">
                <a:latin typeface="Arial"/>
                <a:cs typeface="Arial"/>
              </a:rPr>
              <a:t> </a:t>
            </a:r>
            <a:r>
              <a:rPr dirty="0" sz="2800" spc="-60">
                <a:latin typeface="Arial"/>
                <a:cs typeface="Arial"/>
              </a:rPr>
              <a:t>được</a:t>
            </a:r>
            <a:endParaRPr sz="2800">
              <a:latin typeface="Arial"/>
              <a:cs typeface="Arial"/>
            </a:endParaRPr>
          </a:p>
          <a:p>
            <a:pPr marL="355600" marR="85725" indent="-342900">
              <a:lnSpc>
                <a:spcPct val="9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10">
                <a:latin typeface="Arial"/>
                <a:cs typeface="Arial"/>
              </a:rPr>
              <a:t>nhận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25">
                <a:latin typeface="Arial"/>
                <a:cs typeface="Arial"/>
              </a:rPr>
              <a:t>yêu </a:t>
            </a:r>
            <a:r>
              <a:rPr dirty="0" sz="2800" spc="35">
                <a:latin typeface="Arial"/>
                <a:cs typeface="Arial"/>
              </a:rPr>
              <a:t>cầu </a:t>
            </a:r>
            <a:r>
              <a:rPr dirty="0" sz="2800" spc="-60">
                <a:latin typeface="Arial"/>
                <a:cs typeface="Arial"/>
              </a:rPr>
              <a:t>từ </a:t>
            </a:r>
            <a:r>
              <a:rPr dirty="0" sz="2800" spc="-25">
                <a:latin typeface="Arial"/>
                <a:cs typeface="Arial"/>
              </a:rPr>
              <a:t>client, </a:t>
            </a:r>
            <a:r>
              <a:rPr dirty="0" sz="2800">
                <a:latin typeface="Arial"/>
                <a:cs typeface="Arial"/>
              </a:rPr>
              <a:t>chuyển </a:t>
            </a:r>
            <a:r>
              <a:rPr dirty="0" sz="2800" spc="-20">
                <a:latin typeface="Arial"/>
                <a:cs typeface="Arial"/>
              </a:rPr>
              <a:t>nó </a:t>
            </a:r>
            <a:r>
              <a:rPr dirty="0" sz="2800" spc="-15">
                <a:latin typeface="Arial"/>
                <a:cs typeface="Arial"/>
              </a:rPr>
              <a:t>nó</a:t>
            </a:r>
            <a:r>
              <a:rPr dirty="0" sz="2800" spc="-37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vào  </a:t>
            </a:r>
            <a:r>
              <a:rPr dirty="0" sz="2800" spc="25">
                <a:latin typeface="Arial"/>
                <a:cs typeface="Arial"/>
              </a:rPr>
              <a:t>định </a:t>
            </a:r>
            <a:r>
              <a:rPr dirty="0" sz="2800" spc="10">
                <a:latin typeface="Arial"/>
                <a:cs typeface="Arial"/>
              </a:rPr>
              <a:t>dạng </a:t>
            </a:r>
            <a:r>
              <a:rPr dirty="0" sz="2800" spc="-25">
                <a:latin typeface="Arial"/>
                <a:cs typeface="Arial"/>
              </a:rPr>
              <a:t>mà csdl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25">
                <a:latin typeface="Arial"/>
                <a:cs typeface="Arial"/>
              </a:rPr>
              <a:t>thể </a:t>
            </a:r>
            <a:r>
              <a:rPr dirty="0" sz="2800" spc="15">
                <a:latin typeface="Arial"/>
                <a:cs typeface="Arial"/>
              </a:rPr>
              <a:t>hiểu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-20">
                <a:latin typeface="Arial"/>
                <a:cs typeface="Arial"/>
              </a:rPr>
              <a:t>và </a:t>
            </a:r>
            <a:r>
              <a:rPr dirty="0" sz="2800" spc="30">
                <a:latin typeface="Arial"/>
                <a:cs typeface="Arial"/>
              </a:rPr>
              <a:t>thể  </a:t>
            </a:r>
            <a:r>
              <a:rPr dirty="0" sz="2800" spc="15">
                <a:latin typeface="Arial"/>
                <a:cs typeface="Arial"/>
              </a:rPr>
              <a:t>hiện </a:t>
            </a:r>
            <a:r>
              <a:rPr dirty="0" sz="2800" spc="-25">
                <a:latin typeface="Arial"/>
                <a:cs typeface="Arial"/>
              </a:rPr>
              <a:t>trong</a:t>
            </a:r>
            <a:r>
              <a:rPr dirty="0" sz="2800" spc="-21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csdl.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15">
                <a:latin typeface="Arial"/>
                <a:cs typeface="Arial"/>
              </a:rPr>
              <a:t>Nhận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10">
                <a:latin typeface="Arial"/>
                <a:cs typeface="Arial"/>
              </a:rPr>
              <a:t>phản </a:t>
            </a:r>
            <a:r>
              <a:rPr dirty="0" sz="2800" spc="15">
                <a:latin typeface="Arial"/>
                <a:cs typeface="Arial"/>
              </a:rPr>
              <a:t>hồi, </a:t>
            </a:r>
            <a:r>
              <a:rPr dirty="0" sz="2800">
                <a:latin typeface="Arial"/>
                <a:cs typeface="Arial"/>
              </a:rPr>
              <a:t>chuyển </a:t>
            </a:r>
            <a:r>
              <a:rPr dirty="0" sz="2800" spc="-20">
                <a:latin typeface="Arial"/>
                <a:cs typeface="Arial"/>
              </a:rPr>
              <a:t>nó </a:t>
            </a:r>
            <a:r>
              <a:rPr dirty="0" sz="2800" spc="-65">
                <a:latin typeface="Arial"/>
                <a:cs typeface="Arial"/>
              </a:rPr>
              <a:t>ngược </a:t>
            </a:r>
            <a:r>
              <a:rPr dirty="0" sz="2800" spc="35">
                <a:latin typeface="Arial"/>
                <a:cs typeface="Arial"/>
              </a:rPr>
              <a:t>lại</a:t>
            </a:r>
            <a:r>
              <a:rPr dirty="0" sz="2800" spc="-340">
                <a:latin typeface="Arial"/>
                <a:cs typeface="Arial"/>
              </a:rPr>
              <a:t> </a:t>
            </a:r>
            <a:r>
              <a:rPr dirty="0" sz="2800" spc="25">
                <a:latin typeface="Arial"/>
                <a:cs typeface="Arial"/>
              </a:rPr>
              <a:t>định  </a:t>
            </a:r>
            <a:r>
              <a:rPr dirty="0" sz="2800" spc="10">
                <a:latin typeface="Arial"/>
                <a:cs typeface="Arial"/>
              </a:rPr>
              <a:t>dạng </a:t>
            </a:r>
            <a:r>
              <a:rPr dirty="0" sz="2800" spc="-65">
                <a:latin typeface="Arial"/>
                <a:cs typeface="Arial"/>
              </a:rPr>
              <a:t>dữ </a:t>
            </a:r>
            <a:r>
              <a:rPr dirty="0" sz="2800" spc="15">
                <a:latin typeface="Arial"/>
                <a:cs typeface="Arial"/>
              </a:rPr>
              <a:t>liệu </a:t>
            </a:r>
            <a:r>
              <a:rPr dirty="0" sz="2800" spc="-25">
                <a:latin typeface="Arial"/>
                <a:cs typeface="Arial"/>
              </a:rPr>
              <a:t>java </a:t>
            </a:r>
            <a:r>
              <a:rPr dirty="0" sz="2800" spc="-20">
                <a:latin typeface="Arial"/>
                <a:cs typeface="Arial"/>
              </a:rPr>
              <a:t>và </a:t>
            </a:r>
            <a:r>
              <a:rPr dirty="0" sz="2800" spc="30">
                <a:latin typeface="Arial"/>
                <a:cs typeface="Arial"/>
              </a:rPr>
              <a:t>thể </a:t>
            </a:r>
            <a:r>
              <a:rPr dirty="0" sz="2800" spc="15">
                <a:latin typeface="Arial"/>
                <a:cs typeface="Arial"/>
              </a:rPr>
              <a:t>hiện </a:t>
            </a:r>
            <a:r>
              <a:rPr dirty="0" sz="2800" spc="-25">
                <a:latin typeface="Arial"/>
                <a:cs typeface="Arial"/>
              </a:rPr>
              <a:t>trong </a:t>
            </a:r>
            <a:r>
              <a:rPr dirty="0" sz="2800" spc="-55">
                <a:latin typeface="Arial"/>
                <a:cs typeface="Arial"/>
              </a:rPr>
              <a:t>ứng</a:t>
            </a:r>
            <a:r>
              <a:rPr dirty="0" sz="2800" spc="-440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dụng.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2150" y="33019"/>
            <a:ext cx="26835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Nạp</a:t>
            </a:r>
            <a:r>
              <a:rPr dirty="0" spc="-150"/>
              <a:t> </a:t>
            </a:r>
            <a:r>
              <a:rPr dirty="0" spc="-40"/>
              <a:t>Driver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872489"/>
            <a:ext cx="8250555" cy="3514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330" marR="71120" indent="-341630">
              <a:lnSpc>
                <a:spcPct val="100000"/>
              </a:lnSpc>
              <a:spcBef>
                <a:spcPts val="100"/>
              </a:spcBef>
              <a:buChar char="•"/>
              <a:tabLst>
                <a:tab pos="353695" algn="l"/>
                <a:tab pos="354330" algn="l"/>
              </a:tabLst>
            </a:pP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-35">
                <a:latin typeface="Arial"/>
                <a:cs typeface="Arial"/>
              </a:rPr>
              <a:t>DriverManager </a:t>
            </a:r>
            <a:r>
              <a:rPr dirty="0" sz="2800" spc="15">
                <a:latin typeface="Arial"/>
                <a:cs typeface="Arial"/>
              </a:rPr>
              <a:t>chịu </a:t>
            </a:r>
            <a:r>
              <a:rPr dirty="0" sz="2800" spc="-25">
                <a:latin typeface="Arial"/>
                <a:cs typeface="Arial"/>
              </a:rPr>
              <a:t>trách </a:t>
            </a:r>
            <a:r>
              <a:rPr dirty="0" sz="2800" spc="5">
                <a:latin typeface="Arial"/>
                <a:cs typeface="Arial"/>
              </a:rPr>
              <a:t>nhiệm </a:t>
            </a:r>
            <a:r>
              <a:rPr dirty="0" sz="2800" spc="30">
                <a:latin typeface="Arial"/>
                <a:cs typeface="Arial"/>
              </a:rPr>
              <a:t>nạp </a:t>
            </a:r>
            <a:r>
              <a:rPr dirty="0" sz="2800" spc="-30">
                <a:latin typeface="Arial"/>
                <a:cs typeface="Arial"/>
              </a:rPr>
              <a:t>driver</a:t>
            </a:r>
            <a:r>
              <a:rPr dirty="0" sz="2800" spc="-40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và  </a:t>
            </a:r>
            <a:r>
              <a:rPr dirty="0" sz="2800" spc="40">
                <a:latin typeface="Arial"/>
                <a:cs typeface="Arial"/>
              </a:rPr>
              <a:t>tạo </a:t>
            </a:r>
            <a:r>
              <a:rPr dirty="0" sz="2800" spc="30">
                <a:latin typeface="Arial"/>
                <a:cs typeface="Arial"/>
              </a:rPr>
              <a:t>kết nối </a:t>
            </a:r>
            <a:r>
              <a:rPr dirty="0" sz="2800" spc="50">
                <a:latin typeface="Arial"/>
                <a:cs typeface="Arial"/>
              </a:rPr>
              <a:t>đến</a:t>
            </a:r>
            <a:r>
              <a:rPr dirty="0" sz="2800" spc="-37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csdl.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 spc="-5" b="1">
                <a:latin typeface="Arial"/>
                <a:cs typeface="Arial"/>
              </a:rPr>
              <a:t>DriverManager.registerDriver(</a:t>
            </a:r>
            <a:r>
              <a:rPr dirty="0" sz="1800" spc="-5" b="1">
                <a:latin typeface="Arial"/>
                <a:cs typeface="Arial"/>
              </a:rPr>
              <a:t>new</a:t>
            </a:r>
            <a:r>
              <a:rPr dirty="0" sz="1800" spc="13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sun.jdbc.odbc.JdbcOdbcDriver());</a:t>
            </a:r>
            <a:endParaRPr sz="20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90"/>
              </a:spcBef>
              <a:buChar char="•"/>
              <a:tabLst>
                <a:tab pos="353695" algn="l"/>
                <a:tab pos="354330" algn="l"/>
              </a:tabLst>
            </a:pPr>
            <a:r>
              <a:rPr dirty="0" sz="2800" spc="15">
                <a:latin typeface="Arial"/>
                <a:cs typeface="Arial"/>
              </a:rPr>
              <a:t>hoặc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800" spc="-35" b="1" i="1">
                <a:latin typeface="Arial"/>
                <a:cs typeface="Arial"/>
              </a:rPr>
              <a:t>Class.forName(String);</a:t>
            </a:r>
            <a:endParaRPr sz="2800">
              <a:latin typeface="Arial"/>
              <a:cs typeface="Arial"/>
            </a:endParaRPr>
          </a:p>
          <a:p>
            <a:pPr lvl="1" marL="754380" marR="390525" indent="-284480">
              <a:lnSpc>
                <a:spcPct val="100000"/>
              </a:lnSpc>
              <a:spcBef>
                <a:spcPts val="600"/>
              </a:spcBef>
              <a:buChar char="–"/>
              <a:tabLst>
                <a:tab pos="754380" algn="l"/>
              </a:tabLst>
            </a:pPr>
            <a:r>
              <a:rPr dirty="0" sz="2400" spc="-5">
                <a:latin typeface="Arial"/>
                <a:cs typeface="Arial"/>
              </a:rPr>
              <a:t>This returns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object associated with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class with 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given string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name.</a:t>
            </a:r>
            <a:endParaRPr sz="24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500"/>
              </a:spcBef>
              <a:buChar char="–"/>
              <a:tabLst>
                <a:tab pos="754380" algn="l"/>
              </a:tabLst>
            </a:pPr>
            <a:r>
              <a:rPr dirty="0" sz="2400" spc="-5">
                <a:latin typeface="Arial"/>
                <a:cs typeface="Arial"/>
              </a:rPr>
              <a:t>Class.forName(“sun.jdbc.odbc.JdbcOdbcDriver”);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269" y="443230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4900" y="4448809"/>
            <a:ext cx="7806055" cy="2098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Equivalent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to: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Arial"/>
                <a:cs typeface="Arial"/>
              </a:rPr>
              <a:t>new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800" spc="-30" b="1">
                <a:latin typeface="Arial"/>
                <a:cs typeface="Arial"/>
              </a:rPr>
              <a:t>sun.jdbc.odbc.JdbcOdbcDriver();</a:t>
            </a:r>
            <a:endParaRPr sz="2800">
              <a:latin typeface="Arial"/>
              <a:cs typeface="Arial"/>
            </a:endParaRPr>
          </a:p>
          <a:p>
            <a:pPr marL="12700" marR="5080" indent="71120">
              <a:lnSpc>
                <a:spcPct val="100000"/>
              </a:lnSpc>
            </a:pPr>
            <a:r>
              <a:rPr dirty="0" sz="2800" spc="-15">
                <a:latin typeface="Arial"/>
                <a:cs typeface="Arial"/>
              </a:rPr>
              <a:t>If </a:t>
            </a:r>
            <a:r>
              <a:rPr dirty="0" sz="2800" spc="-25">
                <a:latin typeface="Arial"/>
                <a:cs typeface="Arial"/>
              </a:rPr>
              <a:t>you </a:t>
            </a:r>
            <a:r>
              <a:rPr dirty="0" sz="2800" spc="-30">
                <a:latin typeface="Arial"/>
                <a:cs typeface="Arial"/>
              </a:rPr>
              <a:t>have </a:t>
            </a:r>
            <a:r>
              <a:rPr dirty="0" sz="2800">
                <a:latin typeface="Arial"/>
                <a:cs typeface="Arial"/>
              </a:rPr>
              <a:t>a </a:t>
            </a:r>
            <a:r>
              <a:rPr dirty="0" sz="2800" spc="-30">
                <a:latin typeface="Arial"/>
                <a:cs typeface="Arial"/>
              </a:rPr>
              <a:t>driver </a:t>
            </a:r>
            <a:r>
              <a:rPr dirty="0" sz="2800" spc="-20">
                <a:latin typeface="Arial"/>
                <a:cs typeface="Arial"/>
              </a:rPr>
              <a:t>from </a:t>
            </a:r>
            <a:r>
              <a:rPr dirty="0" sz="2800" spc="-30">
                <a:latin typeface="Arial"/>
                <a:cs typeface="Arial"/>
              </a:rPr>
              <a:t>another vendor, </a:t>
            </a:r>
            <a:r>
              <a:rPr dirty="0" sz="2800" spc="-25">
                <a:latin typeface="Arial"/>
                <a:cs typeface="Arial"/>
              </a:rPr>
              <a:t>then</a:t>
            </a:r>
            <a:r>
              <a:rPr dirty="0" sz="2800" spc="-34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find  out the </a:t>
            </a:r>
            <a:r>
              <a:rPr dirty="0" sz="2800" spc="-25">
                <a:latin typeface="Arial"/>
                <a:cs typeface="Arial"/>
              </a:rPr>
              <a:t>class </a:t>
            </a:r>
            <a:r>
              <a:rPr dirty="0" sz="2800" spc="-35">
                <a:latin typeface="Arial"/>
                <a:cs typeface="Arial"/>
              </a:rPr>
              <a:t>name </a:t>
            </a:r>
            <a:r>
              <a:rPr dirty="0" sz="2800" spc="-10">
                <a:latin typeface="Arial"/>
                <a:cs typeface="Arial"/>
              </a:rPr>
              <a:t>of </a:t>
            </a:r>
            <a:r>
              <a:rPr dirty="0" sz="2800" spc="-25">
                <a:latin typeface="Arial"/>
                <a:cs typeface="Arial"/>
              </a:rPr>
              <a:t>that </a:t>
            </a:r>
            <a:r>
              <a:rPr dirty="0" sz="2800" spc="-30">
                <a:latin typeface="Arial"/>
                <a:cs typeface="Arial"/>
              </a:rPr>
              <a:t>driver </a:t>
            </a:r>
            <a:r>
              <a:rPr dirty="0" sz="2800" spc="-25">
                <a:latin typeface="Arial"/>
                <a:cs typeface="Arial"/>
              </a:rPr>
              <a:t>and load </a:t>
            </a:r>
            <a:r>
              <a:rPr dirty="0" sz="2800" spc="-15">
                <a:latin typeface="Arial"/>
                <a:cs typeface="Arial"/>
              </a:rPr>
              <a:t>it  </a:t>
            </a:r>
            <a:r>
              <a:rPr dirty="0" sz="2800" spc="-30">
                <a:latin typeface="Arial"/>
                <a:cs typeface="Arial"/>
              </a:rPr>
              <a:t>instead.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0379" y="833119"/>
            <a:ext cx="30695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JDBC</a:t>
            </a:r>
            <a:r>
              <a:rPr dirty="0" spc="-160"/>
              <a:t> </a:t>
            </a:r>
            <a:r>
              <a:rPr dirty="0" spc="-40"/>
              <a:t>Driver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13890"/>
            <a:ext cx="7330440" cy="414274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Có </a:t>
            </a:r>
            <a:r>
              <a:rPr dirty="0" sz="3200">
                <a:latin typeface="Arial"/>
                <a:cs typeface="Arial"/>
              </a:rPr>
              <a:t>4 </a:t>
            </a:r>
            <a:r>
              <a:rPr dirty="0" sz="3200" spc="35">
                <a:latin typeface="Arial"/>
                <a:cs typeface="Arial"/>
              </a:rPr>
              <a:t>loại </a:t>
            </a:r>
            <a:r>
              <a:rPr dirty="0" sz="3200">
                <a:latin typeface="Arial"/>
                <a:cs typeface="Arial"/>
              </a:rPr>
              <a:t>JDBC</a:t>
            </a:r>
            <a:r>
              <a:rPr dirty="0" sz="3200" spc="-11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Driver</a:t>
            </a:r>
            <a:endParaRPr sz="3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09"/>
              </a:spcBef>
              <a:buChar char="–"/>
              <a:tabLst>
                <a:tab pos="755650" algn="l"/>
              </a:tabLst>
            </a:pPr>
            <a:r>
              <a:rPr dirty="0" sz="3200" spc="35">
                <a:latin typeface="Arial"/>
                <a:cs typeface="Arial"/>
              </a:rPr>
              <a:t>Loại </a:t>
            </a:r>
            <a:r>
              <a:rPr dirty="0" sz="3200" spc="-5">
                <a:latin typeface="Arial"/>
                <a:cs typeface="Arial"/>
              </a:rPr>
              <a:t>1:</a:t>
            </a:r>
            <a:r>
              <a:rPr dirty="0" sz="3200" spc="-12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JDBC/ODBC</a:t>
            </a:r>
            <a:endParaRPr sz="3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650" algn="l"/>
              </a:tabLst>
            </a:pPr>
            <a:r>
              <a:rPr dirty="0" sz="3200" spc="35">
                <a:latin typeface="Arial"/>
                <a:cs typeface="Arial"/>
              </a:rPr>
              <a:t>Loại </a:t>
            </a:r>
            <a:r>
              <a:rPr dirty="0" sz="3200" spc="-5">
                <a:latin typeface="Arial"/>
                <a:cs typeface="Arial"/>
              </a:rPr>
              <a:t>2:</a:t>
            </a:r>
            <a:r>
              <a:rPr dirty="0" sz="3200" spc="-15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Native-API</a:t>
            </a:r>
            <a:endParaRPr sz="3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09"/>
              </a:spcBef>
              <a:buChar char="–"/>
              <a:tabLst>
                <a:tab pos="755650" algn="l"/>
              </a:tabLst>
            </a:pPr>
            <a:r>
              <a:rPr dirty="0" sz="3200" spc="35">
                <a:latin typeface="Arial"/>
                <a:cs typeface="Arial"/>
              </a:rPr>
              <a:t>Loại </a:t>
            </a:r>
            <a:r>
              <a:rPr dirty="0" sz="3200" spc="-5">
                <a:latin typeface="Arial"/>
                <a:cs typeface="Arial"/>
              </a:rPr>
              <a:t>3: Open</a:t>
            </a:r>
            <a:r>
              <a:rPr dirty="0" sz="3200" spc="-11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Protocol-Net</a:t>
            </a:r>
            <a:endParaRPr sz="3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409"/>
              </a:spcBef>
              <a:buChar char="–"/>
              <a:tabLst>
                <a:tab pos="755650" algn="l"/>
              </a:tabLst>
            </a:pPr>
            <a:r>
              <a:rPr dirty="0" sz="3200" spc="35">
                <a:latin typeface="Arial"/>
                <a:cs typeface="Arial"/>
              </a:rPr>
              <a:t>Loại </a:t>
            </a:r>
            <a:r>
              <a:rPr dirty="0" sz="3200">
                <a:latin typeface="Arial"/>
                <a:cs typeface="Arial"/>
              </a:rPr>
              <a:t>4:</a:t>
            </a:r>
            <a:r>
              <a:rPr dirty="0" sz="3200" spc="-7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Proprietary-Protocol-Net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90000"/>
              </a:lnSpc>
              <a:spcBef>
                <a:spcPts val="7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35">
                <a:latin typeface="Arial"/>
                <a:cs typeface="Arial"/>
              </a:rPr>
              <a:t>Loại </a:t>
            </a:r>
            <a:r>
              <a:rPr dirty="0" sz="3200" spc="-10">
                <a:latin typeface="Arial"/>
                <a:cs typeface="Arial"/>
              </a:rPr>
              <a:t>2,3,4 nói </a:t>
            </a:r>
            <a:r>
              <a:rPr dirty="0" sz="3200" spc="-5">
                <a:latin typeface="Arial"/>
                <a:cs typeface="Arial"/>
              </a:rPr>
              <a:t>chung </a:t>
            </a:r>
            <a:r>
              <a:rPr dirty="0" sz="3200" spc="-70">
                <a:latin typeface="Arial"/>
                <a:cs typeface="Arial"/>
              </a:rPr>
              <a:t>được </a:t>
            </a:r>
            <a:r>
              <a:rPr dirty="0" sz="3200" spc="35">
                <a:latin typeface="Arial"/>
                <a:cs typeface="Arial"/>
              </a:rPr>
              <a:t>viết </a:t>
            </a:r>
            <a:r>
              <a:rPr dirty="0" sz="3200" spc="-50">
                <a:latin typeface="Arial"/>
                <a:cs typeface="Arial"/>
              </a:rPr>
              <a:t>bởi </a:t>
            </a:r>
            <a:r>
              <a:rPr dirty="0" sz="3200" spc="-5">
                <a:latin typeface="Arial"/>
                <a:cs typeface="Arial"/>
              </a:rPr>
              <a:t>nhà  </a:t>
            </a:r>
            <a:r>
              <a:rPr dirty="0" sz="3200" spc="-10">
                <a:latin typeface="Arial"/>
                <a:cs typeface="Arial"/>
              </a:rPr>
              <a:t>cung </a:t>
            </a:r>
            <a:r>
              <a:rPr dirty="0" sz="3200" spc="50">
                <a:latin typeface="Arial"/>
                <a:cs typeface="Arial"/>
              </a:rPr>
              <a:t>cấp </a:t>
            </a:r>
            <a:r>
              <a:rPr dirty="0" sz="3200" spc="-5">
                <a:latin typeface="Arial"/>
                <a:cs typeface="Arial"/>
              </a:rPr>
              <a:t>csdl. </a:t>
            </a:r>
            <a:r>
              <a:rPr dirty="0" sz="3200" spc="35">
                <a:latin typeface="Arial"/>
                <a:cs typeface="Arial"/>
              </a:rPr>
              <a:t>hiệu </a:t>
            </a:r>
            <a:r>
              <a:rPr dirty="0" sz="3200" spc="55">
                <a:latin typeface="Arial"/>
                <a:cs typeface="Arial"/>
              </a:rPr>
              <a:t>quả </a:t>
            </a:r>
            <a:r>
              <a:rPr dirty="0" sz="3200" spc="-50">
                <a:latin typeface="Arial"/>
                <a:cs typeface="Arial"/>
              </a:rPr>
              <a:t>hơn </a:t>
            </a:r>
            <a:r>
              <a:rPr dirty="0" sz="3200" spc="35">
                <a:latin typeface="Arial"/>
                <a:cs typeface="Arial"/>
              </a:rPr>
              <a:t>loại </a:t>
            </a:r>
            <a:r>
              <a:rPr dirty="0" sz="3200">
                <a:latin typeface="Arial"/>
                <a:cs typeface="Arial"/>
              </a:rPr>
              <a:t>1  </a:t>
            </a:r>
            <a:r>
              <a:rPr dirty="0" sz="3200" spc="-30">
                <a:latin typeface="Arial"/>
                <a:cs typeface="Arial"/>
              </a:rPr>
              <a:t>nhưng thực </a:t>
            </a:r>
            <a:r>
              <a:rPr dirty="0" sz="3200" spc="35">
                <a:latin typeface="Arial"/>
                <a:cs typeface="Arial"/>
              </a:rPr>
              <a:t>hiện </a:t>
            </a:r>
            <a:r>
              <a:rPr dirty="0" sz="3200" spc="-30">
                <a:latin typeface="Arial"/>
                <a:cs typeface="Arial"/>
              </a:rPr>
              <a:t>phức </a:t>
            </a:r>
            <a:r>
              <a:rPr dirty="0" sz="3200" spc="50">
                <a:latin typeface="Arial"/>
                <a:cs typeface="Arial"/>
              </a:rPr>
              <a:t>tạp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 spc="-45">
                <a:latin typeface="Arial"/>
                <a:cs typeface="Arial"/>
              </a:rPr>
              <a:t>hơn.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879" y="833119"/>
            <a:ext cx="47224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Loại </a:t>
            </a:r>
            <a:r>
              <a:rPr dirty="0"/>
              <a:t>I</a:t>
            </a:r>
            <a:r>
              <a:rPr dirty="0" spc="-220"/>
              <a:t> </a:t>
            </a:r>
            <a:r>
              <a:rPr dirty="0" spc="-55"/>
              <a:t>JDBC/ODBC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015489"/>
            <a:ext cx="6442075" cy="1380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5">
                <a:latin typeface="Arial"/>
                <a:cs typeface="Arial"/>
              </a:rPr>
              <a:t>jdk </a:t>
            </a:r>
            <a:r>
              <a:rPr dirty="0" sz="2800" spc="55">
                <a:latin typeface="Arial"/>
                <a:cs typeface="Arial"/>
              </a:rPr>
              <a:t>hỗ </a:t>
            </a:r>
            <a:r>
              <a:rPr dirty="0" sz="2800" spc="-60">
                <a:latin typeface="Arial"/>
                <a:cs typeface="Arial"/>
              </a:rPr>
              <a:t>trợ </a:t>
            </a:r>
            <a:r>
              <a:rPr dirty="0" sz="2800" spc="40">
                <a:latin typeface="Arial"/>
                <a:cs typeface="Arial"/>
              </a:rPr>
              <a:t>cầu </a:t>
            </a:r>
            <a:r>
              <a:rPr dirty="0" sz="2800" spc="35">
                <a:latin typeface="Arial"/>
                <a:cs typeface="Arial"/>
              </a:rPr>
              <a:t>nối </a:t>
            </a:r>
            <a:r>
              <a:rPr dirty="0" sz="2800" spc="-30">
                <a:latin typeface="Arial"/>
                <a:cs typeface="Arial"/>
              </a:rPr>
              <a:t>jdbc-odbc</a:t>
            </a:r>
            <a:r>
              <a:rPr dirty="0" sz="2800" spc="-32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(jdbc-odbc  bridge).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30">
                <a:latin typeface="Arial"/>
                <a:cs typeface="Arial"/>
              </a:rPr>
              <a:t>Mềm dẻo </a:t>
            </a:r>
            <a:r>
              <a:rPr dirty="0" sz="2800" spc="-45">
                <a:latin typeface="Arial"/>
                <a:cs typeface="Arial"/>
              </a:rPr>
              <a:t>nhưng </a:t>
            </a:r>
            <a:r>
              <a:rPr dirty="0" sz="2800" spc="-30">
                <a:latin typeface="Arial"/>
                <a:cs typeface="Arial"/>
              </a:rPr>
              <a:t>không </a:t>
            </a:r>
            <a:r>
              <a:rPr dirty="0" sz="2800" spc="15">
                <a:latin typeface="Arial"/>
                <a:cs typeface="Arial"/>
              </a:rPr>
              <a:t>hiệu</a:t>
            </a:r>
            <a:r>
              <a:rPr dirty="0" sz="2800" spc="-330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quả.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9090" y="5410200"/>
            <a:ext cx="1943100" cy="1446530"/>
          </a:xfrm>
          <a:custGeom>
            <a:avLst/>
            <a:gdLst/>
            <a:ahLst/>
            <a:cxnLst/>
            <a:rect l="l" t="t" r="r" b="b"/>
            <a:pathLst>
              <a:path w="1943100" h="1446529">
                <a:moveTo>
                  <a:pt x="971550" y="1446530"/>
                </a:moveTo>
                <a:lnTo>
                  <a:pt x="0" y="1446530"/>
                </a:lnTo>
                <a:lnTo>
                  <a:pt x="0" y="0"/>
                </a:lnTo>
                <a:lnTo>
                  <a:pt x="1943100" y="0"/>
                </a:lnTo>
                <a:lnTo>
                  <a:pt x="1943100" y="1446530"/>
                </a:lnTo>
                <a:lnTo>
                  <a:pt x="971550" y="14465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71567" y="5270907"/>
            <a:ext cx="1533344" cy="1185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40400" y="5586729"/>
            <a:ext cx="1543685" cy="1141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37845">
              <a:lnSpc>
                <a:spcPct val="100000"/>
              </a:lnSpc>
              <a:spcBef>
                <a:spcPts val="100"/>
              </a:spcBef>
            </a:pPr>
            <a:r>
              <a:rPr dirty="0" sz="1000" spc="-15" b="1">
                <a:latin typeface="Times New Roman"/>
                <a:cs typeface="Times New Roman"/>
              </a:rPr>
              <a:t>Network</a:t>
            </a:r>
            <a:r>
              <a:rPr dirty="0" sz="1000" spc="-95" b="1">
                <a:latin typeface="Times New Roman"/>
                <a:cs typeface="Times New Roman"/>
              </a:rPr>
              <a:t> </a:t>
            </a:r>
            <a:r>
              <a:rPr dirty="0" sz="1000" spc="-15" b="1">
                <a:latin typeface="Times New Roman"/>
                <a:cs typeface="Times New Roman"/>
              </a:rPr>
              <a:t>Interface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 marR="548640">
              <a:lnSpc>
                <a:spcPct val="100000"/>
              </a:lnSpc>
              <a:spcBef>
                <a:spcPts val="985"/>
              </a:spcBef>
            </a:pPr>
            <a:r>
              <a:rPr dirty="0" sz="900" spc="-10" b="1">
                <a:latin typeface="Arial"/>
                <a:cs typeface="Arial"/>
              </a:rPr>
              <a:t>Database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0" b="1">
                <a:latin typeface="Arial"/>
                <a:cs typeface="Arial"/>
              </a:rPr>
              <a:t>S</a:t>
            </a:r>
            <a:r>
              <a:rPr dirty="0" sz="1200" b="1">
                <a:latin typeface="Arial"/>
                <a:cs typeface="Arial"/>
              </a:rPr>
              <a:t>erver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38400" y="3533140"/>
            <a:ext cx="3124200" cy="1743710"/>
          </a:xfrm>
          <a:custGeom>
            <a:avLst/>
            <a:gdLst/>
            <a:ahLst/>
            <a:cxnLst/>
            <a:rect l="l" t="t" r="r" b="b"/>
            <a:pathLst>
              <a:path w="3124200" h="1743710">
                <a:moveTo>
                  <a:pt x="1562100" y="1743710"/>
                </a:moveTo>
                <a:lnTo>
                  <a:pt x="0" y="1743710"/>
                </a:lnTo>
                <a:lnTo>
                  <a:pt x="0" y="0"/>
                </a:lnTo>
                <a:lnTo>
                  <a:pt x="3124200" y="0"/>
                </a:lnTo>
                <a:lnTo>
                  <a:pt x="3124200" y="1743710"/>
                </a:lnTo>
                <a:lnTo>
                  <a:pt x="1562100" y="174371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94939" y="3698240"/>
            <a:ext cx="1477010" cy="266700"/>
          </a:xfrm>
          <a:custGeom>
            <a:avLst/>
            <a:gdLst/>
            <a:ahLst/>
            <a:cxnLst/>
            <a:rect l="l" t="t" r="r" b="b"/>
            <a:pathLst>
              <a:path w="1477010" h="266700">
                <a:moveTo>
                  <a:pt x="1477010" y="0"/>
                </a:moveTo>
                <a:lnTo>
                  <a:pt x="0" y="0"/>
                </a:lnTo>
                <a:lnTo>
                  <a:pt x="0" y="266700"/>
                </a:lnTo>
                <a:lnTo>
                  <a:pt x="1477010" y="266700"/>
                </a:lnTo>
                <a:lnTo>
                  <a:pt x="1477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94939" y="3698240"/>
            <a:ext cx="1477010" cy="266700"/>
          </a:xfrm>
          <a:custGeom>
            <a:avLst/>
            <a:gdLst/>
            <a:ahLst/>
            <a:cxnLst/>
            <a:rect l="l" t="t" r="r" b="b"/>
            <a:pathLst>
              <a:path w="1477010" h="266700">
                <a:moveTo>
                  <a:pt x="737870" y="266700"/>
                </a:moveTo>
                <a:lnTo>
                  <a:pt x="0" y="266700"/>
                </a:lnTo>
                <a:lnTo>
                  <a:pt x="0" y="0"/>
                </a:lnTo>
                <a:lnTo>
                  <a:pt x="1477010" y="0"/>
                </a:lnTo>
                <a:lnTo>
                  <a:pt x="1477010" y="266700"/>
                </a:lnTo>
                <a:lnTo>
                  <a:pt x="737870" y="2667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56839" y="3647440"/>
            <a:ext cx="1475740" cy="266700"/>
          </a:xfrm>
          <a:custGeom>
            <a:avLst/>
            <a:gdLst/>
            <a:ahLst/>
            <a:cxnLst/>
            <a:rect l="l" t="t" r="r" b="b"/>
            <a:pathLst>
              <a:path w="1475739" h="266700">
                <a:moveTo>
                  <a:pt x="1475739" y="0"/>
                </a:moveTo>
                <a:lnTo>
                  <a:pt x="0" y="0"/>
                </a:lnTo>
                <a:lnTo>
                  <a:pt x="0" y="266700"/>
                </a:lnTo>
                <a:lnTo>
                  <a:pt x="1475739" y="266700"/>
                </a:lnTo>
                <a:lnTo>
                  <a:pt x="1475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56839" y="3647440"/>
            <a:ext cx="1475740" cy="266700"/>
          </a:xfrm>
          <a:custGeom>
            <a:avLst/>
            <a:gdLst/>
            <a:ahLst/>
            <a:cxnLst/>
            <a:rect l="l" t="t" r="r" b="b"/>
            <a:pathLst>
              <a:path w="1475739" h="266700">
                <a:moveTo>
                  <a:pt x="737870" y="266700"/>
                </a:moveTo>
                <a:lnTo>
                  <a:pt x="0" y="266700"/>
                </a:lnTo>
                <a:lnTo>
                  <a:pt x="0" y="0"/>
                </a:lnTo>
                <a:lnTo>
                  <a:pt x="1475739" y="0"/>
                </a:lnTo>
                <a:lnTo>
                  <a:pt x="1475739" y="266700"/>
                </a:lnTo>
                <a:lnTo>
                  <a:pt x="737870" y="2667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656839" y="3647440"/>
            <a:ext cx="1475740" cy="2667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6990" rIns="0" bIns="0" rtlCol="0" vert="horz">
            <a:spAutoFit/>
          </a:bodyPr>
          <a:lstStyle/>
          <a:p>
            <a:pPr marL="424180">
              <a:lnSpc>
                <a:spcPct val="100000"/>
              </a:lnSpc>
              <a:spcBef>
                <a:spcPts val="370"/>
              </a:spcBef>
            </a:pPr>
            <a:r>
              <a:rPr dirty="0" sz="1200" spc="-10">
                <a:latin typeface="Times New Roman"/>
                <a:cs typeface="Times New Roman"/>
              </a:rPr>
              <a:t>Aplication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05100" y="4127500"/>
            <a:ext cx="1475740" cy="266700"/>
          </a:xfrm>
          <a:custGeom>
            <a:avLst/>
            <a:gdLst/>
            <a:ahLst/>
            <a:cxnLst/>
            <a:rect l="l" t="t" r="r" b="b"/>
            <a:pathLst>
              <a:path w="1475739" h="266700">
                <a:moveTo>
                  <a:pt x="1475739" y="0"/>
                </a:moveTo>
                <a:lnTo>
                  <a:pt x="0" y="0"/>
                </a:lnTo>
                <a:lnTo>
                  <a:pt x="0" y="266700"/>
                </a:lnTo>
                <a:lnTo>
                  <a:pt x="1475739" y="266700"/>
                </a:lnTo>
                <a:lnTo>
                  <a:pt x="1475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05100" y="4127500"/>
            <a:ext cx="1475740" cy="266700"/>
          </a:xfrm>
          <a:custGeom>
            <a:avLst/>
            <a:gdLst/>
            <a:ahLst/>
            <a:cxnLst/>
            <a:rect l="l" t="t" r="r" b="b"/>
            <a:pathLst>
              <a:path w="1475739" h="266700">
                <a:moveTo>
                  <a:pt x="737870" y="266700"/>
                </a:moveTo>
                <a:lnTo>
                  <a:pt x="0" y="266700"/>
                </a:lnTo>
                <a:lnTo>
                  <a:pt x="0" y="0"/>
                </a:lnTo>
                <a:lnTo>
                  <a:pt x="1475739" y="0"/>
                </a:lnTo>
                <a:lnTo>
                  <a:pt x="1475739" y="266700"/>
                </a:lnTo>
                <a:lnTo>
                  <a:pt x="737870" y="2667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67000" y="4076700"/>
            <a:ext cx="1475740" cy="266700"/>
          </a:xfrm>
          <a:custGeom>
            <a:avLst/>
            <a:gdLst/>
            <a:ahLst/>
            <a:cxnLst/>
            <a:rect l="l" t="t" r="r" b="b"/>
            <a:pathLst>
              <a:path w="1475739" h="266700">
                <a:moveTo>
                  <a:pt x="1475739" y="0"/>
                </a:moveTo>
                <a:lnTo>
                  <a:pt x="0" y="0"/>
                </a:lnTo>
                <a:lnTo>
                  <a:pt x="0" y="266700"/>
                </a:lnTo>
                <a:lnTo>
                  <a:pt x="1475739" y="266700"/>
                </a:lnTo>
                <a:lnTo>
                  <a:pt x="1475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67000" y="4076700"/>
            <a:ext cx="1475740" cy="266700"/>
          </a:xfrm>
          <a:custGeom>
            <a:avLst/>
            <a:gdLst/>
            <a:ahLst/>
            <a:cxnLst/>
            <a:rect l="l" t="t" r="r" b="b"/>
            <a:pathLst>
              <a:path w="1475739" h="266700">
                <a:moveTo>
                  <a:pt x="737870" y="266700"/>
                </a:moveTo>
                <a:lnTo>
                  <a:pt x="0" y="266700"/>
                </a:lnTo>
                <a:lnTo>
                  <a:pt x="0" y="0"/>
                </a:lnTo>
                <a:lnTo>
                  <a:pt x="1475739" y="0"/>
                </a:lnTo>
                <a:lnTo>
                  <a:pt x="1475739" y="266700"/>
                </a:lnTo>
                <a:lnTo>
                  <a:pt x="737870" y="2667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667000" y="4076700"/>
            <a:ext cx="1475740" cy="2667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6990" rIns="0" bIns="0" rtlCol="0" vert="horz">
            <a:spAutoFit/>
          </a:bodyPr>
          <a:lstStyle/>
          <a:p>
            <a:pPr marL="338455">
              <a:lnSpc>
                <a:spcPct val="100000"/>
              </a:lnSpc>
              <a:spcBef>
                <a:spcPts val="370"/>
              </a:spcBef>
            </a:pPr>
            <a:r>
              <a:rPr dirty="0" sz="1200" spc="-15">
                <a:latin typeface="Times New Roman"/>
                <a:cs typeface="Times New Roman"/>
              </a:rPr>
              <a:t>JDBC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Driver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24150" y="4574540"/>
            <a:ext cx="1475740" cy="266700"/>
          </a:xfrm>
          <a:custGeom>
            <a:avLst/>
            <a:gdLst/>
            <a:ahLst/>
            <a:cxnLst/>
            <a:rect l="l" t="t" r="r" b="b"/>
            <a:pathLst>
              <a:path w="1475739" h="266700">
                <a:moveTo>
                  <a:pt x="1475739" y="0"/>
                </a:moveTo>
                <a:lnTo>
                  <a:pt x="0" y="0"/>
                </a:lnTo>
                <a:lnTo>
                  <a:pt x="0" y="266700"/>
                </a:lnTo>
                <a:lnTo>
                  <a:pt x="1475739" y="266700"/>
                </a:lnTo>
                <a:lnTo>
                  <a:pt x="1475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229100" y="4110990"/>
            <a:ext cx="561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dirty="0" sz="1200" u="sng"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24150" y="4574540"/>
            <a:ext cx="1475740" cy="266700"/>
          </a:xfrm>
          <a:custGeom>
            <a:avLst/>
            <a:gdLst/>
            <a:ahLst/>
            <a:cxnLst/>
            <a:rect l="l" t="t" r="r" b="b"/>
            <a:pathLst>
              <a:path w="1475739" h="266700">
                <a:moveTo>
                  <a:pt x="737870" y="266700"/>
                </a:moveTo>
                <a:lnTo>
                  <a:pt x="0" y="266700"/>
                </a:lnTo>
                <a:lnTo>
                  <a:pt x="0" y="0"/>
                </a:lnTo>
                <a:lnTo>
                  <a:pt x="1475739" y="0"/>
                </a:lnTo>
                <a:lnTo>
                  <a:pt x="1475739" y="266700"/>
                </a:lnTo>
                <a:lnTo>
                  <a:pt x="737870" y="2667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86050" y="4523740"/>
            <a:ext cx="1475740" cy="266700"/>
          </a:xfrm>
          <a:custGeom>
            <a:avLst/>
            <a:gdLst/>
            <a:ahLst/>
            <a:cxnLst/>
            <a:rect l="l" t="t" r="r" b="b"/>
            <a:pathLst>
              <a:path w="1475739" h="266700">
                <a:moveTo>
                  <a:pt x="1475739" y="0"/>
                </a:moveTo>
                <a:lnTo>
                  <a:pt x="0" y="0"/>
                </a:lnTo>
                <a:lnTo>
                  <a:pt x="0" y="266700"/>
                </a:lnTo>
                <a:lnTo>
                  <a:pt x="1475739" y="266700"/>
                </a:lnTo>
                <a:lnTo>
                  <a:pt x="1475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86050" y="4523740"/>
            <a:ext cx="1475740" cy="266700"/>
          </a:xfrm>
          <a:custGeom>
            <a:avLst/>
            <a:gdLst/>
            <a:ahLst/>
            <a:cxnLst/>
            <a:rect l="l" t="t" r="r" b="b"/>
            <a:pathLst>
              <a:path w="1475739" h="266700">
                <a:moveTo>
                  <a:pt x="737870" y="266700"/>
                </a:moveTo>
                <a:lnTo>
                  <a:pt x="0" y="266700"/>
                </a:lnTo>
                <a:lnTo>
                  <a:pt x="0" y="0"/>
                </a:lnTo>
                <a:lnTo>
                  <a:pt x="1475739" y="0"/>
                </a:lnTo>
                <a:lnTo>
                  <a:pt x="1475739" y="266700"/>
                </a:lnTo>
                <a:lnTo>
                  <a:pt x="737870" y="2667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86050" y="4523740"/>
            <a:ext cx="1475740" cy="2667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6990" rIns="0" bIns="0" rtlCol="0" vert="horz">
            <a:spAutoFit/>
          </a:bodyPr>
          <a:lstStyle/>
          <a:p>
            <a:pPr marL="313055">
              <a:lnSpc>
                <a:spcPct val="100000"/>
              </a:lnSpc>
              <a:spcBef>
                <a:spcPts val="370"/>
              </a:spcBef>
            </a:pPr>
            <a:r>
              <a:rPr dirty="0" sz="1200" spc="-15">
                <a:latin typeface="Times New Roman"/>
                <a:cs typeface="Times New Roman"/>
              </a:rPr>
              <a:t>ODBC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Driver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67000" y="4999990"/>
            <a:ext cx="1524000" cy="228600"/>
          </a:xfrm>
          <a:custGeom>
            <a:avLst/>
            <a:gdLst/>
            <a:ahLst/>
            <a:cxnLst/>
            <a:rect l="l" t="t" r="r" b="b"/>
            <a:pathLst>
              <a:path w="1524000" h="228600">
                <a:moveTo>
                  <a:pt x="762000" y="228600"/>
                </a:moveTo>
                <a:lnTo>
                  <a:pt x="0" y="228600"/>
                </a:lnTo>
                <a:lnTo>
                  <a:pt x="0" y="0"/>
                </a:lnTo>
                <a:lnTo>
                  <a:pt x="1524000" y="0"/>
                </a:lnTo>
                <a:lnTo>
                  <a:pt x="1524000" y="228600"/>
                </a:lnTo>
                <a:lnTo>
                  <a:pt x="762000" y="2286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929889" y="5034279"/>
            <a:ext cx="9975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5" b="1">
                <a:latin typeface="Times New Roman"/>
                <a:cs typeface="Times New Roman"/>
              </a:rPr>
              <a:t>Network</a:t>
            </a:r>
            <a:r>
              <a:rPr dirty="0" sz="1000" spc="-90" b="1">
                <a:latin typeface="Times New Roman"/>
                <a:cs typeface="Times New Roman"/>
              </a:rPr>
              <a:t> </a:t>
            </a:r>
            <a:r>
              <a:rPr dirty="0" sz="1000" spc="-15" b="1">
                <a:latin typeface="Times New Roman"/>
                <a:cs typeface="Times New Roman"/>
              </a:rPr>
              <a:t>Interface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45990" y="4191000"/>
            <a:ext cx="770890" cy="294640"/>
          </a:xfrm>
          <a:custGeom>
            <a:avLst/>
            <a:gdLst/>
            <a:ahLst/>
            <a:cxnLst/>
            <a:rect l="l" t="t" r="r" b="b"/>
            <a:pathLst>
              <a:path w="770889" h="294639">
                <a:moveTo>
                  <a:pt x="386080" y="0"/>
                </a:moveTo>
                <a:lnTo>
                  <a:pt x="314973" y="2292"/>
                </a:lnTo>
                <a:lnTo>
                  <a:pt x="248749" y="8933"/>
                </a:lnTo>
                <a:lnTo>
                  <a:pt x="188336" y="19567"/>
                </a:lnTo>
                <a:lnTo>
                  <a:pt x="134665" y="33838"/>
                </a:lnTo>
                <a:lnTo>
                  <a:pt x="88666" y="51392"/>
                </a:lnTo>
                <a:lnTo>
                  <a:pt x="51270" y="71872"/>
                </a:lnTo>
                <a:lnTo>
                  <a:pt x="6006" y="120191"/>
                </a:lnTo>
                <a:lnTo>
                  <a:pt x="0" y="147319"/>
                </a:lnTo>
                <a:lnTo>
                  <a:pt x="6006" y="174448"/>
                </a:lnTo>
                <a:lnTo>
                  <a:pt x="51270" y="222767"/>
                </a:lnTo>
                <a:lnTo>
                  <a:pt x="88666" y="243247"/>
                </a:lnTo>
                <a:lnTo>
                  <a:pt x="134665" y="260801"/>
                </a:lnTo>
                <a:lnTo>
                  <a:pt x="188336" y="275072"/>
                </a:lnTo>
                <a:lnTo>
                  <a:pt x="248749" y="285706"/>
                </a:lnTo>
                <a:lnTo>
                  <a:pt x="314973" y="292347"/>
                </a:lnTo>
                <a:lnTo>
                  <a:pt x="386080" y="294639"/>
                </a:lnTo>
                <a:lnTo>
                  <a:pt x="456808" y="292347"/>
                </a:lnTo>
                <a:lnTo>
                  <a:pt x="522738" y="285706"/>
                </a:lnTo>
                <a:lnTo>
                  <a:pt x="582930" y="275072"/>
                </a:lnTo>
                <a:lnTo>
                  <a:pt x="636442" y="260801"/>
                </a:lnTo>
                <a:lnTo>
                  <a:pt x="682334" y="243247"/>
                </a:lnTo>
                <a:lnTo>
                  <a:pt x="719666" y="222767"/>
                </a:lnTo>
                <a:lnTo>
                  <a:pt x="764884" y="174448"/>
                </a:lnTo>
                <a:lnTo>
                  <a:pt x="770889" y="147319"/>
                </a:lnTo>
                <a:lnTo>
                  <a:pt x="764884" y="120191"/>
                </a:lnTo>
                <a:lnTo>
                  <a:pt x="719666" y="71872"/>
                </a:lnTo>
                <a:lnTo>
                  <a:pt x="682334" y="51392"/>
                </a:lnTo>
                <a:lnTo>
                  <a:pt x="636442" y="33838"/>
                </a:lnTo>
                <a:lnTo>
                  <a:pt x="582930" y="19567"/>
                </a:lnTo>
                <a:lnTo>
                  <a:pt x="522738" y="8933"/>
                </a:lnTo>
                <a:lnTo>
                  <a:pt x="456808" y="2292"/>
                </a:lnTo>
                <a:lnTo>
                  <a:pt x="386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45990" y="4191000"/>
            <a:ext cx="770890" cy="294640"/>
          </a:xfrm>
          <a:custGeom>
            <a:avLst/>
            <a:gdLst/>
            <a:ahLst/>
            <a:cxnLst/>
            <a:rect l="l" t="t" r="r" b="b"/>
            <a:pathLst>
              <a:path w="770889" h="294639">
                <a:moveTo>
                  <a:pt x="386080" y="0"/>
                </a:moveTo>
                <a:lnTo>
                  <a:pt x="456808" y="2292"/>
                </a:lnTo>
                <a:lnTo>
                  <a:pt x="522738" y="8933"/>
                </a:lnTo>
                <a:lnTo>
                  <a:pt x="582930" y="19567"/>
                </a:lnTo>
                <a:lnTo>
                  <a:pt x="636442" y="33838"/>
                </a:lnTo>
                <a:lnTo>
                  <a:pt x="682334" y="51392"/>
                </a:lnTo>
                <a:lnTo>
                  <a:pt x="719666" y="71872"/>
                </a:lnTo>
                <a:lnTo>
                  <a:pt x="764884" y="120191"/>
                </a:lnTo>
                <a:lnTo>
                  <a:pt x="770889" y="147319"/>
                </a:lnTo>
                <a:lnTo>
                  <a:pt x="764884" y="174448"/>
                </a:lnTo>
                <a:lnTo>
                  <a:pt x="719666" y="222767"/>
                </a:lnTo>
                <a:lnTo>
                  <a:pt x="682334" y="243247"/>
                </a:lnTo>
                <a:lnTo>
                  <a:pt x="636442" y="260801"/>
                </a:lnTo>
                <a:lnTo>
                  <a:pt x="582930" y="275072"/>
                </a:lnTo>
                <a:lnTo>
                  <a:pt x="522738" y="285706"/>
                </a:lnTo>
                <a:lnTo>
                  <a:pt x="456808" y="292347"/>
                </a:lnTo>
                <a:lnTo>
                  <a:pt x="386080" y="294639"/>
                </a:lnTo>
                <a:lnTo>
                  <a:pt x="314973" y="292347"/>
                </a:lnTo>
                <a:lnTo>
                  <a:pt x="248749" y="285706"/>
                </a:lnTo>
                <a:lnTo>
                  <a:pt x="188336" y="275072"/>
                </a:lnTo>
                <a:lnTo>
                  <a:pt x="134665" y="260801"/>
                </a:lnTo>
                <a:lnTo>
                  <a:pt x="88666" y="243247"/>
                </a:lnTo>
                <a:lnTo>
                  <a:pt x="51270" y="222767"/>
                </a:lnTo>
                <a:lnTo>
                  <a:pt x="6006" y="174448"/>
                </a:lnTo>
                <a:lnTo>
                  <a:pt x="0" y="147319"/>
                </a:lnTo>
                <a:lnTo>
                  <a:pt x="6006" y="120191"/>
                </a:lnTo>
                <a:lnTo>
                  <a:pt x="51270" y="71872"/>
                </a:lnTo>
                <a:lnTo>
                  <a:pt x="88666" y="51392"/>
                </a:lnTo>
                <a:lnTo>
                  <a:pt x="134665" y="33838"/>
                </a:lnTo>
                <a:lnTo>
                  <a:pt x="188336" y="19567"/>
                </a:lnTo>
                <a:lnTo>
                  <a:pt x="248749" y="8933"/>
                </a:lnTo>
                <a:lnTo>
                  <a:pt x="314973" y="2292"/>
                </a:lnTo>
                <a:lnTo>
                  <a:pt x="38608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33290" y="4114800"/>
            <a:ext cx="770890" cy="294640"/>
          </a:xfrm>
          <a:custGeom>
            <a:avLst/>
            <a:gdLst/>
            <a:ahLst/>
            <a:cxnLst/>
            <a:rect l="l" t="t" r="r" b="b"/>
            <a:pathLst>
              <a:path w="770889" h="294639">
                <a:moveTo>
                  <a:pt x="386080" y="0"/>
                </a:moveTo>
                <a:lnTo>
                  <a:pt x="315308" y="2292"/>
                </a:lnTo>
                <a:lnTo>
                  <a:pt x="249261" y="8933"/>
                </a:lnTo>
                <a:lnTo>
                  <a:pt x="188900" y="19567"/>
                </a:lnTo>
                <a:lnTo>
                  <a:pt x="135187" y="33838"/>
                </a:lnTo>
                <a:lnTo>
                  <a:pt x="89084" y="51392"/>
                </a:lnTo>
                <a:lnTo>
                  <a:pt x="51552" y="71872"/>
                </a:lnTo>
                <a:lnTo>
                  <a:pt x="6048" y="120191"/>
                </a:lnTo>
                <a:lnTo>
                  <a:pt x="0" y="147319"/>
                </a:lnTo>
                <a:lnTo>
                  <a:pt x="6048" y="174448"/>
                </a:lnTo>
                <a:lnTo>
                  <a:pt x="51552" y="222767"/>
                </a:lnTo>
                <a:lnTo>
                  <a:pt x="89084" y="243247"/>
                </a:lnTo>
                <a:lnTo>
                  <a:pt x="135187" y="260801"/>
                </a:lnTo>
                <a:lnTo>
                  <a:pt x="188900" y="275072"/>
                </a:lnTo>
                <a:lnTo>
                  <a:pt x="249261" y="285706"/>
                </a:lnTo>
                <a:lnTo>
                  <a:pt x="315308" y="292347"/>
                </a:lnTo>
                <a:lnTo>
                  <a:pt x="386080" y="294639"/>
                </a:lnTo>
                <a:lnTo>
                  <a:pt x="456808" y="292347"/>
                </a:lnTo>
                <a:lnTo>
                  <a:pt x="522738" y="285706"/>
                </a:lnTo>
                <a:lnTo>
                  <a:pt x="582930" y="275072"/>
                </a:lnTo>
                <a:lnTo>
                  <a:pt x="636442" y="260801"/>
                </a:lnTo>
                <a:lnTo>
                  <a:pt x="682334" y="243247"/>
                </a:lnTo>
                <a:lnTo>
                  <a:pt x="719666" y="222767"/>
                </a:lnTo>
                <a:lnTo>
                  <a:pt x="764884" y="174448"/>
                </a:lnTo>
                <a:lnTo>
                  <a:pt x="770889" y="147319"/>
                </a:lnTo>
                <a:lnTo>
                  <a:pt x="764884" y="120191"/>
                </a:lnTo>
                <a:lnTo>
                  <a:pt x="719666" y="71872"/>
                </a:lnTo>
                <a:lnTo>
                  <a:pt x="682334" y="51392"/>
                </a:lnTo>
                <a:lnTo>
                  <a:pt x="636442" y="33838"/>
                </a:lnTo>
                <a:lnTo>
                  <a:pt x="582930" y="19567"/>
                </a:lnTo>
                <a:lnTo>
                  <a:pt x="522738" y="8933"/>
                </a:lnTo>
                <a:lnTo>
                  <a:pt x="456808" y="2292"/>
                </a:lnTo>
                <a:lnTo>
                  <a:pt x="3860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33290" y="4114800"/>
            <a:ext cx="770890" cy="294640"/>
          </a:xfrm>
          <a:custGeom>
            <a:avLst/>
            <a:gdLst/>
            <a:ahLst/>
            <a:cxnLst/>
            <a:rect l="l" t="t" r="r" b="b"/>
            <a:pathLst>
              <a:path w="770889" h="294639">
                <a:moveTo>
                  <a:pt x="386080" y="0"/>
                </a:moveTo>
                <a:lnTo>
                  <a:pt x="456808" y="2292"/>
                </a:lnTo>
                <a:lnTo>
                  <a:pt x="522738" y="8933"/>
                </a:lnTo>
                <a:lnTo>
                  <a:pt x="582930" y="19567"/>
                </a:lnTo>
                <a:lnTo>
                  <a:pt x="636442" y="33838"/>
                </a:lnTo>
                <a:lnTo>
                  <a:pt x="682334" y="51392"/>
                </a:lnTo>
                <a:lnTo>
                  <a:pt x="719666" y="71872"/>
                </a:lnTo>
                <a:lnTo>
                  <a:pt x="764884" y="120191"/>
                </a:lnTo>
                <a:lnTo>
                  <a:pt x="770889" y="147319"/>
                </a:lnTo>
                <a:lnTo>
                  <a:pt x="764884" y="174448"/>
                </a:lnTo>
                <a:lnTo>
                  <a:pt x="719666" y="222767"/>
                </a:lnTo>
                <a:lnTo>
                  <a:pt x="682334" y="243247"/>
                </a:lnTo>
                <a:lnTo>
                  <a:pt x="636442" y="260801"/>
                </a:lnTo>
                <a:lnTo>
                  <a:pt x="582930" y="275072"/>
                </a:lnTo>
                <a:lnTo>
                  <a:pt x="522738" y="285706"/>
                </a:lnTo>
                <a:lnTo>
                  <a:pt x="456808" y="292347"/>
                </a:lnTo>
                <a:lnTo>
                  <a:pt x="386080" y="294639"/>
                </a:lnTo>
                <a:lnTo>
                  <a:pt x="315308" y="292347"/>
                </a:lnTo>
                <a:lnTo>
                  <a:pt x="249261" y="285706"/>
                </a:lnTo>
                <a:lnTo>
                  <a:pt x="188900" y="275072"/>
                </a:lnTo>
                <a:lnTo>
                  <a:pt x="135187" y="260801"/>
                </a:lnTo>
                <a:lnTo>
                  <a:pt x="89084" y="243247"/>
                </a:lnTo>
                <a:lnTo>
                  <a:pt x="51552" y="222767"/>
                </a:lnTo>
                <a:lnTo>
                  <a:pt x="6048" y="174448"/>
                </a:lnTo>
                <a:lnTo>
                  <a:pt x="0" y="147319"/>
                </a:lnTo>
                <a:lnTo>
                  <a:pt x="6048" y="120191"/>
                </a:lnTo>
                <a:lnTo>
                  <a:pt x="51552" y="71872"/>
                </a:lnTo>
                <a:lnTo>
                  <a:pt x="89084" y="51392"/>
                </a:lnTo>
                <a:lnTo>
                  <a:pt x="135187" y="33838"/>
                </a:lnTo>
                <a:lnTo>
                  <a:pt x="188900" y="19567"/>
                </a:lnTo>
                <a:lnTo>
                  <a:pt x="249261" y="8933"/>
                </a:lnTo>
                <a:lnTo>
                  <a:pt x="315308" y="2292"/>
                </a:lnTo>
                <a:lnTo>
                  <a:pt x="38608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965700" y="4192270"/>
            <a:ext cx="3086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Times New Roman"/>
                <a:cs typeface="Times New Roman"/>
              </a:rPr>
              <a:t>D</a:t>
            </a:r>
            <a:r>
              <a:rPr dirty="0" sz="1200" spc="-15">
                <a:latin typeface="Times New Roman"/>
                <a:cs typeface="Times New Roman"/>
              </a:rPr>
              <a:t>i</a:t>
            </a:r>
            <a:r>
              <a:rPr dirty="0" sz="1200" spc="-10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770120" y="4193540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29" h="6350">
                <a:moveTo>
                  <a:pt x="11429" y="635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26940" y="4166870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29" h="6350">
                <a:moveTo>
                  <a:pt x="11430" y="634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607559" y="4095750"/>
            <a:ext cx="87630" cy="52069"/>
          </a:xfrm>
          <a:custGeom>
            <a:avLst/>
            <a:gdLst/>
            <a:ahLst/>
            <a:cxnLst/>
            <a:rect l="l" t="t" r="r" b="b"/>
            <a:pathLst>
              <a:path w="87629" h="52070">
                <a:moveTo>
                  <a:pt x="87629" y="5206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64379" y="4069079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29" h="6350">
                <a:moveTo>
                  <a:pt x="11430" y="635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21200" y="4043679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29" h="6350">
                <a:moveTo>
                  <a:pt x="11429" y="635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01820" y="3971290"/>
            <a:ext cx="87630" cy="52069"/>
          </a:xfrm>
          <a:custGeom>
            <a:avLst/>
            <a:gdLst/>
            <a:ahLst/>
            <a:cxnLst/>
            <a:rect l="l" t="t" r="r" b="b"/>
            <a:pathLst>
              <a:path w="87629" h="52070">
                <a:moveTo>
                  <a:pt x="87629" y="5207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58640" y="3944620"/>
            <a:ext cx="11430" cy="7620"/>
          </a:xfrm>
          <a:custGeom>
            <a:avLst/>
            <a:gdLst/>
            <a:ahLst/>
            <a:cxnLst/>
            <a:rect l="l" t="t" r="r" b="b"/>
            <a:pathLst>
              <a:path w="11429" h="7620">
                <a:moveTo>
                  <a:pt x="11430" y="761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315459" y="3919220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29" h="6350">
                <a:moveTo>
                  <a:pt x="11429" y="6349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32909" y="3869690"/>
            <a:ext cx="50800" cy="29209"/>
          </a:xfrm>
          <a:custGeom>
            <a:avLst/>
            <a:gdLst/>
            <a:ahLst/>
            <a:cxnLst/>
            <a:rect l="l" t="t" r="r" b="b"/>
            <a:pathLst>
              <a:path w="50800" h="29210">
                <a:moveTo>
                  <a:pt x="50800" y="2921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180840" y="3837940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20">
                <a:moveTo>
                  <a:pt x="0" y="0"/>
                </a:moveTo>
                <a:lnTo>
                  <a:pt x="45720" y="71120"/>
                </a:lnTo>
                <a:lnTo>
                  <a:pt x="85089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80840" y="422020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76200" y="0"/>
                </a:moveTo>
                <a:lnTo>
                  <a:pt x="0" y="38100"/>
                </a:lnTo>
                <a:lnTo>
                  <a:pt x="76200" y="7492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58309" y="4314190"/>
            <a:ext cx="494030" cy="355600"/>
          </a:xfrm>
          <a:custGeom>
            <a:avLst/>
            <a:gdLst/>
            <a:ahLst/>
            <a:cxnLst/>
            <a:rect l="l" t="t" r="r" b="b"/>
            <a:pathLst>
              <a:path w="494029" h="355600">
                <a:moveTo>
                  <a:pt x="494029" y="0"/>
                </a:moveTo>
                <a:lnTo>
                  <a:pt x="0" y="35560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10050" y="4630420"/>
            <a:ext cx="83820" cy="74930"/>
          </a:xfrm>
          <a:custGeom>
            <a:avLst/>
            <a:gdLst/>
            <a:ahLst/>
            <a:cxnLst/>
            <a:rect l="l" t="t" r="r" b="b"/>
            <a:pathLst>
              <a:path w="83820" h="74929">
                <a:moveTo>
                  <a:pt x="39370" y="0"/>
                </a:moveTo>
                <a:lnTo>
                  <a:pt x="0" y="74929"/>
                </a:lnTo>
                <a:lnTo>
                  <a:pt x="83820" y="60959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075939" y="3923029"/>
            <a:ext cx="152400" cy="153670"/>
          </a:xfrm>
          <a:custGeom>
            <a:avLst/>
            <a:gdLst/>
            <a:ahLst/>
            <a:cxnLst/>
            <a:rect l="l" t="t" r="r" b="b"/>
            <a:pathLst>
              <a:path w="152400" h="153670">
                <a:moveTo>
                  <a:pt x="152400" y="115570"/>
                </a:moveTo>
                <a:lnTo>
                  <a:pt x="0" y="115570"/>
                </a:lnTo>
                <a:lnTo>
                  <a:pt x="76200" y="153670"/>
                </a:lnTo>
                <a:lnTo>
                  <a:pt x="152400" y="115570"/>
                </a:lnTo>
                <a:close/>
              </a:path>
              <a:path w="152400" h="153670">
                <a:moveTo>
                  <a:pt x="114300" y="0"/>
                </a:moveTo>
                <a:lnTo>
                  <a:pt x="38100" y="0"/>
                </a:lnTo>
                <a:lnTo>
                  <a:pt x="38100" y="115570"/>
                </a:lnTo>
                <a:lnTo>
                  <a:pt x="114300" y="115570"/>
                </a:lnTo>
                <a:lnTo>
                  <a:pt x="114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075939" y="3923029"/>
            <a:ext cx="152400" cy="153670"/>
          </a:xfrm>
          <a:custGeom>
            <a:avLst/>
            <a:gdLst/>
            <a:ahLst/>
            <a:cxnLst/>
            <a:rect l="l" t="t" r="r" b="b"/>
            <a:pathLst>
              <a:path w="152400" h="153670">
                <a:moveTo>
                  <a:pt x="38100" y="0"/>
                </a:moveTo>
                <a:lnTo>
                  <a:pt x="38100" y="115570"/>
                </a:lnTo>
                <a:lnTo>
                  <a:pt x="0" y="115570"/>
                </a:lnTo>
                <a:lnTo>
                  <a:pt x="76200" y="153670"/>
                </a:lnTo>
                <a:lnTo>
                  <a:pt x="152400" y="115570"/>
                </a:lnTo>
                <a:lnTo>
                  <a:pt x="114300" y="115570"/>
                </a:lnTo>
                <a:lnTo>
                  <a:pt x="114300" y="0"/>
                </a:lnTo>
                <a:lnTo>
                  <a:pt x="381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67050" y="437134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114300"/>
                </a:moveTo>
                <a:lnTo>
                  <a:pt x="0" y="114300"/>
                </a:lnTo>
                <a:lnTo>
                  <a:pt x="76200" y="152400"/>
                </a:lnTo>
                <a:lnTo>
                  <a:pt x="152400" y="114300"/>
                </a:lnTo>
                <a:close/>
              </a:path>
              <a:path w="152400" h="152400">
                <a:moveTo>
                  <a:pt x="114300" y="0"/>
                </a:moveTo>
                <a:lnTo>
                  <a:pt x="38100" y="0"/>
                </a:lnTo>
                <a:lnTo>
                  <a:pt x="38100" y="11430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67050" y="437134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38100" y="0"/>
                </a:moveTo>
                <a:lnTo>
                  <a:pt x="38100" y="114300"/>
                </a:lnTo>
                <a:lnTo>
                  <a:pt x="0" y="114300"/>
                </a:lnTo>
                <a:lnTo>
                  <a:pt x="76200" y="152400"/>
                </a:lnTo>
                <a:lnTo>
                  <a:pt x="152400" y="114300"/>
                </a:lnTo>
                <a:lnTo>
                  <a:pt x="114300" y="114300"/>
                </a:lnTo>
                <a:lnTo>
                  <a:pt x="114300" y="0"/>
                </a:lnTo>
                <a:lnTo>
                  <a:pt x="381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075939" y="48387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38100" y="0"/>
                </a:moveTo>
                <a:lnTo>
                  <a:pt x="38100" y="114300"/>
                </a:lnTo>
                <a:lnTo>
                  <a:pt x="0" y="114300"/>
                </a:lnTo>
                <a:lnTo>
                  <a:pt x="76200" y="152400"/>
                </a:lnTo>
                <a:lnTo>
                  <a:pt x="152400" y="114300"/>
                </a:lnTo>
                <a:lnTo>
                  <a:pt x="114300" y="114300"/>
                </a:lnTo>
                <a:lnTo>
                  <a:pt x="114300" y="0"/>
                </a:lnTo>
                <a:lnTo>
                  <a:pt x="381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486150" y="392302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14300" y="38100"/>
                </a:moveTo>
                <a:lnTo>
                  <a:pt x="38100" y="38100"/>
                </a:lnTo>
                <a:lnTo>
                  <a:pt x="38100" y="152400"/>
                </a:lnTo>
                <a:lnTo>
                  <a:pt x="114300" y="152400"/>
                </a:lnTo>
                <a:lnTo>
                  <a:pt x="114300" y="38100"/>
                </a:lnTo>
                <a:close/>
              </a:path>
              <a:path w="152400" h="152400">
                <a:moveTo>
                  <a:pt x="76200" y="0"/>
                </a:moveTo>
                <a:lnTo>
                  <a:pt x="0" y="38100"/>
                </a:lnTo>
                <a:lnTo>
                  <a:pt x="152400" y="38100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486150" y="392302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38100" y="152400"/>
                </a:moveTo>
                <a:lnTo>
                  <a:pt x="38100" y="38100"/>
                </a:lnTo>
                <a:lnTo>
                  <a:pt x="0" y="38100"/>
                </a:lnTo>
                <a:lnTo>
                  <a:pt x="76200" y="0"/>
                </a:lnTo>
                <a:lnTo>
                  <a:pt x="152400" y="38100"/>
                </a:lnTo>
                <a:lnTo>
                  <a:pt x="114300" y="38100"/>
                </a:lnTo>
                <a:lnTo>
                  <a:pt x="114300" y="152400"/>
                </a:lnTo>
                <a:lnTo>
                  <a:pt x="38100" y="1524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495040" y="4361179"/>
            <a:ext cx="152400" cy="153670"/>
          </a:xfrm>
          <a:custGeom>
            <a:avLst/>
            <a:gdLst/>
            <a:ahLst/>
            <a:cxnLst/>
            <a:rect l="l" t="t" r="r" b="b"/>
            <a:pathLst>
              <a:path w="152400" h="153670">
                <a:moveTo>
                  <a:pt x="114300" y="39370"/>
                </a:moveTo>
                <a:lnTo>
                  <a:pt x="38100" y="39370"/>
                </a:lnTo>
                <a:lnTo>
                  <a:pt x="38100" y="153670"/>
                </a:lnTo>
                <a:lnTo>
                  <a:pt x="114300" y="153670"/>
                </a:lnTo>
                <a:lnTo>
                  <a:pt x="114300" y="39370"/>
                </a:lnTo>
                <a:close/>
              </a:path>
              <a:path w="152400" h="153670">
                <a:moveTo>
                  <a:pt x="76200" y="0"/>
                </a:moveTo>
                <a:lnTo>
                  <a:pt x="0" y="39370"/>
                </a:lnTo>
                <a:lnTo>
                  <a:pt x="152400" y="39370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495040" y="4361179"/>
            <a:ext cx="152400" cy="153670"/>
          </a:xfrm>
          <a:custGeom>
            <a:avLst/>
            <a:gdLst/>
            <a:ahLst/>
            <a:cxnLst/>
            <a:rect l="l" t="t" r="r" b="b"/>
            <a:pathLst>
              <a:path w="152400" h="153670">
                <a:moveTo>
                  <a:pt x="38100" y="153670"/>
                </a:moveTo>
                <a:lnTo>
                  <a:pt x="38100" y="39370"/>
                </a:lnTo>
                <a:lnTo>
                  <a:pt x="0" y="39370"/>
                </a:lnTo>
                <a:lnTo>
                  <a:pt x="76200" y="0"/>
                </a:lnTo>
                <a:lnTo>
                  <a:pt x="152400" y="39370"/>
                </a:lnTo>
                <a:lnTo>
                  <a:pt x="114300" y="39370"/>
                </a:lnTo>
                <a:lnTo>
                  <a:pt x="114300" y="153670"/>
                </a:lnTo>
                <a:lnTo>
                  <a:pt x="38100" y="15367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514090" y="4837429"/>
            <a:ext cx="152400" cy="153670"/>
          </a:xfrm>
          <a:custGeom>
            <a:avLst/>
            <a:gdLst/>
            <a:ahLst/>
            <a:cxnLst/>
            <a:rect l="l" t="t" r="r" b="b"/>
            <a:pathLst>
              <a:path w="152400" h="153670">
                <a:moveTo>
                  <a:pt x="38100" y="153670"/>
                </a:moveTo>
                <a:lnTo>
                  <a:pt x="38100" y="39370"/>
                </a:lnTo>
                <a:lnTo>
                  <a:pt x="0" y="39370"/>
                </a:lnTo>
                <a:lnTo>
                  <a:pt x="76200" y="0"/>
                </a:lnTo>
                <a:lnTo>
                  <a:pt x="152400" y="39370"/>
                </a:lnTo>
                <a:lnTo>
                  <a:pt x="114300" y="39370"/>
                </a:lnTo>
                <a:lnTo>
                  <a:pt x="114300" y="153670"/>
                </a:lnTo>
                <a:lnTo>
                  <a:pt x="38100" y="15367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4850129" y="3672840"/>
            <a:ext cx="3498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latin typeface="Times New Roman"/>
                <a:cs typeface="Times New Roman"/>
              </a:rPr>
              <a:t>C</a:t>
            </a:r>
            <a:r>
              <a:rPr dirty="0" sz="1000" spc="-10" b="1">
                <a:latin typeface="Times New Roman"/>
                <a:cs typeface="Times New Roman"/>
              </a:rPr>
              <a:t>l</a:t>
            </a:r>
            <a:r>
              <a:rPr dirty="0" sz="1000" b="1">
                <a:latin typeface="Times New Roman"/>
                <a:cs typeface="Times New Roman"/>
              </a:rPr>
              <a:t>i</a:t>
            </a:r>
            <a:r>
              <a:rPr dirty="0" sz="1000" spc="-15" b="1">
                <a:latin typeface="Times New Roman"/>
                <a:cs typeface="Times New Roman"/>
              </a:rPr>
              <a:t>e</a:t>
            </a:r>
            <a:r>
              <a:rPr dirty="0" sz="1000" spc="-20" b="1">
                <a:latin typeface="Times New Roman"/>
                <a:cs typeface="Times New Roman"/>
              </a:rPr>
              <a:t>n</a:t>
            </a:r>
            <a:r>
              <a:rPr dirty="0" sz="1000" b="1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870200" y="5323840"/>
            <a:ext cx="4241800" cy="0"/>
          </a:xfrm>
          <a:custGeom>
            <a:avLst/>
            <a:gdLst/>
            <a:ahLst/>
            <a:cxnLst/>
            <a:rect l="l" t="t" r="r" b="b"/>
            <a:pathLst>
              <a:path w="4241800" h="0">
                <a:moveTo>
                  <a:pt x="0" y="0"/>
                </a:moveTo>
                <a:lnTo>
                  <a:pt x="42418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809239" y="528700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76200" y="0"/>
                </a:moveTo>
                <a:lnTo>
                  <a:pt x="0" y="36829"/>
                </a:lnTo>
                <a:lnTo>
                  <a:pt x="76200" y="7492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096759" y="528700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0" y="74929"/>
                </a:lnTo>
                <a:lnTo>
                  <a:pt x="7493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086100" y="520065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114300"/>
                </a:moveTo>
                <a:lnTo>
                  <a:pt x="0" y="114300"/>
                </a:lnTo>
                <a:lnTo>
                  <a:pt x="76200" y="152400"/>
                </a:lnTo>
                <a:lnTo>
                  <a:pt x="152400" y="114300"/>
                </a:lnTo>
                <a:close/>
              </a:path>
              <a:path w="152400" h="152400">
                <a:moveTo>
                  <a:pt x="114300" y="0"/>
                </a:moveTo>
                <a:lnTo>
                  <a:pt x="38100" y="0"/>
                </a:lnTo>
                <a:lnTo>
                  <a:pt x="38100" y="11430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086100" y="520065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38100" y="0"/>
                </a:moveTo>
                <a:lnTo>
                  <a:pt x="38100" y="114300"/>
                </a:lnTo>
                <a:lnTo>
                  <a:pt x="0" y="114300"/>
                </a:lnTo>
                <a:lnTo>
                  <a:pt x="76200" y="152400"/>
                </a:lnTo>
                <a:lnTo>
                  <a:pt x="152400" y="114300"/>
                </a:lnTo>
                <a:lnTo>
                  <a:pt x="114300" y="114300"/>
                </a:lnTo>
                <a:lnTo>
                  <a:pt x="114300" y="0"/>
                </a:lnTo>
                <a:lnTo>
                  <a:pt x="381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524250" y="519049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14300" y="38100"/>
                </a:moveTo>
                <a:lnTo>
                  <a:pt x="38100" y="38100"/>
                </a:lnTo>
                <a:lnTo>
                  <a:pt x="38100" y="152400"/>
                </a:lnTo>
                <a:lnTo>
                  <a:pt x="114300" y="152400"/>
                </a:lnTo>
                <a:lnTo>
                  <a:pt x="114300" y="38100"/>
                </a:lnTo>
                <a:close/>
              </a:path>
              <a:path w="152400" h="152400">
                <a:moveTo>
                  <a:pt x="76200" y="0"/>
                </a:moveTo>
                <a:lnTo>
                  <a:pt x="0" y="38100"/>
                </a:lnTo>
                <a:lnTo>
                  <a:pt x="152400" y="38100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524250" y="519049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38100" y="152400"/>
                </a:moveTo>
                <a:lnTo>
                  <a:pt x="38100" y="38100"/>
                </a:lnTo>
                <a:lnTo>
                  <a:pt x="0" y="38100"/>
                </a:lnTo>
                <a:lnTo>
                  <a:pt x="76200" y="0"/>
                </a:lnTo>
                <a:lnTo>
                  <a:pt x="152400" y="38100"/>
                </a:lnTo>
                <a:lnTo>
                  <a:pt x="114300" y="38100"/>
                </a:lnTo>
                <a:lnTo>
                  <a:pt x="114300" y="152400"/>
                </a:lnTo>
                <a:lnTo>
                  <a:pt x="38100" y="1524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8060" y="833119"/>
            <a:ext cx="44805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Loại </a:t>
            </a:r>
            <a:r>
              <a:rPr dirty="0" spc="-25"/>
              <a:t>2:</a:t>
            </a:r>
            <a:r>
              <a:rPr dirty="0" spc="-175"/>
              <a:t> </a:t>
            </a:r>
            <a:r>
              <a:rPr dirty="0" spc="-45"/>
              <a:t>Native-API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015489"/>
            <a:ext cx="7248525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2800" spc="25">
                <a:latin typeface="Arial"/>
                <a:cs typeface="Arial"/>
              </a:rPr>
              <a:t>Tốt </a:t>
            </a:r>
            <a:r>
              <a:rPr dirty="0" sz="2800" spc="-55">
                <a:latin typeface="Arial"/>
                <a:cs typeface="Arial"/>
              </a:rPr>
              <a:t>hơn </a:t>
            </a:r>
            <a:r>
              <a:rPr dirty="0" sz="2800" spc="25">
                <a:latin typeface="Arial"/>
                <a:cs typeface="Arial"/>
              </a:rPr>
              <a:t>loại </a:t>
            </a:r>
            <a:r>
              <a:rPr dirty="0" sz="2800" spc="-25">
                <a:latin typeface="Arial"/>
                <a:cs typeface="Arial"/>
              </a:rPr>
              <a:t>1, </a:t>
            </a:r>
            <a:r>
              <a:rPr dirty="0" sz="2800" spc="25">
                <a:latin typeface="Arial"/>
                <a:cs typeface="Arial"/>
              </a:rPr>
              <a:t>loại </a:t>
            </a:r>
            <a:r>
              <a:rPr dirty="0" sz="2800" spc="-25">
                <a:latin typeface="Arial"/>
                <a:cs typeface="Arial"/>
              </a:rPr>
              <a:t>này </a:t>
            </a:r>
            <a:r>
              <a:rPr dirty="0" sz="2800" spc="-20">
                <a:latin typeface="Arial"/>
                <a:cs typeface="Arial"/>
              </a:rPr>
              <a:t>cho </a:t>
            </a:r>
            <a:r>
              <a:rPr dirty="0" sz="2800" spc="-25">
                <a:latin typeface="Arial"/>
                <a:cs typeface="Arial"/>
              </a:rPr>
              <a:t>phép </a:t>
            </a:r>
            <a:r>
              <a:rPr dirty="0" sz="2800" spc="-35">
                <a:latin typeface="Arial"/>
                <a:cs typeface="Arial"/>
              </a:rPr>
              <a:t>JDBC</a:t>
            </a:r>
            <a:r>
              <a:rPr dirty="0" sz="2800" spc="-45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giao  </a:t>
            </a:r>
            <a:r>
              <a:rPr dirty="0" sz="2800" spc="25">
                <a:latin typeface="Arial"/>
                <a:cs typeface="Arial"/>
              </a:rPr>
              <a:t>tiếp </a:t>
            </a:r>
            <a:r>
              <a:rPr dirty="0" sz="2800" spc="-45">
                <a:latin typeface="Arial"/>
                <a:cs typeface="Arial"/>
              </a:rPr>
              <a:t>trực </a:t>
            </a:r>
            <a:r>
              <a:rPr dirty="0" sz="2800" spc="25">
                <a:latin typeface="Arial"/>
                <a:cs typeface="Arial"/>
              </a:rPr>
              <a:t>tiếp </a:t>
            </a:r>
            <a:r>
              <a:rPr dirty="0" sz="2800" spc="-60">
                <a:latin typeface="Arial"/>
                <a:cs typeface="Arial"/>
              </a:rPr>
              <a:t>với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30">
                <a:latin typeface="Arial"/>
                <a:cs typeface="Arial"/>
              </a:rPr>
              <a:t>driver </a:t>
            </a:r>
            <a:r>
              <a:rPr dirty="0" sz="2800" spc="-25">
                <a:latin typeface="Arial"/>
                <a:cs typeface="Arial"/>
              </a:rPr>
              <a:t>hay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25">
                <a:latin typeface="Arial"/>
                <a:cs typeface="Arial"/>
              </a:rPr>
              <a:t>hàm</a:t>
            </a:r>
            <a:r>
              <a:rPr dirty="0" sz="2800" spc="-37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API  </a:t>
            </a:r>
            <a:r>
              <a:rPr dirty="0" sz="2800" spc="55">
                <a:latin typeface="Arial"/>
                <a:cs typeface="Arial"/>
              </a:rPr>
              <a:t>của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CSDL.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3370" y="5364479"/>
            <a:ext cx="2161540" cy="1493520"/>
          </a:xfrm>
          <a:custGeom>
            <a:avLst/>
            <a:gdLst/>
            <a:ahLst/>
            <a:cxnLst/>
            <a:rect l="l" t="t" r="r" b="b"/>
            <a:pathLst>
              <a:path w="2161540" h="1493520">
                <a:moveTo>
                  <a:pt x="1080769" y="1493520"/>
                </a:moveTo>
                <a:lnTo>
                  <a:pt x="0" y="1493520"/>
                </a:lnTo>
                <a:lnTo>
                  <a:pt x="0" y="0"/>
                </a:lnTo>
                <a:lnTo>
                  <a:pt x="2161539" y="0"/>
                </a:lnTo>
                <a:lnTo>
                  <a:pt x="2161539" y="1493520"/>
                </a:lnTo>
                <a:lnTo>
                  <a:pt x="1080769" y="14935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32197" y="5221377"/>
            <a:ext cx="1704794" cy="1220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86120" y="5544820"/>
            <a:ext cx="997585" cy="614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000" spc="-15" b="1">
                <a:latin typeface="Times New Roman"/>
                <a:cs typeface="Times New Roman"/>
              </a:rPr>
              <a:t>Network</a:t>
            </a:r>
            <a:r>
              <a:rPr dirty="0" sz="1000" spc="-90" b="1">
                <a:latin typeface="Times New Roman"/>
                <a:cs typeface="Times New Roman"/>
              </a:rPr>
              <a:t> </a:t>
            </a:r>
            <a:r>
              <a:rPr dirty="0" sz="1000" spc="-15" b="1">
                <a:latin typeface="Times New Roman"/>
                <a:cs typeface="Times New Roman"/>
              </a:rPr>
              <a:t>Interface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 algn="ctr" marR="2540">
              <a:lnSpc>
                <a:spcPct val="100000"/>
              </a:lnSpc>
            </a:pPr>
            <a:r>
              <a:rPr dirty="0" sz="900" spc="-10" b="1">
                <a:latin typeface="Arial"/>
                <a:cs typeface="Arial"/>
              </a:rPr>
              <a:t>Database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0859" y="6508750"/>
            <a:ext cx="50228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0" b="1">
                <a:latin typeface="Arial"/>
                <a:cs typeface="Arial"/>
              </a:rPr>
              <a:t>S</a:t>
            </a:r>
            <a:r>
              <a:rPr dirty="0" sz="1200" b="1">
                <a:latin typeface="Arial"/>
                <a:cs typeface="Arial"/>
              </a:rPr>
              <a:t>erver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7400" y="3429000"/>
            <a:ext cx="3475990" cy="1798320"/>
          </a:xfrm>
          <a:custGeom>
            <a:avLst/>
            <a:gdLst/>
            <a:ahLst/>
            <a:cxnLst/>
            <a:rect l="l" t="t" r="r" b="b"/>
            <a:pathLst>
              <a:path w="3475990" h="1798320">
                <a:moveTo>
                  <a:pt x="1737360" y="1798320"/>
                </a:moveTo>
                <a:lnTo>
                  <a:pt x="0" y="1798320"/>
                </a:lnTo>
                <a:lnTo>
                  <a:pt x="0" y="0"/>
                </a:lnTo>
                <a:lnTo>
                  <a:pt x="3475990" y="0"/>
                </a:lnTo>
                <a:lnTo>
                  <a:pt x="3475990" y="1798320"/>
                </a:lnTo>
                <a:lnTo>
                  <a:pt x="1737360" y="179832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39339" y="3597909"/>
            <a:ext cx="1642110" cy="274320"/>
          </a:xfrm>
          <a:custGeom>
            <a:avLst/>
            <a:gdLst/>
            <a:ahLst/>
            <a:cxnLst/>
            <a:rect l="l" t="t" r="r" b="b"/>
            <a:pathLst>
              <a:path w="1642110" h="274320">
                <a:moveTo>
                  <a:pt x="1642110" y="0"/>
                </a:moveTo>
                <a:lnTo>
                  <a:pt x="0" y="0"/>
                </a:lnTo>
                <a:lnTo>
                  <a:pt x="0" y="274319"/>
                </a:lnTo>
                <a:lnTo>
                  <a:pt x="1642110" y="274319"/>
                </a:lnTo>
                <a:lnTo>
                  <a:pt x="16421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39339" y="3597909"/>
            <a:ext cx="1642110" cy="274320"/>
          </a:xfrm>
          <a:custGeom>
            <a:avLst/>
            <a:gdLst/>
            <a:ahLst/>
            <a:cxnLst/>
            <a:rect l="l" t="t" r="r" b="b"/>
            <a:pathLst>
              <a:path w="1642110" h="274320">
                <a:moveTo>
                  <a:pt x="820420" y="274319"/>
                </a:moveTo>
                <a:lnTo>
                  <a:pt x="0" y="274319"/>
                </a:lnTo>
                <a:lnTo>
                  <a:pt x="0" y="0"/>
                </a:lnTo>
                <a:lnTo>
                  <a:pt x="1642110" y="0"/>
                </a:lnTo>
                <a:lnTo>
                  <a:pt x="1642110" y="274319"/>
                </a:lnTo>
                <a:lnTo>
                  <a:pt x="820420" y="27431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01239" y="3547109"/>
            <a:ext cx="1642110" cy="274320"/>
          </a:xfrm>
          <a:custGeom>
            <a:avLst/>
            <a:gdLst/>
            <a:ahLst/>
            <a:cxnLst/>
            <a:rect l="l" t="t" r="r" b="b"/>
            <a:pathLst>
              <a:path w="1642110" h="274320">
                <a:moveTo>
                  <a:pt x="1642110" y="0"/>
                </a:moveTo>
                <a:lnTo>
                  <a:pt x="0" y="0"/>
                </a:lnTo>
                <a:lnTo>
                  <a:pt x="0" y="274319"/>
                </a:lnTo>
                <a:lnTo>
                  <a:pt x="1642110" y="274319"/>
                </a:lnTo>
                <a:lnTo>
                  <a:pt x="16421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01239" y="3547109"/>
            <a:ext cx="1642110" cy="274320"/>
          </a:xfrm>
          <a:custGeom>
            <a:avLst/>
            <a:gdLst/>
            <a:ahLst/>
            <a:cxnLst/>
            <a:rect l="l" t="t" r="r" b="b"/>
            <a:pathLst>
              <a:path w="1642110" h="274320">
                <a:moveTo>
                  <a:pt x="820420" y="274319"/>
                </a:moveTo>
                <a:lnTo>
                  <a:pt x="0" y="274319"/>
                </a:lnTo>
                <a:lnTo>
                  <a:pt x="0" y="0"/>
                </a:lnTo>
                <a:lnTo>
                  <a:pt x="1642110" y="0"/>
                </a:lnTo>
                <a:lnTo>
                  <a:pt x="1642110" y="274319"/>
                </a:lnTo>
                <a:lnTo>
                  <a:pt x="820420" y="27431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01239" y="3547109"/>
            <a:ext cx="1642110" cy="2743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5719" rIns="0" bIns="0" rtlCol="0" vert="horz">
            <a:spAutoFit/>
          </a:bodyPr>
          <a:lstStyle/>
          <a:p>
            <a:pPr marL="505459">
              <a:lnSpc>
                <a:spcPct val="100000"/>
              </a:lnSpc>
              <a:spcBef>
                <a:spcPts val="359"/>
              </a:spcBef>
            </a:pPr>
            <a:r>
              <a:rPr dirty="0" sz="1200" spc="-15">
                <a:latin typeface="Times New Roman"/>
                <a:cs typeface="Times New Roman"/>
              </a:rPr>
              <a:t>Aplication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49500" y="4039870"/>
            <a:ext cx="1642110" cy="274320"/>
          </a:xfrm>
          <a:custGeom>
            <a:avLst/>
            <a:gdLst/>
            <a:ahLst/>
            <a:cxnLst/>
            <a:rect l="l" t="t" r="r" b="b"/>
            <a:pathLst>
              <a:path w="1642110" h="274320">
                <a:moveTo>
                  <a:pt x="1642110" y="0"/>
                </a:moveTo>
                <a:lnTo>
                  <a:pt x="0" y="0"/>
                </a:lnTo>
                <a:lnTo>
                  <a:pt x="0" y="274319"/>
                </a:lnTo>
                <a:lnTo>
                  <a:pt x="1642110" y="274319"/>
                </a:lnTo>
                <a:lnTo>
                  <a:pt x="16421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49500" y="4039870"/>
            <a:ext cx="1642110" cy="274320"/>
          </a:xfrm>
          <a:custGeom>
            <a:avLst/>
            <a:gdLst/>
            <a:ahLst/>
            <a:cxnLst/>
            <a:rect l="l" t="t" r="r" b="b"/>
            <a:pathLst>
              <a:path w="1642110" h="274320">
                <a:moveTo>
                  <a:pt x="821689" y="274319"/>
                </a:moveTo>
                <a:lnTo>
                  <a:pt x="0" y="274319"/>
                </a:lnTo>
                <a:lnTo>
                  <a:pt x="0" y="0"/>
                </a:lnTo>
                <a:lnTo>
                  <a:pt x="1642110" y="0"/>
                </a:lnTo>
                <a:lnTo>
                  <a:pt x="1642110" y="274319"/>
                </a:lnTo>
                <a:lnTo>
                  <a:pt x="821689" y="27431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11400" y="3989070"/>
            <a:ext cx="1642110" cy="274320"/>
          </a:xfrm>
          <a:custGeom>
            <a:avLst/>
            <a:gdLst/>
            <a:ahLst/>
            <a:cxnLst/>
            <a:rect l="l" t="t" r="r" b="b"/>
            <a:pathLst>
              <a:path w="1642110" h="274320">
                <a:moveTo>
                  <a:pt x="1642110" y="0"/>
                </a:moveTo>
                <a:lnTo>
                  <a:pt x="0" y="0"/>
                </a:lnTo>
                <a:lnTo>
                  <a:pt x="0" y="274319"/>
                </a:lnTo>
                <a:lnTo>
                  <a:pt x="1642110" y="274319"/>
                </a:lnTo>
                <a:lnTo>
                  <a:pt x="16421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11400" y="3989070"/>
            <a:ext cx="1642110" cy="274320"/>
          </a:xfrm>
          <a:custGeom>
            <a:avLst/>
            <a:gdLst/>
            <a:ahLst/>
            <a:cxnLst/>
            <a:rect l="l" t="t" r="r" b="b"/>
            <a:pathLst>
              <a:path w="1642110" h="274320">
                <a:moveTo>
                  <a:pt x="821689" y="274319"/>
                </a:moveTo>
                <a:lnTo>
                  <a:pt x="0" y="274319"/>
                </a:lnTo>
                <a:lnTo>
                  <a:pt x="0" y="0"/>
                </a:lnTo>
                <a:lnTo>
                  <a:pt x="1642110" y="0"/>
                </a:lnTo>
                <a:lnTo>
                  <a:pt x="1642110" y="274319"/>
                </a:lnTo>
                <a:lnTo>
                  <a:pt x="821689" y="27431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311400" y="3989070"/>
            <a:ext cx="1642110" cy="2743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6990" rIns="0" bIns="0" rtlCol="0" vert="horz">
            <a:spAutoFit/>
          </a:bodyPr>
          <a:lstStyle/>
          <a:p>
            <a:pPr marL="422909">
              <a:lnSpc>
                <a:spcPct val="100000"/>
              </a:lnSpc>
              <a:spcBef>
                <a:spcPts val="370"/>
              </a:spcBef>
            </a:pPr>
            <a:r>
              <a:rPr dirty="0" sz="1200" spc="-15">
                <a:latin typeface="Times New Roman"/>
                <a:cs typeface="Times New Roman"/>
              </a:rPr>
              <a:t>JDBC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Driver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71089" y="4500879"/>
            <a:ext cx="1642110" cy="275590"/>
          </a:xfrm>
          <a:custGeom>
            <a:avLst/>
            <a:gdLst/>
            <a:ahLst/>
            <a:cxnLst/>
            <a:rect l="l" t="t" r="r" b="b"/>
            <a:pathLst>
              <a:path w="1642110" h="275589">
                <a:moveTo>
                  <a:pt x="1642110" y="0"/>
                </a:moveTo>
                <a:lnTo>
                  <a:pt x="0" y="0"/>
                </a:lnTo>
                <a:lnTo>
                  <a:pt x="0" y="275590"/>
                </a:lnTo>
                <a:lnTo>
                  <a:pt x="1642110" y="275590"/>
                </a:lnTo>
                <a:lnTo>
                  <a:pt x="16421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043679" y="4023359"/>
            <a:ext cx="625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2140" algn="l"/>
              </a:tabLst>
            </a:pPr>
            <a:r>
              <a:rPr dirty="0" sz="1200" u="sng"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71089" y="4500879"/>
            <a:ext cx="1642110" cy="275590"/>
          </a:xfrm>
          <a:custGeom>
            <a:avLst/>
            <a:gdLst/>
            <a:ahLst/>
            <a:cxnLst/>
            <a:rect l="l" t="t" r="r" b="b"/>
            <a:pathLst>
              <a:path w="1642110" h="275589">
                <a:moveTo>
                  <a:pt x="820420" y="275590"/>
                </a:moveTo>
                <a:lnTo>
                  <a:pt x="0" y="275590"/>
                </a:lnTo>
                <a:lnTo>
                  <a:pt x="0" y="0"/>
                </a:lnTo>
                <a:lnTo>
                  <a:pt x="1642110" y="0"/>
                </a:lnTo>
                <a:lnTo>
                  <a:pt x="1642110" y="275590"/>
                </a:lnTo>
                <a:lnTo>
                  <a:pt x="820420" y="2755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32989" y="4450079"/>
            <a:ext cx="1642110" cy="275590"/>
          </a:xfrm>
          <a:custGeom>
            <a:avLst/>
            <a:gdLst/>
            <a:ahLst/>
            <a:cxnLst/>
            <a:rect l="l" t="t" r="r" b="b"/>
            <a:pathLst>
              <a:path w="1642110" h="275589">
                <a:moveTo>
                  <a:pt x="1642110" y="0"/>
                </a:moveTo>
                <a:lnTo>
                  <a:pt x="0" y="0"/>
                </a:lnTo>
                <a:lnTo>
                  <a:pt x="0" y="275590"/>
                </a:lnTo>
                <a:lnTo>
                  <a:pt x="1642110" y="275590"/>
                </a:lnTo>
                <a:lnTo>
                  <a:pt x="16421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32989" y="4450079"/>
            <a:ext cx="1642110" cy="275590"/>
          </a:xfrm>
          <a:custGeom>
            <a:avLst/>
            <a:gdLst/>
            <a:ahLst/>
            <a:cxnLst/>
            <a:rect l="l" t="t" r="r" b="b"/>
            <a:pathLst>
              <a:path w="1642110" h="275589">
                <a:moveTo>
                  <a:pt x="820420" y="275590"/>
                </a:moveTo>
                <a:lnTo>
                  <a:pt x="0" y="275590"/>
                </a:lnTo>
                <a:lnTo>
                  <a:pt x="0" y="0"/>
                </a:lnTo>
                <a:lnTo>
                  <a:pt x="1642110" y="0"/>
                </a:lnTo>
                <a:lnTo>
                  <a:pt x="1642110" y="275590"/>
                </a:lnTo>
                <a:lnTo>
                  <a:pt x="820420" y="2755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332989" y="4450079"/>
            <a:ext cx="1642110" cy="27559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6990" rIns="0" bIns="0" rtlCol="0" vert="horz">
            <a:spAutoFit/>
          </a:bodyPr>
          <a:lstStyle/>
          <a:p>
            <a:pPr marL="270510">
              <a:lnSpc>
                <a:spcPct val="100000"/>
              </a:lnSpc>
              <a:spcBef>
                <a:spcPts val="370"/>
              </a:spcBef>
            </a:pPr>
            <a:r>
              <a:rPr dirty="0" sz="900" spc="-10">
                <a:latin typeface="Times New Roman"/>
                <a:cs typeface="Times New Roman"/>
              </a:rPr>
              <a:t>Native Database</a:t>
            </a:r>
            <a:r>
              <a:rPr dirty="0" sz="900" spc="-75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Library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11400" y="4941570"/>
            <a:ext cx="1695450" cy="236220"/>
          </a:xfrm>
          <a:custGeom>
            <a:avLst/>
            <a:gdLst/>
            <a:ahLst/>
            <a:cxnLst/>
            <a:rect l="l" t="t" r="r" b="b"/>
            <a:pathLst>
              <a:path w="1695450" h="236220">
                <a:moveTo>
                  <a:pt x="847089" y="236219"/>
                </a:moveTo>
                <a:lnTo>
                  <a:pt x="0" y="236219"/>
                </a:lnTo>
                <a:lnTo>
                  <a:pt x="0" y="0"/>
                </a:lnTo>
                <a:lnTo>
                  <a:pt x="1695450" y="0"/>
                </a:lnTo>
                <a:lnTo>
                  <a:pt x="1695450" y="236219"/>
                </a:lnTo>
                <a:lnTo>
                  <a:pt x="847089" y="23621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660650" y="4975859"/>
            <a:ext cx="9975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5" b="1">
                <a:latin typeface="Times New Roman"/>
                <a:cs typeface="Times New Roman"/>
              </a:rPr>
              <a:t>Network</a:t>
            </a:r>
            <a:r>
              <a:rPr dirty="0" sz="1000" spc="-95" b="1">
                <a:latin typeface="Times New Roman"/>
                <a:cs typeface="Times New Roman"/>
              </a:rPr>
              <a:t> </a:t>
            </a:r>
            <a:r>
              <a:rPr dirty="0" sz="1000" spc="-15" b="1">
                <a:latin typeface="Times New Roman"/>
                <a:cs typeface="Times New Roman"/>
              </a:rPr>
              <a:t>Interface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24070" y="4103370"/>
            <a:ext cx="857250" cy="304800"/>
          </a:xfrm>
          <a:custGeom>
            <a:avLst/>
            <a:gdLst/>
            <a:ahLst/>
            <a:cxnLst/>
            <a:rect l="l" t="t" r="r" b="b"/>
            <a:pathLst>
              <a:path w="857250" h="304800">
                <a:moveTo>
                  <a:pt x="427989" y="0"/>
                </a:moveTo>
                <a:lnTo>
                  <a:pt x="357061" y="1935"/>
                </a:lnTo>
                <a:lnTo>
                  <a:pt x="290332" y="7559"/>
                </a:lnTo>
                <a:lnTo>
                  <a:pt x="228570" y="16596"/>
                </a:lnTo>
                <a:lnTo>
                  <a:pt x="172547" y="28773"/>
                </a:lnTo>
                <a:lnTo>
                  <a:pt x="123031" y="43815"/>
                </a:lnTo>
                <a:lnTo>
                  <a:pt x="80792" y="61447"/>
                </a:lnTo>
                <a:lnTo>
                  <a:pt x="46600" y="81396"/>
                </a:lnTo>
                <a:lnTo>
                  <a:pt x="5434" y="127147"/>
                </a:lnTo>
                <a:lnTo>
                  <a:pt x="0" y="152399"/>
                </a:lnTo>
                <a:lnTo>
                  <a:pt x="5434" y="177652"/>
                </a:lnTo>
                <a:lnTo>
                  <a:pt x="46600" y="223403"/>
                </a:lnTo>
                <a:lnTo>
                  <a:pt x="80792" y="243352"/>
                </a:lnTo>
                <a:lnTo>
                  <a:pt x="123031" y="260984"/>
                </a:lnTo>
                <a:lnTo>
                  <a:pt x="172547" y="276026"/>
                </a:lnTo>
                <a:lnTo>
                  <a:pt x="228570" y="288203"/>
                </a:lnTo>
                <a:lnTo>
                  <a:pt x="290332" y="297240"/>
                </a:lnTo>
                <a:lnTo>
                  <a:pt x="357061" y="302864"/>
                </a:lnTo>
                <a:lnTo>
                  <a:pt x="427989" y="304799"/>
                </a:lnTo>
                <a:lnTo>
                  <a:pt x="499262" y="302864"/>
                </a:lnTo>
                <a:lnTo>
                  <a:pt x="566267" y="297240"/>
                </a:lnTo>
                <a:lnTo>
                  <a:pt x="628243" y="288203"/>
                </a:lnTo>
                <a:lnTo>
                  <a:pt x="684428" y="276026"/>
                </a:lnTo>
                <a:lnTo>
                  <a:pt x="734059" y="260984"/>
                </a:lnTo>
                <a:lnTo>
                  <a:pt x="776376" y="243352"/>
                </a:lnTo>
                <a:lnTo>
                  <a:pt x="810615" y="223403"/>
                </a:lnTo>
                <a:lnTo>
                  <a:pt x="851814" y="177652"/>
                </a:lnTo>
                <a:lnTo>
                  <a:pt x="857250" y="152399"/>
                </a:lnTo>
                <a:lnTo>
                  <a:pt x="851814" y="127147"/>
                </a:lnTo>
                <a:lnTo>
                  <a:pt x="810615" y="81396"/>
                </a:lnTo>
                <a:lnTo>
                  <a:pt x="776376" y="61447"/>
                </a:lnTo>
                <a:lnTo>
                  <a:pt x="734060" y="43815"/>
                </a:lnTo>
                <a:lnTo>
                  <a:pt x="684428" y="28773"/>
                </a:lnTo>
                <a:lnTo>
                  <a:pt x="628243" y="16596"/>
                </a:lnTo>
                <a:lnTo>
                  <a:pt x="566267" y="7559"/>
                </a:lnTo>
                <a:lnTo>
                  <a:pt x="499262" y="1935"/>
                </a:lnTo>
                <a:lnTo>
                  <a:pt x="427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24070" y="4103370"/>
            <a:ext cx="857250" cy="304800"/>
          </a:xfrm>
          <a:custGeom>
            <a:avLst/>
            <a:gdLst/>
            <a:ahLst/>
            <a:cxnLst/>
            <a:rect l="l" t="t" r="r" b="b"/>
            <a:pathLst>
              <a:path w="857250" h="304800">
                <a:moveTo>
                  <a:pt x="427989" y="0"/>
                </a:moveTo>
                <a:lnTo>
                  <a:pt x="499262" y="1935"/>
                </a:lnTo>
                <a:lnTo>
                  <a:pt x="566267" y="7559"/>
                </a:lnTo>
                <a:lnTo>
                  <a:pt x="628243" y="16596"/>
                </a:lnTo>
                <a:lnTo>
                  <a:pt x="684428" y="28773"/>
                </a:lnTo>
                <a:lnTo>
                  <a:pt x="734060" y="43814"/>
                </a:lnTo>
                <a:lnTo>
                  <a:pt x="776376" y="61447"/>
                </a:lnTo>
                <a:lnTo>
                  <a:pt x="810615" y="81396"/>
                </a:lnTo>
                <a:lnTo>
                  <a:pt x="851814" y="127147"/>
                </a:lnTo>
                <a:lnTo>
                  <a:pt x="857250" y="152399"/>
                </a:lnTo>
                <a:lnTo>
                  <a:pt x="851814" y="177652"/>
                </a:lnTo>
                <a:lnTo>
                  <a:pt x="810615" y="223403"/>
                </a:lnTo>
                <a:lnTo>
                  <a:pt x="776376" y="243352"/>
                </a:lnTo>
                <a:lnTo>
                  <a:pt x="734059" y="260984"/>
                </a:lnTo>
                <a:lnTo>
                  <a:pt x="684428" y="276026"/>
                </a:lnTo>
                <a:lnTo>
                  <a:pt x="628243" y="288203"/>
                </a:lnTo>
                <a:lnTo>
                  <a:pt x="566267" y="297240"/>
                </a:lnTo>
                <a:lnTo>
                  <a:pt x="499262" y="302864"/>
                </a:lnTo>
                <a:lnTo>
                  <a:pt x="427989" y="304799"/>
                </a:lnTo>
                <a:lnTo>
                  <a:pt x="357061" y="302864"/>
                </a:lnTo>
                <a:lnTo>
                  <a:pt x="290332" y="297240"/>
                </a:lnTo>
                <a:lnTo>
                  <a:pt x="228570" y="288203"/>
                </a:lnTo>
                <a:lnTo>
                  <a:pt x="172547" y="276026"/>
                </a:lnTo>
                <a:lnTo>
                  <a:pt x="123031" y="260984"/>
                </a:lnTo>
                <a:lnTo>
                  <a:pt x="80792" y="243352"/>
                </a:lnTo>
                <a:lnTo>
                  <a:pt x="46600" y="223403"/>
                </a:lnTo>
                <a:lnTo>
                  <a:pt x="5434" y="177652"/>
                </a:lnTo>
                <a:lnTo>
                  <a:pt x="0" y="152399"/>
                </a:lnTo>
                <a:lnTo>
                  <a:pt x="5434" y="127147"/>
                </a:lnTo>
                <a:lnTo>
                  <a:pt x="46600" y="81396"/>
                </a:lnTo>
                <a:lnTo>
                  <a:pt x="80792" y="61447"/>
                </a:lnTo>
                <a:lnTo>
                  <a:pt x="123031" y="43815"/>
                </a:lnTo>
                <a:lnTo>
                  <a:pt x="172547" y="28773"/>
                </a:lnTo>
                <a:lnTo>
                  <a:pt x="228570" y="16596"/>
                </a:lnTo>
                <a:lnTo>
                  <a:pt x="290332" y="7559"/>
                </a:lnTo>
                <a:lnTo>
                  <a:pt x="357061" y="1935"/>
                </a:lnTo>
                <a:lnTo>
                  <a:pt x="42798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11370" y="4027170"/>
            <a:ext cx="857250" cy="304800"/>
          </a:xfrm>
          <a:custGeom>
            <a:avLst/>
            <a:gdLst/>
            <a:ahLst/>
            <a:cxnLst/>
            <a:rect l="l" t="t" r="r" b="b"/>
            <a:pathLst>
              <a:path w="857250" h="304800">
                <a:moveTo>
                  <a:pt x="429259" y="0"/>
                </a:moveTo>
                <a:lnTo>
                  <a:pt x="357987" y="1935"/>
                </a:lnTo>
                <a:lnTo>
                  <a:pt x="290982" y="7559"/>
                </a:lnTo>
                <a:lnTo>
                  <a:pt x="229006" y="16596"/>
                </a:lnTo>
                <a:lnTo>
                  <a:pt x="172821" y="28773"/>
                </a:lnTo>
                <a:lnTo>
                  <a:pt x="123189" y="43815"/>
                </a:lnTo>
                <a:lnTo>
                  <a:pt x="80873" y="61447"/>
                </a:lnTo>
                <a:lnTo>
                  <a:pt x="46634" y="81396"/>
                </a:lnTo>
                <a:lnTo>
                  <a:pt x="5435" y="127147"/>
                </a:lnTo>
                <a:lnTo>
                  <a:pt x="0" y="152399"/>
                </a:lnTo>
                <a:lnTo>
                  <a:pt x="5435" y="177652"/>
                </a:lnTo>
                <a:lnTo>
                  <a:pt x="46634" y="223403"/>
                </a:lnTo>
                <a:lnTo>
                  <a:pt x="80873" y="243352"/>
                </a:lnTo>
                <a:lnTo>
                  <a:pt x="123190" y="260984"/>
                </a:lnTo>
                <a:lnTo>
                  <a:pt x="172821" y="276026"/>
                </a:lnTo>
                <a:lnTo>
                  <a:pt x="229006" y="288203"/>
                </a:lnTo>
                <a:lnTo>
                  <a:pt x="290982" y="297240"/>
                </a:lnTo>
                <a:lnTo>
                  <a:pt x="357987" y="302864"/>
                </a:lnTo>
                <a:lnTo>
                  <a:pt x="429259" y="304799"/>
                </a:lnTo>
                <a:lnTo>
                  <a:pt x="500188" y="302864"/>
                </a:lnTo>
                <a:lnTo>
                  <a:pt x="566917" y="297240"/>
                </a:lnTo>
                <a:lnTo>
                  <a:pt x="628679" y="288203"/>
                </a:lnTo>
                <a:lnTo>
                  <a:pt x="684702" y="276026"/>
                </a:lnTo>
                <a:lnTo>
                  <a:pt x="734218" y="260984"/>
                </a:lnTo>
                <a:lnTo>
                  <a:pt x="776457" y="243352"/>
                </a:lnTo>
                <a:lnTo>
                  <a:pt x="810649" y="223403"/>
                </a:lnTo>
                <a:lnTo>
                  <a:pt x="851815" y="177652"/>
                </a:lnTo>
                <a:lnTo>
                  <a:pt x="857250" y="152399"/>
                </a:lnTo>
                <a:lnTo>
                  <a:pt x="851815" y="127147"/>
                </a:lnTo>
                <a:lnTo>
                  <a:pt x="810649" y="81396"/>
                </a:lnTo>
                <a:lnTo>
                  <a:pt x="776457" y="61447"/>
                </a:lnTo>
                <a:lnTo>
                  <a:pt x="734218" y="43815"/>
                </a:lnTo>
                <a:lnTo>
                  <a:pt x="684702" y="28773"/>
                </a:lnTo>
                <a:lnTo>
                  <a:pt x="628679" y="16596"/>
                </a:lnTo>
                <a:lnTo>
                  <a:pt x="566917" y="7559"/>
                </a:lnTo>
                <a:lnTo>
                  <a:pt x="500188" y="1935"/>
                </a:lnTo>
                <a:lnTo>
                  <a:pt x="4292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11370" y="4027170"/>
            <a:ext cx="857250" cy="304800"/>
          </a:xfrm>
          <a:custGeom>
            <a:avLst/>
            <a:gdLst/>
            <a:ahLst/>
            <a:cxnLst/>
            <a:rect l="l" t="t" r="r" b="b"/>
            <a:pathLst>
              <a:path w="857250" h="304800">
                <a:moveTo>
                  <a:pt x="429259" y="0"/>
                </a:moveTo>
                <a:lnTo>
                  <a:pt x="500188" y="1935"/>
                </a:lnTo>
                <a:lnTo>
                  <a:pt x="566917" y="7559"/>
                </a:lnTo>
                <a:lnTo>
                  <a:pt x="628679" y="16596"/>
                </a:lnTo>
                <a:lnTo>
                  <a:pt x="684702" y="28773"/>
                </a:lnTo>
                <a:lnTo>
                  <a:pt x="734218" y="43814"/>
                </a:lnTo>
                <a:lnTo>
                  <a:pt x="776457" y="61447"/>
                </a:lnTo>
                <a:lnTo>
                  <a:pt x="810649" y="81396"/>
                </a:lnTo>
                <a:lnTo>
                  <a:pt x="851815" y="127147"/>
                </a:lnTo>
                <a:lnTo>
                  <a:pt x="857250" y="152399"/>
                </a:lnTo>
                <a:lnTo>
                  <a:pt x="851815" y="177652"/>
                </a:lnTo>
                <a:lnTo>
                  <a:pt x="810649" y="223403"/>
                </a:lnTo>
                <a:lnTo>
                  <a:pt x="776457" y="243352"/>
                </a:lnTo>
                <a:lnTo>
                  <a:pt x="734218" y="260984"/>
                </a:lnTo>
                <a:lnTo>
                  <a:pt x="684702" y="276026"/>
                </a:lnTo>
                <a:lnTo>
                  <a:pt x="628679" y="288203"/>
                </a:lnTo>
                <a:lnTo>
                  <a:pt x="566917" y="297240"/>
                </a:lnTo>
                <a:lnTo>
                  <a:pt x="500188" y="302864"/>
                </a:lnTo>
                <a:lnTo>
                  <a:pt x="429259" y="304799"/>
                </a:lnTo>
                <a:lnTo>
                  <a:pt x="357987" y="302864"/>
                </a:lnTo>
                <a:lnTo>
                  <a:pt x="290982" y="297240"/>
                </a:lnTo>
                <a:lnTo>
                  <a:pt x="229006" y="288203"/>
                </a:lnTo>
                <a:lnTo>
                  <a:pt x="172821" y="276026"/>
                </a:lnTo>
                <a:lnTo>
                  <a:pt x="123189" y="260984"/>
                </a:lnTo>
                <a:lnTo>
                  <a:pt x="80873" y="243352"/>
                </a:lnTo>
                <a:lnTo>
                  <a:pt x="46634" y="223403"/>
                </a:lnTo>
                <a:lnTo>
                  <a:pt x="5435" y="177652"/>
                </a:lnTo>
                <a:lnTo>
                  <a:pt x="0" y="152399"/>
                </a:lnTo>
                <a:lnTo>
                  <a:pt x="5435" y="127147"/>
                </a:lnTo>
                <a:lnTo>
                  <a:pt x="46634" y="81396"/>
                </a:lnTo>
                <a:lnTo>
                  <a:pt x="80873" y="61447"/>
                </a:lnTo>
                <a:lnTo>
                  <a:pt x="123189" y="43815"/>
                </a:lnTo>
                <a:lnTo>
                  <a:pt x="172821" y="28773"/>
                </a:lnTo>
                <a:lnTo>
                  <a:pt x="229006" y="16596"/>
                </a:lnTo>
                <a:lnTo>
                  <a:pt x="290982" y="7559"/>
                </a:lnTo>
                <a:lnTo>
                  <a:pt x="357987" y="1935"/>
                </a:lnTo>
                <a:lnTo>
                  <a:pt x="42925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886959" y="4105909"/>
            <a:ext cx="3086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Times New Roman"/>
                <a:cs typeface="Times New Roman"/>
              </a:rPr>
              <a:t>D</a:t>
            </a:r>
            <a:r>
              <a:rPr dirty="0" sz="1200" spc="-15">
                <a:latin typeface="Times New Roman"/>
                <a:cs typeface="Times New Roman"/>
              </a:rPr>
              <a:t>i</a:t>
            </a:r>
            <a:r>
              <a:rPr dirty="0" sz="1200" spc="-10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652009" y="4109720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29" h="6350">
                <a:moveTo>
                  <a:pt x="11429" y="6349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608829" y="4085590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29" h="6350">
                <a:moveTo>
                  <a:pt x="11430" y="635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86909" y="4017009"/>
            <a:ext cx="88900" cy="49530"/>
          </a:xfrm>
          <a:custGeom>
            <a:avLst/>
            <a:gdLst/>
            <a:ahLst/>
            <a:cxnLst/>
            <a:rect l="l" t="t" r="r" b="b"/>
            <a:pathLst>
              <a:path w="88900" h="49529">
                <a:moveTo>
                  <a:pt x="88900" y="4952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43729" y="3992879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10160" y="635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99279" y="3968750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11430" y="508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77359" y="3900170"/>
            <a:ext cx="88900" cy="49530"/>
          </a:xfrm>
          <a:custGeom>
            <a:avLst/>
            <a:gdLst/>
            <a:ahLst/>
            <a:cxnLst/>
            <a:rect l="l" t="t" r="r" b="b"/>
            <a:pathLst>
              <a:path w="88900" h="49529">
                <a:moveTo>
                  <a:pt x="88900" y="4952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34179" y="3876040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10160" y="635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189729" y="3851909"/>
            <a:ext cx="10160" cy="5080"/>
          </a:xfrm>
          <a:custGeom>
            <a:avLst/>
            <a:gdLst/>
            <a:ahLst/>
            <a:cxnLst/>
            <a:rect l="l" t="t" r="r" b="b"/>
            <a:pathLst>
              <a:path w="10160" h="5079">
                <a:moveTo>
                  <a:pt x="10160" y="507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067809" y="3783329"/>
            <a:ext cx="88900" cy="49530"/>
          </a:xfrm>
          <a:custGeom>
            <a:avLst/>
            <a:gdLst/>
            <a:ahLst/>
            <a:cxnLst/>
            <a:rect l="l" t="t" r="r" b="b"/>
            <a:pathLst>
              <a:path w="88900" h="49529">
                <a:moveTo>
                  <a:pt x="88900" y="4953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96690" y="3742690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20" h="69850">
                <a:moveTo>
                  <a:pt x="0" y="0"/>
                </a:moveTo>
                <a:lnTo>
                  <a:pt x="46989" y="69850"/>
                </a:lnTo>
                <a:lnTo>
                  <a:pt x="83820" y="50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996690" y="413765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930" y="0"/>
                </a:moveTo>
                <a:lnTo>
                  <a:pt x="0" y="38100"/>
                </a:lnTo>
                <a:lnTo>
                  <a:pt x="74930" y="76200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077970" y="4234179"/>
            <a:ext cx="553720" cy="369570"/>
          </a:xfrm>
          <a:custGeom>
            <a:avLst/>
            <a:gdLst/>
            <a:ahLst/>
            <a:cxnLst/>
            <a:rect l="l" t="t" r="r" b="b"/>
            <a:pathLst>
              <a:path w="553720" h="369570">
                <a:moveTo>
                  <a:pt x="553719" y="0"/>
                </a:moveTo>
                <a:lnTo>
                  <a:pt x="0" y="36957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027170" y="4563109"/>
            <a:ext cx="83820" cy="73660"/>
          </a:xfrm>
          <a:custGeom>
            <a:avLst/>
            <a:gdLst/>
            <a:ahLst/>
            <a:cxnLst/>
            <a:rect l="l" t="t" r="r" b="b"/>
            <a:pathLst>
              <a:path w="83820" h="73660">
                <a:moveTo>
                  <a:pt x="41909" y="0"/>
                </a:moveTo>
                <a:lnTo>
                  <a:pt x="0" y="73659"/>
                </a:lnTo>
                <a:lnTo>
                  <a:pt x="83819" y="63500"/>
                </a:lnTo>
                <a:lnTo>
                  <a:pt x="419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767329" y="3831590"/>
            <a:ext cx="170180" cy="157480"/>
          </a:xfrm>
          <a:custGeom>
            <a:avLst/>
            <a:gdLst/>
            <a:ahLst/>
            <a:cxnLst/>
            <a:rect l="l" t="t" r="r" b="b"/>
            <a:pathLst>
              <a:path w="170180" h="157479">
                <a:moveTo>
                  <a:pt x="170180" y="118110"/>
                </a:moveTo>
                <a:lnTo>
                  <a:pt x="0" y="118110"/>
                </a:lnTo>
                <a:lnTo>
                  <a:pt x="85089" y="157480"/>
                </a:lnTo>
                <a:lnTo>
                  <a:pt x="170180" y="118110"/>
                </a:lnTo>
                <a:close/>
              </a:path>
              <a:path w="170180" h="157479">
                <a:moveTo>
                  <a:pt x="127000" y="0"/>
                </a:moveTo>
                <a:lnTo>
                  <a:pt x="41909" y="0"/>
                </a:lnTo>
                <a:lnTo>
                  <a:pt x="41909" y="118110"/>
                </a:lnTo>
                <a:lnTo>
                  <a:pt x="127000" y="118110"/>
                </a:lnTo>
                <a:lnTo>
                  <a:pt x="127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767329" y="3831590"/>
            <a:ext cx="170180" cy="157480"/>
          </a:xfrm>
          <a:custGeom>
            <a:avLst/>
            <a:gdLst/>
            <a:ahLst/>
            <a:cxnLst/>
            <a:rect l="l" t="t" r="r" b="b"/>
            <a:pathLst>
              <a:path w="170180" h="157479">
                <a:moveTo>
                  <a:pt x="41909" y="0"/>
                </a:moveTo>
                <a:lnTo>
                  <a:pt x="41909" y="118110"/>
                </a:lnTo>
                <a:lnTo>
                  <a:pt x="0" y="118110"/>
                </a:lnTo>
                <a:lnTo>
                  <a:pt x="85089" y="157480"/>
                </a:lnTo>
                <a:lnTo>
                  <a:pt x="170180" y="118110"/>
                </a:lnTo>
                <a:lnTo>
                  <a:pt x="127000" y="118110"/>
                </a:lnTo>
                <a:lnTo>
                  <a:pt x="127000" y="0"/>
                </a:lnTo>
                <a:lnTo>
                  <a:pt x="419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755900" y="4293870"/>
            <a:ext cx="170180" cy="156210"/>
          </a:xfrm>
          <a:custGeom>
            <a:avLst/>
            <a:gdLst/>
            <a:ahLst/>
            <a:cxnLst/>
            <a:rect l="l" t="t" r="r" b="b"/>
            <a:pathLst>
              <a:path w="170180" h="156210">
                <a:moveTo>
                  <a:pt x="170180" y="116839"/>
                </a:moveTo>
                <a:lnTo>
                  <a:pt x="0" y="116839"/>
                </a:lnTo>
                <a:lnTo>
                  <a:pt x="85089" y="156209"/>
                </a:lnTo>
                <a:lnTo>
                  <a:pt x="170180" y="116839"/>
                </a:lnTo>
                <a:close/>
              </a:path>
              <a:path w="170180" h="156210">
                <a:moveTo>
                  <a:pt x="128269" y="0"/>
                </a:moveTo>
                <a:lnTo>
                  <a:pt x="43180" y="0"/>
                </a:lnTo>
                <a:lnTo>
                  <a:pt x="43180" y="116839"/>
                </a:lnTo>
                <a:lnTo>
                  <a:pt x="128269" y="116839"/>
                </a:lnTo>
                <a:lnTo>
                  <a:pt x="1282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755900" y="4293870"/>
            <a:ext cx="170180" cy="156210"/>
          </a:xfrm>
          <a:custGeom>
            <a:avLst/>
            <a:gdLst/>
            <a:ahLst/>
            <a:cxnLst/>
            <a:rect l="l" t="t" r="r" b="b"/>
            <a:pathLst>
              <a:path w="170180" h="156210">
                <a:moveTo>
                  <a:pt x="43180" y="0"/>
                </a:moveTo>
                <a:lnTo>
                  <a:pt x="43180" y="116839"/>
                </a:lnTo>
                <a:lnTo>
                  <a:pt x="0" y="116839"/>
                </a:lnTo>
                <a:lnTo>
                  <a:pt x="85089" y="156209"/>
                </a:lnTo>
                <a:lnTo>
                  <a:pt x="170180" y="116839"/>
                </a:lnTo>
                <a:lnTo>
                  <a:pt x="128269" y="116839"/>
                </a:lnTo>
                <a:lnTo>
                  <a:pt x="128269" y="0"/>
                </a:lnTo>
                <a:lnTo>
                  <a:pt x="4318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767329" y="4775200"/>
            <a:ext cx="170180" cy="157480"/>
          </a:xfrm>
          <a:custGeom>
            <a:avLst/>
            <a:gdLst/>
            <a:ahLst/>
            <a:cxnLst/>
            <a:rect l="l" t="t" r="r" b="b"/>
            <a:pathLst>
              <a:path w="170180" h="157479">
                <a:moveTo>
                  <a:pt x="41909" y="0"/>
                </a:moveTo>
                <a:lnTo>
                  <a:pt x="41909" y="118110"/>
                </a:lnTo>
                <a:lnTo>
                  <a:pt x="0" y="118110"/>
                </a:lnTo>
                <a:lnTo>
                  <a:pt x="85089" y="157480"/>
                </a:lnTo>
                <a:lnTo>
                  <a:pt x="170180" y="118110"/>
                </a:lnTo>
                <a:lnTo>
                  <a:pt x="127000" y="118110"/>
                </a:lnTo>
                <a:lnTo>
                  <a:pt x="127000" y="0"/>
                </a:lnTo>
                <a:lnTo>
                  <a:pt x="419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223260" y="3831590"/>
            <a:ext cx="168910" cy="157480"/>
          </a:xfrm>
          <a:custGeom>
            <a:avLst/>
            <a:gdLst/>
            <a:ahLst/>
            <a:cxnLst/>
            <a:rect l="l" t="t" r="r" b="b"/>
            <a:pathLst>
              <a:path w="168910" h="157479">
                <a:moveTo>
                  <a:pt x="127000" y="39370"/>
                </a:moveTo>
                <a:lnTo>
                  <a:pt x="41910" y="39370"/>
                </a:lnTo>
                <a:lnTo>
                  <a:pt x="41910" y="157480"/>
                </a:lnTo>
                <a:lnTo>
                  <a:pt x="127000" y="157480"/>
                </a:lnTo>
                <a:lnTo>
                  <a:pt x="127000" y="39370"/>
                </a:lnTo>
                <a:close/>
              </a:path>
              <a:path w="168910" h="157479">
                <a:moveTo>
                  <a:pt x="83819" y="0"/>
                </a:moveTo>
                <a:lnTo>
                  <a:pt x="0" y="39370"/>
                </a:lnTo>
                <a:lnTo>
                  <a:pt x="168910" y="3937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23260" y="3831590"/>
            <a:ext cx="168910" cy="157480"/>
          </a:xfrm>
          <a:custGeom>
            <a:avLst/>
            <a:gdLst/>
            <a:ahLst/>
            <a:cxnLst/>
            <a:rect l="l" t="t" r="r" b="b"/>
            <a:pathLst>
              <a:path w="168910" h="157479">
                <a:moveTo>
                  <a:pt x="41910" y="157480"/>
                </a:moveTo>
                <a:lnTo>
                  <a:pt x="41910" y="39370"/>
                </a:lnTo>
                <a:lnTo>
                  <a:pt x="0" y="39370"/>
                </a:lnTo>
                <a:lnTo>
                  <a:pt x="83819" y="0"/>
                </a:lnTo>
                <a:lnTo>
                  <a:pt x="168910" y="39370"/>
                </a:lnTo>
                <a:lnTo>
                  <a:pt x="127000" y="39370"/>
                </a:lnTo>
                <a:lnTo>
                  <a:pt x="127000" y="157480"/>
                </a:lnTo>
                <a:lnTo>
                  <a:pt x="41910" y="1574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33420" y="4283709"/>
            <a:ext cx="170180" cy="157480"/>
          </a:xfrm>
          <a:custGeom>
            <a:avLst/>
            <a:gdLst/>
            <a:ahLst/>
            <a:cxnLst/>
            <a:rect l="l" t="t" r="r" b="b"/>
            <a:pathLst>
              <a:path w="170179" h="157479">
                <a:moveTo>
                  <a:pt x="127000" y="39369"/>
                </a:moveTo>
                <a:lnTo>
                  <a:pt x="41909" y="39369"/>
                </a:lnTo>
                <a:lnTo>
                  <a:pt x="41909" y="157479"/>
                </a:lnTo>
                <a:lnTo>
                  <a:pt x="127000" y="157479"/>
                </a:lnTo>
                <a:lnTo>
                  <a:pt x="127000" y="39369"/>
                </a:lnTo>
                <a:close/>
              </a:path>
              <a:path w="170179" h="157479">
                <a:moveTo>
                  <a:pt x="85090" y="0"/>
                </a:moveTo>
                <a:lnTo>
                  <a:pt x="0" y="39369"/>
                </a:lnTo>
                <a:lnTo>
                  <a:pt x="170180" y="39369"/>
                </a:lnTo>
                <a:lnTo>
                  <a:pt x="850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233420" y="4283709"/>
            <a:ext cx="170180" cy="157480"/>
          </a:xfrm>
          <a:custGeom>
            <a:avLst/>
            <a:gdLst/>
            <a:ahLst/>
            <a:cxnLst/>
            <a:rect l="l" t="t" r="r" b="b"/>
            <a:pathLst>
              <a:path w="170179" h="157479">
                <a:moveTo>
                  <a:pt x="41909" y="157479"/>
                </a:moveTo>
                <a:lnTo>
                  <a:pt x="41909" y="39369"/>
                </a:lnTo>
                <a:lnTo>
                  <a:pt x="0" y="39369"/>
                </a:lnTo>
                <a:lnTo>
                  <a:pt x="85090" y="0"/>
                </a:lnTo>
                <a:lnTo>
                  <a:pt x="170180" y="39369"/>
                </a:lnTo>
                <a:lnTo>
                  <a:pt x="127000" y="39369"/>
                </a:lnTo>
                <a:lnTo>
                  <a:pt x="127000" y="157479"/>
                </a:lnTo>
                <a:lnTo>
                  <a:pt x="41909" y="1574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255009" y="4775200"/>
            <a:ext cx="168910" cy="156210"/>
          </a:xfrm>
          <a:custGeom>
            <a:avLst/>
            <a:gdLst/>
            <a:ahLst/>
            <a:cxnLst/>
            <a:rect l="l" t="t" r="r" b="b"/>
            <a:pathLst>
              <a:path w="168910" h="156210">
                <a:moveTo>
                  <a:pt x="41910" y="156210"/>
                </a:moveTo>
                <a:lnTo>
                  <a:pt x="41910" y="39369"/>
                </a:lnTo>
                <a:lnTo>
                  <a:pt x="0" y="39369"/>
                </a:lnTo>
                <a:lnTo>
                  <a:pt x="83819" y="0"/>
                </a:lnTo>
                <a:lnTo>
                  <a:pt x="168910" y="39369"/>
                </a:lnTo>
                <a:lnTo>
                  <a:pt x="127000" y="39369"/>
                </a:lnTo>
                <a:lnTo>
                  <a:pt x="127000" y="156210"/>
                </a:lnTo>
                <a:lnTo>
                  <a:pt x="41910" y="15621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4761229" y="3571240"/>
            <a:ext cx="3498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35" b="1">
                <a:latin typeface="Times New Roman"/>
                <a:cs typeface="Times New Roman"/>
              </a:rPr>
              <a:t>C</a:t>
            </a:r>
            <a:r>
              <a:rPr dirty="0" sz="1000" b="1">
                <a:latin typeface="Times New Roman"/>
                <a:cs typeface="Times New Roman"/>
              </a:rPr>
              <a:t>l</a:t>
            </a:r>
            <a:r>
              <a:rPr dirty="0" sz="1000" spc="-10" b="1">
                <a:latin typeface="Times New Roman"/>
                <a:cs typeface="Times New Roman"/>
              </a:rPr>
              <a:t>i</a:t>
            </a:r>
            <a:r>
              <a:rPr dirty="0" sz="1000" spc="-5" b="1">
                <a:latin typeface="Times New Roman"/>
                <a:cs typeface="Times New Roman"/>
              </a:rPr>
              <a:t>e</a:t>
            </a:r>
            <a:r>
              <a:rPr dirty="0" sz="1000" spc="-20" b="1">
                <a:latin typeface="Times New Roman"/>
                <a:cs typeface="Times New Roman"/>
              </a:rPr>
              <a:t>n</a:t>
            </a:r>
            <a:r>
              <a:rPr dirty="0" sz="1000" b="1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531110" y="5275579"/>
            <a:ext cx="4732020" cy="0"/>
          </a:xfrm>
          <a:custGeom>
            <a:avLst/>
            <a:gdLst/>
            <a:ahLst/>
            <a:cxnLst/>
            <a:rect l="l" t="t" r="r" b="b"/>
            <a:pathLst>
              <a:path w="4732020" h="0">
                <a:moveTo>
                  <a:pt x="0" y="0"/>
                </a:moveTo>
                <a:lnTo>
                  <a:pt x="473202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470150" y="523875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76200" y="0"/>
                </a:moveTo>
                <a:lnTo>
                  <a:pt x="0" y="36830"/>
                </a:lnTo>
                <a:lnTo>
                  <a:pt x="76200" y="7493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247890" y="523875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0" y="0"/>
                </a:moveTo>
                <a:lnTo>
                  <a:pt x="0" y="74930"/>
                </a:lnTo>
                <a:lnTo>
                  <a:pt x="76200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777489" y="5148579"/>
            <a:ext cx="170180" cy="157480"/>
          </a:xfrm>
          <a:custGeom>
            <a:avLst/>
            <a:gdLst/>
            <a:ahLst/>
            <a:cxnLst/>
            <a:rect l="l" t="t" r="r" b="b"/>
            <a:pathLst>
              <a:path w="170180" h="157479">
                <a:moveTo>
                  <a:pt x="170180" y="118110"/>
                </a:moveTo>
                <a:lnTo>
                  <a:pt x="0" y="118110"/>
                </a:lnTo>
                <a:lnTo>
                  <a:pt x="85090" y="157480"/>
                </a:lnTo>
                <a:lnTo>
                  <a:pt x="170180" y="118110"/>
                </a:lnTo>
                <a:close/>
              </a:path>
              <a:path w="170180" h="157479">
                <a:moveTo>
                  <a:pt x="127000" y="0"/>
                </a:moveTo>
                <a:lnTo>
                  <a:pt x="41910" y="0"/>
                </a:lnTo>
                <a:lnTo>
                  <a:pt x="41910" y="118110"/>
                </a:lnTo>
                <a:lnTo>
                  <a:pt x="127000" y="118110"/>
                </a:lnTo>
                <a:lnTo>
                  <a:pt x="127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77489" y="5148579"/>
            <a:ext cx="170180" cy="157480"/>
          </a:xfrm>
          <a:custGeom>
            <a:avLst/>
            <a:gdLst/>
            <a:ahLst/>
            <a:cxnLst/>
            <a:rect l="l" t="t" r="r" b="b"/>
            <a:pathLst>
              <a:path w="170180" h="157479">
                <a:moveTo>
                  <a:pt x="41910" y="0"/>
                </a:moveTo>
                <a:lnTo>
                  <a:pt x="41910" y="118110"/>
                </a:lnTo>
                <a:lnTo>
                  <a:pt x="0" y="118110"/>
                </a:lnTo>
                <a:lnTo>
                  <a:pt x="85090" y="157480"/>
                </a:lnTo>
                <a:lnTo>
                  <a:pt x="170180" y="118110"/>
                </a:lnTo>
                <a:lnTo>
                  <a:pt x="127000" y="118110"/>
                </a:lnTo>
                <a:lnTo>
                  <a:pt x="127000" y="0"/>
                </a:lnTo>
                <a:lnTo>
                  <a:pt x="419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65170" y="5138420"/>
            <a:ext cx="170180" cy="156210"/>
          </a:xfrm>
          <a:custGeom>
            <a:avLst/>
            <a:gdLst/>
            <a:ahLst/>
            <a:cxnLst/>
            <a:rect l="l" t="t" r="r" b="b"/>
            <a:pathLst>
              <a:path w="170179" h="156210">
                <a:moveTo>
                  <a:pt x="127000" y="39369"/>
                </a:moveTo>
                <a:lnTo>
                  <a:pt x="41909" y="39369"/>
                </a:lnTo>
                <a:lnTo>
                  <a:pt x="41909" y="156209"/>
                </a:lnTo>
                <a:lnTo>
                  <a:pt x="127000" y="156209"/>
                </a:lnTo>
                <a:lnTo>
                  <a:pt x="127000" y="39369"/>
                </a:lnTo>
                <a:close/>
              </a:path>
              <a:path w="170179" h="156210">
                <a:moveTo>
                  <a:pt x="85089" y="0"/>
                </a:moveTo>
                <a:lnTo>
                  <a:pt x="0" y="39369"/>
                </a:lnTo>
                <a:lnTo>
                  <a:pt x="170179" y="39369"/>
                </a:lnTo>
                <a:lnTo>
                  <a:pt x="850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265170" y="5138420"/>
            <a:ext cx="170180" cy="156210"/>
          </a:xfrm>
          <a:custGeom>
            <a:avLst/>
            <a:gdLst/>
            <a:ahLst/>
            <a:cxnLst/>
            <a:rect l="l" t="t" r="r" b="b"/>
            <a:pathLst>
              <a:path w="170179" h="156210">
                <a:moveTo>
                  <a:pt x="41909" y="156209"/>
                </a:moveTo>
                <a:lnTo>
                  <a:pt x="41909" y="39369"/>
                </a:lnTo>
                <a:lnTo>
                  <a:pt x="0" y="39369"/>
                </a:lnTo>
                <a:lnTo>
                  <a:pt x="85089" y="0"/>
                </a:lnTo>
                <a:lnTo>
                  <a:pt x="170179" y="39369"/>
                </a:lnTo>
                <a:lnTo>
                  <a:pt x="127000" y="39369"/>
                </a:lnTo>
                <a:lnTo>
                  <a:pt x="127000" y="156209"/>
                </a:lnTo>
                <a:lnTo>
                  <a:pt x="41909" y="15620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210" y="833119"/>
            <a:ext cx="63950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Loại </a:t>
            </a:r>
            <a:r>
              <a:rPr dirty="0" spc="-30"/>
              <a:t>3: </a:t>
            </a:r>
            <a:r>
              <a:rPr dirty="0" spc="-45"/>
              <a:t>Open</a:t>
            </a:r>
            <a:r>
              <a:rPr dirty="0" spc="-210"/>
              <a:t> </a:t>
            </a:r>
            <a:r>
              <a:rPr dirty="0" spc="-45"/>
              <a:t>Protocol-Net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26590"/>
            <a:ext cx="7274559" cy="178943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Drivers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Có </a:t>
            </a:r>
            <a:r>
              <a:rPr dirty="0" sz="2400" spc="50">
                <a:latin typeface="Arial"/>
                <a:cs typeface="Arial"/>
              </a:rPr>
              <a:t>thể </a:t>
            </a:r>
            <a:r>
              <a:rPr dirty="0" sz="2400" spc="15">
                <a:latin typeface="Arial"/>
                <a:cs typeface="Arial"/>
              </a:rPr>
              <a:t>chuyển </a:t>
            </a:r>
            <a:r>
              <a:rPr dirty="0" sz="2400">
                <a:latin typeface="Arial"/>
                <a:cs typeface="Arial"/>
              </a:rPr>
              <a:t>các </a:t>
            </a:r>
            <a:r>
              <a:rPr dirty="0" sz="2400" spc="-5">
                <a:latin typeface="Arial"/>
                <a:cs typeface="Arial"/>
              </a:rPr>
              <a:t>yêu </a:t>
            </a:r>
            <a:r>
              <a:rPr dirty="0" sz="2400" spc="35">
                <a:latin typeface="Arial"/>
                <a:cs typeface="Arial"/>
              </a:rPr>
              <a:t>cầu đến </a:t>
            </a:r>
            <a:r>
              <a:rPr dirty="0" sz="2400" spc="-5">
                <a:latin typeface="Arial"/>
                <a:cs typeface="Arial"/>
              </a:rPr>
              <a:t>các csdl </a:t>
            </a:r>
            <a:r>
              <a:rPr dirty="0" sz="2400" spc="40">
                <a:latin typeface="Arial"/>
                <a:cs typeface="Arial"/>
              </a:rPr>
              <a:t>nằm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110">
                <a:latin typeface="Arial"/>
                <a:cs typeface="Arial"/>
              </a:rPr>
              <a:t>ở</a:t>
            </a:r>
            <a:endParaRPr sz="2400">
              <a:latin typeface="Arial"/>
              <a:cs typeface="Arial"/>
            </a:endParaRPr>
          </a:p>
          <a:p>
            <a:pPr marL="755015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xa.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Có </a:t>
            </a:r>
            <a:r>
              <a:rPr dirty="0" sz="2400" spc="50">
                <a:latin typeface="Arial"/>
                <a:cs typeface="Arial"/>
              </a:rPr>
              <a:t>thể </a:t>
            </a:r>
            <a:r>
              <a:rPr dirty="0" sz="2400" spc="-5">
                <a:latin typeface="Arial"/>
                <a:cs typeface="Arial"/>
              </a:rPr>
              <a:t>giao </a:t>
            </a:r>
            <a:r>
              <a:rPr dirty="0" sz="2400" spc="25">
                <a:latin typeface="Arial"/>
                <a:cs typeface="Arial"/>
              </a:rPr>
              <a:t>tiếp </a:t>
            </a:r>
            <a:r>
              <a:rPr dirty="0" sz="2400" spc="-45">
                <a:latin typeface="Arial"/>
                <a:cs typeface="Arial"/>
              </a:rPr>
              <a:t>với </a:t>
            </a:r>
            <a:r>
              <a:rPr dirty="0" sz="2400" spc="15">
                <a:latin typeface="Arial"/>
                <a:cs typeface="Arial"/>
              </a:rPr>
              <a:t>nhiều </a:t>
            </a:r>
            <a:r>
              <a:rPr dirty="0" sz="2400" spc="25">
                <a:latin typeface="Arial"/>
                <a:cs typeface="Arial"/>
              </a:rPr>
              <a:t>loại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CSDL.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2653" y="3766820"/>
            <a:ext cx="8204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csdl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3690620"/>
            <a:ext cx="854075" cy="90931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298450" algn="l"/>
              </a:tabLst>
            </a:pPr>
            <a:r>
              <a:rPr dirty="0" sz="2400" spc="-15">
                <a:latin typeface="Arial"/>
                <a:cs typeface="Arial"/>
              </a:rPr>
              <a:t>K</a:t>
            </a:r>
            <a:r>
              <a:rPr dirty="0" sz="2400" spc="5">
                <a:latin typeface="Arial"/>
                <a:cs typeface="Arial"/>
              </a:rPr>
              <a:t>h</a:t>
            </a:r>
            <a:r>
              <a:rPr dirty="0" sz="2400">
                <a:latin typeface="Arial"/>
                <a:cs typeface="Arial"/>
              </a:rPr>
              <a:t>ô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298450" algn="l"/>
              </a:tabLst>
            </a:pPr>
            <a:r>
              <a:rPr dirty="0" sz="2400" spc="35">
                <a:latin typeface="Arial"/>
                <a:cs typeface="Arial"/>
              </a:rPr>
              <a:t>Tất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0854" y="3657600"/>
            <a:ext cx="3424554" cy="143764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R="27940" indent="-635">
              <a:lnSpc>
                <a:spcPct val="120800"/>
              </a:lnSpc>
              <a:spcBef>
                <a:spcPts val="360"/>
              </a:spcBef>
            </a:pPr>
            <a:r>
              <a:rPr dirty="0" sz="2400">
                <a:latin typeface="Arial"/>
                <a:cs typeface="Arial"/>
              </a:rPr>
              <a:t>ng </a:t>
            </a:r>
            <a:r>
              <a:rPr dirty="0" sz="2400" spc="25">
                <a:latin typeface="Arial"/>
                <a:cs typeface="Arial"/>
              </a:rPr>
              <a:t>phải </a:t>
            </a:r>
            <a:r>
              <a:rPr dirty="0" sz="2400" spc="50">
                <a:latin typeface="Arial"/>
                <a:cs typeface="Arial"/>
              </a:rPr>
              <a:t>của </a:t>
            </a:r>
            <a:r>
              <a:rPr dirty="0" sz="2400">
                <a:latin typeface="Arial"/>
                <a:cs typeface="Arial"/>
              </a:rPr>
              <a:t>nhà cung</a:t>
            </a:r>
            <a:r>
              <a:rPr dirty="0" sz="2400" spc="-150">
                <a:latin typeface="Arial"/>
                <a:cs typeface="Arial"/>
              </a:rPr>
              <a:t> </a:t>
            </a:r>
            <a:r>
              <a:rPr dirty="0" sz="2400" spc="75">
                <a:latin typeface="Arial"/>
                <a:cs typeface="Arial"/>
              </a:rPr>
              <a:t>cấ  </a:t>
            </a:r>
            <a:r>
              <a:rPr dirty="0" sz="2400" spc="60">
                <a:latin typeface="Arial"/>
                <a:cs typeface="Arial"/>
              </a:rPr>
              <a:t>cả </a:t>
            </a:r>
            <a:r>
              <a:rPr dirty="0" sz="2400" spc="25">
                <a:latin typeface="Arial"/>
                <a:cs typeface="Arial"/>
              </a:rPr>
              <a:t>bằng </a:t>
            </a:r>
            <a:r>
              <a:rPr dirty="0" sz="2400">
                <a:latin typeface="Arial"/>
                <a:cs typeface="Arial"/>
              </a:rPr>
              <a:t>mã</a:t>
            </a:r>
            <a:r>
              <a:rPr dirty="0" sz="2400" spc="-1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java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4790" y="5346700"/>
            <a:ext cx="3280410" cy="1510030"/>
          </a:xfrm>
          <a:custGeom>
            <a:avLst/>
            <a:gdLst/>
            <a:ahLst/>
            <a:cxnLst/>
            <a:rect l="l" t="t" r="r" b="b"/>
            <a:pathLst>
              <a:path w="3280409" h="1510029">
                <a:moveTo>
                  <a:pt x="1639570" y="1510030"/>
                </a:moveTo>
                <a:lnTo>
                  <a:pt x="0" y="1510030"/>
                </a:lnTo>
                <a:lnTo>
                  <a:pt x="0" y="0"/>
                </a:lnTo>
                <a:lnTo>
                  <a:pt x="3280410" y="0"/>
                </a:lnTo>
                <a:lnTo>
                  <a:pt x="3280410" y="1510030"/>
                </a:lnTo>
                <a:lnTo>
                  <a:pt x="1639570" y="15100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21557" y="6201817"/>
            <a:ext cx="1115514" cy="557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09440" y="6282690"/>
            <a:ext cx="5270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 b="1">
                <a:latin typeface="Arial"/>
                <a:cs typeface="Arial"/>
              </a:rPr>
              <a:t>Da</a:t>
            </a:r>
            <a:r>
              <a:rPr dirty="0" sz="900" b="1">
                <a:latin typeface="Arial"/>
                <a:cs typeface="Arial"/>
              </a:rPr>
              <a:t>t</a:t>
            </a:r>
            <a:r>
              <a:rPr dirty="0" sz="900" spc="-15" b="1">
                <a:latin typeface="Arial"/>
                <a:cs typeface="Arial"/>
              </a:rPr>
              <a:t>a</a:t>
            </a:r>
            <a:r>
              <a:rPr dirty="0" sz="900" spc="-10" b="1">
                <a:latin typeface="Arial"/>
                <a:cs typeface="Arial"/>
              </a:rPr>
              <a:t>b</a:t>
            </a:r>
            <a:r>
              <a:rPr dirty="0" sz="900" spc="-15" b="1">
                <a:latin typeface="Arial"/>
                <a:cs typeface="Arial"/>
              </a:rPr>
              <a:t>a</a:t>
            </a:r>
            <a:r>
              <a:rPr dirty="0" sz="900" spc="-5" b="1">
                <a:latin typeface="Arial"/>
                <a:cs typeface="Arial"/>
              </a:rPr>
              <a:t>se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3690" y="5398770"/>
            <a:ext cx="1635760" cy="2514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327660">
              <a:lnSpc>
                <a:spcPct val="100000"/>
              </a:lnSpc>
              <a:spcBef>
                <a:spcPts val="330"/>
              </a:spcBef>
            </a:pPr>
            <a:r>
              <a:rPr dirty="0" sz="1000" spc="-15" b="1">
                <a:latin typeface="Times New Roman"/>
                <a:cs typeface="Times New Roman"/>
              </a:rPr>
              <a:t>Network</a:t>
            </a:r>
            <a:r>
              <a:rPr dirty="0" sz="1000" spc="-95" b="1">
                <a:latin typeface="Times New Roman"/>
                <a:cs typeface="Times New Roman"/>
              </a:rPr>
              <a:t> </a:t>
            </a:r>
            <a:r>
              <a:rPr dirty="0" sz="1000" spc="-15" b="1">
                <a:latin typeface="Times New Roman"/>
                <a:cs typeface="Times New Roman"/>
              </a:rPr>
              <a:t>Interface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73750" y="5651500"/>
            <a:ext cx="224790" cy="189230"/>
          </a:xfrm>
          <a:custGeom>
            <a:avLst/>
            <a:gdLst/>
            <a:ahLst/>
            <a:cxnLst/>
            <a:rect l="l" t="t" r="r" b="b"/>
            <a:pathLst>
              <a:path w="224789" h="189229">
                <a:moveTo>
                  <a:pt x="57150" y="189230"/>
                </a:moveTo>
                <a:lnTo>
                  <a:pt x="57150" y="46990"/>
                </a:lnTo>
                <a:lnTo>
                  <a:pt x="0" y="46990"/>
                </a:lnTo>
                <a:lnTo>
                  <a:pt x="113029" y="0"/>
                </a:lnTo>
                <a:lnTo>
                  <a:pt x="224789" y="46990"/>
                </a:lnTo>
                <a:lnTo>
                  <a:pt x="168910" y="46990"/>
                </a:lnTo>
                <a:lnTo>
                  <a:pt x="168910" y="189230"/>
                </a:lnTo>
                <a:lnTo>
                  <a:pt x="57150" y="1892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74129" y="5661659"/>
            <a:ext cx="204470" cy="189230"/>
          </a:xfrm>
          <a:custGeom>
            <a:avLst/>
            <a:gdLst/>
            <a:ahLst/>
            <a:cxnLst/>
            <a:rect l="l" t="t" r="r" b="b"/>
            <a:pathLst>
              <a:path w="204470" h="189229">
                <a:moveTo>
                  <a:pt x="52070" y="0"/>
                </a:moveTo>
                <a:lnTo>
                  <a:pt x="52070" y="140969"/>
                </a:lnTo>
                <a:lnTo>
                  <a:pt x="0" y="140969"/>
                </a:lnTo>
                <a:lnTo>
                  <a:pt x="102870" y="189229"/>
                </a:lnTo>
                <a:lnTo>
                  <a:pt x="204470" y="140969"/>
                </a:lnTo>
                <a:lnTo>
                  <a:pt x="153670" y="140969"/>
                </a:lnTo>
                <a:lnTo>
                  <a:pt x="153670" y="0"/>
                </a:lnTo>
                <a:lnTo>
                  <a:pt x="5207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305300" y="5610859"/>
            <a:ext cx="50228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0" b="1">
                <a:latin typeface="Arial"/>
                <a:cs typeface="Arial"/>
              </a:rPr>
              <a:t>S</a:t>
            </a:r>
            <a:r>
              <a:rPr dirty="0" sz="1200" b="1">
                <a:latin typeface="Arial"/>
                <a:cs typeface="Arial"/>
              </a:rPr>
              <a:t>erver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53429" y="5135879"/>
            <a:ext cx="163830" cy="252729"/>
          </a:xfrm>
          <a:custGeom>
            <a:avLst/>
            <a:gdLst/>
            <a:ahLst/>
            <a:cxnLst/>
            <a:rect l="l" t="t" r="r" b="b"/>
            <a:pathLst>
              <a:path w="163829" h="252729">
                <a:moveTo>
                  <a:pt x="163830" y="189230"/>
                </a:moveTo>
                <a:lnTo>
                  <a:pt x="0" y="189230"/>
                </a:lnTo>
                <a:lnTo>
                  <a:pt x="81280" y="252730"/>
                </a:lnTo>
                <a:lnTo>
                  <a:pt x="163830" y="189230"/>
                </a:lnTo>
                <a:close/>
              </a:path>
              <a:path w="163829" h="252729">
                <a:moveTo>
                  <a:pt x="123190" y="0"/>
                </a:moveTo>
                <a:lnTo>
                  <a:pt x="40640" y="0"/>
                </a:lnTo>
                <a:lnTo>
                  <a:pt x="40640" y="189230"/>
                </a:lnTo>
                <a:lnTo>
                  <a:pt x="123190" y="189230"/>
                </a:lnTo>
                <a:lnTo>
                  <a:pt x="1231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53429" y="5135879"/>
            <a:ext cx="163830" cy="252729"/>
          </a:xfrm>
          <a:custGeom>
            <a:avLst/>
            <a:gdLst/>
            <a:ahLst/>
            <a:cxnLst/>
            <a:rect l="l" t="t" r="r" b="b"/>
            <a:pathLst>
              <a:path w="163829" h="252729">
                <a:moveTo>
                  <a:pt x="40640" y="0"/>
                </a:moveTo>
                <a:lnTo>
                  <a:pt x="40640" y="189230"/>
                </a:lnTo>
                <a:lnTo>
                  <a:pt x="0" y="189230"/>
                </a:lnTo>
                <a:lnTo>
                  <a:pt x="81280" y="252730"/>
                </a:lnTo>
                <a:lnTo>
                  <a:pt x="163830" y="189230"/>
                </a:lnTo>
                <a:lnTo>
                  <a:pt x="123190" y="189230"/>
                </a:lnTo>
                <a:lnTo>
                  <a:pt x="123190" y="0"/>
                </a:lnTo>
                <a:lnTo>
                  <a:pt x="4064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13170" y="5093970"/>
            <a:ext cx="173990" cy="273050"/>
          </a:xfrm>
          <a:custGeom>
            <a:avLst/>
            <a:gdLst/>
            <a:ahLst/>
            <a:cxnLst/>
            <a:rect l="l" t="t" r="r" b="b"/>
            <a:pathLst>
              <a:path w="173989" h="273050">
                <a:moveTo>
                  <a:pt x="130809" y="68579"/>
                </a:moveTo>
                <a:lnTo>
                  <a:pt x="43179" y="68579"/>
                </a:lnTo>
                <a:lnTo>
                  <a:pt x="43179" y="273049"/>
                </a:lnTo>
                <a:lnTo>
                  <a:pt x="130809" y="273049"/>
                </a:lnTo>
                <a:lnTo>
                  <a:pt x="130809" y="68579"/>
                </a:lnTo>
                <a:close/>
              </a:path>
              <a:path w="173989" h="273050">
                <a:moveTo>
                  <a:pt x="87629" y="0"/>
                </a:moveTo>
                <a:lnTo>
                  <a:pt x="0" y="68579"/>
                </a:lnTo>
                <a:lnTo>
                  <a:pt x="173989" y="68579"/>
                </a:lnTo>
                <a:lnTo>
                  <a:pt x="876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13170" y="5093970"/>
            <a:ext cx="173990" cy="273050"/>
          </a:xfrm>
          <a:custGeom>
            <a:avLst/>
            <a:gdLst/>
            <a:ahLst/>
            <a:cxnLst/>
            <a:rect l="l" t="t" r="r" b="b"/>
            <a:pathLst>
              <a:path w="173989" h="273050">
                <a:moveTo>
                  <a:pt x="43179" y="273049"/>
                </a:moveTo>
                <a:lnTo>
                  <a:pt x="43179" y="68579"/>
                </a:lnTo>
                <a:lnTo>
                  <a:pt x="0" y="68579"/>
                </a:lnTo>
                <a:lnTo>
                  <a:pt x="87629" y="0"/>
                </a:lnTo>
                <a:lnTo>
                  <a:pt x="173989" y="68579"/>
                </a:lnTo>
                <a:lnTo>
                  <a:pt x="130809" y="68579"/>
                </a:lnTo>
                <a:lnTo>
                  <a:pt x="130809" y="273049"/>
                </a:lnTo>
                <a:lnTo>
                  <a:pt x="43179" y="27304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33600" y="3657600"/>
            <a:ext cx="3351529" cy="1437640"/>
          </a:xfrm>
          <a:custGeom>
            <a:avLst/>
            <a:gdLst/>
            <a:ahLst/>
            <a:cxnLst/>
            <a:rect l="l" t="t" r="r" b="b"/>
            <a:pathLst>
              <a:path w="3351529" h="1437639">
                <a:moveTo>
                  <a:pt x="3351529" y="0"/>
                </a:moveTo>
                <a:lnTo>
                  <a:pt x="0" y="0"/>
                </a:lnTo>
                <a:lnTo>
                  <a:pt x="0" y="1437639"/>
                </a:lnTo>
                <a:lnTo>
                  <a:pt x="3351529" y="1437639"/>
                </a:lnTo>
                <a:lnTo>
                  <a:pt x="33515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33600" y="3657600"/>
            <a:ext cx="3351529" cy="1437640"/>
          </a:xfrm>
          <a:custGeom>
            <a:avLst/>
            <a:gdLst/>
            <a:ahLst/>
            <a:cxnLst/>
            <a:rect l="l" t="t" r="r" b="b"/>
            <a:pathLst>
              <a:path w="3351529" h="1437639">
                <a:moveTo>
                  <a:pt x="1676400" y="1437639"/>
                </a:moveTo>
                <a:lnTo>
                  <a:pt x="0" y="1437639"/>
                </a:lnTo>
                <a:lnTo>
                  <a:pt x="0" y="0"/>
                </a:lnTo>
                <a:lnTo>
                  <a:pt x="3351529" y="0"/>
                </a:lnTo>
                <a:lnTo>
                  <a:pt x="3351529" y="1437639"/>
                </a:lnTo>
                <a:lnTo>
                  <a:pt x="1676400" y="14376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396489" y="3855720"/>
            <a:ext cx="1583690" cy="293370"/>
          </a:xfrm>
          <a:custGeom>
            <a:avLst/>
            <a:gdLst/>
            <a:ahLst/>
            <a:cxnLst/>
            <a:rect l="l" t="t" r="r" b="b"/>
            <a:pathLst>
              <a:path w="1583689" h="293370">
                <a:moveTo>
                  <a:pt x="1583689" y="0"/>
                </a:moveTo>
                <a:lnTo>
                  <a:pt x="0" y="0"/>
                </a:lnTo>
                <a:lnTo>
                  <a:pt x="0" y="293369"/>
                </a:lnTo>
                <a:lnTo>
                  <a:pt x="1583689" y="293369"/>
                </a:lnTo>
                <a:lnTo>
                  <a:pt x="1583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96489" y="3855720"/>
            <a:ext cx="1583690" cy="293370"/>
          </a:xfrm>
          <a:custGeom>
            <a:avLst/>
            <a:gdLst/>
            <a:ahLst/>
            <a:cxnLst/>
            <a:rect l="l" t="t" r="r" b="b"/>
            <a:pathLst>
              <a:path w="1583689" h="293370">
                <a:moveTo>
                  <a:pt x="792480" y="293369"/>
                </a:moveTo>
                <a:lnTo>
                  <a:pt x="0" y="293369"/>
                </a:lnTo>
                <a:lnTo>
                  <a:pt x="0" y="0"/>
                </a:lnTo>
                <a:lnTo>
                  <a:pt x="1583689" y="0"/>
                </a:lnTo>
                <a:lnTo>
                  <a:pt x="1583689" y="293369"/>
                </a:lnTo>
                <a:lnTo>
                  <a:pt x="792480" y="2933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58389" y="3804920"/>
            <a:ext cx="1583690" cy="293370"/>
          </a:xfrm>
          <a:custGeom>
            <a:avLst/>
            <a:gdLst/>
            <a:ahLst/>
            <a:cxnLst/>
            <a:rect l="l" t="t" r="r" b="b"/>
            <a:pathLst>
              <a:path w="1583689" h="293370">
                <a:moveTo>
                  <a:pt x="1583689" y="0"/>
                </a:moveTo>
                <a:lnTo>
                  <a:pt x="0" y="0"/>
                </a:lnTo>
                <a:lnTo>
                  <a:pt x="0" y="293369"/>
                </a:lnTo>
                <a:lnTo>
                  <a:pt x="1583689" y="293369"/>
                </a:lnTo>
                <a:lnTo>
                  <a:pt x="15836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358389" y="3804920"/>
            <a:ext cx="1583690" cy="293370"/>
          </a:xfrm>
          <a:prstGeom prst="rect">
            <a:avLst/>
          </a:prstGeom>
          <a:solidFill>
            <a:srgbClr val="FFFFFF"/>
          </a:solidFill>
          <a:ln w="9344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472440">
              <a:lnSpc>
                <a:spcPct val="100000"/>
              </a:lnSpc>
              <a:spcBef>
                <a:spcPts val="320"/>
              </a:spcBef>
            </a:pPr>
            <a:r>
              <a:rPr dirty="0" sz="1200" spc="-15">
                <a:latin typeface="Times New Roman"/>
                <a:cs typeface="Times New Roman"/>
              </a:rPr>
              <a:t>Aplication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06650" y="4326890"/>
            <a:ext cx="1583690" cy="294640"/>
          </a:xfrm>
          <a:custGeom>
            <a:avLst/>
            <a:gdLst/>
            <a:ahLst/>
            <a:cxnLst/>
            <a:rect l="l" t="t" r="r" b="b"/>
            <a:pathLst>
              <a:path w="1583689" h="294639">
                <a:moveTo>
                  <a:pt x="1583689" y="0"/>
                </a:moveTo>
                <a:lnTo>
                  <a:pt x="0" y="0"/>
                </a:lnTo>
                <a:lnTo>
                  <a:pt x="0" y="294640"/>
                </a:lnTo>
                <a:lnTo>
                  <a:pt x="1583689" y="294640"/>
                </a:lnTo>
                <a:lnTo>
                  <a:pt x="1583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06650" y="4326890"/>
            <a:ext cx="1583690" cy="294640"/>
          </a:xfrm>
          <a:custGeom>
            <a:avLst/>
            <a:gdLst/>
            <a:ahLst/>
            <a:cxnLst/>
            <a:rect l="l" t="t" r="r" b="b"/>
            <a:pathLst>
              <a:path w="1583689" h="294639">
                <a:moveTo>
                  <a:pt x="792480" y="294640"/>
                </a:moveTo>
                <a:lnTo>
                  <a:pt x="0" y="294640"/>
                </a:lnTo>
                <a:lnTo>
                  <a:pt x="0" y="0"/>
                </a:lnTo>
                <a:lnTo>
                  <a:pt x="1583689" y="0"/>
                </a:lnTo>
                <a:lnTo>
                  <a:pt x="1583689" y="294640"/>
                </a:lnTo>
                <a:lnTo>
                  <a:pt x="792480" y="29464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68550" y="4276090"/>
            <a:ext cx="1583690" cy="294640"/>
          </a:xfrm>
          <a:custGeom>
            <a:avLst/>
            <a:gdLst/>
            <a:ahLst/>
            <a:cxnLst/>
            <a:rect l="l" t="t" r="r" b="b"/>
            <a:pathLst>
              <a:path w="1583689" h="294639">
                <a:moveTo>
                  <a:pt x="1583689" y="0"/>
                </a:moveTo>
                <a:lnTo>
                  <a:pt x="0" y="0"/>
                </a:lnTo>
                <a:lnTo>
                  <a:pt x="0" y="294640"/>
                </a:lnTo>
                <a:lnTo>
                  <a:pt x="1583689" y="294640"/>
                </a:lnTo>
                <a:lnTo>
                  <a:pt x="15836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368550" y="4276090"/>
            <a:ext cx="1583690" cy="294640"/>
          </a:xfrm>
          <a:prstGeom prst="rect">
            <a:avLst/>
          </a:prstGeom>
          <a:solidFill>
            <a:srgbClr val="FFFFFF"/>
          </a:solidFill>
          <a:ln w="9344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30"/>
              </a:spcBef>
            </a:pPr>
            <a:r>
              <a:rPr dirty="0" sz="1200" spc="-15">
                <a:latin typeface="Times New Roman"/>
                <a:cs typeface="Times New Roman"/>
              </a:rPr>
              <a:t>JDBC </a:t>
            </a:r>
            <a:r>
              <a:rPr dirty="0" sz="1200" spc="-10">
                <a:latin typeface="Times New Roman"/>
                <a:cs typeface="Times New Roman"/>
              </a:rPr>
              <a:t>Driver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Client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78710" y="4790440"/>
            <a:ext cx="1635760" cy="251460"/>
          </a:xfrm>
          <a:custGeom>
            <a:avLst/>
            <a:gdLst/>
            <a:ahLst/>
            <a:cxnLst/>
            <a:rect l="l" t="t" r="r" b="b"/>
            <a:pathLst>
              <a:path w="1635760" h="251460">
                <a:moveTo>
                  <a:pt x="1635760" y="0"/>
                </a:moveTo>
                <a:lnTo>
                  <a:pt x="0" y="0"/>
                </a:lnTo>
                <a:lnTo>
                  <a:pt x="0" y="251460"/>
                </a:lnTo>
                <a:lnTo>
                  <a:pt x="1635760" y="251460"/>
                </a:lnTo>
                <a:lnTo>
                  <a:pt x="1635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041140" y="4310379"/>
            <a:ext cx="6026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9280" algn="l"/>
              </a:tabLst>
            </a:pPr>
            <a:r>
              <a:rPr dirty="0" sz="1200" u="sng"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378710" y="4790440"/>
            <a:ext cx="1635760" cy="251460"/>
          </a:xfrm>
          <a:custGeom>
            <a:avLst/>
            <a:gdLst/>
            <a:ahLst/>
            <a:cxnLst/>
            <a:rect l="l" t="t" r="r" b="b"/>
            <a:pathLst>
              <a:path w="1635760" h="251460">
                <a:moveTo>
                  <a:pt x="817879" y="251460"/>
                </a:moveTo>
                <a:lnTo>
                  <a:pt x="0" y="251460"/>
                </a:lnTo>
                <a:lnTo>
                  <a:pt x="0" y="0"/>
                </a:lnTo>
                <a:lnTo>
                  <a:pt x="1635760" y="0"/>
                </a:lnTo>
                <a:lnTo>
                  <a:pt x="1635760" y="251460"/>
                </a:lnTo>
                <a:lnTo>
                  <a:pt x="817879" y="2514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698750" y="4824729"/>
            <a:ext cx="9975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5" b="1">
                <a:latin typeface="Times New Roman"/>
                <a:cs typeface="Times New Roman"/>
              </a:rPr>
              <a:t>Network</a:t>
            </a:r>
            <a:r>
              <a:rPr dirty="0" sz="1000" spc="-95" b="1">
                <a:latin typeface="Times New Roman"/>
                <a:cs typeface="Times New Roman"/>
              </a:rPr>
              <a:t> </a:t>
            </a:r>
            <a:r>
              <a:rPr dirty="0" sz="1000" spc="-15" b="1">
                <a:latin typeface="Times New Roman"/>
                <a:cs typeface="Times New Roman"/>
              </a:rPr>
              <a:t>Interface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98670" y="4394200"/>
            <a:ext cx="828040" cy="325120"/>
          </a:xfrm>
          <a:custGeom>
            <a:avLst/>
            <a:gdLst/>
            <a:ahLst/>
            <a:cxnLst/>
            <a:rect l="l" t="t" r="r" b="b"/>
            <a:pathLst>
              <a:path w="828039" h="325120">
                <a:moveTo>
                  <a:pt x="414019" y="0"/>
                </a:moveTo>
                <a:lnTo>
                  <a:pt x="345334" y="2082"/>
                </a:lnTo>
                <a:lnTo>
                  <a:pt x="280741" y="8128"/>
                </a:lnTo>
                <a:lnTo>
                  <a:pt x="220978" y="17830"/>
                </a:lnTo>
                <a:lnTo>
                  <a:pt x="166786" y="30886"/>
                </a:lnTo>
                <a:lnTo>
                  <a:pt x="118903" y="46990"/>
                </a:lnTo>
                <a:lnTo>
                  <a:pt x="78069" y="65836"/>
                </a:lnTo>
                <a:lnTo>
                  <a:pt x="45022" y="87122"/>
                </a:lnTo>
                <a:lnTo>
                  <a:pt x="5248" y="135788"/>
                </a:lnTo>
                <a:lnTo>
                  <a:pt x="0" y="162560"/>
                </a:lnTo>
                <a:lnTo>
                  <a:pt x="5248" y="189640"/>
                </a:lnTo>
                <a:lnTo>
                  <a:pt x="45022" y="238558"/>
                </a:lnTo>
                <a:lnTo>
                  <a:pt x="78069" y="259831"/>
                </a:lnTo>
                <a:lnTo>
                  <a:pt x="118903" y="278606"/>
                </a:lnTo>
                <a:lnTo>
                  <a:pt x="166786" y="294599"/>
                </a:lnTo>
                <a:lnTo>
                  <a:pt x="220978" y="307529"/>
                </a:lnTo>
                <a:lnTo>
                  <a:pt x="280741" y="317113"/>
                </a:lnTo>
                <a:lnTo>
                  <a:pt x="345334" y="323071"/>
                </a:lnTo>
                <a:lnTo>
                  <a:pt x="414019" y="325119"/>
                </a:lnTo>
                <a:lnTo>
                  <a:pt x="482396" y="323071"/>
                </a:lnTo>
                <a:lnTo>
                  <a:pt x="546811" y="317113"/>
                </a:lnTo>
                <a:lnTo>
                  <a:pt x="606501" y="307529"/>
                </a:lnTo>
                <a:lnTo>
                  <a:pt x="660704" y="294599"/>
                </a:lnTo>
                <a:lnTo>
                  <a:pt x="708659" y="278606"/>
                </a:lnTo>
                <a:lnTo>
                  <a:pt x="749604" y="259831"/>
                </a:lnTo>
                <a:lnTo>
                  <a:pt x="782777" y="238558"/>
                </a:lnTo>
                <a:lnTo>
                  <a:pt x="822756" y="189640"/>
                </a:lnTo>
                <a:lnTo>
                  <a:pt x="828039" y="162560"/>
                </a:lnTo>
                <a:lnTo>
                  <a:pt x="822756" y="135788"/>
                </a:lnTo>
                <a:lnTo>
                  <a:pt x="782777" y="87122"/>
                </a:lnTo>
                <a:lnTo>
                  <a:pt x="749604" y="65836"/>
                </a:lnTo>
                <a:lnTo>
                  <a:pt x="708660" y="46990"/>
                </a:lnTo>
                <a:lnTo>
                  <a:pt x="660704" y="30886"/>
                </a:lnTo>
                <a:lnTo>
                  <a:pt x="606501" y="17830"/>
                </a:lnTo>
                <a:lnTo>
                  <a:pt x="546811" y="8128"/>
                </a:lnTo>
                <a:lnTo>
                  <a:pt x="482396" y="2082"/>
                </a:lnTo>
                <a:lnTo>
                  <a:pt x="414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98670" y="4394200"/>
            <a:ext cx="828040" cy="325120"/>
          </a:xfrm>
          <a:custGeom>
            <a:avLst/>
            <a:gdLst/>
            <a:ahLst/>
            <a:cxnLst/>
            <a:rect l="l" t="t" r="r" b="b"/>
            <a:pathLst>
              <a:path w="828039" h="325120">
                <a:moveTo>
                  <a:pt x="414019" y="0"/>
                </a:moveTo>
                <a:lnTo>
                  <a:pt x="482396" y="2082"/>
                </a:lnTo>
                <a:lnTo>
                  <a:pt x="546811" y="8127"/>
                </a:lnTo>
                <a:lnTo>
                  <a:pt x="606501" y="17830"/>
                </a:lnTo>
                <a:lnTo>
                  <a:pt x="660704" y="30886"/>
                </a:lnTo>
                <a:lnTo>
                  <a:pt x="708660" y="46989"/>
                </a:lnTo>
                <a:lnTo>
                  <a:pt x="749604" y="65836"/>
                </a:lnTo>
                <a:lnTo>
                  <a:pt x="782777" y="87121"/>
                </a:lnTo>
                <a:lnTo>
                  <a:pt x="822756" y="135788"/>
                </a:lnTo>
                <a:lnTo>
                  <a:pt x="828039" y="162560"/>
                </a:lnTo>
                <a:lnTo>
                  <a:pt x="822756" y="189640"/>
                </a:lnTo>
                <a:lnTo>
                  <a:pt x="782777" y="238558"/>
                </a:lnTo>
                <a:lnTo>
                  <a:pt x="749604" y="259831"/>
                </a:lnTo>
                <a:lnTo>
                  <a:pt x="708659" y="278606"/>
                </a:lnTo>
                <a:lnTo>
                  <a:pt x="660704" y="294599"/>
                </a:lnTo>
                <a:lnTo>
                  <a:pt x="606501" y="307529"/>
                </a:lnTo>
                <a:lnTo>
                  <a:pt x="546811" y="317113"/>
                </a:lnTo>
                <a:lnTo>
                  <a:pt x="482396" y="323071"/>
                </a:lnTo>
                <a:lnTo>
                  <a:pt x="414019" y="325119"/>
                </a:lnTo>
                <a:lnTo>
                  <a:pt x="345334" y="323071"/>
                </a:lnTo>
                <a:lnTo>
                  <a:pt x="280741" y="317113"/>
                </a:lnTo>
                <a:lnTo>
                  <a:pt x="220978" y="307529"/>
                </a:lnTo>
                <a:lnTo>
                  <a:pt x="166786" y="294599"/>
                </a:lnTo>
                <a:lnTo>
                  <a:pt x="118903" y="278606"/>
                </a:lnTo>
                <a:lnTo>
                  <a:pt x="78069" y="259831"/>
                </a:lnTo>
                <a:lnTo>
                  <a:pt x="45022" y="238558"/>
                </a:lnTo>
                <a:lnTo>
                  <a:pt x="5248" y="189640"/>
                </a:lnTo>
                <a:lnTo>
                  <a:pt x="0" y="162560"/>
                </a:lnTo>
                <a:lnTo>
                  <a:pt x="5248" y="135788"/>
                </a:lnTo>
                <a:lnTo>
                  <a:pt x="45022" y="87122"/>
                </a:lnTo>
                <a:lnTo>
                  <a:pt x="78069" y="65836"/>
                </a:lnTo>
                <a:lnTo>
                  <a:pt x="118903" y="46990"/>
                </a:lnTo>
                <a:lnTo>
                  <a:pt x="166786" y="30886"/>
                </a:lnTo>
                <a:lnTo>
                  <a:pt x="220978" y="17830"/>
                </a:lnTo>
                <a:lnTo>
                  <a:pt x="280741" y="8128"/>
                </a:lnTo>
                <a:lnTo>
                  <a:pt x="345334" y="2082"/>
                </a:lnTo>
                <a:lnTo>
                  <a:pt x="41401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85970" y="4318000"/>
            <a:ext cx="828040" cy="325120"/>
          </a:xfrm>
          <a:custGeom>
            <a:avLst/>
            <a:gdLst/>
            <a:ahLst/>
            <a:cxnLst/>
            <a:rect l="l" t="t" r="r" b="b"/>
            <a:pathLst>
              <a:path w="828039" h="325120">
                <a:moveTo>
                  <a:pt x="414019" y="0"/>
                </a:moveTo>
                <a:lnTo>
                  <a:pt x="345334" y="2048"/>
                </a:lnTo>
                <a:lnTo>
                  <a:pt x="280741" y="8006"/>
                </a:lnTo>
                <a:lnTo>
                  <a:pt x="220978" y="17590"/>
                </a:lnTo>
                <a:lnTo>
                  <a:pt x="166786" y="30520"/>
                </a:lnTo>
                <a:lnTo>
                  <a:pt x="118903" y="46513"/>
                </a:lnTo>
                <a:lnTo>
                  <a:pt x="78069" y="65288"/>
                </a:lnTo>
                <a:lnTo>
                  <a:pt x="45022" y="86561"/>
                </a:lnTo>
                <a:lnTo>
                  <a:pt x="5248" y="135479"/>
                </a:lnTo>
                <a:lnTo>
                  <a:pt x="0" y="162560"/>
                </a:lnTo>
                <a:lnTo>
                  <a:pt x="5248" y="189640"/>
                </a:lnTo>
                <a:lnTo>
                  <a:pt x="45022" y="238558"/>
                </a:lnTo>
                <a:lnTo>
                  <a:pt x="78069" y="259831"/>
                </a:lnTo>
                <a:lnTo>
                  <a:pt x="118903" y="278606"/>
                </a:lnTo>
                <a:lnTo>
                  <a:pt x="166786" y="294599"/>
                </a:lnTo>
                <a:lnTo>
                  <a:pt x="220978" y="307529"/>
                </a:lnTo>
                <a:lnTo>
                  <a:pt x="280741" y="317113"/>
                </a:lnTo>
                <a:lnTo>
                  <a:pt x="345334" y="323071"/>
                </a:lnTo>
                <a:lnTo>
                  <a:pt x="414019" y="325119"/>
                </a:lnTo>
                <a:lnTo>
                  <a:pt x="482705" y="323071"/>
                </a:lnTo>
                <a:lnTo>
                  <a:pt x="547298" y="317113"/>
                </a:lnTo>
                <a:lnTo>
                  <a:pt x="607061" y="307529"/>
                </a:lnTo>
                <a:lnTo>
                  <a:pt x="661253" y="294599"/>
                </a:lnTo>
                <a:lnTo>
                  <a:pt x="709136" y="278606"/>
                </a:lnTo>
                <a:lnTo>
                  <a:pt x="749970" y="259831"/>
                </a:lnTo>
                <a:lnTo>
                  <a:pt x="783017" y="238558"/>
                </a:lnTo>
                <a:lnTo>
                  <a:pt x="822791" y="189640"/>
                </a:lnTo>
                <a:lnTo>
                  <a:pt x="828039" y="162560"/>
                </a:lnTo>
                <a:lnTo>
                  <a:pt x="822791" y="135479"/>
                </a:lnTo>
                <a:lnTo>
                  <a:pt x="783017" y="86561"/>
                </a:lnTo>
                <a:lnTo>
                  <a:pt x="749970" y="65288"/>
                </a:lnTo>
                <a:lnTo>
                  <a:pt x="709136" y="46513"/>
                </a:lnTo>
                <a:lnTo>
                  <a:pt x="661253" y="30520"/>
                </a:lnTo>
                <a:lnTo>
                  <a:pt x="607061" y="17590"/>
                </a:lnTo>
                <a:lnTo>
                  <a:pt x="547298" y="8006"/>
                </a:lnTo>
                <a:lnTo>
                  <a:pt x="482705" y="2048"/>
                </a:lnTo>
                <a:lnTo>
                  <a:pt x="414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85970" y="4318000"/>
            <a:ext cx="828040" cy="325120"/>
          </a:xfrm>
          <a:custGeom>
            <a:avLst/>
            <a:gdLst/>
            <a:ahLst/>
            <a:cxnLst/>
            <a:rect l="l" t="t" r="r" b="b"/>
            <a:pathLst>
              <a:path w="828039" h="325120">
                <a:moveTo>
                  <a:pt x="414019" y="0"/>
                </a:moveTo>
                <a:lnTo>
                  <a:pt x="482705" y="2048"/>
                </a:lnTo>
                <a:lnTo>
                  <a:pt x="547298" y="8006"/>
                </a:lnTo>
                <a:lnTo>
                  <a:pt x="607061" y="17590"/>
                </a:lnTo>
                <a:lnTo>
                  <a:pt x="661253" y="30520"/>
                </a:lnTo>
                <a:lnTo>
                  <a:pt x="709136" y="46513"/>
                </a:lnTo>
                <a:lnTo>
                  <a:pt x="749970" y="65288"/>
                </a:lnTo>
                <a:lnTo>
                  <a:pt x="783017" y="86561"/>
                </a:lnTo>
                <a:lnTo>
                  <a:pt x="822791" y="135479"/>
                </a:lnTo>
                <a:lnTo>
                  <a:pt x="828039" y="162560"/>
                </a:lnTo>
                <a:lnTo>
                  <a:pt x="822791" y="189640"/>
                </a:lnTo>
                <a:lnTo>
                  <a:pt x="783017" y="238558"/>
                </a:lnTo>
                <a:lnTo>
                  <a:pt x="749970" y="259831"/>
                </a:lnTo>
                <a:lnTo>
                  <a:pt x="709136" y="278606"/>
                </a:lnTo>
                <a:lnTo>
                  <a:pt x="661253" y="294599"/>
                </a:lnTo>
                <a:lnTo>
                  <a:pt x="607061" y="307529"/>
                </a:lnTo>
                <a:lnTo>
                  <a:pt x="547298" y="317113"/>
                </a:lnTo>
                <a:lnTo>
                  <a:pt x="482705" y="323071"/>
                </a:lnTo>
                <a:lnTo>
                  <a:pt x="414019" y="325119"/>
                </a:lnTo>
                <a:lnTo>
                  <a:pt x="345334" y="323071"/>
                </a:lnTo>
                <a:lnTo>
                  <a:pt x="280741" y="317113"/>
                </a:lnTo>
                <a:lnTo>
                  <a:pt x="220978" y="307529"/>
                </a:lnTo>
                <a:lnTo>
                  <a:pt x="166786" y="294599"/>
                </a:lnTo>
                <a:lnTo>
                  <a:pt x="118903" y="278606"/>
                </a:lnTo>
                <a:lnTo>
                  <a:pt x="78069" y="259831"/>
                </a:lnTo>
                <a:lnTo>
                  <a:pt x="45022" y="238558"/>
                </a:lnTo>
                <a:lnTo>
                  <a:pt x="5248" y="189640"/>
                </a:lnTo>
                <a:lnTo>
                  <a:pt x="0" y="162560"/>
                </a:lnTo>
                <a:lnTo>
                  <a:pt x="5248" y="135479"/>
                </a:lnTo>
                <a:lnTo>
                  <a:pt x="45022" y="86561"/>
                </a:lnTo>
                <a:lnTo>
                  <a:pt x="78069" y="65288"/>
                </a:lnTo>
                <a:lnTo>
                  <a:pt x="118903" y="46513"/>
                </a:lnTo>
                <a:lnTo>
                  <a:pt x="166786" y="30520"/>
                </a:lnTo>
                <a:lnTo>
                  <a:pt x="220978" y="17590"/>
                </a:lnTo>
                <a:lnTo>
                  <a:pt x="280741" y="8006"/>
                </a:lnTo>
                <a:lnTo>
                  <a:pt x="345334" y="2048"/>
                </a:lnTo>
                <a:lnTo>
                  <a:pt x="41401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846320" y="4399279"/>
            <a:ext cx="3086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i</a:t>
            </a:r>
            <a:r>
              <a:rPr dirty="0" sz="1200" spc="-20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626609" y="4405629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10160" y="635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83429" y="4378959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29" h="6350">
                <a:moveTo>
                  <a:pt x="11430" y="635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65320" y="4306570"/>
            <a:ext cx="86360" cy="53340"/>
          </a:xfrm>
          <a:custGeom>
            <a:avLst/>
            <a:gdLst/>
            <a:ahLst/>
            <a:cxnLst/>
            <a:rect l="l" t="t" r="r" b="b"/>
            <a:pathLst>
              <a:path w="86360" h="53339">
                <a:moveTo>
                  <a:pt x="86359" y="5333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422140" y="4279900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29" h="6350">
                <a:moveTo>
                  <a:pt x="11430" y="635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378959" y="4253229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29" h="6350">
                <a:moveTo>
                  <a:pt x="11429" y="635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60850" y="4179570"/>
            <a:ext cx="86360" cy="53340"/>
          </a:xfrm>
          <a:custGeom>
            <a:avLst/>
            <a:gdLst/>
            <a:ahLst/>
            <a:cxnLst/>
            <a:rect l="l" t="t" r="r" b="b"/>
            <a:pathLst>
              <a:path w="86360" h="53339">
                <a:moveTo>
                  <a:pt x="86360" y="5333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17670" y="4152900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29" h="6350">
                <a:moveTo>
                  <a:pt x="11429" y="6350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175759" y="4126229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10160" y="635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056379" y="4053840"/>
            <a:ext cx="86360" cy="52069"/>
          </a:xfrm>
          <a:custGeom>
            <a:avLst/>
            <a:gdLst/>
            <a:ahLst/>
            <a:cxnLst/>
            <a:rect l="l" t="t" r="r" b="b"/>
            <a:pathLst>
              <a:path w="86360" h="52070">
                <a:moveTo>
                  <a:pt x="86360" y="5207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92879" y="4014470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20">
                <a:moveTo>
                  <a:pt x="0" y="0"/>
                </a:moveTo>
                <a:lnTo>
                  <a:pt x="44450" y="71119"/>
                </a:lnTo>
                <a:lnTo>
                  <a:pt x="8509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92879" y="443865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76200" y="0"/>
                </a:moveTo>
                <a:lnTo>
                  <a:pt x="0" y="36830"/>
                </a:lnTo>
                <a:lnTo>
                  <a:pt x="76200" y="7493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807970" y="4108450"/>
            <a:ext cx="163830" cy="168910"/>
          </a:xfrm>
          <a:custGeom>
            <a:avLst/>
            <a:gdLst/>
            <a:ahLst/>
            <a:cxnLst/>
            <a:rect l="l" t="t" r="r" b="b"/>
            <a:pathLst>
              <a:path w="163830" h="168910">
                <a:moveTo>
                  <a:pt x="163830" y="125730"/>
                </a:moveTo>
                <a:lnTo>
                  <a:pt x="0" y="125730"/>
                </a:lnTo>
                <a:lnTo>
                  <a:pt x="81280" y="168910"/>
                </a:lnTo>
                <a:lnTo>
                  <a:pt x="163830" y="125730"/>
                </a:lnTo>
                <a:close/>
              </a:path>
              <a:path w="163830" h="168910">
                <a:moveTo>
                  <a:pt x="123190" y="0"/>
                </a:moveTo>
                <a:lnTo>
                  <a:pt x="40640" y="0"/>
                </a:lnTo>
                <a:lnTo>
                  <a:pt x="40640" y="125730"/>
                </a:lnTo>
                <a:lnTo>
                  <a:pt x="123190" y="125730"/>
                </a:lnTo>
                <a:lnTo>
                  <a:pt x="1231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807970" y="4108450"/>
            <a:ext cx="163830" cy="168910"/>
          </a:xfrm>
          <a:custGeom>
            <a:avLst/>
            <a:gdLst/>
            <a:ahLst/>
            <a:cxnLst/>
            <a:rect l="l" t="t" r="r" b="b"/>
            <a:pathLst>
              <a:path w="163830" h="168910">
                <a:moveTo>
                  <a:pt x="40640" y="0"/>
                </a:moveTo>
                <a:lnTo>
                  <a:pt x="40640" y="125730"/>
                </a:lnTo>
                <a:lnTo>
                  <a:pt x="0" y="125730"/>
                </a:lnTo>
                <a:lnTo>
                  <a:pt x="81280" y="168910"/>
                </a:lnTo>
                <a:lnTo>
                  <a:pt x="163830" y="125730"/>
                </a:lnTo>
                <a:lnTo>
                  <a:pt x="123190" y="125730"/>
                </a:lnTo>
                <a:lnTo>
                  <a:pt x="123190" y="0"/>
                </a:lnTo>
                <a:lnTo>
                  <a:pt x="4064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797810" y="4602479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30" h="167639">
                <a:moveTo>
                  <a:pt x="163829" y="125730"/>
                </a:moveTo>
                <a:lnTo>
                  <a:pt x="0" y="125730"/>
                </a:lnTo>
                <a:lnTo>
                  <a:pt x="81279" y="167640"/>
                </a:lnTo>
                <a:lnTo>
                  <a:pt x="163829" y="125730"/>
                </a:lnTo>
                <a:close/>
              </a:path>
              <a:path w="163830" h="167639">
                <a:moveTo>
                  <a:pt x="123189" y="0"/>
                </a:moveTo>
                <a:lnTo>
                  <a:pt x="40639" y="0"/>
                </a:lnTo>
                <a:lnTo>
                  <a:pt x="40639" y="125730"/>
                </a:lnTo>
                <a:lnTo>
                  <a:pt x="123189" y="125730"/>
                </a:lnTo>
                <a:lnTo>
                  <a:pt x="1231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797810" y="4602479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30" h="167639">
                <a:moveTo>
                  <a:pt x="40639" y="0"/>
                </a:moveTo>
                <a:lnTo>
                  <a:pt x="40639" y="125730"/>
                </a:lnTo>
                <a:lnTo>
                  <a:pt x="0" y="125730"/>
                </a:lnTo>
                <a:lnTo>
                  <a:pt x="81279" y="167640"/>
                </a:lnTo>
                <a:lnTo>
                  <a:pt x="163829" y="125730"/>
                </a:lnTo>
                <a:lnTo>
                  <a:pt x="123189" y="125730"/>
                </a:lnTo>
                <a:lnTo>
                  <a:pt x="123189" y="0"/>
                </a:lnTo>
                <a:lnTo>
                  <a:pt x="4063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47389" y="4108450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123189" y="41910"/>
                </a:moveTo>
                <a:lnTo>
                  <a:pt x="40639" y="41910"/>
                </a:lnTo>
                <a:lnTo>
                  <a:pt x="40639" y="167639"/>
                </a:lnTo>
                <a:lnTo>
                  <a:pt x="123189" y="167639"/>
                </a:lnTo>
                <a:lnTo>
                  <a:pt x="123189" y="41910"/>
                </a:lnTo>
                <a:close/>
              </a:path>
              <a:path w="163829" h="167639">
                <a:moveTo>
                  <a:pt x="81280" y="0"/>
                </a:moveTo>
                <a:lnTo>
                  <a:pt x="0" y="41910"/>
                </a:lnTo>
                <a:lnTo>
                  <a:pt x="163830" y="41910"/>
                </a:lnTo>
                <a:lnTo>
                  <a:pt x="812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247389" y="4108450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40639" y="167639"/>
                </a:moveTo>
                <a:lnTo>
                  <a:pt x="40639" y="41910"/>
                </a:lnTo>
                <a:lnTo>
                  <a:pt x="0" y="41910"/>
                </a:lnTo>
                <a:lnTo>
                  <a:pt x="81280" y="0"/>
                </a:lnTo>
                <a:lnTo>
                  <a:pt x="163830" y="41910"/>
                </a:lnTo>
                <a:lnTo>
                  <a:pt x="123189" y="41910"/>
                </a:lnTo>
                <a:lnTo>
                  <a:pt x="123189" y="167639"/>
                </a:lnTo>
                <a:lnTo>
                  <a:pt x="40639" y="1676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257550" y="4591050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123189" y="41910"/>
                </a:moveTo>
                <a:lnTo>
                  <a:pt x="40639" y="41910"/>
                </a:lnTo>
                <a:lnTo>
                  <a:pt x="40639" y="167639"/>
                </a:lnTo>
                <a:lnTo>
                  <a:pt x="123189" y="167639"/>
                </a:lnTo>
                <a:lnTo>
                  <a:pt x="123189" y="41910"/>
                </a:lnTo>
                <a:close/>
              </a:path>
              <a:path w="163829" h="167639">
                <a:moveTo>
                  <a:pt x="81279" y="0"/>
                </a:moveTo>
                <a:lnTo>
                  <a:pt x="0" y="41910"/>
                </a:lnTo>
                <a:lnTo>
                  <a:pt x="163829" y="41910"/>
                </a:lnTo>
                <a:lnTo>
                  <a:pt x="812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257550" y="4591050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40639" y="167639"/>
                </a:moveTo>
                <a:lnTo>
                  <a:pt x="40639" y="41910"/>
                </a:lnTo>
                <a:lnTo>
                  <a:pt x="0" y="41910"/>
                </a:lnTo>
                <a:lnTo>
                  <a:pt x="81279" y="0"/>
                </a:lnTo>
                <a:lnTo>
                  <a:pt x="163829" y="41910"/>
                </a:lnTo>
                <a:lnTo>
                  <a:pt x="123189" y="41910"/>
                </a:lnTo>
                <a:lnTo>
                  <a:pt x="123189" y="167639"/>
                </a:lnTo>
                <a:lnTo>
                  <a:pt x="40639" y="1676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4765040" y="3849370"/>
            <a:ext cx="3498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latin typeface="Times New Roman"/>
                <a:cs typeface="Times New Roman"/>
              </a:rPr>
              <a:t>C</a:t>
            </a:r>
            <a:r>
              <a:rPr dirty="0" sz="1000" spc="-10" b="1">
                <a:latin typeface="Times New Roman"/>
                <a:cs typeface="Times New Roman"/>
              </a:rPr>
              <a:t>l</a:t>
            </a:r>
            <a:r>
              <a:rPr dirty="0" sz="1000" b="1">
                <a:latin typeface="Times New Roman"/>
                <a:cs typeface="Times New Roman"/>
              </a:rPr>
              <a:t>i</a:t>
            </a:r>
            <a:r>
              <a:rPr dirty="0" sz="1000" spc="-15" b="1">
                <a:latin typeface="Times New Roman"/>
                <a:cs typeface="Times New Roman"/>
              </a:rPr>
              <a:t>e</a:t>
            </a:r>
            <a:r>
              <a:rPr dirty="0" sz="1000" spc="-20" b="1">
                <a:latin typeface="Times New Roman"/>
                <a:cs typeface="Times New Roman"/>
              </a:rPr>
              <a:t>n</a:t>
            </a:r>
            <a:r>
              <a:rPr dirty="0" sz="1000" b="1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592070" y="5147309"/>
            <a:ext cx="4560570" cy="0"/>
          </a:xfrm>
          <a:custGeom>
            <a:avLst/>
            <a:gdLst/>
            <a:ahLst/>
            <a:cxnLst/>
            <a:rect l="l" t="t" r="r" b="b"/>
            <a:pathLst>
              <a:path w="4560570" h="0">
                <a:moveTo>
                  <a:pt x="0" y="0"/>
                </a:moveTo>
                <a:lnTo>
                  <a:pt x="456057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532379" y="510920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30" h="76200">
                <a:moveTo>
                  <a:pt x="74930" y="0"/>
                </a:moveTo>
                <a:lnTo>
                  <a:pt x="0" y="38100"/>
                </a:lnTo>
                <a:lnTo>
                  <a:pt x="74930" y="76200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137400" y="510920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828289" y="5011420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30" h="167639">
                <a:moveTo>
                  <a:pt x="163830" y="125729"/>
                </a:moveTo>
                <a:lnTo>
                  <a:pt x="0" y="125729"/>
                </a:lnTo>
                <a:lnTo>
                  <a:pt x="82550" y="167639"/>
                </a:lnTo>
                <a:lnTo>
                  <a:pt x="163830" y="125729"/>
                </a:lnTo>
                <a:close/>
              </a:path>
              <a:path w="163830" h="167639">
                <a:moveTo>
                  <a:pt x="123190" y="0"/>
                </a:moveTo>
                <a:lnTo>
                  <a:pt x="40640" y="0"/>
                </a:lnTo>
                <a:lnTo>
                  <a:pt x="40640" y="125729"/>
                </a:lnTo>
                <a:lnTo>
                  <a:pt x="123190" y="125729"/>
                </a:lnTo>
                <a:lnTo>
                  <a:pt x="1231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828289" y="5011420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30" h="167639">
                <a:moveTo>
                  <a:pt x="40640" y="0"/>
                </a:moveTo>
                <a:lnTo>
                  <a:pt x="40640" y="125729"/>
                </a:lnTo>
                <a:lnTo>
                  <a:pt x="0" y="125729"/>
                </a:lnTo>
                <a:lnTo>
                  <a:pt x="82550" y="167639"/>
                </a:lnTo>
                <a:lnTo>
                  <a:pt x="163830" y="125729"/>
                </a:lnTo>
                <a:lnTo>
                  <a:pt x="123190" y="125729"/>
                </a:lnTo>
                <a:lnTo>
                  <a:pt x="123190" y="0"/>
                </a:lnTo>
                <a:lnTo>
                  <a:pt x="4064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298190" y="4999990"/>
            <a:ext cx="163830" cy="168910"/>
          </a:xfrm>
          <a:custGeom>
            <a:avLst/>
            <a:gdLst/>
            <a:ahLst/>
            <a:cxnLst/>
            <a:rect l="l" t="t" r="r" b="b"/>
            <a:pathLst>
              <a:path w="163829" h="168910">
                <a:moveTo>
                  <a:pt x="123189" y="41910"/>
                </a:moveTo>
                <a:lnTo>
                  <a:pt x="40639" y="41910"/>
                </a:lnTo>
                <a:lnTo>
                  <a:pt x="40639" y="168910"/>
                </a:lnTo>
                <a:lnTo>
                  <a:pt x="123189" y="168910"/>
                </a:lnTo>
                <a:lnTo>
                  <a:pt x="123189" y="41910"/>
                </a:lnTo>
                <a:close/>
              </a:path>
              <a:path w="163829" h="168910">
                <a:moveTo>
                  <a:pt x="82550" y="0"/>
                </a:moveTo>
                <a:lnTo>
                  <a:pt x="0" y="41910"/>
                </a:lnTo>
                <a:lnTo>
                  <a:pt x="163830" y="41910"/>
                </a:lnTo>
                <a:lnTo>
                  <a:pt x="82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298190" y="4999990"/>
            <a:ext cx="163830" cy="168910"/>
          </a:xfrm>
          <a:custGeom>
            <a:avLst/>
            <a:gdLst/>
            <a:ahLst/>
            <a:cxnLst/>
            <a:rect l="l" t="t" r="r" b="b"/>
            <a:pathLst>
              <a:path w="163829" h="168910">
                <a:moveTo>
                  <a:pt x="40639" y="168910"/>
                </a:moveTo>
                <a:lnTo>
                  <a:pt x="40639" y="41910"/>
                </a:lnTo>
                <a:lnTo>
                  <a:pt x="0" y="41910"/>
                </a:lnTo>
                <a:lnTo>
                  <a:pt x="82550" y="0"/>
                </a:lnTo>
                <a:lnTo>
                  <a:pt x="163830" y="41910"/>
                </a:lnTo>
                <a:lnTo>
                  <a:pt x="123189" y="41910"/>
                </a:lnTo>
                <a:lnTo>
                  <a:pt x="123189" y="168910"/>
                </a:lnTo>
                <a:lnTo>
                  <a:pt x="40639" y="16891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492750" y="5891529"/>
            <a:ext cx="1676400" cy="293370"/>
          </a:xfrm>
          <a:custGeom>
            <a:avLst/>
            <a:gdLst/>
            <a:ahLst/>
            <a:cxnLst/>
            <a:rect l="l" t="t" r="r" b="b"/>
            <a:pathLst>
              <a:path w="1676400" h="293370">
                <a:moveTo>
                  <a:pt x="1676400" y="0"/>
                </a:moveTo>
                <a:lnTo>
                  <a:pt x="0" y="0"/>
                </a:lnTo>
                <a:lnTo>
                  <a:pt x="0" y="293370"/>
                </a:lnTo>
                <a:lnTo>
                  <a:pt x="1676400" y="293370"/>
                </a:lnTo>
                <a:lnTo>
                  <a:pt x="1676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492750" y="5891529"/>
            <a:ext cx="1676400" cy="293370"/>
          </a:xfrm>
          <a:custGeom>
            <a:avLst/>
            <a:gdLst/>
            <a:ahLst/>
            <a:cxnLst/>
            <a:rect l="l" t="t" r="r" b="b"/>
            <a:pathLst>
              <a:path w="1676400" h="293370">
                <a:moveTo>
                  <a:pt x="838200" y="293370"/>
                </a:moveTo>
                <a:lnTo>
                  <a:pt x="0" y="293370"/>
                </a:lnTo>
                <a:lnTo>
                  <a:pt x="0" y="0"/>
                </a:lnTo>
                <a:lnTo>
                  <a:pt x="1676400" y="0"/>
                </a:lnTo>
                <a:lnTo>
                  <a:pt x="1676400" y="293370"/>
                </a:lnTo>
                <a:lnTo>
                  <a:pt x="838200" y="29337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454650" y="5840729"/>
            <a:ext cx="1676400" cy="293370"/>
          </a:xfrm>
          <a:custGeom>
            <a:avLst/>
            <a:gdLst/>
            <a:ahLst/>
            <a:cxnLst/>
            <a:rect l="l" t="t" r="r" b="b"/>
            <a:pathLst>
              <a:path w="1676400" h="293370">
                <a:moveTo>
                  <a:pt x="1676400" y="0"/>
                </a:moveTo>
                <a:lnTo>
                  <a:pt x="0" y="0"/>
                </a:lnTo>
                <a:lnTo>
                  <a:pt x="0" y="293370"/>
                </a:lnTo>
                <a:lnTo>
                  <a:pt x="1676400" y="293370"/>
                </a:lnTo>
                <a:lnTo>
                  <a:pt x="1676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454650" y="5840729"/>
            <a:ext cx="1676400" cy="293370"/>
          </a:xfrm>
          <a:custGeom>
            <a:avLst/>
            <a:gdLst/>
            <a:ahLst/>
            <a:cxnLst/>
            <a:rect l="l" t="t" r="r" b="b"/>
            <a:pathLst>
              <a:path w="1676400" h="293370">
                <a:moveTo>
                  <a:pt x="838200" y="293370"/>
                </a:moveTo>
                <a:lnTo>
                  <a:pt x="0" y="293370"/>
                </a:lnTo>
                <a:lnTo>
                  <a:pt x="0" y="0"/>
                </a:lnTo>
                <a:lnTo>
                  <a:pt x="1676400" y="0"/>
                </a:lnTo>
                <a:lnTo>
                  <a:pt x="1676400" y="293370"/>
                </a:lnTo>
                <a:lnTo>
                  <a:pt x="838200" y="29337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454650" y="5840729"/>
            <a:ext cx="1676400" cy="2933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5719" rIns="0" bIns="0" rtlCol="0" vert="horz">
            <a:spAutoFit/>
          </a:bodyPr>
          <a:lstStyle/>
          <a:p>
            <a:pPr marL="223520">
              <a:lnSpc>
                <a:spcPct val="100000"/>
              </a:lnSpc>
              <a:spcBef>
                <a:spcPts val="359"/>
              </a:spcBef>
            </a:pPr>
            <a:r>
              <a:rPr dirty="0" sz="1200" spc="-15">
                <a:latin typeface="Times New Roman"/>
                <a:cs typeface="Times New Roman"/>
              </a:rPr>
              <a:t>JDBC </a:t>
            </a:r>
            <a:r>
              <a:rPr dirty="0" sz="1200" spc="-10">
                <a:latin typeface="Times New Roman"/>
                <a:cs typeface="Times New Roman"/>
              </a:rPr>
              <a:t>Driver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Server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513070" y="6384290"/>
            <a:ext cx="1676400" cy="293370"/>
          </a:xfrm>
          <a:custGeom>
            <a:avLst/>
            <a:gdLst/>
            <a:ahLst/>
            <a:cxnLst/>
            <a:rect l="l" t="t" r="r" b="b"/>
            <a:pathLst>
              <a:path w="1676400" h="293370">
                <a:moveTo>
                  <a:pt x="1676400" y="0"/>
                </a:moveTo>
                <a:lnTo>
                  <a:pt x="0" y="0"/>
                </a:lnTo>
                <a:lnTo>
                  <a:pt x="0" y="293370"/>
                </a:lnTo>
                <a:lnTo>
                  <a:pt x="1676400" y="293370"/>
                </a:lnTo>
                <a:lnTo>
                  <a:pt x="1676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513070" y="6384290"/>
            <a:ext cx="1676400" cy="293370"/>
          </a:xfrm>
          <a:custGeom>
            <a:avLst/>
            <a:gdLst/>
            <a:ahLst/>
            <a:cxnLst/>
            <a:rect l="l" t="t" r="r" b="b"/>
            <a:pathLst>
              <a:path w="1676400" h="293370">
                <a:moveTo>
                  <a:pt x="838200" y="293370"/>
                </a:moveTo>
                <a:lnTo>
                  <a:pt x="0" y="293370"/>
                </a:lnTo>
                <a:lnTo>
                  <a:pt x="0" y="0"/>
                </a:lnTo>
                <a:lnTo>
                  <a:pt x="1676400" y="0"/>
                </a:lnTo>
                <a:lnTo>
                  <a:pt x="1676400" y="293370"/>
                </a:lnTo>
                <a:lnTo>
                  <a:pt x="838200" y="29337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474970" y="6333490"/>
            <a:ext cx="1676400" cy="293370"/>
          </a:xfrm>
          <a:custGeom>
            <a:avLst/>
            <a:gdLst/>
            <a:ahLst/>
            <a:cxnLst/>
            <a:rect l="l" t="t" r="r" b="b"/>
            <a:pathLst>
              <a:path w="1676400" h="293370">
                <a:moveTo>
                  <a:pt x="1676400" y="0"/>
                </a:moveTo>
                <a:lnTo>
                  <a:pt x="0" y="0"/>
                </a:lnTo>
                <a:lnTo>
                  <a:pt x="0" y="293370"/>
                </a:lnTo>
                <a:lnTo>
                  <a:pt x="1676400" y="293370"/>
                </a:lnTo>
                <a:lnTo>
                  <a:pt x="1676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474970" y="6333490"/>
            <a:ext cx="1676400" cy="293370"/>
          </a:xfrm>
          <a:custGeom>
            <a:avLst/>
            <a:gdLst/>
            <a:ahLst/>
            <a:cxnLst/>
            <a:rect l="l" t="t" r="r" b="b"/>
            <a:pathLst>
              <a:path w="1676400" h="293370">
                <a:moveTo>
                  <a:pt x="838200" y="293370"/>
                </a:moveTo>
                <a:lnTo>
                  <a:pt x="0" y="293370"/>
                </a:lnTo>
                <a:lnTo>
                  <a:pt x="0" y="0"/>
                </a:lnTo>
                <a:lnTo>
                  <a:pt x="1676400" y="0"/>
                </a:lnTo>
                <a:lnTo>
                  <a:pt x="1676400" y="293370"/>
                </a:lnTo>
                <a:lnTo>
                  <a:pt x="838200" y="29337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5474970" y="6333490"/>
            <a:ext cx="1676400" cy="2933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6990" rIns="0" bIns="0" rtlCol="0" vert="horz">
            <a:spAutoFit/>
          </a:bodyPr>
          <a:lstStyle/>
          <a:p>
            <a:pPr marL="230504">
              <a:lnSpc>
                <a:spcPct val="100000"/>
              </a:lnSpc>
              <a:spcBef>
                <a:spcPts val="370"/>
              </a:spcBef>
            </a:pPr>
            <a:r>
              <a:rPr dirty="0" sz="1000" spc="-15">
                <a:latin typeface="Times New Roman"/>
                <a:cs typeface="Times New Roman"/>
              </a:rPr>
              <a:t>Native Database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Library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915659" y="6154420"/>
            <a:ext cx="224790" cy="189230"/>
          </a:xfrm>
          <a:custGeom>
            <a:avLst/>
            <a:gdLst/>
            <a:ahLst/>
            <a:cxnLst/>
            <a:rect l="l" t="t" r="r" b="b"/>
            <a:pathLst>
              <a:path w="224789" h="189229">
                <a:moveTo>
                  <a:pt x="167639" y="48259"/>
                </a:moveTo>
                <a:lnTo>
                  <a:pt x="55879" y="48259"/>
                </a:lnTo>
                <a:lnTo>
                  <a:pt x="55879" y="189229"/>
                </a:lnTo>
                <a:lnTo>
                  <a:pt x="167639" y="189229"/>
                </a:lnTo>
                <a:lnTo>
                  <a:pt x="167639" y="48259"/>
                </a:lnTo>
                <a:close/>
              </a:path>
              <a:path w="224789" h="189229">
                <a:moveTo>
                  <a:pt x="111760" y="0"/>
                </a:moveTo>
                <a:lnTo>
                  <a:pt x="0" y="48259"/>
                </a:lnTo>
                <a:lnTo>
                  <a:pt x="224789" y="48259"/>
                </a:lnTo>
                <a:lnTo>
                  <a:pt x="111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915659" y="6154420"/>
            <a:ext cx="224790" cy="189230"/>
          </a:xfrm>
          <a:custGeom>
            <a:avLst/>
            <a:gdLst/>
            <a:ahLst/>
            <a:cxnLst/>
            <a:rect l="l" t="t" r="r" b="b"/>
            <a:pathLst>
              <a:path w="224789" h="189229">
                <a:moveTo>
                  <a:pt x="55879" y="189229"/>
                </a:moveTo>
                <a:lnTo>
                  <a:pt x="55879" y="48259"/>
                </a:lnTo>
                <a:lnTo>
                  <a:pt x="0" y="48259"/>
                </a:lnTo>
                <a:lnTo>
                  <a:pt x="111760" y="0"/>
                </a:lnTo>
                <a:lnTo>
                  <a:pt x="224789" y="48259"/>
                </a:lnTo>
                <a:lnTo>
                  <a:pt x="167639" y="48259"/>
                </a:lnTo>
                <a:lnTo>
                  <a:pt x="167639" y="189229"/>
                </a:lnTo>
                <a:lnTo>
                  <a:pt x="55879" y="1892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416040" y="6165850"/>
            <a:ext cx="204470" cy="187960"/>
          </a:xfrm>
          <a:custGeom>
            <a:avLst/>
            <a:gdLst/>
            <a:ahLst/>
            <a:cxnLst/>
            <a:rect l="l" t="t" r="r" b="b"/>
            <a:pathLst>
              <a:path w="204470" h="187960">
                <a:moveTo>
                  <a:pt x="204469" y="140970"/>
                </a:moveTo>
                <a:lnTo>
                  <a:pt x="0" y="140970"/>
                </a:lnTo>
                <a:lnTo>
                  <a:pt x="101600" y="187959"/>
                </a:lnTo>
                <a:lnTo>
                  <a:pt x="204469" y="140970"/>
                </a:lnTo>
                <a:close/>
              </a:path>
              <a:path w="204470" h="187960">
                <a:moveTo>
                  <a:pt x="152400" y="0"/>
                </a:moveTo>
                <a:lnTo>
                  <a:pt x="50800" y="0"/>
                </a:lnTo>
                <a:lnTo>
                  <a:pt x="50800" y="140970"/>
                </a:lnTo>
                <a:lnTo>
                  <a:pt x="152400" y="14097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416040" y="6165850"/>
            <a:ext cx="204470" cy="187960"/>
          </a:xfrm>
          <a:custGeom>
            <a:avLst/>
            <a:gdLst/>
            <a:ahLst/>
            <a:cxnLst/>
            <a:rect l="l" t="t" r="r" b="b"/>
            <a:pathLst>
              <a:path w="204470" h="187960">
                <a:moveTo>
                  <a:pt x="50800" y="0"/>
                </a:moveTo>
                <a:lnTo>
                  <a:pt x="50800" y="140970"/>
                </a:lnTo>
                <a:lnTo>
                  <a:pt x="0" y="140970"/>
                </a:lnTo>
                <a:lnTo>
                  <a:pt x="101600" y="187959"/>
                </a:lnTo>
                <a:lnTo>
                  <a:pt x="204469" y="140970"/>
                </a:lnTo>
                <a:lnTo>
                  <a:pt x="152400" y="140970"/>
                </a:lnTo>
                <a:lnTo>
                  <a:pt x="152400" y="0"/>
                </a:lnTo>
                <a:lnTo>
                  <a:pt x="508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74309" y="6356350"/>
            <a:ext cx="194310" cy="100330"/>
          </a:xfrm>
          <a:custGeom>
            <a:avLst/>
            <a:gdLst/>
            <a:ahLst/>
            <a:cxnLst/>
            <a:rect l="l" t="t" r="r" b="b"/>
            <a:pathLst>
              <a:path w="194310" h="100329">
                <a:moveTo>
                  <a:pt x="194310" y="24129"/>
                </a:moveTo>
                <a:lnTo>
                  <a:pt x="48260" y="24129"/>
                </a:lnTo>
                <a:lnTo>
                  <a:pt x="48260" y="0"/>
                </a:lnTo>
                <a:lnTo>
                  <a:pt x="0" y="49529"/>
                </a:lnTo>
                <a:lnTo>
                  <a:pt x="48260" y="100329"/>
                </a:lnTo>
                <a:lnTo>
                  <a:pt x="48260" y="74929"/>
                </a:lnTo>
                <a:lnTo>
                  <a:pt x="194310" y="74929"/>
                </a:lnTo>
                <a:lnTo>
                  <a:pt x="194310" y="241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274309" y="6502400"/>
            <a:ext cx="194310" cy="100330"/>
          </a:xfrm>
          <a:custGeom>
            <a:avLst/>
            <a:gdLst/>
            <a:ahLst/>
            <a:cxnLst/>
            <a:rect l="l" t="t" r="r" b="b"/>
            <a:pathLst>
              <a:path w="194310" h="100329">
                <a:moveTo>
                  <a:pt x="0" y="25400"/>
                </a:moveTo>
                <a:lnTo>
                  <a:pt x="146050" y="25400"/>
                </a:lnTo>
                <a:lnTo>
                  <a:pt x="146050" y="0"/>
                </a:lnTo>
                <a:lnTo>
                  <a:pt x="194310" y="50800"/>
                </a:lnTo>
                <a:lnTo>
                  <a:pt x="146050" y="100329"/>
                </a:lnTo>
                <a:lnTo>
                  <a:pt x="146050" y="74929"/>
                </a:lnTo>
                <a:lnTo>
                  <a:pt x="0" y="74929"/>
                </a:lnTo>
                <a:lnTo>
                  <a:pt x="0" y="254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789" y="863600"/>
            <a:ext cx="703072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25"/>
              <a:t>Loại </a:t>
            </a:r>
            <a:r>
              <a:rPr dirty="0" sz="4000" spc="-30"/>
              <a:t>4: </a:t>
            </a:r>
            <a:r>
              <a:rPr dirty="0" sz="4000" spc="-40"/>
              <a:t>Proprietary-Protocol</a:t>
            </a:r>
            <a:r>
              <a:rPr dirty="0" sz="4000" spc="-140"/>
              <a:t> </a:t>
            </a:r>
            <a:r>
              <a:rPr dirty="0" sz="4000" spc="-40"/>
              <a:t>Net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269" y="1913890"/>
            <a:ext cx="7226934" cy="120396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100%</a:t>
            </a:r>
            <a:r>
              <a:rPr dirty="0" sz="3200" spc="-8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java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Có </a:t>
            </a:r>
            <a:r>
              <a:rPr dirty="0" sz="3200" spc="50">
                <a:latin typeface="Arial"/>
                <a:cs typeface="Arial"/>
              </a:rPr>
              <a:t>khả </a:t>
            </a:r>
            <a:r>
              <a:rPr dirty="0" sz="3200" spc="-5">
                <a:latin typeface="Arial"/>
                <a:cs typeface="Arial"/>
              </a:rPr>
              <a:t>năng giao </a:t>
            </a:r>
            <a:r>
              <a:rPr dirty="0" sz="3200" spc="35">
                <a:latin typeface="Arial"/>
                <a:cs typeface="Arial"/>
              </a:rPr>
              <a:t>tiếp </a:t>
            </a:r>
            <a:r>
              <a:rPr dirty="0" sz="3200" spc="-35">
                <a:latin typeface="Arial"/>
                <a:cs typeface="Arial"/>
              </a:rPr>
              <a:t>trực </a:t>
            </a:r>
            <a:r>
              <a:rPr dirty="0" sz="3200" spc="35">
                <a:latin typeface="Arial"/>
                <a:cs typeface="Arial"/>
              </a:rPr>
              <a:t>tiếp </a:t>
            </a:r>
            <a:r>
              <a:rPr dirty="0" sz="3200" spc="-50">
                <a:latin typeface="Arial"/>
                <a:cs typeface="Arial"/>
              </a:rPr>
              <a:t>với</a:t>
            </a:r>
            <a:r>
              <a:rPr dirty="0" sz="3200" spc="-150">
                <a:latin typeface="Arial"/>
                <a:cs typeface="Arial"/>
              </a:rPr>
              <a:t> </a:t>
            </a:r>
            <a:r>
              <a:rPr dirty="0" sz="3200" spc="110">
                <a:latin typeface="Arial"/>
                <a:cs typeface="Arial"/>
              </a:rPr>
              <a:t>hệ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69" y="3091179"/>
            <a:ext cx="883919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Arial"/>
                <a:cs typeface="Arial"/>
              </a:rPr>
              <a:t>C</a:t>
            </a:r>
            <a:r>
              <a:rPr dirty="0" sz="3200">
                <a:latin typeface="Arial"/>
                <a:cs typeface="Arial"/>
              </a:rPr>
              <a:t>SD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7999" y="3048000"/>
            <a:ext cx="3517900" cy="152273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</a:pPr>
            <a:r>
              <a:rPr dirty="0" sz="3200">
                <a:latin typeface="Arial"/>
                <a:cs typeface="Arial"/>
              </a:rPr>
              <a:t>L </a:t>
            </a:r>
            <a:r>
              <a:rPr dirty="0" sz="3200" spc="-10">
                <a:latin typeface="Arial"/>
                <a:cs typeface="Arial"/>
              </a:rPr>
              <a:t>không </a:t>
            </a:r>
            <a:r>
              <a:rPr dirty="0" sz="3200" spc="50">
                <a:latin typeface="Arial"/>
                <a:cs typeface="Arial"/>
              </a:rPr>
              <a:t>cần</a:t>
            </a:r>
            <a:r>
              <a:rPr dirty="0" sz="3200" spc="-60">
                <a:latin typeface="Arial"/>
                <a:cs typeface="Arial"/>
              </a:rPr>
              <a:t> </a:t>
            </a:r>
            <a:r>
              <a:rPr dirty="0" sz="3200" spc="35">
                <a:latin typeface="Arial"/>
                <a:cs typeface="Arial"/>
              </a:rPr>
              <a:t>chuyể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9699" y="3091179"/>
            <a:ext cx="9290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Arial"/>
                <a:cs typeface="Arial"/>
              </a:rPr>
              <a:t>n</a:t>
            </a:r>
            <a:r>
              <a:rPr dirty="0" sz="3200" spc="-100">
                <a:latin typeface="Arial"/>
                <a:cs typeface="Arial"/>
              </a:rPr>
              <a:t> </a:t>
            </a:r>
            <a:r>
              <a:rPr dirty="0" sz="3200" spc="50">
                <a:latin typeface="Arial"/>
                <a:cs typeface="Arial"/>
              </a:rPr>
              <a:t>đổi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42229" y="4758690"/>
            <a:ext cx="2325370" cy="1489710"/>
          </a:xfrm>
          <a:custGeom>
            <a:avLst/>
            <a:gdLst/>
            <a:ahLst/>
            <a:cxnLst/>
            <a:rect l="l" t="t" r="r" b="b"/>
            <a:pathLst>
              <a:path w="2325370" h="1489710">
                <a:moveTo>
                  <a:pt x="1162050" y="1489710"/>
                </a:moveTo>
                <a:lnTo>
                  <a:pt x="0" y="1489710"/>
                </a:lnTo>
                <a:lnTo>
                  <a:pt x="0" y="0"/>
                </a:lnTo>
                <a:lnTo>
                  <a:pt x="2325370" y="0"/>
                </a:lnTo>
                <a:lnTo>
                  <a:pt x="2325370" y="1489710"/>
                </a:lnTo>
                <a:lnTo>
                  <a:pt x="1162050" y="148971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94097" y="4566057"/>
            <a:ext cx="1723844" cy="1377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021070" y="5436870"/>
            <a:ext cx="5257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 b="1">
                <a:latin typeface="Arial"/>
                <a:cs typeface="Arial"/>
              </a:rPr>
              <a:t>Database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58179" y="4926329"/>
            <a:ext cx="9975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5" b="1">
                <a:latin typeface="Times New Roman"/>
                <a:cs typeface="Times New Roman"/>
              </a:rPr>
              <a:t>Network</a:t>
            </a:r>
            <a:r>
              <a:rPr dirty="0" sz="1000" spc="-90" b="1">
                <a:latin typeface="Times New Roman"/>
                <a:cs typeface="Times New Roman"/>
              </a:rPr>
              <a:t> </a:t>
            </a:r>
            <a:r>
              <a:rPr dirty="0" sz="1000" spc="-15" b="1">
                <a:latin typeface="Times New Roman"/>
                <a:cs typeface="Times New Roman"/>
              </a:rPr>
              <a:t>Interface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48119" y="5993129"/>
            <a:ext cx="50228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81200" y="3048000"/>
            <a:ext cx="3514090" cy="1522730"/>
          </a:xfrm>
          <a:custGeom>
            <a:avLst/>
            <a:gdLst/>
            <a:ahLst/>
            <a:cxnLst/>
            <a:rect l="l" t="t" r="r" b="b"/>
            <a:pathLst>
              <a:path w="3514090" h="1522729">
                <a:moveTo>
                  <a:pt x="3514090" y="0"/>
                </a:moveTo>
                <a:lnTo>
                  <a:pt x="0" y="0"/>
                </a:lnTo>
                <a:lnTo>
                  <a:pt x="0" y="1522730"/>
                </a:lnTo>
                <a:lnTo>
                  <a:pt x="3514090" y="1522730"/>
                </a:lnTo>
                <a:lnTo>
                  <a:pt x="35140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81200" y="3048000"/>
            <a:ext cx="3514090" cy="1522730"/>
          </a:xfrm>
          <a:custGeom>
            <a:avLst/>
            <a:gdLst/>
            <a:ahLst/>
            <a:cxnLst/>
            <a:rect l="l" t="t" r="r" b="b"/>
            <a:pathLst>
              <a:path w="3514090" h="1522729">
                <a:moveTo>
                  <a:pt x="1756410" y="1522730"/>
                </a:moveTo>
                <a:lnTo>
                  <a:pt x="0" y="1522730"/>
                </a:lnTo>
                <a:lnTo>
                  <a:pt x="0" y="0"/>
                </a:lnTo>
                <a:lnTo>
                  <a:pt x="3514090" y="0"/>
                </a:lnTo>
                <a:lnTo>
                  <a:pt x="3514090" y="1522730"/>
                </a:lnTo>
                <a:lnTo>
                  <a:pt x="1756410" y="15227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54250" y="3255009"/>
            <a:ext cx="1661160" cy="309880"/>
          </a:xfrm>
          <a:custGeom>
            <a:avLst/>
            <a:gdLst/>
            <a:ahLst/>
            <a:cxnLst/>
            <a:rect l="l" t="t" r="r" b="b"/>
            <a:pathLst>
              <a:path w="1661160" h="309879">
                <a:moveTo>
                  <a:pt x="1661160" y="0"/>
                </a:moveTo>
                <a:lnTo>
                  <a:pt x="0" y="0"/>
                </a:lnTo>
                <a:lnTo>
                  <a:pt x="0" y="309879"/>
                </a:lnTo>
                <a:lnTo>
                  <a:pt x="1661160" y="309879"/>
                </a:lnTo>
                <a:lnTo>
                  <a:pt x="1661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54250" y="3255009"/>
            <a:ext cx="1661160" cy="309880"/>
          </a:xfrm>
          <a:custGeom>
            <a:avLst/>
            <a:gdLst/>
            <a:ahLst/>
            <a:cxnLst/>
            <a:rect l="l" t="t" r="r" b="b"/>
            <a:pathLst>
              <a:path w="1661160" h="309879">
                <a:moveTo>
                  <a:pt x="830580" y="309879"/>
                </a:moveTo>
                <a:lnTo>
                  <a:pt x="0" y="309879"/>
                </a:lnTo>
                <a:lnTo>
                  <a:pt x="0" y="0"/>
                </a:lnTo>
                <a:lnTo>
                  <a:pt x="1661160" y="0"/>
                </a:lnTo>
                <a:lnTo>
                  <a:pt x="1661160" y="309879"/>
                </a:lnTo>
                <a:lnTo>
                  <a:pt x="830580" y="3098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16150" y="3204210"/>
            <a:ext cx="1661160" cy="309880"/>
          </a:xfrm>
          <a:custGeom>
            <a:avLst/>
            <a:gdLst/>
            <a:ahLst/>
            <a:cxnLst/>
            <a:rect l="l" t="t" r="r" b="b"/>
            <a:pathLst>
              <a:path w="1661160" h="309879">
                <a:moveTo>
                  <a:pt x="1661160" y="0"/>
                </a:moveTo>
                <a:lnTo>
                  <a:pt x="0" y="0"/>
                </a:lnTo>
                <a:lnTo>
                  <a:pt x="0" y="309879"/>
                </a:lnTo>
                <a:lnTo>
                  <a:pt x="1661160" y="309879"/>
                </a:lnTo>
                <a:lnTo>
                  <a:pt x="1661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216150" y="3204210"/>
            <a:ext cx="1661160" cy="309880"/>
          </a:xfrm>
          <a:prstGeom prst="rect">
            <a:avLst/>
          </a:prstGeom>
          <a:solidFill>
            <a:srgbClr val="FFFFFF"/>
          </a:solidFill>
          <a:ln w="9344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510540">
              <a:lnSpc>
                <a:spcPct val="100000"/>
              </a:lnSpc>
              <a:spcBef>
                <a:spcPts val="320"/>
              </a:spcBef>
            </a:pPr>
            <a:r>
              <a:rPr dirty="0" sz="1200" spc="-15">
                <a:latin typeface="Times New Roman"/>
                <a:cs typeface="Times New Roman"/>
              </a:rPr>
              <a:t>Aplication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65679" y="3754120"/>
            <a:ext cx="1659889" cy="311150"/>
          </a:xfrm>
          <a:custGeom>
            <a:avLst/>
            <a:gdLst/>
            <a:ahLst/>
            <a:cxnLst/>
            <a:rect l="l" t="t" r="r" b="b"/>
            <a:pathLst>
              <a:path w="1659889" h="311150">
                <a:moveTo>
                  <a:pt x="1659890" y="0"/>
                </a:moveTo>
                <a:lnTo>
                  <a:pt x="0" y="0"/>
                </a:lnTo>
                <a:lnTo>
                  <a:pt x="0" y="311149"/>
                </a:lnTo>
                <a:lnTo>
                  <a:pt x="1659890" y="311149"/>
                </a:lnTo>
                <a:lnTo>
                  <a:pt x="1659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65679" y="3754120"/>
            <a:ext cx="1659889" cy="311150"/>
          </a:xfrm>
          <a:custGeom>
            <a:avLst/>
            <a:gdLst/>
            <a:ahLst/>
            <a:cxnLst/>
            <a:rect l="l" t="t" r="r" b="b"/>
            <a:pathLst>
              <a:path w="1659889" h="311150">
                <a:moveTo>
                  <a:pt x="830580" y="311149"/>
                </a:moveTo>
                <a:lnTo>
                  <a:pt x="0" y="311149"/>
                </a:lnTo>
                <a:lnTo>
                  <a:pt x="0" y="0"/>
                </a:lnTo>
                <a:lnTo>
                  <a:pt x="1659890" y="0"/>
                </a:lnTo>
                <a:lnTo>
                  <a:pt x="1659890" y="311149"/>
                </a:lnTo>
                <a:lnTo>
                  <a:pt x="830580" y="31114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27579" y="3703320"/>
            <a:ext cx="1659889" cy="311150"/>
          </a:xfrm>
          <a:custGeom>
            <a:avLst/>
            <a:gdLst/>
            <a:ahLst/>
            <a:cxnLst/>
            <a:rect l="l" t="t" r="r" b="b"/>
            <a:pathLst>
              <a:path w="1659889" h="311150">
                <a:moveTo>
                  <a:pt x="1659890" y="0"/>
                </a:moveTo>
                <a:lnTo>
                  <a:pt x="0" y="0"/>
                </a:lnTo>
                <a:lnTo>
                  <a:pt x="0" y="311149"/>
                </a:lnTo>
                <a:lnTo>
                  <a:pt x="1659890" y="311149"/>
                </a:lnTo>
                <a:lnTo>
                  <a:pt x="16598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227579" y="3703320"/>
            <a:ext cx="1659889" cy="311150"/>
          </a:xfrm>
          <a:prstGeom prst="rect">
            <a:avLst/>
          </a:prstGeom>
          <a:solidFill>
            <a:srgbClr val="FFFFFF"/>
          </a:solidFill>
          <a:ln w="9344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407670">
              <a:lnSpc>
                <a:spcPct val="100000"/>
              </a:lnSpc>
              <a:spcBef>
                <a:spcPts val="330"/>
              </a:spcBef>
            </a:pPr>
            <a:r>
              <a:rPr dirty="0" sz="1200" spc="-15">
                <a:latin typeface="Times New Roman"/>
                <a:cs typeface="Times New Roman"/>
              </a:rPr>
              <a:t>JDBC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Driver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37739" y="4248150"/>
            <a:ext cx="1714500" cy="266700"/>
          </a:xfrm>
          <a:custGeom>
            <a:avLst/>
            <a:gdLst/>
            <a:ahLst/>
            <a:cxnLst/>
            <a:rect l="l" t="t" r="r" b="b"/>
            <a:pathLst>
              <a:path w="1714500" h="266700">
                <a:moveTo>
                  <a:pt x="1714500" y="0"/>
                </a:moveTo>
                <a:lnTo>
                  <a:pt x="0" y="0"/>
                </a:lnTo>
                <a:lnTo>
                  <a:pt x="0" y="266700"/>
                </a:lnTo>
                <a:lnTo>
                  <a:pt x="1714500" y="266700"/>
                </a:lnTo>
                <a:lnTo>
                  <a:pt x="1714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978909" y="3737609"/>
            <a:ext cx="631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8490" algn="l"/>
              </a:tabLst>
            </a:pPr>
            <a:r>
              <a:rPr dirty="0" sz="1200" u="sng"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37739" y="4248150"/>
            <a:ext cx="1714500" cy="266700"/>
          </a:xfrm>
          <a:custGeom>
            <a:avLst/>
            <a:gdLst/>
            <a:ahLst/>
            <a:cxnLst/>
            <a:rect l="l" t="t" r="r" b="b"/>
            <a:pathLst>
              <a:path w="1714500" h="266700">
                <a:moveTo>
                  <a:pt x="857250" y="266700"/>
                </a:moveTo>
                <a:lnTo>
                  <a:pt x="0" y="266700"/>
                </a:lnTo>
                <a:lnTo>
                  <a:pt x="0" y="0"/>
                </a:lnTo>
                <a:lnTo>
                  <a:pt x="1714500" y="0"/>
                </a:lnTo>
                <a:lnTo>
                  <a:pt x="1714500" y="266700"/>
                </a:lnTo>
                <a:lnTo>
                  <a:pt x="857250" y="2667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597150" y="4282440"/>
            <a:ext cx="9975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5" b="1">
                <a:latin typeface="Times New Roman"/>
                <a:cs typeface="Times New Roman"/>
              </a:rPr>
              <a:t>Network</a:t>
            </a:r>
            <a:r>
              <a:rPr dirty="0" sz="1000" spc="-95" b="1">
                <a:latin typeface="Times New Roman"/>
                <a:cs typeface="Times New Roman"/>
              </a:rPr>
              <a:t> </a:t>
            </a:r>
            <a:r>
              <a:rPr dirty="0" sz="1000" spc="-15" b="1">
                <a:latin typeface="Times New Roman"/>
                <a:cs typeface="Times New Roman"/>
              </a:rPr>
              <a:t>Interface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64379" y="3823970"/>
            <a:ext cx="868680" cy="344170"/>
          </a:xfrm>
          <a:custGeom>
            <a:avLst/>
            <a:gdLst/>
            <a:ahLst/>
            <a:cxnLst/>
            <a:rect l="l" t="t" r="r" b="b"/>
            <a:pathLst>
              <a:path w="868679" h="344170">
                <a:moveTo>
                  <a:pt x="434340" y="0"/>
                </a:moveTo>
                <a:lnTo>
                  <a:pt x="368691" y="1818"/>
                </a:lnTo>
                <a:lnTo>
                  <a:pt x="306523" y="7118"/>
                </a:lnTo>
                <a:lnTo>
                  <a:pt x="248420" y="15663"/>
                </a:lnTo>
                <a:lnTo>
                  <a:pt x="194965" y="27220"/>
                </a:lnTo>
                <a:lnTo>
                  <a:pt x="146743" y="41554"/>
                </a:lnTo>
                <a:lnTo>
                  <a:pt x="104338" y="58429"/>
                </a:lnTo>
                <a:lnTo>
                  <a:pt x="68333" y="77612"/>
                </a:lnTo>
                <a:lnTo>
                  <a:pt x="17862" y="121960"/>
                </a:lnTo>
                <a:lnTo>
                  <a:pt x="0" y="172719"/>
                </a:lnTo>
                <a:lnTo>
                  <a:pt x="4562" y="198754"/>
                </a:lnTo>
                <a:lnTo>
                  <a:pt x="39313" y="246340"/>
                </a:lnTo>
                <a:lnTo>
                  <a:pt x="104338" y="286461"/>
                </a:lnTo>
                <a:lnTo>
                  <a:pt x="146743" y="303164"/>
                </a:lnTo>
                <a:lnTo>
                  <a:pt x="194965" y="317331"/>
                </a:lnTo>
                <a:lnTo>
                  <a:pt x="248420" y="328738"/>
                </a:lnTo>
                <a:lnTo>
                  <a:pt x="306523" y="337162"/>
                </a:lnTo>
                <a:lnTo>
                  <a:pt x="368691" y="342380"/>
                </a:lnTo>
                <a:lnTo>
                  <a:pt x="434340" y="344169"/>
                </a:lnTo>
                <a:lnTo>
                  <a:pt x="499988" y="342380"/>
                </a:lnTo>
                <a:lnTo>
                  <a:pt x="562156" y="337162"/>
                </a:lnTo>
                <a:lnTo>
                  <a:pt x="620259" y="328738"/>
                </a:lnTo>
                <a:lnTo>
                  <a:pt x="673714" y="317331"/>
                </a:lnTo>
                <a:lnTo>
                  <a:pt x="721936" y="303164"/>
                </a:lnTo>
                <a:lnTo>
                  <a:pt x="764341" y="286461"/>
                </a:lnTo>
                <a:lnTo>
                  <a:pt x="800346" y="267446"/>
                </a:lnTo>
                <a:lnTo>
                  <a:pt x="850817" y="223369"/>
                </a:lnTo>
                <a:lnTo>
                  <a:pt x="868680" y="172719"/>
                </a:lnTo>
                <a:lnTo>
                  <a:pt x="864117" y="146655"/>
                </a:lnTo>
                <a:lnTo>
                  <a:pt x="829366" y="98867"/>
                </a:lnTo>
                <a:lnTo>
                  <a:pt x="764341" y="58429"/>
                </a:lnTo>
                <a:lnTo>
                  <a:pt x="721936" y="41554"/>
                </a:lnTo>
                <a:lnTo>
                  <a:pt x="673714" y="27220"/>
                </a:lnTo>
                <a:lnTo>
                  <a:pt x="620259" y="15663"/>
                </a:lnTo>
                <a:lnTo>
                  <a:pt x="562156" y="7118"/>
                </a:lnTo>
                <a:lnTo>
                  <a:pt x="499988" y="1818"/>
                </a:lnTo>
                <a:lnTo>
                  <a:pt x="434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64379" y="3823970"/>
            <a:ext cx="868680" cy="344170"/>
          </a:xfrm>
          <a:custGeom>
            <a:avLst/>
            <a:gdLst/>
            <a:ahLst/>
            <a:cxnLst/>
            <a:rect l="l" t="t" r="r" b="b"/>
            <a:pathLst>
              <a:path w="868679" h="344170">
                <a:moveTo>
                  <a:pt x="434340" y="0"/>
                </a:moveTo>
                <a:lnTo>
                  <a:pt x="499988" y="1818"/>
                </a:lnTo>
                <a:lnTo>
                  <a:pt x="562156" y="7118"/>
                </a:lnTo>
                <a:lnTo>
                  <a:pt x="620259" y="15663"/>
                </a:lnTo>
                <a:lnTo>
                  <a:pt x="673714" y="27220"/>
                </a:lnTo>
                <a:lnTo>
                  <a:pt x="721936" y="41554"/>
                </a:lnTo>
                <a:lnTo>
                  <a:pt x="764341" y="58429"/>
                </a:lnTo>
                <a:lnTo>
                  <a:pt x="800346" y="77612"/>
                </a:lnTo>
                <a:lnTo>
                  <a:pt x="850817" y="121960"/>
                </a:lnTo>
                <a:lnTo>
                  <a:pt x="868680" y="172719"/>
                </a:lnTo>
                <a:lnTo>
                  <a:pt x="864117" y="198754"/>
                </a:lnTo>
                <a:lnTo>
                  <a:pt x="829366" y="246340"/>
                </a:lnTo>
                <a:lnTo>
                  <a:pt x="764341" y="286461"/>
                </a:lnTo>
                <a:lnTo>
                  <a:pt x="721936" y="303164"/>
                </a:lnTo>
                <a:lnTo>
                  <a:pt x="673714" y="317331"/>
                </a:lnTo>
                <a:lnTo>
                  <a:pt x="620259" y="328738"/>
                </a:lnTo>
                <a:lnTo>
                  <a:pt x="562156" y="337162"/>
                </a:lnTo>
                <a:lnTo>
                  <a:pt x="499988" y="342380"/>
                </a:lnTo>
                <a:lnTo>
                  <a:pt x="434340" y="344169"/>
                </a:lnTo>
                <a:lnTo>
                  <a:pt x="368691" y="342380"/>
                </a:lnTo>
                <a:lnTo>
                  <a:pt x="306523" y="337162"/>
                </a:lnTo>
                <a:lnTo>
                  <a:pt x="248420" y="328738"/>
                </a:lnTo>
                <a:lnTo>
                  <a:pt x="194965" y="317331"/>
                </a:lnTo>
                <a:lnTo>
                  <a:pt x="146743" y="303164"/>
                </a:lnTo>
                <a:lnTo>
                  <a:pt x="104338" y="286461"/>
                </a:lnTo>
                <a:lnTo>
                  <a:pt x="68333" y="267446"/>
                </a:lnTo>
                <a:lnTo>
                  <a:pt x="17862" y="223369"/>
                </a:lnTo>
                <a:lnTo>
                  <a:pt x="0" y="172719"/>
                </a:lnTo>
                <a:lnTo>
                  <a:pt x="4562" y="146655"/>
                </a:lnTo>
                <a:lnTo>
                  <a:pt x="39313" y="98867"/>
                </a:lnTo>
                <a:lnTo>
                  <a:pt x="104338" y="58429"/>
                </a:lnTo>
                <a:lnTo>
                  <a:pt x="146743" y="41554"/>
                </a:lnTo>
                <a:lnTo>
                  <a:pt x="194965" y="27220"/>
                </a:lnTo>
                <a:lnTo>
                  <a:pt x="248420" y="15663"/>
                </a:lnTo>
                <a:lnTo>
                  <a:pt x="306523" y="7118"/>
                </a:lnTo>
                <a:lnTo>
                  <a:pt x="368691" y="1818"/>
                </a:lnTo>
                <a:lnTo>
                  <a:pt x="43434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51679" y="3747770"/>
            <a:ext cx="868680" cy="344170"/>
          </a:xfrm>
          <a:custGeom>
            <a:avLst/>
            <a:gdLst/>
            <a:ahLst/>
            <a:cxnLst/>
            <a:rect l="l" t="t" r="r" b="b"/>
            <a:pathLst>
              <a:path w="868679" h="344170">
                <a:moveTo>
                  <a:pt x="434340" y="0"/>
                </a:moveTo>
                <a:lnTo>
                  <a:pt x="368691" y="1818"/>
                </a:lnTo>
                <a:lnTo>
                  <a:pt x="306523" y="7118"/>
                </a:lnTo>
                <a:lnTo>
                  <a:pt x="248420" y="15663"/>
                </a:lnTo>
                <a:lnTo>
                  <a:pt x="194965" y="27220"/>
                </a:lnTo>
                <a:lnTo>
                  <a:pt x="146743" y="41554"/>
                </a:lnTo>
                <a:lnTo>
                  <a:pt x="104338" y="58429"/>
                </a:lnTo>
                <a:lnTo>
                  <a:pt x="68333" y="77612"/>
                </a:lnTo>
                <a:lnTo>
                  <a:pt x="17862" y="121960"/>
                </a:lnTo>
                <a:lnTo>
                  <a:pt x="0" y="172719"/>
                </a:lnTo>
                <a:lnTo>
                  <a:pt x="4562" y="198468"/>
                </a:lnTo>
                <a:lnTo>
                  <a:pt x="39313" y="245791"/>
                </a:lnTo>
                <a:lnTo>
                  <a:pt x="104338" y="285946"/>
                </a:lnTo>
                <a:lnTo>
                  <a:pt x="146743" y="302735"/>
                </a:lnTo>
                <a:lnTo>
                  <a:pt x="194965" y="317010"/>
                </a:lnTo>
                <a:lnTo>
                  <a:pt x="248420" y="328532"/>
                </a:lnTo>
                <a:lnTo>
                  <a:pt x="306523" y="337059"/>
                </a:lnTo>
                <a:lnTo>
                  <a:pt x="368691" y="342352"/>
                </a:lnTo>
                <a:lnTo>
                  <a:pt x="434340" y="344169"/>
                </a:lnTo>
                <a:lnTo>
                  <a:pt x="499988" y="342352"/>
                </a:lnTo>
                <a:lnTo>
                  <a:pt x="562156" y="337059"/>
                </a:lnTo>
                <a:lnTo>
                  <a:pt x="620259" y="328532"/>
                </a:lnTo>
                <a:lnTo>
                  <a:pt x="673714" y="317010"/>
                </a:lnTo>
                <a:lnTo>
                  <a:pt x="721936" y="302735"/>
                </a:lnTo>
                <a:lnTo>
                  <a:pt x="764341" y="285946"/>
                </a:lnTo>
                <a:lnTo>
                  <a:pt x="800346" y="266885"/>
                </a:lnTo>
                <a:lnTo>
                  <a:pt x="850817" y="222905"/>
                </a:lnTo>
                <a:lnTo>
                  <a:pt x="868680" y="172719"/>
                </a:lnTo>
                <a:lnTo>
                  <a:pt x="864117" y="146655"/>
                </a:lnTo>
                <a:lnTo>
                  <a:pt x="829366" y="98867"/>
                </a:lnTo>
                <a:lnTo>
                  <a:pt x="764341" y="58429"/>
                </a:lnTo>
                <a:lnTo>
                  <a:pt x="721936" y="41554"/>
                </a:lnTo>
                <a:lnTo>
                  <a:pt x="673714" y="27220"/>
                </a:lnTo>
                <a:lnTo>
                  <a:pt x="620259" y="15663"/>
                </a:lnTo>
                <a:lnTo>
                  <a:pt x="562156" y="7118"/>
                </a:lnTo>
                <a:lnTo>
                  <a:pt x="499988" y="1818"/>
                </a:lnTo>
                <a:lnTo>
                  <a:pt x="434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51679" y="3747770"/>
            <a:ext cx="868680" cy="344170"/>
          </a:xfrm>
          <a:custGeom>
            <a:avLst/>
            <a:gdLst/>
            <a:ahLst/>
            <a:cxnLst/>
            <a:rect l="l" t="t" r="r" b="b"/>
            <a:pathLst>
              <a:path w="868679" h="344170">
                <a:moveTo>
                  <a:pt x="434340" y="0"/>
                </a:moveTo>
                <a:lnTo>
                  <a:pt x="499988" y="1818"/>
                </a:lnTo>
                <a:lnTo>
                  <a:pt x="562156" y="7118"/>
                </a:lnTo>
                <a:lnTo>
                  <a:pt x="620259" y="15663"/>
                </a:lnTo>
                <a:lnTo>
                  <a:pt x="673714" y="27220"/>
                </a:lnTo>
                <a:lnTo>
                  <a:pt x="721936" y="41554"/>
                </a:lnTo>
                <a:lnTo>
                  <a:pt x="764341" y="58429"/>
                </a:lnTo>
                <a:lnTo>
                  <a:pt x="800346" y="77612"/>
                </a:lnTo>
                <a:lnTo>
                  <a:pt x="850817" y="121960"/>
                </a:lnTo>
                <a:lnTo>
                  <a:pt x="868680" y="172719"/>
                </a:lnTo>
                <a:lnTo>
                  <a:pt x="864117" y="198468"/>
                </a:lnTo>
                <a:lnTo>
                  <a:pt x="829366" y="245791"/>
                </a:lnTo>
                <a:lnTo>
                  <a:pt x="764341" y="285946"/>
                </a:lnTo>
                <a:lnTo>
                  <a:pt x="721936" y="302735"/>
                </a:lnTo>
                <a:lnTo>
                  <a:pt x="673714" y="317010"/>
                </a:lnTo>
                <a:lnTo>
                  <a:pt x="620259" y="328532"/>
                </a:lnTo>
                <a:lnTo>
                  <a:pt x="562156" y="337059"/>
                </a:lnTo>
                <a:lnTo>
                  <a:pt x="499988" y="342352"/>
                </a:lnTo>
                <a:lnTo>
                  <a:pt x="434340" y="344169"/>
                </a:lnTo>
                <a:lnTo>
                  <a:pt x="368691" y="342352"/>
                </a:lnTo>
                <a:lnTo>
                  <a:pt x="306523" y="337059"/>
                </a:lnTo>
                <a:lnTo>
                  <a:pt x="248420" y="328532"/>
                </a:lnTo>
                <a:lnTo>
                  <a:pt x="194965" y="317010"/>
                </a:lnTo>
                <a:lnTo>
                  <a:pt x="146743" y="302735"/>
                </a:lnTo>
                <a:lnTo>
                  <a:pt x="104338" y="285946"/>
                </a:lnTo>
                <a:lnTo>
                  <a:pt x="68333" y="266885"/>
                </a:lnTo>
                <a:lnTo>
                  <a:pt x="17862" y="222905"/>
                </a:lnTo>
                <a:lnTo>
                  <a:pt x="0" y="172719"/>
                </a:lnTo>
                <a:lnTo>
                  <a:pt x="4562" y="146655"/>
                </a:lnTo>
                <a:lnTo>
                  <a:pt x="39313" y="98867"/>
                </a:lnTo>
                <a:lnTo>
                  <a:pt x="104338" y="58429"/>
                </a:lnTo>
                <a:lnTo>
                  <a:pt x="146743" y="41554"/>
                </a:lnTo>
                <a:lnTo>
                  <a:pt x="194965" y="27220"/>
                </a:lnTo>
                <a:lnTo>
                  <a:pt x="248420" y="15663"/>
                </a:lnTo>
                <a:lnTo>
                  <a:pt x="306523" y="7118"/>
                </a:lnTo>
                <a:lnTo>
                  <a:pt x="368691" y="1818"/>
                </a:lnTo>
                <a:lnTo>
                  <a:pt x="43434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832350" y="3832859"/>
            <a:ext cx="3086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i</a:t>
            </a:r>
            <a:r>
              <a:rPr dirty="0" sz="1200" spc="-20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94859" y="3840479"/>
            <a:ext cx="11430" cy="7620"/>
          </a:xfrm>
          <a:custGeom>
            <a:avLst/>
            <a:gdLst/>
            <a:ahLst/>
            <a:cxnLst/>
            <a:rect l="l" t="t" r="r" b="b"/>
            <a:pathLst>
              <a:path w="11429" h="7620">
                <a:moveTo>
                  <a:pt x="11429" y="762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52950" y="3813809"/>
            <a:ext cx="10160" cy="7620"/>
          </a:xfrm>
          <a:custGeom>
            <a:avLst/>
            <a:gdLst/>
            <a:ahLst/>
            <a:cxnLst/>
            <a:rect l="l" t="t" r="r" b="b"/>
            <a:pathLst>
              <a:path w="10160" h="7620">
                <a:moveTo>
                  <a:pt x="10160" y="761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33570" y="3740150"/>
            <a:ext cx="86360" cy="54610"/>
          </a:xfrm>
          <a:custGeom>
            <a:avLst/>
            <a:gdLst/>
            <a:ahLst/>
            <a:cxnLst/>
            <a:rect l="l" t="t" r="r" b="b"/>
            <a:pathLst>
              <a:path w="86360" h="54610">
                <a:moveTo>
                  <a:pt x="86359" y="5461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91659" y="3713479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10160" y="635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48479" y="3686809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29" h="6350">
                <a:moveTo>
                  <a:pt x="11430" y="635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30370" y="3613150"/>
            <a:ext cx="86360" cy="53340"/>
          </a:xfrm>
          <a:custGeom>
            <a:avLst/>
            <a:gdLst/>
            <a:ahLst/>
            <a:cxnLst/>
            <a:rect l="l" t="t" r="r" b="b"/>
            <a:pathLst>
              <a:path w="86360" h="53339">
                <a:moveTo>
                  <a:pt x="86359" y="5333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88459" y="3586479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10160" y="635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145279" y="3559809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10160" y="635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27170" y="3486150"/>
            <a:ext cx="86360" cy="53340"/>
          </a:xfrm>
          <a:custGeom>
            <a:avLst/>
            <a:gdLst/>
            <a:ahLst/>
            <a:cxnLst/>
            <a:rect l="l" t="t" r="r" b="b"/>
            <a:pathLst>
              <a:path w="86360" h="53339">
                <a:moveTo>
                  <a:pt x="86359" y="5333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983990" y="3459479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29" h="6350">
                <a:moveTo>
                  <a:pt x="11430" y="635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30650" y="3425190"/>
            <a:ext cx="83820" cy="72390"/>
          </a:xfrm>
          <a:custGeom>
            <a:avLst/>
            <a:gdLst/>
            <a:ahLst/>
            <a:cxnLst/>
            <a:rect l="l" t="t" r="r" b="b"/>
            <a:pathLst>
              <a:path w="83820" h="72389">
                <a:moveTo>
                  <a:pt x="0" y="0"/>
                </a:moveTo>
                <a:lnTo>
                  <a:pt x="44450" y="72389"/>
                </a:lnTo>
                <a:lnTo>
                  <a:pt x="8382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930650" y="387730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76200" y="0"/>
                </a:moveTo>
                <a:lnTo>
                  <a:pt x="0" y="36829"/>
                </a:lnTo>
                <a:lnTo>
                  <a:pt x="76200" y="7492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688589" y="3525520"/>
            <a:ext cx="171450" cy="177800"/>
          </a:xfrm>
          <a:custGeom>
            <a:avLst/>
            <a:gdLst/>
            <a:ahLst/>
            <a:cxnLst/>
            <a:rect l="l" t="t" r="r" b="b"/>
            <a:pathLst>
              <a:path w="171450" h="177800">
                <a:moveTo>
                  <a:pt x="171450" y="133349"/>
                </a:moveTo>
                <a:lnTo>
                  <a:pt x="0" y="133349"/>
                </a:lnTo>
                <a:lnTo>
                  <a:pt x="85090" y="177799"/>
                </a:lnTo>
                <a:lnTo>
                  <a:pt x="171450" y="133349"/>
                </a:lnTo>
                <a:close/>
              </a:path>
              <a:path w="171450" h="177800">
                <a:moveTo>
                  <a:pt x="128270" y="0"/>
                </a:moveTo>
                <a:lnTo>
                  <a:pt x="41910" y="0"/>
                </a:lnTo>
                <a:lnTo>
                  <a:pt x="41910" y="133349"/>
                </a:lnTo>
                <a:lnTo>
                  <a:pt x="128270" y="133349"/>
                </a:lnTo>
                <a:lnTo>
                  <a:pt x="128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688589" y="3525520"/>
            <a:ext cx="171450" cy="177800"/>
          </a:xfrm>
          <a:custGeom>
            <a:avLst/>
            <a:gdLst/>
            <a:ahLst/>
            <a:cxnLst/>
            <a:rect l="l" t="t" r="r" b="b"/>
            <a:pathLst>
              <a:path w="171450" h="177800">
                <a:moveTo>
                  <a:pt x="41910" y="0"/>
                </a:moveTo>
                <a:lnTo>
                  <a:pt x="41910" y="133349"/>
                </a:lnTo>
                <a:lnTo>
                  <a:pt x="0" y="133349"/>
                </a:lnTo>
                <a:lnTo>
                  <a:pt x="85090" y="177799"/>
                </a:lnTo>
                <a:lnTo>
                  <a:pt x="171450" y="133349"/>
                </a:lnTo>
                <a:lnTo>
                  <a:pt x="128270" y="133349"/>
                </a:lnTo>
                <a:lnTo>
                  <a:pt x="128270" y="0"/>
                </a:lnTo>
                <a:lnTo>
                  <a:pt x="4191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677160" y="4047490"/>
            <a:ext cx="171450" cy="177800"/>
          </a:xfrm>
          <a:custGeom>
            <a:avLst/>
            <a:gdLst/>
            <a:ahLst/>
            <a:cxnLst/>
            <a:rect l="l" t="t" r="r" b="b"/>
            <a:pathLst>
              <a:path w="171450" h="177800">
                <a:moveTo>
                  <a:pt x="171450" y="133350"/>
                </a:moveTo>
                <a:lnTo>
                  <a:pt x="0" y="133350"/>
                </a:lnTo>
                <a:lnTo>
                  <a:pt x="86359" y="177800"/>
                </a:lnTo>
                <a:lnTo>
                  <a:pt x="171450" y="133350"/>
                </a:lnTo>
                <a:close/>
              </a:path>
              <a:path w="171450" h="177800">
                <a:moveTo>
                  <a:pt x="128269" y="0"/>
                </a:moveTo>
                <a:lnTo>
                  <a:pt x="43179" y="0"/>
                </a:lnTo>
                <a:lnTo>
                  <a:pt x="43179" y="133350"/>
                </a:lnTo>
                <a:lnTo>
                  <a:pt x="128269" y="133350"/>
                </a:lnTo>
                <a:lnTo>
                  <a:pt x="1282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677160" y="4047490"/>
            <a:ext cx="171450" cy="177800"/>
          </a:xfrm>
          <a:custGeom>
            <a:avLst/>
            <a:gdLst/>
            <a:ahLst/>
            <a:cxnLst/>
            <a:rect l="l" t="t" r="r" b="b"/>
            <a:pathLst>
              <a:path w="171450" h="177800">
                <a:moveTo>
                  <a:pt x="43179" y="0"/>
                </a:moveTo>
                <a:lnTo>
                  <a:pt x="43179" y="133350"/>
                </a:lnTo>
                <a:lnTo>
                  <a:pt x="0" y="133350"/>
                </a:lnTo>
                <a:lnTo>
                  <a:pt x="86359" y="177800"/>
                </a:lnTo>
                <a:lnTo>
                  <a:pt x="171450" y="133350"/>
                </a:lnTo>
                <a:lnTo>
                  <a:pt x="128269" y="133350"/>
                </a:lnTo>
                <a:lnTo>
                  <a:pt x="128269" y="0"/>
                </a:lnTo>
                <a:lnTo>
                  <a:pt x="4317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148329" y="3525520"/>
            <a:ext cx="172720" cy="177800"/>
          </a:xfrm>
          <a:custGeom>
            <a:avLst/>
            <a:gdLst/>
            <a:ahLst/>
            <a:cxnLst/>
            <a:rect l="l" t="t" r="r" b="b"/>
            <a:pathLst>
              <a:path w="172720" h="177800">
                <a:moveTo>
                  <a:pt x="129540" y="44450"/>
                </a:moveTo>
                <a:lnTo>
                  <a:pt x="43180" y="44450"/>
                </a:lnTo>
                <a:lnTo>
                  <a:pt x="43180" y="177799"/>
                </a:lnTo>
                <a:lnTo>
                  <a:pt x="129540" y="177799"/>
                </a:lnTo>
                <a:lnTo>
                  <a:pt x="129540" y="44450"/>
                </a:lnTo>
                <a:close/>
              </a:path>
              <a:path w="172720" h="177800">
                <a:moveTo>
                  <a:pt x="86359" y="0"/>
                </a:moveTo>
                <a:lnTo>
                  <a:pt x="0" y="44450"/>
                </a:lnTo>
                <a:lnTo>
                  <a:pt x="172719" y="44450"/>
                </a:lnTo>
                <a:lnTo>
                  <a:pt x="863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48329" y="3525520"/>
            <a:ext cx="172720" cy="177800"/>
          </a:xfrm>
          <a:custGeom>
            <a:avLst/>
            <a:gdLst/>
            <a:ahLst/>
            <a:cxnLst/>
            <a:rect l="l" t="t" r="r" b="b"/>
            <a:pathLst>
              <a:path w="172720" h="177800">
                <a:moveTo>
                  <a:pt x="43180" y="177799"/>
                </a:moveTo>
                <a:lnTo>
                  <a:pt x="43180" y="44450"/>
                </a:lnTo>
                <a:lnTo>
                  <a:pt x="0" y="44450"/>
                </a:lnTo>
                <a:lnTo>
                  <a:pt x="86359" y="0"/>
                </a:lnTo>
                <a:lnTo>
                  <a:pt x="172719" y="44450"/>
                </a:lnTo>
                <a:lnTo>
                  <a:pt x="129540" y="44450"/>
                </a:lnTo>
                <a:lnTo>
                  <a:pt x="129540" y="177799"/>
                </a:lnTo>
                <a:lnTo>
                  <a:pt x="43180" y="17779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59760" y="4036059"/>
            <a:ext cx="171450" cy="177800"/>
          </a:xfrm>
          <a:custGeom>
            <a:avLst/>
            <a:gdLst/>
            <a:ahLst/>
            <a:cxnLst/>
            <a:rect l="l" t="t" r="r" b="b"/>
            <a:pathLst>
              <a:path w="171450" h="177800">
                <a:moveTo>
                  <a:pt x="128269" y="44450"/>
                </a:moveTo>
                <a:lnTo>
                  <a:pt x="43179" y="44450"/>
                </a:lnTo>
                <a:lnTo>
                  <a:pt x="43179" y="177800"/>
                </a:lnTo>
                <a:lnTo>
                  <a:pt x="128269" y="177800"/>
                </a:lnTo>
                <a:lnTo>
                  <a:pt x="128269" y="44450"/>
                </a:lnTo>
                <a:close/>
              </a:path>
              <a:path w="171450" h="177800">
                <a:moveTo>
                  <a:pt x="85089" y="0"/>
                </a:moveTo>
                <a:lnTo>
                  <a:pt x="0" y="44450"/>
                </a:lnTo>
                <a:lnTo>
                  <a:pt x="171450" y="44450"/>
                </a:lnTo>
                <a:lnTo>
                  <a:pt x="850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59760" y="4036059"/>
            <a:ext cx="171450" cy="177800"/>
          </a:xfrm>
          <a:custGeom>
            <a:avLst/>
            <a:gdLst/>
            <a:ahLst/>
            <a:cxnLst/>
            <a:rect l="l" t="t" r="r" b="b"/>
            <a:pathLst>
              <a:path w="171450" h="177800">
                <a:moveTo>
                  <a:pt x="43179" y="177800"/>
                </a:moveTo>
                <a:lnTo>
                  <a:pt x="43179" y="44450"/>
                </a:lnTo>
                <a:lnTo>
                  <a:pt x="0" y="44450"/>
                </a:lnTo>
                <a:lnTo>
                  <a:pt x="85089" y="0"/>
                </a:lnTo>
                <a:lnTo>
                  <a:pt x="171450" y="44450"/>
                </a:lnTo>
                <a:lnTo>
                  <a:pt x="128269" y="44450"/>
                </a:lnTo>
                <a:lnTo>
                  <a:pt x="128269" y="177800"/>
                </a:lnTo>
                <a:lnTo>
                  <a:pt x="43179" y="177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4748529" y="3248660"/>
            <a:ext cx="3498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latin typeface="Times New Roman"/>
                <a:cs typeface="Times New Roman"/>
              </a:rPr>
              <a:t>C</a:t>
            </a:r>
            <a:r>
              <a:rPr dirty="0" sz="1000" spc="-10" b="1">
                <a:latin typeface="Times New Roman"/>
                <a:cs typeface="Times New Roman"/>
              </a:rPr>
              <a:t>l</a:t>
            </a:r>
            <a:r>
              <a:rPr dirty="0" sz="1000" b="1">
                <a:latin typeface="Times New Roman"/>
                <a:cs typeface="Times New Roman"/>
              </a:rPr>
              <a:t>i</a:t>
            </a:r>
            <a:r>
              <a:rPr dirty="0" sz="1000" spc="-15" b="1">
                <a:latin typeface="Times New Roman"/>
                <a:cs typeface="Times New Roman"/>
              </a:rPr>
              <a:t>e</a:t>
            </a:r>
            <a:r>
              <a:rPr dirty="0" sz="1000" spc="-20" b="1">
                <a:latin typeface="Times New Roman"/>
                <a:cs typeface="Times New Roman"/>
              </a:rPr>
              <a:t>n</a:t>
            </a:r>
            <a:r>
              <a:rPr dirty="0" sz="1000" b="1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459989" y="4626609"/>
            <a:ext cx="4786630" cy="0"/>
          </a:xfrm>
          <a:custGeom>
            <a:avLst/>
            <a:gdLst/>
            <a:ahLst/>
            <a:cxnLst/>
            <a:rect l="l" t="t" r="r" b="b"/>
            <a:pathLst>
              <a:path w="4786630" h="0">
                <a:moveTo>
                  <a:pt x="0" y="0"/>
                </a:moveTo>
                <a:lnTo>
                  <a:pt x="478663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399029" y="458850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76200" y="0"/>
                </a:moveTo>
                <a:lnTo>
                  <a:pt x="0" y="38100"/>
                </a:lnTo>
                <a:lnTo>
                  <a:pt x="76200" y="7492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231380" y="458850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0" y="74929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710179" y="4481829"/>
            <a:ext cx="171450" cy="177800"/>
          </a:xfrm>
          <a:custGeom>
            <a:avLst/>
            <a:gdLst/>
            <a:ahLst/>
            <a:cxnLst/>
            <a:rect l="l" t="t" r="r" b="b"/>
            <a:pathLst>
              <a:path w="171450" h="177800">
                <a:moveTo>
                  <a:pt x="171450" y="132080"/>
                </a:moveTo>
                <a:lnTo>
                  <a:pt x="0" y="132080"/>
                </a:lnTo>
                <a:lnTo>
                  <a:pt x="85089" y="177800"/>
                </a:lnTo>
                <a:lnTo>
                  <a:pt x="171450" y="132080"/>
                </a:lnTo>
                <a:close/>
              </a:path>
              <a:path w="171450" h="177800">
                <a:moveTo>
                  <a:pt x="128269" y="0"/>
                </a:moveTo>
                <a:lnTo>
                  <a:pt x="41909" y="0"/>
                </a:lnTo>
                <a:lnTo>
                  <a:pt x="41909" y="132080"/>
                </a:lnTo>
                <a:lnTo>
                  <a:pt x="128269" y="132080"/>
                </a:lnTo>
                <a:lnTo>
                  <a:pt x="1282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710179" y="4481829"/>
            <a:ext cx="171450" cy="177800"/>
          </a:xfrm>
          <a:custGeom>
            <a:avLst/>
            <a:gdLst/>
            <a:ahLst/>
            <a:cxnLst/>
            <a:rect l="l" t="t" r="r" b="b"/>
            <a:pathLst>
              <a:path w="171450" h="177800">
                <a:moveTo>
                  <a:pt x="41909" y="0"/>
                </a:moveTo>
                <a:lnTo>
                  <a:pt x="41909" y="132080"/>
                </a:lnTo>
                <a:lnTo>
                  <a:pt x="0" y="132080"/>
                </a:lnTo>
                <a:lnTo>
                  <a:pt x="85089" y="177800"/>
                </a:lnTo>
                <a:lnTo>
                  <a:pt x="171450" y="132080"/>
                </a:lnTo>
                <a:lnTo>
                  <a:pt x="128269" y="132080"/>
                </a:lnTo>
                <a:lnTo>
                  <a:pt x="128269" y="0"/>
                </a:lnTo>
                <a:lnTo>
                  <a:pt x="4190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202939" y="4470400"/>
            <a:ext cx="171450" cy="177800"/>
          </a:xfrm>
          <a:custGeom>
            <a:avLst/>
            <a:gdLst/>
            <a:ahLst/>
            <a:cxnLst/>
            <a:rect l="l" t="t" r="r" b="b"/>
            <a:pathLst>
              <a:path w="171450" h="177800">
                <a:moveTo>
                  <a:pt x="128270" y="44450"/>
                </a:moveTo>
                <a:lnTo>
                  <a:pt x="41910" y="44450"/>
                </a:lnTo>
                <a:lnTo>
                  <a:pt x="41910" y="177800"/>
                </a:lnTo>
                <a:lnTo>
                  <a:pt x="128270" y="177800"/>
                </a:lnTo>
                <a:lnTo>
                  <a:pt x="128270" y="44450"/>
                </a:lnTo>
                <a:close/>
              </a:path>
              <a:path w="171450" h="177800">
                <a:moveTo>
                  <a:pt x="85089" y="0"/>
                </a:moveTo>
                <a:lnTo>
                  <a:pt x="0" y="44450"/>
                </a:lnTo>
                <a:lnTo>
                  <a:pt x="171450" y="44450"/>
                </a:lnTo>
                <a:lnTo>
                  <a:pt x="850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02939" y="4470400"/>
            <a:ext cx="171450" cy="177800"/>
          </a:xfrm>
          <a:custGeom>
            <a:avLst/>
            <a:gdLst/>
            <a:ahLst/>
            <a:cxnLst/>
            <a:rect l="l" t="t" r="r" b="b"/>
            <a:pathLst>
              <a:path w="171450" h="177800">
                <a:moveTo>
                  <a:pt x="41910" y="177800"/>
                </a:moveTo>
                <a:lnTo>
                  <a:pt x="41910" y="44450"/>
                </a:lnTo>
                <a:lnTo>
                  <a:pt x="0" y="44450"/>
                </a:lnTo>
                <a:lnTo>
                  <a:pt x="85089" y="0"/>
                </a:lnTo>
                <a:lnTo>
                  <a:pt x="171450" y="44450"/>
                </a:lnTo>
                <a:lnTo>
                  <a:pt x="128270" y="44450"/>
                </a:lnTo>
                <a:lnTo>
                  <a:pt x="128270" y="177800"/>
                </a:lnTo>
                <a:lnTo>
                  <a:pt x="41910" y="177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6739" y="109220"/>
            <a:ext cx="30448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Gói</a:t>
            </a:r>
            <a:r>
              <a:rPr dirty="0" spc="-110"/>
              <a:t> </a:t>
            </a:r>
            <a:r>
              <a:rPr dirty="0" spc="-40"/>
              <a:t>Java.sql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469" y="796290"/>
            <a:ext cx="7617459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4185920" algn="l"/>
              </a:tabLst>
            </a:pPr>
            <a:r>
              <a:rPr dirty="0" sz="2800" spc="-30">
                <a:latin typeface="Arial"/>
                <a:cs typeface="Arial"/>
              </a:rPr>
              <a:t>Cung  </a:t>
            </a:r>
            <a:r>
              <a:rPr dirty="0" sz="2800" spc="35">
                <a:latin typeface="Arial"/>
                <a:cs typeface="Arial"/>
              </a:rPr>
              <a:t>cấp  tập</a:t>
            </a:r>
            <a:r>
              <a:rPr dirty="0" sz="2800" spc="-420">
                <a:latin typeface="Arial"/>
                <a:cs typeface="Arial"/>
              </a:rPr>
              <a:t> </a:t>
            </a:r>
            <a:r>
              <a:rPr dirty="0" sz="2800" spc="-55">
                <a:latin typeface="Arial"/>
                <a:cs typeface="Arial"/>
              </a:rPr>
              <a:t>hợp</a:t>
            </a:r>
            <a:r>
              <a:rPr dirty="0" sz="2800" spc="38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các	</a:t>
            </a:r>
            <a:r>
              <a:rPr dirty="0" sz="2800" spc="-50">
                <a:latin typeface="Arial"/>
                <a:cs typeface="Arial"/>
              </a:rPr>
              <a:t>lớp  </a:t>
            </a:r>
            <a:r>
              <a:rPr dirty="0" sz="2800" spc="-20">
                <a:latin typeface="Arial"/>
                <a:cs typeface="Arial"/>
              </a:rPr>
              <a:t>và</a:t>
            </a:r>
            <a:r>
              <a:rPr dirty="0" sz="2800" spc="3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interface</a:t>
            </a:r>
            <a:r>
              <a:rPr dirty="0" sz="2800" spc="35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dùng 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75">
                <a:latin typeface="Arial"/>
                <a:cs typeface="Arial"/>
              </a:rPr>
              <a:t>để </a:t>
            </a:r>
            <a:r>
              <a:rPr dirty="0" sz="2800" spc="-25">
                <a:latin typeface="Arial"/>
                <a:cs typeface="Arial"/>
              </a:rPr>
              <a:t>trao </a:t>
            </a:r>
            <a:r>
              <a:rPr dirty="0" sz="2800" spc="50">
                <a:latin typeface="Arial"/>
                <a:cs typeface="Arial"/>
              </a:rPr>
              <a:t>đổi </a:t>
            </a:r>
            <a:r>
              <a:rPr dirty="0" sz="2800" spc="-50">
                <a:latin typeface="Arial"/>
                <a:cs typeface="Arial"/>
              </a:rPr>
              <a:t>với</a:t>
            </a:r>
            <a:r>
              <a:rPr dirty="0" sz="2800" spc="-37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CSDL.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469" y="170815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369" y="1648459"/>
            <a:ext cx="2108835" cy="19405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 spc="-5">
                <a:latin typeface="Arial"/>
                <a:cs typeface="Arial"/>
              </a:rPr>
              <a:t>Các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45">
                <a:latin typeface="Arial"/>
                <a:cs typeface="Arial"/>
              </a:rPr>
              <a:t>lớp</a:t>
            </a:r>
            <a:endParaRPr sz="24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412115" algn="l"/>
                <a:tab pos="412750" algn="l"/>
              </a:tabLst>
            </a:pPr>
            <a:r>
              <a:rPr dirty="0" sz="2000" spc="-5">
                <a:latin typeface="Arial"/>
                <a:cs typeface="Arial"/>
              </a:rPr>
              <a:t>DriverManager</a:t>
            </a:r>
            <a:endParaRPr sz="20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412115" algn="l"/>
                <a:tab pos="412750" algn="l"/>
              </a:tabLst>
            </a:pPr>
            <a:r>
              <a:rPr dirty="0" sz="2000">
                <a:latin typeface="Arial"/>
                <a:cs typeface="Arial"/>
              </a:rPr>
              <a:t>Date,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412115" algn="l"/>
                <a:tab pos="412750" algn="l"/>
              </a:tabLst>
            </a:pPr>
            <a:r>
              <a:rPr dirty="0" sz="2000" spc="-5">
                <a:latin typeface="Arial"/>
                <a:cs typeface="Arial"/>
              </a:rPr>
              <a:t>Timestamp</a:t>
            </a:r>
            <a:endParaRPr sz="20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412115" algn="l"/>
                <a:tab pos="412750" algn="l"/>
              </a:tabLst>
            </a:pPr>
            <a:r>
              <a:rPr dirty="0" sz="2000" spc="-5">
                <a:latin typeface="Arial"/>
                <a:cs typeface="Arial"/>
              </a:rPr>
              <a:t>Types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469" y="3652520"/>
            <a:ext cx="26149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Các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Interfaces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3369" y="4777740"/>
            <a:ext cx="2880995" cy="17919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700"/>
              </a:spcBef>
              <a:buClr>
                <a:srgbClr val="CCCCFF"/>
              </a:buClr>
              <a:buSzPct val="54166"/>
              <a:buFont typeface="Symbol"/>
              <a:buChar char=""/>
              <a:tabLst>
                <a:tab pos="243840" algn="l"/>
              </a:tabLst>
            </a:pPr>
            <a:r>
              <a:rPr dirty="0" sz="2400" spc="-5">
                <a:latin typeface="Arial"/>
                <a:cs typeface="Arial"/>
              </a:rPr>
              <a:t>Driver</a:t>
            </a:r>
            <a:endParaRPr sz="24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600"/>
              </a:spcBef>
              <a:buClr>
                <a:srgbClr val="CCCCFF"/>
              </a:buClr>
              <a:buSzPct val="54166"/>
              <a:buFont typeface="Symbol"/>
              <a:buChar char=""/>
              <a:tabLst>
                <a:tab pos="243840" algn="l"/>
              </a:tabLst>
            </a:pPr>
            <a:r>
              <a:rPr dirty="0" sz="2400" spc="-5">
                <a:latin typeface="Arial"/>
                <a:cs typeface="Arial"/>
              </a:rPr>
              <a:t>Connection</a:t>
            </a:r>
            <a:endParaRPr sz="24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600"/>
              </a:spcBef>
              <a:buClr>
                <a:srgbClr val="CCCCFF"/>
              </a:buClr>
              <a:buSzPct val="54166"/>
              <a:buFont typeface="Symbol"/>
              <a:buChar char=""/>
              <a:tabLst>
                <a:tab pos="243840" algn="l"/>
              </a:tabLst>
            </a:pPr>
            <a:r>
              <a:rPr dirty="0" sz="2400" spc="-5">
                <a:latin typeface="Arial"/>
                <a:cs typeface="Arial"/>
              </a:rPr>
              <a:t>DatabaseMetaData</a:t>
            </a:r>
            <a:endParaRPr sz="24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590"/>
              </a:spcBef>
              <a:buClr>
                <a:srgbClr val="CCCCFF"/>
              </a:buClr>
              <a:buSzPct val="54166"/>
              <a:buFont typeface="Symbol"/>
              <a:buChar char=""/>
              <a:tabLst>
                <a:tab pos="243840" algn="l"/>
              </a:tabLst>
            </a:pPr>
            <a:r>
              <a:rPr dirty="0" sz="2400" spc="-5"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5540" y="4777740"/>
            <a:ext cx="2893695" cy="17919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00"/>
              </a:spcBef>
              <a:buClr>
                <a:srgbClr val="CCCCFF"/>
              </a:buClr>
              <a:buSzPct val="54166"/>
              <a:buFont typeface="Symbol"/>
              <a:buChar char=""/>
              <a:tabLst>
                <a:tab pos="240029" algn="l"/>
              </a:tabLst>
            </a:pPr>
            <a:r>
              <a:rPr dirty="0" sz="2400" spc="-5">
                <a:latin typeface="Arial"/>
                <a:cs typeface="Arial"/>
              </a:rPr>
              <a:t>PreparedStatement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00"/>
              </a:spcBef>
              <a:buClr>
                <a:srgbClr val="CCCCFF"/>
              </a:buClr>
              <a:buSzPct val="54166"/>
              <a:buFont typeface="Symbol"/>
              <a:buChar char=""/>
              <a:tabLst>
                <a:tab pos="240029" algn="l"/>
              </a:tabLst>
            </a:pPr>
            <a:r>
              <a:rPr dirty="0" sz="2400" spc="-5">
                <a:latin typeface="Arial"/>
                <a:cs typeface="Arial"/>
              </a:rPr>
              <a:t>CallableStatement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00"/>
              </a:spcBef>
              <a:buClr>
                <a:srgbClr val="CCCCFF"/>
              </a:buClr>
              <a:buSzPct val="54166"/>
              <a:buFont typeface="Symbol"/>
              <a:buChar char=""/>
              <a:tabLst>
                <a:tab pos="240029" algn="l"/>
              </a:tabLst>
            </a:pPr>
            <a:r>
              <a:rPr dirty="0" sz="2400" spc="-5">
                <a:latin typeface="Arial"/>
                <a:cs typeface="Arial"/>
              </a:rPr>
              <a:t>ResultSet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590"/>
              </a:spcBef>
              <a:buClr>
                <a:srgbClr val="CCCCFF"/>
              </a:buClr>
              <a:buSzPct val="54166"/>
              <a:buFont typeface="Symbol"/>
              <a:buChar char=""/>
              <a:tabLst>
                <a:tab pos="240029" algn="l"/>
              </a:tabLst>
            </a:pPr>
            <a:r>
              <a:rPr dirty="0" sz="2400" spc="-5">
                <a:latin typeface="Arial"/>
                <a:cs typeface="Arial"/>
              </a:rPr>
              <a:t>ResultSetMetaData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5670" y="833119"/>
            <a:ext cx="22383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</a:t>
            </a:r>
            <a:r>
              <a:rPr dirty="0" spc="-165"/>
              <a:t> </a:t>
            </a:r>
            <a:r>
              <a:rPr dirty="0" spc="50"/>
              <a:t>mẫu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2057400"/>
            <a:ext cx="7620000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770" y="0"/>
            <a:ext cx="51555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Đối </a:t>
            </a:r>
            <a:r>
              <a:rPr dirty="0" spc="-90"/>
              <a:t>tượng</a:t>
            </a:r>
            <a:r>
              <a:rPr dirty="0" spc="-260"/>
              <a:t> </a:t>
            </a:r>
            <a:r>
              <a:rPr dirty="0" spc="-45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8069" y="720090"/>
            <a:ext cx="7614284" cy="366776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355600" marR="5080" indent="-342900">
              <a:lnSpc>
                <a:spcPts val="3829"/>
              </a:lnSpc>
              <a:spcBef>
                <a:spcPts val="2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50">
                <a:latin typeface="Arial"/>
                <a:cs typeface="Arial"/>
              </a:rPr>
              <a:t>Đối </a:t>
            </a:r>
            <a:r>
              <a:rPr dirty="0" sz="3200" spc="-60">
                <a:latin typeface="Arial"/>
                <a:cs typeface="Arial"/>
              </a:rPr>
              <a:t>tượng </a:t>
            </a:r>
            <a:r>
              <a:rPr dirty="0" sz="3200" spc="-10">
                <a:latin typeface="Arial"/>
                <a:cs typeface="Arial"/>
              </a:rPr>
              <a:t>Connection </a:t>
            </a:r>
            <a:r>
              <a:rPr dirty="0" sz="3200" spc="-35">
                <a:latin typeface="Arial"/>
                <a:cs typeface="Arial"/>
              </a:rPr>
              <a:t>chứa </a:t>
            </a:r>
            <a:r>
              <a:rPr dirty="0" sz="3200" spc="-10">
                <a:latin typeface="Arial"/>
                <a:cs typeface="Arial"/>
              </a:rPr>
              <a:t>liên </a:t>
            </a:r>
            <a:r>
              <a:rPr dirty="0" sz="3200" spc="50">
                <a:latin typeface="Arial"/>
                <a:cs typeface="Arial"/>
              </a:rPr>
              <a:t>kết </a:t>
            </a:r>
            <a:r>
              <a:rPr dirty="0" sz="3200" spc="-35">
                <a:latin typeface="Arial"/>
                <a:cs typeface="Arial"/>
              </a:rPr>
              <a:t>trực  </a:t>
            </a:r>
            <a:r>
              <a:rPr dirty="0" sz="3200" spc="35">
                <a:latin typeface="Arial"/>
                <a:cs typeface="Arial"/>
              </a:rPr>
              <a:t>tiếp </a:t>
            </a:r>
            <a:r>
              <a:rPr dirty="0" sz="3200" spc="50">
                <a:latin typeface="Arial"/>
                <a:cs typeface="Arial"/>
              </a:rPr>
              <a:t>đến</a:t>
            </a:r>
            <a:r>
              <a:rPr dirty="0" sz="3200" spc="-114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csdl.</a:t>
            </a:r>
            <a:endParaRPr sz="3200">
              <a:latin typeface="Arial"/>
              <a:cs typeface="Arial"/>
            </a:endParaRPr>
          </a:p>
          <a:p>
            <a:pPr marL="355600" marR="35877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60">
                <a:latin typeface="Arial"/>
                <a:cs typeface="Arial"/>
              </a:rPr>
              <a:t>Sử </a:t>
            </a:r>
            <a:r>
              <a:rPr dirty="0" sz="3200" spc="50">
                <a:latin typeface="Arial"/>
                <a:cs typeface="Arial"/>
              </a:rPr>
              <a:t>dụng đối </a:t>
            </a:r>
            <a:r>
              <a:rPr dirty="0" sz="3200" spc="-60">
                <a:latin typeface="Arial"/>
                <a:cs typeface="Arial"/>
              </a:rPr>
              <a:t>tượng </a:t>
            </a:r>
            <a:r>
              <a:rPr dirty="0" sz="3200" spc="-10">
                <a:latin typeface="Arial"/>
                <a:cs typeface="Arial"/>
              </a:rPr>
              <a:t>Connection </a:t>
            </a:r>
            <a:r>
              <a:rPr dirty="0" sz="3200" spc="100">
                <a:latin typeface="Arial"/>
                <a:cs typeface="Arial"/>
              </a:rPr>
              <a:t>để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50">
                <a:latin typeface="Arial"/>
                <a:cs typeface="Arial"/>
              </a:rPr>
              <a:t>tạo  đối </a:t>
            </a:r>
            <a:r>
              <a:rPr dirty="0" sz="3200" spc="-60">
                <a:latin typeface="Arial"/>
                <a:cs typeface="Arial"/>
              </a:rPr>
              <a:t>tượng</a:t>
            </a:r>
            <a:r>
              <a:rPr dirty="0" sz="3200" spc="-9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Statement.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dirty="0" baseline="2976" sz="4200">
                <a:latin typeface="Arial"/>
                <a:cs typeface="Arial"/>
              </a:rPr>
              <a:t>– </a:t>
            </a:r>
            <a:r>
              <a:rPr dirty="0" sz="2800" spc="-35">
                <a:latin typeface="Arial"/>
                <a:cs typeface="Arial"/>
              </a:rPr>
              <a:t>Statement </a:t>
            </a:r>
            <a:r>
              <a:rPr dirty="0" sz="2800">
                <a:latin typeface="Arial"/>
                <a:cs typeface="Arial"/>
              </a:rPr>
              <a:t>s =</a:t>
            </a:r>
            <a:r>
              <a:rPr dirty="0" sz="2800" spc="-26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con.createStatement();</a:t>
            </a:r>
            <a:endParaRPr sz="2800">
              <a:latin typeface="Arial"/>
              <a:cs typeface="Arial"/>
            </a:endParaRPr>
          </a:p>
          <a:p>
            <a:pPr marL="355600" marR="1143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50">
                <a:latin typeface="Arial"/>
                <a:cs typeface="Arial"/>
              </a:rPr>
              <a:t>Đối </a:t>
            </a:r>
            <a:r>
              <a:rPr dirty="0" sz="3200" spc="-60">
                <a:latin typeface="Arial"/>
                <a:cs typeface="Arial"/>
              </a:rPr>
              <a:t>tượng </a:t>
            </a:r>
            <a:r>
              <a:rPr dirty="0" sz="3200" spc="-10">
                <a:latin typeface="Arial"/>
                <a:cs typeface="Arial"/>
              </a:rPr>
              <a:t>này </a:t>
            </a:r>
            <a:r>
              <a:rPr dirty="0" sz="3200" spc="-5">
                <a:latin typeface="Arial"/>
                <a:cs typeface="Arial"/>
              </a:rPr>
              <a:t>có </a:t>
            </a:r>
            <a:r>
              <a:rPr dirty="0" sz="3200" spc="25">
                <a:latin typeface="Arial"/>
                <a:cs typeface="Arial"/>
              </a:rPr>
              <a:t>nhiệm </a:t>
            </a:r>
            <a:r>
              <a:rPr dirty="0" sz="3200" spc="135">
                <a:latin typeface="Arial"/>
                <a:cs typeface="Arial"/>
              </a:rPr>
              <a:t>vụ </a:t>
            </a:r>
            <a:r>
              <a:rPr dirty="0" sz="3200" spc="-40">
                <a:latin typeface="Arial"/>
                <a:cs typeface="Arial"/>
              </a:rPr>
              <a:t>gửi </a:t>
            </a:r>
            <a:r>
              <a:rPr dirty="0" sz="3200" spc="-5">
                <a:latin typeface="Arial"/>
                <a:cs typeface="Arial"/>
              </a:rPr>
              <a:t>các</a:t>
            </a:r>
            <a:r>
              <a:rPr dirty="0" sz="3200" spc="-20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câu  </a:t>
            </a:r>
            <a:r>
              <a:rPr dirty="0" sz="3200" spc="35">
                <a:latin typeface="Arial"/>
                <a:cs typeface="Arial"/>
              </a:rPr>
              <a:t>lệnh </a:t>
            </a:r>
            <a:r>
              <a:rPr dirty="0" sz="3200">
                <a:latin typeface="Arial"/>
                <a:cs typeface="Arial"/>
              </a:rPr>
              <a:t>sql </a:t>
            </a:r>
            <a:r>
              <a:rPr dirty="0" sz="3200" spc="55">
                <a:latin typeface="Arial"/>
                <a:cs typeface="Arial"/>
              </a:rPr>
              <a:t>đến</a:t>
            </a:r>
            <a:r>
              <a:rPr dirty="0" sz="3200" spc="-13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csdl.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069" y="4442459"/>
            <a:ext cx="1682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0969" y="4464050"/>
            <a:ext cx="582866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5730">
              <a:lnSpc>
                <a:spcPct val="100000"/>
              </a:lnSpc>
              <a:spcBef>
                <a:spcPts val="100"/>
              </a:spcBef>
            </a:pPr>
            <a:r>
              <a:rPr dirty="0" sz="3200" spc="-10" b="1">
                <a:latin typeface="Arial"/>
                <a:cs typeface="Arial"/>
              </a:rPr>
              <a:t>executeQuery(String)</a:t>
            </a:r>
            <a:r>
              <a:rPr dirty="0" sz="3200" spc="15" b="1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or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200" spc="-10" b="1">
                <a:latin typeface="Arial"/>
                <a:cs typeface="Arial"/>
              </a:rPr>
              <a:t>executeUpdate(String)</a:t>
            </a:r>
            <a:r>
              <a:rPr dirty="0" sz="3200" spc="25" b="1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method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8069" y="5539740"/>
            <a:ext cx="7223759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Cùng </a:t>
            </a:r>
            <a:r>
              <a:rPr dirty="0" sz="3200" spc="50">
                <a:latin typeface="Arial"/>
                <a:cs typeface="Arial"/>
              </a:rPr>
              <a:t>một đối </a:t>
            </a:r>
            <a:r>
              <a:rPr dirty="0" sz="3200" spc="-60">
                <a:latin typeface="Arial"/>
                <a:cs typeface="Arial"/>
              </a:rPr>
              <a:t>tượng </a:t>
            </a:r>
            <a:r>
              <a:rPr dirty="0" sz="3200" spc="-5">
                <a:latin typeface="Arial"/>
                <a:cs typeface="Arial"/>
              </a:rPr>
              <a:t>Statement </a:t>
            </a:r>
            <a:r>
              <a:rPr dirty="0" sz="3200">
                <a:latin typeface="Arial"/>
                <a:cs typeface="Arial"/>
              </a:rPr>
              <a:t>có</a:t>
            </a:r>
            <a:r>
              <a:rPr dirty="0" sz="3200" spc="-130">
                <a:latin typeface="Arial"/>
                <a:cs typeface="Arial"/>
              </a:rPr>
              <a:t> </a:t>
            </a:r>
            <a:r>
              <a:rPr dirty="0" sz="3200" spc="75">
                <a:latin typeface="Arial"/>
                <a:cs typeface="Arial"/>
              </a:rPr>
              <a:t>thể  </a:t>
            </a:r>
            <a:r>
              <a:rPr dirty="0" sz="3200" spc="-55">
                <a:latin typeface="Arial"/>
                <a:cs typeface="Arial"/>
              </a:rPr>
              <a:t>sử </a:t>
            </a:r>
            <a:r>
              <a:rPr dirty="0" sz="3200" spc="55">
                <a:latin typeface="Arial"/>
                <a:cs typeface="Arial"/>
              </a:rPr>
              <a:t>dụng </a:t>
            </a:r>
            <a:r>
              <a:rPr dirty="0" sz="3200">
                <a:latin typeface="Arial"/>
                <a:cs typeface="Arial"/>
              </a:rPr>
              <a:t>cho </a:t>
            </a:r>
            <a:r>
              <a:rPr dirty="0" sz="3200" spc="25">
                <a:latin typeface="Arial"/>
                <a:cs typeface="Arial"/>
              </a:rPr>
              <a:t>nhiều </a:t>
            </a:r>
            <a:r>
              <a:rPr dirty="0" sz="3200" spc="-5">
                <a:latin typeface="Arial"/>
                <a:cs typeface="Arial"/>
              </a:rPr>
              <a:t>câu </a:t>
            </a:r>
            <a:r>
              <a:rPr dirty="0" sz="3200" spc="30">
                <a:latin typeface="Arial"/>
                <a:cs typeface="Arial"/>
              </a:rPr>
              <a:t>lệnh </a:t>
            </a:r>
            <a:r>
              <a:rPr dirty="0" sz="3200" spc="-5">
                <a:latin typeface="Arial"/>
                <a:cs typeface="Arial"/>
              </a:rPr>
              <a:t>sql khác  </a:t>
            </a:r>
            <a:r>
              <a:rPr dirty="0" sz="3200" spc="-10">
                <a:latin typeface="Arial"/>
                <a:cs typeface="Arial"/>
              </a:rPr>
              <a:t>nhau.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2015489"/>
            <a:ext cx="445389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/>
              <a:t>C</a:t>
            </a:r>
            <a:r>
              <a:rPr dirty="0" sz="2800" spc="-25"/>
              <a:t>ó </a:t>
            </a:r>
            <a:r>
              <a:rPr dirty="0" sz="2800"/>
              <a:t>3 </a:t>
            </a:r>
            <a:r>
              <a:rPr dirty="0" sz="2800" spc="-60"/>
              <a:t>phương </a:t>
            </a:r>
            <a:r>
              <a:rPr dirty="0" sz="2800" spc="-40"/>
              <a:t>thức </a:t>
            </a:r>
            <a:r>
              <a:rPr dirty="0" sz="2800" spc="-45"/>
              <a:t>thực</a:t>
            </a:r>
            <a:r>
              <a:rPr dirty="0" sz="2800" spc="-185"/>
              <a:t> </a:t>
            </a:r>
            <a:r>
              <a:rPr dirty="0" sz="2800" spc="-20"/>
              <a:t>thi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3269" y="2440940"/>
            <a:ext cx="7515225" cy="36156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7556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executeQuery()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executeUpdate()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execute()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The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executeQuery()</a:t>
            </a:r>
            <a:endParaRPr sz="2800">
              <a:latin typeface="Arial"/>
              <a:cs typeface="Arial"/>
            </a:endParaRPr>
          </a:p>
          <a:p>
            <a:pPr marL="755015" marR="5080" indent="-285750">
              <a:lnSpc>
                <a:spcPct val="100000"/>
              </a:lnSpc>
              <a:spcBef>
                <a:spcPts val="590"/>
              </a:spcBef>
            </a:pPr>
            <a:r>
              <a:rPr dirty="0" baseline="3472" sz="3600">
                <a:latin typeface="Arial"/>
                <a:cs typeface="Arial"/>
              </a:rPr>
              <a:t>– </a:t>
            </a:r>
            <a:r>
              <a:rPr dirty="0" sz="2400" spc="25">
                <a:latin typeface="Arial"/>
                <a:cs typeface="Arial"/>
              </a:rPr>
              <a:t>Nhận </a:t>
            </a:r>
            <a:r>
              <a:rPr dirty="0" sz="2400" spc="-5">
                <a:latin typeface="Arial"/>
                <a:cs typeface="Arial"/>
              </a:rPr>
              <a:t>câu </a:t>
            </a:r>
            <a:r>
              <a:rPr dirty="0" sz="2400" spc="25">
                <a:latin typeface="Arial"/>
                <a:cs typeface="Arial"/>
              </a:rPr>
              <a:t>lệnh </a:t>
            </a:r>
            <a:r>
              <a:rPr dirty="0" sz="2400">
                <a:latin typeface="Arial"/>
                <a:cs typeface="Arial"/>
              </a:rPr>
              <a:t>SQL </a:t>
            </a:r>
            <a:r>
              <a:rPr dirty="0" sz="2400" spc="-5">
                <a:latin typeface="Arial"/>
                <a:cs typeface="Arial"/>
              </a:rPr>
              <a:t>(select) làm </a:t>
            </a:r>
            <a:r>
              <a:rPr dirty="0" sz="2400" spc="30">
                <a:latin typeface="Arial"/>
                <a:cs typeface="Arial"/>
              </a:rPr>
              <a:t>đối </a:t>
            </a:r>
            <a:r>
              <a:rPr dirty="0" sz="2400" spc="35">
                <a:latin typeface="Arial"/>
                <a:cs typeface="Arial"/>
              </a:rPr>
              <a:t>số, </a:t>
            </a:r>
            <a:r>
              <a:rPr dirty="0" sz="2400" spc="50">
                <a:latin typeface="Arial"/>
                <a:cs typeface="Arial"/>
              </a:rPr>
              <a:t>trả </a:t>
            </a:r>
            <a:r>
              <a:rPr dirty="0" sz="2400" spc="35">
                <a:latin typeface="Arial"/>
                <a:cs typeface="Arial"/>
              </a:rPr>
              <a:t>lại </a:t>
            </a:r>
            <a:r>
              <a:rPr dirty="0" sz="2400" spc="30">
                <a:latin typeface="Arial"/>
                <a:cs typeface="Arial"/>
              </a:rPr>
              <a:t>đối  </a:t>
            </a:r>
            <a:r>
              <a:rPr dirty="0" sz="2400" spc="-40">
                <a:latin typeface="Arial"/>
                <a:cs typeface="Arial"/>
              </a:rPr>
              <a:t>tượng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ResultSet</a:t>
            </a:r>
            <a:endParaRPr sz="2400">
              <a:latin typeface="Arial"/>
              <a:cs typeface="Arial"/>
            </a:endParaRPr>
          </a:p>
          <a:p>
            <a:pPr marL="355600" marR="60769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5">
                <a:latin typeface="Arial"/>
                <a:cs typeface="Arial"/>
              </a:rPr>
              <a:t>ResultSet </a:t>
            </a:r>
            <a:r>
              <a:rPr dirty="0" sz="2800" spc="-20">
                <a:latin typeface="Arial"/>
                <a:cs typeface="Arial"/>
              </a:rPr>
              <a:t>rs </a:t>
            </a:r>
            <a:r>
              <a:rPr dirty="0" sz="2800">
                <a:latin typeface="Arial"/>
                <a:cs typeface="Arial"/>
              </a:rPr>
              <a:t>= </a:t>
            </a:r>
            <a:r>
              <a:rPr dirty="0" sz="2800" spc="-35">
                <a:latin typeface="Arial"/>
                <a:cs typeface="Arial"/>
              </a:rPr>
              <a:t>s.executeQuery(“SELECT</a:t>
            </a:r>
            <a:r>
              <a:rPr dirty="0" sz="2800" spc="-1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*  </a:t>
            </a:r>
            <a:r>
              <a:rPr dirty="0" sz="2800" spc="-35">
                <a:latin typeface="Arial"/>
                <a:cs typeface="Arial"/>
              </a:rPr>
              <a:t>FROM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Books”);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34290"/>
            <a:ext cx="58521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0"/>
              <a:t>P</a:t>
            </a:r>
            <a:r>
              <a:rPr dirty="0" sz="3200" spc="-50"/>
              <a:t>hương </a:t>
            </a:r>
            <a:r>
              <a:rPr dirty="0" sz="3200" spc="-35"/>
              <a:t>thức</a:t>
            </a:r>
            <a:r>
              <a:rPr dirty="0" sz="3200" spc="10"/>
              <a:t> </a:t>
            </a:r>
            <a:r>
              <a:rPr dirty="0" sz="3200" spc="-5"/>
              <a:t>executeUpdate()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3269" y="520700"/>
            <a:ext cx="7501255" cy="447040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755650" indent="-285750">
              <a:lnSpc>
                <a:spcPct val="100000"/>
              </a:lnSpc>
              <a:spcBef>
                <a:spcPts val="800"/>
              </a:spcBef>
              <a:buChar char="–"/>
              <a:tabLst>
                <a:tab pos="755650" algn="l"/>
              </a:tabLst>
            </a:pPr>
            <a:r>
              <a:rPr dirty="0" sz="2800" spc="15">
                <a:latin typeface="Arial"/>
                <a:cs typeface="Arial"/>
              </a:rPr>
              <a:t>Nhận </a:t>
            </a:r>
            <a:r>
              <a:rPr dirty="0" sz="2800" spc="-20">
                <a:latin typeface="Arial"/>
                <a:cs typeface="Arial"/>
              </a:rPr>
              <a:t>các câu </a:t>
            </a:r>
            <a:r>
              <a:rPr dirty="0" sz="2800" spc="15">
                <a:latin typeface="Arial"/>
                <a:cs typeface="Arial"/>
              </a:rPr>
              <a:t>lệnh </a:t>
            </a:r>
            <a:r>
              <a:rPr dirty="0" sz="2800" spc="-25">
                <a:latin typeface="Arial"/>
                <a:cs typeface="Arial"/>
              </a:rPr>
              <a:t>sql </a:t>
            </a:r>
            <a:r>
              <a:rPr dirty="0" sz="2800" spc="10">
                <a:latin typeface="Arial"/>
                <a:cs typeface="Arial"/>
              </a:rPr>
              <a:t>dạng </a:t>
            </a:r>
            <a:r>
              <a:rPr dirty="0" sz="2800" spc="35">
                <a:latin typeface="Arial"/>
                <a:cs typeface="Arial"/>
              </a:rPr>
              <a:t>cập</a:t>
            </a:r>
            <a:r>
              <a:rPr dirty="0" sz="2800" spc="-420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nhật</a:t>
            </a:r>
            <a:endParaRPr sz="2800">
              <a:latin typeface="Arial"/>
              <a:cs typeface="Arial"/>
            </a:endParaRPr>
          </a:p>
          <a:p>
            <a:pPr marL="755650" marR="47117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dirty="0" sz="2800" spc="15">
                <a:latin typeface="Arial"/>
                <a:cs typeface="Arial"/>
              </a:rPr>
              <a:t>Trả </a:t>
            </a:r>
            <a:r>
              <a:rPr dirty="0" sz="2800" spc="35">
                <a:latin typeface="Arial"/>
                <a:cs typeface="Arial"/>
              </a:rPr>
              <a:t>lại </a:t>
            </a:r>
            <a:r>
              <a:rPr dirty="0" sz="2800" spc="55">
                <a:latin typeface="Arial"/>
                <a:cs typeface="Arial"/>
              </a:rPr>
              <a:t>số </a:t>
            </a:r>
            <a:r>
              <a:rPr dirty="0" sz="2800" spc="-35">
                <a:latin typeface="Arial"/>
                <a:cs typeface="Arial"/>
              </a:rPr>
              <a:t>nguyên </a:t>
            </a:r>
            <a:r>
              <a:rPr dirty="0" sz="2800" spc="15">
                <a:latin typeface="Arial"/>
                <a:cs typeface="Arial"/>
              </a:rPr>
              <a:t>biểu </a:t>
            </a:r>
            <a:r>
              <a:rPr dirty="0" sz="2800" spc="25">
                <a:latin typeface="Arial"/>
                <a:cs typeface="Arial"/>
              </a:rPr>
              <a:t>thị </a:t>
            </a:r>
            <a:r>
              <a:rPr dirty="0" sz="2800" spc="60">
                <a:latin typeface="Arial"/>
                <a:cs typeface="Arial"/>
              </a:rPr>
              <a:t>số </a:t>
            </a:r>
            <a:r>
              <a:rPr dirty="0" sz="2800" spc="-30">
                <a:latin typeface="Arial"/>
                <a:cs typeface="Arial"/>
              </a:rPr>
              <a:t>hàng</a:t>
            </a:r>
            <a:r>
              <a:rPr dirty="0" sz="2800" spc="-550">
                <a:latin typeface="Arial"/>
                <a:cs typeface="Arial"/>
              </a:rPr>
              <a:t> </a:t>
            </a:r>
            <a:r>
              <a:rPr dirty="0" sz="2800" spc="-60">
                <a:latin typeface="Arial"/>
                <a:cs typeface="Arial"/>
              </a:rPr>
              <a:t>được  </a:t>
            </a:r>
            <a:r>
              <a:rPr dirty="0" sz="2800" spc="35">
                <a:latin typeface="Arial"/>
                <a:cs typeface="Arial"/>
              </a:rPr>
              <a:t>cập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nhật.</a:t>
            </a:r>
            <a:endParaRPr sz="28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dirty="0" sz="2800" spc="-40">
                <a:latin typeface="Arial"/>
                <a:cs typeface="Arial"/>
              </a:rPr>
              <a:t>UPDATE, </a:t>
            </a:r>
            <a:r>
              <a:rPr dirty="0" sz="2800" spc="-35">
                <a:latin typeface="Arial"/>
                <a:cs typeface="Arial"/>
              </a:rPr>
              <a:t>INSERT, </a:t>
            </a:r>
            <a:r>
              <a:rPr dirty="0" sz="2800" spc="-10">
                <a:latin typeface="Arial"/>
                <a:cs typeface="Arial"/>
              </a:rPr>
              <a:t>or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 spc="-40">
                <a:latin typeface="Arial"/>
                <a:cs typeface="Arial"/>
              </a:rPr>
              <a:t>DELETE.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0">
                <a:latin typeface="Arial"/>
                <a:cs typeface="Arial"/>
              </a:rPr>
              <a:t>Phương </a:t>
            </a:r>
            <a:r>
              <a:rPr dirty="0" sz="3200" spc="-35">
                <a:latin typeface="Arial"/>
                <a:cs typeface="Arial"/>
              </a:rPr>
              <a:t>thức</a:t>
            </a:r>
            <a:r>
              <a:rPr dirty="0" sz="3200" spc="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execute()</a:t>
            </a:r>
            <a:endParaRPr sz="3200">
              <a:latin typeface="Arial"/>
              <a:cs typeface="Arial"/>
            </a:endParaRPr>
          </a:p>
          <a:p>
            <a:pPr lvl="1" marL="755650" marR="528955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dirty="0" sz="2800" spc="-65">
                <a:latin typeface="Arial"/>
                <a:cs typeface="Arial"/>
              </a:rPr>
              <a:t>Được </a:t>
            </a:r>
            <a:r>
              <a:rPr dirty="0" sz="2800" spc="-20">
                <a:latin typeface="Arial"/>
                <a:cs typeface="Arial"/>
              </a:rPr>
              <a:t>áp </a:t>
            </a:r>
            <a:r>
              <a:rPr dirty="0" sz="2800" spc="30">
                <a:latin typeface="Arial"/>
                <a:cs typeface="Arial"/>
              </a:rPr>
              <a:t>dụng </a:t>
            </a:r>
            <a:r>
              <a:rPr dirty="0" sz="2800" spc="-20">
                <a:latin typeface="Arial"/>
                <a:cs typeface="Arial"/>
              </a:rPr>
              <a:t>cho </a:t>
            </a:r>
            <a:r>
              <a:rPr dirty="0" sz="2800" spc="-55">
                <a:latin typeface="Arial"/>
                <a:cs typeface="Arial"/>
              </a:rPr>
              <a:t>trường hợp </a:t>
            </a:r>
            <a:r>
              <a:rPr dirty="0" sz="2800" spc="-30">
                <a:latin typeface="Arial"/>
                <a:cs typeface="Arial"/>
              </a:rPr>
              <a:t>không</a:t>
            </a:r>
            <a:r>
              <a:rPr dirty="0" sz="2800" spc="-23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rõ  </a:t>
            </a:r>
            <a:r>
              <a:rPr dirty="0" sz="2800" spc="25">
                <a:latin typeface="Arial"/>
                <a:cs typeface="Arial"/>
              </a:rPr>
              <a:t>loại </a:t>
            </a:r>
            <a:r>
              <a:rPr dirty="0" sz="2800" spc="-25">
                <a:latin typeface="Arial"/>
                <a:cs typeface="Arial"/>
              </a:rPr>
              <a:t>sql nào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-55">
                <a:latin typeface="Arial"/>
                <a:cs typeface="Arial"/>
              </a:rPr>
              <a:t>thựưc</a:t>
            </a:r>
            <a:r>
              <a:rPr dirty="0" sz="2800" spc="-200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hiện.</a:t>
            </a:r>
            <a:endParaRPr sz="2800">
              <a:latin typeface="Arial"/>
              <a:cs typeface="Arial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dirty="0" sz="2800" spc="-65">
                <a:latin typeface="Arial"/>
                <a:cs typeface="Arial"/>
              </a:rPr>
              <a:t>Được </a:t>
            </a:r>
            <a:r>
              <a:rPr dirty="0" sz="2800" spc="-20">
                <a:latin typeface="Arial"/>
                <a:cs typeface="Arial"/>
              </a:rPr>
              <a:t>áp </a:t>
            </a:r>
            <a:r>
              <a:rPr dirty="0" sz="2800" spc="30">
                <a:latin typeface="Arial"/>
                <a:cs typeface="Arial"/>
              </a:rPr>
              <a:t>dụng </a:t>
            </a:r>
            <a:r>
              <a:rPr dirty="0" sz="2800" spc="-20">
                <a:latin typeface="Arial"/>
                <a:cs typeface="Arial"/>
              </a:rPr>
              <a:t>cho </a:t>
            </a:r>
            <a:r>
              <a:rPr dirty="0" sz="2800" spc="-55">
                <a:latin typeface="Arial"/>
                <a:cs typeface="Arial"/>
              </a:rPr>
              <a:t>trường hợp </a:t>
            </a:r>
            <a:r>
              <a:rPr dirty="0" sz="2800" spc="-20">
                <a:latin typeface="Arial"/>
                <a:cs typeface="Arial"/>
              </a:rPr>
              <a:t>câu </a:t>
            </a:r>
            <a:r>
              <a:rPr dirty="0" sz="2800" spc="15">
                <a:latin typeface="Arial"/>
                <a:cs typeface="Arial"/>
              </a:rPr>
              <a:t>lệnh</a:t>
            </a:r>
            <a:r>
              <a:rPr dirty="0" sz="2800" spc="-28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sql  </a:t>
            </a:r>
            <a:r>
              <a:rPr dirty="0" sz="2800" spc="-20">
                <a:latin typeface="Arial"/>
                <a:cs typeface="Arial"/>
              </a:rPr>
              <a:t>đwocj </a:t>
            </a:r>
            <a:r>
              <a:rPr dirty="0" sz="2800" spc="35">
                <a:latin typeface="Arial"/>
                <a:cs typeface="Arial"/>
              </a:rPr>
              <a:t>tạo </a:t>
            </a:r>
            <a:r>
              <a:rPr dirty="0" sz="2800" spc="-20">
                <a:latin typeface="Arial"/>
                <a:cs typeface="Arial"/>
              </a:rPr>
              <a:t>ra </a:t>
            </a:r>
            <a:r>
              <a:rPr dirty="0" sz="2800" spc="-55">
                <a:latin typeface="Arial"/>
                <a:cs typeface="Arial"/>
              </a:rPr>
              <a:t>tự </a:t>
            </a:r>
            <a:r>
              <a:rPr dirty="0" sz="2800" spc="25">
                <a:latin typeface="Arial"/>
                <a:cs typeface="Arial"/>
              </a:rPr>
              <a:t>động </a:t>
            </a:r>
            <a:r>
              <a:rPr dirty="0" sz="2800" spc="-55">
                <a:latin typeface="Arial"/>
                <a:cs typeface="Arial"/>
              </a:rPr>
              <a:t>bởi chương</a:t>
            </a:r>
            <a:r>
              <a:rPr dirty="0" sz="2800" spc="-31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trình.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2979" y="109220"/>
            <a:ext cx="24047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R</a:t>
            </a:r>
            <a:r>
              <a:rPr dirty="0" spc="-50"/>
              <a:t>e</a:t>
            </a:r>
            <a:r>
              <a:rPr dirty="0" spc="-40"/>
              <a:t>s</a:t>
            </a:r>
            <a:r>
              <a:rPr dirty="0" spc="-50"/>
              <a:t>u</a:t>
            </a:r>
            <a:r>
              <a:rPr dirty="0" spc="-20"/>
              <a:t>l</a:t>
            </a:r>
            <a:r>
              <a:rPr dirty="0" spc="-25"/>
              <a:t>t</a:t>
            </a:r>
            <a:r>
              <a:rPr dirty="0" spc="-55"/>
              <a:t>S</a:t>
            </a:r>
            <a:r>
              <a:rPr dirty="0" spc="-50"/>
              <a:t>e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669" y="829310"/>
            <a:ext cx="7595234" cy="550037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617855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0">
                <a:latin typeface="Arial"/>
                <a:cs typeface="Arial"/>
              </a:rPr>
              <a:t>Chứa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15">
                <a:latin typeface="Arial"/>
                <a:cs typeface="Arial"/>
              </a:rPr>
              <a:t>hoặc </a:t>
            </a:r>
            <a:r>
              <a:rPr dirty="0" sz="2800" spc="5">
                <a:latin typeface="Arial"/>
                <a:cs typeface="Arial"/>
              </a:rPr>
              <a:t>nhiều </a:t>
            </a:r>
            <a:r>
              <a:rPr dirty="0" sz="2800" spc="-30">
                <a:latin typeface="Arial"/>
                <a:cs typeface="Arial"/>
              </a:rPr>
              <a:t>hàng </a:t>
            </a:r>
            <a:r>
              <a:rPr dirty="0" sz="2800" spc="-65">
                <a:latin typeface="Arial"/>
                <a:cs typeface="Arial"/>
              </a:rPr>
              <a:t>dữ </a:t>
            </a:r>
            <a:r>
              <a:rPr dirty="0" sz="2800" spc="25">
                <a:latin typeface="Arial"/>
                <a:cs typeface="Arial"/>
              </a:rPr>
              <a:t>liệu </a:t>
            </a:r>
            <a:r>
              <a:rPr dirty="0" sz="2800" spc="-60">
                <a:latin typeface="Arial"/>
                <a:cs typeface="Arial"/>
              </a:rPr>
              <a:t>từ</a:t>
            </a:r>
            <a:r>
              <a:rPr dirty="0" sz="2800" spc="-370">
                <a:latin typeface="Arial"/>
                <a:cs typeface="Arial"/>
              </a:rPr>
              <a:t> </a:t>
            </a:r>
            <a:r>
              <a:rPr dirty="0" sz="2800" spc="25">
                <a:latin typeface="Arial"/>
                <a:cs typeface="Arial"/>
              </a:rPr>
              <a:t>việc  </a:t>
            </a:r>
            <a:r>
              <a:rPr dirty="0" sz="2800" spc="-45">
                <a:latin typeface="Arial"/>
                <a:cs typeface="Arial"/>
              </a:rPr>
              <a:t>thực </a:t>
            </a:r>
            <a:r>
              <a:rPr dirty="0" sz="2800" spc="15">
                <a:latin typeface="Arial"/>
                <a:cs typeface="Arial"/>
              </a:rPr>
              <a:t>hiện </a:t>
            </a:r>
            <a:r>
              <a:rPr dirty="0" sz="2800" spc="-20">
                <a:latin typeface="Arial"/>
                <a:cs typeface="Arial"/>
              </a:rPr>
              <a:t>câu </a:t>
            </a:r>
            <a:r>
              <a:rPr dirty="0" sz="2800" spc="15">
                <a:latin typeface="Arial"/>
                <a:cs typeface="Arial"/>
              </a:rPr>
              <a:t>lệnh </a:t>
            </a:r>
            <a:r>
              <a:rPr dirty="0" sz="2800" spc="-25">
                <a:latin typeface="Arial"/>
                <a:cs typeface="Arial"/>
              </a:rPr>
              <a:t>truy</a:t>
            </a:r>
            <a:r>
              <a:rPr dirty="0" sz="2800" spc="-285">
                <a:latin typeface="Arial"/>
                <a:cs typeface="Arial"/>
              </a:rPr>
              <a:t> </a:t>
            </a:r>
            <a:r>
              <a:rPr dirty="0" sz="2800" spc="10">
                <a:latin typeface="Arial"/>
                <a:cs typeface="Arial"/>
              </a:rPr>
              <a:t>vấn.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5">
                <a:latin typeface="Arial"/>
                <a:cs typeface="Arial"/>
              </a:rPr>
              <a:t>Có </a:t>
            </a:r>
            <a:r>
              <a:rPr dirty="0" sz="2800" spc="30">
                <a:latin typeface="Arial"/>
                <a:cs typeface="Arial"/>
              </a:rPr>
              <a:t>thể </a:t>
            </a:r>
            <a:r>
              <a:rPr dirty="0" sz="2800" spc="35">
                <a:latin typeface="Arial"/>
                <a:cs typeface="Arial"/>
              </a:rPr>
              <a:t>lấy </a:t>
            </a:r>
            <a:r>
              <a:rPr dirty="0" sz="2800" spc="-70">
                <a:latin typeface="Arial"/>
                <a:cs typeface="Arial"/>
              </a:rPr>
              <a:t>dữ </a:t>
            </a:r>
            <a:r>
              <a:rPr dirty="0" sz="2800" spc="25">
                <a:latin typeface="Arial"/>
                <a:cs typeface="Arial"/>
              </a:rPr>
              <a:t>liệu </a:t>
            </a:r>
            <a:r>
              <a:rPr dirty="0" sz="2800" spc="-40">
                <a:latin typeface="Arial"/>
                <a:cs typeface="Arial"/>
              </a:rPr>
              <a:t>từng </a:t>
            </a:r>
            <a:r>
              <a:rPr dirty="0" sz="2800" spc="-30">
                <a:latin typeface="Arial"/>
                <a:cs typeface="Arial"/>
              </a:rPr>
              <a:t>hàng </a:t>
            </a:r>
            <a:r>
              <a:rPr dirty="0" sz="2800" spc="-70">
                <a:latin typeface="Arial"/>
                <a:cs typeface="Arial"/>
              </a:rPr>
              <a:t>dữ </a:t>
            </a:r>
            <a:r>
              <a:rPr dirty="0" sz="2800" spc="15">
                <a:latin typeface="Arial"/>
                <a:cs typeface="Arial"/>
              </a:rPr>
              <a:t>liệu </a:t>
            </a:r>
            <a:r>
              <a:rPr dirty="0" sz="2800" spc="25">
                <a:latin typeface="Arial"/>
                <a:cs typeface="Arial"/>
              </a:rPr>
              <a:t>một</a:t>
            </a:r>
            <a:r>
              <a:rPr dirty="0" sz="2800" spc="-39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trong  </a:t>
            </a:r>
            <a:r>
              <a:rPr dirty="0" sz="2800" spc="-35">
                <a:latin typeface="Arial"/>
                <a:cs typeface="Arial"/>
              </a:rPr>
              <a:t>ResultSet.</a:t>
            </a:r>
            <a:endParaRPr sz="2800">
              <a:latin typeface="Arial"/>
              <a:cs typeface="Arial"/>
            </a:endParaRPr>
          </a:p>
          <a:p>
            <a:pPr marL="355600" marR="440690" indent="-342900">
              <a:lnSpc>
                <a:spcPts val="302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  <a:tab pos="2025650" algn="l"/>
              </a:tabLst>
            </a:pPr>
            <a:r>
              <a:rPr dirty="0" sz="2800" spc="-70">
                <a:latin typeface="Arial"/>
                <a:cs typeface="Arial"/>
              </a:rPr>
              <a:t>Sử </a:t>
            </a:r>
            <a:r>
              <a:rPr dirty="0" sz="2800" spc="30">
                <a:latin typeface="Arial"/>
                <a:cs typeface="Arial"/>
              </a:rPr>
              <a:t>dụng </a:t>
            </a: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0">
                <a:latin typeface="Arial"/>
                <a:cs typeface="Arial"/>
              </a:rPr>
              <a:t>thức </a:t>
            </a:r>
            <a:r>
              <a:rPr dirty="0" sz="2800" spc="-30">
                <a:latin typeface="Arial"/>
                <a:cs typeface="Arial"/>
              </a:rPr>
              <a:t>next() </a:t>
            </a:r>
            <a:r>
              <a:rPr dirty="0" sz="2800" spc="75">
                <a:latin typeface="Arial"/>
                <a:cs typeface="Arial"/>
              </a:rPr>
              <a:t>để </a:t>
            </a:r>
            <a:r>
              <a:rPr dirty="0" sz="2800" spc="-20">
                <a:latin typeface="Arial"/>
                <a:cs typeface="Arial"/>
              </a:rPr>
              <a:t>di </a:t>
            </a:r>
            <a:r>
              <a:rPr dirty="0" sz="2800">
                <a:latin typeface="Arial"/>
                <a:cs typeface="Arial"/>
              </a:rPr>
              <a:t>chuyển  </a:t>
            </a:r>
            <a:r>
              <a:rPr dirty="0" sz="2800" spc="40">
                <a:latin typeface="Arial"/>
                <a:cs typeface="Arial"/>
              </a:rPr>
              <a:t>đến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hàng	</a:t>
            </a:r>
            <a:r>
              <a:rPr dirty="0" sz="2800" spc="-65">
                <a:latin typeface="Arial"/>
                <a:cs typeface="Arial"/>
              </a:rPr>
              <a:t>dữ </a:t>
            </a:r>
            <a:r>
              <a:rPr dirty="0" sz="2800" spc="25">
                <a:latin typeface="Arial"/>
                <a:cs typeface="Arial"/>
              </a:rPr>
              <a:t>liệu tiếp </a:t>
            </a:r>
            <a:r>
              <a:rPr dirty="0" sz="2800" spc="-25">
                <a:latin typeface="Arial"/>
                <a:cs typeface="Arial"/>
              </a:rPr>
              <a:t>theo trong</a:t>
            </a:r>
            <a:r>
              <a:rPr dirty="0" sz="2800" spc="-245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ResultSet.</a:t>
            </a:r>
            <a:endParaRPr sz="2800">
              <a:latin typeface="Arial"/>
              <a:cs typeface="Arial"/>
            </a:endParaRPr>
          </a:p>
          <a:p>
            <a:pPr marL="355600" marR="182880" indent="-342900">
              <a:lnSpc>
                <a:spcPct val="900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Hàm next() </a:t>
            </a:r>
            <a:r>
              <a:rPr dirty="0" sz="2800" spc="25">
                <a:latin typeface="Arial"/>
                <a:cs typeface="Arial"/>
              </a:rPr>
              <a:t>trả </a:t>
            </a:r>
            <a:r>
              <a:rPr dirty="0" sz="2800" spc="35">
                <a:latin typeface="Arial"/>
                <a:cs typeface="Arial"/>
              </a:rPr>
              <a:t>lại </a:t>
            </a:r>
            <a:r>
              <a:rPr dirty="0" sz="2800" spc="-25">
                <a:latin typeface="Arial"/>
                <a:cs typeface="Arial"/>
              </a:rPr>
              <a:t>true </a:t>
            </a:r>
            <a:r>
              <a:rPr dirty="0" sz="2800" spc="30">
                <a:latin typeface="Arial"/>
                <a:cs typeface="Arial"/>
              </a:rPr>
              <a:t>chỉ </a:t>
            </a:r>
            <a:r>
              <a:rPr dirty="0" sz="2800" spc="10">
                <a:latin typeface="Arial"/>
                <a:cs typeface="Arial"/>
              </a:rPr>
              <a:t>rằng </a:t>
            </a:r>
            <a:r>
              <a:rPr dirty="0" sz="2800" spc="-30">
                <a:latin typeface="Arial"/>
                <a:cs typeface="Arial"/>
              </a:rPr>
              <a:t>hàng </a:t>
            </a:r>
            <a:r>
              <a:rPr dirty="0" sz="2800" spc="-40">
                <a:latin typeface="Arial"/>
                <a:cs typeface="Arial"/>
              </a:rPr>
              <a:t>chứa</a:t>
            </a:r>
            <a:r>
              <a:rPr dirty="0" sz="2800" spc="-495">
                <a:latin typeface="Arial"/>
                <a:cs typeface="Arial"/>
              </a:rPr>
              <a:t> </a:t>
            </a:r>
            <a:r>
              <a:rPr dirty="0" sz="2800" spc="-65">
                <a:latin typeface="Arial"/>
                <a:cs typeface="Arial"/>
              </a:rPr>
              <a:t>dữ  </a:t>
            </a:r>
            <a:r>
              <a:rPr dirty="0" sz="2800" spc="5">
                <a:latin typeface="Arial"/>
                <a:cs typeface="Arial"/>
              </a:rPr>
              <a:t>liệu, </a:t>
            </a:r>
            <a:r>
              <a:rPr dirty="0" sz="2800" spc="30">
                <a:latin typeface="Arial"/>
                <a:cs typeface="Arial"/>
              </a:rPr>
              <a:t>trả lại </a:t>
            </a:r>
            <a:r>
              <a:rPr dirty="0" sz="2800" spc="-25">
                <a:latin typeface="Arial"/>
                <a:cs typeface="Arial"/>
              </a:rPr>
              <a:t>false </a:t>
            </a:r>
            <a:r>
              <a:rPr dirty="0" sz="2800" spc="-30">
                <a:latin typeface="Arial"/>
                <a:cs typeface="Arial"/>
              </a:rPr>
              <a:t>hàng </a:t>
            </a:r>
            <a:r>
              <a:rPr dirty="0" sz="2800" spc="15">
                <a:latin typeface="Arial"/>
                <a:cs typeface="Arial"/>
              </a:rPr>
              <a:t>cuối </a:t>
            </a:r>
            <a:r>
              <a:rPr dirty="0" sz="2800" spc="-30">
                <a:latin typeface="Arial"/>
                <a:cs typeface="Arial"/>
              </a:rPr>
              <a:t>không </a:t>
            </a:r>
            <a:r>
              <a:rPr dirty="0" sz="2800" spc="-40">
                <a:latin typeface="Arial"/>
                <a:cs typeface="Arial"/>
              </a:rPr>
              <a:t>chứa </a:t>
            </a:r>
            <a:r>
              <a:rPr dirty="0" sz="2800" spc="-65">
                <a:latin typeface="Arial"/>
                <a:cs typeface="Arial"/>
              </a:rPr>
              <a:t>dữ  </a:t>
            </a:r>
            <a:r>
              <a:rPr dirty="0" sz="2800" spc="5">
                <a:latin typeface="Arial"/>
                <a:cs typeface="Arial"/>
              </a:rPr>
              <a:t>liệu.</a:t>
            </a:r>
            <a:endParaRPr sz="2800">
              <a:latin typeface="Arial"/>
              <a:cs typeface="Arial"/>
            </a:endParaRPr>
          </a:p>
          <a:p>
            <a:pPr marL="12700" marR="5062855">
              <a:lnSpc>
                <a:spcPct val="1104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45">
                <a:latin typeface="Arial"/>
                <a:cs typeface="Arial"/>
              </a:rPr>
              <a:t>Thực </a:t>
            </a:r>
            <a:r>
              <a:rPr dirty="0" sz="2800" spc="15">
                <a:latin typeface="Arial"/>
                <a:cs typeface="Arial"/>
              </a:rPr>
              <a:t>hiện  </a:t>
            </a:r>
            <a:r>
              <a:rPr dirty="0" sz="2800" spc="-30">
                <a:latin typeface="Arial"/>
                <a:cs typeface="Arial"/>
              </a:rPr>
              <a:t>while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(rs.next()){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2860"/>
              </a:lnSpc>
            </a:pPr>
            <a:r>
              <a:rPr dirty="0" sz="2800" spc="-15">
                <a:latin typeface="Arial"/>
                <a:cs typeface="Arial"/>
              </a:rPr>
              <a:t>// </a:t>
            </a:r>
            <a:r>
              <a:rPr dirty="0" sz="2800" spc="-35">
                <a:latin typeface="Arial"/>
                <a:cs typeface="Arial"/>
              </a:rPr>
              <a:t>examine </a:t>
            </a:r>
            <a:r>
              <a:rPr dirty="0" sz="2800">
                <a:latin typeface="Arial"/>
                <a:cs typeface="Arial"/>
              </a:rPr>
              <a:t>a </a:t>
            </a:r>
            <a:r>
              <a:rPr dirty="0" sz="2800" spc="-20">
                <a:latin typeface="Arial"/>
                <a:cs typeface="Arial"/>
              </a:rPr>
              <a:t>row from the</a:t>
            </a:r>
            <a:r>
              <a:rPr dirty="0" sz="2800" spc="-33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results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190"/>
              </a:lnSpc>
            </a:pPr>
            <a:r>
              <a:rPr dirty="0" sz="280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339090"/>
            <a:ext cx="7327900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85"/>
              <a:t>Đ</a:t>
            </a:r>
            <a:r>
              <a:rPr dirty="0" sz="3200" spc="85"/>
              <a:t>ể </a:t>
            </a:r>
            <a:r>
              <a:rPr dirty="0" sz="3200" spc="55"/>
              <a:t>lấy </a:t>
            </a:r>
            <a:r>
              <a:rPr dirty="0" sz="3200" spc="-55"/>
              <a:t>dữ </a:t>
            </a:r>
            <a:r>
              <a:rPr dirty="0" sz="3200" spc="35"/>
              <a:t>liệu </a:t>
            </a:r>
            <a:r>
              <a:rPr dirty="0" sz="3200" spc="-145"/>
              <a:t>ở </a:t>
            </a:r>
            <a:r>
              <a:rPr dirty="0" sz="3200" spc="-5"/>
              <a:t>các </a:t>
            </a:r>
            <a:r>
              <a:rPr dirty="0" sz="3200" spc="50"/>
              <a:t>cột </a:t>
            </a:r>
            <a:r>
              <a:rPr dirty="0" sz="3200" spc="-10"/>
              <a:t>trên </a:t>
            </a:r>
            <a:r>
              <a:rPr dirty="0" sz="3200" spc="55"/>
              <a:t>mỗi</a:t>
            </a:r>
            <a:r>
              <a:rPr dirty="0" sz="3200" spc="-140"/>
              <a:t> </a:t>
            </a:r>
            <a:r>
              <a:rPr dirty="0" sz="3200" spc="-5"/>
              <a:t>hàng  </a:t>
            </a:r>
            <a:r>
              <a:rPr dirty="0" sz="3200" spc="75"/>
              <a:t>của </a:t>
            </a:r>
            <a:r>
              <a:rPr dirty="0" sz="3200" spc="-5"/>
              <a:t>ResultSet, ta </a:t>
            </a:r>
            <a:r>
              <a:rPr dirty="0" sz="3200" spc="-10"/>
              <a:t>dùng </a:t>
            </a:r>
            <a:r>
              <a:rPr dirty="0" sz="3200" spc="-5"/>
              <a:t>các </a:t>
            </a:r>
            <a:r>
              <a:rPr dirty="0" sz="3200" spc="-45"/>
              <a:t>phương  </a:t>
            </a:r>
            <a:r>
              <a:rPr dirty="0" sz="3200" spc="-25"/>
              <a:t>thức.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20469" y="1800860"/>
            <a:ext cx="6419215" cy="318897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800"/>
              </a:spcBef>
              <a:buChar char="–"/>
              <a:tabLst>
                <a:tab pos="298450" algn="l"/>
              </a:tabLst>
            </a:pPr>
            <a:r>
              <a:rPr dirty="0" sz="2800" spc="-30">
                <a:latin typeface="Arial"/>
                <a:cs typeface="Arial"/>
              </a:rPr>
              <a:t>get type(int </a:t>
            </a:r>
            <a:r>
              <a:rPr dirty="0" sz="2800">
                <a:latin typeface="Arial"/>
                <a:cs typeface="Arial"/>
              </a:rPr>
              <a:t>|</a:t>
            </a:r>
            <a:r>
              <a:rPr dirty="0" sz="2800" spc="-12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String)</a:t>
            </a:r>
            <a:endParaRPr sz="28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698500" algn="l"/>
              </a:tabLst>
            </a:pPr>
            <a:r>
              <a:rPr dirty="0" sz="2400" spc="30">
                <a:latin typeface="Arial"/>
                <a:cs typeface="Arial"/>
              </a:rPr>
              <a:t>Đối </a:t>
            </a:r>
            <a:r>
              <a:rPr dirty="0" sz="2400" spc="60">
                <a:latin typeface="Arial"/>
                <a:cs typeface="Arial"/>
              </a:rPr>
              <a:t>số </a:t>
            </a:r>
            <a:r>
              <a:rPr dirty="0" sz="2400" spc="-5">
                <a:latin typeface="Arial"/>
                <a:cs typeface="Arial"/>
              </a:rPr>
              <a:t>là </a:t>
            </a:r>
            <a:r>
              <a:rPr dirty="0" sz="2400" spc="40">
                <a:latin typeface="Arial"/>
                <a:cs typeface="Arial"/>
              </a:rPr>
              <a:t>chỉ </a:t>
            </a:r>
            <a:r>
              <a:rPr dirty="0" sz="2400" spc="60">
                <a:latin typeface="Arial"/>
                <a:cs typeface="Arial"/>
              </a:rPr>
              <a:t>số </a:t>
            </a:r>
            <a:r>
              <a:rPr dirty="0" sz="2400" spc="35">
                <a:latin typeface="Arial"/>
                <a:cs typeface="Arial"/>
              </a:rPr>
              <a:t>cột </a:t>
            </a:r>
            <a:r>
              <a:rPr dirty="0" sz="2400">
                <a:latin typeface="Arial"/>
                <a:cs typeface="Arial"/>
              </a:rPr>
              <a:t>tính </a:t>
            </a:r>
            <a:r>
              <a:rPr dirty="0" sz="2400" spc="-25">
                <a:latin typeface="Arial"/>
                <a:cs typeface="Arial"/>
              </a:rPr>
              <a:t>từ</a:t>
            </a:r>
            <a:r>
              <a:rPr dirty="0" sz="2400" spc="-3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lvl="1" marL="698500" marR="508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698500" algn="l"/>
              </a:tabLst>
            </a:pPr>
            <a:r>
              <a:rPr dirty="0" sz="2400" spc="-10">
                <a:latin typeface="Arial"/>
                <a:cs typeface="Arial"/>
              </a:rPr>
              <a:t>Áp </a:t>
            </a:r>
            <a:r>
              <a:rPr dirty="0" sz="2400" spc="40">
                <a:latin typeface="Arial"/>
                <a:cs typeface="Arial"/>
              </a:rPr>
              <a:t>dụng </a:t>
            </a:r>
            <a:r>
              <a:rPr dirty="0" sz="2400">
                <a:latin typeface="Arial"/>
                <a:cs typeface="Arial"/>
              </a:rPr>
              <a:t>cho </a:t>
            </a:r>
            <a:r>
              <a:rPr dirty="0" sz="2400" spc="-5">
                <a:latin typeface="Arial"/>
                <a:cs typeface="Arial"/>
              </a:rPr>
              <a:t>các </a:t>
            </a:r>
            <a:r>
              <a:rPr dirty="0" sz="2400" spc="30">
                <a:latin typeface="Arial"/>
                <a:cs typeface="Arial"/>
              </a:rPr>
              <a:t>cột </a:t>
            </a:r>
            <a:r>
              <a:rPr dirty="0" sz="2400">
                <a:latin typeface="Arial"/>
                <a:cs typeface="Arial"/>
              </a:rPr>
              <a:t>có </a:t>
            </a:r>
            <a:r>
              <a:rPr dirty="0" sz="2400" spc="25">
                <a:latin typeface="Arial"/>
                <a:cs typeface="Arial"/>
              </a:rPr>
              <a:t>kiểu </a:t>
            </a:r>
            <a:r>
              <a:rPr dirty="0" sz="2400" spc="-35">
                <a:latin typeface="Arial"/>
                <a:cs typeface="Arial"/>
              </a:rPr>
              <a:t>dữ </a:t>
            </a:r>
            <a:r>
              <a:rPr dirty="0" sz="2400" spc="25">
                <a:latin typeface="Arial"/>
                <a:cs typeface="Arial"/>
              </a:rPr>
              <a:t>liệu </a:t>
            </a:r>
            <a:r>
              <a:rPr dirty="0" sz="2400" spc="-5">
                <a:latin typeface="Arial"/>
                <a:cs typeface="Arial"/>
              </a:rPr>
              <a:t>là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int,  float,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Date.....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298450" algn="l"/>
              </a:tabLst>
            </a:pPr>
            <a:r>
              <a:rPr dirty="0" sz="2800" spc="-25">
                <a:latin typeface="Arial"/>
                <a:cs typeface="Arial"/>
              </a:rPr>
              <a:t>Ví </a:t>
            </a:r>
            <a:r>
              <a:rPr dirty="0" sz="2800" spc="85">
                <a:latin typeface="Arial"/>
                <a:cs typeface="Arial"/>
              </a:rPr>
              <a:t>dụ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698500" algn="l"/>
              </a:tabLst>
            </a:pPr>
            <a:r>
              <a:rPr dirty="0" sz="2400" spc="-5">
                <a:latin typeface="Arial"/>
                <a:cs typeface="Arial"/>
              </a:rPr>
              <a:t>String isbn </a:t>
            </a:r>
            <a:r>
              <a:rPr dirty="0" sz="2400">
                <a:latin typeface="Arial"/>
                <a:cs typeface="Arial"/>
              </a:rPr>
              <a:t>= </a:t>
            </a:r>
            <a:r>
              <a:rPr dirty="0" sz="2400" spc="-5">
                <a:latin typeface="Arial"/>
                <a:cs typeface="Arial"/>
              </a:rPr>
              <a:t>rs.getString(1); </a:t>
            </a:r>
            <a:r>
              <a:rPr dirty="0" sz="2400">
                <a:latin typeface="Arial"/>
                <a:cs typeface="Arial"/>
              </a:rPr>
              <a:t>// </a:t>
            </a:r>
            <a:r>
              <a:rPr dirty="0" sz="2400" spc="-5">
                <a:latin typeface="Arial"/>
                <a:cs typeface="Arial"/>
              </a:rPr>
              <a:t>Column</a:t>
            </a:r>
            <a:r>
              <a:rPr dirty="0" sz="2400">
                <a:latin typeface="Arial"/>
                <a:cs typeface="Arial"/>
              </a:rPr>
              <a:t> 1</a:t>
            </a:r>
            <a:endParaRPr sz="24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698500" algn="l"/>
              </a:tabLst>
            </a:pPr>
            <a:r>
              <a:rPr dirty="0" sz="2400" spc="-5">
                <a:latin typeface="Arial"/>
                <a:cs typeface="Arial"/>
              </a:rPr>
              <a:t>float price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rs.getDouble(“Price”);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833119"/>
            <a:ext cx="48450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>
                <a:solidFill>
                  <a:srgbClr val="006600"/>
                </a:solidFill>
              </a:rPr>
              <a:t>ResultSet</a:t>
            </a:r>
            <a:r>
              <a:rPr dirty="0" spc="-70">
                <a:solidFill>
                  <a:srgbClr val="006600"/>
                </a:solidFill>
              </a:rPr>
              <a:t> </a:t>
            </a:r>
            <a:r>
              <a:rPr dirty="0" spc="-45">
                <a:solidFill>
                  <a:srgbClr val="006600"/>
                </a:solidFill>
              </a:rPr>
              <a:t>Metadata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015489"/>
            <a:ext cx="74580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40">
                <a:latin typeface="Arial"/>
                <a:cs typeface="Arial"/>
              </a:rPr>
              <a:t>Đối </a:t>
            </a:r>
            <a:r>
              <a:rPr dirty="0" sz="2800" spc="-60">
                <a:latin typeface="Arial"/>
                <a:cs typeface="Arial"/>
              </a:rPr>
              <a:t>tượng </a:t>
            </a:r>
            <a:r>
              <a:rPr dirty="0" sz="2800" spc="-25">
                <a:latin typeface="Arial"/>
                <a:cs typeface="Arial"/>
              </a:rPr>
              <a:t>này </a:t>
            </a:r>
            <a:r>
              <a:rPr dirty="0" sz="2800" spc="-20">
                <a:latin typeface="Arial"/>
                <a:cs typeface="Arial"/>
              </a:rPr>
              <a:t>cho </a:t>
            </a:r>
            <a:r>
              <a:rPr dirty="0" sz="2800" spc="25">
                <a:latin typeface="Arial"/>
                <a:cs typeface="Arial"/>
              </a:rPr>
              <a:t>biết </a:t>
            </a:r>
            <a:r>
              <a:rPr dirty="0" sz="2800" spc="-25">
                <a:latin typeface="Arial"/>
                <a:cs typeface="Arial"/>
              </a:rPr>
              <a:t>thông </a:t>
            </a:r>
            <a:r>
              <a:rPr dirty="0" sz="2800" spc="-20">
                <a:latin typeface="Arial"/>
                <a:cs typeface="Arial"/>
              </a:rPr>
              <a:t>tin </a:t>
            </a:r>
            <a:r>
              <a:rPr dirty="0" sz="2800" spc="65">
                <a:latin typeface="Arial"/>
                <a:cs typeface="Arial"/>
              </a:rPr>
              <a:t>về</a:t>
            </a:r>
            <a:r>
              <a:rPr dirty="0" sz="2800" spc="-39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ResultSet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269" y="301625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418972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6169" y="3032760"/>
            <a:ext cx="7193915" cy="1564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94030">
              <a:lnSpc>
                <a:spcPct val="100000"/>
              </a:lnSpc>
              <a:spcBef>
                <a:spcPts val="100"/>
              </a:spcBef>
            </a:pPr>
            <a:r>
              <a:rPr dirty="0" sz="2400" spc="-10" b="1" i="1">
                <a:latin typeface="Arial"/>
                <a:cs typeface="Arial"/>
              </a:rPr>
              <a:t>ResultSet </a:t>
            </a:r>
            <a:r>
              <a:rPr dirty="0" sz="2400" b="1" i="1">
                <a:latin typeface="Arial"/>
                <a:cs typeface="Arial"/>
              </a:rPr>
              <a:t>rs = </a:t>
            </a:r>
            <a:r>
              <a:rPr dirty="0" sz="2400" spc="-5" b="1" i="1">
                <a:latin typeface="Arial"/>
                <a:cs typeface="Arial"/>
              </a:rPr>
              <a:t>stmt.executeQuery(SQLString);  </a:t>
            </a:r>
            <a:r>
              <a:rPr dirty="0" sz="2400" spc="-10" b="1" i="1">
                <a:latin typeface="Arial"/>
                <a:cs typeface="Arial"/>
              </a:rPr>
              <a:t>ResultSetMetaData </a:t>
            </a:r>
            <a:r>
              <a:rPr dirty="0" sz="2400" spc="-5" b="1" i="1">
                <a:latin typeface="Arial"/>
                <a:cs typeface="Arial"/>
              </a:rPr>
              <a:t>rsmd </a:t>
            </a:r>
            <a:r>
              <a:rPr dirty="0" sz="2400" b="1" i="1">
                <a:latin typeface="Arial"/>
                <a:cs typeface="Arial"/>
              </a:rPr>
              <a:t>=</a:t>
            </a:r>
            <a:r>
              <a:rPr dirty="0" sz="2400" spc="100" b="1" i="1">
                <a:latin typeface="Arial"/>
                <a:cs typeface="Arial"/>
              </a:rPr>
              <a:t> </a:t>
            </a:r>
            <a:r>
              <a:rPr dirty="0" sz="2400" spc="-10" b="1" i="1">
                <a:latin typeface="Arial"/>
                <a:cs typeface="Arial"/>
              </a:rPr>
              <a:t>rs.getMetaData();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 i="1">
                <a:latin typeface="Arial"/>
                <a:cs typeface="Arial"/>
              </a:rPr>
              <a:t>int numberOfColumns </a:t>
            </a:r>
            <a:r>
              <a:rPr dirty="0" sz="2400" b="1" i="1">
                <a:latin typeface="Arial"/>
                <a:cs typeface="Arial"/>
              </a:rPr>
              <a:t>=</a:t>
            </a:r>
            <a:r>
              <a:rPr dirty="0" sz="2400" spc="-25" b="1" i="1">
                <a:latin typeface="Arial"/>
                <a:cs typeface="Arial"/>
              </a:rPr>
              <a:t> </a:t>
            </a:r>
            <a:r>
              <a:rPr dirty="0" sz="2400" spc="-5" b="1" i="1">
                <a:latin typeface="Arial"/>
                <a:cs typeface="Arial"/>
              </a:rPr>
              <a:t>rsmd.getColumnCount();</a:t>
            </a:r>
            <a:endParaRPr sz="240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  <a:spcBef>
                <a:spcPts val="600"/>
              </a:spcBef>
            </a:pPr>
            <a:r>
              <a:rPr dirty="0" sz="2400" spc="-5" b="1" i="1">
                <a:latin typeface="Arial"/>
                <a:cs typeface="Arial"/>
              </a:rPr>
              <a:t>getColumnName(int</a:t>
            </a:r>
            <a:r>
              <a:rPr dirty="0" sz="2400" spc="-70" b="1" i="1">
                <a:latin typeface="Arial"/>
                <a:cs typeface="Arial"/>
              </a:rPr>
              <a:t> </a:t>
            </a:r>
            <a:r>
              <a:rPr dirty="0" sz="2400" spc="-5" b="1" i="1">
                <a:latin typeface="Arial"/>
                <a:cs typeface="Arial"/>
              </a:rPr>
              <a:t>column)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110" y="833119"/>
            <a:ext cx="52038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Prepared</a:t>
            </a:r>
            <a:r>
              <a:rPr dirty="0" spc="-140"/>
              <a:t> </a:t>
            </a:r>
            <a:r>
              <a:rPr dirty="0" spc="-45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72310"/>
            <a:ext cx="7324725" cy="495681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5">
                <a:latin typeface="Arial"/>
                <a:cs typeface="Arial"/>
              </a:rPr>
              <a:t>To </a:t>
            </a:r>
            <a:r>
              <a:rPr dirty="0" sz="2800" spc="-30">
                <a:latin typeface="Arial"/>
                <a:cs typeface="Arial"/>
              </a:rPr>
              <a:t>execute </a:t>
            </a:r>
            <a:r>
              <a:rPr dirty="0" sz="2800">
                <a:latin typeface="Arial"/>
                <a:cs typeface="Arial"/>
              </a:rPr>
              <a:t>a </a:t>
            </a:r>
            <a:r>
              <a:rPr dirty="0" sz="2800" spc="-35">
                <a:latin typeface="Arial"/>
                <a:cs typeface="Arial"/>
              </a:rPr>
              <a:t>Statement </a:t>
            </a:r>
            <a:r>
              <a:rPr dirty="0" sz="2800" spc="-25">
                <a:latin typeface="Arial"/>
                <a:cs typeface="Arial"/>
              </a:rPr>
              <a:t>object </a:t>
            </a:r>
            <a:r>
              <a:rPr dirty="0" sz="2800" spc="-35">
                <a:latin typeface="Arial"/>
                <a:cs typeface="Arial"/>
              </a:rPr>
              <a:t>many </a:t>
            </a:r>
            <a:r>
              <a:rPr dirty="0" sz="2800" spc="-30">
                <a:latin typeface="Arial"/>
                <a:cs typeface="Arial"/>
              </a:rPr>
              <a:t>times,</a:t>
            </a:r>
            <a:r>
              <a:rPr dirty="0" sz="2800" spc="-215">
                <a:latin typeface="Arial"/>
                <a:cs typeface="Arial"/>
              </a:rPr>
              <a:t> </a:t>
            </a:r>
            <a:r>
              <a:rPr dirty="0" sz="2800" spc="-15">
                <a:latin typeface="Arial"/>
                <a:cs typeface="Arial"/>
              </a:rPr>
              <a:t>it  </a:t>
            </a:r>
            <a:r>
              <a:rPr dirty="0" sz="2800" spc="-25">
                <a:latin typeface="Arial"/>
                <a:cs typeface="Arial"/>
              </a:rPr>
              <a:t>will </a:t>
            </a:r>
            <a:r>
              <a:rPr dirty="0" sz="2800" spc="-30">
                <a:latin typeface="Arial"/>
                <a:cs typeface="Arial"/>
              </a:rPr>
              <a:t>reduce execution time </a:t>
            </a:r>
            <a:r>
              <a:rPr dirty="0" sz="2800" spc="-10">
                <a:latin typeface="Arial"/>
                <a:cs typeface="Arial"/>
              </a:rPr>
              <a:t>to </a:t>
            </a:r>
            <a:r>
              <a:rPr dirty="0" sz="2800" spc="-25">
                <a:latin typeface="Arial"/>
                <a:cs typeface="Arial"/>
              </a:rPr>
              <a:t>use  </a:t>
            </a:r>
            <a:r>
              <a:rPr dirty="0" sz="2800" spc="-35">
                <a:latin typeface="Arial"/>
                <a:cs typeface="Arial"/>
              </a:rPr>
              <a:t>PreparedStatement</a:t>
            </a:r>
            <a:r>
              <a:rPr dirty="0" sz="2800" spc="-12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object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5">
                <a:latin typeface="Arial"/>
                <a:cs typeface="Arial"/>
              </a:rPr>
              <a:t>PreparedStatement</a:t>
            </a:r>
            <a:r>
              <a:rPr dirty="0" sz="2800" spc="-12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object</a:t>
            </a:r>
            <a:endParaRPr sz="2800">
              <a:latin typeface="Arial"/>
              <a:cs typeface="Arial"/>
            </a:endParaRPr>
          </a:p>
          <a:p>
            <a:pPr lvl="1" marL="755650" marR="580390" indent="-285750">
              <a:lnSpc>
                <a:spcPts val="2590"/>
              </a:lnSpc>
              <a:spcBef>
                <a:spcPts val="635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unlike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Statement object, </a:t>
            </a:r>
            <a:r>
              <a:rPr dirty="0" sz="2400" spc="-10">
                <a:latin typeface="Arial"/>
                <a:cs typeface="Arial"/>
              </a:rPr>
              <a:t>it </a:t>
            </a:r>
            <a:r>
              <a:rPr dirty="0" sz="2400" spc="-5">
                <a:latin typeface="Arial"/>
                <a:cs typeface="Arial"/>
              </a:rPr>
              <a:t>is given an </a:t>
            </a:r>
            <a:r>
              <a:rPr dirty="0" sz="2400">
                <a:latin typeface="Arial"/>
                <a:cs typeface="Arial"/>
              </a:rPr>
              <a:t>SQL  </a:t>
            </a:r>
            <a:r>
              <a:rPr dirty="0" sz="2400" spc="-5">
                <a:latin typeface="Arial"/>
                <a:cs typeface="Arial"/>
              </a:rPr>
              <a:t>statement when it is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created.</a:t>
            </a:r>
            <a:endParaRPr sz="2400">
              <a:latin typeface="Arial"/>
              <a:cs typeface="Arial"/>
            </a:endParaRPr>
          </a:p>
          <a:p>
            <a:pPr lvl="1" marL="755650" marR="137795" indent="-285750">
              <a:lnSpc>
                <a:spcPts val="2590"/>
              </a:lnSpc>
              <a:spcBef>
                <a:spcPts val="595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The advantage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this is that in most cases, </a:t>
            </a:r>
            <a:r>
              <a:rPr dirty="0" sz="2400">
                <a:latin typeface="Arial"/>
                <a:cs typeface="Arial"/>
              </a:rPr>
              <a:t>this  SQL </a:t>
            </a:r>
            <a:r>
              <a:rPr dirty="0" sz="2400" spc="-5">
                <a:latin typeface="Arial"/>
                <a:cs typeface="Arial"/>
              </a:rPr>
              <a:t>statement will be </a:t>
            </a:r>
            <a:r>
              <a:rPr dirty="0" sz="2400">
                <a:latin typeface="Arial"/>
                <a:cs typeface="Arial"/>
              </a:rPr>
              <a:t>sent to the </a:t>
            </a:r>
            <a:r>
              <a:rPr dirty="0" sz="2400" spc="-10">
                <a:latin typeface="Arial"/>
                <a:cs typeface="Arial"/>
              </a:rPr>
              <a:t>DBMS </a:t>
            </a:r>
            <a:r>
              <a:rPr dirty="0" sz="2400" spc="-5">
                <a:latin typeface="Arial"/>
                <a:cs typeface="Arial"/>
              </a:rPr>
              <a:t>right  away, where it will be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compiled.</a:t>
            </a:r>
            <a:endParaRPr sz="2400">
              <a:latin typeface="Arial"/>
              <a:cs typeface="Arial"/>
            </a:endParaRPr>
          </a:p>
          <a:p>
            <a:pPr lvl="1" marL="755650" marR="99060" indent="-285750">
              <a:lnSpc>
                <a:spcPts val="2590"/>
              </a:lnSpc>
              <a:spcBef>
                <a:spcPts val="595"/>
              </a:spcBef>
              <a:buChar char="–"/>
              <a:tabLst>
                <a:tab pos="755650" algn="l"/>
              </a:tabLst>
            </a:pPr>
            <a:r>
              <a:rPr dirty="0" sz="2400" spc="-10">
                <a:latin typeface="Arial"/>
                <a:cs typeface="Arial"/>
              </a:rPr>
              <a:t>As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result,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PreparedStatement object  contains </a:t>
            </a:r>
            <a:r>
              <a:rPr dirty="0" sz="2400">
                <a:latin typeface="Arial"/>
                <a:cs typeface="Arial"/>
              </a:rPr>
              <a:t>not </a:t>
            </a:r>
            <a:r>
              <a:rPr dirty="0" sz="2400" spc="-5">
                <a:latin typeface="Arial"/>
                <a:cs typeface="Arial"/>
              </a:rPr>
              <a:t>just an </a:t>
            </a:r>
            <a:r>
              <a:rPr dirty="0" sz="2400">
                <a:latin typeface="Arial"/>
                <a:cs typeface="Arial"/>
              </a:rPr>
              <a:t>SQL </a:t>
            </a:r>
            <a:r>
              <a:rPr dirty="0" sz="2400" spc="-5">
                <a:latin typeface="Arial"/>
                <a:cs typeface="Arial"/>
              </a:rPr>
              <a:t>statement, but an </a:t>
            </a:r>
            <a:r>
              <a:rPr dirty="0" sz="2400">
                <a:latin typeface="Arial"/>
                <a:cs typeface="Arial"/>
              </a:rPr>
              <a:t>SQL  </a:t>
            </a:r>
            <a:r>
              <a:rPr dirty="0" sz="2400" spc="-5">
                <a:latin typeface="Arial"/>
                <a:cs typeface="Arial"/>
              </a:rPr>
              <a:t>statement that has been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precompiled.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70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This means that when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PreparedStatement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497840"/>
            <a:ext cx="75012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Các </a:t>
            </a:r>
            <a:r>
              <a:rPr dirty="0" spc="75"/>
              <a:t>đối </a:t>
            </a:r>
            <a:r>
              <a:rPr dirty="0" spc="-90"/>
              <a:t>tượng </a:t>
            </a:r>
            <a:r>
              <a:rPr dirty="0" spc="-45"/>
              <a:t>Statement</a:t>
            </a:r>
            <a:r>
              <a:rPr dirty="0" spc="-240"/>
              <a:t> </a:t>
            </a:r>
            <a:r>
              <a:rPr dirty="0" spc="-35"/>
              <a:t>khác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13890"/>
            <a:ext cx="4203700" cy="120396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Prepared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Statements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006600"/>
                </a:solidFill>
                <a:latin typeface="Arial"/>
                <a:cs typeface="Arial"/>
              </a:rPr>
              <a:t>Callable</a:t>
            </a:r>
            <a:r>
              <a:rPr dirty="0" sz="3200" spc="-7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006600"/>
                </a:solidFill>
                <a:latin typeface="Arial"/>
                <a:cs typeface="Arial"/>
              </a:rPr>
              <a:t>Statement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1689" y="833119"/>
            <a:ext cx="481393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5">
                <a:solidFill>
                  <a:srgbClr val="006600"/>
                </a:solidFill>
                <a:latin typeface="Arial"/>
                <a:cs typeface="Arial"/>
              </a:rPr>
              <a:t>Database</a:t>
            </a:r>
            <a:r>
              <a:rPr dirty="0" sz="4400" spc="-15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4400" spc="-40">
                <a:solidFill>
                  <a:srgbClr val="006600"/>
                </a:solidFill>
                <a:latin typeface="Arial"/>
                <a:cs typeface="Arial"/>
              </a:rPr>
              <a:t>Metadata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269" y="2015489"/>
            <a:ext cx="675132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50">
                <a:latin typeface="Arial"/>
                <a:cs typeface="Arial"/>
              </a:rPr>
              <a:t>Đối </a:t>
            </a:r>
            <a:r>
              <a:rPr dirty="0" sz="3200" spc="-55">
                <a:latin typeface="Arial"/>
                <a:cs typeface="Arial"/>
              </a:rPr>
              <a:t>tượng </a:t>
            </a:r>
            <a:r>
              <a:rPr dirty="0" sz="3200" spc="-10">
                <a:latin typeface="Arial"/>
                <a:cs typeface="Arial"/>
              </a:rPr>
              <a:t>này </a:t>
            </a:r>
            <a:r>
              <a:rPr dirty="0" sz="3200" spc="-5">
                <a:latin typeface="Arial"/>
                <a:cs typeface="Arial"/>
              </a:rPr>
              <a:t>cho </a:t>
            </a:r>
            <a:r>
              <a:rPr dirty="0" sz="3200" spc="35">
                <a:latin typeface="Arial"/>
                <a:cs typeface="Arial"/>
              </a:rPr>
              <a:t>biết </a:t>
            </a:r>
            <a:r>
              <a:rPr dirty="0" sz="3200" spc="-10">
                <a:latin typeface="Arial"/>
                <a:cs typeface="Arial"/>
              </a:rPr>
              <a:t>thông tin </a:t>
            </a:r>
            <a:r>
              <a:rPr dirty="0" sz="3200" spc="114">
                <a:latin typeface="Arial"/>
                <a:cs typeface="Arial"/>
              </a:rPr>
              <a:t>về  </a:t>
            </a:r>
            <a:r>
              <a:rPr dirty="0" sz="3200" spc="-5">
                <a:latin typeface="Arial"/>
                <a:cs typeface="Arial"/>
              </a:rPr>
              <a:t>csdl.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1250" y="0"/>
            <a:ext cx="45389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Chương </a:t>
            </a:r>
            <a:r>
              <a:rPr dirty="0" spc="-30"/>
              <a:t>trình</a:t>
            </a:r>
            <a:r>
              <a:rPr dirty="0" spc="-145"/>
              <a:t> </a:t>
            </a:r>
            <a:r>
              <a:rPr dirty="0" spc="50"/>
              <a:t>mẫu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510540"/>
            <a:ext cx="7078980" cy="6398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160645">
              <a:lnSpc>
                <a:spcPct val="1106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import java.sql.*;  </a:t>
            </a:r>
            <a:r>
              <a:rPr dirty="0" sz="1800" spc="-10">
                <a:latin typeface="Times New Roman"/>
                <a:cs typeface="Times New Roman"/>
              </a:rPr>
              <a:t>class JDBCDemo1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225"/>
              </a:spcBef>
            </a:pPr>
            <a:r>
              <a:rPr dirty="0" sz="1800">
                <a:latin typeface="Times New Roman"/>
                <a:cs typeface="Times New Roman"/>
              </a:rPr>
              <a:t>public </a:t>
            </a:r>
            <a:r>
              <a:rPr dirty="0" sz="1800" spc="-10">
                <a:latin typeface="Times New Roman"/>
                <a:cs typeface="Times New Roman"/>
              </a:rPr>
              <a:t>static </a:t>
            </a:r>
            <a:r>
              <a:rPr dirty="0" sz="1800">
                <a:latin typeface="Times New Roman"/>
                <a:cs typeface="Times New Roman"/>
              </a:rPr>
              <a:t>void </a:t>
            </a:r>
            <a:r>
              <a:rPr dirty="0" sz="1800" spc="-10">
                <a:latin typeface="Times New Roman"/>
                <a:cs typeface="Times New Roman"/>
              </a:rPr>
              <a:t>main(String[] args)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try{</a:t>
            </a:r>
            <a:endParaRPr sz="18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  <a:spcBef>
                <a:spcPts val="225"/>
              </a:spcBef>
            </a:pPr>
            <a:r>
              <a:rPr dirty="0" sz="1800" spc="-5">
                <a:latin typeface="Times New Roman"/>
                <a:cs typeface="Times New Roman"/>
              </a:rPr>
              <a:t>Class.forName("sun.jdbc.odbc.JdbcOdbcDriver");</a:t>
            </a:r>
            <a:endParaRPr sz="1800">
              <a:latin typeface="Times New Roman"/>
              <a:cs typeface="Times New Roman"/>
            </a:endParaRPr>
          </a:p>
          <a:p>
            <a:pPr marL="359410" marR="5080" indent="58419">
              <a:lnSpc>
                <a:spcPct val="110600"/>
              </a:lnSpc>
            </a:pPr>
            <a:r>
              <a:rPr dirty="0" sz="1800" spc="-10">
                <a:latin typeface="Times New Roman"/>
                <a:cs typeface="Times New Roman"/>
              </a:rPr>
              <a:t>Connection con=DriverManager.getConnection("jdbc:odbc:Accserver");  Statement stmt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con.createStatement();</a:t>
            </a:r>
            <a:endParaRPr sz="1800">
              <a:latin typeface="Times New Roman"/>
              <a:cs typeface="Times New Roman"/>
            </a:endParaRPr>
          </a:p>
          <a:p>
            <a:pPr marL="354965" marR="2575560">
              <a:lnSpc>
                <a:spcPct val="110600"/>
              </a:lnSpc>
            </a:pPr>
            <a:r>
              <a:rPr dirty="0" sz="1800" spc="-5">
                <a:latin typeface="Times New Roman"/>
                <a:cs typeface="Times New Roman"/>
              </a:rPr>
              <a:t>ResultSet rs </a:t>
            </a:r>
            <a:r>
              <a:rPr dirty="0" sz="1800">
                <a:latin typeface="Times New Roman"/>
                <a:cs typeface="Times New Roman"/>
              </a:rPr>
              <a:t>= </a:t>
            </a:r>
            <a:r>
              <a:rPr dirty="0" sz="1800" spc="-5">
                <a:latin typeface="Times New Roman"/>
                <a:cs typeface="Times New Roman"/>
              </a:rPr>
              <a:t>stmt.executeQuery(args[0]);  </a:t>
            </a:r>
            <a:r>
              <a:rPr dirty="0" sz="1800" spc="-10">
                <a:latin typeface="Times New Roman"/>
                <a:cs typeface="Times New Roman"/>
              </a:rPr>
              <a:t>ResultSetMetaData rsmd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rs.getMetaData();</a:t>
            </a:r>
            <a:endParaRPr sz="1800">
              <a:latin typeface="Times New Roman"/>
              <a:cs typeface="Times New Roman"/>
            </a:endParaRPr>
          </a:p>
          <a:p>
            <a:pPr marL="354965" marR="2112010">
              <a:lnSpc>
                <a:spcPct val="110600"/>
              </a:lnSpc>
            </a:pPr>
            <a:r>
              <a:rPr dirty="0" sz="1800" spc="-10">
                <a:latin typeface="Times New Roman"/>
                <a:cs typeface="Times New Roman"/>
              </a:rPr>
              <a:t>int </a:t>
            </a:r>
            <a:r>
              <a:rPr dirty="0" sz="1800" spc="-5">
                <a:latin typeface="Times New Roman"/>
                <a:cs typeface="Times New Roman"/>
              </a:rPr>
              <a:t>numberOfColumns </a:t>
            </a:r>
            <a:r>
              <a:rPr dirty="0" sz="1800">
                <a:latin typeface="Times New Roman"/>
                <a:cs typeface="Times New Roman"/>
              </a:rPr>
              <a:t>= </a:t>
            </a:r>
            <a:r>
              <a:rPr dirty="0" sz="1800" spc="-10">
                <a:latin typeface="Times New Roman"/>
                <a:cs typeface="Times New Roman"/>
              </a:rPr>
              <a:t>rsmd.getColumnCount();  </a:t>
            </a:r>
            <a:r>
              <a:rPr dirty="0" sz="1800" spc="-5">
                <a:latin typeface="Times New Roman"/>
                <a:cs typeface="Times New Roman"/>
              </a:rPr>
              <a:t>for(int j=1; </a:t>
            </a:r>
            <a:r>
              <a:rPr dirty="0" sz="1800" spc="-10">
                <a:latin typeface="Times New Roman"/>
                <a:cs typeface="Times New Roman"/>
              </a:rPr>
              <a:t>j&lt;=numberOfColumns;j++)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29"/>
              </a:spcBef>
            </a:pPr>
            <a:r>
              <a:rPr dirty="0" sz="1800" spc="-5">
                <a:latin typeface="Times New Roman"/>
                <a:cs typeface="Times New Roman"/>
              </a:rPr>
              <a:t>System.out.println(rsmd.getColumnLabel(j));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29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229"/>
              </a:spcBef>
            </a:pPr>
            <a:r>
              <a:rPr dirty="0" sz="1800" spc="-5">
                <a:latin typeface="Times New Roman"/>
                <a:cs typeface="Times New Roman"/>
              </a:rPr>
              <a:t>while(rs.next())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927100" marR="2423160">
              <a:lnSpc>
                <a:spcPct val="110200"/>
              </a:lnSpc>
              <a:spcBef>
                <a:spcPts val="10"/>
              </a:spcBef>
            </a:pPr>
            <a:r>
              <a:rPr dirty="0" sz="1800" spc="-5">
                <a:latin typeface="Times New Roman"/>
                <a:cs typeface="Times New Roman"/>
              </a:rPr>
              <a:t>for(int i=1; </a:t>
            </a:r>
            <a:r>
              <a:rPr dirty="0" sz="1800" spc="-10">
                <a:latin typeface="Times New Roman"/>
                <a:cs typeface="Times New Roman"/>
              </a:rPr>
              <a:t>i&lt;=numberOfColumns;i++){  </a:t>
            </a:r>
            <a:r>
              <a:rPr dirty="0" sz="1800" spc="-5">
                <a:latin typeface="Times New Roman"/>
                <a:cs typeface="Times New Roman"/>
              </a:rPr>
              <a:t>System.out.println(rs.getObject(i));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29"/>
              </a:spcBef>
            </a:pPr>
            <a:r>
              <a:rPr dirty="0" sz="1800">
                <a:latin typeface="Times New Roman"/>
                <a:cs typeface="Times New Roman"/>
              </a:rPr>
              <a:t>}}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29"/>
              </a:spcBef>
            </a:pPr>
            <a:r>
              <a:rPr dirty="0" sz="1800" spc="-5">
                <a:latin typeface="Times New Roman"/>
                <a:cs typeface="Times New Roman"/>
              </a:rPr>
              <a:t>rs.close();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29"/>
              </a:spcBef>
            </a:pPr>
            <a:r>
              <a:rPr dirty="0" sz="1800" spc="-5">
                <a:latin typeface="Times New Roman"/>
                <a:cs typeface="Times New Roman"/>
              </a:rPr>
              <a:t>stmt.close();</a:t>
            </a:r>
            <a:endParaRPr sz="18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  <a:spcBef>
                <a:spcPts val="229"/>
              </a:spcBef>
            </a:pPr>
            <a:r>
              <a:rPr dirty="0" sz="1800">
                <a:latin typeface="Times New Roman"/>
                <a:cs typeface="Times New Roman"/>
              </a:rPr>
              <a:t>} </a:t>
            </a:r>
            <a:r>
              <a:rPr dirty="0" sz="1800" spc="-5">
                <a:latin typeface="Times New Roman"/>
                <a:cs typeface="Times New Roman"/>
              </a:rPr>
              <a:t>catch(Exception </a:t>
            </a:r>
            <a:r>
              <a:rPr dirty="0" sz="1800">
                <a:latin typeface="Times New Roman"/>
                <a:cs typeface="Times New Roman"/>
              </a:rPr>
              <a:t>e){  </a:t>
            </a:r>
            <a:r>
              <a:rPr dirty="0" sz="1800" spc="-10">
                <a:latin typeface="Times New Roman"/>
                <a:cs typeface="Times New Roman"/>
              </a:rPr>
              <a:t>System.out.println("Error </a:t>
            </a:r>
            <a:r>
              <a:rPr dirty="0" sz="1800">
                <a:latin typeface="Times New Roman"/>
                <a:cs typeface="Times New Roman"/>
              </a:rPr>
              <a:t>" +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e);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2767330" marR="5080" indent="-2014220">
              <a:lnSpc>
                <a:spcPct val="100000"/>
              </a:lnSpc>
              <a:spcBef>
                <a:spcPts val="100"/>
              </a:spcBef>
            </a:pPr>
            <a:r>
              <a:rPr dirty="0" sz="4000" spc="-35"/>
              <a:t>Các </a:t>
            </a:r>
            <a:r>
              <a:rPr dirty="0" sz="4000" spc="-65"/>
              <a:t>lớp </a:t>
            </a:r>
            <a:r>
              <a:rPr dirty="0" sz="4000" spc="30"/>
              <a:t>lồng </a:t>
            </a:r>
            <a:r>
              <a:rPr dirty="0" sz="4000" spc="-40"/>
              <a:t>nhau</a:t>
            </a:r>
            <a:r>
              <a:rPr dirty="0" sz="4000" spc="-295"/>
              <a:t> </a:t>
            </a:r>
            <a:r>
              <a:rPr dirty="0" sz="4000" spc="-35"/>
              <a:t>(Nested  </a:t>
            </a:r>
            <a:r>
              <a:rPr dirty="0" sz="4000" spc="-40"/>
              <a:t>Classes)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0469" y="2061210"/>
            <a:ext cx="7541259" cy="2424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45440">
              <a:lnSpc>
                <a:spcPct val="100000"/>
              </a:lnSpc>
              <a:spcBef>
                <a:spcPts val="100"/>
              </a:spcBef>
              <a:tabLst>
                <a:tab pos="1363345" algn="l"/>
                <a:tab pos="2186305" algn="l"/>
                <a:tab pos="3229610" algn="l"/>
                <a:tab pos="3974465" algn="l"/>
                <a:tab pos="4599940" algn="l"/>
                <a:tab pos="5345430" algn="l"/>
                <a:tab pos="6306820" algn="l"/>
                <a:tab pos="7052945" algn="l"/>
              </a:tabLst>
            </a:pPr>
            <a:r>
              <a:rPr dirty="0" baseline="20202" sz="2475" spc="61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r>
              <a:rPr dirty="0" sz="2800" spc="-10">
                <a:latin typeface="Arial"/>
                <a:cs typeface="Arial"/>
              </a:rPr>
              <a:t>V</a:t>
            </a:r>
            <a:r>
              <a:rPr dirty="0" sz="2800">
                <a:latin typeface="Arial"/>
                <a:cs typeface="Arial"/>
              </a:rPr>
              <a:t>i</a:t>
            </a:r>
            <a:r>
              <a:rPr dirty="0" sz="2800" spc="-5">
                <a:latin typeface="Arial"/>
                <a:cs typeface="Arial"/>
              </a:rPr>
              <a:t>ệ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5">
                <a:latin typeface="Arial"/>
                <a:cs typeface="Arial"/>
              </a:rPr>
              <a:t>đ</a:t>
            </a:r>
            <a:r>
              <a:rPr dirty="0" sz="2800" spc="0">
                <a:latin typeface="Arial"/>
                <a:cs typeface="Arial"/>
              </a:rPr>
              <a:t>ị</a:t>
            </a:r>
            <a:r>
              <a:rPr dirty="0" sz="2800" spc="-5">
                <a:latin typeface="Arial"/>
                <a:cs typeface="Arial"/>
              </a:rPr>
              <a:t>nh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n</a:t>
            </a:r>
            <a:r>
              <a:rPr dirty="0" sz="2800" spc="0">
                <a:latin typeface="Arial"/>
                <a:cs typeface="Arial"/>
              </a:rPr>
              <a:t>g</a:t>
            </a:r>
            <a:r>
              <a:rPr dirty="0" sz="2800">
                <a:latin typeface="Arial"/>
                <a:cs typeface="Arial"/>
              </a:rPr>
              <a:t>h</a:t>
            </a:r>
            <a:r>
              <a:rPr dirty="0" sz="2800">
                <a:latin typeface="Arial"/>
                <a:cs typeface="Arial"/>
              </a:rPr>
              <a:t>ĩ</a:t>
            </a:r>
            <a:r>
              <a:rPr dirty="0" sz="2800" spc="-5">
                <a:latin typeface="Arial"/>
                <a:cs typeface="Arial"/>
              </a:rPr>
              <a:t>a</a:t>
            </a:r>
            <a:r>
              <a:rPr dirty="0" sz="2800">
                <a:latin typeface="Arial"/>
                <a:cs typeface="Arial"/>
              </a:rPr>
              <a:t>	m</a:t>
            </a:r>
            <a:r>
              <a:rPr dirty="0" sz="2800" spc="-5">
                <a:latin typeface="Arial"/>
                <a:cs typeface="Arial"/>
              </a:rPr>
              <a:t>ộ</a:t>
            </a:r>
            <a:r>
              <a:rPr dirty="0" sz="2800">
                <a:latin typeface="Arial"/>
                <a:cs typeface="Arial"/>
              </a:rPr>
              <a:t>t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l</a:t>
            </a:r>
            <a:r>
              <a:rPr dirty="0" sz="2800" spc="-280">
                <a:latin typeface="Arial"/>
                <a:cs typeface="Arial"/>
              </a:rPr>
              <a:t>ớ</a:t>
            </a:r>
            <a:r>
              <a:rPr dirty="0" sz="2800" spc="-5">
                <a:latin typeface="Arial"/>
                <a:cs typeface="Arial"/>
              </a:rPr>
              <a:t>p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>
                <a:latin typeface="Arial"/>
                <a:cs typeface="Arial"/>
              </a:rPr>
              <a:t>b</a:t>
            </a:r>
            <a:r>
              <a:rPr dirty="0" sz="2800" spc="-5">
                <a:latin typeface="Arial"/>
                <a:cs typeface="Arial"/>
              </a:rPr>
              <a:t>ên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>
                <a:latin typeface="Arial"/>
                <a:cs typeface="Arial"/>
              </a:rPr>
              <a:t>t</a:t>
            </a:r>
            <a:r>
              <a:rPr dirty="0" sz="2800" spc="-5">
                <a:latin typeface="Arial"/>
                <a:cs typeface="Arial"/>
              </a:rPr>
              <a:t>r</a:t>
            </a:r>
            <a:r>
              <a:rPr dirty="0" sz="2800" spc="0">
                <a:latin typeface="Arial"/>
                <a:cs typeface="Arial"/>
              </a:rPr>
              <a:t>o</a:t>
            </a:r>
            <a:r>
              <a:rPr dirty="0" sz="2800" spc="-5">
                <a:latin typeface="Arial"/>
                <a:cs typeface="Arial"/>
              </a:rPr>
              <a:t>ng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5">
                <a:latin typeface="Arial"/>
                <a:cs typeface="Arial"/>
              </a:rPr>
              <a:t>m</a:t>
            </a:r>
            <a:r>
              <a:rPr dirty="0" sz="2800" spc="-5">
                <a:latin typeface="Arial"/>
                <a:cs typeface="Arial"/>
              </a:rPr>
              <a:t>ộ</a:t>
            </a:r>
            <a:r>
              <a:rPr dirty="0" sz="2800">
                <a:latin typeface="Arial"/>
                <a:cs typeface="Arial"/>
              </a:rPr>
              <a:t>t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l</a:t>
            </a:r>
            <a:r>
              <a:rPr dirty="0" sz="2800" spc="-280">
                <a:latin typeface="Arial"/>
                <a:cs typeface="Arial"/>
              </a:rPr>
              <a:t>ớ</a:t>
            </a:r>
            <a:r>
              <a:rPr dirty="0" sz="2800" spc="-5">
                <a:latin typeface="Arial"/>
                <a:cs typeface="Arial"/>
              </a:rPr>
              <a:t>p  </a:t>
            </a:r>
            <a:r>
              <a:rPr dirty="0" sz="2800" spc="-5">
                <a:latin typeface="Arial"/>
                <a:cs typeface="Arial"/>
              </a:rPr>
              <a:t>khác </a:t>
            </a:r>
            <a:r>
              <a:rPr dirty="0" sz="2800" spc="-150">
                <a:latin typeface="Arial"/>
                <a:cs typeface="Arial"/>
              </a:rPr>
              <a:t>được </a:t>
            </a:r>
            <a:r>
              <a:rPr dirty="0" sz="2800" spc="-5">
                <a:latin typeface="Arial"/>
                <a:cs typeface="Arial"/>
              </a:rPr>
              <a:t>gọi là “xếp lồng”</a:t>
            </a:r>
            <a:r>
              <a:rPr dirty="0" sz="2800" spc="1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(Nesting)</a:t>
            </a:r>
            <a:endParaRPr sz="280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690"/>
              </a:spcBef>
            </a:pPr>
            <a:r>
              <a:rPr dirty="0" baseline="20202" sz="2475" spc="15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r>
              <a:rPr dirty="0" sz="2800" spc="100">
                <a:latin typeface="Arial"/>
                <a:cs typeface="Arial"/>
              </a:rPr>
              <a:t>Các </a:t>
            </a:r>
            <a:r>
              <a:rPr dirty="0" sz="2800" spc="-5">
                <a:latin typeface="Arial"/>
                <a:cs typeface="Arial"/>
              </a:rPr>
              <a:t>kiểu </a:t>
            </a:r>
            <a:r>
              <a:rPr dirty="0" sz="2800">
                <a:latin typeface="Arial"/>
                <a:cs typeface="Arial"/>
              </a:rPr>
              <a:t>xếp</a:t>
            </a:r>
            <a:r>
              <a:rPr dirty="0" sz="2800" spc="-1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lồng:</a:t>
            </a:r>
            <a:endParaRPr sz="2800">
              <a:latin typeface="Arial"/>
              <a:cs typeface="Arial"/>
            </a:endParaRPr>
          </a:p>
          <a:p>
            <a:pPr marL="758190">
              <a:lnSpc>
                <a:spcPct val="100000"/>
              </a:lnSpc>
              <a:spcBef>
                <a:spcPts val="700"/>
              </a:spcBef>
            </a:pPr>
            <a:r>
              <a:rPr dirty="0" baseline="20202" sz="2475" spc="112">
                <a:solidFill>
                  <a:srgbClr val="CCCCFF"/>
                </a:solidFill>
                <a:latin typeface="Symbol"/>
                <a:cs typeface="Symbol"/>
              </a:rPr>
              <a:t></a:t>
            </a:r>
            <a:r>
              <a:rPr dirty="0" sz="2800" spc="75">
                <a:latin typeface="Arial"/>
                <a:cs typeface="Arial"/>
              </a:rPr>
              <a:t>Tĩnh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(Static)</a:t>
            </a:r>
            <a:endParaRPr sz="2800">
              <a:latin typeface="Arial"/>
              <a:cs typeface="Arial"/>
            </a:endParaRPr>
          </a:p>
          <a:p>
            <a:pPr marL="758190">
              <a:lnSpc>
                <a:spcPct val="100000"/>
              </a:lnSpc>
              <a:spcBef>
                <a:spcPts val="700"/>
              </a:spcBef>
            </a:pPr>
            <a:r>
              <a:rPr dirty="0" baseline="20202" sz="2475" spc="112">
                <a:solidFill>
                  <a:srgbClr val="CCCCFF"/>
                </a:solidFill>
                <a:latin typeface="Symbol"/>
                <a:cs typeface="Symbol"/>
              </a:rPr>
              <a:t></a:t>
            </a:r>
            <a:r>
              <a:rPr dirty="0" sz="2800" spc="75">
                <a:latin typeface="Arial"/>
                <a:cs typeface="Arial"/>
              </a:rPr>
              <a:t>Động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(Non­static)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3239" y="833119"/>
            <a:ext cx="302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Kiểu </a:t>
            </a:r>
            <a:r>
              <a:rPr dirty="0" spc="-110"/>
              <a:t>dữ</a:t>
            </a:r>
            <a:r>
              <a:rPr dirty="0" spc="-204"/>
              <a:t> </a:t>
            </a:r>
            <a:r>
              <a:rPr dirty="0" spc="50"/>
              <a:t>liệu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069" y="2823210"/>
            <a:ext cx="18859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41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069" y="3472179"/>
            <a:ext cx="18859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41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2510" y="2537459"/>
            <a:ext cx="7444740" cy="1323340"/>
          </a:xfrm>
          <a:prstGeom prst="rect">
            <a:avLst/>
          </a:prstGeom>
        </p:spPr>
        <p:txBody>
          <a:bodyPr wrap="square" lIns="0" tIns="234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dirty="0" sz="2800" spc="-5">
                <a:latin typeface="Arial"/>
                <a:cs typeface="Arial"/>
              </a:rPr>
              <a:t>Kiểu </a:t>
            </a:r>
            <a:r>
              <a:rPr dirty="0" sz="2800" spc="-165">
                <a:latin typeface="Arial"/>
                <a:cs typeface="Arial"/>
              </a:rPr>
              <a:t>dữ </a:t>
            </a:r>
            <a:r>
              <a:rPr dirty="0" sz="2800" spc="-5">
                <a:latin typeface="Arial"/>
                <a:cs typeface="Arial"/>
              </a:rPr>
              <a:t>liệu </a:t>
            </a:r>
            <a:r>
              <a:rPr dirty="0" sz="2800" spc="-140">
                <a:latin typeface="Arial"/>
                <a:cs typeface="Arial"/>
              </a:rPr>
              <a:t>cơ sở </a:t>
            </a:r>
            <a:r>
              <a:rPr dirty="0" sz="2800" spc="-5">
                <a:latin typeface="Arial"/>
                <a:cs typeface="Arial"/>
              </a:rPr>
              <a:t>(Primitive Data</a:t>
            </a:r>
            <a:r>
              <a:rPr dirty="0" sz="2800" spc="4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Types)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dirty="0" sz="2800" spc="-5">
                <a:latin typeface="Arial"/>
                <a:cs typeface="Arial"/>
              </a:rPr>
              <a:t>Kiểu </a:t>
            </a:r>
            <a:r>
              <a:rPr dirty="0" sz="2800" spc="-165">
                <a:latin typeface="Arial"/>
                <a:cs typeface="Arial"/>
              </a:rPr>
              <a:t>dữ  </a:t>
            </a:r>
            <a:r>
              <a:rPr dirty="0" sz="2800" spc="-5">
                <a:latin typeface="Arial"/>
                <a:cs typeface="Arial"/>
              </a:rPr>
              <a:t>liệu tham chiếu (Reference data</a:t>
            </a:r>
            <a:r>
              <a:rPr dirty="0" sz="2800" spc="-34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types)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20" y="833119"/>
            <a:ext cx="45535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Kiểu </a:t>
            </a:r>
            <a:r>
              <a:rPr dirty="0" spc="-110"/>
              <a:t>dữ </a:t>
            </a:r>
            <a:r>
              <a:rPr dirty="0" spc="50"/>
              <a:t>liệu </a:t>
            </a:r>
            <a:r>
              <a:rPr dirty="0" spc="-120"/>
              <a:t>cơ</a:t>
            </a:r>
            <a:r>
              <a:rPr dirty="0" spc="-220"/>
              <a:t> </a:t>
            </a:r>
            <a:r>
              <a:rPr dirty="0" spc="-125"/>
              <a:t>sở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39" y="1878329"/>
            <a:ext cx="1612265" cy="414782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5">
                <a:latin typeface="Arial"/>
                <a:cs typeface="Arial"/>
              </a:rPr>
              <a:t>byte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5">
                <a:latin typeface="Arial"/>
                <a:cs typeface="Arial"/>
              </a:rPr>
              <a:t>char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boolean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short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5">
                <a:latin typeface="Arial"/>
                <a:cs typeface="Arial"/>
              </a:rPr>
              <a:t>int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5">
                <a:latin typeface="Arial"/>
                <a:cs typeface="Arial"/>
              </a:rPr>
              <a:t>long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0">
                <a:latin typeface="Arial"/>
                <a:cs typeface="Arial"/>
              </a:rPr>
              <a:t>float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double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6870" y="833119"/>
            <a:ext cx="58940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Kiểu </a:t>
            </a:r>
            <a:r>
              <a:rPr dirty="0" spc="-105"/>
              <a:t>dữ </a:t>
            </a:r>
            <a:r>
              <a:rPr dirty="0" spc="50"/>
              <a:t>liệu </a:t>
            </a:r>
            <a:r>
              <a:rPr dirty="0" spc="-35"/>
              <a:t>tham</a:t>
            </a:r>
            <a:r>
              <a:rPr dirty="0" spc="-300"/>
              <a:t> </a:t>
            </a:r>
            <a:r>
              <a:rPr dirty="0" spc="25"/>
              <a:t>chiếu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015489"/>
            <a:ext cx="2762885" cy="2299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35">
                <a:latin typeface="Arial"/>
                <a:cs typeface="Arial"/>
              </a:rPr>
              <a:t>Mảng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(Array)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5">
                <a:latin typeface="Arial"/>
                <a:cs typeface="Arial"/>
              </a:rPr>
              <a:t>Lớp</a:t>
            </a:r>
            <a:r>
              <a:rPr dirty="0" sz="3200" spc="-6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(Class)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Interface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3870" y="833119"/>
            <a:ext cx="56381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Ép </a:t>
            </a:r>
            <a:r>
              <a:rPr dirty="0" spc="40"/>
              <a:t>kiểu </a:t>
            </a:r>
            <a:r>
              <a:rPr dirty="0" spc="-40"/>
              <a:t>(Type</a:t>
            </a:r>
            <a:r>
              <a:rPr dirty="0" spc="-265"/>
              <a:t> </a:t>
            </a:r>
            <a:r>
              <a:rPr dirty="0" spc="-45"/>
              <a:t>Casting)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986279"/>
            <a:ext cx="6507480" cy="2607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35">
                <a:latin typeface="Arial"/>
                <a:cs typeface="Arial"/>
              </a:rPr>
              <a:t>Kiểu </a:t>
            </a:r>
            <a:r>
              <a:rPr dirty="0" sz="3200" spc="-55">
                <a:latin typeface="Arial"/>
                <a:cs typeface="Arial"/>
              </a:rPr>
              <a:t>dữ </a:t>
            </a:r>
            <a:r>
              <a:rPr dirty="0" sz="3200" spc="35">
                <a:latin typeface="Arial"/>
                <a:cs typeface="Arial"/>
              </a:rPr>
              <a:t>liệu </a:t>
            </a:r>
            <a:r>
              <a:rPr dirty="0" sz="3200" spc="-5">
                <a:latin typeface="Arial"/>
                <a:cs typeface="Arial"/>
              </a:rPr>
              <a:t>này </a:t>
            </a:r>
            <a:r>
              <a:rPr dirty="0" sz="3200" spc="-65">
                <a:latin typeface="Arial"/>
                <a:cs typeface="Arial"/>
              </a:rPr>
              <a:t>được </a:t>
            </a:r>
            <a:r>
              <a:rPr dirty="0" sz="3200" spc="25">
                <a:latin typeface="Arial"/>
                <a:cs typeface="Arial"/>
              </a:rPr>
              <a:t>chuyển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50">
                <a:latin typeface="Arial"/>
                <a:cs typeface="Arial"/>
              </a:rPr>
              <a:t>đổi  </a:t>
            </a:r>
            <a:r>
              <a:rPr dirty="0" sz="3200" spc="-5">
                <a:latin typeface="Arial"/>
                <a:cs typeface="Arial"/>
              </a:rPr>
              <a:t>sang </a:t>
            </a:r>
            <a:r>
              <a:rPr dirty="0" sz="3200" spc="50">
                <a:latin typeface="Arial"/>
                <a:cs typeface="Arial"/>
              </a:rPr>
              <a:t>một </a:t>
            </a:r>
            <a:r>
              <a:rPr dirty="0" sz="3200" spc="35">
                <a:latin typeface="Arial"/>
                <a:cs typeface="Arial"/>
              </a:rPr>
              <a:t>kiểu </a:t>
            </a:r>
            <a:r>
              <a:rPr dirty="0" sz="3200" spc="-45">
                <a:latin typeface="Arial"/>
                <a:cs typeface="Arial"/>
              </a:rPr>
              <a:t>dữ </a:t>
            </a:r>
            <a:r>
              <a:rPr dirty="0" sz="3200" spc="35">
                <a:latin typeface="Arial"/>
                <a:cs typeface="Arial"/>
              </a:rPr>
              <a:t>liệu</a:t>
            </a:r>
            <a:r>
              <a:rPr dirty="0" sz="3200" spc="-16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khác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Ví</a:t>
            </a:r>
            <a:r>
              <a:rPr dirty="0" sz="3200" spc="-95">
                <a:latin typeface="Arial"/>
                <a:cs typeface="Arial"/>
              </a:rPr>
              <a:t> </a:t>
            </a:r>
            <a:r>
              <a:rPr dirty="0" sz="3200" spc="125">
                <a:latin typeface="Arial"/>
                <a:cs typeface="Arial"/>
              </a:rPr>
              <a:t>dụ</a:t>
            </a:r>
            <a:endParaRPr sz="3200">
              <a:latin typeface="Arial"/>
              <a:cs typeface="Arial"/>
            </a:endParaRPr>
          </a:p>
          <a:p>
            <a:pPr marL="749300" marR="2644140">
              <a:lnSpc>
                <a:spcPct val="117600"/>
              </a:lnSpc>
              <a:spcBef>
                <a:spcPts val="105"/>
              </a:spcBef>
            </a:pP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float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c =</a:t>
            </a:r>
            <a:r>
              <a:rPr dirty="0" sz="2800" spc="-19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34.89675f;  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int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b = 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(int)c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+</a:t>
            </a:r>
            <a:r>
              <a:rPr dirty="0" sz="2800" spc="-27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10;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1309" y="840739"/>
            <a:ext cx="192658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/>
              <a:t>Biến</a:t>
            </a:r>
            <a:r>
              <a:rPr dirty="0" spc="-160"/>
              <a:t> </a:t>
            </a:r>
            <a:r>
              <a:rPr dirty="0" spc="100"/>
              <a:t>số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639" y="1915341"/>
            <a:ext cx="7361555" cy="384175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Khai báo </a:t>
            </a:r>
            <a:r>
              <a:rPr dirty="0" sz="3200" spc="35">
                <a:latin typeface="Arial"/>
                <a:cs typeface="Arial"/>
              </a:rPr>
              <a:t>biến </a:t>
            </a:r>
            <a:r>
              <a:rPr dirty="0" sz="3200" spc="85">
                <a:latin typeface="Arial"/>
                <a:cs typeface="Arial"/>
              </a:rPr>
              <a:t>số </a:t>
            </a:r>
            <a:r>
              <a:rPr dirty="0" sz="3200" spc="50">
                <a:latin typeface="Arial"/>
                <a:cs typeface="Arial"/>
              </a:rPr>
              <a:t>gồm </a:t>
            </a:r>
            <a:r>
              <a:rPr dirty="0" sz="3200">
                <a:latin typeface="Arial"/>
                <a:cs typeface="Arial"/>
              </a:rPr>
              <a:t>3 </a:t>
            </a:r>
            <a:r>
              <a:rPr dirty="0" sz="3200" spc="-5">
                <a:latin typeface="Arial"/>
                <a:cs typeface="Arial"/>
              </a:rPr>
              <a:t>thành</a:t>
            </a:r>
            <a:r>
              <a:rPr dirty="0" sz="3200" spc="-220">
                <a:latin typeface="Arial"/>
                <a:cs typeface="Arial"/>
              </a:rPr>
              <a:t> </a:t>
            </a:r>
            <a:r>
              <a:rPr dirty="0" sz="3200" spc="35">
                <a:latin typeface="Arial"/>
                <a:cs typeface="Arial"/>
              </a:rPr>
              <a:t>phần:</a:t>
            </a:r>
            <a:endParaRPr sz="3200">
              <a:latin typeface="Arial"/>
              <a:cs typeface="Arial"/>
            </a:endParaRPr>
          </a:p>
          <a:p>
            <a:pPr lvl="1" marL="795020" indent="-325120">
              <a:lnSpc>
                <a:spcPct val="100000"/>
              </a:lnSpc>
              <a:spcBef>
                <a:spcPts val="685"/>
              </a:spcBef>
              <a:buChar char="–"/>
              <a:tabLst>
                <a:tab pos="795020" algn="l"/>
              </a:tabLst>
            </a:pPr>
            <a:r>
              <a:rPr dirty="0" sz="2800" spc="15">
                <a:latin typeface="Arial"/>
                <a:cs typeface="Arial"/>
              </a:rPr>
              <a:t>Kiểu </a:t>
            </a:r>
            <a:r>
              <a:rPr dirty="0" sz="2800" spc="-75">
                <a:latin typeface="Arial"/>
                <a:cs typeface="Arial"/>
              </a:rPr>
              <a:t>dữ </a:t>
            </a:r>
            <a:r>
              <a:rPr dirty="0" sz="2800" spc="25">
                <a:latin typeface="Arial"/>
                <a:cs typeface="Arial"/>
              </a:rPr>
              <a:t>liệu </a:t>
            </a:r>
            <a:r>
              <a:rPr dirty="0" sz="2800" spc="55">
                <a:latin typeface="Arial"/>
                <a:cs typeface="Arial"/>
              </a:rPr>
              <a:t>của </a:t>
            </a:r>
            <a:r>
              <a:rPr dirty="0" sz="2800" spc="15">
                <a:latin typeface="Arial"/>
                <a:cs typeface="Arial"/>
              </a:rPr>
              <a:t>biến</a:t>
            </a:r>
            <a:r>
              <a:rPr dirty="0" sz="2800" spc="-360">
                <a:latin typeface="Arial"/>
                <a:cs typeface="Arial"/>
              </a:rPr>
              <a:t> </a:t>
            </a:r>
            <a:r>
              <a:rPr dirty="0" sz="2800" spc="55">
                <a:latin typeface="Arial"/>
                <a:cs typeface="Arial"/>
              </a:rPr>
              <a:t>số</a:t>
            </a:r>
            <a:endParaRPr sz="2800">
              <a:latin typeface="Arial"/>
              <a:cs typeface="Arial"/>
            </a:endParaRPr>
          </a:p>
          <a:p>
            <a:pPr lvl="1" marL="795020" indent="-325120">
              <a:lnSpc>
                <a:spcPct val="100000"/>
              </a:lnSpc>
              <a:spcBef>
                <a:spcPts val="695"/>
              </a:spcBef>
              <a:buChar char="–"/>
              <a:tabLst>
                <a:tab pos="795020" algn="l"/>
              </a:tabLst>
            </a:pPr>
            <a:r>
              <a:rPr dirty="0" sz="2800" spc="-30">
                <a:latin typeface="Arial"/>
                <a:cs typeface="Arial"/>
              </a:rPr>
              <a:t>Tên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biến</a:t>
            </a:r>
            <a:endParaRPr sz="2800">
              <a:latin typeface="Arial"/>
              <a:cs typeface="Arial"/>
            </a:endParaRPr>
          </a:p>
          <a:p>
            <a:pPr lvl="1" marL="795020" indent="-325120">
              <a:lnSpc>
                <a:spcPct val="100000"/>
              </a:lnSpc>
              <a:spcBef>
                <a:spcPts val="695"/>
              </a:spcBef>
              <a:buChar char="–"/>
              <a:tabLst>
                <a:tab pos="795020" algn="l"/>
              </a:tabLst>
            </a:pPr>
            <a:r>
              <a:rPr dirty="0" sz="2800" spc="-30">
                <a:latin typeface="Arial"/>
                <a:cs typeface="Arial"/>
              </a:rPr>
              <a:t>Giá </a:t>
            </a:r>
            <a:r>
              <a:rPr dirty="0" sz="2800" spc="30">
                <a:latin typeface="Arial"/>
                <a:cs typeface="Arial"/>
              </a:rPr>
              <a:t>trị </a:t>
            </a:r>
            <a:r>
              <a:rPr dirty="0" sz="2800" spc="-25">
                <a:latin typeface="Arial"/>
                <a:cs typeface="Arial"/>
              </a:rPr>
              <a:t>ban </a:t>
            </a:r>
            <a:r>
              <a:rPr dirty="0" sz="2800" spc="50">
                <a:latin typeface="Arial"/>
                <a:cs typeface="Arial"/>
              </a:rPr>
              <a:t>đầu </a:t>
            </a:r>
            <a:r>
              <a:rPr dirty="0" sz="2800" spc="55">
                <a:latin typeface="Arial"/>
                <a:cs typeface="Arial"/>
              </a:rPr>
              <a:t>của </a:t>
            </a:r>
            <a:r>
              <a:rPr dirty="0" sz="2800" spc="15">
                <a:latin typeface="Arial"/>
                <a:cs typeface="Arial"/>
              </a:rPr>
              <a:t>biến </a:t>
            </a:r>
            <a:r>
              <a:rPr dirty="0" sz="2800" spc="-25">
                <a:latin typeface="Arial"/>
                <a:cs typeface="Arial"/>
              </a:rPr>
              <a:t>(không </a:t>
            </a:r>
            <a:r>
              <a:rPr dirty="0" sz="2800" spc="30">
                <a:latin typeface="Arial"/>
                <a:cs typeface="Arial"/>
              </a:rPr>
              <a:t>bắt</a:t>
            </a:r>
            <a:r>
              <a:rPr dirty="0" sz="2800" spc="-550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buộc)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Cú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pháp</a:t>
            </a:r>
            <a:endParaRPr sz="3200">
              <a:latin typeface="Arial"/>
              <a:cs typeface="Arial"/>
            </a:endParaRPr>
          </a:p>
          <a:p>
            <a:pPr marL="697865" marR="2242185" indent="-228600">
              <a:lnSpc>
                <a:spcPct val="100000"/>
              </a:lnSpc>
              <a:spcBef>
                <a:spcPts val="585"/>
              </a:spcBef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datatype identifier</a:t>
            </a:r>
            <a:r>
              <a:rPr dirty="0" sz="2800" spc="-17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[=value][,  identifier[=value]...];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229" y="833119"/>
            <a:ext cx="26758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 b="1">
                <a:latin typeface="Arial"/>
                <a:cs typeface="Arial"/>
              </a:rPr>
              <a:t>Giới</a:t>
            </a:r>
            <a:r>
              <a:rPr dirty="0" spc="-145" b="1">
                <a:latin typeface="Arial"/>
                <a:cs typeface="Arial"/>
              </a:rPr>
              <a:t> </a:t>
            </a:r>
            <a:r>
              <a:rPr dirty="0" spc="75" b="1">
                <a:latin typeface="Arial"/>
                <a:cs typeface="Arial"/>
              </a:rPr>
              <a:t>thiệu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39" y="2015489"/>
            <a:ext cx="4491355" cy="2503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60">
                <a:latin typeface="Arial"/>
                <a:cs typeface="Arial"/>
              </a:rPr>
              <a:t>Sự </a:t>
            </a:r>
            <a:r>
              <a:rPr dirty="0" sz="3200" spc="-5">
                <a:latin typeface="Arial"/>
                <a:cs typeface="Arial"/>
              </a:rPr>
              <a:t>phát </a:t>
            </a:r>
            <a:r>
              <a:rPr dirty="0" sz="3200" spc="25">
                <a:latin typeface="Arial"/>
                <a:cs typeface="Arial"/>
              </a:rPr>
              <a:t>triển </a:t>
            </a:r>
            <a:r>
              <a:rPr dirty="0" sz="3200" spc="75">
                <a:latin typeface="Arial"/>
                <a:cs typeface="Arial"/>
              </a:rPr>
              <a:t>của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Java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 spc="-60">
                <a:latin typeface="Arial"/>
                <a:cs typeface="Arial"/>
              </a:rPr>
              <a:t>Hướng </a:t>
            </a:r>
            <a:r>
              <a:rPr dirty="0" sz="3200" spc="-55">
                <a:latin typeface="Arial"/>
                <a:cs typeface="Arial"/>
              </a:rPr>
              <a:t>tới người</a:t>
            </a:r>
            <a:r>
              <a:rPr dirty="0" sz="3200" spc="4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dùng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 spc="25">
                <a:latin typeface="Arial"/>
                <a:cs typeface="Arial"/>
              </a:rPr>
              <a:t>Giống </a:t>
            </a:r>
            <a:r>
              <a:rPr dirty="0" sz="3200" spc="-55">
                <a:latin typeface="Arial"/>
                <a:cs typeface="Arial"/>
              </a:rPr>
              <a:t>với </a:t>
            </a:r>
            <a:r>
              <a:rPr dirty="0" sz="3200">
                <a:latin typeface="Arial"/>
                <a:cs typeface="Arial"/>
              </a:rPr>
              <a:t>C /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C++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1981200"/>
            <a:ext cx="7543800" cy="4411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2320" y="840739"/>
            <a:ext cx="60896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Những </a:t>
            </a:r>
            <a:r>
              <a:rPr dirty="0" spc="-95"/>
              <a:t>từ </a:t>
            </a:r>
            <a:r>
              <a:rPr dirty="0" spc="-35"/>
              <a:t>khóa </a:t>
            </a:r>
            <a:r>
              <a:rPr dirty="0" spc="100"/>
              <a:t>của</a:t>
            </a:r>
            <a:r>
              <a:rPr dirty="0" spc="-125"/>
              <a:t> </a:t>
            </a:r>
            <a:r>
              <a:rPr dirty="0" spc="-35"/>
              <a:t>Java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1989" y="840739"/>
            <a:ext cx="375157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Khai </a:t>
            </a:r>
            <a:r>
              <a:rPr dirty="0" spc="-35"/>
              <a:t>báo</a:t>
            </a:r>
            <a:r>
              <a:rPr dirty="0" spc="-165"/>
              <a:t> </a:t>
            </a:r>
            <a:r>
              <a:rPr dirty="0" spc="25"/>
              <a:t>mảng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6030" y="1799771"/>
            <a:ext cx="6994525" cy="4009390"/>
          </a:xfrm>
          <a:prstGeom prst="rect">
            <a:avLst/>
          </a:prstGeom>
        </p:spPr>
        <p:txBody>
          <a:bodyPr wrap="square" lIns="0" tIns="2647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Ba </a:t>
            </a:r>
            <a:r>
              <a:rPr dirty="0" sz="3200" spc="-5">
                <a:latin typeface="Arial"/>
                <a:cs typeface="Arial"/>
              </a:rPr>
              <a:t>cách </a:t>
            </a:r>
            <a:r>
              <a:rPr dirty="0" sz="3200" spc="100">
                <a:latin typeface="Arial"/>
                <a:cs typeface="Arial"/>
              </a:rPr>
              <a:t>để </a:t>
            </a:r>
            <a:r>
              <a:rPr dirty="0" sz="3200" spc="-5">
                <a:latin typeface="Arial"/>
                <a:cs typeface="Arial"/>
              </a:rPr>
              <a:t>khai báo</a:t>
            </a:r>
            <a:r>
              <a:rPr dirty="0" sz="3200" spc="-210">
                <a:latin typeface="Arial"/>
                <a:cs typeface="Arial"/>
              </a:rPr>
              <a:t> </a:t>
            </a:r>
            <a:r>
              <a:rPr dirty="0" sz="3200" spc="30">
                <a:latin typeface="Arial"/>
                <a:cs typeface="Arial"/>
              </a:rPr>
              <a:t>mảng:</a:t>
            </a:r>
            <a:endParaRPr sz="3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173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datatype identifier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[</a:t>
            </a:r>
            <a:r>
              <a:rPr dirty="0" sz="2800" spc="-18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15" b="1">
                <a:solidFill>
                  <a:srgbClr val="A72700"/>
                </a:solidFill>
                <a:latin typeface="Arial"/>
                <a:cs typeface="Arial"/>
              </a:rPr>
              <a:t>];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A72700"/>
              </a:buClr>
              <a:buFont typeface="Arial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lvl="1" marL="755650" marR="1725295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datatype identifier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[ ] =</a:t>
            </a:r>
            <a:r>
              <a:rPr dirty="0" sz="2800" spc="-29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new 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datatype[size];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A72700"/>
              </a:buClr>
              <a:buFont typeface="Arial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datatype identifier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[ </a:t>
            </a:r>
            <a:r>
              <a:rPr dirty="0" sz="2800" spc="-15" b="1">
                <a:solidFill>
                  <a:srgbClr val="A72700"/>
                </a:solidFill>
                <a:latin typeface="Arial"/>
                <a:cs typeface="Arial"/>
              </a:rPr>
              <a:t>]=</a:t>
            </a:r>
            <a:r>
              <a:rPr dirty="0" sz="2800" spc="-229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{value1,value2,</a:t>
            </a:r>
            <a:endParaRPr sz="28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….valueN};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60" y="558800"/>
            <a:ext cx="470471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810260">
              <a:lnSpc>
                <a:spcPct val="100000"/>
              </a:lnSpc>
              <a:spcBef>
                <a:spcPts val="100"/>
              </a:spcBef>
            </a:pPr>
            <a:r>
              <a:rPr dirty="0" sz="4000" spc="-85"/>
              <a:t>Phương </a:t>
            </a:r>
            <a:r>
              <a:rPr dirty="0" sz="4000" spc="-55"/>
              <a:t>thức  </a:t>
            </a:r>
            <a:r>
              <a:rPr dirty="0" sz="4000" spc="-40"/>
              <a:t>(Methods </a:t>
            </a:r>
            <a:r>
              <a:rPr dirty="0" sz="4000" spc="-15"/>
              <a:t>in</a:t>
            </a:r>
            <a:r>
              <a:rPr dirty="0" sz="4000" spc="-155"/>
              <a:t> </a:t>
            </a:r>
            <a:r>
              <a:rPr dirty="0" sz="4000" spc="-40"/>
              <a:t>Classes)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44269" y="2002789"/>
            <a:ext cx="7691120" cy="39751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just" marL="358140" marR="5080" indent="-345440">
              <a:lnSpc>
                <a:spcPct val="90000"/>
              </a:lnSpc>
              <a:spcBef>
                <a:spcPts val="484"/>
              </a:spcBef>
              <a:buChar char="•"/>
              <a:tabLst>
                <a:tab pos="358140" algn="l"/>
              </a:tabLst>
            </a:pPr>
            <a:r>
              <a:rPr dirty="0" sz="3200" spc="-50">
                <a:latin typeface="Arial"/>
                <a:cs typeface="Arial"/>
              </a:rPr>
              <a:t>Phương </a:t>
            </a:r>
            <a:r>
              <a:rPr dirty="0" sz="3200" spc="-30">
                <a:latin typeface="Arial"/>
                <a:cs typeface="Arial"/>
              </a:rPr>
              <a:t>thức </a:t>
            </a:r>
            <a:r>
              <a:rPr dirty="0" sz="3200" spc="-70">
                <a:latin typeface="Arial"/>
                <a:cs typeface="Arial"/>
              </a:rPr>
              <a:t>được </a:t>
            </a:r>
            <a:r>
              <a:rPr dirty="0" sz="3200" spc="30">
                <a:latin typeface="Arial"/>
                <a:cs typeface="Arial"/>
              </a:rPr>
              <a:t>định </a:t>
            </a:r>
            <a:r>
              <a:rPr dirty="0" sz="3200" spc="-5">
                <a:latin typeface="Arial"/>
                <a:cs typeface="Arial"/>
              </a:rPr>
              <a:t>nghĩa </a:t>
            </a:r>
            <a:r>
              <a:rPr dirty="0" sz="3200" spc="-30">
                <a:latin typeface="Arial"/>
                <a:cs typeface="Arial"/>
              </a:rPr>
              <a:t>như </a:t>
            </a:r>
            <a:r>
              <a:rPr dirty="0" sz="3200" spc="-5">
                <a:latin typeface="Arial"/>
                <a:cs typeface="Arial"/>
              </a:rPr>
              <a:t>là  </a:t>
            </a:r>
            <a:r>
              <a:rPr dirty="0" sz="3200" spc="50">
                <a:latin typeface="Arial"/>
                <a:cs typeface="Arial"/>
              </a:rPr>
              <a:t>một </a:t>
            </a:r>
            <a:r>
              <a:rPr dirty="0" sz="3200" spc="-5">
                <a:latin typeface="Arial"/>
                <a:cs typeface="Arial"/>
              </a:rPr>
              <a:t>hành </a:t>
            </a:r>
            <a:r>
              <a:rPr dirty="0" sz="3200" spc="35">
                <a:latin typeface="Arial"/>
                <a:cs typeface="Arial"/>
              </a:rPr>
              <a:t>động hoặc </a:t>
            </a:r>
            <a:r>
              <a:rPr dirty="0" sz="3200" spc="50">
                <a:latin typeface="Arial"/>
                <a:cs typeface="Arial"/>
              </a:rPr>
              <a:t>một </a:t>
            </a:r>
            <a:r>
              <a:rPr dirty="0" sz="3200" spc="-5">
                <a:latin typeface="Arial"/>
                <a:cs typeface="Arial"/>
              </a:rPr>
              <a:t>tác </a:t>
            </a:r>
            <a:r>
              <a:rPr dirty="0" sz="3200" spc="140">
                <a:latin typeface="Arial"/>
                <a:cs typeface="Arial"/>
              </a:rPr>
              <a:t>vụ </a:t>
            </a:r>
            <a:r>
              <a:rPr dirty="0" sz="3200" spc="35">
                <a:latin typeface="Arial"/>
                <a:cs typeface="Arial"/>
              </a:rPr>
              <a:t>thật </a:t>
            </a:r>
            <a:r>
              <a:rPr dirty="0" sz="3200" spc="-40">
                <a:latin typeface="Arial"/>
                <a:cs typeface="Arial"/>
              </a:rPr>
              <a:t>sự  </a:t>
            </a:r>
            <a:r>
              <a:rPr dirty="0" sz="3200" spc="75">
                <a:latin typeface="Arial"/>
                <a:cs typeface="Arial"/>
              </a:rPr>
              <a:t>của </a:t>
            </a:r>
            <a:r>
              <a:rPr dirty="0" sz="3200" spc="50">
                <a:latin typeface="Arial"/>
                <a:cs typeface="Arial"/>
              </a:rPr>
              <a:t>đối</a:t>
            </a:r>
            <a:r>
              <a:rPr dirty="0" sz="3200" spc="-150">
                <a:latin typeface="Arial"/>
                <a:cs typeface="Arial"/>
              </a:rPr>
              <a:t> </a:t>
            </a:r>
            <a:r>
              <a:rPr dirty="0" sz="3200" spc="-60">
                <a:latin typeface="Arial"/>
                <a:cs typeface="Arial"/>
              </a:rPr>
              <a:t>tượng</a:t>
            </a:r>
            <a:endParaRPr sz="3200">
              <a:latin typeface="Arial"/>
              <a:cs typeface="Arial"/>
            </a:endParaRPr>
          </a:p>
          <a:p>
            <a:pPr marL="358140" indent="-345440">
              <a:lnSpc>
                <a:spcPct val="100000"/>
              </a:lnSpc>
              <a:spcBef>
                <a:spcPts val="86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3200">
                <a:latin typeface="Arial"/>
                <a:cs typeface="Arial"/>
              </a:rPr>
              <a:t>Cú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pháp</a:t>
            </a:r>
            <a:endParaRPr sz="3200">
              <a:latin typeface="Arial"/>
              <a:cs typeface="Arial"/>
            </a:endParaRPr>
          </a:p>
          <a:p>
            <a:pPr marL="863600" marR="2148840" indent="-391160">
              <a:lnSpc>
                <a:spcPts val="2590"/>
              </a:lnSpc>
              <a:spcBef>
                <a:spcPts val="715"/>
              </a:spcBef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access_specifier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modifier datatype  method_name(parameter_list)</a:t>
            </a:r>
            <a:endParaRPr sz="24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270"/>
              </a:spcBef>
            </a:pP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310"/>
              </a:spcBef>
            </a:pP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//body of</a:t>
            </a:r>
            <a:r>
              <a:rPr dirty="0" sz="2400" spc="-7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530"/>
              </a:spcBef>
            </a:pP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780" y="680719"/>
            <a:ext cx="76390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Ví </a:t>
            </a:r>
            <a:r>
              <a:rPr dirty="0" spc="135"/>
              <a:t>dụ </a:t>
            </a:r>
            <a:r>
              <a:rPr dirty="0" spc="100"/>
              <a:t>về </a:t>
            </a:r>
            <a:r>
              <a:rPr dirty="0" spc="-105"/>
              <a:t>sử </a:t>
            </a:r>
            <a:r>
              <a:rPr dirty="0" spc="50"/>
              <a:t>dụng </a:t>
            </a:r>
            <a:r>
              <a:rPr dirty="0" spc="-90"/>
              <a:t>phương</a:t>
            </a:r>
            <a:r>
              <a:rPr dirty="0" spc="-445"/>
              <a:t> </a:t>
            </a:r>
            <a:r>
              <a:rPr dirty="0" spc="-60"/>
              <a:t>thức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1888489"/>
            <a:ext cx="6553200" cy="4969510"/>
          </a:xfrm>
          <a:custGeom>
            <a:avLst/>
            <a:gdLst/>
            <a:ahLst/>
            <a:cxnLst/>
            <a:rect l="l" t="t" r="r" b="b"/>
            <a:pathLst>
              <a:path w="6553200" h="4969509">
                <a:moveTo>
                  <a:pt x="6553200" y="4969510"/>
                </a:moveTo>
                <a:lnTo>
                  <a:pt x="0" y="4969510"/>
                </a:lnTo>
                <a:lnTo>
                  <a:pt x="0" y="0"/>
                </a:lnTo>
                <a:lnTo>
                  <a:pt x="6553200" y="0"/>
                </a:lnTo>
                <a:lnTo>
                  <a:pt x="6553200" y="4969510"/>
                </a:lnTo>
                <a:close/>
              </a:path>
            </a:pathLst>
          </a:custGeom>
          <a:solidFill>
            <a:srgbClr val="C0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47309" y="2288539"/>
            <a:ext cx="13379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A72700"/>
                </a:solidFill>
                <a:latin typeface="Times New Roman"/>
                <a:cs typeface="Times New Roman"/>
              </a:rPr>
              <a:t>//</a:t>
            </a:r>
            <a:r>
              <a:rPr dirty="0" sz="2400" spc="-105">
                <a:solidFill>
                  <a:srgbClr val="A7270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A72700"/>
                </a:solidFill>
                <a:latin typeface="Times New Roman"/>
                <a:cs typeface="Times New Roman"/>
              </a:rPr>
              <a:t>variable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A72700"/>
                </a:solidFill>
                <a:latin typeface="Times New Roman"/>
                <a:cs typeface="Times New Roman"/>
              </a:rPr>
              <a:t>//</a:t>
            </a:r>
            <a:r>
              <a:rPr dirty="0" sz="2400" spc="-105">
                <a:solidFill>
                  <a:srgbClr val="A72700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A72700"/>
                </a:solidFill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6669" y="1922779"/>
            <a:ext cx="357949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1150" marR="1316355" indent="-29845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Times New Roman"/>
                <a:cs typeface="Times New Roman"/>
              </a:rPr>
              <a:t>class </a:t>
            </a:r>
            <a:r>
              <a:rPr dirty="0" sz="2400" spc="-25">
                <a:latin typeface="Times New Roman"/>
                <a:cs typeface="Times New Roman"/>
              </a:rPr>
              <a:t>Temp </a:t>
            </a:r>
            <a:r>
              <a:rPr dirty="0" sz="2400">
                <a:latin typeface="Times New Roman"/>
                <a:cs typeface="Times New Roman"/>
              </a:rPr>
              <a:t>{  </a:t>
            </a:r>
            <a:r>
              <a:rPr dirty="0" sz="2400" spc="-20">
                <a:latin typeface="Times New Roman"/>
                <a:cs typeface="Times New Roman"/>
              </a:rPr>
              <a:t>static </a:t>
            </a:r>
            <a:r>
              <a:rPr dirty="0" sz="2400" spc="-10">
                <a:latin typeface="Times New Roman"/>
                <a:cs typeface="Times New Roman"/>
              </a:rPr>
              <a:t>int </a:t>
            </a:r>
            <a:r>
              <a:rPr dirty="0" sz="2400">
                <a:latin typeface="Times New Roman"/>
                <a:cs typeface="Times New Roman"/>
              </a:rPr>
              <a:t>x =</a:t>
            </a:r>
            <a:r>
              <a:rPr dirty="0" sz="2400" spc="-19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10;</a:t>
            </a:r>
            <a:endParaRPr sz="2400">
              <a:latin typeface="Times New Roman"/>
              <a:cs typeface="Times New Roman"/>
            </a:endParaRPr>
          </a:p>
          <a:p>
            <a:pPr marL="609600" marR="5080" indent="-298450">
              <a:lnSpc>
                <a:spcPct val="100000"/>
              </a:lnSpc>
            </a:pPr>
            <a:r>
              <a:rPr dirty="0" sz="2400" spc="-15">
                <a:latin typeface="Times New Roman"/>
                <a:cs typeface="Times New Roman"/>
              </a:rPr>
              <a:t>public </a:t>
            </a:r>
            <a:r>
              <a:rPr dirty="0" sz="2400" spc="-20">
                <a:latin typeface="Times New Roman"/>
                <a:cs typeface="Times New Roman"/>
              </a:rPr>
              <a:t>static void </a:t>
            </a:r>
            <a:r>
              <a:rPr dirty="0" sz="2400" spc="-25">
                <a:latin typeface="Times New Roman"/>
                <a:cs typeface="Times New Roman"/>
              </a:rPr>
              <a:t>show( 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  </a:t>
            </a:r>
            <a:r>
              <a:rPr dirty="0" sz="2400" spc="-25">
                <a:latin typeface="Times New Roman"/>
                <a:cs typeface="Times New Roman"/>
              </a:rPr>
              <a:t>System.out.println(x);</a:t>
            </a:r>
            <a:endParaRPr sz="24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5119" y="3751579"/>
            <a:ext cx="4750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Times New Roman"/>
                <a:cs typeface="Times New Roman"/>
              </a:rPr>
              <a:t>public </a:t>
            </a:r>
            <a:r>
              <a:rPr dirty="0" sz="2400" spc="-20">
                <a:latin typeface="Times New Roman"/>
                <a:cs typeface="Times New Roman"/>
              </a:rPr>
              <a:t>static void </a:t>
            </a:r>
            <a:r>
              <a:rPr dirty="0" sz="2400" spc="-25">
                <a:latin typeface="Times New Roman"/>
                <a:cs typeface="Times New Roman"/>
              </a:rPr>
              <a:t>main(String </a:t>
            </a:r>
            <a:r>
              <a:rPr dirty="0" sz="2400" spc="-20">
                <a:latin typeface="Times New Roman"/>
                <a:cs typeface="Times New Roman"/>
              </a:rPr>
              <a:t>args[ </a:t>
            </a:r>
            <a:r>
              <a:rPr dirty="0" sz="2400" spc="-10">
                <a:latin typeface="Times New Roman"/>
                <a:cs typeface="Times New Roman"/>
              </a:rPr>
              <a:t>])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9409" y="4117340"/>
            <a:ext cx="173037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256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A72700"/>
                </a:solidFill>
                <a:latin typeface="Times New Roman"/>
                <a:cs typeface="Times New Roman"/>
              </a:rPr>
              <a:t>// </a:t>
            </a:r>
            <a:r>
              <a:rPr dirty="0" sz="2400" spc="-20">
                <a:solidFill>
                  <a:srgbClr val="A72700"/>
                </a:solidFill>
                <a:latin typeface="Times New Roman"/>
                <a:cs typeface="Times New Roman"/>
              </a:rPr>
              <a:t>object</a:t>
            </a:r>
            <a:r>
              <a:rPr dirty="0" sz="2400" spc="-155">
                <a:solidFill>
                  <a:srgbClr val="A727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A727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r>
              <a:rPr dirty="0" sz="2400" spc="-10">
                <a:solidFill>
                  <a:srgbClr val="A72700"/>
                </a:solidFill>
                <a:latin typeface="Times New Roman"/>
                <a:cs typeface="Times New Roman"/>
              </a:rPr>
              <a:t>// </a:t>
            </a:r>
            <a:r>
              <a:rPr dirty="0" sz="2400" spc="-25">
                <a:solidFill>
                  <a:srgbClr val="A72700"/>
                </a:solidFill>
                <a:latin typeface="Times New Roman"/>
                <a:cs typeface="Times New Roman"/>
              </a:rPr>
              <a:t>method</a:t>
            </a:r>
            <a:r>
              <a:rPr dirty="0" sz="2400" spc="-130">
                <a:solidFill>
                  <a:srgbClr val="A72700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A72700"/>
                </a:solidFill>
                <a:latin typeface="Times New Roman"/>
                <a:cs typeface="Times New Roman"/>
              </a:rPr>
              <a:t>call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A72700"/>
                </a:solidFill>
                <a:latin typeface="Times New Roman"/>
                <a:cs typeface="Times New Roman"/>
              </a:rPr>
              <a:t>// </a:t>
            </a:r>
            <a:r>
              <a:rPr dirty="0" sz="2400" spc="-20">
                <a:solidFill>
                  <a:srgbClr val="A72700"/>
                </a:solidFill>
                <a:latin typeface="Times New Roman"/>
                <a:cs typeface="Times New Roman"/>
              </a:rPr>
              <a:t>object</a:t>
            </a:r>
            <a:r>
              <a:rPr dirty="0" sz="2400" spc="-155">
                <a:solidFill>
                  <a:srgbClr val="A727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A727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8639" y="4117340"/>
            <a:ext cx="297751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7630" marR="153670" indent="-7493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Temp </a:t>
            </a:r>
            <a:r>
              <a:rPr dirty="0" sz="2400">
                <a:latin typeface="Times New Roman"/>
                <a:cs typeface="Times New Roman"/>
              </a:rPr>
              <a:t>t = </a:t>
            </a:r>
            <a:r>
              <a:rPr dirty="0" sz="2400" spc="-15">
                <a:latin typeface="Times New Roman"/>
                <a:cs typeface="Times New Roman"/>
              </a:rPr>
              <a:t>new </a:t>
            </a:r>
            <a:r>
              <a:rPr dirty="0" sz="2400" spc="-25">
                <a:latin typeface="Times New Roman"/>
                <a:cs typeface="Times New Roman"/>
              </a:rPr>
              <a:t>Temp(</a:t>
            </a:r>
            <a:r>
              <a:rPr dirty="0" sz="2400" spc="-20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);  </a:t>
            </a:r>
            <a:r>
              <a:rPr dirty="0" sz="2400" spc="-25">
                <a:latin typeface="Times New Roman"/>
                <a:cs typeface="Times New Roman"/>
              </a:rPr>
              <a:t>t.show(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87630" marR="5080" indent="-7493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Temp </a:t>
            </a:r>
            <a:r>
              <a:rPr dirty="0" sz="2400" spc="-15">
                <a:latin typeface="Times New Roman"/>
                <a:cs typeface="Times New Roman"/>
              </a:rPr>
              <a:t>t1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15">
                <a:latin typeface="Times New Roman"/>
                <a:cs typeface="Times New Roman"/>
              </a:rPr>
              <a:t>new </a:t>
            </a:r>
            <a:r>
              <a:rPr dirty="0" sz="2400" spc="-25">
                <a:latin typeface="Times New Roman"/>
                <a:cs typeface="Times New Roman"/>
              </a:rPr>
              <a:t>Temp(</a:t>
            </a:r>
            <a:r>
              <a:rPr dirty="0" sz="2400" spc="-18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);  t1.x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20;</a:t>
            </a:r>
            <a:endParaRPr sz="24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dirty="0" sz="2400" spc="-25">
                <a:latin typeface="Times New Roman"/>
                <a:cs typeface="Times New Roman"/>
              </a:rPr>
              <a:t>t1.show(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0189" y="6311900"/>
            <a:ext cx="172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9760" y="871219"/>
            <a:ext cx="38760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45"/>
              <a:t>Access</a:t>
            </a:r>
            <a:r>
              <a:rPr dirty="0" sz="4000" spc="-140"/>
              <a:t> </a:t>
            </a:r>
            <a:r>
              <a:rPr dirty="0" sz="4000" spc="-30"/>
              <a:t>specifiers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96669" y="2052320"/>
            <a:ext cx="2058670" cy="2503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public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private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protected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950" y="863600"/>
            <a:ext cx="3853179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40"/>
              <a:t>Method</a:t>
            </a:r>
            <a:r>
              <a:rPr dirty="0" sz="4000" spc="-155"/>
              <a:t> </a:t>
            </a:r>
            <a:r>
              <a:rPr dirty="0" sz="4000" spc="-30"/>
              <a:t>Modifiers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269" y="1913890"/>
            <a:ext cx="2759710" cy="355981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static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abstract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final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native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synchronized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volatile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84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200" spc="-30"/>
              <a:t>Những </a:t>
            </a:r>
            <a:r>
              <a:rPr dirty="0" sz="3200" spc="-50"/>
              <a:t>phương </a:t>
            </a:r>
            <a:r>
              <a:rPr dirty="0" sz="3200" spc="-30"/>
              <a:t>thức </a:t>
            </a:r>
            <a:r>
              <a:rPr dirty="0" sz="3200" spc="-70"/>
              <a:t>được </a:t>
            </a:r>
            <a:r>
              <a:rPr dirty="0" sz="3200" spc="50"/>
              <a:t>nạp </a:t>
            </a:r>
            <a:r>
              <a:rPr dirty="0" sz="3200" spc="25"/>
              <a:t>chồng</a:t>
            </a:r>
            <a:r>
              <a:rPr dirty="0" sz="3200" spc="90"/>
              <a:t> </a:t>
            </a:r>
            <a:r>
              <a:rPr dirty="0" sz="3200"/>
              <a:t>:</a:t>
            </a:r>
            <a:endParaRPr sz="3200"/>
          </a:p>
          <a:p>
            <a:pPr algn="ctr" marL="1270">
              <a:lnSpc>
                <a:spcPct val="100000"/>
              </a:lnSpc>
            </a:pPr>
            <a:r>
              <a:rPr dirty="0" sz="2800" spc="-30"/>
              <a:t>(Methods</a:t>
            </a:r>
            <a:r>
              <a:rPr dirty="0" sz="2800" spc="-85"/>
              <a:t> </a:t>
            </a:r>
            <a:r>
              <a:rPr dirty="0" sz="2800" spc="-35"/>
              <a:t>Overloading)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20469" y="2052320"/>
            <a:ext cx="736409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30">
                <a:latin typeface="Arial"/>
                <a:cs typeface="Arial"/>
              </a:rPr>
              <a:t>Những </a:t>
            </a:r>
            <a:r>
              <a:rPr dirty="0" sz="3200" spc="-50">
                <a:latin typeface="Arial"/>
                <a:cs typeface="Arial"/>
              </a:rPr>
              <a:t>phương </a:t>
            </a:r>
            <a:r>
              <a:rPr dirty="0" sz="3200" spc="-30">
                <a:latin typeface="Arial"/>
                <a:cs typeface="Arial"/>
              </a:rPr>
              <a:t>thức </a:t>
            </a:r>
            <a:r>
              <a:rPr dirty="0" sz="3200" spc="-70">
                <a:latin typeface="Arial"/>
                <a:cs typeface="Arial"/>
              </a:rPr>
              <a:t>được </a:t>
            </a:r>
            <a:r>
              <a:rPr dirty="0" sz="3200" spc="50">
                <a:latin typeface="Arial"/>
                <a:cs typeface="Arial"/>
              </a:rPr>
              <a:t>nạp </a:t>
            </a:r>
            <a:r>
              <a:rPr dirty="0" sz="3200" spc="25">
                <a:latin typeface="Arial"/>
                <a:cs typeface="Arial"/>
              </a:rPr>
              <a:t>chồng</a:t>
            </a:r>
            <a:r>
              <a:rPr dirty="0" sz="3200" spc="8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70" y="270256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70" y="321691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670" y="373252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3420" y="2538729"/>
            <a:ext cx="5235575" cy="1572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95475">
              <a:lnSpc>
                <a:spcPct val="120800"/>
              </a:lnSpc>
              <a:spcBef>
                <a:spcPts val="100"/>
              </a:spcBef>
            </a:pPr>
            <a:r>
              <a:rPr dirty="0" sz="2800" spc="-35">
                <a:latin typeface="Arial"/>
                <a:cs typeface="Arial"/>
              </a:rPr>
              <a:t>Cùng </a:t>
            </a:r>
            <a:r>
              <a:rPr dirty="0" sz="2800" spc="-125">
                <a:latin typeface="Arial"/>
                <a:cs typeface="Arial"/>
              </a:rPr>
              <a:t>ở </a:t>
            </a:r>
            <a:r>
              <a:rPr dirty="0" sz="2800" spc="-25">
                <a:latin typeface="Arial"/>
                <a:cs typeface="Arial"/>
              </a:rPr>
              <a:t>trong </a:t>
            </a:r>
            <a:r>
              <a:rPr dirty="0" sz="2800" spc="30">
                <a:latin typeface="Arial"/>
                <a:cs typeface="Arial"/>
              </a:rPr>
              <a:t>một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-50">
                <a:latin typeface="Arial"/>
                <a:cs typeface="Arial"/>
              </a:rPr>
              <a:t>lớp  </a:t>
            </a:r>
            <a:r>
              <a:rPr dirty="0" sz="2800" spc="-25">
                <a:latin typeface="Arial"/>
                <a:cs typeface="Arial"/>
              </a:rPr>
              <a:t>Có </a:t>
            </a:r>
            <a:r>
              <a:rPr dirty="0" sz="2800" spc="-30">
                <a:latin typeface="Arial"/>
                <a:cs typeface="Arial"/>
              </a:rPr>
              <a:t>cùng</a:t>
            </a:r>
            <a:r>
              <a:rPr dirty="0" sz="2800" spc="-16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tên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800" spc="-30">
                <a:latin typeface="Arial"/>
                <a:cs typeface="Arial"/>
              </a:rPr>
              <a:t>Khác </a:t>
            </a:r>
            <a:r>
              <a:rPr dirty="0" sz="2800" spc="-25">
                <a:latin typeface="Arial"/>
                <a:cs typeface="Arial"/>
              </a:rPr>
              <a:t>nhau </a:t>
            </a:r>
            <a:r>
              <a:rPr dirty="0" sz="2800" spc="55">
                <a:latin typeface="Arial"/>
                <a:cs typeface="Arial"/>
              </a:rPr>
              <a:t>về </a:t>
            </a:r>
            <a:r>
              <a:rPr dirty="0" sz="2800" spc="-30">
                <a:latin typeface="Arial"/>
                <a:cs typeface="Arial"/>
              </a:rPr>
              <a:t>danh </a:t>
            </a:r>
            <a:r>
              <a:rPr dirty="0" sz="2800" spc="-25">
                <a:latin typeface="Arial"/>
                <a:cs typeface="Arial"/>
              </a:rPr>
              <a:t>sách tham</a:t>
            </a:r>
            <a:r>
              <a:rPr dirty="0" sz="2800" spc="-360">
                <a:latin typeface="Arial"/>
                <a:cs typeface="Arial"/>
              </a:rPr>
              <a:t> </a:t>
            </a:r>
            <a:r>
              <a:rPr dirty="0" sz="2800" spc="60">
                <a:latin typeface="Arial"/>
                <a:cs typeface="Arial"/>
              </a:rPr>
              <a:t>số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469" y="4352290"/>
            <a:ext cx="7618730" cy="1487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3200" spc="-25">
                <a:latin typeface="Arial"/>
                <a:cs typeface="Arial"/>
              </a:rPr>
              <a:t>Những </a:t>
            </a:r>
            <a:r>
              <a:rPr dirty="0" sz="3200" spc="-45">
                <a:latin typeface="Arial"/>
                <a:cs typeface="Arial"/>
              </a:rPr>
              <a:t>phương </a:t>
            </a:r>
            <a:r>
              <a:rPr dirty="0" sz="3200" spc="-30">
                <a:latin typeface="Arial"/>
                <a:cs typeface="Arial"/>
              </a:rPr>
              <a:t>thức </a:t>
            </a:r>
            <a:r>
              <a:rPr dirty="0" sz="3200" spc="-70">
                <a:latin typeface="Arial"/>
                <a:cs typeface="Arial"/>
              </a:rPr>
              <a:t>được </a:t>
            </a:r>
            <a:r>
              <a:rPr dirty="0" sz="3200" spc="55">
                <a:latin typeface="Arial"/>
                <a:cs typeface="Arial"/>
              </a:rPr>
              <a:t>nạp </a:t>
            </a:r>
            <a:r>
              <a:rPr dirty="0" sz="3200" spc="25">
                <a:latin typeface="Arial"/>
                <a:cs typeface="Arial"/>
              </a:rPr>
              <a:t>chồng </a:t>
            </a:r>
            <a:r>
              <a:rPr dirty="0" sz="3200">
                <a:latin typeface="Arial"/>
                <a:cs typeface="Arial"/>
              </a:rPr>
              <a:t>là  </a:t>
            </a:r>
            <a:r>
              <a:rPr dirty="0" sz="3200" spc="50">
                <a:latin typeface="Arial"/>
                <a:cs typeface="Arial"/>
              </a:rPr>
              <a:t>một </a:t>
            </a:r>
            <a:r>
              <a:rPr dirty="0" sz="3200" spc="-5">
                <a:latin typeface="Arial"/>
                <a:cs typeface="Arial"/>
              </a:rPr>
              <a:t>hình </a:t>
            </a:r>
            <a:r>
              <a:rPr dirty="0" sz="3200" spc="-30">
                <a:latin typeface="Arial"/>
                <a:cs typeface="Arial"/>
              </a:rPr>
              <a:t>thức </a:t>
            </a:r>
            <a:r>
              <a:rPr dirty="0" sz="3200">
                <a:latin typeface="Arial"/>
                <a:cs typeface="Arial"/>
              </a:rPr>
              <a:t>đa </a:t>
            </a:r>
            <a:r>
              <a:rPr dirty="0" sz="3200" spc="-5">
                <a:latin typeface="Arial"/>
                <a:cs typeface="Arial"/>
              </a:rPr>
              <a:t>hình </a:t>
            </a:r>
            <a:r>
              <a:rPr dirty="0" sz="3200">
                <a:latin typeface="Arial"/>
                <a:cs typeface="Arial"/>
              </a:rPr>
              <a:t>(polymorphism)  </a:t>
            </a:r>
            <a:r>
              <a:rPr dirty="0" sz="3200" spc="-10">
                <a:latin typeface="Arial"/>
                <a:cs typeface="Arial"/>
              </a:rPr>
              <a:t>trong quá trình </a:t>
            </a:r>
            <a:r>
              <a:rPr dirty="0" sz="3200" spc="-5">
                <a:latin typeface="Arial"/>
                <a:cs typeface="Arial"/>
              </a:rPr>
              <a:t>biên </a:t>
            </a:r>
            <a:r>
              <a:rPr dirty="0" sz="3200" spc="35">
                <a:latin typeface="Arial"/>
                <a:cs typeface="Arial"/>
              </a:rPr>
              <a:t>dịch </a:t>
            </a:r>
            <a:r>
              <a:rPr dirty="0" sz="3200" spc="-5">
                <a:latin typeface="Arial"/>
                <a:cs typeface="Arial"/>
              </a:rPr>
              <a:t>(compile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time)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1398270" marR="5080" indent="30480">
              <a:lnSpc>
                <a:spcPct val="100000"/>
              </a:lnSpc>
              <a:spcBef>
                <a:spcPts val="100"/>
              </a:spcBef>
            </a:pPr>
            <a:r>
              <a:rPr dirty="0" sz="4000" spc="-40"/>
              <a:t>Ghi </a:t>
            </a:r>
            <a:r>
              <a:rPr dirty="0" sz="4000" spc="-5"/>
              <a:t>đè </a:t>
            </a:r>
            <a:r>
              <a:rPr dirty="0" sz="4000" spc="-80"/>
              <a:t>phương </a:t>
            </a:r>
            <a:r>
              <a:rPr dirty="0" sz="4000" spc="-55"/>
              <a:t>thức  </a:t>
            </a:r>
            <a:r>
              <a:rPr dirty="0" sz="4000" spc="-40"/>
              <a:t>(Methods</a:t>
            </a:r>
            <a:r>
              <a:rPr dirty="0" sz="4000" spc="-105"/>
              <a:t> </a:t>
            </a:r>
            <a:r>
              <a:rPr dirty="0" sz="4000" spc="-40"/>
              <a:t>Overriding)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269" y="1965960"/>
            <a:ext cx="64249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10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3200" spc="-25">
                <a:latin typeface="Arial"/>
                <a:cs typeface="Arial"/>
              </a:rPr>
              <a:t>Những </a:t>
            </a:r>
            <a:r>
              <a:rPr dirty="0" sz="3200" spc="-50">
                <a:latin typeface="Arial"/>
                <a:cs typeface="Arial"/>
              </a:rPr>
              <a:t>phương </a:t>
            </a:r>
            <a:r>
              <a:rPr dirty="0" sz="3200" spc="-35">
                <a:latin typeface="Arial"/>
                <a:cs typeface="Arial"/>
              </a:rPr>
              <a:t>thức </a:t>
            </a:r>
            <a:r>
              <a:rPr dirty="0" sz="3200" spc="-70">
                <a:latin typeface="Arial"/>
                <a:cs typeface="Arial"/>
              </a:rPr>
              <a:t>được </a:t>
            </a:r>
            <a:r>
              <a:rPr dirty="0" sz="3200">
                <a:latin typeface="Arial"/>
                <a:cs typeface="Arial"/>
              </a:rPr>
              <a:t>ghi</a:t>
            </a:r>
            <a:r>
              <a:rPr dirty="0" sz="3200" spc="20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đè: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3010" y="257428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010" y="343027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1920" rIns="0" bIns="0" rtlCol="0" vert="horz">
            <a:spAutoFit/>
          </a:bodyPr>
          <a:lstStyle/>
          <a:p>
            <a:pPr marL="758190" marR="5080">
              <a:lnSpc>
                <a:spcPts val="3020"/>
              </a:lnSpc>
              <a:spcBef>
                <a:spcPts val="480"/>
              </a:spcBef>
            </a:pPr>
            <a:r>
              <a:rPr dirty="0" sz="2800" spc="-25"/>
              <a:t>Có </a:t>
            </a:r>
            <a:r>
              <a:rPr dirty="0" sz="2800" spc="25"/>
              <a:t>mặt </a:t>
            </a:r>
            <a:r>
              <a:rPr dirty="0" sz="2800" spc="-25"/>
              <a:t>trong </a:t>
            </a:r>
            <a:r>
              <a:rPr dirty="0" sz="2800" spc="-55"/>
              <a:t>lớp </a:t>
            </a:r>
            <a:r>
              <a:rPr dirty="0" sz="2800" spc="-25"/>
              <a:t>cha </a:t>
            </a:r>
            <a:r>
              <a:rPr dirty="0" sz="2800" spc="-30"/>
              <a:t>(superclass) </a:t>
            </a:r>
            <a:r>
              <a:rPr dirty="0" sz="2800" spc="-15"/>
              <a:t>cũng</a:t>
            </a:r>
            <a:r>
              <a:rPr dirty="0" sz="2800" spc="-280"/>
              <a:t> </a:t>
            </a:r>
            <a:r>
              <a:rPr dirty="0" sz="2800" spc="-55"/>
              <a:t>như  </a:t>
            </a:r>
            <a:r>
              <a:rPr dirty="0" sz="2800" spc="-50"/>
              <a:t>lớp </a:t>
            </a:r>
            <a:r>
              <a:rPr dirty="0" sz="2800" spc="60"/>
              <a:t>kế </a:t>
            </a:r>
            <a:r>
              <a:rPr dirty="0" sz="2800" spc="-45"/>
              <a:t>thừa</a:t>
            </a:r>
            <a:r>
              <a:rPr dirty="0" sz="2800" spc="-220"/>
              <a:t> </a:t>
            </a:r>
            <a:r>
              <a:rPr dirty="0" sz="2800" spc="-30"/>
              <a:t>(subclass)</a:t>
            </a:r>
            <a:endParaRPr sz="2800"/>
          </a:p>
          <a:p>
            <a:pPr marL="758190" marR="978535">
              <a:lnSpc>
                <a:spcPts val="3020"/>
              </a:lnSpc>
              <a:spcBef>
                <a:spcPts val="695"/>
              </a:spcBef>
            </a:pPr>
            <a:r>
              <a:rPr dirty="0" sz="2800" spc="-60"/>
              <a:t>Được </a:t>
            </a:r>
            <a:r>
              <a:rPr dirty="0" sz="2800" spc="25"/>
              <a:t>định </a:t>
            </a:r>
            <a:r>
              <a:rPr dirty="0" sz="2800" spc="-25"/>
              <a:t>nghĩa </a:t>
            </a:r>
            <a:r>
              <a:rPr dirty="0" sz="2800" spc="35"/>
              <a:t>lại </a:t>
            </a:r>
            <a:r>
              <a:rPr dirty="0" sz="2800" spc="-25"/>
              <a:t>trong </a:t>
            </a:r>
            <a:r>
              <a:rPr dirty="0" sz="2800" spc="-50"/>
              <a:t>lớp </a:t>
            </a:r>
            <a:r>
              <a:rPr dirty="0" sz="2800" spc="55"/>
              <a:t>kế</a:t>
            </a:r>
            <a:r>
              <a:rPr dirty="0" sz="2800" spc="-295"/>
              <a:t> </a:t>
            </a:r>
            <a:r>
              <a:rPr dirty="0" sz="2800" spc="-45"/>
              <a:t>thừa  </a:t>
            </a:r>
            <a:r>
              <a:rPr dirty="0" sz="2800" spc="-30"/>
              <a:t>(subclass)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63269" y="4370070"/>
            <a:ext cx="7618095" cy="138938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algn="just" marL="358140" marR="5080" indent="-345440">
              <a:lnSpc>
                <a:spcPts val="3450"/>
              </a:lnSpc>
              <a:spcBef>
                <a:spcPts val="540"/>
              </a:spcBef>
              <a:buChar char="•"/>
              <a:tabLst>
                <a:tab pos="358140" algn="l"/>
              </a:tabLst>
            </a:pPr>
            <a:r>
              <a:rPr dirty="0" sz="3200" spc="-25">
                <a:latin typeface="Arial"/>
                <a:cs typeface="Arial"/>
              </a:rPr>
              <a:t>Những </a:t>
            </a:r>
            <a:r>
              <a:rPr dirty="0" sz="3200" spc="-45">
                <a:latin typeface="Arial"/>
                <a:cs typeface="Arial"/>
              </a:rPr>
              <a:t>phương </a:t>
            </a:r>
            <a:r>
              <a:rPr dirty="0" sz="3200" spc="-35">
                <a:latin typeface="Arial"/>
                <a:cs typeface="Arial"/>
              </a:rPr>
              <a:t>thức </a:t>
            </a:r>
            <a:r>
              <a:rPr dirty="0" sz="3200" spc="-65">
                <a:latin typeface="Arial"/>
                <a:cs typeface="Arial"/>
              </a:rPr>
              <a:t>được </a:t>
            </a:r>
            <a:r>
              <a:rPr dirty="0" sz="3200">
                <a:latin typeface="Arial"/>
                <a:cs typeface="Arial"/>
              </a:rPr>
              <a:t>ghi đè </a:t>
            </a:r>
            <a:r>
              <a:rPr dirty="0" sz="3200" spc="-5">
                <a:latin typeface="Arial"/>
                <a:cs typeface="Arial"/>
              </a:rPr>
              <a:t>là </a:t>
            </a:r>
            <a:r>
              <a:rPr dirty="0" sz="3200" spc="50">
                <a:latin typeface="Arial"/>
                <a:cs typeface="Arial"/>
              </a:rPr>
              <a:t>một  </a:t>
            </a:r>
            <a:r>
              <a:rPr dirty="0" sz="3200" spc="-5">
                <a:latin typeface="Arial"/>
                <a:cs typeface="Arial"/>
              </a:rPr>
              <a:t>hình </a:t>
            </a:r>
            <a:r>
              <a:rPr dirty="0" sz="3200" spc="-35">
                <a:latin typeface="Arial"/>
                <a:cs typeface="Arial"/>
              </a:rPr>
              <a:t>thức </a:t>
            </a:r>
            <a:r>
              <a:rPr dirty="0" sz="3200">
                <a:latin typeface="Arial"/>
                <a:cs typeface="Arial"/>
              </a:rPr>
              <a:t>đa </a:t>
            </a:r>
            <a:r>
              <a:rPr dirty="0" sz="3200" spc="-5">
                <a:latin typeface="Arial"/>
                <a:cs typeface="Arial"/>
              </a:rPr>
              <a:t>hình </a:t>
            </a:r>
            <a:r>
              <a:rPr dirty="0" sz="3200">
                <a:latin typeface="Arial"/>
                <a:cs typeface="Arial"/>
              </a:rPr>
              <a:t>(polymorphism) </a:t>
            </a:r>
            <a:r>
              <a:rPr dirty="0" sz="3200" spc="-10">
                <a:latin typeface="Arial"/>
                <a:cs typeface="Arial"/>
              </a:rPr>
              <a:t>trong  quá trình </a:t>
            </a:r>
            <a:r>
              <a:rPr dirty="0" sz="3200" spc="-30">
                <a:latin typeface="Arial"/>
                <a:cs typeface="Arial"/>
              </a:rPr>
              <a:t>thực </a:t>
            </a:r>
            <a:r>
              <a:rPr dirty="0" sz="3200" spc="-5">
                <a:latin typeface="Arial"/>
                <a:cs typeface="Arial"/>
              </a:rPr>
              <a:t>thi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(Runtime)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1469390" marR="5080" indent="-168910">
              <a:lnSpc>
                <a:spcPct val="100000"/>
              </a:lnSpc>
              <a:spcBef>
                <a:spcPts val="100"/>
              </a:spcBef>
            </a:pPr>
            <a:r>
              <a:rPr dirty="0" sz="4000" spc="-85"/>
              <a:t>Phương </a:t>
            </a:r>
            <a:r>
              <a:rPr dirty="0" sz="4000" spc="-55"/>
              <a:t>thức </a:t>
            </a:r>
            <a:r>
              <a:rPr dirty="0" sz="4000" spc="-70"/>
              <a:t>khởi </a:t>
            </a:r>
            <a:r>
              <a:rPr dirty="0" sz="4000" spc="60"/>
              <a:t>tạo  </a:t>
            </a:r>
            <a:r>
              <a:rPr dirty="0" sz="4000" spc="-35"/>
              <a:t>(Class</a:t>
            </a:r>
            <a:r>
              <a:rPr dirty="0" sz="4000" spc="-155"/>
              <a:t> </a:t>
            </a:r>
            <a:r>
              <a:rPr dirty="0" sz="4000" spc="-40"/>
              <a:t>Constructors)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269" y="1972310"/>
            <a:ext cx="7502525" cy="383032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355600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2800" spc="-20">
                <a:latin typeface="Arial"/>
                <a:cs typeface="Arial"/>
              </a:rPr>
              <a:t>Là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-55">
                <a:latin typeface="Arial"/>
                <a:cs typeface="Arial"/>
              </a:rPr>
              <a:t>phương </a:t>
            </a:r>
            <a:r>
              <a:rPr dirty="0" sz="2800" spc="-40">
                <a:latin typeface="Arial"/>
                <a:cs typeface="Arial"/>
              </a:rPr>
              <a:t>thức </a:t>
            </a:r>
            <a:r>
              <a:rPr dirty="0" sz="2800" spc="50">
                <a:latin typeface="Arial"/>
                <a:cs typeface="Arial"/>
              </a:rPr>
              <a:t>đặc </a:t>
            </a:r>
            <a:r>
              <a:rPr dirty="0" sz="2800" spc="15">
                <a:latin typeface="Arial"/>
                <a:cs typeface="Arial"/>
              </a:rPr>
              <a:t>biệt </a:t>
            </a:r>
            <a:r>
              <a:rPr dirty="0" sz="2800" spc="-30">
                <a:latin typeface="Arial"/>
                <a:cs typeface="Arial"/>
              </a:rPr>
              <a:t>dùng </a:t>
            </a:r>
            <a:r>
              <a:rPr dirty="0" sz="2800" spc="85">
                <a:latin typeface="Arial"/>
                <a:cs typeface="Arial"/>
              </a:rPr>
              <a:t>để </a:t>
            </a:r>
            <a:r>
              <a:rPr dirty="0" sz="2800" spc="-50">
                <a:latin typeface="Arial"/>
                <a:cs typeface="Arial"/>
              </a:rPr>
              <a:t>khởi  </a:t>
            </a:r>
            <a:r>
              <a:rPr dirty="0" sz="2800" spc="35">
                <a:latin typeface="Arial"/>
                <a:cs typeface="Arial"/>
              </a:rPr>
              <a:t>tạo </a:t>
            </a:r>
            <a:r>
              <a:rPr dirty="0" sz="2800" spc="-25">
                <a:latin typeface="Arial"/>
                <a:cs typeface="Arial"/>
              </a:rPr>
              <a:t>giá </a:t>
            </a:r>
            <a:r>
              <a:rPr dirty="0" sz="2800" spc="25">
                <a:latin typeface="Arial"/>
                <a:cs typeface="Arial"/>
              </a:rPr>
              <a:t>trị </a:t>
            </a:r>
            <a:r>
              <a:rPr dirty="0" sz="2800" spc="-20">
                <a:latin typeface="Arial"/>
                <a:cs typeface="Arial"/>
              </a:rPr>
              <a:t>cho các </a:t>
            </a:r>
            <a:r>
              <a:rPr dirty="0" sz="2800" spc="15">
                <a:latin typeface="Arial"/>
                <a:cs typeface="Arial"/>
              </a:rPr>
              <a:t>biến </a:t>
            </a:r>
            <a:r>
              <a:rPr dirty="0" sz="2800" spc="-30">
                <a:latin typeface="Arial"/>
                <a:cs typeface="Arial"/>
              </a:rPr>
              <a:t>thành </a:t>
            </a:r>
            <a:r>
              <a:rPr dirty="0" sz="2800" spc="-25">
                <a:latin typeface="Arial"/>
                <a:cs typeface="Arial"/>
              </a:rPr>
              <a:t>viên </a:t>
            </a:r>
            <a:r>
              <a:rPr dirty="0" sz="2800" spc="60">
                <a:latin typeface="Arial"/>
                <a:cs typeface="Arial"/>
              </a:rPr>
              <a:t>của </a:t>
            </a:r>
            <a:r>
              <a:rPr dirty="0" sz="2800" spc="-50">
                <a:latin typeface="Arial"/>
                <a:cs typeface="Arial"/>
              </a:rPr>
              <a:t>lớp</a:t>
            </a:r>
            <a:r>
              <a:rPr dirty="0" sz="2800" spc="-395">
                <a:latin typeface="Arial"/>
                <a:cs typeface="Arial"/>
              </a:rPr>
              <a:t> </a:t>
            </a:r>
            <a:r>
              <a:rPr dirty="0" sz="2800" spc="40">
                <a:latin typeface="Arial"/>
                <a:cs typeface="Arial"/>
              </a:rPr>
              <a:t>đối  </a:t>
            </a:r>
            <a:r>
              <a:rPr dirty="0" sz="2800" spc="-60">
                <a:latin typeface="Arial"/>
                <a:cs typeface="Arial"/>
              </a:rPr>
              <a:t>tượng</a:t>
            </a:r>
            <a:endParaRPr sz="2800">
              <a:latin typeface="Arial"/>
              <a:cs typeface="Arial"/>
            </a:endParaRPr>
          </a:p>
          <a:p>
            <a:pPr algn="just" marL="355600" marR="5080" indent="-342900">
              <a:lnSpc>
                <a:spcPts val="3030"/>
              </a:lnSpc>
              <a:spcBef>
                <a:spcPts val="685"/>
              </a:spcBef>
              <a:buChar char="•"/>
              <a:tabLst>
                <a:tab pos="355600" algn="l"/>
              </a:tabLst>
            </a:pPr>
            <a:r>
              <a:rPr dirty="0" sz="2800" spc="-25">
                <a:latin typeface="Arial"/>
                <a:cs typeface="Arial"/>
              </a:rPr>
              <a:t>Có </a:t>
            </a:r>
            <a:r>
              <a:rPr dirty="0" sz="2800" spc="-30">
                <a:latin typeface="Arial"/>
                <a:cs typeface="Arial"/>
              </a:rPr>
              <a:t>cùng </a:t>
            </a:r>
            <a:r>
              <a:rPr dirty="0" sz="2800" spc="-20">
                <a:latin typeface="Arial"/>
                <a:cs typeface="Arial"/>
              </a:rPr>
              <a:t>tên </a:t>
            </a:r>
            <a:r>
              <a:rPr dirty="0" sz="2800" spc="-55">
                <a:latin typeface="Arial"/>
                <a:cs typeface="Arial"/>
              </a:rPr>
              <a:t>với </a:t>
            </a:r>
            <a:r>
              <a:rPr dirty="0" sz="2800" spc="-20">
                <a:latin typeface="Arial"/>
                <a:cs typeface="Arial"/>
              </a:rPr>
              <a:t>tên </a:t>
            </a: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-20">
                <a:latin typeface="Arial"/>
                <a:cs typeface="Arial"/>
              </a:rPr>
              <a:t>và </a:t>
            </a:r>
            <a:r>
              <a:rPr dirty="0" sz="2800" spc="-30">
                <a:latin typeface="Arial"/>
                <a:cs typeface="Arial"/>
              </a:rPr>
              <a:t>không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-25">
                <a:latin typeface="Arial"/>
                <a:cs typeface="Arial"/>
              </a:rPr>
              <a:t>giá </a:t>
            </a:r>
            <a:r>
              <a:rPr dirty="0" sz="2800" spc="40">
                <a:latin typeface="Arial"/>
                <a:cs typeface="Arial"/>
              </a:rPr>
              <a:t>trị trả  </a:t>
            </a:r>
            <a:r>
              <a:rPr dirty="0" sz="2800" spc="60">
                <a:latin typeface="Arial"/>
                <a:cs typeface="Arial"/>
              </a:rPr>
              <a:t>về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65">
                <a:latin typeface="Arial"/>
                <a:cs typeface="Arial"/>
              </a:rPr>
              <a:t>Được </a:t>
            </a:r>
            <a:r>
              <a:rPr dirty="0" sz="2800" spc="30">
                <a:latin typeface="Arial"/>
                <a:cs typeface="Arial"/>
              </a:rPr>
              <a:t>gọi </a:t>
            </a:r>
            <a:r>
              <a:rPr dirty="0" sz="2800" spc="-25">
                <a:latin typeface="Arial"/>
                <a:cs typeface="Arial"/>
              </a:rPr>
              <a:t>khi </a:t>
            </a:r>
            <a:r>
              <a:rPr dirty="0" sz="2800" spc="40">
                <a:latin typeface="Arial"/>
                <a:cs typeface="Arial"/>
              </a:rPr>
              <a:t>đối </a:t>
            </a:r>
            <a:r>
              <a:rPr dirty="0" sz="2800" spc="-60">
                <a:latin typeface="Arial"/>
                <a:cs typeface="Arial"/>
              </a:rPr>
              <a:t>tượng được </a:t>
            </a:r>
            <a:r>
              <a:rPr dirty="0" sz="2800" spc="35">
                <a:latin typeface="Arial"/>
                <a:cs typeface="Arial"/>
              </a:rPr>
              <a:t>tạo</a:t>
            </a:r>
            <a:r>
              <a:rPr dirty="0" sz="2800" spc="-21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ra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5">
                <a:latin typeface="Arial"/>
                <a:cs typeface="Arial"/>
              </a:rPr>
              <a:t>Có </a:t>
            </a:r>
            <a:r>
              <a:rPr dirty="0" sz="2800">
                <a:latin typeface="Arial"/>
                <a:cs typeface="Arial"/>
              </a:rPr>
              <a:t>2</a:t>
            </a:r>
            <a:r>
              <a:rPr dirty="0" sz="2800" spc="-190">
                <a:latin typeface="Arial"/>
                <a:cs typeface="Arial"/>
              </a:rPr>
              <a:t> </a:t>
            </a:r>
            <a:r>
              <a:rPr dirty="0" sz="2800" spc="10">
                <a:latin typeface="Arial"/>
                <a:cs typeface="Arial"/>
              </a:rPr>
              <a:t>loại: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05"/>
              </a:spcBef>
              <a:buChar char="–"/>
              <a:tabLst>
                <a:tab pos="755650" algn="l"/>
              </a:tabLst>
            </a:pPr>
            <a:r>
              <a:rPr dirty="0" sz="2400" spc="-45">
                <a:latin typeface="Arial"/>
                <a:cs typeface="Arial"/>
              </a:rPr>
              <a:t>Tường </a:t>
            </a:r>
            <a:r>
              <a:rPr dirty="0" sz="2400" spc="-5">
                <a:latin typeface="Arial"/>
                <a:cs typeface="Arial"/>
              </a:rPr>
              <a:t>minh </a:t>
            </a:r>
            <a:r>
              <a:rPr dirty="0" sz="2400" spc="-10">
                <a:latin typeface="Arial"/>
                <a:cs typeface="Arial"/>
              </a:rPr>
              <a:t>(Explicit</a:t>
            </a:r>
            <a:r>
              <a:rPr dirty="0" sz="2400" spc="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constructors)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05"/>
              </a:spcBef>
              <a:buChar char="–"/>
              <a:tabLst>
                <a:tab pos="755650" algn="l"/>
              </a:tabLst>
            </a:pPr>
            <a:r>
              <a:rPr dirty="0" sz="2400" spc="25">
                <a:latin typeface="Arial"/>
                <a:cs typeface="Arial"/>
              </a:rPr>
              <a:t>Ngầm </a:t>
            </a:r>
            <a:r>
              <a:rPr dirty="0" sz="2400" spc="25">
                <a:latin typeface="Arial"/>
                <a:cs typeface="Arial"/>
              </a:rPr>
              <a:t>định </a:t>
            </a:r>
            <a:r>
              <a:rPr dirty="0" sz="2400" spc="-5">
                <a:latin typeface="Arial"/>
                <a:cs typeface="Arial"/>
              </a:rPr>
              <a:t>(Implicit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constructors)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8150" y="817880"/>
            <a:ext cx="677354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36319" marR="5080" indent="-1023619">
              <a:lnSpc>
                <a:spcPct val="100000"/>
              </a:lnSpc>
              <a:spcBef>
                <a:spcPts val="100"/>
              </a:spcBef>
            </a:pPr>
            <a:r>
              <a:rPr dirty="0" sz="2800" spc="-40" b="1">
                <a:latin typeface="Arial"/>
                <a:cs typeface="Arial"/>
              </a:rPr>
              <a:t>Phương </a:t>
            </a:r>
            <a:r>
              <a:rPr dirty="0" sz="2800" spc="-30" b="1">
                <a:latin typeface="Arial"/>
                <a:cs typeface="Arial"/>
              </a:rPr>
              <a:t>thức </a:t>
            </a:r>
            <a:r>
              <a:rPr dirty="0" sz="2800" spc="-40" b="1">
                <a:latin typeface="Arial"/>
                <a:cs typeface="Arial"/>
              </a:rPr>
              <a:t>khởi </a:t>
            </a:r>
            <a:r>
              <a:rPr dirty="0" sz="2800" spc="90" b="1">
                <a:latin typeface="Arial"/>
                <a:cs typeface="Arial"/>
              </a:rPr>
              <a:t>tạo </a:t>
            </a:r>
            <a:r>
              <a:rPr dirty="0" sz="2800" spc="75" b="1">
                <a:latin typeface="Arial"/>
                <a:cs typeface="Arial"/>
              </a:rPr>
              <a:t>của </a:t>
            </a:r>
            <a:r>
              <a:rPr dirty="0" sz="2800" spc="-40" b="1">
                <a:latin typeface="Arial"/>
                <a:cs typeface="Arial"/>
              </a:rPr>
              <a:t>lớp </a:t>
            </a:r>
            <a:r>
              <a:rPr dirty="0" sz="2800" spc="85" b="1">
                <a:latin typeface="Arial"/>
                <a:cs typeface="Arial"/>
              </a:rPr>
              <a:t>dẫn</a:t>
            </a:r>
            <a:r>
              <a:rPr dirty="0" sz="2800" spc="-415" b="1">
                <a:latin typeface="Arial"/>
                <a:cs typeface="Arial"/>
              </a:rPr>
              <a:t> </a:t>
            </a:r>
            <a:r>
              <a:rPr dirty="0" sz="2800" spc="55" b="1">
                <a:latin typeface="Arial"/>
                <a:cs typeface="Arial"/>
              </a:rPr>
              <a:t>xuất  </a:t>
            </a:r>
            <a:r>
              <a:rPr dirty="0" sz="2800" spc="-35" b="1">
                <a:latin typeface="Arial"/>
                <a:cs typeface="Arial"/>
              </a:rPr>
              <a:t>(Derived </a:t>
            </a:r>
            <a:r>
              <a:rPr dirty="0" sz="2800" spc="-25" b="1">
                <a:latin typeface="Arial"/>
                <a:cs typeface="Arial"/>
              </a:rPr>
              <a:t>class</a:t>
            </a:r>
            <a:r>
              <a:rPr dirty="0" sz="2800" spc="-114" b="1">
                <a:latin typeface="Arial"/>
                <a:cs typeface="Arial"/>
              </a:rPr>
              <a:t> </a:t>
            </a:r>
            <a:r>
              <a:rPr dirty="0" sz="2800" spc="-30" b="1">
                <a:latin typeface="Arial"/>
                <a:cs typeface="Arial"/>
              </a:rPr>
              <a:t>constructors)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9839" y="2051050"/>
            <a:ext cx="75819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/>
              <a:t>Có cùng tên </a:t>
            </a:r>
            <a:r>
              <a:rPr dirty="0" sz="3200" spc="-50"/>
              <a:t>với </a:t>
            </a:r>
            <a:r>
              <a:rPr dirty="0" sz="3200" spc="-55"/>
              <a:t>lớp </a:t>
            </a:r>
            <a:r>
              <a:rPr dirty="0" sz="3200" spc="55"/>
              <a:t>dẫn </a:t>
            </a:r>
            <a:r>
              <a:rPr dirty="0" sz="3200" spc="35"/>
              <a:t>xuất</a:t>
            </a:r>
            <a:r>
              <a:rPr dirty="0" sz="3200" spc="25"/>
              <a:t> </a:t>
            </a:r>
            <a:r>
              <a:rPr dirty="0" sz="3200"/>
              <a:t>(subclass)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259839" y="2653029"/>
            <a:ext cx="7614284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605280" algn="l"/>
                <a:tab pos="2290445" algn="l"/>
                <a:tab pos="2745105" algn="l"/>
                <a:tab pos="3064510" algn="l"/>
                <a:tab pos="3715385" algn="l"/>
                <a:tab pos="4204970" algn="l"/>
                <a:tab pos="5278120" algn="l"/>
                <a:tab pos="5420995" algn="l"/>
                <a:tab pos="6070600" algn="l"/>
                <a:tab pos="6170930" algn="l"/>
                <a:tab pos="6943090" algn="l"/>
              </a:tabLst>
            </a:pPr>
            <a:r>
              <a:rPr dirty="0" sz="3200">
                <a:latin typeface="Arial"/>
                <a:cs typeface="Arial"/>
              </a:rPr>
              <a:t>M</a:t>
            </a:r>
            <a:r>
              <a:rPr dirty="0" sz="3200" spc="180">
                <a:latin typeface="Arial"/>
                <a:cs typeface="Arial"/>
              </a:rPr>
              <a:t>ệ</a:t>
            </a:r>
            <a:r>
              <a:rPr dirty="0" sz="3200" spc="-5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h	</a:t>
            </a:r>
            <a:r>
              <a:rPr dirty="0" sz="3200" spc="5">
                <a:latin typeface="Arial"/>
                <a:cs typeface="Arial"/>
              </a:rPr>
              <a:t>đ</a:t>
            </a:r>
            <a:r>
              <a:rPr dirty="0" sz="3200" spc="180">
                <a:latin typeface="Arial"/>
                <a:cs typeface="Arial"/>
              </a:rPr>
              <a:t>ề</a:t>
            </a:r>
            <a:r>
              <a:rPr dirty="0" sz="3200">
                <a:latin typeface="Arial"/>
                <a:cs typeface="Arial"/>
              </a:rPr>
              <a:t>	</a:t>
            </a:r>
            <a:r>
              <a:rPr dirty="0" sz="3200" spc="10">
                <a:latin typeface="Arial"/>
                <a:cs typeface="Arial"/>
              </a:rPr>
              <a:t>g</a:t>
            </a:r>
            <a:r>
              <a:rPr dirty="0" sz="3200" spc="165">
                <a:latin typeface="Arial"/>
                <a:cs typeface="Arial"/>
              </a:rPr>
              <a:t>ọ</a:t>
            </a:r>
            <a:r>
              <a:rPr dirty="0" sz="3200">
                <a:latin typeface="Arial"/>
                <a:cs typeface="Arial"/>
              </a:rPr>
              <a:t>i	c</a:t>
            </a:r>
            <a:r>
              <a:rPr dirty="0" sz="3200" spc="-15">
                <a:latin typeface="Arial"/>
                <a:cs typeface="Arial"/>
              </a:rPr>
              <a:t>o</a:t>
            </a:r>
            <a:r>
              <a:rPr dirty="0" sz="3200" spc="-5">
                <a:latin typeface="Arial"/>
                <a:cs typeface="Arial"/>
              </a:rPr>
              <a:t>nst</a:t>
            </a:r>
            <a:r>
              <a:rPr dirty="0" sz="3200" spc="-10">
                <a:latin typeface="Arial"/>
                <a:cs typeface="Arial"/>
              </a:rPr>
              <a:t>r</a:t>
            </a:r>
            <a:r>
              <a:rPr dirty="0" sz="3200" spc="-5">
                <a:latin typeface="Arial"/>
                <a:cs typeface="Arial"/>
              </a:rPr>
              <a:t>u</a:t>
            </a:r>
            <a:r>
              <a:rPr dirty="0" sz="3200" spc="-10">
                <a:latin typeface="Arial"/>
                <a:cs typeface="Arial"/>
              </a:rPr>
              <a:t>c</a:t>
            </a:r>
            <a:r>
              <a:rPr dirty="0" sz="3200" spc="-5">
                <a:latin typeface="Arial"/>
                <a:cs typeface="Arial"/>
              </a:rPr>
              <a:t>to</a:t>
            </a:r>
            <a:r>
              <a:rPr dirty="0" sz="3200">
                <a:latin typeface="Arial"/>
                <a:cs typeface="Arial"/>
              </a:rPr>
              <a:t>r	</a:t>
            </a:r>
            <a:r>
              <a:rPr dirty="0" sz="3200" spc="5">
                <a:latin typeface="Arial"/>
                <a:cs typeface="Arial"/>
              </a:rPr>
              <a:t>c</a:t>
            </a:r>
            <a:r>
              <a:rPr dirty="0" sz="3200" spc="215">
                <a:latin typeface="Arial"/>
                <a:cs typeface="Arial"/>
              </a:rPr>
              <a:t>ủ</a:t>
            </a:r>
            <a:r>
              <a:rPr dirty="0" sz="3200">
                <a:latin typeface="Arial"/>
                <a:cs typeface="Arial"/>
              </a:rPr>
              <a:t>a		</a:t>
            </a:r>
            <a:r>
              <a:rPr dirty="0" sz="3200" spc="15">
                <a:latin typeface="Arial"/>
                <a:cs typeface="Arial"/>
              </a:rPr>
              <a:t>l</a:t>
            </a:r>
            <a:r>
              <a:rPr dirty="0" sz="3200" spc="-185">
                <a:latin typeface="Arial"/>
                <a:cs typeface="Arial"/>
              </a:rPr>
              <a:t>ớ</a:t>
            </a:r>
            <a:r>
              <a:rPr dirty="0" sz="3200">
                <a:latin typeface="Arial"/>
                <a:cs typeface="Arial"/>
              </a:rPr>
              <a:t>p	c</a:t>
            </a:r>
            <a:r>
              <a:rPr dirty="0" sz="3200" spc="0">
                <a:latin typeface="Arial"/>
                <a:cs typeface="Arial"/>
              </a:rPr>
              <a:t>h</a:t>
            </a:r>
            <a:r>
              <a:rPr dirty="0" sz="3200">
                <a:latin typeface="Arial"/>
                <a:cs typeface="Arial"/>
              </a:rPr>
              <a:t>a  </a:t>
            </a:r>
            <a:r>
              <a:rPr dirty="0" sz="3200" spc="5">
                <a:latin typeface="Arial"/>
                <a:cs typeface="Arial"/>
              </a:rPr>
              <a:t>(</a:t>
            </a:r>
            <a:r>
              <a:rPr dirty="0" sz="3200" spc="0">
                <a:latin typeface="Arial"/>
                <a:cs typeface="Arial"/>
              </a:rPr>
              <a:t>s</a:t>
            </a:r>
            <a:r>
              <a:rPr dirty="0" sz="3200" spc="-15">
                <a:latin typeface="Arial"/>
                <a:cs typeface="Arial"/>
              </a:rPr>
              <a:t>u</a:t>
            </a:r>
            <a:r>
              <a:rPr dirty="0" sz="3200" spc="0">
                <a:latin typeface="Arial"/>
                <a:cs typeface="Arial"/>
              </a:rPr>
              <a:t>p</a:t>
            </a:r>
            <a:r>
              <a:rPr dirty="0" sz="3200" spc="-5">
                <a:latin typeface="Arial"/>
                <a:cs typeface="Arial"/>
              </a:rPr>
              <a:t>e</a:t>
            </a:r>
            <a:r>
              <a:rPr dirty="0" sz="3200" spc="-20">
                <a:latin typeface="Arial"/>
                <a:cs typeface="Arial"/>
              </a:rPr>
              <a:t>r</a:t>
            </a:r>
            <a:r>
              <a:rPr dirty="0" sz="3200">
                <a:latin typeface="Arial"/>
                <a:cs typeface="Arial"/>
              </a:rPr>
              <a:t>cl</a:t>
            </a:r>
            <a:r>
              <a:rPr dirty="0" sz="3200" spc="-15">
                <a:latin typeface="Arial"/>
                <a:cs typeface="Arial"/>
              </a:rPr>
              <a:t>a</a:t>
            </a:r>
            <a:r>
              <a:rPr dirty="0" sz="3200" spc="0">
                <a:latin typeface="Arial"/>
                <a:cs typeface="Arial"/>
              </a:rPr>
              <a:t>ss</a:t>
            </a:r>
            <a:r>
              <a:rPr dirty="0" sz="3200">
                <a:latin typeface="Arial"/>
                <a:cs typeface="Arial"/>
              </a:rPr>
              <a:t>)	</a:t>
            </a:r>
            <a:r>
              <a:rPr dirty="0" sz="3200" spc="-5">
                <a:latin typeface="Arial"/>
                <a:cs typeface="Arial"/>
              </a:rPr>
              <a:t>p</a:t>
            </a:r>
            <a:r>
              <a:rPr dirty="0" sz="3200" spc="30">
                <a:latin typeface="Arial"/>
                <a:cs typeface="Arial"/>
              </a:rPr>
              <a:t>h</a:t>
            </a:r>
            <a:r>
              <a:rPr dirty="0" sz="3200" spc="180">
                <a:latin typeface="Arial"/>
                <a:cs typeface="Arial"/>
              </a:rPr>
              <a:t>ả</a:t>
            </a:r>
            <a:r>
              <a:rPr dirty="0" sz="3200">
                <a:latin typeface="Arial"/>
                <a:cs typeface="Arial"/>
              </a:rPr>
              <a:t>i	</a:t>
            </a:r>
            <a:r>
              <a:rPr dirty="0" sz="3200" spc="-5">
                <a:latin typeface="Arial"/>
                <a:cs typeface="Arial"/>
              </a:rPr>
              <a:t>l</a:t>
            </a:r>
            <a:r>
              <a:rPr dirty="0" sz="3200">
                <a:latin typeface="Arial"/>
                <a:cs typeface="Arial"/>
              </a:rPr>
              <a:t>à	</a:t>
            </a:r>
            <a:r>
              <a:rPr dirty="0" sz="3200" spc="10">
                <a:latin typeface="Arial"/>
                <a:cs typeface="Arial"/>
              </a:rPr>
              <a:t>m</a:t>
            </a:r>
            <a:r>
              <a:rPr dirty="0" sz="3200" spc="170">
                <a:latin typeface="Arial"/>
                <a:cs typeface="Arial"/>
              </a:rPr>
              <a:t>ệ</a:t>
            </a:r>
            <a:r>
              <a:rPr dirty="0" sz="3200" spc="-5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h		</a:t>
            </a:r>
            <a:r>
              <a:rPr dirty="0" sz="3200" spc="5">
                <a:latin typeface="Arial"/>
                <a:cs typeface="Arial"/>
              </a:rPr>
              <a:t>đ</a:t>
            </a:r>
            <a:r>
              <a:rPr dirty="0" sz="3200" spc="180">
                <a:latin typeface="Arial"/>
                <a:cs typeface="Arial"/>
              </a:rPr>
              <a:t>ề</a:t>
            </a:r>
            <a:r>
              <a:rPr dirty="0" sz="3200">
                <a:latin typeface="Arial"/>
                <a:cs typeface="Arial"/>
              </a:rPr>
              <a:t>	</a:t>
            </a:r>
            <a:r>
              <a:rPr dirty="0" sz="3200" spc="25">
                <a:latin typeface="Arial"/>
                <a:cs typeface="Arial"/>
              </a:rPr>
              <a:t>đ</a:t>
            </a:r>
            <a:r>
              <a:rPr dirty="0" sz="3200" spc="165">
                <a:latin typeface="Arial"/>
                <a:cs typeface="Arial"/>
              </a:rPr>
              <a:t>ầ</a:t>
            </a:r>
            <a:r>
              <a:rPr dirty="0" sz="3200">
                <a:latin typeface="Arial"/>
                <a:cs typeface="Arial"/>
              </a:rPr>
              <a:t>u	</a:t>
            </a:r>
            <a:r>
              <a:rPr dirty="0" sz="3200" spc="-86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-15">
                <a:latin typeface="Arial"/>
                <a:cs typeface="Arial"/>
              </a:rPr>
              <a:t>i</a:t>
            </a:r>
            <a:r>
              <a:rPr dirty="0" sz="3200" spc="-5">
                <a:latin typeface="Arial"/>
                <a:cs typeface="Arial"/>
              </a:rPr>
              <a:t>ên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739" y="3628390"/>
            <a:ext cx="9493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-20">
                <a:latin typeface="Arial"/>
                <a:cs typeface="Arial"/>
              </a:rPr>
              <a:t>r</a:t>
            </a:r>
            <a:r>
              <a:rPr dirty="0" sz="3200" spc="-5">
                <a:latin typeface="Arial"/>
                <a:cs typeface="Arial"/>
              </a:rPr>
              <a:t>ong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2260" y="3628390"/>
            <a:ext cx="60331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0450" algn="l"/>
                <a:tab pos="3333115" algn="l"/>
                <a:tab pos="4211320" algn="l"/>
                <a:tab pos="5227955" algn="l"/>
              </a:tabLst>
            </a:pPr>
            <a:r>
              <a:rPr dirty="0" sz="3200">
                <a:latin typeface="Arial"/>
                <a:cs typeface="Arial"/>
              </a:rPr>
              <a:t>c</a:t>
            </a:r>
            <a:r>
              <a:rPr dirty="0" sz="3200" spc="-15">
                <a:latin typeface="Arial"/>
                <a:cs typeface="Arial"/>
              </a:rPr>
              <a:t>o</a:t>
            </a:r>
            <a:r>
              <a:rPr dirty="0" sz="3200" spc="-5">
                <a:latin typeface="Arial"/>
                <a:cs typeface="Arial"/>
              </a:rPr>
              <a:t>n</a:t>
            </a:r>
            <a:r>
              <a:rPr dirty="0" sz="3200" spc="0">
                <a:latin typeface="Arial"/>
                <a:cs typeface="Arial"/>
              </a:rPr>
              <a:t>s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-20">
                <a:latin typeface="Arial"/>
                <a:cs typeface="Arial"/>
              </a:rPr>
              <a:t>r</a:t>
            </a:r>
            <a:r>
              <a:rPr dirty="0" sz="3200" spc="-5">
                <a:latin typeface="Arial"/>
                <a:cs typeface="Arial"/>
              </a:rPr>
              <a:t>u</a:t>
            </a:r>
            <a:r>
              <a:rPr dirty="0" sz="3200" spc="-10">
                <a:latin typeface="Arial"/>
                <a:cs typeface="Arial"/>
              </a:rPr>
              <a:t>c</a:t>
            </a:r>
            <a:r>
              <a:rPr dirty="0" sz="3200" spc="-5">
                <a:latin typeface="Arial"/>
                <a:cs typeface="Arial"/>
              </a:rPr>
              <a:t>to</a:t>
            </a:r>
            <a:r>
              <a:rPr dirty="0" sz="3200">
                <a:latin typeface="Arial"/>
                <a:cs typeface="Arial"/>
              </a:rPr>
              <a:t>r	</a:t>
            </a:r>
            <a:r>
              <a:rPr dirty="0" sz="3200" spc="10">
                <a:latin typeface="Arial"/>
                <a:cs typeface="Arial"/>
              </a:rPr>
              <a:t>c</a:t>
            </a:r>
            <a:r>
              <a:rPr dirty="0" sz="3200" spc="229">
                <a:latin typeface="Arial"/>
                <a:cs typeface="Arial"/>
              </a:rPr>
              <a:t>ủ</a:t>
            </a:r>
            <a:r>
              <a:rPr dirty="0" sz="3200">
                <a:latin typeface="Arial"/>
                <a:cs typeface="Arial"/>
              </a:rPr>
              <a:t>a	</a:t>
            </a:r>
            <a:r>
              <a:rPr dirty="0" sz="3200" spc="-5">
                <a:latin typeface="Arial"/>
                <a:cs typeface="Arial"/>
              </a:rPr>
              <a:t>l</a:t>
            </a:r>
            <a:r>
              <a:rPr dirty="0" sz="3200" spc="-160">
                <a:latin typeface="Arial"/>
                <a:cs typeface="Arial"/>
              </a:rPr>
              <a:t>ớ</a:t>
            </a:r>
            <a:r>
              <a:rPr dirty="0" sz="3200">
                <a:latin typeface="Arial"/>
                <a:cs typeface="Arial"/>
              </a:rPr>
              <a:t>p	</a:t>
            </a:r>
            <a:r>
              <a:rPr dirty="0" sz="3200" spc="10">
                <a:latin typeface="Arial"/>
                <a:cs typeface="Arial"/>
              </a:rPr>
              <a:t>d</a:t>
            </a:r>
            <a:r>
              <a:rPr dirty="0" sz="3200" spc="165">
                <a:latin typeface="Arial"/>
                <a:cs typeface="Arial"/>
              </a:rPr>
              <a:t>ẫ</a:t>
            </a:r>
            <a:r>
              <a:rPr dirty="0" sz="3200">
                <a:latin typeface="Arial"/>
                <a:cs typeface="Arial"/>
              </a:rPr>
              <a:t>n	x</a:t>
            </a:r>
            <a:r>
              <a:rPr dirty="0" sz="3200" spc="5">
                <a:latin typeface="Arial"/>
                <a:cs typeface="Arial"/>
              </a:rPr>
              <a:t>u</a:t>
            </a:r>
            <a:r>
              <a:rPr dirty="0" sz="3200" spc="175">
                <a:latin typeface="Arial"/>
                <a:cs typeface="Arial"/>
              </a:rPr>
              <a:t>ấ</a:t>
            </a:r>
            <a:r>
              <a:rPr dirty="0" sz="320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739" y="4114800"/>
            <a:ext cx="18986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Arial"/>
                <a:cs typeface="Arial"/>
              </a:rPr>
              <a:t>(subclass</a:t>
            </a:r>
            <a:r>
              <a:rPr dirty="0" sz="3600" spc="-5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2139" y="840739"/>
            <a:ext cx="63614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 b="1">
                <a:latin typeface="Arial"/>
                <a:cs typeface="Arial"/>
              </a:rPr>
              <a:t>Các </a:t>
            </a:r>
            <a:r>
              <a:rPr dirty="0" spc="165" b="1">
                <a:latin typeface="Arial"/>
                <a:cs typeface="Arial"/>
              </a:rPr>
              <a:t>đặc </a:t>
            </a:r>
            <a:r>
              <a:rPr dirty="0" spc="-40" b="1">
                <a:latin typeface="Arial"/>
                <a:cs typeface="Arial"/>
              </a:rPr>
              <a:t>trưng </a:t>
            </a:r>
            <a:r>
              <a:rPr dirty="0" spc="125" b="1">
                <a:latin typeface="Arial"/>
                <a:cs typeface="Arial"/>
              </a:rPr>
              <a:t>của</a:t>
            </a:r>
            <a:r>
              <a:rPr dirty="0" spc="-430" b="1">
                <a:latin typeface="Arial"/>
                <a:cs typeface="Arial"/>
              </a:rPr>
              <a:t> </a:t>
            </a:r>
            <a:r>
              <a:rPr dirty="0" spc="-35" b="1">
                <a:latin typeface="Arial"/>
                <a:cs typeface="Arial"/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7300" y="2077720"/>
            <a:ext cx="188595" cy="3268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41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6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1650" spc="41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6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1650" spc="41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6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1650" spc="41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6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1650" spc="41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6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1650" spc="41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6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1650" spc="41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6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1650" spc="41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0200" y="2015489"/>
            <a:ext cx="2995295" cy="3437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354"/>
              </a:lnSpc>
              <a:spcBef>
                <a:spcPts val="100"/>
              </a:spcBef>
            </a:pPr>
            <a:r>
              <a:rPr dirty="0" sz="2800" spc="-100">
                <a:latin typeface="Arial"/>
                <a:cs typeface="Arial"/>
              </a:rPr>
              <a:t>Đơn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giản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360"/>
              </a:lnSpc>
              <a:spcBef>
                <a:spcPts val="105"/>
              </a:spcBef>
            </a:pPr>
            <a:r>
              <a:rPr dirty="0" sz="2800" spc="-125">
                <a:latin typeface="Arial"/>
                <a:cs typeface="Arial"/>
              </a:rPr>
              <a:t>Hướng </a:t>
            </a:r>
            <a:r>
              <a:rPr dirty="0" sz="2800" spc="-5">
                <a:latin typeface="Arial"/>
                <a:cs typeface="Arial"/>
              </a:rPr>
              <a:t>đối </a:t>
            </a:r>
            <a:r>
              <a:rPr dirty="0" sz="2800" spc="-125">
                <a:latin typeface="Arial"/>
                <a:cs typeface="Arial"/>
              </a:rPr>
              <a:t>tượng  </a:t>
            </a:r>
            <a:r>
              <a:rPr dirty="0" sz="2800" spc="-5">
                <a:latin typeface="Arial"/>
                <a:cs typeface="Arial"/>
              </a:rPr>
              <a:t>Độc </a:t>
            </a:r>
            <a:r>
              <a:rPr dirty="0" sz="2800">
                <a:latin typeface="Arial"/>
                <a:cs typeface="Arial"/>
              </a:rPr>
              <a:t>lập phần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-80">
                <a:latin typeface="Arial"/>
                <a:cs typeface="Arial"/>
              </a:rPr>
              <a:t>cứng  </a:t>
            </a:r>
            <a:r>
              <a:rPr dirty="0" sz="2800" spc="-5">
                <a:latin typeface="Arial"/>
                <a:cs typeface="Arial"/>
              </a:rPr>
              <a:t>Mạnh</a:t>
            </a:r>
            <a:endParaRPr sz="2800">
              <a:latin typeface="Arial"/>
              <a:cs typeface="Arial"/>
            </a:endParaRPr>
          </a:p>
          <a:p>
            <a:pPr algn="just" marL="12700" marR="1548765">
              <a:lnSpc>
                <a:spcPts val="3360"/>
              </a:lnSpc>
            </a:pPr>
            <a:r>
              <a:rPr dirty="0" sz="2800" spc="-5">
                <a:latin typeface="Arial"/>
                <a:cs typeface="Arial"/>
              </a:rPr>
              <a:t>Bảo </a:t>
            </a:r>
            <a:r>
              <a:rPr dirty="0" sz="2800">
                <a:latin typeface="Arial"/>
                <a:cs typeface="Arial"/>
              </a:rPr>
              <a:t>mật  </a:t>
            </a:r>
            <a:r>
              <a:rPr dirty="0" sz="2800" spc="-5">
                <a:latin typeface="Arial"/>
                <a:cs typeface="Arial"/>
              </a:rPr>
              <a:t>Phân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tán  </a:t>
            </a:r>
            <a:r>
              <a:rPr dirty="0" sz="2800" spc="-5">
                <a:latin typeface="Arial"/>
                <a:cs typeface="Arial"/>
              </a:rPr>
              <a:t>Đa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luồng  </a:t>
            </a:r>
            <a:r>
              <a:rPr dirty="0" sz="2800" spc="-5">
                <a:latin typeface="Arial"/>
                <a:cs typeface="Arial"/>
              </a:rPr>
              <a:t>Động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3089" y="833119"/>
            <a:ext cx="28765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Các </a:t>
            </a:r>
            <a:r>
              <a:rPr dirty="0" spc="-35"/>
              <a:t>toán</a:t>
            </a:r>
            <a:r>
              <a:rPr dirty="0" spc="-185"/>
              <a:t> </a:t>
            </a:r>
            <a:r>
              <a:rPr dirty="0" spc="-95"/>
              <a:t>tử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15341"/>
            <a:ext cx="6978015" cy="370459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35">
                <a:latin typeface="Arial"/>
                <a:cs typeface="Arial"/>
              </a:rPr>
              <a:t>loại </a:t>
            </a:r>
            <a:r>
              <a:rPr dirty="0" sz="3200" spc="-10">
                <a:latin typeface="Arial"/>
                <a:cs typeface="Arial"/>
              </a:rPr>
              <a:t>toán</a:t>
            </a:r>
            <a:r>
              <a:rPr dirty="0" sz="3200" spc="-120">
                <a:latin typeface="Arial"/>
                <a:cs typeface="Arial"/>
              </a:rPr>
              <a:t> </a:t>
            </a:r>
            <a:r>
              <a:rPr dirty="0" sz="3200" spc="-45">
                <a:latin typeface="Arial"/>
                <a:cs typeface="Arial"/>
              </a:rPr>
              <a:t>tử:</a:t>
            </a:r>
            <a:endParaRPr sz="3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har char="–"/>
              <a:tabLst>
                <a:tab pos="755650" algn="l"/>
              </a:tabLst>
            </a:pPr>
            <a:r>
              <a:rPr dirty="0" sz="2800" spc="-30">
                <a:latin typeface="Arial"/>
                <a:cs typeface="Arial"/>
              </a:rPr>
              <a:t>Toán </a:t>
            </a:r>
            <a:r>
              <a:rPr dirty="0" sz="2800" spc="-60">
                <a:latin typeface="Arial"/>
                <a:cs typeface="Arial"/>
              </a:rPr>
              <a:t>tử </a:t>
            </a:r>
            <a:r>
              <a:rPr dirty="0" sz="2800" spc="55">
                <a:latin typeface="Arial"/>
                <a:cs typeface="Arial"/>
              </a:rPr>
              <a:t>số </a:t>
            </a:r>
            <a:r>
              <a:rPr dirty="0" sz="2800" spc="30">
                <a:latin typeface="Arial"/>
                <a:cs typeface="Arial"/>
              </a:rPr>
              <a:t>học </a:t>
            </a:r>
            <a:r>
              <a:rPr dirty="0" sz="2800" spc="-35">
                <a:latin typeface="Arial"/>
                <a:cs typeface="Arial"/>
              </a:rPr>
              <a:t>(Arithmetic</a:t>
            </a:r>
            <a:r>
              <a:rPr dirty="0" sz="2800" spc="-21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operators)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95"/>
              </a:spcBef>
              <a:buChar char="–"/>
              <a:tabLst>
                <a:tab pos="755650" algn="l"/>
              </a:tabLst>
            </a:pPr>
            <a:r>
              <a:rPr dirty="0" sz="2800" spc="-30">
                <a:latin typeface="Arial"/>
                <a:cs typeface="Arial"/>
              </a:rPr>
              <a:t>Toán </a:t>
            </a:r>
            <a:r>
              <a:rPr dirty="0" sz="2800" spc="-60">
                <a:latin typeface="Arial"/>
                <a:cs typeface="Arial"/>
              </a:rPr>
              <a:t>tử </a:t>
            </a:r>
            <a:r>
              <a:rPr dirty="0" sz="2800" spc="15">
                <a:latin typeface="Arial"/>
                <a:cs typeface="Arial"/>
              </a:rPr>
              <a:t>dạng </a:t>
            </a:r>
            <a:r>
              <a:rPr dirty="0" sz="2800" spc="-25">
                <a:latin typeface="Arial"/>
                <a:cs typeface="Arial"/>
              </a:rPr>
              <a:t>Bit </a:t>
            </a:r>
            <a:r>
              <a:rPr dirty="0" sz="2800" spc="-30">
                <a:latin typeface="Arial"/>
                <a:cs typeface="Arial"/>
              </a:rPr>
              <a:t>(Bitwise</a:t>
            </a:r>
            <a:r>
              <a:rPr dirty="0" sz="2800" spc="-22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operators)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95"/>
              </a:spcBef>
              <a:buChar char="–"/>
              <a:tabLst>
                <a:tab pos="755650" algn="l"/>
              </a:tabLst>
            </a:pPr>
            <a:r>
              <a:rPr dirty="0" sz="2800" spc="-30">
                <a:latin typeface="Arial"/>
                <a:cs typeface="Arial"/>
              </a:rPr>
              <a:t>Toán </a:t>
            </a:r>
            <a:r>
              <a:rPr dirty="0" sz="2800" spc="-60">
                <a:latin typeface="Arial"/>
                <a:cs typeface="Arial"/>
              </a:rPr>
              <a:t>tử </a:t>
            </a:r>
            <a:r>
              <a:rPr dirty="0" sz="2800" spc="-20">
                <a:latin typeface="Arial"/>
                <a:cs typeface="Arial"/>
              </a:rPr>
              <a:t>so </a:t>
            </a:r>
            <a:r>
              <a:rPr dirty="0" sz="2800" spc="-30">
                <a:latin typeface="Arial"/>
                <a:cs typeface="Arial"/>
              </a:rPr>
              <a:t>sánh (Relational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operators)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85"/>
              </a:spcBef>
              <a:buChar char="–"/>
              <a:tabLst>
                <a:tab pos="755650" algn="l"/>
              </a:tabLst>
            </a:pPr>
            <a:r>
              <a:rPr dirty="0" sz="2800" spc="-30">
                <a:latin typeface="Arial"/>
                <a:cs typeface="Arial"/>
              </a:rPr>
              <a:t>Toán </a:t>
            </a:r>
            <a:r>
              <a:rPr dirty="0" sz="2800" spc="-60">
                <a:latin typeface="Arial"/>
                <a:cs typeface="Arial"/>
              </a:rPr>
              <a:t>tử </a:t>
            </a:r>
            <a:r>
              <a:rPr dirty="0" sz="2800" spc="-25">
                <a:latin typeface="Arial"/>
                <a:cs typeface="Arial"/>
              </a:rPr>
              <a:t>logic (Logical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operators)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95"/>
              </a:spcBef>
              <a:buChar char="–"/>
              <a:tabLst>
                <a:tab pos="755650" algn="l"/>
              </a:tabLst>
            </a:pPr>
            <a:r>
              <a:rPr dirty="0" sz="2800" spc="-30">
                <a:latin typeface="Arial"/>
                <a:cs typeface="Arial"/>
              </a:rPr>
              <a:t>Toán </a:t>
            </a:r>
            <a:r>
              <a:rPr dirty="0" sz="2800" spc="-60">
                <a:latin typeface="Arial"/>
                <a:cs typeface="Arial"/>
              </a:rPr>
              <a:t>tử </a:t>
            </a:r>
            <a:r>
              <a:rPr dirty="0" sz="2800" spc="25">
                <a:latin typeface="Arial"/>
                <a:cs typeface="Arial"/>
              </a:rPr>
              <a:t>điều </a:t>
            </a:r>
            <a:r>
              <a:rPr dirty="0" sz="2800" spc="15">
                <a:latin typeface="Arial"/>
                <a:cs typeface="Arial"/>
              </a:rPr>
              <a:t>kiện </a:t>
            </a:r>
            <a:r>
              <a:rPr dirty="0" sz="2800" spc="-30">
                <a:latin typeface="Arial"/>
                <a:cs typeface="Arial"/>
              </a:rPr>
              <a:t>(Conditional</a:t>
            </a:r>
            <a:r>
              <a:rPr dirty="0" sz="2800" spc="-24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operator)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95"/>
              </a:spcBef>
              <a:buChar char="–"/>
              <a:tabLst>
                <a:tab pos="755650" algn="l"/>
              </a:tabLst>
            </a:pPr>
            <a:r>
              <a:rPr dirty="0" sz="2800" spc="-30">
                <a:latin typeface="Arial"/>
                <a:cs typeface="Arial"/>
              </a:rPr>
              <a:t>Toán </a:t>
            </a:r>
            <a:r>
              <a:rPr dirty="0" sz="2800" spc="-60">
                <a:latin typeface="Arial"/>
                <a:cs typeface="Arial"/>
              </a:rPr>
              <a:t>tử </a:t>
            </a:r>
            <a:r>
              <a:rPr dirty="0" sz="2800" spc="-25">
                <a:latin typeface="Arial"/>
                <a:cs typeface="Arial"/>
              </a:rPr>
              <a:t>gán </a:t>
            </a:r>
            <a:r>
              <a:rPr dirty="0" sz="2800" spc="-35">
                <a:latin typeface="Arial"/>
                <a:cs typeface="Arial"/>
              </a:rPr>
              <a:t>(Assignment</a:t>
            </a:r>
            <a:r>
              <a:rPr dirty="0" sz="2800" spc="-114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operator)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3659" rIns="0" bIns="0" rtlCol="0" vert="horz">
            <a:spAutoFit/>
          </a:bodyPr>
          <a:lstStyle/>
          <a:p>
            <a:pPr marL="1976120" marR="5080" indent="580390">
              <a:lnSpc>
                <a:spcPct val="100000"/>
              </a:lnSpc>
              <a:spcBef>
                <a:spcPts val="100"/>
              </a:spcBef>
            </a:pPr>
            <a:r>
              <a:rPr dirty="0" sz="4000" spc="-40"/>
              <a:t>Toán </a:t>
            </a:r>
            <a:r>
              <a:rPr dirty="0" sz="4000" spc="-85"/>
              <a:t>tử </a:t>
            </a:r>
            <a:r>
              <a:rPr dirty="0" sz="4000" spc="80"/>
              <a:t>số </a:t>
            </a:r>
            <a:r>
              <a:rPr dirty="0" sz="4000" spc="50"/>
              <a:t>học  </a:t>
            </a:r>
            <a:r>
              <a:rPr dirty="0" sz="4000" spc="-35"/>
              <a:t>Arithmetic</a:t>
            </a:r>
            <a:r>
              <a:rPr dirty="0" sz="4000" spc="-130"/>
              <a:t> </a:t>
            </a:r>
            <a:r>
              <a:rPr dirty="0" sz="4000" spc="-40"/>
              <a:t>Operators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269" y="1913890"/>
            <a:ext cx="499745" cy="414782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3200">
                <a:latin typeface="Arial"/>
                <a:cs typeface="Arial"/>
              </a:rPr>
              <a:t>+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3200">
                <a:latin typeface="Arial"/>
                <a:cs typeface="Arial"/>
              </a:rPr>
              <a:t>-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3200">
                <a:latin typeface="Arial"/>
                <a:cs typeface="Arial"/>
              </a:rPr>
              <a:t>*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3200">
                <a:latin typeface="Arial"/>
                <a:cs typeface="Arial"/>
              </a:rPr>
              <a:t>/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3200">
                <a:latin typeface="Arial"/>
                <a:cs typeface="Arial"/>
              </a:rPr>
              <a:t>%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3200" spc="-5">
                <a:latin typeface="Arial"/>
                <a:cs typeface="Arial"/>
              </a:rPr>
              <a:t>++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3200" spc="-5">
                <a:latin typeface="Arial"/>
                <a:cs typeface="Arial"/>
              </a:rPr>
              <a:t>--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8520" y="1913890"/>
            <a:ext cx="4720590" cy="4147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5"/>
              </a:spcBef>
            </a:pPr>
            <a:r>
              <a:rPr dirty="0" sz="3200" spc="-5">
                <a:latin typeface="Arial"/>
                <a:cs typeface="Arial"/>
              </a:rPr>
              <a:t>Addition (Phép </a:t>
            </a:r>
            <a:r>
              <a:rPr dirty="0" sz="3200" spc="25">
                <a:latin typeface="Arial"/>
                <a:cs typeface="Arial"/>
              </a:rPr>
              <a:t>cộng)  </a:t>
            </a:r>
            <a:r>
              <a:rPr dirty="0" sz="3200" spc="-10">
                <a:latin typeface="Arial"/>
                <a:cs typeface="Arial"/>
              </a:rPr>
              <a:t>Subtraction </a:t>
            </a:r>
            <a:r>
              <a:rPr dirty="0" sz="3200" spc="-5">
                <a:latin typeface="Arial"/>
                <a:cs typeface="Arial"/>
              </a:rPr>
              <a:t>(Phép </a:t>
            </a:r>
            <a:r>
              <a:rPr dirty="0" sz="3200" spc="-35">
                <a:latin typeface="Arial"/>
                <a:cs typeface="Arial"/>
              </a:rPr>
              <a:t>trừ)  </a:t>
            </a:r>
            <a:r>
              <a:rPr dirty="0" sz="3200" spc="-10">
                <a:latin typeface="Arial"/>
                <a:cs typeface="Arial"/>
              </a:rPr>
              <a:t>Multiplication </a:t>
            </a:r>
            <a:r>
              <a:rPr dirty="0" sz="3200" spc="-5">
                <a:latin typeface="Arial"/>
                <a:cs typeface="Arial"/>
              </a:rPr>
              <a:t>(Phép </a:t>
            </a:r>
            <a:r>
              <a:rPr dirty="0" sz="3200" spc="-10">
                <a:latin typeface="Arial"/>
                <a:cs typeface="Arial"/>
              </a:rPr>
              <a:t>nhân)  </a:t>
            </a:r>
            <a:r>
              <a:rPr dirty="0" sz="3200" spc="-5">
                <a:latin typeface="Arial"/>
                <a:cs typeface="Arial"/>
              </a:rPr>
              <a:t>Division (Phép </a:t>
            </a:r>
            <a:r>
              <a:rPr dirty="0" sz="3200">
                <a:latin typeface="Arial"/>
                <a:cs typeface="Arial"/>
              </a:rPr>
              <a:t>chia)  </a:t>
            </a:r>
            <a:r>
              <a:rPr dirty="0" sz="3200" spc="-5">
                <a:latin typeface="Arial"/>
                <a:cs typeface="Arial"/>
              </a:rPr>
              <a:t>Modulus </a:t>
            </a:r>
            <a:r>
              <a:rPr dirty="0" sz="3200" spc="40">
                <a:latin typeface="Arial"/>
                <a:cs typeface="Arial"/>
              </a:rPr>
              <a:t>(Lấy </a:t>
            </a:r>
            <a:r>
              <a:rPr dirty="0" sz="3200" spc="100">
                <a:latin typeface="Arial"/>
                <a:cs typeface="Arial"/>
              </a:rPr>
              <a:t>số </a:t>
            </a:r>
            <a:r>
              <a:rPr dirty="0" sz="3200" spc="-45">
                <a:latin typeface="Arial"/>
                <a:cs typeface="Arial"/>
              </a:rPr>
              <a:t>dư)  </a:t>
            </a:r>
            <a:r>
              <a:rPr dirty="0" sz="3200" spc="-10">
                <a:latin typeface="Arial"/>
                <a:cs typeface="Arial"/>
              </a:rPr>
              <a:t>Increment </a:t>
            </a:r>
            <a:r>
              <a:rPr dirty="0" sz="3200" spc="-5">
                <a:latin typeface="Arial"/>
                <a:cs typeface="Arial"/>
              </a:rPr>
              <a:t>(Tăng </a:t>
            </a:r>
            <a:r>
              <a:rPr dirty="0" sz="3200" spc="35">
                <a:latin typeface="Arial"/>
                <a:cs typeface="Arial"/>
              </a:rPr>
              <a:t>dần)  </a:t>
            </a:r>
            <a:r>
              <a:rPr dirty="0" sz="3200" spc="-10">
                <a:latin typeface="Arial"/>
                <a:cs typeface="Arial"/>
              </a:rPr>
              <a:t>Decrement </a:t>
            </a:r>
            <a:r>
              <a:rPr dirty="0" sz="3200" spc="25">
                <a:latin typeface="Arial"/>
                <a:cs typeface="Arial"/>
              </a:rPr>
              <a:t>(Giảm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 spc="35">
                <a:latin typeface="Arial"/>
                <a:cs typeface="Arial"/>
              </a:rPr>
              <a:t>dần)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669" y="1951989"/>
            <a:ext cx="626110" cy="296926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3200" spc="-5">
                <a:latin typeface="Arial"/>
                <a:cs typeface="Arial"/>
              </a:rPr>
              <a:t>+=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3200" spc="-5">
                <a:latin typeface="Arial"/>
                <a:cs typeface="Arial"/>
              </a:rPr>
              <a:t>-=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3200">
                <a:latin typeface="Arial"/>
                <a:cs typeface="Arial"/>
              </a:rPr>
              <a:t>*=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3200" spc="-5">
                <a:latin typeface="Arial"/>
                <a:cs typeface="Arial"/>
              </a:rPr>
              <a:t>/=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3200" spc="5">
                <a:latin typeface="Arial"/>
                <a:cs typeface="Arial"/>
              </a:rPr>
              <a:t>%</a:t>
            </a:r>
            <a:r>
              <a:rPr dirty="0" sz="3200">
                <a:latin typeface="Arial"/>
                <a:cs typeface="Arial"/>
              </a:rPr>
              <a:t>=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600" y="1951989"/>
            <a:ext cx="4125595" cy="2969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806450">
              <a:lnSpc>
                <a:spcPct val="120700"/>
              </a:lnSpc>
              <a:spcBef>
                <a:spcPts val="95"/>
              </a:spcBef>
            </a:pPr>
            <a:r>
              <a:rPr dirty="0" sz="3200" spc="-5">
                <a:latin typeface="Arial"/>
                <a:cs typeface="Arial"/>
              </a:rPr>
              <a:t>Phép </a:t>
            </a:r>
            <a:r>
              <a:rPr dirty="0" sz="3200" spc="30">
                <a:latin typeface="Arial"/>
                <a:cs typeface="Arial"/>
              </a:rPr>
              <a:t>cộng </a:t>
            </a:r>
            <a:r>
              <a:rPr dirty="0" sz="3200">
                <a:latin typeface="Arial"/>
                <a:cs typeface="Arial"/>
              </a:rPr>
              <a:t>và</a:t>
            </a:r>
            <a:r>
              <a:rPr dirty="0" sz="3200" spc="-114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gán  Phép </a:t>
            </a:r>
            <a:r>
              <a:rPr dirty="0" sz="3200" spc="-40">
                <a:latin typeface="Arial"/>
                <a:cs typeface="Arial"/>
              </a:rPr>
              <a:t>trừ </a:t>
            </a:r>
            <a:r>
              <a:rPr dirty="0" sz="3200">
                <a:latin typeface="Arial"/>
                <a:cs typeface="Arial"/>
              </a:rPr>
              <a:t>và </a:t>
            </a:r>
            <a:r>
              <a:rPr dirty="0" sz="3200" spc="-5">
                <a:latin typeface="Arial"/>
                <a:cs typeface="Arial"/>
              </a:rPr>
              <a:t>gán  Phép nhân </a:t>
            </a:r>
            <a:r>
              <a:rPr dirty="0" sz="3200">
                <a:latin typeface="Arial"/>
                <a:cs typeface="Arial"/>
              </a:rPr>
              <a:t>và</a:t>
            </a:r>
            <a:r>
              <a:rPr dirty="0" sz="3200" spc="-8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gán  Phép chia </a:t>
            </a:r>
            <a:r>
              <a:rPr dirty="0" sz="3200">
                <a:latin typeface="Arial"/>
                <a:cs typeface="Arial"/>
              </a:rPr>
              <a:t>và</a:t>
            </a:r>
            <a:r>
              <a:rPr dirty="0" sz="3200" spc="-8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gán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3200" spc="-5">
                <a:latin typeface="Arial"/>
                <a:cs typeface="Arial"/>
              </a:rPr>
              <a:t>Phép </a:t>
            </a:r>
            <a:r>
              <a:rPr dirty="0" sz="3200" spc="50">
                <a:latin typeface="Arial"/>
                <a:cs typeface="Arial"/>
              </a:rPr>
              <a:t>lấy </a:t>
            </a:r>
            <a:r>
              <a:rPr dirty="0" sz="3200" spc="90">
                <a:latin typeface="Arial"/>
                <a:cs typeface="Arial"/>
              </a:rPr>
              <a:t>số </a:t>
            </a:r>
            <a:r>
              <a:rPr dirty="0" sz="3200" spc="-55">
                <a:latin typeface="Arial"/>
                <a:cs typeface="Arial"/>
              </a:rPr>
              <a:t>dư </a:t>
            </a:r>
            <a:r>
              <a:rPr dirty="0" sz="3200">
                <a:latin typeface="Arial"/>
                <a:cs typeface="Arial"/>
              </a:rPr>
              <a:t>và</a:t>
            </a:r>
            <a:r>
              <a:rPr dirty="0" sz="3200" spc="-19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gán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1479" y="566419"/>
            <a:ext cx="429069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834390">
              <a:lnSpc>
                <a:spcPct val="100000"/>
              </a:lnSpc>
              <a:spcBef>
                <a:spcPts val="100"/>
              </a:spcBef>
            </a:pPr>
            <a:r>
              <a:rPr dirty="0" sz="4000" spc="-35"/>
              <a:t>Toán </a:t>
            </a:r>
            <a:r>
              <a:rPr dirty="0" sz="4000" spc="-80"/>
              <a:t>tử </a:t>
            </a:r>
            <a:r>
              <a:rPr dirty="0" sz="4000" spc="-25"/>
              <a:t>Bit  </a:t>
            </a:r>
            <a:r>
              <a:rPr dirty="0" sz="4000" spc="-35"/>
              <a:t>(Bitwise</a:t>
            </a:r>
            <a:r>
              <a:rPr dirty="0" sz="4000" spc="-100"/>
              <a:t> </a:t>
            </a:r>
            <a:r>
              <a:rPr dirty="0" sz="4000" spc="-40"/>
              <a:t>Operators)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96669" y="1951989"/>
            <a:ext cx="499745" cy="3557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07645">
              <a:lnSpc>
                <a:spcPct val="120600"/>
              </a:lnSpc>
              <a:spcBef>
                <a:spcPts val="95"/>
              </a:spcBef>
            </a:pPr>
            <a:r>
              <a:rPr dirty="0" sz="3200">
                <a:latin typeface="Arial"/>
                <a:cs typeface="Arial"/>
              </a:rPr>
              <a:t>~  &amp;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3200">
                <a:latin typeface="Arial"/>
                <a:cs typeface="Arial"/>
              </a:rPr>
              <a:t>|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3200">
                <a:latin typeface="Arial"/>
                <a:cs typeface="Arial"/>
              </a:rPr>
              <a:t>^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3200" spc="-5">
                <a:latin typeface="Arial"/>
                <a:cs typeface="Arial"/>
              </a:rPr>
              <a:t>&gt;&gt;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3200" spc="-5">
                <a:latin typeface="Arial"/>
                <a:cs typeface="Arial"/>
              </a:rPr>
              <a:t>&lt;&lt;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0179" y="1951989"/>
            <a:ext cx="4866005" cy="3557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941195">
              <a:lnSpc>
                <a:spcPct val="120600"/>
              </a:lnSpc>
              <a:spcBef>
                <a:spcPts val="95"/>
              </a:spcBef>
            </a:pPr>
            <a:r>
              <a:rPr dirty="0" sz="3200" spc="75">
                <a:latin typeface="Arial"/>
                <a:cs typeface="Arial"/>
              </a:rPr>
              <a:t>Phủ </a:t>
            </a:r>
            <a:r>
              <a:rPr dirty="0" sz="3200" spc="35">
                <a:latin typeface="Arial"/>
                <a:cs typeface="Arial"/>
              </a:rPr>
              <a:t>định</a:t>
            </a:r>
            <a:r>
              <a:rPr dirty="0" sz="3200" spc="-15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(NOT)  Và</a:t>
            </a:r>
            <a:r>
              <a:rPr dirty="0" sz="3200" spc="-10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(AND)</a:t>
            </a:r>
            <a:endParaRPr sz="3200">
              <a:latin typeface="Arial"/>
              <a:cs typeface="Arial"/>
            </a:endParaRPr>
          </a:p>
          <a:p>
            <a:pPr marL="12700" marR="2406015">
              <a:lnSpc>
                <a:spcPct val="120800"/>
              </a:lnSpc>
            </a:pPr>
            <a:r>
              <a:rPr dirty="0" sz="3200" spc="40">
                <a:latin typeface="Arial"/>
                <a:cs typeface="Arial"/>
              </a:rPr>
              <a:t>Hoặc </a:t>
            </a:r>
            <a:r>
              <a:rPr dirty="0" sz="3200">
                <a:latin typeface="Arial"/>
                <a:cs typeface="Arial"/>
              </a:rPr>
              <a:t>(OR)  </a:t>
            </a:r>
            <a:r>
              <a:rPr dirty="0" sz="3200" spc="-5">
                <a:latin typeface="Arial"/>
                <a:cs typeface="Arial"/>
              </a:rPr>
              <a:t>Exclusive</a:t>
            </a:r>
            <a:r>
              <a:rPr dirty="0" sz="3200" spc="-7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OR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20600"/>
              </a:lnSpc>
              <a:spcBef>
                <a:spcPts val="10"/>
              </a:spcBef>
            </a:pPr>
            <a:r>
              <a:rPr dirty="0" sz="3200" spc="35">
                <a:latin typeface="Arial"/>
                <a:cs typeface="Arial"/>
              </a:rPr>
              <a:t>Dịch </a:t>
            </a:r>
            <a:r>
              <a:rPr dirty="0" sz="3200" spc="-5">
                <a:latin typeface="Arial"/>
                <a:cs typeface="Arial"/>
              </a:rPr>
              <a:t>sang </a:t>
            </a:r>
            <a:r>
              <a:rPr dirty="0" sz="3200" spc="40">
                <a:latin typeface="Arial"/>
                <a:cs typeface="Arial"/>
              </a:rPr>
              <a:t>phải </a:t>
            </a:r>
            <a:r>
              <a:rPr dirty="0" sz="3200">
                <a:latin typeface="Arial"/>
                <a:cs typeface="Arial"/>
              </a:rPr>
              <a:t>(Shift</a:t>
            </a:r>
            <a:r>
              <a:rPr dirty="0" sz="3200" spc="-10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right)  </a:t>
            </a:r>
            <a:r>
              <a:rPr dirty="0" sz="3200" spc="35">
                <a:latin typeface="Arial"/>
                <a:cs typeface="Arial"/>
              </a:rPr>
              <a:t>Dịch </a:t>
            </a:r>
            <a:r>
              <a:rPr dirty="0" sz="3200" spc="-5">
                <a:latin typeface="Arial"/>
                <a:cs typeface="Arial"/>
              </a:rPr>
              <a:t>sang </a:t>
            </a:r>
            <a:r>
              <a:rPr dirty="0" sz="3200" spc="-10">
                <a:latin typeface="Arial"/>
                <a:cs typeface="Arial"/>
              </a:rPr>
              <a:t>trái </a:t>
            </a:r>
            <a:r>
              <a:rPr dirty="0" sz="3200">
                <a:latin typeface="Arial"/>
                <a:cs typeface="Arial"/>
              </a:rPr>
              <a:t>(Shift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left)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1121410" marR="5080" indent="679450">
              <a:lnSpc>
                <a:spcPct val="100000"/>
              </a:lnSpc>
              <a:spcBef>
                <a:spcPts val="100"/>
              </a:spcBef>
            </a:pPr>
            <a:r>
              <a:rPr dirty="0" sz="4000" spc="-40" b="1">
                <a:latin typeface="Arial"/>
                <a:cs typeface="Arial"/>
              </a:rPr>
              <a:t>Toán tử </a:t>
            </a:r>
            <a:r>
              <a:rPr dirty="0" sz="4000" spc="-30" b="1">
                <a:latin typeface="Arial"/>
                <a:cs typeface="Arial"/>
              </a:rPr>
              <a:t>so </a:t>
            </a:r>
            <a:r>
              <a:rPr dirty="0" sz="4000" spc="-45" b="1">
                <a:latin typeface="Arial"/>
                <a:cs typeface="Arial"/>
              </a:rPr>
              <a:t>sánh  </a:t>
            </a:r>
            <a:r>
              <a:rPr dirty="0" sz="4000" spc="-40" b="1">
                <a:latin typeface="Arial"/>
                <a:cs typeface="Arial"/>
              </a:rPr>
              <a:t>(Relational</a:t>
            </a:r>
            <a:r>
              <a:rPr dirty="0" sz="4000" spc="-85" b="1">
                <a:latin typeface="Arial"/>
                <a:cs typeface="Arial"/>
              </a:rPr>
              <a:t> </a:t>
            </a:r>
            <a:r>
              <a:rPr dirty="0" sz="4000" spc="-45" b="1">
                <a:latin typeface="Arial"/>
                <a:cs typeface="Arial"/>
              </a:rPr>
              <a:t>Operators)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269" y="1913890"/>
            <a:ext cx="499745" cy="355981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3200" spc="-5">
                <a:latin typeface="Arial"/>
                <a:cs typeface="Arial"/>
              </a:rPr>
              <a:t>==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3200" spc="-5">
                <a:latin typeface="Arial"/>
                <a:cs typeface="Arial"/>
              </a:rPr>
              <a:t>!=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3200">
                <a:latin typeface="Arial"/>
                <a:cs typeface="Arial"/>
              </a:rPr>
              <a:t>&lt;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3200">
                <a:latin typeface="Arial"/>
                <a:cs typeface="Arial"/>
              </a:rPr>
              <a:t>&gt;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3200" spc="-5">
                <a:latin typeface="Arial"/>
                <a:cs typeface="Arial"/>
              </a:rPr>
              <a:t>&lt;=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3200" spc="-5">
                <a:latin typeface="Arial"/>
                <a:cs typeface="Arial"/>
              </a:rPr>
              <a:t>&gt;=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3929" y="1913890"/>
            <a:ext cx="3665854" cy="3559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1112520">
              <a:lnSpc>
                <a:spcPct val="120700"/>
              </a:lnSpc>
              <a:spcBef>
                <a:spcPts val="105"/>
              </a:spcBef>
            </a:pPr>
            <a:r>
              <a:rPr dirty="0" sz="3200">
                <a:latin typeface="Arial"/>
                <a:cs typeface="Arial"/>
              </a:rPr>
              <a:t>So </a:t>
            </a:r>
            <a:r>
              <a:rPr dirty="0" sz="3200" spc="-5">
                <a:latin typeface="Arial"/>
                <a:cs typeface="Arial"/>
              </a:rPr>
              <a:t>sánh</a:t>
            </a:r>
            <a:r>
              <a:rPr dirty="0" sz="3200" spc="-80">
                <a:latin typeface="Arial"/>
                <a:cs typeface="Arial"/>
              </a:rPr>
              <a:t> </a:t>
            </a:r>
            <a:r>
              <a:rPr dirty="0" sz="3200" spc="35">
                <a:latin typeface="Arial"/>
                <a:cs typeface="Arial"/>
              </a:rPr>
              <a:t>bằng  </a:t>
            </a:r>
            <a:r>
              <a:rPr dirty="0" sz="3200">
                <a:latin typeface="Arial"/>
                <a:cs typeface="Arial"/>
              </a:rPr>
              <a:t>So </a:t>
            </a:r>
            <a:r>
              <a:rPr dirty="0" sz="3200" spc="-5">
                <a:latin typeface="Arial"/>
                <a:cs typeface="Arial"/>
              </a:rPr>
              <a:t>sánh khác  </a:t>
            </a:r>
            <a:r>
              <a:rPr dirty="0" sz="3200" spc="55">
                <a:latin typeface="Arial"/>
                <a:cs typeface="Arial"/>
              </a:rPr>
              <a:t>Nhỏ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 spc="-50">
                <a:latin typeface="Arial"/>
                <a:cs typeface="Arial"/>
              </a:rPr>
              <a:t>hơn</a:t>
            </a:r>
            <a:endParaRPr sz="32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800"/>
              </a:spcBef>
            </a:pPr>
            <a:r>
              <a:rPr dirty="0" sz="3200" spc="-50">
                <a:latin typeface="Arial"/>
                <a:cs typeface="Arial"/>
              </a:rPr>
              <a:t>Lớn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 spc="-50">
                <a:latin typeface="Arial"/>
                <a:cs typeface="Arial"/>
              </a:rPr>
              <a:t>hơn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20800"/>
              </a:lnSpc>
            </a:pPr>
            <a:r>
              <a:rPr dirty="0" sz="3200" spc="55">
                <a:latin typeface="Arial"/>
                <a:cs typeface="Arial"/>
              </a:rPr>
              <a:t>Nhỏ </a:t>
            </a:r>
            <a:r>
              <a:rPr dirty="0" sz="3200" spc="-50">
                <a:latin typeface="Arial"/>
                <a:cs typeface="Arial"/>
              </a:rPr>
              <a:t>hơn </a:t>
            </a:r>
            <a:r>
              <a:rPr dirty="0" sz="3200" spc="35">
                <a:latin typeface="Arial"/>
                <a:cs typeface="Arial"/>
              </a:rPr>
              <a:t>hoặc</a:t>
            </a:r>
            <a:r>
              <a:rPr dirty="0" sz="3200" spc="-85">
                <a:latin typeface="Arial"/>
                <a:cs typeface="Arial"/>
              </a:rPr>
              <a:t> </a:t>
            </a:r>
            <a:r>
              <a:rPr dirty="0" sz="3200" spc="35">
                <a:latin typeface="Arial"/>
                <a:cs typeface="Arial"/>
              </a:rPr>
              <a:t>bằng  </a:t>
            </a:r>
            <a:r>
              <a:rPr dirty="0" sz="3200" spc="-50">
                <a:latin typeface="Arial"/>
                <a:cs typeface="Arial"/>
              </a:rPr>
              <a:t>Lớn hơn </a:t>
            </a:r>
            <a:r>
              <a:rPr dirty="0" sz="3200" spc="35">
                <a:latin typeface="Arial"/>
                <a:cs typeface="Arial"/>
              </a:rPr>
              <a:t>hoặc</a:t>
            </a:r>
            <a:r>
              <a:rPr dirty="0" sz="3200" spc="25">
                <a:latin typeface="Arial"/>
                <a:cs typeface="Arial"/>
              </a:rPr>
              <a:t> </a:t>
            </a:r>
            <a:r>
              <a:rPr dirty="0" sz="3200" spc="35">
                <a:latin typeface="Arial"/>
                <a:cs typeface="Arial"/>
              </a:rPr>
              <a:t>bằng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3659" rIns="0" bIns="0" rtlCol="0" vert="horz">
            <a:spAutoFit/>
          </a:bodyPr>
          <a:lstStyle/>
          <a:p>
            <a:pPr marL="2058670" marR="5080" indent="670560">
              <a:lnSpc>
                <a:spcPct val="100000"/>
              </a:lnSpc>
              <a:spcBef>
                <a:spcPts val="100"/>
              </a:spcBef>
            </a:pPr>
            <a:r>
              <a:rPr dirty="0" sz="4000" spc="-40"/>
              <a:t>Toán </a:t>
            </a:r>
            <a:r>
              <a:rPr dirty="0" sz="4000" spc="-85"/>
              <a:t>tử </a:t>
            </a:r>
            <a:r>
              <a:rPr dirty="0" sz="4000" spc="-35"/>
              <a:t>Logic  (Logical </a:t>
            </a:r>
            <a:r>
              <a:rPr dirty="0" sz="4000" spc="-40"/>
              <a:t>Operators</a:t>
            </a:r>
            <a:r>
              <a:rPr dirty="0" sz="4000" spc="-140"/>
              <a:t> </a:t>
            </a:r>
            <a:r>
              <a:rPr dirty="0" sz="4000"/>
              <a:t>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96669" y="1951989"/>
            <a:ext cx="568325" cy="179070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3200">
                <a:latin typeface="Arial"/>
                <a:cs typeface="Arial"/>
              </a:rPr>
              <a:t>&amp;&amp;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3200">
                <a:latin typeface="Arial"/>
                <a:cs typeface="Arial"/>
              </a:rPr>
              <a:t>||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3200">
                <a:latin typeface="Arial"/>
                <a:cs typeface="Arial"/>
              </a:rPr>
              <a:t>!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8600" y="1951989"/>
            <a:ext cx="3407410" cy="1790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5"/>
              </a:spcBef>
            </a:pPr>
            <a:r>
              <a:rPr dirty="0" sz="3200" spc="-10">
                <a:latin typeface="Arial"/>
                <a:cs typeface="Arial"/>
              </a:rPr>
              <a:t>Logical </a:t>
            </a:r>
            <a:r>
              <a:rPr dirty="0" sz="3200" spc="-5">
                <a:latin typeface="Arial"/>
                <a:cs typeface="Arial"/>
              </a:rPr>
              <a:t>AND  </a:t>
            </a:r>
            <a:r>
              <a:rPr dirty="0" sz="3200" spc="-10">
                <a:latin typeface="Arial"/>
                <a:cs typeface="Arial"/>
              </a:rPr>
              <a:t>Logical </a:t>
            </a:r>
            <a:r>
              <a:rPr dirty="0" sz="3200">
                <a:latin typeface="Arial"/>
                <a:cs typeface="Arial"/>
              </a:rPr>
              <a:t>OR  </a:t>
            </a:r>
            <a:r>
              <a:rPr dirty="0" sz="3200" spc="-10">
                <a:latin typeface="Arial"/>
                <a:cs typeface="Arial"/>
              </a:rPr>
              <a:t>Logical unary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NOT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3659" rIns="0" bIns="0" rtlCol="0" vert="horz">
            <a:spAutoFit/>
          </a:bodyPr>
          <a:lstStyle/>
          <a:p>
            <a:pPr marL="1795780" marR="5080" indent="492759">
              <a:lnSpc>
                <a:spcPct val="100000"/>
              </a:lnSpc>
              <a:spcBef>
                <a:spcPts val="100"/>
              </a:spcBef>
            </a:pPr>
            <a:r>
              <a:rPr dirty="0" sz="4000" spc="-40"/>
              <a:t>Toán </a:t>
            </a:r>
            <a:r>
              <a:rPr dirty="0" sz="4000" spc="-85"/>
              <a:t>tử </a:t>
            </a:r>
            <a:r>
              <a:rPr dirty="0" sz="4000" spc="50"/>
              <a:t>điều </a:t>
            </a:r>
            <a:r>
              <a:rPr dirty="0" sz="4000" spc="35"/>
              <a:t>kiện  </a:t>
            </a:r>
            <a:r>
              <a:rPr dirty="0" sz="4000" spc="-40"/>
              <a:t>(Conditional</a:t>
            </a:r>
            <a:r>
              <a:rPr dirty="0" sz="4000" spc="-50"/>
              <a:t> </a:t>
            </a:r>
            <a:r>
              <a:rPr dirty="0" sz="4000" spc="-40"/>
              <a:t>Operator)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269" y="1913708"/>
            <a:ext cx="7616825" cy="511238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509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3200">
                <a:latin typeface="Arial"/>
                <a:cs typeface="Arial"/>
              </a:rPr>
              <a:t>Cú</a:t>
            </a:r>
            <a:r>
              <a:rPr dirty="0" sz="3200" spc="-8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pháp</a:t>
            </a:r>
            <a:endParaRPr sz="3200">
              <a:latin typeface="Arial"/>
              <a:cs typeface="Arial"/>
            </a:endParaRPr>
          </a:p>
          <a:p>
            <a:pPr marL="357505">
              <a:lnSpc>
                <a:spcPct val="100000"/>
              </a:lnSpc>
              <a:spcBef>
                <a:spcPts val="355"/>
              </a:spcBef>
            </a:pPr>
            <a:r>
              <a:rPr dirty="0" sz="2800" spc="55" b="1">
                <a:solidFill>
                  <a:srgbClr val="A72700"/>
                </a:solidFill>
                <a:latin typeface="Arial"/>
                <a:cs typeface="Arial"/>
              </a:rPr>
              <a:t>Biểu</a:t>
            </a:r>
            <a:r>
              <a:rPr dirty="0" sz="2800" spc="-5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thức</a:t>
            </a:r>
            <a:r>
              <a:rPr dirty="0" sz="2800" spc="-6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1</a:t>
            </a:r>
            <a:r>
              <a:rPr dirty="0" sz="2800" spc="-7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?</a:t>
            </a:r>
            <a:r>
              <a:rPr dirty="0" sz="2800" spc="-5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55" b="1">
                <a:solidFill>
                  <a:srgbClr val="A72700"/>
                </a:solidFill>
                <a:latin typeface="Arial"/>
                <a:cs typeface="Arial"/>
              </a:rPr>
              <a:t>Biểu</a:t>
            </a:r>
            <a:r>
              <a:rPr dirty="0" sz="2800" spc="-7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thức</a:t>
            </a:r>
            <a:r>
              <a:rPr dirty="0" sz="2800" spc="-6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2</a:t>
            </a:r>
            <a:r>
              <a:rPr dirty="0" sz="2800" spc="-6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:</a:t>
            </a:r>
            <a:r>
              <a:rPr dirty="0" sz="2800" spc="-5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55" b="1">
                <a:solidFill>
                  <a:srgbClr val="A72700"/>
                </a:solidFill>
                <a:latin typeface="Arial"/>
                <a:cs typeface="Arial"/>
              </a:rPr>
              <a:t>Biểu</a:t>
            </a:r>
            <a:r>
              <a:rPr dirty="0" sz="2800" spc="-5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thức</a:t>
            </a:r>
            <a:r>
              <a:rPr dirty="0" sz="2800" spc="-6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3;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imes New Roman"/>
              <a:cs typeface="Times New Roman"/>
            </a:endParaRPr>
          </a:p>
          <a:p>
            <a:pPr marL="358140" indent="-345440">
              <a:lnSpc>
                <a:spcPct val="100000"/>
              </a:lnSpc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dirty="0" sz="2800" spc="55" b="1">
                <a:latin typeface="Arial"/>
                <a:cs typeface="Arial"/>
              </a:rPr>
              <a:t>Biểu </a:t>
            </a:r>
            <a:r>
              <a:rPr dirty="0" sz="2800" spc="-30" b="1">
                <a:latin typeface="Arial"/>
                <a:cs typeface="Arial"/>
              </a:rPr>
              <a:t>thức</a:t>
            </a:r>
            <a:r>
              <a:rPr dirty="0" sz="2800" spc="-25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357505" marR="5080">
              <a:lnSpc>
                <a:spcPts val="3020"/>
              </a:lnSpc>
              <a:spcBef>
                <a:spcPts val="740"/>
              </a:spcBef>
              <a:tabLst>
                <a:tab pos="1300480" algn="l"/>
                <a:tab pos="2160905" algn="l"/>
                <a:tab pos="3021330" algn="l"/>
                <a:tab pos="4498975" algn="l"/>
                <a:tab pos="5125720" algn="l"/>
                <a:tab pos="5715635" algn="l"/>
                <a:tab pos="6377940" algn="l"/>
                <a:tab pos="6886575" algn="l"/>
              </a:tabLst>
            </a:pPr>
            <a:r>
              <a:rPr dirty="0" sz="2800" spc="-5">
                <a:latin typeface="Arial"/>
                <a:cs typeface="Arial"/>
              </a:rPr>
              <a:t>Đ</a:t>
            </a:r>
            <a:r>
              <a:rPr dirty="0" sz="2800" spc="-25">
                <a:latin typeface="Arial"/>
                <a:cs typeface="Arial"/>
              </a:rPr>
              <a:t>i</a:t>
            </a:r>
            <a:r>
              <a:rPr dirty="0" sz="2800" spc="145">
                <a:latin typeface="Arial"/>
                <a:cs typeface="Arial"/>
              </a:rPr>
              <a:t>ề</a:t>
            </a:r>
            <a:r>
              <a:rPr dirty="0" sz="2800">
                <a:latin typeface="Arial"/>
                <a:cs typeface="Arial"/>
              </a:rPr>
              <a:t>u	</a:t>
            </a:r>
            <a:r>
              <a:rPr dirty="0" sz="2800" spc="-35">
                <a:latin typeface="Arial"/>
                <a:cs typeface="Arial"/>
              </a:rPr>
              <a:t>k</a:t>
            </a:r>
            <a:r>
              <a:rPr dirty="0" sz="2800" spc="-20">
                <a:latin typeface="Arial"/>
                <a:cs typeface="Arial"/>
              </a:rPr>
              <a:t>i</a:t>
            </a:r>
            <a:r>
              <a:rPr dirty="0" sz="2800" spc="145">
                <a:latin typeface="Arial"/>
                <a:cs typeface="Arial"/>
              </a:rPr>
              <a:t>ệ</a:t>
            </a:r>
            <a:r>
              <a:rPr dirty="0" sz="2800">
                <a:latin typeface="Arial"/>
                <a:cs typeface="Arial"/>
              </a:rPr>
              <a:t>n	</a:t>
            </a:r>
            <a:r>
              <a:rPr dirty="0" sz="2800" spc="-35">
                <a:latin typeface="Arial"/>
                <a:cs typeface="Arial"/>
              </a:rPr>
              <a:t>k</a:t>
            </a:r>
            <a:r>
              <a:rPr dirty="0" sz="2800" spc="-20">
                <a:latin typeface="Arial"/>
                <a:cs typeface="Arial"/>
              </a:rPr>
              <a:t>i</a:t>
            </a:r>
            <a:r>
              <a:rPr dirty="0" sz="2800" spc="150">
                <a:latin typeface="Arial"/>
                <a:cs typeface="Arial"/>
              </a:rPr>
              <a:t>ể</a:t>
            </a:r>
            <a:r>
              <a:rPr dirty="0" sz="2800">
                <a:latin typeface="Arial"/>
                <a:cs typeface="Arial"/>
              </a:rPr>
              <a:t>u	</a:t>
            </a:r>
            <a:r>
              <a:rPr dirty="0" sz="2800" spc="-40">
                <a:latin typeface="Arial"/>
                <a:cs typeface="Arial"/>
              </a:rPr>
              <a:t>B</a:t>
            </a:r>
            <a:r>
              <a:rPr dirty="0" sz="2800" spc="-30">
                <a:latin typeface="Arial"/>
                <a:cs typeface="Arial"/>
              </a:rPr>
              <a:t>o</a:t>
            </a:r>
            <a:r>
              <a:rPr dirty="0" sz="2800" spc="-20">
                <a:latin typeface="Arial"/>
                <a:cs typeface="Arial"/>
              </a:rPr>
              <a:t>o</a:t>
            </a:r>
            <a:r>
              <a:rPr dirty="0" sz="2800" spc="-25">
                <a:latin typeface="Arial"/>
                <a:cs typeface="Arial"/>
              </a:rPr>
              <a:t>l</a:t>
            </a:r>
            <a:r>
              <a:rPr dirty="0" sz="2800" spc="-40">
                <a:latin typeface="Arial"/>
                <a:cs typeface="Arial"/>
              </a:rPr>
              <a:t>e</a:t>
            </a:r>
            <a:r>
              <a:rPr dirty="0" sz="2800" spc="-30">
                <a:latin typeface="Arial"/>
                <a:cs typeface="Arial"/>
              </a:rPr>
              <a:t>a</a:t>
            </a:r>
            <a:r>
              <a:rPr dirty="0" sz="2800">
                <a:latin typeface="Arial"/>
                <a:cs typeface="Arial"/>
              </a:rPr>
              <a:t>n	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35">
                <a:latin typeface="Arial"/>
                <a:cs typeface="Arial"/>
              </a:rPr>
              <a:t>r</a:t>
            </a:r>
            <a:r>
              <a:rPr dirty="0" sz="2800" spc="150">
                <a:latin typeface="Arial"/>
                <a:cs typeface="Arial"/>
              </a:rPr>
              <a:t>ả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20">
                <a:latin typeface="Arial"/>
                <a:cs typeface="Arial"/>
              </a:rPr>
              <a:t>v</a:t>
            </a:r>
            <a:r>
              <a:rPr dirty="0" sz="2800" spc="160">
                <a:latin typeface="Arial"/>
                <a:cs typeface="Arial"/>
              </a:rPr>
              <a:t>ề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30">
                <a:latin typeface="Arial"/>
                <a:cs typeface="Arial"/>
              </a:rPr>
              <a:t>g</a:t>
            </a:r>
            <a:r>
              <a:rPr dirty="0" sz="2800" spc="-25">
                <a:latin typeface="Arial"/>
                <a:cs typeface="Arial"/>
              </a:rPr>
              <a:t>i</a:t>
            </a:r>
            <a:r>
              <a:rPr dirty="0" sz="2800">
                <a:latin typeface="Arial"/>
                <a:cs typeface="Arial"/>
              </a:rPr>
              <a:t>á	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15">
                <a:latin typeface="Arial"/>
                <a:cs typeface="Arial"/>
              </a:rPr>
              <a:t>r</a:t>
            </a:r>
            <a:r>
              <a:rPr dirty="0" sz="2800" spc="150">
                <a:latin typeface="Arial"/>
                <a:cs typeface="Arial"/>
              </a:rPr>
              <a:t>ị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45">
                <a:latin typeface="Arial"/>
                <a:cs typeface="Arial"/>
              </a:rPr>
              <a:t>T</a:t>
            </a:r>
            <a:r>
              <a:rPr dirty="0" sz="2800" spc="-35">
                <a:latin typeface="Arial"/>
                <a:cs typeface="Arial"/>
              </a:rPr>
              <a:t>r</a:t>
            </a:r>
            <a:r>
              <a:rPr dirty="0" sz="2800" spc="-40">
                <a:latin typeface="Arial"/>
                <a:cs typeface="Arial"/>
              </a:rPr>
              <a:t>u</a:t>
            </a:r>
            <a:r>
              <a:rPr dirty="0" sz="2800">
                <a:latin typeface="Arial"/>
                <a:cs typeface="Arial"/>
              </a:rPr>
              <a:t>e  </a:t>
            </a:r>
            <a:r>
              <a:rPr dirty="0" sz="2800" spc="15">
                <a:latin typeface="Arial"/>
                <a:cs typeface="Arial"/>
              </a:rPr>
              <a:t>hoặc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False</a:t>
            </a:r>
            <a:endParaRPr sz="2800">
              <a:latin typeface="Arial"/>
              <a:cs typeface="Arial"/>
            </a:endParaRPr>
          </a:p>
          <a:p>
            <a:pPr marL="358140" indent="-34544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dirty="0" sz="2800" spc="55" b="1">
                <a:latin typeface="Arial"/>
                <a:cs typeface="Arial"/>
              </a:rPr>
              <a:t>Biểu </a:t>
            </a:r>
            <a:r>
              <a:rPr dirty="0" sz="2800" spc="-30" b="1">
                <a:latin typeface="Arial"/>
                <a:cs typeface="Arial"/>
              </a:rPr>
              <a:t>thức</a:t>
            </a:r>
            <a:r>
              <a:rPr dirty="0" sz="2800" spc="-25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357505" marR="5715">
              <a:lnSpc>
                <a:spcPts val="3020"/>
              </a:lnSpc>
              <a:spcBef>
                <a:spcPts val="740"/>
              </a:spcBef>
            </a:pPr>
            <a:r>
              <a:rPr dirty="0" sz="2800" spc="25">
                <a:latin typeface="Arial"/>
                <a:cs typeface="Arial"/>
              </a:rPr>
              <a:t>Trả </a:t>
            </a:r>
            <a:r>
              <a:rPr dirty="0" sz="2800" spc="60">
                <a:latin typeface="Arial"/>
                <a:cs typeface="Arial"/>
              </a:rPr>
              <a:t>về </a:t>
            </a:r>
            <a:r>
              <a:rPr dirty="0" sz="2800" spc="-20">
                <a:latin typeface="Arial"/>
                <a:cs typeface="Arial"/>
              </a:rPr>
              <a:t>giá </a:t>
            </a:r>
            <a:r>
              <a:rPr dirty="0" sz="2800" spc="30">
                <a:latin typeface="Arial"/>
                <a:cs typeface="Arial"/>
              </a:rPr>
              <a:t>trị </a:t>
            </a:r>
            <a:r>
              <a:rPr dirty="0" sz="2800" spc="35">
                <a:latin typeface="Arial"/>
                <a:cs typeface="Arial"/>
              </a:rPr>
              <a:t>nếu kết </a:t>
            </a:r>
            <a:r>
              <a:rPr dirty="0" sz="2800" spc="25">
                <a:latin typeface="Arial"/>
                <a:cs typeface="Arial"/>
              </a:rPr>
              <a:t>quả </a:t>
            </a:r>
            <a:r>
              <a:rPr dirty="0" sz="2800" spc="55">
                <a:latin typeface="Arial"/>
                <a:cs typeface="Arial"/>
              </a:rPr>
              <a:t>của </a:t>
            </a:r>
            <a:r>
              <a:rPr dirty="0" sz="2800" spc="5">
                <a:latin typeface="Arial"/>
                <a:cs typeface="Arial"/>
              </a:rPr>
              <a:t>mệnh </a:t>
            </a:r>
            <a:r>
              <a:rPr dirty="0" sz="2800" spc="85">
                <a:latin typeface="Arial"/>
                <a:cs typeface="Arial"/>
              </a:rPr>
              <a:t>đề </a:t>
            </a:r>
            <a:r>
              <a:rPr dirty="0" sz="2800">
                <a:latin typeface="Arial"/>
                <a:cs typeface="Arial"/>
              </a:rPr>
              <a:t>1 </a:t>
            </a:r>
            <a:r>
              <a:rPr dirty="0" sz="2800" spc="-15">
                <a:latin typeface="Arial"/>
                <a:cs typeface="Arial"/>
              </a:rPr>
              <a:t>là  </a:t>
            </a:r>
            <a:r>
              <a:rPr dirty="0" sz="2800" spc="-30">
                <a:latin typeface="Arial"/>
                <a:cs typeface="Arial"/>
              </a:rPr>
              <a:t>True</a:t>
            </a:r>
            <a:endParaRPr sz="2800">
              <a:latin typeface="Arial"/>
              <a:cs typeface="Arial"/>
            </a:endParaRPr>
          </a:p>
          <a:p>
            <a:pPr marL="358140" indent="-34544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dirty="0" sz="2800" spc="55" b="1">
                <a:latin typeface="Arial"/>
                <a:cs typeface="Arial"/>
              </a:rPr>
              <a:t>Biểu </a:t>
            </a:r>
            <a:r>
              <a:rPr dirty="0" sz="2800" spc="-30" b="1">
                <a:latin typeface="Arial"/>
                <a:cs typeface="Arial"/>
              </a:rPr>
              <a:t>thức</a:t>
            </a:r>
            <a:r>
              <a:rPr dirty="0" sz="2800" spc="-25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 marL="357505">
              <a:lnSpc>
                <a:spcPct val="100000"/>
              </a:lnSpc>
              <a:spcBef>
                <a:spcPts val="359"/>
              </a:spcBef>
            </a:pPr>
            <a:r>
              <a:rPr dirty="0" sz="2800" spc="25">
                <a:latin typeface="Arial"/>
                <a:cs typeface="Arial"/>
              </a:rPr>
              <a:t>Trả  </a:t>
            </a:r>
            <a:r>
              <a:rPr dirty="0" sz="2800" spc="60">
                <a:latin typeface="Arial"/>
                <a:cs typeface="Arial"/>
              </a:rPr>
              <a:t>về </a:t>
            </a:r>
            <a:r>
              <a:rPr dirty="0" sz="2800" spc="-20">
                <a:latin typeface="Arial"/>
                <a:cs typeface="Arial"/>
              </a:rPr>
              <a:t>giá  </a:t>
            </a:r>
            <a:r>
              <a:rPr dirty="0" sz="2800" spc="30">
                <a:latin typeface="Arial"/>
                <a:cs typeface="Arial"/>
              </a:rPr>
              <a:t>trị </a:t>
            </a:r>
            <a:r>
              <a:rPr dirty="0" sz="2800" spc="35">
                <a:latin typeface="Arial"/>
                <a:cs typeface="Arial"/>
              </a:rPr>
              <a:t>nếu kết </a:t>
            </a:r>
            <a:r>
              <a:rPr dirty="0" sz="2800" spc="25">
                <a:latin typeface="Arial"/>
                <a:cs typeface="Arial"/>
              </a:rPr>
              <a:t>quả </a:t>
            </a:r>
            <a:r>
              <a:rPr dirty="0" sz="2800" spc="55">
                <a:latin typeface="Arial"/>
                <a:cs typeface="Arial"/>
              </a:rPr>
              <a:t>của </a:t>
            </a:r>
            <a:r>
              <a:rPr dirty="0" sz="2800" spc="5">
                <a:latin typeface="Arial"/>
                <a:cs typeface="Arial"/>
              </a:rPr>
              <a:t>mệnh </a:t>
            </a:r>
            <a:r>
              <a:rPr dirty="0" sz="2800" spc="85">
                <a:latin typeface="Arial"/>
                <a:cs typeface="Arial"/>
              </a:rPr>
              <a:t>đề </a:t>
            </a:r>
            <a:r>
              <a:rPr dirty="0" sz="2800">
                <a:latin typeface="Arial"/>
                <a:cs typeface="Arial"/>
              </a:rPr>
              <a:t>1</a:t>
            </a:r>
            <a:r>
              <a:rPr dirty="0" sz="2800" spc="750">
                <a:latin typeface="Arial"/>
                <a:cs typeface="Arial"/>
              </a:rPr>
              <a:t> </a:t>
            </a:r>
            <a:r>
              <a:rPr dirty="0" sz="2800" spc="-15">
                <a:latin typeface="Arial"/>
                <a:cs typeface="Arial"/>
              </a:rPr>
              <a:t>là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3659" rIns="0" bIns="0" rtlCol="0" vert="horz">
            <a:spAutoFit/>
          </a:bodyPr>
          <a:lstStyle/>
          <a:p>
            <a:pPr marL="1742439" marR="5080" indent="1165860">
              <a:lnSpc>
                <a:spcPct val="100000"/>
              </a:lnSpc>
              <a:spcBef>
                <a:spcPts val="100"/>
              </a:spcBef>
            </a:pPr>
            <a:r>
              <a:rPr dirty="0" sz="4000" spc="-40"/>
              <a:t>Toán </a:t>
            </a:r>
            <a:r>
              <a:rPr dirty="0" sz="4000" spc="-80"/>
              <a:t>tử </a:t>
            </a:r>
            <a:r>
              <a:rPr dirty="0" sz="4000" spc="-30"/>
              <a:t>gán  </a:t>
            </a:r>
            <a:r>
              <a:rPr dirty="0" sz="4000" spc="-45"/>
              <a:t>(Assignment</a:t>
            </a:r>
            <a:r>
              <a:rPr dirty="0" sz="4000" spc="-80"/>
              <a:t> </a:t>
            </a:r>
            <a:r>
              <a:rPr dirty="0" sz="4000" spc="-40"/>
              <a:t>Operator)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96669" y="1913890"/>
            <a:ext cx="7579359" cy="120396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589915" algn="l"/>
              </a:tabLst>
            </a:pPr>
            <a:r>
              <a:rPr dirty="0" sz="3200">
                <a:latin typeface="Arial"/>
                <a:cs typeface="Arial"/>
              </a:rPr>
              <a:t>=	</a:t>
            </a:r>
            <a:r>
              <a:rPr dirty="0" sz="3200" spc="-5">
                <a:latin typeface="Arial"/>
                <a:cs typeface="Arial"/>
              </a:rPr>
              <a:t>Assignment (Phép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gán)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3200" spc="-5">
                <a:latin typeface="Arial"/>
                <a:cs typeface="Arial"/>
              </a:rPr>
              <a:t>Giá </a:t>
            </a:r>
            <a:r>
              <a:rPr dirty="0" sz="3200" spc="50">
                <a:latin typeface="Arial"/>
                <a:cs typeface="Arial"/>
              </a:rPr>
              <a:t>trị </a:t>
            </a:r>
            <a:r>
              <a:rPr dirty="0" sz="3200" spc="-5">
                <a:latin typeface="Arial"/>
                <a:cs typeface="Arial"/>
              </a:rPr>
              <a:t>có </a:t>
            </a:r>
            <a:r>
              <a:rPr dirty="0" sz="3200" spc="55">
                <a:latin typeface="Arial"/>
                <a:cs typeface="Arial"/>
              </a:rPr>
              <a:t>thể </a:t>
            </a:r>
            <a:r>
              <a:rPr dirty="0" sz="3200" spc="-70">
                <a:latin typeface="Arial"/>
                <a:cs typeface="Arial"/>
              </a:rPr>
              <a:t>được </a:t>
            </a:r>
            <a:r>
              <a:rPr dirty="0" sz="3200" spc="-5">
                <a:latin typeface="Arial"/>
                <a:cs typeface="Arial"/>
              </a:rPr>
              <a:t>gán </a:t>
            </a:r>
            <a:r>
              <a:rPr dirty="0" sz="3200">
                <a:latin typeface="Arial"/>
                <a:cs typeface="Arial"/>
              </a:rPr>
              <a:t>cho </a:t>
            </a:r>
            <a:r>
              <a:rPr dirty="0" sz="3200" spc="25">
                <a:latin typeface="Arial"/>
                <a:cs typeface="Arial"/>
              </a:rPr>
              <a:t>nhiều </a:t>
            </a:r>
            <a:r>
              <a:rPr dirty="0" sz="3200" spc="35">
                <a:latin typeface="Arial"/>
                <a:cs typeface="Arial"/>
              </a:rPr>
              <a:t>biến</a:t>
            </a:r>
            <a:r>
              <a:rPr dirty="0" sz="3200" spc="-130">
                <a:latin typeface="Arial"/>
                <a:cs typeface="Arial"/>
              </a:rPr>
              <a:t> </a:t>
            </a:r>
            <a:r>
              <a:rPr dirty="0" sz="3200" spc="100">
                <a:latin typeface="Arial"/>
                <a:cs typeface="Arial"/>
              </a:rPr>
              <a:t>số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6669" y="3172460"/>
            <a:ext cx="1682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4520" y="3091179"/>
            <a:ext cx="3037205" cy="113030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3200">
                <a:latin typeface="Arial"/>
                <a:cs typeface="Arial"/>
              </a:rPr>
              <a:t>Ví</a:t>
            </a:r>
            <a:r>
              <a:rPr dirty="0" sz="3200" spc="-95">
                <a:latin typeface="Arial"/>
                <a:cs typeface="Arial"/>
              </a:rPr>
              <a:t> </a:t>
            </a:r>
            <a:r>
              <a:rPr dirty="0" sz="3200" spc="125">
                <a:latin typeface="Arial"/>
                <a:cs typeface="Arial"/>
              </a:rPr>
              <a:t>dụ</a:t>
            </a:r>
            <a:endParaRPr sz="32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700"/>
              </a:spcBef>
            </a:pP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a = b = c = d =</a:t>
            </a:r>
            <a:r>
              <a:rPr dirty="0" sz="2800" spc="-56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90;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8170" y="40640"/>
            <a:ext cx="51568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40" b="1">
                <a:latin typeface="Arial"/>
                <a:cs typeface="Arial"/>
              </a:rPr>
              <a:t>Thứ </a:t>
            </a:r>
            <a:r>
              <a:rPr dirty="0" sz="2800" spc="-30" b="1">
                <a:latin typeface="Arial"/>
                <a:cs typeface="Arial"/>
              </a:rPr>
              <a:t>tự </a:t>
            </a:r>
            <a:r>
              <a:rPr dirty="0" sz="2800" spc="-20" b="1">
                <a:latin typeface="Arial"/>
                <a:cs typeface="Arial"/>
              </a:rPr>
              <a:t>ưu tiên </a:t>
            </a:r>
            <a:r>
              <a:rPr dirty="0" sz="2800" spc="75" b="1">
                <a:latin typeface="Arial"/>
                <a:cs typeface="Arial"/>
              </a:rPr>
              <a:t>của </a:t>
            </a:r>
            <a:r>
              <a:rPr dirty="0" sz="2800" spc="-20" b="1">
                <a:latin typeface="Arial"/>
                <a:cs typeface="Arial"/>
              </a:rPr>
              <a:t>các toán</a:t>
            </a:r>
            <a:r>
              <a:rPr dirty="0" sz="2800" spc="-380" b="1">
                <a:latin typeface="Arial"/>
                <a:cs typeface="Arial"/>
              </a:rPr>
              <a:t> </a:t>
            </a:r>
            <a:r>
              <a:rPr dirty="0" sz="2800" spc="-30" b="1">
                <a:latin typeface="Arial"/>
                <a:cs typeface="Arial"/>
              </a:rPr>
              <a:t>tử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6669" y="5193029"/>
            <a:ext cx="16510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32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9570" y="5139690"/>
            <a:ext cx="74275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latin typeface="Arial"/>
                <a:cs typeface="Arial"/>
              </a:rPr>
              <a:t>Thứ </a:t>
            </a:r>
            <a:r>
              <a:rPr dirty="0" sz="2400" spc="-140">
                <a:latin typeface="Arial"/>
                <a:cs typeface="Arial"/>
              </a:rPr>
              <a:t>tự </a:t>
            </a:r>
            <a:r>
              <a:rPr dirty="0" sz="2400" spc="-5">
                <a:latin typeface="Arial"/>
                <a:cs typeface="Arial"/>
              </a:rPr>
              <a:t>của các toán </a:t>
            </a:r>
            <a:r>
              <a:rPr dirty="0" sz="2400" spc="-140">
                <a:latin typeface="Arial"/>
                <a:cs typeface="Arial"/>
              </a:rPr>
              <a:t>tử </a:t>
            </a:r>
            <a:r>
              <a:rPr dirty="0" sz="2400" spc="-5">
                <a:latin typeface="Arial"/>
                <a:cs typeface="Arial"/>
              </a:rPr>
              <a:t>có thể </a:t>
            </a:r>
            <a:r>
              <a:rPr dirty="0" sz="2400" spc="-135">
                <a:latin typeface="Arial"/>
                <a:cs typeface="Arial"/>
              </a:rPr>
              <a:t>được </a:t>
            </a:r>
            <a:r>
              <a:rPr dirty="0" sz="2400" spc="-5">
                <a:latin typeface="Arial"/>
                <a:cs typeface="Arial"/>
              </a:rPr>
              <a:t>thay đổi bằng cách  </a:t>
            </a:r>
            <a:r>
              <a:rPr dirty="0" sz="2400" spc="-145">
                <a:latin typeface="Arial"/>
                <a:cs typeface="Arial"/>
              </a:rPr>
              <a:t>sử </a:t>
            </a:r>
            <a:r>
              <a:rPr dirty="0" sz="2400" spc="-5">
                <a:latin typeface="Arial"/>
                <a:cs typeface="Arial"/>
              </a:rPr>
              <a:t>dụng các dấu ngoặc </a:t>
            </a:r>
            <a:r>
              <a:rPr dirty="0" sz="2400" spc="-85">
                <a:latin typeface="Arial"/>
                <a:cs typeface="Arial"/>
              </a:rPr>
              <a:t>đơn </a:t>
            </a:r>
            <a:r>
              <a:rPr dirty="0" sz="2400" spc="-5">
                <a:latin typeface="Arial"/>
                <a:cs typeface="Arial"/>
              </a:rPr>
              <a:t>trong </a:t>
            </a:r>
            <a:r>
              <a:rPr dirty="0" sz="2400">
                <a:latin typeface="Arial"/>
                <a:cs typeface="Arial"/>
              </a:rPr>
              <a:t>mệnh</a:t>
            </a:r>
            <a:r>
              <a:rPr dirty="0" sz="2400" spc="2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đề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3119" y="604519"/>
          <a:ext cx="8313420" cy="4507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5810"/>
                <a:gridCol w="6267449"/>
              </a:tblGrid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800" spc="-15" b="1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dirty="0" sz="2800" spc="-15" b="1">
                          <a:latin typeface="Arial"/>
                          <a:cs typeface="Arial"/>
                        </a:rPr>
                        <a:t>ứ</a:t>
                      </a:r>
                      <a:r>
                        <a:rPr dirty="0" sz="2800" spc="-18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2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800" spc="-20" b="1">
                          <a:latin typeface="Arial"/>
                          <a:cs typeface="Arial"/>
                        </a:rPr>
                        <a:t>ự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800" spc="-5" b="1">
                          <a:latin typeface="Times New Roman"/>
                          <a:cs typeface="Times New Roman"/>
                        </a:rPr>
                        <a:t>Toán</a:t>
                      </a:r>
                      <a:r>
                        <a:rPr dirty="0" sz="2800" spc="-8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2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800" spc="-20" b="1">
                          <a:latin typeface="Arial"/>
                          <a:cs typeface="Arial"/>
                        </a:rPr>
                        <a:t>ử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1.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trong </a:t>
                      </a:r>
                      <a:r>
                        <a:rPr dirty="0" sz="2800" spc="25">
                          <a:latin typeface="Times New Roman"/>
                          <a:cs typeface="Times New Roman"/>
                        </a:rPr>
                        <a:t>ngo</a:t>
                      </a:r>
                      <a:r>
                        <a:rPr dirty="0" sz="2800" spc="25">
                          <a:latin typeface="Arial"/>
                          <a:cs typeface="Arial"/>
                        </a:rPr>
                        <a:t>ặ</a:t>
                      </a:r>
                      <a:r>
                        <a:rPr dirty="0" sz="2800" spc="25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tính</a:t>
                      </a:r>
                      <a:r>
                        <a:rPr dirty="0" sz="28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dirty="0" sz="2800" spc="-50">
                          <a:latin typeface="Arial"/>
                          <a:cs typeface="Arial"/>
                        </a:rPr>
                        <a:t>ướ</a:t>
                      </a:r>
                      <a:r>
                        <a:rPr dirty="0" sz="2800" spc="-50">
                          <a:latin typeface="Times New Roman"/>
                          <a:cs typeface="Times New Roman"/>
                        </a:rPr>
                        <a:t>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2.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Các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toán </a:t>
                      </a:r>
                      <a:r>
                        <a:rPr dirty="0" sz="2800" spc="-5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800" spc="-50">
                          <a:latin typeface="Arial"/>
                          <a:cs typeface="Arial"/>
                        </a:rPr>
                        <a:t>ử </a:t>
                      </a:r>
                      <a:r>
                        <a:rPr dirty="0" sz="2800" spc="-45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dirty="0" sz="2800" spc="-45">
                          <a:latin typeface="Arial"/>
                          <a:cs typeface="Arial"/>
                        </a:rPr>
                        <a:t>ơ</a:t>
                      </a:r>
                      <a:r>
                        <a:rPr dirty="0" sz="2800" spc="-45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2800" spc="-3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dirty="0" sz="2800" spc="-30">
                          <a:latin typeface="Arial"/>
                          <a:cs typeface="Arial"/>
                        </a:rPr>
                        <a:t>ư</a:t>
                      </a:r>
                      <a:r>
                        <a:rPr dirty="0" sz="280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+,-,++,--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3.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0" marR="628650" indent="-342900">
                        <a:lnSpc>
                          <a:spcPts val="3100"/>
                        </a:lnSpc>
                        <a:spcBef>
                          <a:spcPts val="330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Các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toán </a:t>
                      </a:r>
                      <a:r>
                        <a:rPr dirty="0" sz="2800" spc="-5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800" spc="-50">
                          <a:latin typeface="Arial"/>
                          <a:cs typeface="Arial"/>
                        </a:rPr>
                        <a:t>ử </a:t>
                      </a:r>
                      <a:r>
                        <a:rPr dirty="0" sz="2800" spc="7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800" spc="75">
                          <a:latin typeface="Arial"/>
                          <a:cs typeface="Arial"/>
                        </a:rPr>
                        <a:t>ố </a:t>
                      </a:r>
                      <a:r>
                        <a:rPr dirty="0" sz="2800" spc="5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2800" spc="50">
                          <a:latin typeface="Arial"/>
                          <a:cs typeface="Arial"/>
                        </a:rPr>
                        <a:t>ọ</a:t>
                      </a:r>
                      <a:r>
                        <a:rPr dirty="0" sz="2800" spc="5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và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các toán </a:t>
                      </a:r>
                      <a:r>
                        <a:rPr dirty="0" sz="2800" spc="-5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800" spc="-55">
                          <a:latin typeface="Arial"/>
                          <a:cs typeface="Arial"/>
                        </a:rPr>
                        <a:t>ử</a:t>
                      </a:r>
                      <a:r>
                        <a:rPr dirty="0" sz="2800" spc="-4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2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800" spc="25">
                          <a:latin typeface="Arial"/>
                          <a:cs typeface="Arial"/>
                        </a:rPr>
                        <a:t>ị</a:t>
                      </a:r>
                      <a:r>
                        <a:rPr dirty="0" sz="2800" spc="25">
                          <a:latin typeface="Times New Roman"/>
                          <a:cs typeface="Times New Roman"/>
                        </a:rPr>
                        <a:t>ch  </a:t>
                      </a:r>
                      <a:r>
                        <a:rPr dirty="0" sz="2800" spc="-35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dirty="0" sz="2800" spc="-35">
                          <a:latin typeface="Arial"/>
                          <a:cs typeface="Arial"/>
                        </a:rPr>
                        <a:t>ư</a:t>
                      </a:r>
                      <a:r>
                        <a:rPr dirty="0" sz="28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*,/,+,-,&lt;&lt;,&gt;&gt;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4.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3229"/>
                        </a:lnSpc>
                        <a:spcBef>
                          <a:spcPts val="20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Các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toán </a:t>
                      </a:r>
                      <a:r>
                        <a:rPr dirty="0" sz="2800" spc="-5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800" spc="-50">
                          <a:latin typeface="Arial"/>
                          <a:cs typeface="Arial"/>
                        </a:rPr>
                        <a:t>ử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quan </a:t>
                      </a:r>
                      <a:r>
                        <a:rPr dirty="0" sz="2800" spc="8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2800" spc="85">
                          <a:latin typeface="Arial"/>
                          <a:cs typeface="Arial"/>
                        </a:rPr>
                        <a:t>ệ </a:t>
                      </a:r>
                      <a:r>
                        <a:rPr dirty="0" sz="2800" spc="-3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dirty="0" sz="2800" spc="-30">
                          <a:latin typeface="Arial"/>
                          <a:cs typeface="Arial"/>
                        </a:rPr>
                        <a:t>ư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&gt;,&lt;,&gt;=,&lt;=,=</a:t>
                      </a:r>
                      <a:r>
                        <a:rPr dirty="0" sz="2800" spc="-3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=,!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425450">
                        <a:lnSpc>
                          <a:spcPts val="3229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=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5.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Các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toán </a:t>
                      </a:r>
                      <a:r>
                        <a:rPr dirty="0" sz="2800" spc="-5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800" spc="-50">
                          <a:latin typeface="Arial"/>
                          <a:cs typeface="Arial"/>
                        </a:rPr>
                        <a:t>ử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logic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và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Bit </a:t>
                      </a:r>
                      <a:r>
                        <a:rPr dirty="0" sz="2800" spc="-25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dirty="0" sz="2800" spc="-25">
                          <a:latin typeface="Arial"/>
                          <a:cs typeface="Arial"/>
                        </a:rPr>
                        <a:t>ư</a:t>
                      </a:r>
                      <a:r>
                        <a:rPr dirty="0" sz="280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&amp;&amp;,II,&amp;,I,^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5.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Các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toán </a:t>
                      </a:r>
                      <a:r>
                        <a:rPr dirty="0" sz="2800" spc="-5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800" spc="-50">
                          <a:latin typeface="Arial"/>
                          <a:cs typeface="Arial"/>
                        </a:rPr>
                        <a:t>ử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gán </a:t>
                      </a:r>
                      <a:r>
                        <a:rPr dirty="0" sz="2800" spc="-3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dirty="0" sz="2800" spc="-30">
                          <a:latin typeface="Arial"/>
                          <a:cs typeface="Arial"/>
                        </a:rPr>
                        <a:t>ư</a:t>
                      </a:r>
                      <a:r>
                        <a:rPr dirty="0" sz="28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=,*=,/=,+=,-=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0" rIns="0" bIns="0" rtlCol="0" vert="horz">
            <a:spAutoFit/>
          </a:bodyPr>
          <a:lstStyle/>
          <a:p>
            <a:pPr marL="1722120" marR="5080" indent="-1228090">
              <a:lnSpc>
                <a:spcPct val="100000"/>
              </a:lnSpc>
              <a:spcBef>
                <a:spcPts val="100"/>
              </a:spcBef>
            </a:pPr>
            <a:r>
              <a:rPr dirty="0" sz="3600" spc="-35"/>
              <a:t>Các </a:t>
            </a:r>
            <a:r>
              <a:rPr dirty="0" sz="3600" spc="-20"/>
              <a:t>kí </a:t>
            </a:r>
            <a:r>
              <a:rPr dirty="0" sz="3600" spc="-85"/>
              <a:t>tự </a:t>
            </a:r>
            <a:r>
              <a:rPr dirty="0" sz="3600" spc="25"/>
              <a:t>định </a:t>
            </a:r>
            <a:r>
              <a:rPr dirty="0" sz="3600" spc="25"/>
              <a:t>dạng xuất </a:t>
            </a:r>
            <a:r>
              <a:rPr dirty="0" sz="3600" spc="-85"/>
              <a:t>dữ</a:t>
            </a:r>
            <a:r>
              <a:rPr dirty="0" sz="3600" spc="-270"/>
              <a:t> </a:t>
            </a:r>
            <a:r>
              <a:rPr dirty="0" sz="3600" spc="40"/>
              <a:t>liệu  </a:t>
            </a:r>
            <a:r>
              <a:rPr dirty="0" sz="3600" spc="-40"/>
              <a:t>(Escape</a:t>
            </a:r>
            <a:r>
              <a:rPr dirty="0" sz="3600" spc="-90"/>
              <a:t> </a:t>
            </a:r>
            <a:r>
              <a:rPr dirty="0" sz="3600" spc="-45"/>
              <a:t>Sequences)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3100" y="1968500"/>
          <a:ext cx="8115300" cy="4522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6400800"/>
              </a:tblGrid>
              <a:tr h="914400">
                <a:tc>
                  <a:txBody>
                    <a:bodyPr/>
                    <a:lstStyle/>
                    <a:p>
                      <a:pPr marL="75565" marR="150495">
                        <a:lnSpc>
                          <a:spcPts val="3100"/>
                        </a:lnSpc>
                        <a:spcBef>
                          <a:spcPts val="535"/>
                        </a:spcBef>
                      </a:pPr>
                      <a:r>
                        <a:rPr dirty="0" sz="2800" spc="-5" b="1">
                          <a:latin typeface="Times New Roman"/>
                          <a:cs typeface="Times New Roman"/>
                        </a:rPr>
                        <a:t>Escape  S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800" spc="-5" b="1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2800" spc="-2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800" spc="-5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ce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dirty="0" sz="2800" spc="-5" b="1">
                          <a:latin typeface="Times New Roman"/>
                          <a:cs typeface="Times New Roman"/>
                        </a:rPr>
                        <a:t>Mô</a:t>
                      </a:r>
                      <a:r>
                        <a:rPr dirty="0" sz="2800" spc="-9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15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800" spc="155" b="1">
                          <a:latin typeface="Arial"/>
                          <a:cs typeface="Arial"/>
                        </a:rPr>
                        <a:t>ả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22415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6851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\n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800" spc="25">
                          <a:latin typeface="Times New Roman"/>
                          <a:cs typeface="Times New Roman"/>
                        </a:rPr>
                        <a:t>Xu</a:t>
                      </a:r>
                      <a:r>
                        <a:rPr dirty="0" sz="2800" spc="25">
                          <a:latin typeface="Arial"/>
                          <a:cs typeface="Arial"/>
                        </a:rPr>
                        <a:t>ố</a:t>
                      </a:r>
                      <a:r>
                        <a:rPr dirty="0" sz="2800" spc="25">
                          <a:latin typeface="Times New Roman"/>
                          <a:cs typeface="Times New Roman"/>
                        </a:rPr>
                        <a:t>ng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dòng</a:t>
                      </a:r>
                      <a:r>
                        <a:rPr dirty="0" sz="2800" spc="-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4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800" spc="-45">
                          <a:latin typeface="Arial"/>
                          <a:cs typeface="Arial"/>
                        </a:rPr>
                        <a:t>ớ</a:t>
                      </a:r>
                      <a:r>
                        <a:rPr dirty="0" sz="2800" spc="-45"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\r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800" spc="25">
                          <a:latin typeface="Times New Roman"/>
                          <a:cs typeface="Times New Roman"/>
                        </a:rPr>
                        <a:t>Chuy</a:t>
                      </a:r>
                      <a:r>
                        <a:rPr dirty="0" sz="2800" spc="25">
                          <a:latin typeface="Arial"/>
                          <a:cs typeface="Arial"/>
                        </a:rPr>
                        <a:t>ể</a:t>
                      </a:r>
                      <a:r>
                        <a:rPr dirty="0" sz="2800" spc="25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con </a:t>
                      </a:r>
                      <a:r>
                        <a:rPr dirty="0" sz="2800" spc="4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dirty="0" sz="2800" spc="40">
                          <a:latin typeface="Arial"/>
                          <a:cs typeface="Arial"/>
                        </a:rPr>
                        <a:t>ỏ </a:t>
                      </a:r>
                      <a:r>
                        <a:rPr dirty="0" sz="2800" spc="4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dirty="0" sz="2800" spc="40">
                          <a:latin typeface="Arial"/>
                          <a:cs typeface="Arial"/>
                        </a:rPr>
                        <a:t>ế</a:t>
                      </a:r>
                      <a:r>
                        <a:rPr dirty="0" sz="2800" spc="4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2800" spc="5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dirty="0" sz="2800" spc="50">
                          <a:latin typeface="Arial"/>
                          <a:cs typeface="Arial"/>
                        </a:rPr>
                        <a:t>ầ</a:t>
                      </a:r>
                      <a:r>
                        <a:rPr dirty="0" sz="2800" spc="50">
                          <a:latin typeface="Times New Roman"/>
                          <a:cs typeface="Times New Roman"/>
                        </a:rPr>
                        <a:t>u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dòng </a:t>
                      </a:r>
                      <a:r>
                        <a:rPr dirty="0" sz="2800" spc="30">
                          <a:latin typeface="Times New Roman"/>
                          <a:cs typeface="Times New Roman"/>
                        </a:rPr>
                        <a:t>hi</a:t>
                      </a:r>
                      <a:r>
                        <a:rPr dirty="0" sz="2800" spc="30">
                          <a:latin typeface="Arial"/>
                          <a:cs typeface="Arial"/>
                        </a:rPr>
                        <a:t>ệ</a:t>
                      </a:r>
                      <a:r>
                        <a:rPr dirty="0" sz="2800" spc="3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8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hành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7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\t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 marR="593090">
                        <a:lnSpc>
                          <a:spcPts val="3100"/>
                        </a:lnSpc>
                        <a:spcBef>
                          <a:spcPts val="345"/>
                        </a:spcBef>
                      </a:pPr>
                      <a:r>
                        <a:rPr dirty="0" sz="2800" spc="25">
                          <a:latin typeface="Times New Roman"/>
                          <a:cs typeface="Times New Roman"/>
                        </a:rPr>
                        <a:t>Chuy</a:t>
                      </a:r>
                      <a:r>
                        <a:rPr dirty="0" sz="2800" spc="25">
                          <a:latin typeface="Arial"/>
                          <a:cs typeface="Arial"/>
                        </a:rPr>
                        <a:t>ể</a:t>
                      </a:r>
                      <a:r>
                        <a:rPr dirty="0" sz="2800" spc="25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con </a:t>
                      </a:r>
                      <a:r>
                        <a:rPr dirty="0" sz="2800" spc="4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dirty="0" sz="2800" spc="40">
                          <a:latin typeface="Arial"/>
                          <a:cs typeface="Arial"/>
                        </a:rPr>
                        <a:t>ỏ </a:t>
                      </a:r>
                      <a:r>
                        <a:rPr dirty="0" sz="2800" spc="4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dirty="0" sz="2800" spc="40">
                          <a:latin typeface="Arial"/>
                          <a:cs typeface="Arial"/>
                        </a:rPr>
                        <a:t>ế</a:t>
                      </a:r>
                      <a:r>
                        <a:rPr dirty="0" sz="2800" spc="4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dirty="0" sz="2800" spc="7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2800" spc="75">
                          <a:latin typeface="Arial"/>
                          <a:cs typeface="Arial"/>
                        </a:rPr>
                        <a:t>ị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trí </a:t>
                      </a:r>
                      <a:r>
                        <a:rPr dirty="0" sz="2800" spc="-3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800" spc="-30">
                          <a:latin typeface="Arial"/>
                          <a:cs typeface="Arial"/>
                        </a:rPr>
                        <a:t>ừ</a:t>
                      </a:r>
                      <a:r>
                        <a:rPr dirty="0" sz="2800" spc="-30">
                          <a:latin typeface="Times New Roman"/>
                          <a:cs typeface="Times New Roman"/>
                        </a:rPr>
                        <a:t>ng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Tab</a:t>
                      </a:r>
                      <a:r>
                        <a:rPr dirty="0" sz="2800" spc="-3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75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2800" spc="75">
                          <a:latin typeface="Arial"/>
                          <a:cs typeface="Arial"/>
                        </a:rPr>
                        <a:t>ế  </a:t>
                      </a:r>
                      <a:r>
                        <a:rPr dirty="0" sz="2800" spc="25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dirty="0" sz="2800" spc="25">
                          <a:latin typeface="Arial"/>
                          <a:cs typeface="Arial"/>
                        </a:rPr>
                        <a:t>ế</a:t>
                      </a:r>
                      <a:r>
                        <a:rPr dirty="0" sz="2800" spc="25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(ký </a:t>
                      </a:r>
                      <a:r>
                        <a:rPr dirty="0" sz="2800" spc="-5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800" spc="-55">
                          <a:latin typeface="Arial"/>
                          <a:cs typeface="Arial"/>
                        </a:rPr>
                        <a:t>ự</a:t>
                      </a:r>
                      <a:r>
                        <a:rPr dirty="0" sz="2800" spc="-2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Tab)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\\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2800" spc="4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800" spc="40">
                          <a:latin typeface="Arial"/>
                          <a:cs typeface="Arial"/>
                        </a:rPr>
                        <a:t>ấ</a:t>
                      </a:r>
                      <a:r>
                        <a:rPr dirty="0" sz="2800" spc="4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28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\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\’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2800" spc="4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800" spc="40">
                          <a:latin typeface="Arial"/>
                          <a:cs typeface="Arial"/>
                        </a:rPr>
                        <a:t>ấ</a:t>
                      </a:r>
                      <a:r>
                        <a:rPr dirty="0" sz="2800" spc="40">
                          <a:latin typeface="Times New Roman"/>
                          <a:cs typeface="Times New Roman"/>
                        </a:rPr>
                        <a:t>u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nháy </a:t>
                      </a:r>
                      <a:r>
                        <a:rPr dirty="0" sz="2800" spc="-45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dirty="0" sz="2800" spc="-45">
                          <a:latin typeface="Arial"/>
                          <a:cs typeface="Arial"/>
                        </a:rPr>
                        <a:t>ơ</a:t>
                      </a:r>
                      <a:r>
                        <a:rPr dirty="0" sz="2800" spc="-4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8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(’)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6559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800" spc="-5">
                          <a:latin typeface="Times New Roman"/>
                          <a:cs typeface="Times New Roman"/>
                        </a:rPr>
                        <a:t>\’’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2800" spc="4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800" spc="40">
                          <a:latin typeface="Arial"/>
                          <a:cs typeface="Arial"/>
                        </a:rPr>
                        <a:t>ấ</a:t>
                      </a:r>
                      <a:r>
                        <a:rPr dirty="0" sz="2800" spc="40">
                          <a:latin typeface="Times New Roman"/>
                          <a:cs typeface="Times New Roman"/>
                        </a:rPr>
                        <a:t>u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nháy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kép</a:t>
                      </a:r>
                      <a:r>
                        <a:rPr dirty="0" sz="28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>
                          <a:latin typeface="Times New Roman"/>
                          <a:cs typeface="Times New Roman"/>
                        </a:rPr>
                        <a:t>(’’)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00250" marR="5080" indent="-1309370">
              <a:lnSpc>
                <a:spcPct val="100000"/>
              </a:lnSpc>
              <a:spcBef>
                <a:spcPts val="100"/>
              </a:spcBef>
            </a:pPr>
            <a:r>
              <a:rPr dirty="0" spc="-40" b="1">
                <a:latin typeface="Arial"/>
                <a:cs typeface="Arial"/>
              </a:rPr>
              <a:t>Các </a:t>
            </a:r>
            <a:r>
              <a:rPr dirty="0" spc="-55" b="1">
                <a:latin typeface="Arial"/>
                <a:cs typeface="Arial"/>
              </a:rPr>
              <a:t>chương </a:t>
            </a:r>
            <a:r>
              <a:rPr dirty="0" spc="-30" b="1">
                <a:latin typeface="Arial"/>
                <a:cs typeface="Arial"/>
              </a:rPr>
              <a:t>trình</a:t>
            </a:r>
            <a:r>
              <a:rPr dirty="0" spc="-200" b="1">
                <a:latin typeface="Arial"/>
                <a:cs typeface="Arial"/>
              </a:rPr>
              <a:t> </a:t>
            </a:r>
            <a:r>
              <a:rPr dirty="0" spc="40" b="1">
                <a:latin typeface="Arial"/>
                <a:cs typeface="Arial"/>
              </a:rPr>
              <a:t>dịch  </a:t>
            </a:r>
            <a:r>
              <a:rPr dirty="0" spc="50" b="1">
                <a:latin typeface="Arial"/>
                <a:cs typeface="Arial"/>
              </a:rPr>
              <a:t>truyền</a:t>
            </a:r>
            <a:r>
              <a:rPr dirty="0" spc="-140" b="1">
                <a:latin typeface="Arial"/>
                <a:cs typeface="Arial"/>
              </a:rPr>
              <a:t> </a:t>
            </a:r>
            <a:r>
              <a:rPr dirty="0" spc="30" b="1">
                <a:latin typeface="Arial"/>
                <a:cs typeface="Arial"/>
              </a:rPr>
              <a:t>thống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981200"/>
            <a:ext cx="76962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1689" y="833119"/>
            <a:ext cx="49657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Các </a:t>
            </a:r>
            <a:r>
              <a:rPr dirty="0" spc="35"/>
              <a:t>lệnh </a:t>
            </a:r>
            <a:r>
              <a:rPr dirty="0" spc="50"/>
              <a:t>điều</a:t>
            </a:r>
            <a:r>
              <a:rPr dirty="0" spc="-254"/>
              <a:t> </a:t>
            </a:r>
            <a:r>
              <a:rPr dirty="0" spc="25"/>
              <a:t>khiển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822661"/>
            <a:ext cx="3803015" cy="4061460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25">
                <a:latin typeface="Arial"/>
                <a:cs typeface="Arial"/>
              </a:rPr>
              <a:t>Điều </a:t>
            </a:r>
            <a:r>
              <a:rPr dirty="0" sz="2800" spc="5">
                <a:latin typeface="Arial"/>
                <a:cs typeface="Arial"/>
              </a:rPr>
              <a:t>khiển </a:t>
            </a:r>
            <a:r>
              <a:rPr dirty="0" sz="2800" spc="60">
                <a:latin typeface="Arial"/>
                <a:cs typeface="Arial"/>
              </a:rPr>
              <a:t>rẻ</a:t>
            </a:r>
            <a:r>
              <a:rPr dirty="0" sz="2800" spc="-27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nhánh: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1005"/>
              </a:spcBef>
              <a:buChar char="–"/>
              <a:tabLst>
                <a:tab pos="755650" algn="l"/>
              </a:tabLst>
            </a:pPr>
            <a:r>
              <a:rPr dirty="0" sz="2400" spc="25">
                <a:latin typeface="Arial"/>
                <a:cs typeface="Arial"/>
              </a:rPr>
              <a:t>Mệnh </a:t>
            </a:r>
            <a:r>
              <a:rPr dirty="0" sz="2400" spc="65">
                <a:latin typeface="Arial"/>
                <a:cs typeface="Arial"/>
              </a:rPr>
              <a:t>đề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if-else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894"/>
              </a:spcBef>
              <a:buChar char="–"/>
              <a:tabLst>
                <a:tab pos="755650" algn="l"/>
              </a:tabLst>
            </a:pPr>
            <a:r>
              <a:rPr dirty="0" sz="2400" spc="25">
                <a:latin typeface="Arial"/>
                <a:cs typeface="Arial"/>
              </a:rPr>
              <a:t>Mệnh </a:t>
            </a:r>
            <a:r>
              <a:rPr dirty="0" sz="2400" spc="65">
                <a:latin typeface="Arial"/>
                <a:cs typeface="Arial"/>
              </a:rPr>
              <a:t>đề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switch-case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4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Vòng </a:t>
            </a:r>
            <a:r>
              <a:rPr dirty="0" sz="2800" spc="35">
                <a:latin typeface="Arial"/>
                <a:cs typeface="Arial"/>
              </a:rPr>
              <a:t>lặp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(Loops):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994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Vòng </a:t>
            </a:r>
            <a:r>
              <a:rPr dirty="0" sz="2400" spc="40">
                <a:latin typeface="Arial"/>
                <a:cs typeface="Arial"/>
              </a:rPr>
              <a:t>lặp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while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905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Vòng </a:t>
            </a:r>
            <a:r>
              <a:rPr dirty="0" sz="2400" spc="40">
                <a:latin typeface="Arial"/>
                <a:cs typeface="Arial"/>
              </a:rPr>
              <a:t>lặp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do-while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905"/>
              </a:spcBef>
              <a:buChar char="–"/>
              <a:tabLst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Vòng </a:t>
            </a:r>
            <a:r>
              <a:rPr dirty="0" sz="2400" spc="40">
                <a:latin typeface="Arial"/>
                <a:cs typeface="Arial"/>
              </a:rPr>
              <a:t>lặp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5779" y="833119"/>
            <a:ext cx="30181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Lệnh</a:t>
            </a:r>
            <a:r>
              <a:rPr dirty="0" spc="-125"/>
              <a:t> </a:t>
            </a:r>
            <a:r>
              <a:rPr dirty="0" spc="-40" b="1">
                <a:latin typeface="Arial"/>
                <a:cs typeface="Arial"/>
              </a:rPr>
              <a:t>if-else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469" y="1926590"/>
            <a:ext cx="3347085" cy="407416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80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2800" spc="-25">
                <a:latin typeface="Arial"/>
                <a:cs typeface="Arial"/>
              </a:rPr>
              <a:t>Cú</a:t>
            </a:r>
            <a:r>
              <a:rPr dirty="0" sz="2800" spc="-15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pháp</a:t>
            </a:r>
            <a:endParaRPr sz="28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600"/>
              </a:spcBef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if</a:t>
            </a:r>
            <a:r>
              <a:rPr dirty="0" sz="2400" spc="-7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(condition)</a:t>
            </a:r>
            <a:endParaRPr sz="24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590"/>
              </a:spcBef>
            </a:pP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74980">
              <a:lnSpc>
                <a:spcPct val="100000"/>
              </a:lnSpc>
              <a:spcBef>
                <a:spcPts val="600"/>
              </a:spcBef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action1</a:t>
            </a:r>
            <a:r>
              <a:rPr dirty="0" sz="2400" spc="-4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statements;</a:t>
            </a:r>
            <a:endParaRPr sz="24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600"/>
              </a:spcBef>
            </a:pP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600"/>
              </a:spcBef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else</a:t>
            </a:r>
            <a:endParaRPr sz="24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600"/>
              </a:spcBef>
            </a:pP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74980">
              <a:lnSpc>
                <a:spcPct val="100000"/>
              </a:lnSpc>
              <a:spcBef>
                <a:spcPts val="590"/>
              </a:spcBef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action2</a:t>
            </a:r>
            <a:r>
              <a:rPr dirty="0" sz="2400" spc="-5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statements;</a:t>
            </a:r>
            <a:endParaRPr sz="24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600"/>
              </a:spcBef>
            </a:pP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510" y="833119"/>
            <a:ext cx="45446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Lệnh</a:t>
            </a:r>
            <a:r>
              <a:rPr dirty="0" spc="-135"/>
              <a:t> </a:t>
            </a:r>
            <a:r>
              <a:rPr dirty="0" spc="-45" b="1">
                <a:latin typeface="Arial"/>
                <a:cs typeface="Arial"/>
              </a:rPr>
              <a:t>switch-case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2539" y="1760415"/>
            <a:ext cx="6585584" cy="4955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515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3200">
                <a:latin typeface="Arial"/>
                <a:cs typeface="Arial"/>
              </a:rPr>
              <a:t>Cú</a:t>
            </a:r>
            <a:r>
              <a:rPr dirty="0" sz="3200" spc="-8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pháp</a:t>
            </a:r>
            <a:endParaRPr sz="320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335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switch</a:t>
            </a:r>
            <a:r>
              <a:rPr dirty="0" sz="2600" spc="-8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(expression)</a:t>
            </a:r>
            <a:endParaRPr sz="260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325"/>
              </a:spcBef>
            </a:pP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35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case 'value1': action1</a:t>
            </a:r>
            <a:r>
              <a:rPr dirty="0" sz="2600" spc="-2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statement(s);</a:t>
            </a:r>
            <a:endParaRPr sz="2600">
              <a:latin typeface="Arial"/>
              <a:cs typeface="Arial"/>
            </a:endParaRPr>
          </a:p>
          <a:p>
            <a:pPr algn="ctr" marL="101600">
              <a:lnSpc>
                <a:spcPct val="100000"/>
              </a:lnSpc>
              <a:spcBef>
                <a:spcPts val="325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break;</a:t>
            </a:r>
            <a:endParaRPr sz="2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35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case 'value2': action2</a:t>
            </a:r>
            <a:r>
              <a:rPr dirty="0" sz="2600" spc="-2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statement(s);</a:t>
            </a:r>
            <a:endParaRPr sz="2600">
              <a:latin typeface="Arial"/>
              <a:cs typeface="Arial"/>
            </a:endParaRPr>
          </a:p>
          <a:p>
            <a:pPr algn="ctr" marL="101600">
              <a:lnSpc>
                <a:spcPct val="100000"/>
              </a:lnSpc>
              <a:spcBef>
                <a:spcPts val="325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break;</a:t>
            </a:r>
            <a:endParaRPr sz="2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35"/>
              </a:spcBef>
            </a:pP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35"/>
              </a:spcBef>
            </a:pP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25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case 'valueN': actionN statement(s);</a:t>
            </a:r>
            <a:endParaRPr sz="2600">
              <a:latin typeface="Arial"/>
              <a:cs typeface="Arial"/>
            </a:endParaRPr>
          </a:p>
          <a:p>
            <a:pPr algn="ctr" marL="284480">
              <a:lnSpc>
                <a:spcPct val="100000"/>
              </a:lnSpc>
              <a:spcBef>
                <a:spcPts val="335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break;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179" y="833119"/>
            <a:ext cx="37299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Lệnh </a:t>
            </a:r>
            <a:r>
              <a:rPr dirty="0" spc="75"/>
              <a:t>lặp</a:t>
            </a:r>
            <a:r>
              <a:rPr dirty="0" spc="-245"/>
              <a:t> </a:t>
            </a:r>
            <a:r>
              <a:rPr dirty="0" spc="-40" b="1">
                <a:latin typeface="Arial"/>
                <a:cs typeface="Arial"/>
              </a:rPr>
              <a:t>while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469" y="2081529"/>
            <a:ext cx="18859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41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2100" y="1795779"/>
            <a:ext cx="2907665" cy="3059430"/>
          </a:xfrm>
          <a:prstGeom prst="rect">
            <a:avLst/>
          </a:prstGeom>
        </p:spPr>
        <p:txBody>
          <a:bodyPr wrap="square" lIns="0" tIns="234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dirty="0" sz="2800" spc="-5">
                <a:latin typeface="Arial"/>
                <a:cs typeface="Arial"/>
              </a:rPr>
              <a:t>C</a:t>
            </a:r>
            <a:r>
              <a:rPr dirty="0" sz="2400" spc="-5">
                <a:latin typeface="Arial"/>
                <a:cs typeface="Arial"/>
              </a:rPr>
              <a:t>ú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pháp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dirty="0" sz="2400" spc="-25" b="1">
                <a:solidFill>
                  <a:srgbClr val="A72700"/>
                </a:solidFill>
                <a:latin typeface="Times New Roman"/>
                <a:cs typeface="Times New Roman"/>
              </a:rPr>
              <a:t>while(condition)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A72700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</a:pPr>
            <a:r>
              <a:rPr dirty="0" sz="2400" spc="-20" b="1">
                <a:solidFill>
                  <a:srgbClr val="A72700"/>
                </a:solidFill>
                <a:latin typeface="Times New Roman"/>
                <a:cs typeface="Times New Roman"/>
              </a:rPr>
              <a:t>action</a:t>
            </a:r>
            <a:r>
              <a:rPr dirty="0" sz="2400" spc="-135" b="1">
                <a:solidFill>
                  <a:srgbClr val="A7270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A72700"/>
                </a:solidFill>
                <a:latin typeface="Times New Roman"/>
                <a:cs typeface="Times New Roman"/>
              </a:rPr>
              <a:t>statements;</a:t>
            </a:r>
            <a:endParaRPr sz="24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</a:pPr>
            <a:r>
              <a:rPr dirty="0" sz="2400" b="1">
                <a:solidFill>
                  <a:srgbClr val="A7270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</a:pPr>
            <a:r>
              <a:rPr dirty="0" sz="2400" b="1">
                <a:solidFill>
                  <a:srgbClr val="A7270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A727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4729" y="833119"/>
            <a:ext cx="45808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Lệnh </a:t>
            </a:r>
            <a:r>
              <a:rPr dirty="0" spc="75"/>
              <a:t>lặp</a:t>
            </a:r>
            <a:r>
              <a:rPr dirty="0" spc="-235"/>
              <a:t> </a:t>
            </a:r>
            <a:r>
              <a:rPr dirty="0" spc="-45" b="1">
                <a:latin typeface="Arial"/>
                <a:cs typeface="Arial"/>
              </a:rPr>
              <a:t>do-while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6030" y="2015489"/>
            <a:ext cx="4245610" cy="35991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3600" spc="-20">
                <a:latin typeface="Arial"/>
                <a:cs typeface="Arial"/>
              </a:rPr>
              <a:t>C</a:t>
            </a:r>
            <a:r>
              <a:rPr dirty="0" sz="3200" spc="-20">
                <a:latin typeface="Arial"/>
                <a:cs typeface="Arial"/>
              </a:rPr>
              <a:t>ú</a:t>
            </a:r>
            <a:r>
              <a:rPr dirty="0" sz="3200" spc="-10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pháp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150"/>
              </a:spcBef>
            </a:pP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do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354"/>
              </a:lnSpc>
              <a:spcBef>
                <a:spcPts val="80"/>
              </a:spcBef>
            </a:pP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1151255">
              <a:lnSpc>
                <a:spcPts val="3354"/>
              </a:lnSpc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action</a:t>
            </a:r>
            <a:r>
              <a:rPr dirty="0" sz="2800" spc="-14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statements;</a:t>
            </a:r>
            <a:endParaRPr sz="2800">
              <a:latin typeface="Arial"/>
              <a:cs typeface="Arial"/>
            </a:endParaRPr>
          </a:p>
          <a:p>
            <a:pPr marL="1151255">
              <a:lnSpc>
                <a:spcPct val="100000"/>
              </a:lnSpc>
            </a:pP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1151255">
              <a:lnSpc>
                <a:spcPct val="100000"/>
              </a:lnSpc>
            </a:pP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}</a:t>
            </a:r>
            <a:r>
              <a:rPr dirty="0" sz="2800" spc="-14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while(condition);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7520" y="833119"/>
            <a:ext cx="31134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Vòng </a:t>
            </a:r>
            <a:r>
              <a:rPr dirty="0" spc="65"/>
              <a:t>lặp</a:t>
            </a:r>
            <a:r>
              <a:rPr dirty="0" spc="-170"/>
              <a:t> </a:t>
            </a:r>
            <a:r>
              <a:rPr dirty="0" spc="-30" b="1">
                <a:latin typeface="Arial"/>
                <a:cs typeface="Arial"/>
              </a:rPr>
              <a:t>for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8582" y="2697479"/>
            <a:ext cx="1878964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statements;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1489" y="2697479"/>
            <a:ext cx="161988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con</a:t>
            </a:r>
            <a:r>
              <a:rPr dirty="0" sz="2600" spc="0" b="1">
                <a:solidFill>
                  <a:srgbClr val="A72700"/>
                </a:solidFill>
                <a:latin typeface="Arial"/>
                <a:cs typeface="Arial"/>
              </a:rPr>
              <a:t>d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600" spc="5" b="1">
                <a:solidFill>
                  <a:srgbClr val="A72700"/>
                </a:solidFill>
                <a:latin typeface="Arial"/>
                <a:cs typeface="Arial"/>
              </a:rPr>
              <a:t>t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o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n;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1858498"/>
            <a:ext cx="3892550" cy="2151380"/>
          </a:xfrm>
          <a:prstGeom prst="rect">
            <a:avLst/>
          </a:prstGeom>
        </p:spPr>
        <p:txBody>
          <a:bodyPr wrap="square" lIns="0" tIns="206375" rIns="0" bIns="0" rtlCol="0" vert="horz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1625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3200">
                <a:latin typeface="Arial"/>
                <a:cs typeface="Arial"/>
              </a:rPr>
              <a:t>Cú</a:t>
            </a:r>
            <a:r>
              <a:rPr dirty="0" sz="3200" spc="-10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pháp</a:t>
            </a:r>
            <a:endParaRPr sz="3200">
              <a:latin typeface="Arial"/>
              <a:cs typeface="Arial"/>
            </a:endParaRPr>
          </a:p>
          <a:p>
            <a:pPr marL="358140" marR="5080" indent="825500">
              <a:lnSpc>
                <a:spcPct val="103800"/>
              </a:lnSpc>
              <a:spcBef>
                <a:spcPts val="1120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for(initialization  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increment</a:t>
            </a:r>
            <a:r>
              <a:rPr dirty="0" sz="2600" spc="-3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statements)</a:t>
            </a:r>
            <a:endParaRPr sz="2600">
              <a:latin typeface="Arial"/>
              <a:cs typeface="Arial"/>
            </a:endParaRPr>
          </a:p>
          <a:p>
            <a:pPr marL="925830">
              <a:lnSpc>
                <a:spcPct val="100000"/>
              </a:lnSpc>
              <a:spcBef>
                <a:spcPts val="650"/>
              </a:spcBef>
            </a:pP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7350" y="3985259"/>
            <a:ext cx="4333240" cy="193802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403350">
              <a:lnSpc>
                <a:spcPct val="100000"/>
              </a:lnSpc>
              <a:spcBef>
                <a:spcPts val="740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action</a:t>
            </a:r>
            <a:r>
              <a:rPr dirty="0" sz="2600" spc="-6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statements;</a:t>
            </a:r>
            <a:endParaRPr sz="2600">
              <a:latin typeface="Arial"/>
              <a:cs typeface="Arial"/>
            </a:endParaRPr>
          </a:p>
          <a:p>
            <a:pPr marL="1403350">
              <a:lnSpc>
                <a:spcPct val="100000"/>
              </a:lnSpc>
              <a:spcBef>
                <a:spcPts val="640"/>
              </a:spcBef>
            </a:pP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403350">
              <a:lnSpc>
                <a:spcPct val="100000"/>
              </a:lnSpc>
              <a:spcBef>
                <a:spcPts val="650"/>
              </a:spcBef>
            </a:pP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3700" y="2189479"/>
            <a:ext cx="267081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60" b="1">
                <a:latin typeface="Arial"/>
                <a:cs typeface="Arial"/>
              </a:rPr>
              <a:t>Chương</a:t>
            </a:r>
            <a:r>
              <a:rPr dirty="0" sz="4400" spc="-155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98780" marR="5080" indent="1247140">
              <a:lnSpc>
                <a:spcPct val="120800"/>
              </a:lnSpc>
              <a:spcBef>
                <a:spcPts val="100"/>
              </a:spcBef>
            </a:pPr>
            <a:r>
              <a:rPr dirty="0" spc="-55"/>
              <a:t>Gói </a:t>
            </a:r>
            <a:r>
              <a:rPr dirty="0"/>
              <a:t>&amp; </a:t>
            </a:r>
            <a:r>
              <a:rPr dirty="0" spc="-40"/>
              <a:t>Interface  </a:t>
            </a:r>
            <a:r>
              <a:rPr dirty="0" spc="-50"/>
              <a:t>(Packages </a:t>
            </a:r>
            <a:r>
              <a:rPr dirty="0"/>
              <a:t>&amp;</a:t>
            </a:r>
            <a:r>
              <a:rPr dirty="0" spc="-165"/>
              <a:t> </a:t>
            </a:r>
            <a:r>
              <a:rPr dirty="0" spc="-45"/>
              <a:t>Interfaces)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1690" y="833119"/>
            <a:ext cx="24257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Giới</a:t>
            </a:r>
            <a:r>
              <a:rPr dirty="0" spc="-120"/>
              <a:t> </a:t>
            </a:r>
            <a:r>
              <a:rPr dirty="0" spc="25"/>
              <a:t>thiệu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39" y="1591309"/>
            <a:ext cx="7616190" cy="50800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 marR="739775" indent="345440">
              <a:lnSpc>
                <a:spcPts val="3020"/>
              </a:lnSpc>
              <a:spcBef>
                <a:spcPts val="484"/>
              </a:spcBef>
            </a:pPr>
            <a:r>
              <a:rPr dirty="0" baseline="2976" sz="4200" spc="-60">
                <a:latin typeface="Arial"/>
                <a:cs typeface="Arial"/>
              </a:rPr>
              <a:t>•</a:t>
            </a:r>
            <a:r>
              <a:rPr dirty="0" sz="2800" spc="-40">
                <a:latin typeface="Arial"/>
                <a:cs typeface="Arial"/>
              </a:rPr>
              <a:t>Những </a:t>
            </a:r>
            <a:r>
              <a:rPr dirty="0" sz="2800" spc="-30">
                <a:latin typeface="Arial"/>
                <a:cs typeface="Arial"/>
              </a:rPr>
              <a:t>thành </a:t>
            </a:r>
            <a:r>
              <a:rPr dirty="0" sz="2800" spc="10">
                <a:latin typeface="Arial"/>
                <a:cs typeface="Arial"/>
              </a:rPr>
              <a:t>phần </a:t>
            </a:r>
            <a:r>
              <a:rPr dirty="0" sz="2800" spc="-75">
                <a:latin typeface="Arial"/>
                <a:cs typeface="Arial"/>
              </a:rPr>
              <a:t>cơ </a:t>
            </a:r>
            <a:r>
              <a:rPr dirty="0" sz="2800" spc="30">
                <a:latin typeface="Arial"/>
                <a:cs typeface="Arial"/>
              </a:rPr>
              <a:t>bản </a:t>
            </a:r>
            <a:r>
              <a:rPr dirty="0" sz="2800" spc="55">
                <a:latin typeface="Arial"/>
                <a:cs typeface="Arial"/>
              </a:rPr>
              <a:t>của </a:t>
            </a:r>
            <a:r>
              <a:rPr dirty="0" sz="2800">
                <a:latin typeface="Arial"/>
                <a:cs typeface="Arial"/>
              </a:rPr>
              <a:t>1</a:t>
            </a:r>
            <a:r>
              <a:rPr dirty="0" sz="2800" spc="-350">
                <a:latin typeface="Arial"/>
                <a:cs typeface="Arial"/>
              </a:rPr>
              <a:t> </a:t>
            </a:r>
            <a:r>
              <a:rPr dirty="0" sz="2800" spc="-55">
                <a:latin typeface="Arial"/>
                <a:cs typeface="Arial"/>
              </a:rPr>
              <a:t>chương  </a:t>
            </a:r>
            <a:r>
              <a:rPr dirty="0" sz="2800" spc="-25">
                <a:latin typeface="Arial"/>
                <a:cs typeface="Arial"/>
              </a:rPr>
              <a:t>trình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Java:</a:t>
            </a:r>
            <a:endParaRPr sz="2800">
              <a:latin typeface="Arial"/>
              <a:cs typeface="Arial"/>
            </a:endParaRPr>
          </a:p>
          <a:p>
            <a:pPr marL="758190" indent="-285750">
              <a:lnSpc>
                <a:spcPct val="100000"/>
              </a:lnSpc>
              <a:spcBef>
                <a:spcPts val="265"/>
              </a:spcBef>
              <a:buChar char="–"/>
              <a:tabLst>
                <a:tab pos="758190" algn="l"/>
              </a:tabLst>
            </a:pPr>
            <a:r>
              <a:rPr dirty="0" sz="2400" spc="-5">
                <a:latin typeface="Arial"/>
                <a:cs typeface="Arial"/>
              </a:rPr>
              <a:t>Gói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(Packages)</a:t>
            </a:r>
            <a:endParaRPr sz="2400">
              <a:latin typeface="Arial"/>
              <a:cs typeface="Arial"/>
            </a:endParaRPr>
          </a:p>
          <a:p>
            <a:pPr marL="758190" indent="-285750">
              <a:lnSpc>
                <a:spcPct val="100000"/>
              </a:lnSpc>
              <a:spcBef>
                <a:spcPts val="305"/>
              </a:spcBef>
              <a:buChar char="–"/>
              <a:tabLst>
                <a:tab pos="758190" algn="l"/>
              </a:tabLst>
            </a:pPr>
            <a:r>
              <a:rPr dirty="0" sz="2400" spc="-10">
                <a:latin typeface="Arial"/>
                <a:cs typeface="Arial"/>
              </a:rPr>
              <a:t>Giao </a:t>
            </a:r>
            <a:r>
              <a:rPr dirty="0" sz="2400" spc="25">
                <a:latin typeface="Arial"/>
                <a:cs typeface="Arial"/>
              </a:rPr>
              <a:t>diện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(Interfaces)</a:t>
            </a:r>
            <a:endParaRPr sz="240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355"/>
              </a:spcBef>
            </a:pPr>
            <a:r>
              <a:rPr dirty="0" baseline="2976" sz="4200" spc="-60">
                <a:latin typeface="Arial"/>
                <a:cs typeface="Arial"/>
              </a:rPr>
              <a:t>•</a:t>
            </a:r>
            <a:r>
              <a:rPr dirty="0" sz="2800" spc="-40">
                <a:latin typeface="Arial"/>
                <a:cs typeface="Arial"/>
              </a:rPr>
              <a:t>Những </a:t>
            </a:r>
            <a:r>
              <a:rPr dirty="0" sz="2800" spc="15">
                <a:latin typeface="Arial"/>
                <a:cs typeface="Arial"/>
              </a:rPr>
              <a:t>phần </a:t>
            </a:r>
            <a:r>
              <a:rPr dirty="0" sz="2800" spc="55">
                <a:latin typeface="Arial"/>
                <a:cs typeface="Arial"/>
              </a:rPr>
              <a:t>của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-55">
                <a:latin typeface="Arial"/>
                <a:cs typeface="Arial"/>
              </a:rPr>
              <a:t>chương </a:t>
            </a:r>
            <a:r>
              <a:rPr dirty="0" sz="2800" spc="-25">
                <a:latin typeface="Arial"/>
                <a:cs typeface="Arial"/>
              </a:rPr>
              <a:t>trình</a:t>
            </a:r>
            <a:r>
              <a:rPr dirty="0" sz="2800" spc="-37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Java:</a:t>
            </a:r>
            <a:endParaRPr sz="2800">
              <a:latin typeface="Arial"/>
              <a:cs typeface="Arial"/>
            </a:endParaRPr>
          </a:p>
          <a:p>
            <a:pPr marL="758190" indent="-285750">
              <a:lnSpc>
                <a:spcPct val="100000"/>
              </a:lnSpc>
              <a:spcBef>
                <a:spcPts val="305"/>
              </a:spcBef>
              <a:buChar char="–"/>
              <a:tabLst>
                <a:tab pos="758190" algn="l"/>
              </a:tabLst>
            </a:pPr>
            <a:r>
              <a:rPr dirty="0" sz="2400" spc="25">
                <a:latin typeface="Arial"/>
                <a:cs typeface="Arial"/>
              </a:rPr>
              <a:t>Lệnh </a:t>
            </a:r>
            <a:r>
              <a:rPr dirty="0" sz="2400">
                <a:latin typeface="Arial"/>
                <a:cs typeface="Arial"/>
              </a:rPr>
              <a:t>khai </a:t>
            </a:r>
            <a:r>
              <a:rPr dirty="0" sz="2400" spc="-10">
                <a:latin typeface="Arial"/>
                <a:cs typeface="Arial"/>
              </a:rPr>
              <a:t>báo </a:t>
            </a:r>
            <a:r>
              <a:rPr dirty="0" sz="2400" spc="-5">
                <a:latin typeface="Arial"/>
                <a:cs typeface="Arial"/>
              </a:rPr>
              <a:t>gói(</a:t>
            </a:r>
            <a:r>
              <a:rPr dirty="0" sz="2400" spc="-5" b="1">
                <a:latin typeface="Arial"/>
                <a:cs typeface="Arial"/>
              </a:rPr>
              <a:t>package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758190" indent="-285750">
              <a:lnSpc>
                <a:spcPct val="100000"/>
              </a:lnSpc>
              <a:spcBef>
                <a:spcPts val="305"/>
              </a:spcBef>
              <a:buChar char="–"/>
              <a:tabLst>
                <a:tab pos="758190" algn="l"/>
              </a:tabLst>
            </a:pPr>
            <a:r>
              <a:rPr dirty="0" sz="2400" spc="25">
                <a:latin typeface="Arial"/>
                <a:cs typeface="Arial"/>
              </a:rPr>
              <a:t>Lệnh </a:t>
            </a:r>
            <a:r>
              <a:rPr dirty="0" sz="2400" spc="40">
                <a:latin typeface="Arial"/>
                <a:cs typeface="Arial"/>
              </a:rPr>
              <a:t>chỉ </a:t>
            </a:r>
            <a:r>
              <a:rPr dirty="0" sz="2400" spc="25">
                <a:latin typeface="Arial"/>
                <a:cs typeface="Arial"/>
              </a:rPr>
              <a:t>định </a:t>
            </a:r>
            <a:r>
              <a:rPr dirty="0" sz="2400" spc="-5">
                <a:latin typeface="Arial"/>
                <a:cs typeface="Arial"/>
              </a:rPr>
              <a:t>gói </a:t>
            </a:r>
            <a:r>
              <a:rPr dirty="0" sz="2400" spc="-55">
                <a:latin typeface="Arial"/>
                <a:cs typeface="Arial"/>
              </a:rPr>
              <a:t>được </a:t>
            </a:r>
            <a:r>
              <a:rPr dirty="0" sz="2400" spc="-5">
                <a:latin typeface="Arial"/>
                <a:cs typeface="Arial"/>
              </a:rPr>
              <a:t>dùng </a:t>
            </a:r>
            <a:r>
              <a:rPr dirty="0" sz="2400" spc="25">
                <a:latin typeface="Arial"/>
                <a:cs typeface="Arial"/>
              </a:rPr>
              <a:t>(Lệnh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</a:t>
            </a:r>
            <a:r>
              <a:rPr dirty="0" sz="2400" b="1">
                <a:latin typeface="Arial"/>
                <a:cs typeface="Arial"/>
              </a:rPr>
              <a:t>mport)</a:t>
            </a:r>
            <a:endParaRPr sz="2400">
              <a:latin typeface="Arial"/>
              <a:cs typeface="Arial"/>
            </a:endParaRPr>
          </a:p>
          <a:p>
            <a:pPr marL="758190" marR="10160" indent="-285750">
              <a:lnSpc>
                <a:spcPts val="2590"/>
              </a:lnSpc>
              <a:spcBef>
                <a:spcPts val="625"/>
              </a:spcBef>
              <a:buChar char="–"/>
              <a:tabLst>
                <a:tab pos="758190" algn="l"/>
              </a:tabLst>
            </a:pPr>
            <a:r>
              <a:rPr dirty="0" sz="2400" spc="-5">
                <a:latin typeface="Arial"/>
                <a:cs typeface="Arial"/>
              </a:rPr>
              <a:t>Khai </a:t>
            </a:r>
            <a:r>
              <a:rPr dirty="0" sz="2400" spc="-10">
                <a:latin typeface="Arial"/>
                <a:cs typeface="Arial"/>
              </a:rPr>
              <a:t>báo </a:t>
            </a:r>
            <a:r>
              <a:rPr dirty="0" sz="2400" spc="-45">
                <a:latin typeface="Arial"/>
                <a:cs typeface="Arial"/>
              </a:rPr>
              <a:t>lớp </a:t>
            </a:r>
            <a:r>
              <a:rPr dirty="0" sz="2400" spc="-5">
                <a:latin typeface="Arial"/>
                <a:cs typeface="Arial"/>
              </a:rPr>
              <a:t>public </a:t>
            </a:r>
            <a:r>
              <a:rPr dirty="0" sz="2400" spc="25">
                <a:latin typeface="Arial"/>
                <a:cs typeface="Arial"/>
              </a:rPr>
              <a:t>(một </a:t>
            </a:r>
            <a:r>
              <a:rPr dirty="0" sz="2400" spc="-5">
                <a:latin typeface="Arial"/>
                <a:cs typeface="Arial"/>
              </a:rPr>
              <a:t>file java </a:t>
            </a:r>
            <a:r>
              <a:rPr dirty="0" sz="2400" spc="50">
                <a:latin typeface="Arial"/>
                <a:cs typeface="Arial"/>
              </a:rPr>
              <a:t>chỉ </a:t>
            </a:r>
            <a:r>
              <a:rPr dirty="0" sz="2400" spc="-25">
                <a:latin typeface="Arial"/>
                <a:cs typeface="Arial"/>
              </a:rPr>
              <a:t>chứa </a:t>
            </a:r>
            <a:r>
              <a:rPr dirty="0" sz="2400">
                <a:latin typeface="Arial"/>
                <a:cs typeface="Arial"/>
              </a:rPr>
              <a:t>1 </a:t>
            </a:r>
            <a:r>
              <a:rPr dirty="0" sz="2400" spc="-45">
                <a:latin typeface="Arial"/>
                <a:cs typeface="Arial"/>
              </a:rPr>
              <a:t>lớp  </a:t>
            </a:r>
            <a:r>
              <a:rPr dirty="0" sz="2400" spc="-5">
                <a:latin typeface="Arial"/>
                <a:cs typeface="Arial"/>
              </a:rPr>
              <a:t>public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class)</a:t>
            </a:r>
            <a:endParaRPr sz="2400">
              <a:latin typeface="Arial"/>
              <a:cs typeface="Arial"/>
            </a:endParaRPr>
          </a:p>
          <a:p>
            <a:pPr marL="758190" indent="-285750">
              <a:lnSpc>
                <a:spcPct val="100000"/>
              </a:lnSpc>
              <a:spcBef>
                <a:spcPts val="270"/>
              </a:spcBef>
              <a:buChar char="–"/>
              <a:tabLst>
                <a:tab pos="758190" algn="l"/>
              </a:tabLst>
            </a:pPr>
            <a:r>
              <a:rPr dirty="0" sz="2400" spc="-5">
                <a:latin typeface="Arial"/>
                <a:cs typeface="Arial"/>
              </a:rPr>
              <a:t>Các </a:t>
            </a:r>
            <a:r>
              <a:rPr dirty="0" sz="2400" spc="-45">
                <a:latin typeface="Arial"/>
                <a:cs typeface="Arial"/>
              </a:rPr>
              <a:t>lớp </a:t>
            </a:r>
            <a:r>
              <a:rPr dirty="0" sz="2400" spc="-5">
                <a:latin typeface="Arial"/>
                <a:cs typeface="Arial"/>
              </a:rPr>
              <a:t>khác (classes private </a:t>
            </a:r>
            <a:r>
              <a:rPr dirty="0" sz="2400">
                <a:latin typeface="Arial"/>
                <a:cs typeface="Arial"/>
              </a:rPr>
              <a:t>to the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package)</a:t>
            </a:r>
            <a:endParaRPr sz="2400">
              <a:latin typeface="Arial"/>
              <a:cs typeface="Arial"/>
            </a:endParaRPr>
          </a:p>
          <a:p>
            <a:pPr marL="12700" marR="5080" indent="345440">
              <a:lnSpc>
                <a:spcPts val="3020"/>
              </a:lnSpc>
              <a:spcBef>
                <a:spcPts val="1980"/>
              </a:spcBef>
            </a:pPr>
            <a:r>
              <a:rPr dirty="0" baseline="2976" sz="4200" spc="37">
                <a:latin typeface="Arial"/>
                <a:cs typeface="Arial"/>
              </a:rPr>
              <a:t>•</a:t>
            </a:r>
            <a:r>
              <a:rPr dirty="0" sz="2800" spc="25">
                <a:latin typeface="Arial"/>
                <a:cs typeface="Arial"/>
              </a:rPr>
              <a:t>Tập </a:t>
            </a:r>
            <a:r>
              <a:rPr dirty="0" sz="2800" spc="-20">
                <a:latin typeface="Arial"/>
                <a:cs typeface="Arial"/>
              </a:rPr>
              <a:t>tin </a:t>
            </a:r>
            <a:r>
              <a:rPr dirty="0" sz="2800" spc="0">
                <a:latin typeface="Arial"/>
                <a:cs typeface="Arial"/>
              </a:rPr>
              <a:t>nguồn </a:t>
            </a:r>
            <a:r>
              <a:rPr dirty="0" sz="2800" spc="-30">
                <a:latin typeface="Arial"/>
                <a:cs typeface="Arial"/>
              </a:rPr>
              <a:t>Java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35">
                <a:latin typeface="Arial"/>
                <a:cs typeface="Arial"/>
              </a:rPr>
              <a:t>thể </a:t>
            </a:r>
            <a:r>
              <a:rPr dirty="0" sz="2800" spc="-40">
                <a:latin typeface="Arial"/>
                <a:cs typeface="Arial"/>
              </a:rPr>
              <a:t>chứa </a:t>
            </a:r>
            <a:r>
              <a:rPr dirty="0" sz="2800" spc="40">
                <a:latin typeface="Arial"/>
                <a:cs typeface="Arial"/>
              </a:rPr>
              <a:t>tất </a:t>
            </a:r>
            <a:r>
              <a:rPr dirty="0" sz="2800" spc="75">
                <a:latin typeface="Arial"/>
                <a:cs typeface="Arial"/>
              </a:rPr>
              <a:t>cả </a:t>
            </a:r>
            <a:r>
              <a:rPr dirty="0" sz="2800" spc="15">
                <a:latin typeface="Arial"/>
                <a:cs typeface="Arial"/>
              </a:rPr>
              <a:t>hoặc 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-25">
                <a:latin typeface="Arial"/>
                <a:cs typeface="Arial"/>
              </a:rPr>
              <a:t>vài trong </a:t>
            </a:r>
            <a:r>
              <a:rPr dirty="0" sz="2800" spc="55">
                <a:latin typeface="Arial"/>
                <a:cs typeface="Arial"/>
              </a:rPr>
              <a:t>số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15">
                <a:latin typeface="Arial"/>
                <a:cs typeface="Arial"/>
              </a:rPr>
              <a:t>phần</a:t>
            </a:r>
            <a:r>
              <a:rPr dirty="0" sz="2800" spc="-36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trên.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7879" y="833119"/>
            <a:ext cx="24333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I</a:t>
            </a:r>
            <a:r>
              <a:rPr dirty="0" spc="-60"/>
              <a:t>n</a:t>
            </a:r>
            <a:r>
              <a:rPr dirty="0" spc="-35"/>
              <a:t>t</a:t>
            </a:r>
            <a:r>
              <a:rPr dirty="0" spc="-40"/>
              <a:t>e</a:t>
            </a:r>
            <a:r>
              <a:rPr dirty="0" spc="-45"/>
              <a:t>r</a:t>
            </a:r>
            <a:r>
              <a:rPr dirty="0" spc="-25"/>
              <a:t>f</a:t>
            </a:r>
            <a:r>
              <a:rPr dirty="0" spc="-50"/>
              <a:t>a</a:t>
            </a:r>
            <a:r>
              <a:rPr dirty="0" spc="-40"/>
              <a:t>c</a:t>
            </a:r>
            <a:r>
              <a:rPr dirty="0" spc="-5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39" y="1965960"/>
            <a:ext cx="7244715" cy="37858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just" marL="355600" marR="5080" indent="-342900">
              <a:lnSpc>
                <a:spcPct val="899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dirty="0" sz="3200" spc="-50">
                <a:latin typeface="Arial"/>
                <a:cs typeface="Arial"/>
              </a:rPr>
              <a:t>Chương </a:t>
            </a:r>
            <a:r>
              <a:rPr dirty="0" sz="3200" spc="-10">
                <a:latin typeface="Arial"/>
                <a:cs typeface="Arial"/>
              </a:rPr>
              <a:t>trình </a:t>
            </a:r>
            <a:r>
              <a:rPr dirty="0" sz="3200">
                <a:latin typeface="Arial"/>
                <a:cs typeface="Arial"/>
              </a:rPr>
              <a:t>Java </a:t>
            </a:r>
            <a:r>
              <a:rPr dirty="0" sz="3200" spc="50">
                <a:latin typeface="Arial"/>
                <a:cs typeface="Arial"/>
              </a:rPr>
              <a:t>chỉ </a:t>
            </a:r>
            <a:r>
              <a:rPr dirty="0" sz="3200" spc="-5">
                <a:latin typeface="Arial"/>
                <a:cs typeface="Arial"/>
              </a:rPr>
              <a:t>có </a:t>
            </a:r>
            <a:r>
              <a:rPr dirty="0" sz="3200" spc="55">
                <a:latin typeface="Arial"/>
                <a:cs typeface="Arial"/>
              </a:rPr>
              <a:t>thể </a:t>
            </a:r>
            <a:r>
              <a:rPr dirty="0" sz="3200" spc="90">
                <a:latin typeface="Arial"/>
                <a:cs typeface="Arial"/>
              </a:rPr>
              <a:t>kế </a:t>
            </a:r>
            <a:r>
              <a:rPr dirty="0" sz="3200" spc="-30">
                <a:latin typeface="Arial"/>
                <a:cs typeface="Arial"/>
              </a:rPr>
              <a:t>thừa  </a:t>
            </a:r>
            <a:r>
              <a:rPr dirty="0" sz="3200" spc="-60">
                <a:latin typeface="Arial"/>
                <a:cs typeface="Arial"/>
              </a:rPr>
              <a:t>từ </a:t>
            </a:r>
            <a:r>
              <a:rPr dirty="0" sz="3200">
                <a:latin typeface="Arial"/>
                <a:cs typeface="Arial"/>
              </a:rPr>
              <a:t>1 </a:t>
            </a:r>
            <a:r>
              <a:rPr dirty="0" sz="3200" spc="-55">
                <a:latin typeface="Arial"/>
                <a:cs typeface="Arial"/>
              </a:rPr>
              <a:t>lớp </a:t>
            </a:r>
            <a:r>
              <a:rPr dirty="0" sz="3200" spc="-5">
                <a:latin typeface="Arial"/>
                <a:cs typeface="Arial"/>
              </a:rPr>
              <a:t>duy </a:t>
            </a:r>
            <a:r>
              <a:rPr dirty="0" sz="3200" spc="35">
                <a:latin typeface="Arial"/>
                <a:cs typeface="Arial"/>
              </a:rPr>
              <a:t>nhất </a:t>
            </a:r>
            <a:r>
              <a:rPr dirty="0" sz="3200" spc="-10">
                <a:latin typeface="Arial"/>
                <a:cs typeface="Arial"/>
              </a:rPr>
              <a:t>trong </a:t>
            </a:r>
            <a:r>
              <a:rPr dirty="0" sz="3200" spc="-5">
                <a:latin typeface="Arial"/>
                <a:cs typeface="Arial"/>
              </a:rPr>
              <a:t>cùng </a:t>
            </a:r>
            <a:r>
              <a:rPr dirty="0" sz="3200" spc="50">
                <a:latin typeface="Arial"/>
                <a:cs typeface="Arial"/>
              </a:rPr>
              <a:t>một </a:t>
            </a:r>
            <a:r>
              <a:rPr dirty="0" sz="3200" spc="-40">
                <a:latin typeface="Arial"/>
                <a:cs typeface="Arial"/>
              </a:rPr>
              <a:t>thời  </a:t>
            </a:r>
            <a:r>
              <a:rPr dirty="0" sz="3200" spc="25">
                <a:latin typeface="Arial"/>
                <a:cs typeface="Arial"/>
              </a:rPr>
              <a:t>điểm, </a:t>
            </a:r>
            <a:r>
              <a:rPr dirty="0" sz="3200" spc="-30">
                <a:latin typeface="Arial"/>
                <a:cs typeface="Arial"/>
              </a:rPr>
              <a:t>nhưng </a:t>
            </a:r>
            <a:r>
              <a:rPr dirty="0" sz="3200">
                <a:latin typeface="Arial"/>
                <a:cs typeface="Arial"/>
              </a:rPr>
              <a:t>có </a:t>
            </a:r>
            <a:r>
              <a:rPr dirty="0" sz="3200" spc="65">
                <a:latin typeface="Arial"/>
                <a:cs typeface="Arial"/>
              </a:rPr>
              <a:t>thể </a:t>
            </a:r>
            <a:r>
              <a:rPr dirty="0" sz="3200" spc="55">
                <a:latin typeface="Arial"/>
                <a:cs typeface="Arial"/>
              </a:rPr>
              <a:t>dẫn </a:t>
            </a:r>
            <a:r>
              <a:rPr dirty="0" sz="3200" spc="35">
                <a:latin typeface="Arial"/>
                <a:cs typeface="Arial"/>
              </a:rPr>
              <a:t>xuất </a:t>
            </a:r>
            <a:r>
              <a:rPr dirty="0" sz="3200" spc="-5">
                <a:latin typeface="Arial"/>
                <a:cs typeface="Arial"/>
              </a:rPr>
              <a:t>cùng</a:t>
            </a:r>
            <a:r>
              <a:rPr dirty="0" sz="3200" spc="-28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lúc  </a:t>
            </a:r>
            <a:r>
              <a:rPr dirty="0" sz="3200" spc="25">
                <a:latin typeface="Arial"/>
                <a:cs typeface="Arial"/>
              </a:rPr>
              <a:t>nhiều</a:t>
            </a:r>
            <a:r>
              <a:rPr dirty="0" sz="3200" spc="-8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Interfaces</a:t>
            </a:r>
            <a:endParaRPr sz="3200">
              <a:latin typeface="Arial"/>
              <a:cs typeface="Arial"/>
            </a:endParaRPr>
          </a:p>
          <a:p>
            <a:pPr marL="355600" marR="302260" indent="-342900">
              <a:lnSpc>
                <a:spcPts val="3450"/>
              </a:lnSpc>
              <a:spcBef>
                <a:spcPts val="84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Không </a:t>
            </a:r>
            <a:r>
              <a:rPr dirty="0" sz="3200" spc="-70">
                <a:latin typeface="Arial"/>
                <a:cs typeface="Arial"/>
              </a:rPr>
              <a:t>được </a:t>
            </a:r>
            <a:r>
              <a:rPr dirty="0" sz="3200" spc="-5">
                <a:latin typeface="Arial"/>
                <a:cs typeface="Arial"/>
              </a:rPr>
              <a:t>phép </a:t>
            </a:r>
            <a:r>
              <a:rPr dirty="0" sz="3200">
                <a:latin typeface="Arial"/>
                <a:cs typeface="Arial"/>
              </a:rPr>
              <a:t>có </a:t>
            </a:r>
            <a:r>
              <a:rPr dirty="0" sz="3200" spc="-30">
                <a:latin typeface="Arial"/>
                <a:cs typeface="Arial"/>
              </a:rPr>
              <a:t>những </a:t>
            </a:r>
            <a:r>
              <a:rPr dirty="0" sz="3200" spc="-50">
                <a:latin typeface="Arial"/>
                <a:cs typeface="Arial"/>
              </a:rPr>
              <a:t>phương  </a:t>
            </a:r>
            <a:r>
              <a:rPr dirty="0" sz="3200" spc="-35">
                <a:latin typeface="Arial"/>
                <a:cs typeface="Arial"/>
              </a:rPr>
              <a:t>thức </a:t>
            </a:r>
            <a:r>
              <a:rPr dirty="0" sz="3200" spc="110">
                <a:latin typeface="Arial"/>
                <a:cs typeface="Arial"/>
              </a:rPr>
              <a:t>cụ </a:t>
            </a:r>
            <a:r>
              <a:rPr dirty="0" sz="3200" spc="60">
                <a:latin typeface="Arial"/>
                <a:cs typeface="Arial"/>
              </a:rPr>
              <a:t>thể </a:t>
            </a:r>
            <a:r>
              <a:rPr dirty="0" sz="3200" spc="-5">
                <a:latin typeface="Arial"/>
                <a:cs typeface="Arial"/>
              </a:rPr>
              <a:t>(concrete</a:t>
            </a:r>
            <a:r>
              <a:rPr dirty="0" sz="3200" spc="-25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methods)</a:t>
            </a:r>
            <a:endParaRPr sz="3200">
              <a:latin typeface="Arial"/>
              <a:cs typeface="Arial"/>
            </a:endParaRPr>
          </a:p>
          <a:p>
            <a:pPr marL="355600" marR="765810" indent="-342900">
              <a:lnSpc>
                <a:spcPts val="3450"/>
              </a:lnSpc>
              <a:spcBef>
                <a:spcPts val="8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interface </a:t>
            </a:r>
            <a:r>
              <a:rPr dirty="0" sz="3200" spc="50">
                <a:latin typeface="Arial"/>
                <a:cs typeface="Arial"/>
              </a:rPr>
              <a:t>cần </a:t>
            </a:r>
            <a:r>
              <a:rPr dirty="0" sz="3200" spc="40">
                <a:latin typeface="Arial"/>
                <a:cs typeface="Arial"/>
              </a:rPr>
              <a:t>phải </a:t>
            </a:r>
            <a:r>
              <a:rPr dirty="0" sz="3200" spc="-70">
                <a:latin typeface="Arial"/>
                <a:cs typeface="Arial"/>
              </a:rPr>
              <a:t>được </a:t>
            </a:r>
            <a:r>
              <a:rPr dirty="0" sz="3200" spc="35">
                <a:latin typeface="Arial"/>
                <a:cs typeface="Arial"/>
              </a:rPr>
              <a:t>hiện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 spc="-35">
                <a:latin typeface="Arial"/>
                <a:cs typeface="Arial"/>
              </a:rPr>
              <a:t>thực  </a:t>
            </a:r>
            <a:r>
              <a:rPr dirty="0" sz="3200" spc="-5">
                <a:latin typeface="Arial"/>
                <a:cs typeface="Arial"/>
              </a:rPr>
              <a:t>(implements).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1179" y="833119"/>
            <a:ext cx="62744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 b="1">
                <a:latin typeface="Arial"/>
                <a:cs typeface="Arial"/>
              </a:rPr>
              <a:t>Chương </a:t>
            </a:r>
            <a:r>
              <a:rPr dirty="0" spc="-30" b="1">
                <a:latin typeface="Arial"/>
                <a:cs typeface="Arial"/>
              </a:rPr>
              <a:t>trình </a:t>
            </a:r>
            <a:r>
              <a:rPr dirty="0" spc="35" b="1">
                <a:latin typeface="Arial"/>
                <a:cs typeface="Arial"/>
              </a:rPr>
              <a:t>dịch</a:t>
            </a:r>
            <a:r>
              <a:rPr dirty="0" spc="-195" b="1">
                <a:latin typeface="Arial"/>
                <a:cs typeface="Arial"/>
              </a:rPr>
              <a:t> </a:t>
            </a:r>
            <a:r>
              <a:rPr dirty="0" spc="-35" b="1">
                <a:latin typeface="Arial"/>
                <a:cs typeface="Arial"/>
              </a:rPr>
              <a:t>Java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2004060"/>
            <a:ext cx="7162800" cy="4320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39" y="833119"/>
            <a:ext cx="56375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Các </a:t>
            </a:r>
            <a:r>
              <a:rPr dirty="0" spc="-100"/>
              <a:t>bước </a:t>
            </a:r>
            <a:r>
              <a:rPr dirty="0" spc="65"/>
              <a:t>tạo</a:t>
            </a:r>
            <a:r>
              <a:rPr dirty="0" spc="-155"/>
              <a:t> </a:t>
            </a:r>
            <a:r>
              <a:rPr dirty="0" spc="-35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2700" y="1871979"/>
            <a:ext cx="4782820" cy="274193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509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3200" spc="30">
                <a:latin typeface="Arial"/>
                <a:cs typeface="Arial"/>
              </a:rPr>
              <a:t>Định </a:t>
            </a:r>
            <a:r>
              <a:rPr dirty="0" sz="3200" spc="-5">
                <a:latin typeface="Arial"/>
                <a:cs typeface="Arial"/>
              </a:rPr>
              <a:t>nghĩa</a:t>
            </a:r>
            <a:r>
              <a:rPr dirty="0" sz="3200" spc="-7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Interface</a:t>
            </a:r>
            <a:endParaRPr sz="3200">
              <a:latin typeface="Arial"/>
              <a:cs typeface="Arial"/>
            </a:endParaRPr>
          </a:p>
          <a:p>
            <a:pPr marL="358140" indent="-345440">
              <a:lnSpc>
                <a:spcPct val="100000"/>
              </a:lnSpc>
              <a:spcBef>
                <a:spcPts val="409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3200" spc="-5">
                <a:latin typeface="Arial"/>
                <a:cs typeface="Arial"/>
              </a:rPr>
              <a:t>Biên </a:t>
            </a:r>
            <a:r>
              <a:rPr dirty="0" sz="3200" spc="35">
                <a:latin typeface="Arial"/>
                <a:cs typeface="Arial"/>
              </a:rPr>
              <a:t>dịch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Interface</a:t>
            </a:r>
            <a:endParaRPr sz="3200">
              <a:latin typeface="Arial"/>
              <a:cs typeface="Arial"/>
            </a:endParaRPr>
          </a:p>
          <a:p>
            <a:pPr marL="358140" indent="-345440">
              <a:lnSpc>
                <a:spcPct val="100000"/>
              </a:lnSpc>
              <a:spcBef>
                <a:spcPts val="409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3200" spc="35">
                <a:latin typeface="Arial"/>
                <a:cs typeface="Arial"/>
              </a:rPr>
              <a:t>Hiện </a:t>
            </a:r>
            <a:r>
              <a:rPr dirty="0" sz="3200" spc="-35">
                <a:latin typeface="Arial"/>
                <a:cs typeface="Arial"/>
              </a:rPr>
              <a:t>thực</a:t>
            </a:r>
            <a:r>
              <a:rPr dirty="0" sz="3200" spc="-8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Interface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358140" indent="-345440">
              <a:lnSpc>
                <a:spcPct val="100000"/>
              </a:lnSpc>
              <a:buChar char="•"/>
              <a:tabLst>
                <a:tab pos="357505" algn="l"/>
                <a:tab pos="358140" algn="l"/>
                <a:tab pos="3101975" algn="l"/>
              </a:tabLst>
            </a:pPr>
            <a:r>
              <a:rPr dirty="0" sz="3200" spc="-5">
                <a:latin typeface="Arial"/>
                <a:cs typeface="Arial"/>
              </a:rPr>
              <a:t>Tính</a:t>
            </a:r>
            <a:r>
              <a:rPr dirty="0" sz="3200" spc="0">
                <a:latin typeface="Arial"/>
                <a:cs typeface="Arial"/>
              </a:rPr>
              <a:t> </a:t>
            </a:r>
            <a:r>
              <a:rPr dirty="0" sz="3200" spc="35">
                <a:latin typeface="Arial"/>
                <a:cs typeface="Arial"/>
              </a:rPr>
              <a:t>chất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 spc="75">
                <a:latin typeface="Arial"/>
                <a:cs typeface="Arial"/>
              </a:rPr>
              <a:t>của	</a:t>
            </a:r>
            <a:r>
              <a:rPr dirty="0" sz="3200" spc="-10">
                <a:latin typeface="Arial"/>
                <a:cs typeface="Arial"/>
              </a:rPr>
              <a:t>interface: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2439" y="470789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2439" y="556387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8189" y="4634229"/>
            <a:ext cx="6811009" cy="1691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dirty="0" sz="2800" spc="25">
                <a:latin typeface="Arial"/>
                <a:cs typeface="Arial"/>
              </a:rPr>
              <a:t>Tất </a:t>
            </a:r>
            <a:r>
              <a:rPr dirty="0" sz="2800" spc="60">
                <a:latin typeface="Arial"/>
                <a:cs typeface="Arial"/>
              </a:rPr>
              <a:t>cả </a:t>
            </a:r>
            <a:r>
              <a:rPr dirty="0" sz="2800" spc="-60">
                <a:latin typeface="Arial"/>
                <a:cs typeface="Arial"/>
              </a:rPr>
              <a:t>phương  </a:t>
            </a:r>
            <a:r>
              <a:rPr dirty="0" sz="2800" spc="-45">
                <a:latin typeface="Arial"/>
                <a:cs typeface="Arial"/>
              </a:rPr>
              <a:t>thức  </a:t>
            </a:r>
            <a:r>
              <a:rPr dirty="0" sz="2800" spc="-25">
                <a:latin typeface="Arial"/>
                <a:cs typeface="Arial"/>
              </a:rPr>
              <a:t>trong interface </a:t>
            </a:r>
            <a:r>
              <a:rPr dirty="0" sz="2800" spc="10">
                <a:latin typeface="Arial"/>
                <a:cs typeface="Arial"/>
              </a:rPr>
              <a:t>phải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-15">
                <a:latin typeface="Arial"/>
                <a:cs typeface="Arial"/>
              </a:rPr>
              <a:t>là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190"/>
              </a:lnSpc>
            </a:pPr>
            <a:r>
              <a:rPr dirty="0" sz="2800" spc="-30" b="1">
                <a:latin typeface="Arial"/>
                <a:cs typeface="Arial"/>
              </a:rPr>
              <a:t>public.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020"/>
              </a:lnSpc>
              <a:spcBef>
                <a:spcPts val="740"/>
              </a:spcBef>
              <a:tabLst>
                <a:tab pos="832485" algn="l"/>
                <a:tab pos="2251075" algn="l"/>
                <a:tab pos="3140075" algn="l"/>
                <a:tab pos="4020820" algn="l"/>
                <a:tab pos="5037455" algn="l"/>
                <a:tab pos="5920740" algn="l"/>
              </a:tabLst>
            </a:pPr>
            <a:r>
              <a:rPr dirty="0" sz="2800" spc="-45">
                <a:latin typeface="Arial"/>
                <a:cs typeface="Arial"/>
              </a:rPr>
              <a:t>C</a:t>
            </a:r>
            <a:r>
              <a:rPr dirty="0" sz="2800" spc="-40">
                <a:latin typeface="Arial"/>
                <a:cs typeface="Arial"/>
              </a:rPr>
              <a:t>á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40">
                <a:latin typeface="Arial"/>
                <a:cs typeface="Arial"/>
              </a:rPr>
              <a:t>p</a:t>
            </a:r>
            <a:r>
              <a:rPr dirty="0" sz="2800" spc="-25">
                <a:latin typeface="Arial"/>
                <a:cs typeface="Arial"/>
              </a:rPr>
              <a:t>h</a:t>
            </a:r>
            <a:r>
              <a:rPr dirty="0" sz="2800" spc="-100">
                <a:latin typeface="Arial"/>
                <a:cs typeface="Arial"/>
              </a:rPr>
              <a:t>ư</a:t>
            </a:r>
            <a:r>
              <a:rPr dirty="0" sz="2800" spc="-130">
                <a:latin typeface="Arial"/>
                <a:cs typeface="Arial"/>
              </a:rPr>
              <a:t>ơ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40">
                <a:latin typeface="Arial"/>
                <a:cs typeface="Arial"/>
              </a:rPr>
              <a:t>h</a:t>
            </a:r>
            <a:r>
              <a:rPr dirty="0" sz="2800" spc="-110">
                <a:latin typeface="Arial"/>
                <a:cs typeface="Arial"/>
              </a:rPr>
              <a:t>ứ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40">
                <a:latin typeface="Arial"/>
                <a:cs typeface="Arial"/>
              </a:rPr>
              <a:t>p</a:t>
            </a:r>
            <a:r>
              <a:rPr dirty="0" sz="2800" spc="-25">
                <a:latin typeface="Arial"/>
                <a:cs typeface="Arial"/>
              </a:rPr>
              <a:t>h</a:t>
            </a:r>
            <a:r>
              <a:rPr dirty="0" sz="2800" spc="135">
                <a:latin typeface="Arial"/>
                <a:cs typeface="Arial"/>
              </a:rPr>
              <a:t>ả</a:t>
            </a:r>
            <a:r>
              <a:rPr dirty="0" sz="2800">
                <a:latin typeface="Arial"/>
                <a:cs typeface="Arial"/>
              </a:rPr>
              <a:t>i	</a:t>
            </a:r>
            <a:r>
              <a:rPr dirty="0" sz="2800" spc="5">
                <a:latin typeface="Arial"/>
                <a:cs typeface="Arial"/>
              </a:rPr>
              <a:t>đ</a:t>
            </a:r>
            <a:r>
              <a:rPr dirty="0" sz="2800" spc="-105">
                <a:latin typeface="Arial"/>
                <a:cs typeface="Arial"/>
              </a:rPr>
              <a:t>ư</a:t>
            </a:r>
            <a:r>
              <a:rPr dirty="0" sz="2800" spc="-130">
                <a:latin typeface="Arial"/>
                <a:cs typeface="Arial"/>
              </a:rPr>
              <a:t>ợ</a:t>
            </a:r>
            <a:r>
              <a:rPr dirty="0" sz="2800">
                <a:latin typeface="Arial"/>
                <a:cs typeface="Arial"/>
              </a:rPr>
              <a:t>c	đ</a:t>
            </a:r>
            <a:r>
              <a:rPr dirty="0" sz="2800" spc="150">
                <a:latin typeface="Arial"/>
                <a:cs typeface="Arial"/>
              </a:rPr>
              <a:t>ị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h	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 spc="-30">
                <a:latin typeface="Arial"/>
                <a:cs typeface="Arial"/>
              </a:rPr>
              <a:t>g</a:t>
            </a:r>
            <a:r>
              <a:rPr dirty="0" sz="2800" spc="-40">
                <a:latin typeface="Arial"/>
                <a:cs typeface="Arial"/>
              </a:rPr>
              <a:t>h</a:t>
            </a:r>
            <a:r>
              <a:rPr dirty="0" sz="2800">
                <a:latin typeface="Arial"/>
                <a:cs typeface="Arial"/>
              </a:rPr>
              <a:t>ĩa  </a:t>
            </a:r>
            <a:r>
              <a:rPr dirty="0" sz="2800" spc="-25">
                <a:latin typeface="Arial"/>
                <a:cs typeface="Arial"/>
              </a:rPr>
              <a:t>trong </a:t>
            </a: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30">
                <a:latin typeface="Arial"/>
                <a:cs typeface="Arial"/>
              </a:rPr>
              <a:t>dẫn </a:t>
            </a:r>
            <a:r>
              <a:rPr dirty="0" sz="2800" spc="10">
                <a:latin typeface="Arial"/>
                <a:cs typeface="Arial"/>
              </a:rPr>
              <a:t>xuất </a:t>
            </a:r>
            <a:r>
              <a:rPr dirty="0" sz="2800" spc="-25">
                <a:latin typeface="Arial"/>
                <a:cs typeface="Arial"/>
              </a:rPr>
              <a:t>giao </a:t>
            </a:r>
            <a:r>
              <a:rPr dirty="0" sz="2800" spc="15">
                <a:latin typeface="Arial"/>
                <a:cs typeface="Arial"/>
              </a:rPr>
              <a:t>diện</a:t>
            </a:r>
            <a:r>
              <a:rPr dirty="0" sz="2800" spc="-30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đó.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2029" y="833119"/>
            <a:ext cx="46056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8085" algn="l"/>
              </a:tabLst>
            </a:pPr>
            <a:r>
              <a:rPr dirty="0" spc="-110"/>
              <a:t>Sử</a:t>
            </a:r>
            <a:r>
              <a:rPr dirty="0" spc="-10"/>
              <a:t> </a:t>
            </a:r>
            <a:r>
              <a:rPr dirty="0" spc="50"/>
              <a:t>dụng	</a:t>
            </a:r>
            <a:r>
              <a:rPr dirty="0" spc="-4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72310"/>
            <a:ext cx="7579995" cy="331597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355600" marR="635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Không </a:t>
            </a:r>
            <a:r>
              <a:rPr dirty="0" sz="2800" spc="30">
                <a:latin typeface="Arial"/>
                <a:cs typeface="Arial"/>
              </a:rPr>
              <a:t>thể dẫn </a:t>
            </a:r>
            <a:r>
              <a:rPr dirty="0" sz="2800" spc="10">
                <a:latin typeface="Arial"/>
                <a:cs typeface="Arial"/>
              </a:rPr>
              <a:t>xuất </a:t>
            </a:r>
            <a:r>
              <a:rPr dirty="0" sz="2800" spc="-60">
                <a:latin typeface="Arial"/>
                <a:cs typeface="Arial"/>
              </a:rPr>
              <a:t>từ </a:t>
            </a:r>
            <a:r>
              <a:rPr dirty="0" sz="2800" spc="-50">
                <a:latin typeface="Arial"/>
                <a:cs typeface="Arial"/>
              </a:rPr>
              <a:t>lớp </a:t>
            </a:r>
            <a:r>
              <a:rPr dirty="0" sz="2800" spc="-25">
                <a:latin typeface="Arial"/>
                <a:cs typeface="Arial"/>
              </a:rPr>
              <a:t>khác, </a:t>
            </a:r>
            <a:r>
              <a:rPr dirty="0" sz="2800" spc="-45">
                <a:latin typeface="Arial"/>
                <a:cs typeface="Arial"/>
              </a:rPr>
              <a:t>nhưng </a:t>
            </a:r>
            <a:r>
              <a:rPr dirty="0" sz="2800" spc="-10">
                <a:latin typeface="Arial"/>
                <a:cs typeface="Arial"/>
              </a:rPr>
              <a:t>có</a:t>
            </a:r>
            <a:r>
              <a:rPr dirty="0" sz="2800" spc="-125">
                <a:latin typeface="Arial"/>
                <a:cs typeface="Arial"/>
              </a:rPr>
              <a:t> </a:t>
            </a:r>
            <a:r>
              <a:rPr dirty="0" sz="2800" spc="25">
                <a:latin typeface="Arial"/>
                <a:cs typeface="Arial"/>
              </a:rPr>
              <a:t>thể  </a:t>
            </a:r>
            <a:r>
              <a:rPr dirty="0" sz="2800" spc="30">
                <a:latin typeface="Arial"/>
                <a:cs typeface="Arial"/>
              </a:rPr>
              <a:t>dẫn </a:t>
            </a:r>
            <a:r>
              <a:rPr dirty="0" sz="2800" spc="15">
                <a:latin typeface="Arial"/>
                <a:cs typeface="Arial"/>
              </a:rPr>
              <a:t>xuất  </a:t>
            </a:r>
            <a:r>
              <a:rPr dirty="0" sz="2800" spc="-60">
                <a:latin typeface="Arial"/>
                <a:cs typeface="Arial"/>
              </a:rPr>
              <a:t>từ </a:t>
            </a:r>
            <a:r>
              <a:rPr dirty="0" sz="2800" spc="-45">
                <a:latin typeface="Arial"/>
                <a:cs typeface="Arial"/>
              </a:rPr>
              <a:t>những </a:t>
            </a:r>
            <a:r>
              <a:rPr dirty="0" sz="2800" spc="-30">
                <a:latin typeface="Arial"/>
                <a:cs typeface="Arial"/>
              </a:rPr>
              <a:t>interface</a:t>
            </a:r>
            <a:r>
              <a:rPr dirty="0" sz="2800" spc="-26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khác</a:t>
            </a:r>
            <a:endParaRPr sz="2800">
              <a:latin typeface="Arial"/>
              <a:cs typeface="Arial"/>
            </a:endParaRPr>
          </a:p>
          <a:p>
            <a:pPr algn="just" marL="355600" marR="6350" indent="-342900">
              <a:lnSpc>
                <a:spcPct val="90000"/>
              </a:lnSpc>
              <a:spcBef>
                <a:spcPts val="645"/>
              </a:spcBef>
              <a:buChar char="•"/>
              <a:tabLst>
                <a:tab pos="355600" algn="l"/>
              </a:tabLst>
            </a:pPr>
            <a:r>
              <a:rPr dirty="0" sz="2800" spc="30">
                <a:latin typeface="Arial"/>
                <a:cs typeface="Arial"/>
              </a:rPr>
              <a:t>Nếu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-50">
                <a:latin typeface="Arial"/>
                <a:cs typeface="Arial"/>
              </a:rPr>
              <a:t>lớp </a:t>
            </a:r>
            <a:r>
              <a:rPr dirty="0" sz="2800" spc="30">
                <a:latin typeface="Arial"/>
                <a:cs typeface="Arial"/>
              </a:rPr>
              <a:t>dẫn </a:t>
            </a:r>
            <a:r>
              <a:rPr dirty="0" sz="2800" spc="10">
                <a:latin typeface="Arial"/>
                <a:cs typeface="Arial"/>
              </a:rPr>
              <a:t>xuất </a:t>
            </a:r>
            <a:r>
              <a:rPr dirty="0" sz="2800" spc="-60">
                <a:latin typeface="Arial"/>
                <a:cs typeface="Arial"/>
              </a:rPr>
              <a:t>từ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-30">
                <a:latin typeface="Arial"/>
                <a:cs typeface="Arial"/>
              </a:rPr>
              <a:t>interface mà  interface </a:t>
            </a:r>
            <a:r>
              <a:rPr dirty="0" sz="2800" spc="-5">
                <a:latin typeface="Arial"/>
                <a:cs typeface="Arial"/>
              </a:rPr>
              <a:t>đó </a:t>
            </a:r>
            <a:r>
              <a:rPr dirty="0" sz="2800" spc="30">
                <a:latin typeface="Arial"/>
                <a:cs typeface="Arial"/>
              </a:rPr>
              <a:t>dẫn </a:t>
            </a:r>
            <a:r>
              <a:rPr dirty="0" sz="2800" spc="15">
                <a:latin typeface="Arial"/>
                <a:cs typeface="Arial"/>
              </a:rPr>
              <a:t>xuất </a:t>
            </a:r>
            <a:r>
              <a:rPr dirty="0" sz="2800" spc="-55">
                <a:latin typeface="Arial"/>
                <a:cs typeface="Arial"/>
              </a:rPr>
              <a:t>từ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30">
                <a:latin typeface="Arial"/>
                <a:cs typeface="Arial"/>
              </a:rPr>
              <a:t>interface khác </a:t>
            </a:r>
            <a:r>
              <a:rPr dirty="0" sz="2800" spc="-20">
                <a:latin typeface="Arial"/>
                <a:cs typeface="Arial"/>
              </a:rPr>
              <a:t>thì  </a:t>
            </a: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-5">
                <a:latin typeface="Arial"/>
                <a:cs typeface="Arial"/>
              </a:rPr>
              <a:t>đó </a:t>
            </a:r>
            <a:r>
              <a:rPr dirty="0" sz="2800" spc="10">
                <a:latin typeface="Arial"/>
                <a:cs typeface="Arial"/>
              </a:rPr>
              <a:t>phải </a:t>
            </a:r>
            <a:r>
              <a:rPr dirty="0" sz="2800" spc="25">
                <a:latin typeface="Arial"/>
                <a:cs typeface="Arial"/>
              </a:rPr>
              <a:t>định </a:t>
            </a:r>
            <a:r>
              <a:rPr dirty="0" sz="2800" spc="-20">
                <a:latin typeface="Arial"/>
                <a:cs typeface="Arial"/>
              </a:rPr>
              <a:t>nghĩa </a:t>
            </a:r>
            <a:r>
              <a:rPr dirty="0" sz="2800" spc="35">
                <a:latin typeface="Arial"/>
                <a:cs typeface="Arial"/>
              </a:rPr>
              <a:t>tất </a:t>
            </a:r>
            <a:r>
              <a:rPr dirty="0" sz="2800" spc="75">
                <a:latin typeface="Arial"/>
                <a:cs typeface="Arial"/>
              </a:rPr>
              <a:t>cả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60">
                <a:latin typeface="Arial"/>
                <a:cs typeface="Arial"/>
              </a:rPr>
              <a:t>phương  </a:t>
            </a:r>
            <a:r>
              <a:rPr dirty="0" sz="2800" spc="-45">
                <a:latin typeface="Arial"/>
                <a:cs typeface="Arial"/>
              </a:rPr>
              <a:t>thức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-25">
                <a:latin typeface="Arial"/>
                <a:cs typeface="Arial"/>
              </a:rPr>
              <a:t>trong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30">
                <a:latin typeface="Arial"/>
                <a:cs typeface="Arial"/>
              </a:rPr>
              <a:t>interface</a:t>
            </a:r>
            <a:r>
              <a:rPr dirty="0" sz="2800" spc="-19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đó</a:t>
            </a:r>
            <a:endParaRPr sz="2800">
              <a:latin typeface="Arial"/>
              <a:cs typeface="Arial"/>
            </a:endParaRPr>
          </a:p>
          <a:p>
            <a:pPr algn="just" marL="355600" marR="5080" indent="-342900">
              <a:lnSpc>
                <a:spcPts val="3020"/>
              </a:lnSpc>
              <a:spcBef>
                <a:spcPts val="740"/>
              </a:spcBef>
              <a:buChar char="•"/>
              <a:tabLst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Khi </a:t>
            </a:r>
            <a:r>
              <a:rPr dirty="0" sz="2800" spc="25">
                <a:latin typeface="Arial"/>
                <a:cs typeface="Arial"/>
              </a:rPr>
              <a:t>định </a:t>
            </a:r>
            <a:r>
              <a:rPr dirty="0" sz="2800" spc="-25">
                <a:latin typeface="Arial"/>
                <a:cs typeface="Arial"/>
              </a:rPr>
              <a:t>nghĩa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-30">
                <a:latin typeface="Arial"/>
                <a:cs typeface="Arial"/>
              </a:rPr>
              <a:t>interface </a:t>
            </a:r>
            <a:r>
              <a:rPr dirty="0" sz="2800" spc="-65">
                <a:latin typeface="Arial"/>
                <a:cs typeface="Arial"/>
              </a:rPr>
              <a:t>mới </a:t>
            </a:r>
            <a:r>
              <a:rPr dirty="0" sz="2800" spc="-20">
                <a:latin typeface="Arial"/>
                <a:cs typeface="Arial"/>
              </a:rPr>
              <a:t>thì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15">
                <a:latin typeface="Arial"/>
                <a:cs typeface="Arial"/>
              </a:rPr>
              <a:t>kiểu  </a:t>
            </a:r>
            <a:r>
              <a:rPr dirty="0" sz="2800" spc="-70">
                <a:latin typeface="Arial"/>
                <a:cs typeface="Arial"/>
              </a:rPr>
              <a:t>dữ </a:t>
            </a:r>
            <a:r>
              <a:rPr dirty="0" sz="2800" spc="25">
                <a:latin typeface="Arial"/>
                <a:cs typeface="Arial"/>
              </a:rPr>
              <a:t>liệu </a:t>
            </a:r>
            <a:r>
              <a:rPr dirty="0" sz="2800" spc="-25">
                <a:latin typeface="Arial"/>
                <a:cs typeface="Arial"/>
              </a:rPr>
              <a:t>tham </a:t>
            </a:r>
            <a:r>
              <a:rPr dirty="0" sz="2800" spc="10">
                <a:latin typeface="Arial"/>
                <a:cs typeface="Arial"/>
              </a:rPr>
              <a:t>chiếu </a:t>
            </a:r>
            <a:r>
              <a:rPr dirty="0" sz="2800" spc="-20">
                <a:latin typeface="Arial"/>
                <a:cs typeface="Arial"/>
              </a:rPr>
              <a:t>cũng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35">
                <a:latin typeface="Arial"/>
                <a:cs typeface="Arial"/>
              </a:rPr>
              <a:t>tạo</a:t>
            </a:r>
            <a:r>
              <a:rPr dirty="0" sz="2800" spc="-28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ra.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Gói</a:t>
            </a:r>
            <a:r>
              <a:rPr dirty="0" spc="-114"/>
              <a:t> </a:t>
            </a:r>
            <a:r>
              <a:rPr dirty="0" spc="-45"/>
              <a:t>(Packages)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015489"/>
            <a:ext cx="7497445" cy="1487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999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3200" spc="-60">
                <a:latin typeface="Arial"/>
                <a:cs typeface="Arial"/>
              </a:rPr>
              <a:t>Tương tự </a:t>
            </a:r>
            <a:r>
              <a:rPr dirty="0" sz="3200" spc="-40">
                <a:latin typeface="Arial"/>
                <a:cs typeface="Arial"/>
              </a:rPr>
              <a:t>nhưthư </a:t>
            </a:r>
            <a:r>
              <a:rPr dirty="0" sz="3200" spc="75">
                <a:latin typeface="Arial"/>
                <a:cs typeface="Arial"/>
              </a:rPr>
              <a:t>mục </a:t>
            </a:r>
            <a:r>
              <a:rPr dirty="0" sz="3200" spc="-40">
                <a:latin typeface="Arial"/>
                <a:cs typeface="Arial"/>
              </a:rPr>
              <a:t>lưu </a:t>
            </a:r>
            <a:r>
              <a:rPr dirty="0" sz="3200" spc="-45">
                <a:latin typeface="Arial"/>
                <a:cs typeface="Arial"/>
              </a:rPr>
              <a:t>trữ </a:t>
            </a:r>
            <a:r>
              <a:rPr dirty="0" sz="3200" spc="-30">
                <a:latin typeface="Arial"/>
                <a:cs typeface="Arial"/>
              </a:rPr>
              <a:t>những  </a:t>
            </a:r>
            <a:r>
              <a:rPr dirty="0" sz="3200" spc="-45">
                <a:latin typeface="Arial"/>
                <a:cs typeface="Arial"/>
              </a:rPr>
              <a:t>lớp, </a:t>
            </a:r>
            <a:r>
              <a:rPr dirty="0" sz="3200" spc="-10">
                <a:latin typeface="Arial"/>
                <a:cs typeface="Arial"/>
              </a:rPr>
              <a:t>interface </a:t>
            </a:r>
            <a:r>
              <a:rPr dirty="0" sz="3200">
                <a:latin typeface="Arial"/>
                <a:cs typeface="Arial"/>
              </a:rPr>
              <a:t>và </a:t>
            </a:r>
            <a:r>
              <a:rPr dirty="0" sz="3200" spc="-5">
                <a:latin typeface="Arial"/>
                <a:cs typeface="Arial"/>
              </a:rPr>
              <a:t>các gói con khác. </a:t>
            </a:r>
            <a:r>
              <a:rPr dirty="0" sz="3200">
                <a:latin typeface="Arial"/>
                <a:cs typeface="Arial"/>
              </a:rPr>
              <a:t>Đó  </a:t>
            </a:r>
            <a:r>
              <a:rPr dirty="0" sz="3200" spc="-5">
                <a:latin typeface="Arial"/>
                <a:cs typeface="Arial"/>
              </a:rPr>
              <a:t>là </a:t>
            </a:r>
            <a:r>
              <a:rPr dirty="0" sz="3200" spc="-30">
                <a:latin typeface="Arial"/>
                <a:cs typeface="Arial"/>
              </a:rPr>
              <a:t>những </a:t>
            </a:r>
            <a:r>
              <a:rPr dirty="0" sz="3200" spc="-5">
                <a:latin typeface="Arial"/>
                <a:cs typeface="Arial"/>
              </a:rPr>
              <a:t>thành </a:t>
            </a:r>
            <a:r>
              <a:rPr dirty="0" sz="3200">
                <a:latin typeface="Arial"/>
                <a:cs typeface="Arial"/>
              </a:rPr>
              <a:t>viên </a:t>
            </a:r>
            <a:r>
              <a:rPr dirty="0" sz="3200" spc="75">
                <a:latin typeface="Arial"/>
                <a:cs typeface="Arial"/>
              </a:rPr>
              <a:t>của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gói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567690"/>
            <a:ext cx="75939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30"/>
              <a:t>N</a:t>
            </a:r>
            <a:r>
              <a:rPr dirty="0" sz="3200" spc="-30"/>
              <a:t>hững </a:t>
            </a:r>
            <a:r>
              <a:rPr dirty="0" sz="3200" spc="-60"/>
              <a:t>ưu </a:t>
            </a:r>
            <a:r>
              <a:rPr dirty="0" sz="3200" spc="40"/>
              <a:t>điểm </a:t>
            </a:r>
            <a:r>
              <a:rPr dirty="0" sz="3200"/>
              <a:t>khi </a:t>
            </a:r>
            <a:r>
              <a:rPr dirty="0" sz="3200" spc="-5"/>
              <a:t>dùng gói</a:t>
            </a:r>
            <a:r>
              <a:rPr dirty="0" sz="3200" spc="0"/>
              <a:t> </a:t>
            </a:r>
            <a:r>
              <a:rPr dirty="0" sz="3200" spc="-5"/>
              <a:t>(Package):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20469" y="121793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469" y="215900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310133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361569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6219" y="1143000"/>
            <a:ext cx="6861175" cy="327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30">
                <a:latin typeface="Arial"/>
                <a:cs typeface="Arial"/>
              </a:rPr>
              <a:t>Cho </a:t>
            </a:r>
            <a:r>
              <a:rPr dirty="0" sz="2800" spc="-25">
                <a:latin typeface="Arial"/>
                <a:cs typeface="Arial"/>
              </a:rPr>
              <a:t>phép </a:t>
            </a:r>
            <a:r>
              <a:rPr dirty="0" sz="2800" spc="60">
                <a:latin typeface="Arial"/>
                <a:cs typeface="Arial"/>
              </a:rPr>
              <a:t>tổ </a:t>
            </a:r>
            <a:r>
              <a:rPr dirty="0" sz="2800" spc="-40">
                <a:latin typeface="Arial"/>
                <a:cs typeface="Arial"/>
              </a:rPr>
              <a:t>chức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-25">
                <a:latin typeface="Arial"/>
                <a:cs typeface="Arial"/>
              </a:rPr>
              <a:t>vào </a:t>
            </a:r>
            <a:r>
              <a:rPr dirty="0" sz="2800" spc="-45">
                <a:latin typeface="Arial"/>
                <a:cs typeface="Arial"/>
              </a:rPr>
              <a:t>những đơn</a:t>
            </a:r>
            <a:r>
              <a:rPr dirty="0" sz="2800" spc="-295">
                <a:latin typeface="Arial"/>
                <a:cs typeface="Arial"/>
              </a:rPr>
              <a:t> </a:t>
            </a:r>
            <a:r>
              <a:rPr dirty="0" sz="2800" spc="55">
                <a:latin typeface="Arial"/>
                <a:cs typeface="Arial"/>
              </a:rPr>
              <a:t>vị  </a:t>
            </a:r>
            <a:r>
              <a:rPr dirty="0" sz="2800" spc="25">
                <a:latin typeface="Arial"/>
                <a:cs typeface="Arial"/>
              </a:rPr>
              <a:t>nhỏ</a:t>
            </a:r>
            <a:r>
              <a:rPr dirty="0" sz="2800" spc="-114">
                <a:latin typeface="Arial"/>
                <a:cs typeface="Arial"/>
              </a:rPr>
              <a:t> </a:t>
            </a:r>
            <a:r>
              <a:rPr dirty="0" sz="2800" spc="-55">
                <a:latin typeface="Arial"/>
                <a:cs typeface="Arial"/>
              </a:rPr>
              <a:t>hơn</a:t>
            </a:r>
            <a:endParaRPr sz="2800">
              <a:latin typeface="Arial"/>
              <a:cs typeface="Arial"/>
            </a:endParaRPr>
          </a:p>
          <a:p>
            <a:pPr marL="12700" marR="104775">
              <a:lnSpc>
                <a:spcPct val="100000"/>
              </a:lnSpc>
              <a:spcBef>
                <a:spcPts val="700"/>
              </a:spcBef>
            </a:pPr>
            <a:r>
              <a:rPr dirty="0" sz="2800" spc="-35">
                <a:latin typeface="Arial"/>
                <a:cs typeface="Arial"/>
              </a:rPr>
              <a:t>Giúp </a:t>
            </a:r>
            <a:r>
              <a:rPr dirty="0" sz="2800" spc="-25">
                <a:latin typeface="Arial"/>
                <a:cs typeface="Arial"/>
              </a:rPr>
              <a:t>tránh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-20">
                <a:latin typeface="Arial"/>
                <a:cs typeface="Arial"/>
              </a:rPr>
              <a:t>tình </a:t>
            </a:r>
            <a:r>
              <a:rPr dirty="0" sz="2800" spc="5">
                <a:latin typeface="Arial"/>
                <a:cs typeface="Arial"/>
              </a:rPr>
              <a:t>trạng </a:t>
            </a:r>
            <a:r>
              <a:rPr dirty="0" sz="2800" spc="-30">
                <a:latin typeface="Arial"/>
                <a:cs typeface="Arial"/>
              </a:rPr>
              <a:t>trùng </a:t>
            </a:r>
            <a:r>
              <a:rPr dirty="0" sz="2800" spc="35">
                <a:latin typeface="Arial"/>
                <a:cs typeface="Arial"/>
              </a:rPr>
              <a:t>lặp </a:t>
            </a:r>
            <a:r>
              <a:rPr dirty="0" sz="2800" spc="-25">
                <a:latin typeface="Arial"/>
                <a:cs typeface="Arial"/>
              </a:rPr>
              <a:t>khi</a:t>
            </a:r>
            <a:r>
              <a:rPr dirty="0" sz="2800" spc="-370">
                <a:latin typeface="Arial"/>
                <a:cs typeface="Arial"/>
              </a:rPr>
              <a:t> </a:t>
            </a:r>
            <a:r>
              <a:rPr dirty="0" sz="2800" spc="50">
                <a:latin typeface="Arial"/>
                <a:cs typeface="Arial"/>
              </a:rPr>
              <a:t>đặt  </a:t>
            </a:r>
            <a:r>
              <a:rPr dirty="0" sz="2800" spc="-25">
                <a:latin typeface="Arial"/>
                <a:cs typeface="Arial"/>
              </a:rPr>
              <a:t>tên.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800" spc="-30">
                <a:latin typeface="Arial"/>
                <a:cs typeface="Arial"/>
              </a:rPr>
              <a:t>Cho </a:t>
            </a:r>
            <a:r>
              <a:rPr dirty="0" sz="2800" spc="-25">
                <a:latin typeface="Arial"/>
                <a:cs typeface="Arial"/>
              </a:rPr>
              <a:t>phép </a:t>
            </a:r>
            <a:r>
              <a:rPr dirty="0" sz="2800" spc="30">
                <a:latin typeface="Arial"/>
                <a:cs typeface="Arial"/>
              </a:rPr>
              <a:t>bảo </a:t>
            </a:r>
            <a:r>
              <a:rPr dirty="0" sz="2800" spc="55">
                <a:latin typeface="Arial"/>
                <a:cs typeface="Arial"/>
              </a:rPr>
              <a:t>vệ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50">
                <a:latin typeface="Arial"/>
                <a:cs typeface="Arial"/>
              </a:rPr>
              <a:t>đối</a:t>
            </a:r>
            <a:r>
              <a:rPr dirty="0" sz="2800" spc="-340">
                <a:latin typeface="Arial"/>
                <a:cs typeface="Arial"/>
              </a:rPr>
              <a:t> </a:t>
            </a:r>
            <a:r>
              <a:rPr dirty="0" sz="2800" spc="-60">
                <a:latin typeface="Arial"/>
                <a:cs typeface="Arial"/>
              </a:rPr>
              <a:t>tượng</a:t>
            </a:r>
            <a:endParaRPr sz="2800">
              <a:latin typeface="Arial"/>
              <a:cs typeface="Arial"/>
            </a:endParaRPr>
          </a:p>
          <a:p>
            <a:pPr marL="12700" marR="634365">
              <a:lnSpc>
                <a:spcPct val="100000"/>
              </a:lnSpc>
              <a:spcBef>
                <a:spcPts val="700"/>
              </a:spcBef>
            </a:pPr>
            <a:r>
              <a:rPr dirty="0" sz="2800" spc="-30">
                <a:latin typeface="Arial"/>
                <a:cs typeface="Arial"/>
              </a:rPr>
              <a:t>Tên </a:t>
            </a:r>
            <a:r>
              <a:rPr dirty="0" sz="2800" spc="-20">
                <a:latin typeface="Arial"/>
                <a:cs typeface="Arial"/>
              </a:rPr>
              <a:t>gói </a:t>
            </a:r>
            <a:r>
              <a:rPr dirty="0" sz="2800" spc="-30">
                <a:latin typeface="Arial"/>
                <a:cs typeface="Arial"/>
              </a:rPr>
              <a:t>(Package) </a:t>
            </a:r>
            <a:r>
              <a:rPr dirty="0" sz="2800" spc="-15">
                <a:latin typeface="Arial"/>
                <a:cs typeface="Arial"/>
              </a:rPr>
              <a:t>có </a:t>
            </a:r>
            <a:r>
              <a:rPr dirty="0" sz="2800" spc="30">
                <a:latin typeface="Arial"/>
                <a:cs typeface="Arial"/>
              </a:rPr>
              <a:t>thể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-35">
                <a:latin typeface="Arial"/>
                <a:cs typeface="Arial"/>
              </a:rPr>
              <a:t>dùng</a:t>
            </a:r>
            <a:r>
              <a:rPr dirty="0" sz="2800" spc="-260">
                <a:latin typeface="Arial"/>
                <a:cs typeface="Arial"/>
              </a:rPr>
              <a:t> </a:t>
            </a:r>
            <a:r>
              <a:rPr dirty="0" sz="2800" spc="75">
                <a:latin typeface="Arial"/>
                <a:cs typeface="Arial"/>
              </a:rPr>
              <a:t>để  </a:t>
            </a:r>
            <a:r>
              <a:rPr dirty="0" sz="2800" spc="10">
                <a:latin typeface="Arial"/>
                <a:cs typeface="Arial"/>
              </a:rPr>
              <a:t>nhận </a:t>
            </a:r>
            <a:r>
              <a:rPr dirty="0" sz="2800" spc="15">
                <a:latin typeface="Arial"/>
                <a:cs typeface="Arial"/>
              </a:rPr>
              <a:t>dạng </a:t>
            </a:r>
            <a:r>
              <a:rPr dirty="0" sz="2800" spc="-40">
                <a:latin typeface="Arial"/>
                <a:cs typeface="Arial"/>
              </a:rPr>
              <a:t>chức </a:t>
            </a:r>
            <a:r>
              <a:rPr dirty="0" sz="2800" spc="-20">
                <a:latin typeface="Arial"/>
                <a:cs typeface="Arial"/>
              </a:rPr>
              <a:t>năng </a:t>
            </a:r>
            <a:r>
              <a:rPr dirty="0" sz="2800" spc="60">
                <a:latin typeface="Arial"/>
                <a:cs typeface="Arial"/>
              </a:rPr>
              <a:t>của </a:t>
            </a:r>
            <a:r>
              <a:rPr dirty="0" sz="2800" spc="-20">
                <a:latin typeface="Arial"/>
                <a:cs typeface="Arial"/>
              </a:rPr>
              <a:t>các</a:t>
            </a:r>
            <a:r>
              <a:rPr dirty="0" sz="2800" spc="-430">
                <a:latin typeface="Arial"/>
                <a:cs typeface="Arial"/>
              </a:rPr>
              <a:t> </a:t>
            </a:r>
            <a:r>
              <a:rPr dirty="0" sz="2800" spc="-45">
                <a:latin typeface="Arial"/>
                <a:cs typeface="Arial"/>
              </a:rPr>
              <a:t>lớp.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369" y="490219"/>
            <a:ext cx="41370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3000" spc="-35"/>
              <a:t>N</a:t>
            </a:r>
            <a:r>
              <a:rPr dirty="0" sz="3000" spc="-35"/>
              <a:t>h</a:t>
            </a:r>
            <a:r>
              <a:rPr dirty="0" sz="2800" spc="-35"/>
              <a:t>ững </a:t>
            </a:r>
            <a:r>
              <a:rPr dirty="0" sz="2800" spc="-45"/>
              <a:t>lưu </a:t>
            </a:r>
            <a:r>
              <a:rPr dirty="0" sz="2800"/>
              <a:t>ý </a:t>
            </a:r>
            <a:r>
              <a:rPr dirty="0" sz="2800" spc="-25"/>
              <a:t>khi </a:t>
            </a:r>
            <a:r>
              <a:rPr dirty="0" sz="2800" spc="35"/>
              <a:t>tạo</a:t>
            </a:r>
            <a:r>
              <a:rPr dirty="0" sz="2800" spc="-220"/>
              <a:t> </a:t>
            </a:r>
            <a:r>
              <a:rPr dirty="0" sz="2800" spc="-20"/>
              <a:t>gói</a:t>
            </a:r>
            <a:r>
              <a:rPr dirty="0" sz="3000" spc="-20"/>
              <a:t>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258569" y="953770"/>
            <a:ext cx="7460615" cy="50520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700"/>
              </a:spcBef>
              <a:buChar char="–"/>
              <a:tabLst>
                <a:tab pos="292100" algn="l"/>
                <a:tab pos="5174615" algn="l"/>
              </a:tabLst>
            </a:pPr>
            <a:r>
              <a:rPr dirty="0" sz="2600">
                <a:latin typeface="Arial"/>
                <a:cs typeface="Arial"/>
              </a:rPr>
              <a:t>M</a:t>
            </a:r>
            <a:r>
              <a:rPr dirty="0" sz="2400">
                <a:latin typeface="Arial"/>
                <a:cs typeface="Arial"/>
              </a:rPr>
              <a:t>ã </a:t>
            </a:r>
            <a:r>
              <a:rPr dirty="0" sz="2400" spc="15">
                <a:latin typeface="Arial"/>
                <a:cs typeface="Arial"/>
              </a:rPr>
              <a:t>nguồn </a:t>
            </a:r>
            <a:r>
              <a:rPr dirty="0" sz="2600" spc="25">
                <a:latin typeface="Arial"/>
                <a:cs typeface="Arial"/>
              </a:rPr>
              <a:t>ph</a:t>
            </a:r>
            <a:r>
              <a:rPr dirty="0" sz="2400" spc="25">
                <a:latin typeface="Arial"/>
                <a:cs typeface="Arial"/>
              </a:rPr>
              <a:t>ải </a:t>
            </a:r>
            <a:r>
              <a:rPr dirty="0" sz="2400" spc="35">
                <a:latin typeface="Arial"/>
                <a:cs typeface="Arial"/>
              </a:rPr>
              <a:t>bắt </a:t>
            </a:r>
            <a:r>
              <a:rPr dirty="0" sz="2400" spc="40">
                <a:latin typeface="Arial"/>
                <a:cs typeface="Arial"/>
              </a:rPr>
              <a:t>đầu</a:t>
            </a:r>
            <a:r>
              <a:rPr dirty="0" sz="2400" spc="25">
                <a:latin typeface="Arial"/>
                <a:cs typeface="Arial"/>
              </a:rPr>
              <a:t> bằng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25">
                <a:latin typeface="Arial"/>
                <a:cs typeface="Arial"/>
              </a:rPr>
              <a:t>lệnh	</a:t>
            </a:r>
            <a:r>
              <a:rPr dirty="0" sz="2600" spc="-10">
                <a:latin typeface="Arial"/>
                <a:cs typeface="Arial"/>
              </a:rPr>
              <a:t>‘package’</a:t>
            </a:r>
            <a:endParaRPr sz="2600">
              <a:latin typeface="Arial"/>
              <a:cs typeface="Arial"/>
            </a:endParaRPr>
          </a:p>
          <a:p>
            <a:pPr algn="just" marL="292100" marR="9525" indent="-279400">
              <a:lnSpc>
                <a:spcPct val="100000"/>
              </a:lnSpc>
              <a:spcBef>
                <a:spcPts val="600"/>
              </a:spcBef>
              <a:buChar char="–"/>
              <a:tabLst>
                <a:tab pos="292100" algn="l"/>
              </a:tabLst>
            </a:pPr>
            <a:r>
              <a:rPr dirty="0" sz="2600">
                <a:latin typeface="Arial"/>
                <a:cs typeface="Arial"/>
              </a:rPr>
              <a:t>M</a:t>
            </a:r>
            <a:r>
              <a:rPr dirty="0" sz="2400">
                <a:latin typeface="Arial"/>
                <a:cs typeface="Arial"/>
              </a:rPr>
              <a:t>ã </a:t>
            </a:r>
            <a:r>
              <a:rPr dirty="0" sz="2400" spc="15">
                <a:latin typeface="Arial"/>
                <a:cs typeface="Arial"/>
              </a:rPr>
              <a:t>nguồn </a:t>
            </a:r>
            <a:r>
              <a:rPr dirty="0" sz="2400" spc="25">
                <a:latin typeface="Arial"/>
                <a:cs typeface="Arial"/>
              </a:rPr>
              <a:t>phải </a:t>
            </a:r>
            <a:r>
              <a:rPr dirty="0" sz="2400" spc="40">
                <a:latin typeface="Arial"/>
                <a:cs typeface="Arial"/>
              </a:rPr>
              <a:t>nằm </a:t>
            </a:r>
            <a:r>
              <a:rPr dirty="0" sz="2400" spc="-5">
                <a:latin typeface="Arial"/>
                <a:cs typeface="Arial"/>
              </a:rPr>
              <a:t>trong </a:t>
            </a:r>
            <a:r>
              <a:rPr dirty="0" sz="2400">
                <a:latin typeface="Arial"/>
                <a:cs typeface="Arial"/>
              </a:rPr>
              <a:t>cùng </a:t>
            </a:r>
            <a:r>
              <a:rPr dirty="0" sz="2400" spc="-20">
                <a:latin typeface="Arial"/>
                <a:cs typeface="Arial"/>
              </a:rPr>
              <a:t>thư </a:t>
            </a:r>
            <a:r>
              <a:rPr dirty="0" sz="2400" spc="55">
                <a:latin typeface="Arial"/>
                <a:cs typeface="Arial"/>
              </a:rPr>
              <a:t>mục </a:t>
            </a:r>
            <a:r>
              <a:rPr dirty="0" sz="2400" spc="-5">
                <a:latin typeface="Arial"/>
                <a:cs typeface="Arial"/>
              </a:rPr>
              <a:t>mang tên  </a:t>
            </a:r>
            <a:r>
              <a:rPr dirty="0" sz="2400" spc="55">
                <a:latin typeface="Arial"/>
                <a:cs typeface="Arial"/>
              </a:rPr>
              <a:t>của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gói</a:t>
            </a:r>
            <a:endParaRPr sz="2400">
              <a:latin typeface="Arial"/>
              <a:cs typeface="Arial"/>
            </a:endParaRPr>
          </a:p>
          <a:p>
            <a:pPr algn="just" marL="292100" marR="7620" indent="-279400">
              <a:lnSpc>
                <a:spcPct val="100000"/>
              </a:lnSpc>
              <a:spcBef>
                <a:spcPts val="590"/>
              </a:spcBef>
              <a:buChar char="–"/>
              <a:tabLst>
                <a:tab pos="292100" algn="l"/>
              </a:tabLst>
            </a:pPr>
            <a:r>
              <a:rPr dirty="0" sz="2600" spc="-5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ên </a:t>
            </a:r>
            <a:r>
              <a:rPr dirty="0" sz="2400" spc="-10">
                <a:latin typeface="Arial"/>
                <a:cs typeface="Arial"/>
              </a:rPr>
              <a:t>gói </a:t>
            </a:r>
            <a:r>
              <a:rPr dirty="0" sz="2400" spc="-5">
                <a:latin typeface="Arial"/>
                <a:cs typeface="Arial"/>
              </a:rPr>
              <a:t>nên </a:t>
            </a:r>
            <a:r>
              <a:rPr dirty="0" sz="2400" spc="35">
                <a:latin typeface="Arial"/>
                <a:cs typeface="Arial"/>
              </a:rPr>
              <a:t>bắt đầu </a:t>
            </a:r>
            <a:r>
              <a:rPr dirty="0" sz="2400" spc="25">
                <a:latin typeface="Arial"/>
                <a:cs typeface="Arial"/>
              </a:rPr>
              <a:t>bằng </a:t>
            </a:r>
            <a:r>
              <a:rPr dirty="0" sz="2400">
                <a:latin typeface="Arial"/>
                <a:cs typeface="Arial"/>
              </a:rPr>
              <a:t>ký </a:t>
            </a:r>
            <a:r>
              <a:rPr dirty="0" sz="2400" spc="-25">
                <a:latin typeface="Arial"/>
                <a:cs typeface="Arial"/>
              </a:rPr>
              <a:t>tự </a:t>
            </a:r>
            <a:r>
              <a:rPr dirty="0" sz="2400" spc="-35">
                <a:latin typeface="Arial"/>
                <a:cs typeface="Arial"/>
              </a:rPr>
              <a:t>thường </a:t>
            </a:r>
            <a:r>
              <a:rPr dirty="0" sz="2400" spc="-10">
                <a:latin typeface="Arial"/>
                <a:cs typeface="Arial"/>
              </a:rPr>
              <a:t>(lower </a:t>
            </a:r>
            <a:r>
              <a:rPr dirty="0" sz="2400" spc="-5">
                <a:latin typeface="Arial"/>
                <a:cs typeface="Arial"/>
              </a:rPr>
              <a:t>case)  </a:t>
            </a:r>
            <a:r>
              <a:rPr dirty="0" sz="2400" spc="60">
                <a:latin typeface="Arial"/>
                <a:cs typeface="Arial"/>
              </a:rPr>
              <a:t>để </a:t>
            </a:r>
            <a:r>
              <a:rPr dirty="0" sz="2400" spc="-5">
                <a:latin typeface="Arial"/>
                <a:cs typeface="Arial"/>
              </a:rPr>
              <a:t>phân </a:t>
            </a:r>
            <a:r>
              <a:rPr dirty="0" sz="2400" spc="25">
                <a:latin typeface="Arial"/>
                <a:cs typeface="Arial"/>
              </a:rPr>
              <a:t>biệt </a:t>
            </a:r>
            <a:r>
              <a:rPr dirty="0" sz="2400" spc="-30">
                <a:latin typeface="Arial"/>
                <a:cs typeface="Arial"/>
              </a:rPr>
              <a:t>giữa </a:t>
            </a:r>
            <a:r>
              <a:rPr dirty="0" sz="2400" spc="-45">
                <a:latin typeface="Arial"/>
                <a:cs typeface="Arial"/>
              </a:rPr>
              <a:t>lớp </a:t>
            </a:r>
            <a:r>
              <a:rPr dirty="0" sz="2400" spc="30">
                <a:latin typeface="Arial"/>
                <a:cs typeface="Arial"/>
              </a:rPr>
              <a:t>đối </a:t>
            </a:r>
            <a:r>
              <a:rPr dirty="0" sz="2400" spc="-45">
                <a:latin typeface="Arial"/>
                <a:cs typeface="Arial"/>
              </a:rPr>
              <a:t>tượng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gói</a:t>
            </a:r>
            <a:endParaRPr sz="2400">
              <a:latin typeface="Arial"/>
              <a:cs typeface="Arial"/>
            </a:endParaRPr>
          </a:p>
          <a:p>
            <a:pPr algn="just" marL="292100" marR="5080" indent="-279400">
              <a:lnSpc>
                <a:spcPct val="100000"/>
              </a:lnSpc>
              <a:spcBef>
                <a:spcPts val="600"/>
              </a:spcBef>
              <a:buChar char="–"/>
              <a:tabLst>
                <a:tab pos="292100" algn="l"/>
              </a:tabLst>
            </a:pPr>
            <a:r>
              <a:rPr dirty="0" sz="2600" spc="-20">
                <a:latin typeface="Arial"/>
                <a:cs typeface="Arial"/>
              </a:rPr>
              <a:t>Nh</a:t>
            </a:r>
            <a:r>
              <a:rPr dirty="0" sz="2400" spc="-20">
                <a:latin typeface="Arial"/>
                <a:cs typeface="Arial"/>
              </a:rPr>
              <a:t>ững </a:t>
            </a:r>
            <a:r>
              <a:rPr dirty="0" sz="2400" spc="25">
                <a:latin typeface="Arial"/>
                <a:cs typeface="Arial"/>
              </a:rPr>
              <a:t>lệnh </a:t>
            </a:r>
            <a:r>
              <a:rPr dirty="0" sz="2400" spc="-5">
                <a:latin typeface="Arial"/>
                <a:cs typeface="Arial"/>
              </a:rPr>
              <a:t>khác </a:t>
            </a:r>
            <a:r>
              <a:rPr dirty="0" sz="2400" spc="30">
                <a:latin typeface="Arial"/>
                <a:cs typeface="Arial"/>
              </a:rPr>
              <a:t>phải </a:t>
            </a:r>
            <a:r>
              <a:rPr dirty="0" sz="2400" spc="25">
                <a:latin typeface="Arial"/>
                <a:cs typeface="Arial"/>
              </a:rPr>
              <a:t>viết </a:t>
            </a:r>
            <a:r>
              <a:rPr dirty="0" sz="2400">
                <a:latin typeface="Arial"/>
                <a:cs typeface="Arial"/>
              </a:rPr>
              <a:t>phía </a:t>
            </a:r>
            <a:r>
              <a:rPr dirty="0" sz="2400" spc="-55">
                <a:latin typeface="Arial"/>
                <a:cs typeface="Arial"/>
              </a:rPr>
              <a:t>dưới </a:t>
            </a:r>
            <a:r>
              <a:rPr dirty="0" sz="2400" spc="-5">
                <a:latin typeface="Arial"/>
                <a:cs typeface="Arial"/>
              </a:rPr>
              <a:t>dòng khai </a:t>
            </a:r>
            <a:r>
              <a:rPr dirty="0" sz="2400" spc="-10">
                <a:latin typeface="Arial"/>
                <a:cs typeface="Arial"/>
              </a:rPr>
              <a:t>báo  gói </a:t>
            </a:r>
            <a:r>
              <a:rPr dirty="0" sz="2400" spc="-5">
                <a:latin typeface="Arial"/>
                <a:cs typeface="Arial"/>
              </a:rPr>
              <a:t>là </a:t>
            </a:r>
            <a:r>
              <a:rPr dirty="0" sz="2400" spc="25">
                <a:latin typeface="Arial"/>
                <a:cs typeface="Arial"/>
              </a:rPr>
              <a:t>mệnh </a:t>
            </a:r>
            <a:r>
              <a:rPr dirty="0" sz="2400" spc="65">
                <a:latin typeface="Arial"/>
                <a:cs typeface="Arial"/>
              </a:rPr>
              <a:t>đề </a:t>
            </a:r>
            <a:r>
              <a:rPr dirty="0" sz="2400" spc="-5" b="1">
                <a:latin typeface="Arial"/>
                <a:cs typeface="Arial"/>
              </a:rPr>
              <a:t>import</a:t>
            </a:r>
            <a:r>
              <a:rPr dirty="0" sz="2600" spc="-5">
                <a:latin typeface="Arial"/>
                <a:cs typeface="Arial"/>
              </a:rPr>
              <a:t>, </a:t>
            </a:r>
            <a:r>
              <a:rPr dirty="0" sz="2600" spc="75">
                <a:latin typeface="Arial"/>
                <a:cs typeface="Arial"/>
              </a:rPr>
              <a:t>k</a:t>
            </a:r>
            <a:r>
              <a:rPr dirty="0" sz="2400" spc="75">
                <a:latin typeface="Arial"/>
                <a:cs typeface="Arial"/>
              </a:rPr>
              <a:t>ế </a:t>
            </a:r>
            <a:r>
              <a:rPr dirty="0" sz="2400" spc="35">
                <a:latin typeface="Arial"/>
                <a:cs typeface="Arial"/>
              </a:rPr>
              <a:t>đến </a:t>
            </a:r>
            <a:r>
              <a:rPr dirty="0" sz="2400" spc="-10">
                <a:latin typeface="Arial"/>
                <a:cs typeface="Arial"/>
              </a:rPr>
              <a:t>là </a:t>
            </a:r>
            <a:r>
              <a:rPr dirty="0" sz="2400" spc="-5">
                <a:latin typeface="Arial"/>
                <a:cs typeface="Arial"/>
              </a:rPr>
              <a:t>các </a:t>
            </a:r>
            <a:r>
              <a:rPr dirty="0" sz="2400" spc="25">
                <a:latin typeface="Arial"/>
                <a:cs typeface="Arial"/>
              </a:rPr>
              <a:t>mệnh </a:t>
            </a:r>
            <a:r>
              <a:rPr dirty="0" sz="2400" spc="75">
                <a:latin typeface="Arial"/>
                <a:cs typeface="Arial"/>
              </a:rPr>
              <a:t>đề </a:t>
            </a:r>
            <a:r>
              <a:rPr dirty="0" sz="2400" spc="25">
                <a:latin typeface="Arial"/>
                <a:cs typeface="Arial"/>
              </a:rPr>
              <a:t>định  </a:t>
            </a:r>
            <a:r>
              <a:rPr dirty="0" sz="2400" spc="-5">
                <a:latin typeface="Arial"/>
                <a:cs typeface="Arial"/>
              </a:rPr>
              <a:t>nghĩa </a:t>
            </a:r>
            <a:r>
              <a:rPr dirty="0" sz="2400" spc="-45">
                <a:latin typeface="Arial"/>
                <a:cs typeface="Arial"/>
              </a:rPr>
              <a:t>lớp </a:t>
            </a:r>
            <a:r>
              <a:rPr dirty="0" sz="2400" spc="30">
                <a:latin typeface="Arial"/>
                <a:cs typeface="Arial"/>
              </a:rPr>
              <a:t>đối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45">
                <a:latin typeface="Arial"/>
                <a:cs typeface="Arial"/>
              </a:rPr>
              <a:t>tượng</a:t>
            </a:r>
            <a:endParaRPr sz="2400">
              <a:latin typeface="Arial"/>
              <a:cs typeface="Arial"/>
            </a:endParaRPr>
          </a:p>
          <a:p>
            <a:pPr algn="just" marL="292100" marR="6985" indent="-279400">
              <a:lnSpc>
                <a:spcPct val="100000"/>
              </a:lnSpc>
              <a:spcBef>
                <a:spcPts val="590"/>
              </a:spcBef>
              <a:buChar char="–"/>
              <a:tabLst>
                <a:tab pos="292100" algn="l"/>
              </a:tabLst>
            </a:pPr>
            <a:r>
              <a:rPr dirty="0" sz="2600" spc="-20">
                <a:latin typeface="Arial"/>
                <a:cs typeface="Arial"/>
              </a:rPr>
              <a:t>Nh</a:t>
            </a:r>
            <a:r>
              <a:rPr dirty="0" sz="2400" spc="-20">
                <a:latin typeface="Arial"/>
                <a:cs typeface="Arial"/>
              </a:rPr>
              <a:t>ững </a:t>
            </a:r>
            <a:r>
              <a:rPr dirty="0" sz="2400" spc="-45">
                <a:latin typeface="Arial"/>
                <a:cs typeface="Arial"/>
              </a:rPr>
              <a:t>lớp </a:t>
            </a:r>
            <a:r>
              <a:rPr dirty="0" sz="2400" spc="35">
                <a:latin typeface="Arial"/>
                <a:cs typeface="Arial"/>
              </a:rPr>
              <a:t>đối </a:t>
            </a:r>
            <a:r>
              <a:rPr dirty="0" sz="2400" spc="-45">
                <a:latin typeface="Arial"/>
                <a:cs typeface="Arial"/>
              </a:rPr>
              <a:t>tượng </a:t>
            </a:r>
            <a:r>
              <a:rPr dirty="0" sz="2400" spc="-5">
                <a:latin typeface="Arial"/>
                <a:cs typeface="Arial"/>
              </a:rPr>
              <a:t>trong gói </a:t>
            </a:r>
            <a:r>
              <a:rPr dirty="0" sz="2400" spc="40">
                <a:latin typeface="Arial"/>
                <a:cs typeface="Arial"/>
              </a:rPr>
              <a:t>cần </a:t>
            </a:r>
            <a:r>
              <a:rPr dirty="0" sz="2400" spc="25">
                <a:latin typeface="Arial"/>
                <a:cs typeface="Arial"/>
              </a:rPr>
              <a:t>phải </a:t>
            </a:r>
            <a:r>
              <a:rPr dirty="0" sz="2400" spc="-55">
                <a:latin typeface="Arial"/>
                <a:cs typeface="Arial"/>
              </a:rPr>
              <a:t>được </a:t>
            </a:r>
            <a:r>
              <a:rPr dirty="0" sz="2400" spc="-10">
                <a:latin typeface="Arial"/>
                <a:cs typeface="Arial"/>
              </a:rPr>
              <a:t>biên  </a:t>
            </a:r>
            <a:r>
              <a:rPr dirty="0" sz="2400" spc="25">
                <a:latin typeface="Arial"/>
                <a:cs typeface="Arial"/>
              </a:rPr>
              <a:t>dịch</a:t>
            </a:r>
            <a:endParaRPr sz="2400">
              <a:latin typeface="Arial"/>
              <a:cs typeface="Arial"/>
            </a:endParaRPr>
          </a:p>
          <a:p>
            <a:pPr algn="just" marL="292100" marR="6350" indent="-279400">
              <a:lnSpc>
                <a:spcPct val="100000"/>
              </a:lnSpc>
              <a:spcBef>
                <a:spcPts val="600"/>
              </a:spcBef>
              <a:buChar char="–"/>
              <a:tabLst>
                <a:tab pos="292100" algn="l"/>
              </a:tabLst>
            </a:pPr>
            <a:r>
              <a:rPr dirty="0" sz="2400" spc="60">
                <a:latin typeface="Arial"/>
                <a:cs typeface="Arial"/>
              </a:rPr>
              <a:t>Để </a:t>
            </a:r>
            <a:r>
              <a:rPr dirty="0" sz="2400" spc="-35">
                <a:latin typeface="Arial"/>
                <a:cs typeface="Arial"/>
              </a:rPr>
              <a:t>chương </a:t>
            </a:r>
            <a:r>
              <a:rPr dirty="0" sz="2400" spc="-5">
                <a:latin typeface="Arial"/>
                <a:cs typeface="Arial"/>
              </a:rPr>
              <a:t>trình Java </a:t>
            </a:r>
            <a:r>
              <a:rPr dirty="0" sz="2400">
                <a:latin typeface="Arial"/>
                <a:cs typeface="Arial"/>
              </a:rPr>
              <a:t>có </a:t>
            </a:r>
            <a:r>
              <a:rPr dirty="0" sz="2400" spc="50">
                <a:latin typeface="Arial"/>
                <a:cs typeface="Arial"/>
              </a:rPr>
              <a:t>thể </a:t>
            </a:r>
            <a:r>
              <a:rPr dirty="0" sz="2400" spc="-35">
                <a:latin typeface="Arial"/>
                <a:cs typeface="Arial"/>
              </a:rPr>
              <a:t>sử </a:t>
            </a:r>
            <a:r>
              <a:rPr dirty="0" sz="2400" spc="40">
                <a:latin typeface="Arial"/>
                <a:cs typeface="Arial"/>
              </a:rPr>
              <a:t>dụng </a:t>
            </a:r>
            <a:r>
              <a:rPr dirty="0" sz="2400" spc="-20">
                <a:latin typeface="Arial"/>
                <a:cs typeface="Arial"/>
              </a:rPr>
              <a:t>những </a:t>
            </a:r>
            <a:r>
              <a:rPr dirty="0" sz="2400" spc="-5">
                <a:latin typeface="Arial"/>
                <a:cs typeface="Arial"/>
              </a:rPr>
              <a:t>gói  này, </a:t>
            </a:r>
            <a:r>
              <a:rPr dirty="0" sz="2400">
                <a:latin typeface="Arial"/>
                <a:cs typeface="Arial"/>
              </a:rPr>
              <a:t>ta </a:t>
            </a:r>
            <a:r>
              <a:rPr dirty="0" sz="2400" spc="25">
                <a:latin typeface="Arial"/>
                <a:cs typeface="Arial"/>
              </a:rPr>
              <a:t>phải </a:t>
            </a:r>
            <a:r>
              <a:rPr dirty="0" sz="2400" spc="-5" b="1">
                <a:latin typeface="Arial"/>
                <a:cs typeface="Arial"/>
              </a:rPr>
              <a:t>import </a:t>
            </a:r>
            <a:r>
              <a:rPr dirty="0" sz="2400" spc="-10">
                <a:latin typeface="Arial"/>
                <a:cs typeface="Arial"/>
              </a:rPr>
              <a:t>gói </a:t>
            </a:r>
            <a:r>
              <a:rPr dirty="0" sz="2400" spc="-5">
                <a:latin typeface="Arial"/>
                <a:cs typeface="Arial"/>
              </a:rPr>
              <a:t>vào trong </a:t>
            </a:r>
            <a:r>
              <a:rPr dirty="0" sz="2400">
                <a:latin typeface="Arial"/>
                <a:cs typeface="Arial"/>
              </a:rPr>
              <a:t>mã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25">
                <a:latin typeface="Arial"/>
                <a:cs typeface="Arial"/>
              </a:rPr>
              <a:t>nguồn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2015489"/>
            <a:ext cx="62166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/>
              <a:t>I</a:t>
            </a:r>
            <a:r>
              <a:rPr dirty="0" sz="3200" spc="-5"/>
              <a:t>mport gói (Importing</a:t>
            </a:r>
            <a:r>
              <a:rPr dirty="0" sz="3200" spc="-40"/>
              <a:t> </a:t>
            </a:r>
            <a:r>
              <a:rPr dirty="0" sz="3200" spc="-5"/>
              <a:t>packages):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20469" y="266572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469" y="318007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6219" y="2501900"/>
            <a:ext cx="6576695" cy="1056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dirty="0" sz="2800" spc="-30">
                <a:latin typeface="Arial"/>
                <a:cs typeface="Arial"/>
              </a:rPr>
              <a:t>Xác </a:t>
            </a:r>
            <a:r>
              <a:rPr dirty="0" sz="2800" spc="25">
                <a:latin typeface="Arial"/>
                <a:cs typeface="Arial"/>
              </a:rPr>
              <a:t>định </a:t>
            </a:r>
            <a:r>
              <a:rPr dirty="0" sz="2800" spc="40">
                <a:latin typeface="Arial"/>
                <a:cs typeface="Arial"/>
              </a:rPr>
              <a:t>tập </a:t>
            </a:r>
            <a:r>
              <a:rPr dirty="0" sz="2800" spc="-20">
                <a:latin typeface="Arial"/>
                <a:cs typeface="Arial"/>
              </a:rPr>
              <a:t>tin </a:t>
            </a:r>
            <a:r>
              <a:rPr dirty="0" sz="2800" spc="35">
                <a:latin typeface="Arial"/>
                <a:cs typeface="Arial"/>
              </a:rPr>
              <a:t>cần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-30">
                <a:latin typeface="Arial"/>
                <a:cs typeface="Arial"/>
              </a:rPr>
              <a:t>import </a:t>
            </a:r>
            <a:r>
              <a:rPr dirty="0" sz="2800" spc="-25">
                <a:latin typeface="Arial"/>
                <a:cs typeface="Arial"/>
              </a:rPr>
              <a:t>trong</a:t>
            </a:r>
            <a:r>
              <a:rPr dirty="0" sz="2800" spc="-459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gói  </a:t>
            </a:r>
            <a:r>
              <a:rPr dirty="0" sz="2800" spc="15">
                <a:latin typeface="Arial"/>
                <a:cs typeface="Arial"/>
              </a:rPr>
              <a:t>Hoặc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30">
                <a:latin typeface="Arial"/>
                <a:cs typeface="Arial"/>
              </a:rPr>
              <a:t>thể </a:t>
            </a:r>
            <a:r>
              <a:rPr dirty="0" sz="2800" spc="-30">
                <a:latin typeface="Arial"/>
                <a:cs typeface="Arial"/>
              </a:rPr>
              <a:t>import </a:t>
            </a:r>
            <a:r>
              <a:rPr dirty="0" sz="2800" spc="-20">
                <a:latin typeface="Arial"/>
                <a:cs typeface="Arial"/>
              </a:rPr>
              <a:t>toàn </a:t>
            </a:r>
            <a:r>
              <a:rPr dirty="0" sz="2800" spc="55">
                <a:latin typeface="Arial"/>
                <a:cs typeface="Arial"/>
              </a:rPr>
              <a:t>bộ</a:t>
            </a:r>
            <a:r>
              <a:rPr dirty="0" sz="2800" spc="-35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gói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19" y="833119"/>
            <a:ext cx="755395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Các </a:t>
            </a:r>
            <a:r>
              <a:rPr dirty="0" spc="-100"/>
              <a:t>bước </a:t>
            </a:r>
            <a:r>
              <a:rPr dirty="0" spc="65"/>
              <a:t>tạo </a:t>
            </a:r>
            <a:r>
              <a:rPr dirty="0" spc="-20"/>
              <a:t>ra </a:t>
            </a:r>
            <a:r>
              <a:rPr dirty="0" spc="-35"/>
              <a:t>gói</a:t>
            </a:r>
            <a:r>
              <a:rPr dirty="0" spc="-295"/>
              <a:t> </a:t>
            </a:r>
            <a:r>
              <a:rPr dirty="0" spc="-45"/>
              <a:t>(Package)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13890"/>
            <a:ext cx="7498715" cy="384302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Khai </a:t>
            </a:r>
            <a:r>
              <a:rPr dirty="0" sz="3200">
                <a:latin typeface="Arial"/>
                <a:cs typeface="Arial"/>
              </a:rPr>
              <a:t>báo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gói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Import </a:t>
            </a:r>
            <a:r>
              <a:rPr dirty="0" sz="3200" spc="-25">
                <a:latin typeface="Arial"/>
                <a:cs typeface="Arial"/>
              </a:rPr>
              <a:t>những </a:t>
            </a:r>
            <a:r>
              <a:rPr dirty="0" sz="3200" spc="-5">
                <a:latin typeface="Arial"/>
                <a:cs typeface="Arial"/>
              </a:rPr>
              <a:t>gói </a:t>
            </a:r>
            <a:r>
              <a:rPr dirty="0" sz="3200" spc="30">
                <a:latin typeface="Arial"/>
                <a:cs typeface="Arial"/>
              </a:rPr>
              <a:t>chuẩn </a:t>
            </a:r>
            <a:r>
              <a:rPr dirty="0" sz="3200" spc="50">
                <a:latin typeface="Arial"/>
                <a:cs typeface="Arial"/>
              </a:rPr>
              <a:t>cần</a:t>
            </a:r>
            <a:r>
              <a:rPr dirty="0" sz="3200" spc="-75">
                <a:latin typeface="Arial"/>
                <a:cs typeface="Arial"/>
              </a:rPr>
              <a:t> </a:t>
            </a:r>
            <a:r>
              <a:rPr dirty="0" sz="3200" spc="25">
                <a:latin typeface="Arial"/>
                <a:cs typeface="Arial"/>
              </a:rPr>
              <a:t>thiết</a:t>
            </a:r>
            <a:endParaRPr sz="3200">
              <a:latin typeface="Arial"/>
              <a:cs typeface="Arial"/>
            </a:endParaRPr>
          </a:p>
          <a:p>
            <a:pPr marL="355600" marR="85598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Khai </a:t>
            </a:r>
            <a:r>
              <a:rPr dirty="0" sz="3200">
                <a:latin typeface="Arial"/>
                <a:cs typeface="Arial"/>
              </a:rPr>
              <a:t>báo và </a:t>
            </a:r>
            <a:r>
              <a:rPr dirty="0" sz="3200" spc="35">
                <a:latin typeface="Arial"/>
                <a:cs typeface="Arial"/>
              </a:rPr>
              <a:t>định </a:t>
            </a:r>
            <a:r>
              <a:rPr dirty="0" sz="3200" spc="-5">
                <a:latin typeface="Arial"/>
                <a:cs typeface="Arial"/>
              </a:rPr>
              <a:t>nghĩa các </a:t>
            </a:r>
            <a:r>
              <a:rPr dirty="0" sz="3200" spc="-50">
                <a:latin typeface="Arial"/>
                <a:cs typeface="Arial"/>
              </a:rPr>
              <a:t>lớp </a:t>
            </a:r>
            <a:r>
              <a:rPr dirty="0" sz="3200" spc="50">
                <a:latin typeface="Arial"/>
                <a:cs typeface="Arial"/>
              </a:rPr>
              <a:t>đối  </a:t>
            </a:r>
            <a:r>
              <a:rPr dirty="0" sz="3200" spc="-60">
                <a:latin typeface="Arial"/>
                <a:cs typeface="Arial"/>
              </a:rPr>
              <a:t>tượng </a:t>
            </a:r>
            <a:r>
              <a:rPr dirty="0" sz="3200">
                <a:latin typeface="Arial"/>
                <a:cs typeface="Arial"/>
              </a:rPr>
              <a:t>có </a:t>
            </a:r>
            <a:r>
              <a:rPr dirty="0" sz="3200" spc="-10">
                <a:latin typeface="Arial"/>
                <a:cs typeface="Arial"/>
              </a:rPr>
              <a:t>trong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gói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45">
                <a:latin typeface="Arial"/>
                <a:cs typeface="Arial"/>
              </a:rPr>
              <a:t>Lưu </a:t>
            </a: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35">
                <a:latin typeface="Arial"/>
                <a:cs typeface="Arial"/>
              </a:rPr>
              <a:t>định </a:t>
            </a:r>
            <a:r>
              <a:rPr dirty="0" sz="3200" spc="-5">
                <a:latin typeface="Arial"/>
                <a:cs typeface="Arial"/>
              </a:rPr>
              <a:t>nghĩa </a:t>
            </a:r>
            <a:r>
              <a:rPr dirty="0" sz="3200" spc="-10">
                <a:latin typeface="Arial"/>
                <a:cs typeface="Arial"/>
              </a:rPr>
              <a:t>trên </a:t>
            </a:r>
            <a:r>
              <a:rPr dirty="0" sz="3200" spc="-5">
                <a:latin typeface="Arial"/>
                <a:cs typeface="Arial"/>
              </a:rPr>
              <a:t>thành </a:t>
            </a:r>
            <a:r>
              <a:rPr dirty="0" sz="3200" spc="50">
                <a:latin typeface="Arial"/>
                <a:cs typeface="Arial"/>
              </a:rPr>
              <a:t>tập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tin</a:t>
            </a:r>
            <a:endParaRPr sz="3200">
              <a:latin typeface="Arial"/>
              <a:cs typeface="Arial"/>
            </a:endParaRPr>
          </a:p>
          <a:p>
            <a:pPr marL="354965" marR="5080">
              <a:lnSpc>
                <a:spcPts val="3829"/>
              </a:lnSpc>
              <a:spcBef>
                <a:spcPts val="135"/>
              </a:spcBef>
            </a:pPr>
            <a:r>
              <a:rPr dirty="0" sz="3200" spc="-5">
                <a:latin typeface="Arial"/>
                <a:cs typeface="Arial"/>
              </a:rPr>
              <a:t>.</a:t>
            </a:r>
            <a:r>
              <a:rPr dirty="0" sz="3200" spc="-5" b="1">
                <a:latin typeface="Arial"/>
                <a:cs typeface="Arial"/>
              </a:rPr>
              <a:t>java</a:t>
            </a:r>
            <a:r>
              <a:rPr dirty="0" sz="3200" spc="-5">
                <a:latin typeface="Arial"/>
                <a:cs typeface="Arial"/>
              </a:rPr>
              <a:t>, </a:t>
            </a:r>
            <a:r>
              <a:rPr dirty="0" sz="3200" spc="0">
                <a:latin typeface="Arial"/>
                <a:cs typeface="Arial"/>
              </a:rPr>
              <a:t>và </a:t>
            </a:r>
            <a:r>
              <a:rPr dirty="0" sz="3200" spc="-5">
                <a:latin typeface="Arial"/>
                <a:cs typeface="Arial"/>
              </a:rPr>
              <a:t>biên </a:t>
            </a:r>
            <a:r>
              <a:rPr dirty="0" sz="3200" spc="35">
                <a:latin typeface="Arial"/>
                <a:cs typeface="Arial"/>
              </a:rPr>
              <a:t>dịch </a:t>
            </a:r>
            <a:r>
              <a:rPr dirty="0" sz="3200" spc="-30">
                <a:latin typeface="Arial"/>
                <a:cs typeface="Arial"/>
              </a:rPr>
              <a:t>những </a:t>
            </a:r>
            <a:r>
              <a:rPr dirty="0" sz="3200" spc="-55">
                <a:latin typeface="Arial"/>
                <a:cs typeface="Arial"/>
              </a:rPr>
              <a:t>lớp </a:t>
            </a:r>
            <a:r>
              <a:rPr dirty="0" sz="3200" spc="50">
                <a:latin typeface="Arial"/>
                <a:cs typeface="Arial"/>
              </a:rPr>
              <a:t>đối </a:t>
            </a:r>
            <a:r>
              <a:rPr dirty="0" sz="3200" spc="-60">
                <a:latin typeface="Arial"/>
                <a:cs typeface="Arial"/>
              </a:rPr>
              <a:t>tượng  </a:t>
            </a:r>
            <a:r>
              <a:rPr dirty="0" sz="3200">
                <a:latin typeface="Arial"/>
                <a:cs typeface="Arial"/>
              </a:rPr>
              <a:t>đã </a:t>
            </a:r>
            <a:r>
              <a:rPr dirty="0" sz="3200" spc="-70">
                <a:latin typeface="Arial"/>
                <a:cs typeface="Arial"/>
              </a:rPr>
              <a:t>được </a:t>
            </a:r>
            <a:r>
              <a:rPr dirty="0" sz="3200" spc="35">
                <a:latin typeface="Arial"/>
                <a:cs typeface="Arial"/>
              </a:rPr>
              <a:t>định </a:t>
            </a:r>
            <a:r>
              <a:rPr dirty="0" sz="3200" spc="-5">
                <a:latin typeface="Arial"/>
                <a:cs typeface="Arial"/>
              </a:rPr>
              <a:t>nghĩa </a:t>
            </a:r>
            <a:r>
              <a:rPr dirty="0" sz="3200" spc="-10">
                <a:latin typeface="Arial"/>
                <a:cs typeface="Arial"/>
              </a:rPr>
              <a:t>trong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gói.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480" y="688340"/>
            <a:ext cx="717740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33119" marR="5080" indent="-820419">
              <a:lnSpc>
                <a:spcPct val="100000"/>
              </a:lnSpc>
              <a:spcBef>
                <a:spcPts val="100"/>
              </a:spcBef>
            </a:pPr>
            <a:r>
              <a:rPr dirty="0" sz="3200" spc="-60"/>
              <a:t>Sử </a:t>
            </a:r>
            <a:r>
              <a:rPr dirty="0" sz="3200" spc="55"/>
              <a:t>dụng </a:t>
            </a:r>
            <a:r>
              <a:rPr dirty="0" sz="3200" spc="-30"/>
              <a:t>những </a:t>
            </a:r>
            <a:r>
              <a:rPr dirty="0" sz="3200" spc="-5"/>
              <a:t>gói do </a:t>
            </a:r>
            <a:r>
              <a:rPr dirty="0" sz="3200" spc="-55"/>
              <a:t>người </a:t>
            </a:r>
            <a:r>
              <a:rPr dirty="0" sz="3200" spc="-5"/>
              <a:t>dùng </a:t>
            </a:r>
            <a:r>
              <a:rPr dirty="0" sz="3200" spc="30"/>
              <a:t>định  </a:t>
            </a:r>
            <a:r>
              <a:rPr dirty="0" sz="3200" spc="-5"/>
              <a:t>nghĩa </a:t>
            </a:r>
            <a:r>
              <a:rPr dirty="0" sz="3200" spc="-10"/>
              <a:t>(user-defined</a:t>
            </a:r>
            <a:r>
              <a:rPr dirty="0" sz="3200" spc="-5"/>
              <a:t> packages)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3269" y="2015489"/>
            <a:ext cx="7999095" cy="336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7766050" algn="l"/>
              </a:tabLst>
            </a:pPr>
            <a:r>
              <a:rPr dirty="0" sz="2800" spc="-45">
                <a:latin typeface="Arial"/>
                <a:cs typeface="Arial"/>
              </a:rPr>
              <a:t>M</a:t>
            </a:r>
            <a:r>
              <a:rPr dirty="0" sz="2800">
                <a:latin typeface="Arial"/>
                <a:cs typeface="Arial"/>
              </a:rPr>
              <a:t>ã</a:t>
            </a:r>
            <a:r>
              <a:rPr dirty="0" sz="2800" spc="36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 spc="-40">
                <a:latin typeface="Arial"/>
                <a:cs typeface="Arial"/>
              </a:rPr>
              <a:t>g</a:t>
            </a:r>
            <a:r>
              <a:rPr dirty="0" sz="2800" spc="-35">
                <a:latin typeface="Arial"/>
                <a:cs typeface="Arial"/>
              </a:rPr>
              <a:t>u</a:t>
            </a:r>
            <a:r>
              <a:rPr dirty="0" sz="2800" spc="150">
                <a:latin typeface="Arial"/>
                <a:cs typeface="Arial"/>
              </a:rPr>
              <a:t>ồ</a:t>
            </a:r>
            <a:r>
              <a:rPr dirty="0" sz="2800">
                <a:latin typeface="Arial"/>
                <a:cs typeface="Arial"/>
              </a:rPr>
              <a:t>n</a:t>
            </a:r>
            <a:r>
              <a:rPr dirty="0" sz="2800" spc="365">
                <a:latin typeface="Arial"/>
                <a:cs typeface="Arial"/>
              </a:rPr>
              <a:t> </a:t>
            </a:r>
            <a:r>
              <a:rPr dirty="0" sz="2800" spc="-15">
                <a:latin typeface="Arial"/>
                <a:cs typeface="Arial"/>
              </a:rPr>
              <a:t>c</a:t>
            </a:r>
            <a:r>
              <a:rPr dirty="0" sz="2800" spc="204">
                <a:latin typeface="Arial"/>
                <a:cs typeface="Arial"/>
              </a:rPr>
              <a:t>ủ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365">
                <a:latin typeface="Arial"/>
                <a:cs typeface="Arial"/>
              </a:rPr>
              <a:t> 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 spc="-20">
                <a:latin typeface="Arial"/>
                <a:cs typeface="Arial"/>
              </a:rPr>
              <a:t>h</a:t>
            </a:r>
            <a:r>
              <a:rPr dirty="0" sz="2800" spc="-120">
                <a:latin typeface="Arial"/>
                <a:cs typeface="Arial"/>
              </a:rPr>
              <a:t>ữ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</a:t>
            </a:r>
            <a:r>
              <a:rPr dirty="0" sz="2800" spc="360">
                <a:latin typeface="Arial"/>
                <a:cs typeface="Arial"/>
              </a:rPr>
              <a:t> </a:t>
            </a:r>
            <a:r>
              <a:rPr dirty="0" sz="2800" spc="-15">
                <a:latin typeface="Arial"/>
                <a:cs typeface="Arial"/>
              </a:rPr>
              <a:t>c</a:t>
            </a:r>
            <a:r>
              <a:rPr dirty="0" sz="2800" spc="-25">
                <a:latin typeface="Arial"/>
                <a:cs typeface="Arial"/>
              </a:rPr>
              <a:t>h</a:t>
            </a:r>
            <a:r>
              <a:rPr dirty="0" sz="2800" spc="-105">
                <a:latin typeface="Arial"/>
                <a:cs typeface="Arial"/>
              </a:rPr>
              <a:t>ư</a:t>
            </a:r>
            <a:r>
              <a:rPr dirty="0" sz="2800" spc="-140">
                <a:latin typeface="Arial"/>
                <a:cs typeface="Arial"/>
              </a:rPr>
              <a:t>ơ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</a:t>
            </a:r>
            <a:r>
              <a:rPr dirty="0" sz="2800" spc="37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t</a:t>
            </a:r>
            <a:r>
              <a:rPr dirty="0" sz="2800" spc="-35">
                <a:latin typeface="Arial"/>
                <a:cs typeface="Arial"/>
              </a:rPr>
              <a:t>r</a:t>
            </a:r>
            <a:r>
              <a:rPr dirty="0" sz="2800" spc="-10">
                <a:latin typeface="Arial"/>
                <a:cs typeface="Arial"/>
              </a:rPr>
              <a:t>ì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h</a:t>
            </a:r>
            <a:r>
              <a:rPr dirty="0" sz="2800" spc="365">
                <a:latin typeface="Arial"/>
                <a:cs typeface="Arial"/>
              </a:rPr>
              <a:t> </a:t>
            </a:r>
            <a:r>
              <a:rPr dirty="0" sz="2800" spc="-40">
                <a:latin typeface="Arial"/>
                <a:cs typeface="Arial"/>
              </a:rPr>
              <a:t>nà</a:t>
            </a:r>
            <a:r>
              <a:rPr dirty="0" sz="2800">
                <a:latin typeface="Arial"/>
                <a:cs typeface="Arial"/>
              </a:rPr>
              <a:t>y</a:t>
            </a:r>
            <a:r>
              <a:rPr dirty="0" sz="2800" spc="375">
                <a:latin typeface="Arial"/>
                <a:cs typeface="Arial"/>
              </a:rPr>
              <a:t> </a:t>
            </a:r>
            <a:r>
              <a:rPr dirty="0" sz="2800" spc="-40">
                <a:latin typeface="Arial"/>
                <a:cs typeface="Arial"/>
              </a:rPr>
              <a:t>p</a:t>
            </a:r>
            <a:r>
              <a:rPr dirty="0" sz="2800" spc="-5">
                <a:latin typeface="Arial"/>
                <a:cs typeface="Arial"/>
              </a:rPr>
              <a:t>h</a:t>
            </a:r>
            <a:r>
              <a:rPr dirty="0" sz="2800" spc="120">
                <a:latin typeface="Arial"/>
                <a:cs typeface="Arial"/>
              </a:rPr>
              <a:t>ả</a:t>
            </a:r>
            <a:r>
              <a:rPr dirty="0" sz="2800">
                <a:latin typeface="Arial"/>
                <a:cs typeface="Arial"/>
              </a:rPr>
              <a:t>i	</a:t>
            </a:r>
            <a:r>
              <a:rPr dirty="0" sz="2800" spc="-125">
                <a:latin typeface="Arial"/>
                <a:cs typeface="Arial"/>
              </a:rPr>
              <a:t>ở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dirty="0" sz="2800" spc="-30">
                <a:latin typeface="Arial"/>
                <a:cs typeface="Arial"/>
              </a:rPr>
              <a:t>cùng </a:t>
            </a:r>
            <a:r>
              <a:rPr dirty="0" sz="2800" spc="-55">
                <a:latin typeface="Arial"/>
                <a:cs typeface="Arial"/>
              </a:rPr>
              <a:t>thư </a:t>
            </a:r>
            <a:r>
              <a:rPr dirty="0" sz="2800" spc="50">
                <a:latin typeface="Arial"/>
                <a:cs typeface="Arial"/>
              </a:rPr>
              <a:t>mục </a:t>
            </a:r>
            <a:r>
              <a:rPr dirty="0" sz="2800" spc="60">
                <a:latin typeface="Arial"/>
                <a:cs typeface="Arial"/>
              </a:rPr>
              <a:t>của </a:t>
            </a:r>
            <a:r>
              <a:rPr dirty="0" sz="2800" spc="-20">
                <a:latin typeface="Arial"/>
                <a:cs typeface="Arial"/>
              </a:rPr>
              <a:t>gói </a:t>
            </a:r>
            <a:r>
              <a:rPr dirty="0" sz="2800" spc="-15">
                <a:latin typeface="Arial"/>
                <a:cs typeface="Arial"/>
              </a:rPr>
              <a:t>do </a:t>
            </a:r>
            <a:r>
              <a:rPr dirty="0" sz="2800" spc="-60">
                <a:latin typeface="Arial"/>
                <a:cs typeface="Arial"/>
              </a:rPr>
              <a:t>người </a:t>
            </a:r>
            <a:r>
              <a:rPr dirty="0" sz="2800" spc="-30">
                <a:latin typeface="Arial"/>
                <a:cs typeface="Arial"/>
              </a:rPr>
              <a:t>dùng </a:t>
            </a:r>
            <a:r>
              <a:rPr dirty="0" sz="2800" spc="25">
                <a:latin typeface="Arial"/>
                <a:cs typeface="Arial"/>
              </a:rPr>
              <a:t>định</a:t>
            </a:r>
            <a:r>
              <a:rPr dirty="0" sz="2800" spc="-23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nghĩa.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  <a:tab pos="1054100" algn="l"/>
                <a:tab pos="2280285" algn="l"/>
                <a:tab pos="3705860" algn="l"/>
                <a:tab pos="4627245" algn="l"/>
                <a:tab pos="5588000" algn="l"/>
                <a:tab pos="6550659" algn="l"/>
                <a:tab pos="7175500" algn="l"/>
              </a:tabLst>
            </a:pPr>
            <a:r>
              <a:rPr dirty="0" sz="2800" spc="-15">
                <a:latin typeface="Arial"/>
                <a:cs typeface="Arial"/>
              </a:rPr>
              <a:t>Đ</a:t>
            </a:r>
            <a:r>
              <a:rPr dirty="0" sz="2800" spc="160">
                <a:latin typeface="Arial"/>
                <a:cs typeface="Arial"/>
              </a:rPr>
              <a:t>ể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 spc="-35">
                <a:latin typeface="Arial"/>
                <a:cs typeface="Arial"/>
              </a:rPr>
              <a:t>h</a:t>
            </a:r>
            <a:r>
              <a:rPr dirty="0" sz="2800" spc="-100">
                <a:latin typeface="Arial"/>
                <a:cs typeface="Arial"/>
              </a:rPr>
              <a:t>ữ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20">
                <a:latin typeface="Arial"/>
                <a:cs typeface="Arial"/>
              </a:rPr>
              <a:t>c</a:t>
            </a:r>
            <a:r>
              <a:rPr dirty="0" sz="2800" spc="-25">
                <a:latin typeface="Arial"/>
                <a:cs typeface="Arial"/>
              </a:rPr>
              <a:t>h</a:t>
            </a:r>
            <a:r>
              <a:rPr dirty="0" sz="2800" spc="-105">
                <a:latin typeface="Arial"/>
                <a:cs typeface="Arial"/>
              </a:rPr>
              <a:t>ư</a:t>
            </a:r>
            <a:r>
              <a:rPr dirty="0" sz="2800" spc="-125">
                <a:latin typeface="Arial"/>
                <a:cs typeface="Arial"/>
              </a:rPr>
              <a:t>ơ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35">
                <a:latin typeface="Arial"/>
                <a:cs typeface="Arial"/>
              </a:rPr>
              <a:t>r</a:t>
            </a:r>
            <a:r>
              <a:rPr dirty="0" sz="2800" spc="-10">
                <a:latin typeface="Arial"/>
                <a:cs typeface="Arial"/>
              </a:rPr>
              <a:t>ì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h	</a:t>
            </a:r>
            <a:r>
              <a:rPr dirty="0" sz="2800" spc="-40">
                <a:latin typeface="Arial"/>
                <a:cs typeface="Arial"/>
              </a:rPr>
              <a:t>J</a:t>
            </a:r>
            <a:r>
              <a:rPr dirty="0" sz="2800" spc="-30">
                <a:latin typeface="Arial"/>
                <a:cs typeface="Arial"/>
              </a:rPr>
              <a:t>a</a:t>
            </a:r>
            <a:r>
              <a:rPr dirty="0" sz="2800" spc="-35">
                <a:latin typeface="Arial"/>
                <a:cs typeface="Arial"/>
              </a:rPr>
              <a:t>v</a:t>
            </a:r>
            <a:r>
              <a:rPr dirty="0" sz="2800">
                <a:latin typeface="Arial"/>
                <a:cs typeface="Arial"/>
              </a:rPr>
              <a:t>a	</a:t>
            </a:r>
            <a:r>
              <a:rPr dirty="0" sz="2800" spc="-40">
                <a:latin typeface="Arial"/>
                <a:cs typeface="Arial"/>
              </a:rPr>
              <a:t>k</a:t>
            </a:r>
            <a:r>
              <a:rPr dirty="0" sz="2800" spc="-30">
                <a:latin typeface="Arial"/>
                <a:cs typeface="Arial"/>
              </a:rPr>
              <a:t>h</a:t>
            </a:r>
            <a:r>
              <a:rPr dirty="0" sz="2800" spc="-40">
                <a:latin typeface="Arial"/>
                <a:cs typeface="Arial"/>
              </a:rPr>
              <a:t>á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15">
                <a:latin typeface="Arial"/>
                <a:cs typeface="Arial"/>
              </a:rPr>
              <a:t>s</a:t>
            </a:r>
            <a:r>
              <a:rPr dirty="0" sz="2800" spc="-100">
                <a:latin typeface="Arial"/>
                <a:cs typeface="Arial"/>
              </a:rPr>
              <a:t>ử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15">
                <a:latin typeface="Arial"/>
                <a:cs typeface="Arial"/>
              </a:rPr>
              <a:t>d</a:t>
            </a:r>
            <a:r>
              <a:rPr dirty="0" sz="2800" spc="195">
                <a:latin typeface="Arial"/>
                <a:cs typeface="Arial"/>
              </a:rPr>
              <a:t>ụ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  </a:t>
            </a:r>
            <a:r>
              <a:rPr dirty="0" sz="2800" spc="-45">
                <a:latin typeface="Arial"/>
                <a:cs typeface="Arial"/>
              </a:rPr>
              <a:t>những </a:t>
            </a:r>
            <a:r>
              <a:rPr dirty="0" sz="2800" spc="-25">
                <a:latin typeface="Arial"/>
                <a:cs typeface="Arial"/>
              </a:rPr>
              <a:t>gói </a:t>
            </a:r>
            <a:r>
              <a:rPr dirty="0" sz="2800" spc="-30">
                <a:latin typeface="Arial"/>
                <a:cs typeface="Arial"/>
              </a:rPr>
              <a:t>này, import </a:t>
            </a:r>
            <a:r>
              <a:rPr dirty="0" sz="2800" spc="-20">
                <a:latin typeface="Arial"/>
                <a:cs typeface="Arial"/>
              </a:rPr>
              <a:t>gói </a:t>
            </a:r>
            <a:r>
              <a:rPr dirty="0" sz="2800" spc="-25">
                <a:latin typeface="Arial"/>
                <a:cs typeface="Arial"/>
              </a:rPr>
              <a:t>vào trong </a:t>
            </a:r>
            <a:r>
              <a:rPr dirty="0" sz="2800" spc="-30">
                <a:latin typeface="Arial"/>
                <a:cs typeface="Arial"/>
              </a:rPr>
              <a:t>mã</a:t>
            </a:r>
            <a:r>
              <a:rPr dirty="0" sz="2800" spc="-215">
                <a:latin typeface="Arial"/>
                <a:cs typeface="Arial"/>
              </a:rPr>
              <a:t> </a:t>
            </a:r>
            <a:r>
              <a:rPr dirty="0" sz="2800" spc="0">
                <a:latin typeface="Arial"/>
                <a:cs typeface="Arial"/>
              </a:rPr>
              <a:t>nguồn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Import </a:t>
            </a:r>
            <a:r>
              <a:rPr dirty="0" sz="2800" spc="-45">
                <a:latin typeface="Arial"/>
                <a:cs typeface="Arial"/>
              </a:rPr>
              <a:t>những </a:t>
            </a: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50">
                <a:latin typeface="Arial"/>
                <a:cs typeface="Arial"/>
              </a:rPr>
              <a:t>đối </a:t>
            </a:r>
            <a:r>
              <a:rPr dirty="0" sz="2800" spc="-60">
                <a:latin typeface="Arial"/>
                <a:cs typeface="Arial"/>
              </a:rPr>
              <a:t>tượng </a:t>
            </a:r>
            <a:r>
              <a:rPr dirty="0" sz="2800" spc="35">
                <a:latin typeface="Arial"/>
                <a:cs typeface="Arial"/>
              </a:rPr>
              <a:t>cần</a:t>
            </a:r>
            <a:r>
              <a:rPr dirty="0" sz="2800" spc="-229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dùng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Import </a:t>
            </a:r>
            <a:r>
              <a:rPr dirty="0" sz="2800" spc="-20">
                <a:latin typeface="Arial"/>
                <a:cs typeface="Arial"/>
              </a:rPr>
              <a:t>toàn </a:t>
            </a:r>
            <a:r>
              <a:rPr dirty="0" sz="2800" spc="55">
                <a:latin typeface="Arial"/>
                <a:cs typeface="Arial"/>
              </a:rPr>
              <a:t>bộ</a:t>
            </a:r>
            <a:r>
              <a:rPr dirty="0" sz="2800" spc="-18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gói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25">
                <a:latin typeface="Arial"/>
                <a:cs typeface="Arial"/>
              </a:rPr>
              <a:t>Tạo </a:t>
            </a:r>
            <a:r>
              <a:rPr dirty="0" sz="2800" spc="-25">
                <a:latin typeface="Arial"/>
                <a:cs typeface="Arial"/>
              </a:rPr>
              <a:t>tham </a:t>
            </a:r>
            <a:r>
              <a:rPr dirty="0" sz="2800" spc="10">
                <a:latin typeface="Arial"/>
                <a:cs typeface="Arial"/>
              </a:rPr>
              <a:t>chiếu </a:t>
            </a:r>
            <a:r>
              <a:rPr dirty="0" sz="2800" spc="50">
                <a:latin typeface="Arial"/>
                <a:cs typeface="Arial"/>
              </a:rPr>
              <a:t>đến </a:t>
            </a:r>
            <a:r>
              <a:rPr dirty="0" sz="2800" spc="-45">
                <a:latin typeface="Arial"/>
                <a:cs typeface="Arial"/>
              </a:rPr>
              <a:t>những </a:t>
            </a:r>
            <a:r>
              <a:rPr dirty="0" sz="2800" spc="-30">
                <a:latin typeface="Arial"/>
                <a:cs typeface="Arial"/>
              </a:rPr>
              <a:t>thành viên </a:t>
            </a:r>
            <a:r>
              <a:rPr dirty="0" sz="2800" spc="55">
                <a:latin typeface="Arial"/>
                <a:cs typeface="Arial"/>
              </a:rPr>
              <a:t>của</a:t>
            </a:r>
            <a:r>
              <a:rPr dirty="0" sz="2800" spc="-459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gói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779" y="833119"/>
            <a:ext cx="53073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Xác </a:t>
            </a:r>
            <a:r>
              <a:rPr dirty="0" spc="75"/>
              <a:t>lập</a:t>
            </a:r>
            <a:r>
              <a:rPr dirty="0" spc="-200"/>
              <a:t> </a:t>
            </a:r>
            <a:r>
              <a:rPr dirty="0" spc="-55"/>
              <a:t>CLASSPATH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015489"/>
            <a:ext cx="7503159" cy="3641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13970" indent="-342900">
              <a:lnSpc>
                <a:spcPct val="999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Là danh sách các </a:t>
            </a:r>
            <a:r>
              <a:rPr dirty="0" sz="3200" spc="-30">
                <a:latin typeface="Arial"/>
                <a:cs typeface="Arial"/>
              </a:rPr>
              <a:t>thư </a:t>
            </a:r>
            <a:r>
              <a:rPr dirty="0" sz="3200" spc="55">
                <a:latin typeface="Arial"/>
                <a:cs typeface="Arial"/>
              </a:rPr>
              <a:t>mục, </a:t>
            </a:r>
            <a:r>
              <a:rPr dirty="0" sz="3200" spc="-5">
                <a:latin typeface="Arial"/>
                <a:cs typeface="Arial"/>
              </a:rPr>
              <a:t>giúp </a:t>
            </a:r>
            <a:r>
              <a:rPr dirty="0" sz="3200">
                <a:latin typeface="Arial"/>
                <a:cs typeface="Arial"/>
              </a:rPr>
              <a:t>cho  </a:t>
            </a:r>
            <a:r>
              <a:rPr dirty="0" sz="3200" spc="35">
                <a:latin typeface="Arial"/>
                <a:cs typeface="Arial"/>
              </a:rPr>
              <a:t>việc </a:t>
            </a:r>
            <a:r>
              <a:rPr dirty="0" sz="3200" spc="-10">
                <a:latin typeface="Arial"/>
                <a:cs typeface="Arial"/>
              </a:rPr>
              <a:t>tìm </a:t>
            </a:r>
            <a:r>
              <a:rPr dirty="0" sz="3200" spc="35">
                <a:latin typeface="Arial"/>
                <a:cs typeface="Arial"/>
              </a:rPr>
              <a:t>kiếm </a:t>
            </a: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50">
                <a:latin typeface="Arial"/>
                <a:cs typeface="Arial"/>
              </a:rPr>
              <a:t>tập </a:t>
            </a:r>
            <a:r>
              <a:rPr dirty="0" sz="3200" spc="-5">
                <a:latin typeface="Arial"/>
                <a:cs typeface="Arial"/>
              </a:rPr>
              <a:t>tin </a:t>
            </a:r>
            <a:r>
              <a:rPr dirty="0" sz="3200" spc="-55">
                <a:latin typeface="Arial"/>
                <a:cs typeface="Arial"/>
              </a:rPr>
              <a:t>lớp </a:t>
            </a:r>
            <a:r>
              <a:rPr dirty="0" sz="3200" spc="50">
                <a:latin typeface="Arial"/>
                <a:cs typeface="Arial"/>
              </a:rPr>
              <a:t>đối </a:t>
            </a:r>
            <a:r>
              <a:rPr dirty="0" sz="3200" spc="-60">
                <a:latin typeface="Arial"/>
                <a:cs typeface="Arial"/>
              </a:rPr>
              <a:t>tượng  tương</a:t>
            </a:r>
            <a:r>
              <a:rPr dirty="0" sz="3200" spc="-75">
                <a:latin typeface="Arial"/>
                <a:cs typeface="Arial"/>
              </a:rPr>
              <a:t> </a:t>
            </a:r>
            <a:r>
              <a:rPr dirty="0" sz="3200" spc="-45">
                <a:latin typeface="Arial"/>
                <a:cs typeface="Arial"/>
              </a:rPr>
              <a:t>ứng</a:t>
            </a:r>
            <a:endParaRPr sz="3200">
              <a:latin typeface="Arial"/>
              <a:cs typeface="Arial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1595"/>
              </a:spcBef>
              <a:buChar char="•"/>
              <a:tabLst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Nên xác </a:t>
            </a:r>
            <a:r>
              <a:rPr dirty="0" sz="3200" spc="50">
                <a:latin typeface="Arial"/>
                <a:cs typeface="Arial"/>
              </a:rPr>
              <a:t>lập </a:t>
            </a:r>
            <a:r>
              <a:rPr dirty="0" sz="3200" spc="-5">
                <a:latin typeface="Arial"/>
                <a:cs typeface="Arial"/>
              </a:rPr>
              <a:t>CLASSPATH </a:t>
            </a:r>
            <a:r>
              <a:rPr dirty="0" sz="3200" spc="-10">
                <a:latin typeface="Arial"/>
                <a:cs typeface="Arial"/>
              </a:rPr>
              <a:t>trong </a:t>
            </a:r>
            <a:r>
              <a:rPr dirty="0" sz="3200" spc="0">
                <a:latin typeface="Arial"/>
                <a:cs typeface="Arial"/>
              </a:rPr>
              <a:t>lúc  </a:t>
            </a:r>
            <a:r>
              <a:rPr dirty="0" sz="3200" spc="-35">
                <a:latin typeface="Arial"/>
                <a:cs typeface="Arial"/>
              </a:rPr>
              <a:t>thực </a:t>
            </a:r>
            <a:r>
              <a:rPr dirty="0" sz="3200" spc="-5">
                <a:latin typeface="Arial"/>
                <a:cs typeface="Arial"/>
              </a:rPr>
              <a:t>thi (runtime), </a:t>
            </a:r>
            <a:r>
              <a:rPr dirty="0" sz="3200">
                <a:latin typeface="Arial"/>
                <a:cs typeface="Arial"/>
              </a:rPr>
              <a:t>vì </a:t>
            </a:r>
            <a:r>
              <a:rPr dirty="0" sz="3200" spc="-40">
                <a:latin typeface="Arial"/>
                <a:cs typeface="Arial"/>
              </a:rPr>
              <a:t>như </a:t>
            </a:r>
            <a:r>
              <a:rPr dirty="0" sz="3200" spc="55">
                <a:latin typeface="Arial"/>
                <a:cs typeface="Arial"/>
              </a:rPr>
              <a:t>vậy </a:t>
            </a:r>
            <a:r>
              <a:rPr dirty="0" sz="3200" spc="-5">
                <a:latin typeface="Arial"/>
                <a:cs typeface="Arial"/>
              </a:rPr>
              <a:t>nó </a:t>
            </a:r>
            <a:r>
              <a:rPr dirty="0" sz="3200" spc="100">
                <a:latin typeface="Arial"/>
                <a:cs typeface="Arial"/>
              </a:rPr>
              <a:t>sẽ </a:t>
            </a:r>
            <a:r>
              <a:rPr dirty="0" sz="3200" spc="-5">
                <a:latin typeface="Arial"/>
                <a:cs typeface="Arial"/>
              </a:rPr>
              <a:t>xác  </a:t>
            </a:r>
            <a:r>
              <a:rPr dirty="0" sz="3200" spc="50">
                <a:latin typeface="Arial"/>
                <a:cs typeface="Arial"/>
              </a:rPr>
              <a:t>lập </a:t>
            </a:r>
            <a:r>
              <a:rPr dirty="0" sz="3200" spc="-55">
                <a:latin typeface="Arial"/>
                <a:cs typeface="Arial"/>
              </a:rPr>
              <a:t>đường </a:t>
            </a:r>
            <a:r>
              <a:rPr dirty="0" sz="3200" spc="50">
                <a:latin typeface="Arial"/>
                <a:cs typeface="Arial"/>
              </a:rPr>
              <a:t>dẫn </a:t>
            </a:r>
            <a:r>
              <a:rPr dirty="0" sz="3200" spc="-5">
                <a:latin typeface="Arial"/>
                <a:cs typeface="Arial"/>
              </a:rPr>
              <a:t>cho quá </a:t>
            </a:r>
            <a:r>
              <a:rPr dirty="0" sz="3200" spc="-10">
                <a:latin typeface="Arial"/>
                <a:cs typeface="Arial"/>
              </a:rPr>
              <a:t>trình </a:t>
            </a:r>
            <a:r>
              <a:rPr dirty="0" sz="3200" spc="-30">
                <a:latin typeface="Arial"/>
                <a:cs typeface="Arial"/>
              </a:rPr>
              <a:t>thực </a:t>
            </a:r>
            <a:r>
              <a:rPr dirty="0" sz="3200" spc="-5">
                <a:latin typeface="Arial"/>
                <a:cs typeface="Arial"/>
              </a:rPr>
              <a:t>thi  </a:t>
            </a:r>
            <a:r>
              <a:rPr dirty="0" sz="3200" spc="35">
                <a:latin typeface="Arial"/>
                <a:cs typeface="Arial"/>
              </a:rPr>
              <a:t>hiện</a:t>
            </a:r>
            <a:r>
              <a:rPr dirty="0" sz="3200" spc="-8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hành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499109" marR="5080" indent="236220">
              <a:lnSpc>
                <a:spcPct val="100000"/>
              </a:lnSpc>
              <a:spcBef>
                <a:spcPts val="100"/>
              </a:spcBef>
            </a:pPr>
            <a:r>
              <a:rPr dirty="0" sz="4000" spc="-45"/>
              <a:t>Gói </a:t>
            </a:r>
            <a:r>
              <a:rPr dirty="0" sz="4000" spc="-30"/>
              <a:t>và </a:t>
            </a:r>
            <a:r>
              <a:rPr dirty="0" sz="4000" spc="50"/>
              <a:t>điều </a:t>
            </a:r>
            <a:r>
              <a:rPr dirty="0" sz="4000" spc="25"/>
              <a:t>khiển </a:t>
            </a:r>
            <a:r>
              <a:rPr dirty="0" sz="4000" spc="-30"/>
              <a:t>truy </a:t>
            </a:r>
            <a:r>
              <a:rPr dirty="0" sz="4000" spc="25"/>
              <a:t>xuất  </a:t>
            </a:r>
            <a:r>
              <a:rPr dirty="0" sz="4000" spc="-40"/>
              <a:t>(Packages </a:t>
            </a:r>
            <a:r>
              <a:rPr dirty="0" sz="4000"/>
              <a:t>&amp; </a:t>
            </a:r>
            <a:r>
              <a:rPr dirty="0" sz="4000" spc="-40"/>
              <a:t>Access</a:t>
            </a:r>
            <a:r>
              <a:rPr dirty="0" sz="4000" spc="-225"/>
              <a:t> </a:t>
            </a:r>
            <a:r>
              <a:rPr dirty="0" sz="4000" spc="-40"/>
              <a:t>Control)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295400" y="2286000"/>
            <a:ext cx="6858000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8269" y="989330"/>
            <a:ext cx="71882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 b="1">
                <a:latin typeface="Arial"/>
                <a:cs typeface="Arial"/>
              </a:rPr>
              <a:t>Các </a:t>
            </a:r>
            <a:r>
              <a:rPr dirty="0" spc="105" b="1">
                <a:latin typeface="Arial"/>
                <a:cs typeface="Arial"/>
              </a:rPr>
              <a:t>loại </a:t>
            </a:r>
            <a:r>
              <a:rPr dirty="0" spc="-60" b="1">
                <a:latin typeface="Arial"/>
                <a:cs typeface="Arial"/>
              </a:rPr>
              <a:t>chương </a:t>
            </a:r>
            <a:r>
              <a:rPr dirty="0" spc="-30" b="1">
                <a:latin typeface="Arial"/>
                <a:cs typeface="Arial"/>
              </a:rPr>
              <a:t>trình</a:t>
            </a:r>
            <a:r>
              <a:rPr dirty="0" spc="-340" b="1">
                <a:latin typeface="Arial"/>
                <a:cs typeface="Arial"/>
              </a:rPr>
              <a:t> </a:t>
            </a:r>
            <a:r>
              <a:rPr dirty="0" spc="-35" b="1">
                <a:latin typeface="Arial"/>
                <a:cs typeface="Arial"/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9750" y="1832610"/>
            <a:ext cx="6381115" cy="3042920"/>
          </a:xfrm>
          <a:prstGeom prst="rect">
            <a:avLst/>
          </a:prstGeom>
        </p:spPr>
        <p:txBody>
          <a:bodyPr wrap="square" lIns="0" tIns="189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dirty="0" baseline="20202" sz="2475" spc="7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r>
              <a:rPr dirty="0" sz="2800" spc="50">
                <a:latin typeface="Arial"/>
                <a:cs typeface="Arial"/>
              </a:rPr>
              <a:t>Applets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baseline="20202" sz="2475" spc="7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r>
              <a:rPr dirty="0" sz="2800" spc="5">
                <a:latin typeface="Arial"/>
                <a:cs typeface="Arial"/>
              </a:rPr>
              <a:t>Ứng </a:t>
            </a:r>
            <a:r>
              <a:rPr dirty="0" sz="2800" spc="-5">
                <a:latin typeface="Arial"/>
                <a:cs typeface="Arial"/>
              </a:rPr>
              <a:t>dụng độc lập (console</a:t>
            </a:r>
            <a:r>
              <a:rPr dirty="0" sz="2800" spc="5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Application)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baseline="20202" sz="2475" spc="7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r>
              <a:rPr dirty="0" sz="2800" spc="5">
                <a:latin typeface="Arial"/>
                <a:cs typeface="Arial"/>
              </a:rPr>
              <a:t>Ứng </a:t>
            </a:r>
            <a:r>
              <a:rPr dirty="0" sz="2800" spc="-5">
                <a:latin typeface="Arial"/>
                <a:cs typeface="Arial"/>
              </a:rPr>
              <a:t>dụng giao </a:t>
            </a:r>
            <a:r>
              <a:rPr dirty="0" sz="2800">
                <a:latin typeface="Arial"/>
                <a:cs typeface="Arial"/>
              </a:rPr>
              <a:t>diện </a:t>
            </a:r>
            <a:r>
              <a:rPr dirty="0" sz="2800" spc="-5">
                <a:latin typeface="Arial"/>
                <a:cs typeface="Arial"/>
              </a:rPr>
              <a:t>(GUI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Application)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baseline="20202" sz="2475" spc="75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r>
              <a:rPr dirty="0" sz="2800" spc="50">
                <a:latin typeface="Arial"/>
                <a:cs typeface="Arial"/>
              </a:rPr>
              <a:t>Servlet</a:t>
            </a:r>
            <a:endParaRPr sz="28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390"/>
              </a:spcBef>
            </a:pPr>
            <a:r>
              <a:rPr dirty="0" baseline="20202" sz="2475" spc="0">
                <a:solidFill>
                  <a:srgbClr val="B1B1B1"/>
                </a:solidFill>
                <a:latin typeface="Symbol"/>
                <a:cs typeface="Symbol"/>
              </a:rPr>
              <a:t></a:t>
            </a:r>
            <a:r>
              <a:rPr dirty="0" sz="2800" spc="0">
                <a:latin typeface="Arial"/>
                <a:cs typeface="Arial"/>
              </a:rPr>
              <a:t>Ứng </a:t>
            </a:r>
            <a:r>
              <a:rPr dirty="0" sz="2800" spc="-5">
                <a:latin typeface="Arial"/>
                <a:cs typeface="Arial"/>
              </a:rPr>
              <a:t>dụng </a:t>
            </a:r>
            <a:r>
              <a:rPr dirty="0" sz="2800" spc="-140">
                <a:latin typeface="Arial"/>
                <a:cs typeface="Arial"/>
              </a:rPr>
              <a:t>cơ sở </a:t>
            </a:r>
            <a:r>
              <a:rPr dirty="0" sz="2800" spc="-160">
                <a:latin typeface="Arial"/>
                <a:cs typeface="Arial"/>
              </a:rPr>
              <a:t>dữ</a:t>
            </a:r>
            <a:r>
              <a:rPr dirty="0" sz="2800" spc="25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liệu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370" y="833119"/>
            <a:ext cx="32289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Gói</a:t>
            </a:r>
            <a:r>
              <a:rPr dirty="0" spc="-105"/>
              <a:t> </a:t>
            </a:r>
            <a:r>
              <a:rPr dirty="0" spc="-40"/>
              <a:t>java.lang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469" y="1786889"/>
            <a:ext cx="7309484" cy="207645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355600" marR="19685" indent="-342900">
              <a:lnSpc>
                <a:spcPts val="3829"/>
              </a:lnSpc>
              <a:spcBef>
                <a:spcPts val="2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55">
                <a:latin typeface="Arial"/>
                <a:cs typeface="Arial"/>
              </a:rPr>
              <a:t>Mặc </a:t>
            </a:r>
            <a:r>
              <a:rPr dirty="0" sz="3200" spc="35">
                <a:latin typeface="Arial"/>
                <a:cs typeface="Arial"/>
              </a:rPr>
              <a:t>định </a:t>
            </a:r>
            <a:r>
              <a:rPr dirty="0" sz="3200" spc="-5">
                <a:latin typeface="Arial"/>
                <a:cs typeface="Arial"/>
              </a:rPr>
              <a:t>thì </a:t>
            </a:r>
            <a:r>
              <a:rPr dirty="0" sz="3200" spc="50">
                <a:latin typeface="Arial"/>
                <a:cs typeface="Arial"/>
              </a:rPr>
              <a:t>bất </a:t>
            </a:r>
            <a:r>
              <a:rPr dirty="0" sz="3200" spc="-50">
                <a:latin typeface="Arial"/>
                <a:cs typeface="Arial"/>
              </a:rPr>
              <a:t>cứ chương </a:t>
            </a:r>
            <a:r>
              <a:rPr dirty="0" sz="3200" spc="-10">
                <a:latin typeface="Arial"/>
                <a:cs typeface="Arial"/>
              </a:rPr>
              <a:t>trình</a:t>
            </a:r>
            <a:r>
              <a:rPr dirty="0" sz="3200" spc="-13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Java  </a:t>
            </a:r>
            <a:r>
              <a:rPr dirty="0" sz="3200" spc="-10">
                <a:latin typeface="Arial"/>
                <a:cs typeface="Arial"/>
              </a:rPr>
              <a:t>nào </a:t>
            </a:r>
            <a:r>
              <a:rPr dirty="0" sz="3200" spc="-5">
                <a:latin typeface="Arial"/>
                <a:cs typeface="Arial"/>
              </a:rPr>
              <a:t>cũng </a:t>
            </a:r>
            <a:r>
              <a:rPr dirty="0" sz="3200" spc="-10">
                <a:latin typeface="Arial"/>
                <a:cs typeface="Arial"/>
              </a:rPr>
              <a:t>import </a:t>
            </a:r>
            <a:r>
              <a:rPr dirty="0" sz="3200" spc="-5">
                <a:latin typeface="Arial"/>
                <a:cs typeface="Arial"/>
              </a:rPr>
              <a:t>gói</a:t>
            </a:r>
            <a:r>
              <a:rPr dirty="0" sz="3200" spc="15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java.lang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30">
                <a:latin typeface="Arial"/>
                <a:cs typeface="Arial"/>
              </a:rPr>
              <a:t>Những </a:t>
            </a:r>
            <a:r>
              <a:rPr dirty="0" sz="3200" spc="-55">
                <a:latin typeface="Arial"/>
                <a:cs typeface="Arial"/>
              </a:rPr>
              <a:t>lớp </a:t>
            </a:r>
            <a:r>
              <a:rPr dirty="0" sz="3200" spc="-5">
                <a:latin typeface="Arial"/>
                <a:cs typeface="Arial"/>
              </a:rPr>
              <a:t>Wrapper </a:t>
            </a:r>
            <a:r>
              <a:rPr dirty="0" sz="3200">
                <a:latin typeface="Arial"/>
                <a:cs typeface="Arial"/>
              </a:rPr>
              <a:t>(bao </a:t>
            </a:r>
            <a:r>
              <a:rPr dirty="0" sz="3200" spc="35">
                <a:latin typeface="Arial"/>
                <a:cs typeface="Arial"/>
              </a:rPr>
              <a:t>bọc) </a:t>
            </a:r>
            <a:r>
              <a:rPr dirty="0" sz="3200">
                <a:latin typeface="Arial"/>
                <a:cs typeface="Arial"/>
              </a:rPr>
              <a:t>cho </a:t>
            </a:r>
            <a:r>
              <a:rPr dirty="0" sz="3200" spc="-10">
                <a:latin typeface="Arial"/>
                <a:cs typeface="Arial"/>
              </a:rPr>
              <a:t>các  </a:t>
            </a:r>
            <a:r>
              <a:rPr dirty="0" sz="3200" spc="35">
                <a:latin typeface="Arial"/>
                <a:cs typeface="Arial"/>
              </a:rPr>
              <a:t>kiểu </a:t>
            </a:r>
            <a:r>
              <a:rPr dirty="0" sz="3200" spc="-60">
                <a:latin typeface="Arial"/>
                <a:cs typeface="Arial"/>
              </a:rPr>
              <a:t>dữ </a:t>
            </a:r>
            <a:r>
              <a:rPr dirty="0" sz="3200" spc="35">
                <a:latin typeface="Arial"/>
                <a:cs typeface="Arial"/>
              </a:rPr>
              <a:t>liệu </a:t>
            </a:r>
            <a:r>
              <a:rPr dirty="0" sz="3200" spc="-5">
                <a:latin typeface="Arial"/>
                <a:cs typeface="Arial"/>
              </a:rPr>
              <a:t>nguyên</a:t>
            </a:r>
            <a:r>
              <a:rPr dirty="0" sz="3200" spc="-95">
                <a:latin typeface="Arial"/>
                <a:cs typeface="Arial"/>
              </a:rPr>
              <a:t> </a:t>
            </a:r>
            <a:r>
              <a:rPr dirty="0" sz="3200" spc="40">
                <a:latin typeface="Arial"/>
                <a:cs typeface="Arial"/>
              </a:rPr>
              <a:t>thủy: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7000" y="3886200"/>
            <a:ext cx="50292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639" y="833119"/>
            <a:ext cx="27190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</a:t>
            </a:r>
            <a:r>
              <a:rPr dirty="0" spc="-165"/>
              <a:t> </a:t>
            </a:r>
            <a:r>
              <a:rPr dirty="0" spc="-35" b="1">
                <a:latin typeface="Arial"/>
                <a:cs typeface="Arial"/>
              </a:rPr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052320"/>
            <a:ext cx="691451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0">
                <a:latin typeface="Arial"/>
                <a:cs typeface="Arial"/>
              </a:rPr>
              <a:t>Phương </a:t>
            </a:r>
            <a:r>
              <a:rPr dirty="0" sz="3200" spc="-35">
                <a:latin typeface="Arial"/>
                <a:cs typeface="Arial"/>
              </a:rPr>
              <a:t>thức </a:t>
            </a:r>
            <a:r>
              <a:rPr dirty="0" sz="3200" spc="-40">
                <a:latin typeface="Arial"/>
                <a:cs typeface="Arial"/>
              </a:rPr>
              <a:t>khởi </a:t>
            </a:r>
            <a:r>
              <a:rPr dirty="0" sz="3200" spc="50">
                <a:latin typeface="Arial"/>
                <a:cs typeface="Arial"/>
              </a:rPr>
              <a:t>tạo</a:t>
            </a:r>
            <a:r>
              <a:rPr dirty="0" sz="3200" spc="11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(Constructor):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469" y="270256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321691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373252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469" y="424815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469" y="476250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6219" y="2538729"/>
            <a:ext cx="6575425" cy="260223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String </a:t>
            </a: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str1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= 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new</a:t>
            </a:r>
            <a:r>
              <a:rPr dirty="0" sz="2800" spc="-27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String();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20800"/>
              </a:lnSpc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String </a:t>
            </a: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str2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= 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new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String(“Hello</a:t>
            </a:r>
            <a:r>
              <a:rPr dirty="0" sz="2800" spc="-25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World”);  char ch[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] =</a:t>
            </a:r>
            <a:r>
              <a:rPr dirty="0" sz="2800" spc="-14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{“A”,”B”,”C”,”D”,”E”};</a:t>
            </a:r>
            <a:endParaRPr sz="2800">
              <a:latin typeface="Arial"/>
              <a:cs typeface="Arial"/>
            </a:endParaRPr>
          </a:p>
          <a:p>
            <a:pPr marL="12700" marR="1308100">
              <a:lnSpc>
                <a:spcPts val="4060"/>
              </a:lnSpc>
              <a:spcBef>
                <a:spcPts val="240"/>
              </a:spcBef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String </a:t>
            </a: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str3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= 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new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String(ch);  String </a:t>
            </a: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str4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= 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new</a:t>
            </a:r>
            <a:r>
              <a:rPr dirty="0" sz="2800" spc="-28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String(ch,0,2);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0720" y="833119"/>
            <a:ext cx="27044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String</a:t>
            </a:r>
            <a:r>
              <a:rPr dirty="0" spc="-165"/>
              <a:t> </a:t>
            </a:r>
            <a:r>
              <a:rPr dirty="0" spc="-45"/>
              <a:t>Pool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6030" y="2015489"/>
            <a:ext cx="7299959" cy="1588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‘String </a:t>
            </a:r>
            <a:r>
              <a:rPr dirty="0" sz="3200" spc="-5">
                <a:latin typeface="Arial"/>
                <a:cs typeface="Arial"/>
              </a:rPr>
              <a:t>Pool’ </a:t>
            </a:r>
            <a:r>
              <a:rPr dirty="0" sz="3200" spc="55">
                <a:latin typeface="Arial"/>
                <a:cs typeface="Arial"/>
              </a:rPr>
              <a:t>đại </a:t>
            </a:r>
            <a:r>
              <a:rPr dirty="0" sz="3200" spc="35">
                <a:latin typeface="Arial"/>
                <a:cs typeface="Arial"/>
              </a:rPr>
              <a:t>diện </a:t>
            </a:r>
            <a:r>
              <a:rPr dirty="0" sz="3200">
                <a:latin typeface="Arial"/>
                <a:cs typeface="Arial"/>
              </a:rPr>
              <a:t>cho </a:t>
            </a:r>
            <a:r>
              <a:rPr dirty="0" sz="3200" spc="50">
                <a:latin typeface="Arial"/>
                <a:cs typeface="Arial"/>
              </a:rPr>
              <a:t>tất </a:t>
            </a:r>
            <a:r>
              <a:rPr dirty="0" sz="3200" spc="90">
                <a:latin typeface="Arial"/>
                <a:cs typeface="Arial"/>
              </a:rPr>
              <a:t>cả </a:t>
            </a:r>
            <a:r>
              <a:rPr dirty="0" sz="3200" spc="-5">
                <a:latin typeface="Arial"/>
                <a:cs typeface="Arial"/>
              </a:rPr>
              <a:t>các</a:t>
            </a:r>
            <a:r>
              <a:rPr dirty="0" sz="3200" spc="-31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ký  </a:t>
            </a:r>
            <a:r>
              <a:rPr dirty="0" sz="3200" spc="-60">
                <a:latin typeface="Arial"/>
                <a:cs typeface="Arial"/>
              </a:rPr>
              <a:t>tự </a:t>
            </a:r>
            <a:r>
              <a:rPr dirty="0" sz="3200" spc="-65">
                <a:latin typeface="Arial"/>
                <a:cs typeface="Arial"/>
              </a:rPr>
              <a:t>được </a:t>
            </a:r>
            <a:r>
              <a:rPr dirty="0" sz="3200" spc="55">
                <a:latin typeface="Arial"/>
                <a:cs typeface="Arial"/>
              </a:rPr>
              <a:t>tạo </a:t>
            </a:r>
            <a:r>
              <a:rPr dirty="0" sz="3200" spc="-5">
                <a:latin typeface="Arial"/>
                <a:cs typeface="Arial"/>
              </a:rPr>
              <a:t>ra </a:t>
            </a:r>
            <a:r>
              <a:rPr dirty="0" sz="3200" spc="-10">
                <a:latin typeface="Arial"/>
                <a:cs typeface="Arial"/>
              </a:rPr>
              <a:t>trong </a:t>
            </a:r>
            <a:r>
              <a:rPr dirty="0" sz="3200" spc="-45">
                <a:latin typeface="Arial"/>
                <a:cs typeface="Arial"/>
              </a:rPr>
              <a:t>chương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trình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Khái </a:t>
            </a:r>
            <a:r>
              <a:rPr dirty="0" sz="3200" spc="35">
                <a:latin typeface="Arial"/>
                <a:cs typeface="Arial"/>
              </a:rPr>
              <a:t>niệm </a:t>
            </a:r>
            <a:r>
              <a:rPr dirty="0" sz="3200" spc="-10">
                <a:latin typeface="Arial"/>
                <a:cs typeface="Arial"/>
              </a:rPr>
              <a:t>‘String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Pool’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3789679"/>
            <a:ext cx="6324600" cy="2306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0" y="817880"/>
            <a:ext cx="715390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0"/>
              <a:t>Những </a:t>
            </a:r>
            <a:r>
              <a:rPr dirty="0" sz="3600" spc="-75"/>
              <a:t>phương </a:t>
            </a:r>
            <a:r>
              <a:rPr dirty="0" sz="3600" spc="-55"/>
              <a:t>thức </a:t>
            </a:r>
            <a:r>
              <a:rPr dirty="0" sz="3600" spc="75"/>
              <a:t>của </a:t>
            </a:r>
            <a:r>
              <a:rPr dirty="0" sz="3600" spc="-60"/>
              <a:t>lớp</a:t>
            </a:r>
            <a:r>
              <a:rPr dirty="0" sz="3600" spc="-190"/>
              <a:t> </a:t>
            </a:r>
            <a:r>
              <a:rPr dirty="0" sz="3600" spc="-30" b="1">
                <a:latin typeface="Arial"/>
                <a:cs typeface="Arial"/>
              </a:rPr>
              <a:t>String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6669" y="1922779"/>
            <a:ext cx="132715" cy="4075429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24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4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24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4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24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4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24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4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24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9570" y="1939289"/>
            <a:ext cx="2228215" cy="4075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charAt(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startsWith()  endsWith(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copyValueOf(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toCharArray(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indexOf(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toUpperCase(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toLowerCase(</a:t>
            </a:r>
            <a:r>
              <a:rPr dirty="0" sz="2400" spc="-6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trim(</a:t>
            </a:r>
            <a:r>
              <a:rPr dirty="0" sz="2400" spc="-7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equals(</a:t>
            </a:r>
            <a:r>
              <a:rPr dirty="0" sz="2400" spc="-6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7929" y="71119"/>
            <a:ext cx="43249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Lớp</a:t>
            </a:r>
            <a:r>
              <a:rPr dirty="0" spc="-145"/>
              <a:t> </a:t>
            </a:r>
            <a:r>
              <a:rPr dirty="0" spc="-45" b="1">
                <a:latin typeface="Arial"/>
                <a:cs typeface="Arial"/>
              </a:rPr>
              <a:t>StringBuffer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5269" y="829310"/>
            <a:ext cx="7541259" cy="130810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Cung </a:t>
            </a:r>
            <a:r>
              <a:rPr dirty="0" sz="2800" spc="35">
                <a:latin typeface="Arial"/>
                <a:cs typeface="Arial"/>
              </a:rPr>
              <a:t>cấp </a:t>
            </a:r>
            <a:r>
              <a:rPr dirty="0" sz="2800" spc="-45">
                <a:latin typeface="Arial"/>
                <a:cs typeface="Arial"/>
              </a:rPr>
              <a:t>những </a:t>
            </a:r>
            <a:r>
              <a:rPr dirty="0" sz="2800" spc="-55">
                <a:latin typeface="Arial"/>
                <a:cs typeface="Arial"/>
              </a:rPr>
              <a:t>phương </a:t>
            </a:r>
            <a:r>
              <a:rPr dirty="0" sz="2800" spc="-45">
                <a:latin typeface="Arial"/>
                <a:cs typeface="Arial"/>
              </a:rPr>
              <a:t>thức </a:t>
            </a:r>
            <a:r>
              <a:rPr dirty="0" sz="2800" spc="-30">
                <a:latin typeface="Arial"/>
                <a:cs typeface="Arial"/>
              </a:rPr>
              <a:t>khác nhau </a:t>
            </a:r>
            <a:r>
              <a:rPr dirty="0" sz="2800" spc="80">
                <a:latin typeface="Arial"/>
                <a:cs typeface="Arial"/>
              </a:rPr>
              <a:t>để  </a:t>
            </a:r>
            <a:r>
              <a:rPr dirty="0" sz="2800" spc="-25">
                <a:latin typeface="Arial"/>
                <a:cs typeface="Arial"/>
              </a:rPr>
              <a:t>thao tác trên </a:t>
            </a:r>
            <a:r>
              <a:rPr dirty="0" sz="2800" spc="50">
                <a:latin typeface="Arial"/>
                <a:cs typeface="Arial"/>
              </a:rPr>
              <a:t>đối </a:t>
            </a:r>
            <a:r>
              <a:rPr dirty="0" sz="2800" spc="-60">
                <a:latin typeface="Arial"/>
                <a:cs typeface="Arial"/>
              </a:rPr>
              <a:t>tượng </a:t>
            </a:r>
            <a:r>
              <a:rPr dirty="0" sz="2800" spc="-30">
                <a:latin typeface="Arial"/>
                <a:cs typeface="Arial"/>
              </a:rPr>
              <a:t>string </a:t>
            </a:r>
            <a:r>
              <a:rPr dirty="0" sz="2800" spc="0">
                <a:latin typeface="Arial"/>
                <a:cs typeface="Arial"/>
              </a:rPr>
              <a:t>(chuỗi </a:t>
            </a:r>
            <a:r>
              <a:rPr dirty="0" sz="2800" spc="-20">
                <a:latin typeface="Arial"/>
                <a:cs typeface="Arial"/>
              </a:rPr>
              <a:t>ký</a:t>
            </a:r>
            <a:r>
              <a:rPr dirty="0" sz="2800" spc="-360">
                <a:latin typeface="Arial"/>
                <a:cs typeface="Arial"/>
              </a:rPr>
              <a:t> </a:t>
            </a:r>
            <a:r>
              <a:rPr dirty="0" sz="2800" spc="-40">
                <a:latin typeface="Arial"/>
                <a:cs typeface="Arial"/>
              </a:rPr>
              <a:t>tự)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45">
                <a:latin typeface="Arial"/>
                <a:cs typeface="Arial"/>
              </a:rPr>
              <a:t>Những </a:t>
            </a:r>
            <a:r>
              <a:rPr dirty="0" sz="2800" spc="50">
                <a:latin typeface="Arial"/>
                <a:cs typeface="Arial"/>
              </a:rPr>
              <a:t>đối </a:t>
            </a:r>
            <a:r>
              <a:rPr dirty="0" sz="2800" spc="-60">
                <a:latin typeface="Arial"/>
                <a:cs typeface="Arial"/>
              </a:rPr>
              <a:t>tượng </a:t>
            </a:r>
            <a:r>
              <a:rPr dirty="0" sz="2800" spc="55">
                <a:latin typeface="Arial"/>
                <a:cs typeface="Arial"/>
              </a:rPr>
              <a:t>của </a:t>
            </a:r>
            <a:r>
              <a:rPr dirty="0" sz="2800" spc="-50">
                <a:latin typeface="Arial"/>
                <a:cs typeface="Arial"/>
              </a:rPr>
              <a:t>lớp </a:t>
            </a:r>
            <a:r>
              <a:rPr dirty="0" sz="2800" spc="-25">
                <a:latin typeface="Arial"/>
                <a:cs typeface="Arial"/>
              </a:rPr>
              <a:t>này khá linh</a:t>
            </a:r>
            <a:r>
              <a:rPr dirty="0" sz="2800" spc="-390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hoạt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06219" y="2183794"/>
          <a:ext cx="7580630" cy="1296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1584"/>
                <a:gridCol w="1141933"/>
                <a:gridCol w="1496720"/>
                <a:gridCol w="1041704"/>
                <a:gridCol w="1548385"/>
              </a:tblGrid>
              <a:tr h="431800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254"/>
                        </a:lnSpc>
                        <a:buChar char="•"/>
                        <a:tabLst>
                          <a:tab pos="374015" algn="l"/>
                          <a:tab pos="374650" algn="l"/>
                          <a:tab pos="1485265" algn="l"/>
                        </a:tabLst>
                      </a:pPr>
                      <a:r>
                        <a:rPr dirty="0" sz="2800" spc="-30">
                          <a:latin typeface="Arial"/>
                          <a:cs typeface="Arial"/>
                        </a:rPr>
                        <a:t>Cung	</a:t>
                      </a:r>
                      <a:r>
                        <a:rPr dirty="0" sz="2800" spc="40">
                          <a:latin typeface="Arial"/>
                          <a:cs typeface="Arial"/>
                        </a:rPr>
                        <a:t>cấp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9539">
                        <a:lnSpc>
                          <a:spcPts val="3254"/>
                        </a:lnSpc>
                      </a:pPr>
                      <a:r>
                        <a:rPr dirty="0" sz="2800" spc="-3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2800" spc="-40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ữ</a:t>
                      </a:r>
                      <a:r>
                        <a:rPr dirty="0" sz="2800" spc="-4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254"/>
                        </a:lnSpc>
                      </a:pPr>
                      <a:r>
                        <a:rPr dirty="0" sz="2800" spc="-60">
                          <a:latin typeface="Arial"/>
                          <a:cs typeface="Arial"/>
                        </a:rPr>
                        <a:t>phương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3254"/>
                        </a:lnSpc>
                      </a:pPr>
                      <a:r>
                        <a:rPr dirty="0" sz="2800" spc="-45">
                          <a:latin typeface="Arial"/>
                          <a:cs typeface="Arial"/>
                        </a:rPr>
                        <a:t>thức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3254"/>
                        </a:lnSpc>
                        <a:tabLst>
                          <a:tab pos="939800" algn="l"/>
                        </a:tabLst>
                      </a:pPr>
                      <a:r>
                        <a:rPr dirty="0" sz="2800" spc="-35">
                          <a:latin typeface="Arial"/>
                          <a:cs typeface="Arial"/>
                        </a:rPr>
                        <a:t>kh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ở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i	</a:t>
                      </a:r>
                      <a:r>
                        <a:rPr dirty="0" sz="2800" spc="-2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2800" spc="-5">
                          <a:latin typeface="Arial"/>
                          <a:cs typeface="Arial"/>
                        </a:rPr>
                        <a:t>ạ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850900">
                <a:tc>
                  <a:txBody>
                    <a:bodyPr/>
                    <a:lstStyle/>
                    <a:p>
                      <a:pPr marL="374650">
                        <a:lnSpc>
                          <a:spcPts val="3065"/>
                        </a:lnSpc>
                      </a:pPr>
                      <a:r>
                        <a:rPr dirty="0" sz="2800" spc="-30">
                          <a:latin typeface="Arial"/>
                          <a:cs typeface="Arial"/>
                        </a:rPr>
                        <a:t>(constructor)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374650">
                        <a:lnSpc>
                          <a:spcPts val="3690"/>
                        </a:lnSpc>
                      </a:pPr>
                      <a:r>
                        <a:rPr dirty="0" sz="3200" spc="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2800" spc="-3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800" spc="-35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2800" spc="-3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800" spc="-3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2800" spc="-2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2800" spc="-30">
                          <a:latin typeface="Arial"/>
                          <a:cs typeface="Arial"/>
                        </a:rPr>
                        <a:t>oa</a:t>
                      </a:r>
                      <a:r>
                        <a:rPr dirty="0" sz="2800" spc="-40"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2800" spc="-3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4940">
                        <a:lnSpc>
                          <a:spcPts val="3215"/>
                        </a:lnSpc>
                      </a:pPr>
                      <a:r>
                        <a:rPr dirty="0" sz="2800" spc="-5">
                          <a:latin typeface="Arial"/>
                          <a:cs typeface="Arial"/>
                        </a:rPr>
                        <a:t>đã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ts val="3215"/>
                        </a:lnSpc>
                      </a:pPr>
                      <a:r>
                        <a:rPr dirty="0" sz="2800" spc="-60">
                          <a:latin typeface="Arial"/>
                          <a:cs typeface="Arial"/>
                        </a:rPr>
                        <a:t>được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ts val="3215"/>
                        </a:lnSpc>
                      </a:pPr>
                      <a:r>
                        <a:rPr dirty="0" sz="2800" spc="30">
                          <a:latin typeface="Arial"/>
                          <a:cs typeface="Arial"/>
                        </a:rPr>
                        <a:t>nạp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215"/>
                        </a:lnSpc>
                      </a:pPr>
                      <a:r>
                        <a:rPr dirty="0" sz="2800" spc="-3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2800" spc="-10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2800" spc="-30">
                          <a:latin typeface="Arial"/>
                          <a:cs typeface="Arial"/>
                        </a:rPr>
                        <a:t>ồ</a:t>
                      </a:r>
                      <a:r>
                        <a:rPr dirty="0" sz="2800" spc="-3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25269" y="3459968"/>
            <a:ext cx="7028180" cy="356489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45">
                <a:latin typeface="Arial"/>
                <a:cs typeface="Arial"/>
              </a:rPr>
              <a:t>Những </a:t>
            </a:r>
            <a:r>
              <a:rPr dirty="0" sz="2800" spc="-55">
                <a:latin typeface="Arial"/>
                <a:cs typeface="Arial"/>
              </a:rPr>
              <a:t>phương </a:t>
            </a:r>
            <a:r>
              <a:rPr dirty="0" sz="2800" spc="-45">
                <a:latin typeface="Arial"/>
                <a:cs typeface="Arial"/>
              </a:rPr>
              <a:t>thức </a:t>
            </a:r>
            <a:r>
              <a:rPr dirty="0" sz="2800" spc="60">
                <a:latin typeface="Arial"/>
                <a:cs typeface="Arial"/>
              </a:rPr>
              <a:t>của </a:t>
            </a:r>
            <a:r>
              <a:rPr dirty="0" sz="2800" spc="-55">
                <a:latin typeface="Arial"/>
                <a:cs typeface="Arial"/>
              </a:rPr>
              <a:t>lớp</a:t>
            </a:r>
            <a:r>
              <a:rPr dirty="0" sz="2800" spc="-225">
                <a:latin typeface="Arial"/>
                <a:cs typeface="Arial"/>
              </a:rPr>
              <a:t> </a:t>
            </a:r>
            <a:r>
              <a:rPr dirty="0" sz="2800" spc="-30" b="1">
                <a:latin typeface="Arial"/>
                <a:cs typeface="Arial"/>
              </a:rPr>
              <a:t>StringBuffer</a:t>
            </a:r>
            <a:r>
              <a:rPr dirty="0" sz="2800" spc="-3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append(</a:t>
            </a:r>
            <a:r>
              <a:rPr dirty="0" sz="2600" spc="-7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insert(</a:t>
            </a:r>
            <a:r>
              <a:rPr dirty="0" sz="2600" spc="-10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2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charAt(</a:t>
            </a:r>
            <a:r>
              <a:rPr dirty="0" sz="2600" spc="-8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setCharAt(</a:t>
            </a:r>
            <a:r>
              <a:rPr dirty="0" sz="2600" spc="-7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2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setLength(</a:t>
            </a:r>
            <a:r>
              <a:rPr dirty="0" sz="2600" spc="-9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getChars(</a:t>
            </a:r>
            <a:r>
              <a:rPr dirty="0" sz="2600" spc="-8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7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reverse(</a:t>
            </a:r>
            <a:r>
              <a:rPr dirty="0" sz="2600" spc="-11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0329" y="840739"/>
            <a:ext cx="49161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</a:t>
            </a:r>
            <a:r>
              <a:rPr dirty="0" spc="-130"/>
              <a:t> </a:t>
            </a:r>
            <a:r>
              <a:rPr dirty="0" spc="-40" b="1">
                <a:latin typeface="Arial"/>
                <a:cs typeface="Arial"/>
              </a:rPr>
              <a:t>java.lang.Math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2002790"/>
            <a:ext cx="1590675" cy="311658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abs()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ceil()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floor()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max()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min()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r</a:t>
            </a: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ound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(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1870" y="2002790"/>
            <a:ext cx="1882775" cy="260096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r</a:t>
            </a: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a</a:t>
            </a: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ndo</a:t>
            </a:r>
            <a:r>
              <a:rPr dirty="0" sz="2800" spc="-55" b="1">
                <a:solidFill>
                  <a:srgbClr val="A72700"/>
                </a:solidFill>
                <a:latin typeface="Arial"/>
                <a:cs typeface="Arial"/>
              </a:rPr>
              <a:t>m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(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sqrt()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sin()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cos()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tan()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2110" y="833119"/>
            <a:ext cx="332612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</a:t>
            </a:r>
            <a:r>
              <a:rPr dirty="0" spc="-140"/>
              <a:t> </a:t>
            </a:r>
            <a:r>
              <a:rPr dirty="0" spc="-50" b="1">
                <a:latin typeface="Arial"/>
                <a:cs typeface="Arial"/>
              </a:rPr>
              <a:t>Runtime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897380"/>
            <a:ext cx="7540625" cy="425704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0">
                <a:latin typeface="Arial"/>
                <a:cs typeface="Arial"/>
              </a:rPr>
              <a:t>Đóng gói </a:t>
            </a:r>
            <a:r>
              <a:rPr dirty="0" sz="2800" spc="-35">
                <a:latin typeface="Arial"/>
                <a:cs typeface="Arial"/>
              </a:rPr>
              <a:t>(Encapsulates) </a:t>
            </a:r>
            <a:r>
              <a:rPr dirty="0" sz="2800" spc="-25">
                <a:latin typeface="Arial"/>
                <a:cs typeface="Arial"/>
              </a:rPr>
              <a:t>môi </a:t>
            </a:r>
            <a:r>
              <a:rPr dirty="0" sz="2800" spc="-55">
                <a:latin typeface="Arial"/>
                <a:cs typeface="Arial"/>
              </a:rPr>
              <a:t>trường </a:t>
            </a:r>
            <a:r>
              <a:rPr dirty="0" sz="2800" spc="-40">
                <a:latin typeface="Arial"/>
                <a:cs typeface="Arial"/>
              </a:rPr>
              <a:t>thực</a:t>
            </a:r>
            <a:r>
              <a:rPr dirty="0" sz="2800" spc="-17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thi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35">
                <a:latin typeface="Arial"/>
                <a:cs typeface="Arial"/>
              </a:rPr>
              <a:t>Dùng </a:t>
            </a:r>
            <a:r>
              <a:rPr dirty="0" sz="2800" spc="75">
                <a:latin typeface="Arial"/>
                <a:cs typeface="Arial"/>
              </a:rPr>
              <a:t>để </a:t>
            </a:r>
            <a:r>
              <a:rPr dirty="0" sz="2800" spc="10">
                <a:latin typeface="Arial"/>
                <a:cs typeface="Arial"/>
              </a:rPr>
              <a:t>quản </a:t>
            </a:r>
            <a:r>
              <a:rPr dirty="0" sz="2800" spc="-15">
                <a:latin typeface="Arial"/>
                <a:cs typeface="Arial"/>
              </a:rPr>
              <a:t>lý </a:t>
            </a:r>
            <a:r>
              <a:rPr dirty="0" sz="2800" spc="60">
                <a:latin typeface="Arial"/>
                <a:cs typeface="Arial"/>
              </a:rPr>
              <a:t>bộ </a:t>
            </a:r>
            <a:r>
              <a:rPr dirty="0" sz="2800" spc="-55">
                <a:latin typeface="Arial"/>
                <a:cs typeface="Arial"/>
              </a:rPr>
              <a:t>nhớ, </a:t>
            </a:r>
            <a:r>
              <a:rPr dirty="0" sz="2800" spc="-20">
                <a:latin typeface="Arial"/>
                <a:cs typeface="Arial"/>
              </a:rPr>
              <a:t>và thi </a:t>
            </a:r>
            <a:r>
              <a:rPr dirty="0" sz="2800" spc="-30">
                <a:latin typeface="Arial"/>
                <a:cs typeface="Arial"/>
              </a:rPr>
              <a:t>hành </a:t>
            </a:r>
            <a:r>
              <a:rPr dirty="0" sz="2800" spc="-45">
                <a:latin typeface="Arial"/>
                <a:cs typeface="Arial"/>
              </a:rPr>
              <a:t>những  </a:t>
            </a:r>
            <a:r>
              <a:rPr dirty="0" sz="2800" spc="25">
                <a:latin typeface="Arial"/>
                <a:cs typeface="Arial"/>
              </a:rPr>
              <a:t>tiến </a:t>
            </a:r>
            <a:r>
              <a:rPr dirty="0" sz="2800" spc="-25">
                <a:latin typeface="Arial"/>
                <a:cs typeface="Arial"/>
              </a:rPr>
              <a:t>trình </a:t>
            </a:r>
            <a:r>
              <a:rPr dirty="0" sz="2800" spc="15">
                <a:latin typeface="Arial"/>
                <a:cs typeface="Arial"/>
              </a:rPr>
              <a:t>cộng</a:t>
            </a:r>
            <a:r>
              <a:rPr dirty="0" sz="2800" spc="-24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thêm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60">
                <a:latin typeface="Arial"/>
                <a:cs typeface="Arial"/>
              </a:rPr>
              <a:t>Phương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-40">
                <a:latin typeface="Arial"/>
                <a:cs typeface="Arial"/>
              </a:rPr>
              <a:t>thức: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exit(int)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freeMemory(</a:t>
            </a:r>
            <a:r>
              <a:rPr dirty="0" sz="2400" spc="-9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getRuntime(</a:t>
            </a:r>
            <a:r>
              <a:rPr dirty="0" sz="2400" spc="-6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gc(</a:t>
            </a:r>
            <a:r>
              <a:rPr dirty="0" sz="2400" spc="-8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totalMemory(</a:t>
            </a:r>
            <a:r>
              <a:rPr dirty="0" sz="2400" spc="-8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exec(String)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3889" y="109220"/>
            <a:ext cx="30886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</a:t>
            </a:r>
            <a:r>
              <a:rPr dirty="0" spc="-165"/>
              <a:t> </a:t>
            </a:r>
            <a:r>
              <a:rPr dirty="0" spc="-40" b="1">
                <a:latin typeface="Arial"/>
                <a:cs typeface="Arial"/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1419" y="981710"/>
            <a:ext cx="7560945" cy="567690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300990" marR="5080" indent="-288290">
              <a:lnSpc>
                <a:spcPts val="3020"/>
              </a:lnSpc>
              <a:spcBef>
                <a:spcPts val="480"/>
              </a:spcBef>
              <a:buChar char="•"/>
              <a:tabLst>
                <a:tab pos="300990" algn="l"/>
              </a:tabLst>
            </a:pPr>
            <a:r>
              <a:rPr dirty="0" sz="2800" spc="-30">
                <a:latin typeface="Arial"/>
                <a:cs typeface="Arial"/>
              </a:rPr>
              <a:t>Cung </a:t>
            </a:r>
            <a:r>
              <a:rPr dirty="0" sz="2800" spc="40">
                <a:latin typeface="Arial"/>
                <a:cs typeface="Arial"/>
              </a:rPr>
              <a:t>cấp </a:t>
            </a:r>
            <a:r>
              <a:rPr dirty="0" sz="2800" spc="-45">
                <a:latin typeface="Arial"/>
                <a:cs typeface="Arial"/>
              </a:rPr>
              <a:t>những </a:t>
            </a:r>
            <a:r>
              <a:rPr dirty="0" sz="2800" spc="50">
                <a:latin typeface="Arial"/>
                <a:cs typeface="Arial"/>
              </a:rPr>
              <a:t>hạ </a:t>
            </a:r>
            <a:r>
              <a:rPr dirty="0" sz="2800" spc="15">
                <a:latin typeface="Arial"/>
                <a:cs typeface="Arial"/>
              </a:rPr>
              <a:t>tầng </a:t>
            </a:r>
            <a:r>
              <a:rPr dirty="0" sz="2800" spc="5">
                <a:latin typeface="Arial"/>
                <a:cs typeface="Arial"/>
              </a:rPr>
              <a:t>chuẩn </a:t>
            </a:r>
            <a:r>
              <a:rPr dirty="0" sz="2800" spc="-55">
                <a:latin typeface="Arial"/>
                <a:cs typeface="Arial"/>
              </a:rPr>
              <a:t>như </a:t>
            </a:r>
            <a:r>
              <a:rPr dirty="0" sz="2800" spc="10">
                <a:latin typeface="Arial"/>
                <a:cs typeface="Arial"/>
              </a:rPr>
              <a:t>nhập  </a:t>
            </a:r>
            <a:r>
              <a:rPr dirty="0" sz="2800" spc="-25">
                <a:latin typeface="Arial"/>
                <a:cs typeface="Arial"/>
              </a:rPr>
              <a:t>(Input), </a:t>
            </a:r>
            <a:r>
              <a:rPr dirty="0" sz="2800" spc="15">
                <a:latin typeface="Arial"/>
                <a:cs typeface="Arial"/>
              </a:rPr>
              <a:t>xuất </a:t>
            </a:r>
            <a:r>
              <a:rPr dirty="0" sz="2800" spc="-30">
                <a:latin typeface="Arial"/>
                <a:cs typeface="Arial"/>
              </a:rPr>
              <a:t>(Output) </a:t>
            </a:r>
            <a:r>
              <a:rPr dirty="0" sz="2800" spc="-20">
                <a:latin typeface="Arial"/>
                <a:cs typeface="Arial"/>
              </a:rPr>
              <a:t>và các </a:t>
            </a:r>
            <a:r>
              <a:rPr dirty="0" sz="2800" spc="5">
                <a:latin typeface="Arial"/>
                <a:cs typeface="Arial"/>
              </a:rPr>
              <a:t>luồng </a:t>
            </a:r>
            <a:r>
              <a:rPr dirty="0" sz="2800" spc="-10">
                <a:latin typeface="Arial"/>
                <a:cs typeface="Arial"/>
              </a:rPr>
              <a:t>lỗi(Error  </a:t>
            </a:r>
            <a:r>
              <a:rPr dirty="0" sz="2800" spc="-35">
                <a:latin typeface="Arial"/>
                <a:cs typeface="Arial"/>
              </a:rPr>
              <a:t>Streams)</a:t>
            </a:r>
            <a:endParaRPr sz="2800">
              <a:latin typeface="Arial"/>
              <a:cs typeface="Arial"/>
            </a:endParaRPr>
          </a:p>
          <a:p>
            <a:pPr algn="just" marL="300990" marR="5080" indent="-288290">
              <a:lnSpc>
                <a:spcPct val="90000"/>
              </a:lnSpc>
              <a:spcBef>
                <a:spcPts val="645"/>
              </a:spcBef>
              <a:buChar char="•"/>
              <a:tabLst>
                <a:tab pos="300990" algn="l"/>
              </a:tabLst>
            </a:pPr>
            <a:r>
              <a:rPr dirty="0" sz="2800" spc="-30">
                <a:latin typeface="Arial"/>
                <a:cs typeface="Arial"/>
              </a:rPr>
              <a:t>Cung </a:t>
            </a:r>
            <a:r>
              <a:rPr dirty="0" sz="2800" spc="40">
                <a:latin typeface="Arial"/>
                <a:cs typeface="Arial"/>
              </a:rPr>
              <a:t>cấp </a:t>
            </a:r>
            <a:r>
              <a:rPr dirty="0" sz="2800" spc="25">
                <a:latin typeface="Arial"/>
                <a:cs typeface="Arial"/>
              </a:rPr>
              <a:t>khả </a:t>
            </a:r>
            <a:r>
              <a:rPr dirty="0" sz="2800" spc="-20">
                <a:latin typeface="Arial"/>
                <a:cs typeface="Arial"/>
              </a:rPr>
              <a:t>năng </a:t>
            </a:r>
            <a:r>
              <a:rPr dirty="0" sz="2800" spc="-25">
                <a:latin typeface="Arial"/>
                <a:cs typeface="Arial"/>
              </a:rPr>
              <a:t>truy </a:t>
            </a:r>
            <a:r>
              <a:rPr dirty="0" sz="2800" spc="15">
                <a:latin typeface="Arial"/>
                <a:cs typeface="Arial"/>
              </a:rPr>
              <a:t>xuất </a:t>
            </a:r>
            <a:r>
              <a:rPr dirty="0" sz="2800" spc="40">
                <a:latin typeface="Arial"/>
                <a:cs typeface="Arial"/>
              </a:rPr>
              <a:t>đến </a:t>
            </a:r>
            <a:r>
              <a:rPr dirty="0" sz="2800" spc="-45">
                <a:latin typeface="Arial"/>
                <a:cs typeface="Arial"/>
              </a:rPr>
              <a:t>những  </a:t>
            </a:r>
            <a:r>
              <a:rPr dirty="0" sz="2800" spc="5">
                <a:latin typeface="Arial"/>
                <a:cs typeface="Arial"/>
              </a:rPr>
              <a:t>thuộc </a:t>
            </a:r>
            <a:r>
              <a:rPr dirty="0" sz="2800" spc="-20">
                <a:latin typeface="Arial"/>
                <a:cs typeface="Arial"/>
              </a:rPr>
              <a:t>tính </a:t>
            </a:r>
            <a:r>
              <a:rPr dirty="0" sz="2800" spc="60">
                <a:latin typeface="Arial"/>
                <a:cs typeface="Arial"/>
              </a:rPr>
              <a:t>của </a:t>
            </a:r>
            <a:r>
              <a:rPr dirty="0" sz="2800" spc="65">
                <a:latin typeface="Arial"/>
                <a:cs typeface="Arial"/>
              </a:rPr>
              <a:t>hệ </a:t>
            </a:r>
            <a:r>
              <a:rPr dirty="0" sz="2800" spc="5">
                <a:latin typeface="Arial"/>
                <a:cs typeface="Arial"/>
              </a:rPr>
              <a:t>thống </a:t>
            </a:r>
            <a:r>
              <a:rPr dirty="0" sz="2800" spc="-45">
                <a:latin typeface="Arial"/>
                <a:cs typeface="Arial"/>
              </a:rPr>
              <a:t>thực </a:t>
            </a:r>
            <a:r>
              <a:rPr dirty="0" sz="2800" spc="-20">
                <a:latin typeface="Arial"/>
                <a:cs typeface="Arial"/>
              </a:rPr>
              <a:t>thi </a:t>
            </a:r>
            <a:r>
              <a:rPr dirty="0" sz="2800" spc="-30">
                <a:latin typeface="Arial"/>
                <a:cs typeface="Arial"/>
              </a:rPr>
              <a:t>Java, </a:t>
            </a:r>
            <a:r>
              <a:rPr dirty="0" sz="2800" spc="-20">
                <a:latin typeface="Arial"/>
                <a:cs typeface="Arial"/>
              </a:rPr>
              <a:t>và  </a:t>
            </a:r>
            <a:r>
              <a:rPr dirty="0" sz="2800" spc="-45">
                <a:latin typeface="Arial"/>
                <a:cs typeface="Arial"/>
              </a:rPr>
              <a:t>những </a:t>
            </a:r>
            <a:r>
              <a:rPr dirty="0" sz="2800" spc="5">
                <a:latin typeface="Arial"/>
                <a:cs typeface="Arial"/>
              </a:rPr>
              <a:t>thuộc </a:t>
            </a:r>
            <a:r>
              <a:rPr dirty="0" sz="2800" spc="-20">
                <a:latin typeface="Arial"/>
                <a:cs typeface="Arial"/>
              </a:rPr>
              <a:t>tính </a:t>
            </a:r>
            <a:r>
              <a:rPr dirty="0" sz="2800" spc="-30">
                <a:latin typeface="Arial"/>
                <a:cs typeface="Arial"/>
              </a:rPr>
              <a:t>môi </a:t>
            </a:r>
            <a:r>
              <a:rPr dirty="0" sz="2800" spc="-55">
                <a:latin typeface="Arial"/>
                <a:cs typeface="Arial"/>
              </a:rPr>
              <a:t>trường </a:t>
            </a:r>
            <a:r>
              <a:rPr dirty="0" sz="2800" spc="-50">
                <a:latin typeface="Arial"/>
                <a:cs typeface="Arial"/>
              </a:rPr>
              <a:t>như </a:t>
            </a:r>
            <a:r>
              <a:rPr dirty="0" sz="2800" spc="-25">
                <a:latin typeface="Arial"/>
                <a:cs typeface="Arial"/>
              </a:rPr>
              <a:t>phiên </a:t>
            </a:r>
            <a:r>
              <a:rPr dirty="0" sz="2800" spc="15">
                <a:latin typeface="Arial"/>
                <a:cs typeface="Arial"/>
              </a:rPr>
              <a:t>bản,  </a:t>
            </a:r>
            <a:r>
              <a:rPr dirty="0" sz="2800" spc="-55">
                <a:latin typeface="Arial"/>
                <a:cs typeface="Arial"/>
              </a:rPr>
              <a:t>đường </a:t>
            </a:r>
            <a:r>
              <a:rPr dirty="0" sz="2800" spc="10">
                <a:latin typeface="Arial"/>
                <a:cs typeface="Arial"/>
              </a:rPr>
              <a:t>dẫn, </a:t>
            </a:r>
            <a:r>
              <a:rPr dirty="0" sz="2800" spc="-25">
                <a:latin typeface="Arial"/>
                <a:cs typeface="Arial"/>
              </a:rPr>
              <a:t>nhà cung</a:t>
            </a:r>
            <a:r>
              <a:rPr dirty="0" sz="2800" spc="-190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cấp…</a:t>
            </a:r>
            <a:endParaRPr sz="2800">
              <a:latin typeface="Arial"/>
              <a:cs typeface="Arial"/>
            </a:endParaRPr>
          </a:p>
          <a:p>
            <a:pPr marL="300990" indent="-288290">
              <a:lnSpc>
                <a:spcPct val="100000"/>
              </a:lnSpc>
              <a:spcBef>
                <a:spcPts val="355"/>
              </a:spcBef>
              <a:buChar char="•"/>
              <a:tabLst>
                <a:tab pos="300355" algn="l"/>
                <a:tab pos="300990" algn="l"/>
              </a:tabLst>
            </a:pPr>
            <a:r>
              <a:rPr dirty="0" sz="2800" spc="-60">
                <a:latin typeface="Arial"/>
                <a:cs typeface="Arial"/>
              </a:rPr>
              <a:t>Phương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-40">
                <a:latin typeface="Arial"/>
                <a:cs typeface="Arial"/>
              </a:rPr>
              <a:t>thức:</a:t>
            </a:r>
            <a:endParaRPr sz="2800">
              <a:latin typeface="Arial"/>
              <a:cs typeface="Arial"/>
            </a:endParaRPr>
          </a:p>
          <a:p>
            <a:pPr lvl="1" marL="701040" indent="-285750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70104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exit(int)</a:t>
            </a:r>
            <a:endParaRPr sz="2800">
              <a:latin typeface="Arial"/>
              <a:cs typeface="Arial"/>
            </a:endParaRPr>
          </a:p>
          <a:p>
            <a:pPr lvl="1" marL="701040" indent="-28575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0104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gc()</a:t>
            </a:r>
            <a:endParaRPr sz="2800">
              <a:latin typeface="Arial"/>
              <a:cs typeface="Arial"/>
            </a:endParaRPr>
          </a:p>
          <a:p>
            <a:pPr lvl="1" marL="701040" indent="-285750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70104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getProperties()</a:t>
            </a:r>
            <a:endParaRPr sz="2800">
              <a:latin typeface="Arial"/>
              <a:cs typeface="Arial"/>
            </a:endParaRPr>
          </a:p>
          <a:p>
            <a:pPr lvl="1" marL="701040" indent="-285750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70104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setProperties()</a:t>
            </a:r>
            <a:endParaRPr sz="2800">
              <a:latin typeface="Arial"/>
              <a:cs typeface="Arial"/>
            </a:endParaRPr>
          </a:p>
          <a:p>
            <a:pPr lvl="1" marL="701040" indent="-285750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70104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currentTimeMillis()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833119"/>
            <a:ext cx="25971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</a:t>
            </a:r>
            <a:r>
              <a:rPr dirty="0" spc="-165"/>
              <a:t> </a:t>
            </a:r>
            <a:r>
              <a:rPr dirty="0" spc="-40" b="1">
                <a:latin typeface="Arial"/>
                <a:cs typeface="Arial"/>
              </a:rPr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965960"/>
            <a:ext cx="7542530" cy="462534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355600" marR="5080" indent="-342900">
              <a:lnSpc>
                <a:spcPct val="9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3200" spc="55">
                <a:latin typeface="Arial"/>
                <a:cs typeface="Arial"/>
              </a:rPr>
              <a:t>Thể </a:t>
            </a:r>
            <a:r>
              <a:rPr dirty="0" sz="3200" spc="35">
                <a:latin typeface="Arial"/>
                <a:cs typeface="Arial"/>
              </a:rPr>
              <a:t>hiện </a:t>
            </a:r>
            <a:r>
              <a:rPr dirty="0" sz="3200" spc="-5">
                <a:latin typeface="Arial"/>
                <a:cs typeface="Arial"/>
              </a:rPr>
              <a:t>(Instance) </a:t>
            </a:r>
            <a:r>
              <a:rPr dirty="0" sz="3200" spc="75">
                <a:latin typeface="Arial"/>
                <a:cs typeface="Arial"/>
              </a:rPr>
              <a:t>của </a:t>
            </a:r>
            <a:r>
              <a:rPr dirty="0" sz="3200" spc="-50">
                <a:latin typeface="Arial"/>
                <a:cs typeface="Arial"/>
              </a:rPr>
              <a:t>lớp </a:t>
            </a:r>
            <a:r>
              <a:rPr dirty="0" sz="3200" spc="-10">
                <a:latin typeface="Arial"/>
                <a:cs typeface="Arial"/>
              </a:rPr>
              <a:t>này </a:t>
            </a:r>
            <a:r>
              <a:rPr dirty="0" sz="3200">
                <a:latin typeface="Arial"/>
                <a:cs typeface="Arial"/>
              </a:rPr>
              <a:t>che  </a:t>
            </a:r>
            <a:r>
              <a:rPr dirty="0" sz="3200" spc="35">
                <a:latin typeface="Arial"/>
                <a:cs typeface="Arial"/>
              </a:rPr>
              <a:t>giấu </a:t>
            </a:r>
            <a:r>
              <a:rPr dirty="0" sz="3200" spc="-10">
                <a:latin typeface="Arial"/>
                <a:cs typeface="Arial"/>
              </a:rPr>
              <a:t>tình </a:t>
            </a:r>
            <a:r>
              <a:rPr dirty="0" sz="3200" spc="25">
                <a:latin typeface="Arial"/>
                <a:cs typeface="Arial"/>
              </a:rPr>
              <a:t>trạng </a:t>
            </a:r>
            <a:r>
              <a:rPr dirty="0" sz="3200" spc="-35">
                <a:latin typeface="Arial"/>
                <a:cs typeface="Arial"/>
              </a:rPr>
              <a:t>thực </a:t>
            </a:r>
            <a:r>
              <a:rPr dirty="0" sz="3200" spc="-5">
                <a:latin typeface="Arial"/>
                <a:cs typeface="Arial"/>
              </a:rPr>
              <a:t>thi </a:t>
            </a:r>
            <a:r>
              <a:rPr dirty="0" sz="3200" spc="65">
                <a:latin typeface="Arial"/>
                <a:cs typeface="Arial"/>
              </a:rPr>
              <a:t>của </a:t>
            </a:r>
            <a:r>
              <a:rPr dirty="0" sz="3200" spc="50">
                <a:latin typeface="Arial"/>
                <a:cs typeface="Arial"/>
              </a:rPr>
              <a:t>đối </a:t>
            </a:r>
            <a:r>
              <a:rPr dirty="0" sz="3200" spc="-55">
                <a:latin typeface="Arial"/>
                <a:cs typeface="Arial"/>
              </a:rPr>
              <a:t>tượng  </a:t>
            </a:r>
            <a:r>
              <a:rPr dirty="0" sz="3200" spc="-10">
                <a:latin typeface="Arial"/>
                <a:cs typeface="Arial"/>
              </a:rPr>
              <a:t>trong </a:t>
            </a:r>
            <a:r>
              <a:rPr dirty="0" sz="3200" spc="50">
                <a:latin typeface="Arial"/>
                <a:cs typeface="Arial"/>
              </a:rPr>
              <a:t>một </a:t>
            </a:r>
            <a:r>
              <a:rPr dirty="0" sz="3200" spc="-50">
                <a:latin typeface="Arial"/>
                <a:cs typeface="Arial"/>
              </a:rPr>
              <a:t>ứng </a:t>
            </a:r>
            <a:r>
              <a:rPr dirty="0" sz="3200" spc="50">
                <a:latin typeface="Arial"/>
                <a:cs typeface="Arial"/>
              </a:rPr>
              <a:t>dụng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Java</a:t>
            </a:r>
            <a:endParaRPr sz="3200">
              <a:latin typeface="Arial"/>
              <a:cs typeface="Arial"/>
            </a:endParaRPr>
          </a:p>
          <a:p>
            <a:pPr algn="just" marL="355600" marR="14604" indent="-342900">
              <a:lnSpc>
                <a:spcPts val="3450"/>
              </a:lnSpc>
              <a:spcBef>
                <a:spcPts val="844"/>
              </a:spcBef>
              <a:buChar char="•"/>
              <a:tabLst>
                <a:tab pos="355600" algn="l"/>
              </a:tabLst>
            </a:pPr>
            <a:r>
              <a:rPr dirty="0" sz="3200" spc="50">
                <a:latin typeface="Arial"/>
                <a:cs typeface="Arial"/>
              </a:rPr>
              <a:t>Đối </a:t>
            </a:r>
            <a:r>
              <a:rPr dirty="0" sz="3200" spc="-55">
                <a:latin typeface="Arial"/>
                <a:cs typeface="Arial"/>
              </a:rPr>
              <a:t>tượng </a:t>
            </a:r>
            <a:r>
              <a:rPr dirty="0" sz="3200" spc="35">
                <a:latin typeface="Arial"/>
                <a:cs typeface="Arial"/>
              </a:rPr>
              <a:t>hoặc </a:t>
            </a:r>
            <a:r>
              <a:rPr dirty="0" sz="3200" spc="55">
                <a:latin typeface="Arial"/>
                <a:cs typeface="Arial"/>
              </a:rPr>
              <a:t>thể </a:t>
            </a:r>
            <a:r>
              <a:rPr dirty="0" sz="3200" spc="35">
                <a:latin typeface="Arial"/>
                <a:cs typeface="Arial"/>
              </a:rPr>
              <a:t>hiện </a:t>
            </a:r>
            <a:r>
              <a:rPr dirty="0" sz="3200" spc="75">
                <a:latin typeface="Arial"/>
                <a:cs typeface="Arial"/>
              </a:rPr>
              <a:t>của </a:t>
            </a:r>
            <a:r>
              <a:rPr dirty="0" sz="3200" spc="-60">
                <a:latin typeface="Arial"/>
                <a:cs typeface="Arial"/>
              </a:rPr>
              <a:t>lớp </a:t>
            </a:r>
            <a:r>
              <a:rPr dirty="0" sz="3200" spc="-10">
                <a:latin typeface="Arial"/>
                <a:cs typeface="Arial"/>
              </a:rPr>
              <a:t>này  </a:t>
            </a:r>
            <a:r>
              <a:rPr dirty="0" sz="3200" spc="-5">
                <a:latin typeface="Arial"/>
                <a:cs typeface="Arial"/>
              </a:rPr>
              <a:t>có </a:t>
            </a:r>
            <a:r>
              <a:rPr dirty="0" sz="3200" spc="55">
                <a:latin typeface="Arial"/>
                <a:cs typeface="Arial"/>
              </a:rPr>
              <a:t>thể tạo </a:t>
            </a:r>
            <a:r>
              <a:rPr dirty="0" sz="3200" spc="-5">
                <a:latin typeface="Arial"/>
                <a:cs typeface="Arial"/>
              </a:rPr>
              <a:t>ra </a:t>
            </a:r>
            <a:r>
              <a:rPr dirty="0" sz="3200" spc="35">
                <a:latin typeface="Arial"/>
                <a:cs typeface="Arial"/>
              </a:rPr>
              <a:t>bằng </a:t>
            </a:r>
            <a:r>
              <a:rPr dirty="0" sz="3200">
                <a:latin typeface="Arial"/>
                <a:cs typeface="Arial"/>
              </a:rPr>
              <a:t>1 </a:t>
            </a:r>
            <a:r>
              <a:rPr dirty="0" sz="3200" spc="-10">
                <a:latin typeface="Arial"/>
                <a:cs typeface="Arial"/>
              </a:rPr>
              <a:t>trong </a:t>
            </a:r>
            <a:r>
              <a:rPr dirty="0" sz="3200">
                <a:latin typeface="Arial"/>
                <a:cs typeface="Arial"/>
              </a:rPr>
              <a:t>3 </a:t>
            </a:r>
            <a:r>
              <a:rPr dirty="0" sz="3200" spc="-5">
                <a:latin typeface="Arial"/>
                <a:cs typeface="Arial"/>
              </a:rPr>
              <a:t>cách</a:t>
            </a:r>
            <a:r>
              <a:rPr dirty="0" sz="3200" spc="-26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sau:</a:t>
            </a:r>
            <a:endParaRPr sz="3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54"/>
              </a:spcBef>
              <a:buChar char="–"/>
              <a:tabLst>
                <a:tab pos="755650" algn="l"/>
              </a:tabLst>
            </a:pPr>
            <a:r>
              <a:rPr dirty="0" sz="2400" spc="-50">
                <a:latin typeface="Arial"/>
                <a:cs typeface="Arial"/>
              </a:rPr>
              <a:t>Sử </a:t>
            </a:r>
            <a:r>
              <a:rPr dirty="0" sz="2400" spc="40">
                <a:latin typeface="Arial"/>
                <a:cs typeface="Arial"/>
              </a:rPr>
              <a:t>dụng </a:t>
            </a:r>
            <a:r>
              <a:rPr dirty="0" sz="2400" spc="-40">
                <a:latin typeface="Arial"/>
                <a:cs typeface="Arial"/>
              </a:rPr>
              <a:t>phương </a:t>
            </a:r>
            <a:r>
              <a:rPr dirty="0" sz="2400" spc="-25">
                <a:latin typeface="Arial"/>
                <a:cs typeface="Arial"/>
              </a:rPr>
              <a:t>thức </a:t>
            </a:r>
            <a:r>
              <a:rPr dirty="0" sz="2400" spc="-10" b="1">
                <a:latin typeface="Arial"/>
                <a:cs typeface="Arial"/>
              </a:rPr>
              <a:t>getClass( </a:t>
            </a:r>
            <a:r>
              <a:rPr dirty="0" sz="2400" b="1">
                <a:latin typeface="Arial"/>
                <a:cs typeface="Arial"/>
              </a:rPr>
              <a:t>) </a:t>
            </a:r>
            <a:r>
              <a:rPr dirty="0" sz="2400" spc="55">
                <a:latin typeface="Arial"/>
                <a:cs typeface="Arial"/>
              </a:rPr>
              <a:t>của </a:t>
            </a:r>
            <a:r>
              <a:rPr dirty="0" sz="2400" spc="35">
                <a:latin typeface="Arial"/>
                <a:cs typeface="Arial"/>
              </a:rPr>
              <a:t>đối</a:t>
            </a:r>
            <a:r>
              <a:rPr dirty="0" sz="2400" spc="85">
                <a:latin typeface="Arial"/>
                <a:cs typeface="Arial"/>
              </a:rPr>
              <a:t> </a:t>
            </a:r>
            <a:r>
              <a:rPr dirty="0" sz="2400" spc="-45">
                <a:latin typeface="Arial"/>
                <a:cs typeface="Arial"/>
              </a:rPr>
              <a:t>tượng</a:t>
            </a:r>
            <a:endParaRPr sz="2400">
              <a:latin typeface="Arial"/>
              <a:cs typeface="Arial"/>
            </a:endParaRPr>
          </a:p>
          <a:p>
            <a:pPr algn="just" lvl="1" marL="755650" marR="6985" indent="-285750">
              <a:lnSpc>
                <a:spcPct val="89900"/>
              </a:lnSpc>
              <a:spcBef>
                <a:spcPts val="595"/>
              </a:spcBef>
              <a:buChar char="–"/>
              <a:tabLst>
                <a:tab pos="755650" algn="l"/>
              </a:tabLst>
            </a:pPr>
            <a:r>
              <a:rPr dirty="0" sz="2400" spc="-50">
                <a:latin typeface="Arial"/>
                <a:cs typeface="Arial"/>
              </a:rPr>
              <a:t>Sử </a:t>
            </a:r>
            <a:r>
              <a:rPr dirty="0" sz="2400" spc="40">
                <a:latin typeface="Arial"/>
                <a:cs typeface="Arial"/>
              </a:rPr>
              <a:t>dụng </a:t>
            </a:r>
            <a:r>
              <a:rPr dirty="0" sz="2400" spc="-35">
                <a:latin typeface="Arial"/>
                <a:cs typeface="Arial"/>
              </a:rPr>
              <a:t>phương </a:t>
            </a:r>
            <a:r>
              <a:rPr dirty="0" sz="2400" spc="-25">
                <a:latin typeface="Arial"/>
                <a:cs typeface="Arial"/>
              </a:rPr>
              <a:t>thức </a:t>
            </a:r>
            <a:r>
              <a:rPr dirty="0" sz="2400">
                <a:latin typeface="Arial"/>
                <a:cs typeface="Arial"/>
              </a:rPr>
              <a:t>tĩnh </a:t>
            </a:r>
            <a:r>
              <a:rPr dirty="0" sz="2400" spc="-5" b="1">
                <a:latin typeface="Arial"/>
                <a:cs typeface="Arial"/>
              </a:rPr>
              <a:t>forName( </a:t>
            </a:r>
            <a:r>
              <a:rPr dirty="0" sz="2400" b="1">
                <a:latin typeface="Arial"/>
                <a:cs typeface="Arial"/>
              </a:rPr>
              <a:t>) </a:t>
            </a:r>
            <a:r>
              <a:rPr dirty="0" sz="2400" spc="50">
                <a:latin typeface="Arial"/>
                <a:cs typeface="Arial"/>
              </a:rPr>
              <a:t>của </a:t>
            </a:r>
            <a:r>
              <a:rPr dirty="0" sz="2400" spc="-45">
                <a:latin typeface="Arial"/>
                <a:cs typeface="Arial"/>
              </a:rPr>
              <a:t>lớp  </a:t>
            </a:r>
            <a:r>
              <a:rPr dirty="0" sz="2400" spc="60">
                <a:latin typeface="Arial"/>
                <a:cs typeface="Arial"/>
              </a:rPr>
              <a:t>để </a:t>
            </a:r>
            <a:r>
              <a:rPr dirty="0" sz="2400" spc="35">
                <a:latin typeface="Arial"/>
                <a:cs typeface="Arial"/>
              </a:rPr>
              <a:t>tạo </a:t>
            </a:r>
            <a:r>
              <a:rPr dirty="0" sz="2400">
                <a:latin typeface="Arial"/>
                <a:cs typeface="Arial"/>
              </a:rPr>
              <a:t>ra </a:t>
            </a:r>
            <a:r>
              <a:rPr dirty="0" sz="2400" spc="35">
                <a:latin typeface="Arial"/>
                <a:cs typeface="Arial"/>
              </a:rPr>
              <a:t>một </a:t>
            </a:r>
            <a:r>
              <a:rPr dirty="0" sz="2400" spc="55">
                <a:latin typeface="Arial"/>
                <a:cs typeface="Arial"/>
              </a:rPr>
              <a:t>th</a:t>
            </a:r>
            <a:r>
              <a:rPr dirty="0" sz="2800" spc="55">
                <a:latin typeface="Arial"/>
                <a:cs typeface="Arial"/>
              </a:rPr>
              <a:t>ể </a:t>
            </a:r>
            <a:r>
              <a:rPr dirty="0" sz="2800" spc="15">
                <a:latin typeface="Arial"/>
                <a:cs typeface="Arial"/>
              </a:rPr>
              <a:t>hiện </a:t>
            </a:r>
            <a:r>
              <a:rPr dirty="0" sz="2400" spc="55">
                <a:latin typeface="Arial"/>
                <a:cs typeface="Arial"/>
              </a:rPr>
              <a:t>của </a:t>
            </a:r>
            <a:r>
              <a:rPr dirty="0" sz="2400" spc="-40">
                <a:latin typeface="Arial"/>
                <a:cs typeface="Arial"/>
              </a:rPr>
              <a:t>lớp </a:t>
            </a:r>
            <a:r>
              <a:rPr dirty="0" sz="2400" spc="-5">
                <a:latin typeface="Arial"/>
                <a:cs typeface="Arial"/>
              </a:rPr>
              <a:t>đó trong </a:t>
            </a:r>
            <a:r>
              <a:rPr dirty="0" sz="2400">
                <a:latin typeface="Arial"/>
                <a:cs typeface="Arial"/>
              </a:rPr>
              <a:t>lúc </a:t>
            </a:r>
            <a:r>
              <a:rPr dirty="0" sz="2400" spc="35">
                <a:latin typeface="Arial"/>
                <a:cs typeface="Arial"/>
              </a:rPr>
              <a:t>đặt  </a:t>
            </a:r>
            <a:r>
              <a:rPr dirty="0" sz="2400" spc="-5">
                <a:latin typeface="Arial"/>
                <a:cs typeface="Arial"/>
              </a:rPr>
              <a:t>tên </a:t>
            </a:r>
            <a:r>
              <a:rPr dirty="0" sz="2400">
                <a:latin typeface="Arial"/>
                <a:cs typeface="Arial"/>
              </a:rPr>
              <a:t>cho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45">
                <a:latin typeface="Arial"/>
                <a:cs typeface="Arial"/>
              </a:rPr>
              <a:t>lớp</a:t>
            </a:r>
            <a:endParaRPr sz="2400">
              <a:latin typeface="Arial"/>
              <a:cs typeface="Arial"/>
            </a:endParaRPr>
          </a:p>
          <a:p>
            <a:pPr algn="just" lvl="1" marL="755650" marR="11430" indent="-285750">
              <a:lnSpc>
                <a:spcPts val="2590"/>
              </a:lnSpc>
              <a:spcBef>
                <a:spcPts val="635"/>
              </a:spcBef>
              <a:buChar char="–"/>
              <a:tabLst>
                <a:tab pos="755650" algn="l"/>
              </a:tabLst>
            </a:pPr>
            <a:r>
              <a:rPr dirty="0" sz="2400" spc="-50">
                <a:latin typeface="Arial"/>
                <a:cs typeface="Arial"/>
              </a:rPr>
              <a:t>Sử </a:t>
            </a:r>
            <a:r>
              <a:rPr dirty="0" sz="2400" spc="40">
                <a:latin typeface="Arial"/>
                <a:cs typeface="Arial"/>
              </a:rPr>
              <a:t>dụng </a:t>
            </a:r>
            <a:r>
              <a:rPr dirty="0" sz="2400" spc="30">
                <a:latin typeface="Arial"/>
                <a:cs typeface="Arial"/>
              </a:rPr>
              <a:t>đối </a:t>
            </a:r>
            <a:r>
              <a:rPr dirty="0" sz="2400" spc="-45">
                <a:latin typeface="Arial"/>
                <a:cs typeface="Arial"/>
              </a:rPr>
              <a:t>tượng </a:t>
            </a:r>
            <a:r>
              <a:rPr dirty="0" sz="2400" spc="-10">
                <a:latin typeface="Arial"/>
                <a:cs typeface="Arial"/>
              </a:rPr>
              <a:t>ClassLoader </a:t>
            </a:r>
            <a:r>
              <a:rPr dirty="0" sz="2400" spc="75">
                <a:latin typeface="Arial"/>
                <a:cs typeface="Arial"/>
              </a:rPr>
              <a:t>để </a:t>
            </a:r>
            <a:r>
              <a:rPr dirty="0" sz="2400" spc="40">
                <a:latin typeface="Arial"/>
                <a:cs typeface="Arial"/>
              </a:rPr>
              <a:t>nạp </a:t>
            </a:r>
            <a:r>
              <a:rPr dirty="0" sz="2400" spc="35">
                <a:latin typeface="Arial"/>
                <a:cs typeface="Arial"/>
              </a:rPr>
              <a:t>một </a:t>
            </a:r>
            <a:r>
              <a:rPr dirty="0" sz="2400" spc="-45">
                <a:latin typeface="Arial"/>
                <a:cs typeface="Arial"/>
              </a:rPr>
              <a:t>lớp  </a:t>
            </a:r>
            <a:r>
              <a:rPr dirty="0" sz="2400" spc="-40">
                <a:latin typeface="Arial"/>
                <a:cs typeface="Arial"/>
              </a:rPr>
              <a:t>mới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4679" y="833119"/>
            <a:ext cx="28378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</a:t>
            </a:r>
            <a:r>
              <a:rPr dirty="0" spc="-150"/>
              <a:t> </a:t>
            </a:r>
            <a:r>
              <a:rPr dirty="0" spc="-45" b="1">
                <a:latin typeface="Arial"/>
                <a:cs typeface="Arial"/>
              </a:rPr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927860"/>
            <a:ext cx="6901815" cy="105410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79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2800" spc="-15">
                <a:latin typeface="Arial"/>
                <a:cs typeface="Arial"/>
              </a:rPr>
              <a:t>Là </a:t>
            </a: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-20">
                <a:latin typeface="Arial"/>
                <a:cs typeface="Arial"/>
              </a:rPr>
              <a:t>cha </a:t>
            </a:r>
            <a:r>
              <a:rPr dirty="0" sz="2800" spc="-30">
                <a:latin typeface="Arial"/>
                <a:cs typeface="Arial"/>
              </a:rPr>
              <a:t>(superclass) </a:t>
            </a:r>
            <a:r>
              <a:rPr dirty="0" sz="2800" spc="55">
                <a:latin typeface="Arial"/>
                <a:cs typeface="Arial"/>
              </a:rPr>
              <a:t>của </a:t>
            </a:r>
            <a:r>
              <a:rPr dirty="0" sz="2800" spc="35">
                <a:latin typeface="Arial"/>
                <a:cs typeface="Arial"/>
              </a:rPr>
              <a:t>tất </a:t>
            </a:r>
            <a:r>
              <a:rPr dirty="0" sz="2800" spc="60">
                <a:latin typeface="Arial"/>
                <a:cs typeface="Arial"/>
              </a:rPr>
              <a:t>cả </a:t>
            </a:r>
            <a:r>
              <a:rPr dirty="0" sz="2800" spc="-20">
                <a:latin typeface="Arial"/>
                <a:cs typeface="Arial"/>
              </a:rPr>
              <a:t>các</a:t>
            </a:r>
            <a:r>
              <a:rPr dirty="0" sz="2800" spc="-490">
                <a:latin typeface="Arial"/>
                <a:cs typeface="Arial"/>
              </a:rPr>
              <a:t> </a:t>
            </a:r>
            <a:r>
              <a:rPr dirty="0" sz="2800" spc="-50">
                <a:latin typeface="Arial"/>
                <a:cs typeface="Arial"/>
              </a:rPr>
              <a:t>lớp</a:t>
            </a:r>
            <a:endParaRPr sz="2800">
              <a:latin typeface="Arial"/>
              <a:cs typeface="Arial"/>
            </a:endParaRPr>
          </a:p>
          <a:p>
            <a:pPr marL="358140" indent="-345440">
              <a:lnSpc>
                <a:spcPct val="100000"/>
              </a:lnSpc>
              <a:spcBef>
                <a:spcPts val="69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2800" spc="-60">
                <a:latin typeface="Arial"/>
                <a:cs typeface="Arial"/>
              </a:rPr>
              <a:t>Phương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-40">
                <a:latin typeface="Arial"/>
                <a:cs typeface="Arial"/>
              </a:rPr>
              <a:t>thức: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6410" y="309626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6410" y="353822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6410" y="3978909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6410" y="442087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6410" y="4862829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6410" y="5304790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solidFill>
                  <a:srgbClr val="A72700"/>
                </a:solidFill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2160" y="2956559"/>
            <a:ext cx="2137410" cy="2675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e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qu</a:t>
            </a:r>
            <a:r>
              <a:rPr dirty="0" sz="2400" spc="5" b="1">
                <a:solidFill>
                  <a:srgbClr val="A72700"/>
                </a:solidFill>
                <a:latin typeface="Arial"/>
                <a:cs typeface="Arial"/>
              </a:rPr>
              <a:t>a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ls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(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O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b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ject</a:t>
            </a:r>
            <a:r>
              <a:rPr dirty="0" sz="24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finalize()  notify() 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notifyAll() 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toString()  wait()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4070" y="840739"/>
            <a:ext cx="33337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 b="1">
                <a:latin typeface="Arial"/>
                <a:cs typeface="Arial"/>
              </a:rPr>
              <a:t>Máy </a:t>
            </a:r>
            <a:r>
              <a:rPr dirty="0" spc="254" b="1">
                <a:latin typeface="Arial"/>
                <a:cs typeface="Arial"/>
              </a:rPr>
              <a:t>ảo</a:t>
            </a:r>
            <a:r>
              <a:rPr dirty="0" spc="-195" b="1">
                <a:latin typeface="Arial"/>
                <a:cs typeface="Arial"/>
              </a:rPr>
              <a:t> </a:t>
            </a:r>
            <a:r>
              <a:rPr dirty="0" spc="-35" b="1">
                <a:latin typeface="Arial"/>
                <a:cs typeface="Arial"/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5389" y="1855470"/>
            <a:ext cx="7545070" cy="380619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4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2800" spc="-20">
                <a:latin typeface="Arial"/>
                <a:cs typeface="Arial"/>
              </a:rPr>
              <a:t>Là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10">
                <a:latin typeface="Arial"/>
                <a:cs typeface="Arial"/>
              </a:rPr>
              <a:t>phần </a:t>
            </a:r>
            <a:r>
              <a:rPr dirty="0" sz="2800" spc="30">
                <a:latin typeface="Arial"/>
                <a:cs typeface="Arial"/>
              </a:rPr>
              <a:t>mềm </a:t>
            </a:r>
            <a:r>
              <a:rPr dirty="0" sz="2800" spc="-50">
                <a:latin typeface="Arial"/>
                <a:cs typeface="Arial"/>
              </a:rPr>
              <a:t>dựa </a:t>
            </a:r>
            <a:r>
              <a:rPr dirty="0" sz="2800" spc="-25">
                <a:latin typeface="Arial"/>
                <a:cs typeface="Arial"/>
              </a:rPr>
              <a:t>trên </a:t>
            </a:r>
            <a:r>
              <a:rPr dirty="0" sz="2800" spc="-75">
                <a:latin typeface="Arial"/>
                <a:cs typeface="Arial"/>
              </a:rPr>
              <a:t>cơ </a:t>
            </a:r>
            <a:r>
              <a:rPr dirty="0" sz="2800" spc="-80">
                <a:latin typeface="Arial"/>
                <a:cs typeface="Arial"/>
              </a:rPr>
              <a:t>sở </a:t>
            </a:r>
            <a:r>
              <a:rPr dirty="0" sz="2800" spc="-35">
                <a:latin typeface="Arial"/>
                <a:cs typeface="Arial"/>
              </a:rPr>
              <a:t>máy </a:t>
            </a:r>
            <a:r>
              <a:rPr dirty="0" sz="2800" spc="-20">
                <a:latin typeface="Arial"/>
                <a:cs typeface="Arial"/>
              </a:rPr>
              <a:t>tính</a:t>
            </a:r>
            <a:r>
              <a:rPr dirty="0" sz="2800" spc="-340">
                <a:latin typeface="Arial"/>
                <a:cs typeface="Arial"/>
              </a:rPr>
              <a:t> </a:t>
            </a:r>
            <a:r>
              <a:rPr dirty="0" sz="2800" spc="65">
                <a:latin typeface="Arial"/>
                <a:cs typeface="Arial"/>
              </a:rPr>
              <a:t>ảo</a:t>
            </a:r>
            <a:endParaRPr sz="2800">
              <a:latin typeface="Arial"/>
              <a:cs typeface="Arial"/>
            </a:endParaRPr>
          </a:p>
          <a:p>
            <a:pPr marL="298450" marR="5080" indent="-285750">
              <a:lnSpc>
                <a:spcPts val="3020"/>
              </a:lnSpc>
              <a:spcBef>
                <a:spcPts val="925"/>
              </a:spcBef>
              <a:buChar char="•"/>
              <a:tabLst>
                <a:tab pos="297815" algn="l"/>
                <a:tab pos="298450" algn="l"/>
                <a:tab pos="845185" algn="l"/>
                <a:tab pos="1514475" algn="l"/>
                <a:tab pos="2279650" algn="l"/>
                <a:tab pos="2985135" algn="l"/>
                <a:tab pos="3826510" algn="l"/>
                <a:tab pos="4702175" algn="l"/>
                <a:tab pos="5279390" algn="l"/>
                <a:tab pos="5981065" algn="l"/>
                <a:tab pos="6826250" algn="l"/>
              </a:tabLst>
            </a:pPr>
            <a:r>
              <a:rPr dirty="0" sz="2800" spc="-40">
                <a:latin typeface="Arial"/>
                <a:cs typeface="Arial"/>
              </a:rPr>
              <a:t>L</a:t>
            </a:r>
            <a:r>
              <a:rPr dirty="0" sz="2800">
                <a:latin typeface="Arial"/>
                <a:cs typeface="Arial"/>
              </a:rPr>
              <a:t>à	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150">
                <a:latin typeface="Arial"/>
                <a:cs typeface="Arial"/>
              </a:rPr>
              <a:t>ậ</a:t>
            </a:r>
            <a:r>
              <a:rPr dirty="0" sz="2800">
                <a:latin typeface="Arial"/>
                <a:cs typeface="Arial"/>
              </a:rPr>
              <a:t>p	</a:t>
            </a:r>
            <a:r>
              <a:rPr dirty="0" sz="2800" spc="-35">
                <a:latin typeface="Arial"/>
                <a:cs typeface="Arial"/>
              </a:rPr>
              <a:t>h</a:t>
            </a:r>
            <a:r>
              <a:rPr dirty="0" sz="2800" spc="-125">
                <a:latin typeface="Arial"/>
                <a:cs typeface="Arial"/>
              </a:rPr>
              <a:t>ợ</a:t>
            </a:r>
            <a:r>
              <a:rPr dirty="0" sz="2800">
                <a:latin typeface="Arial"/>
                <a:cs typeface="Arial"/>
              </a:rPr>
              <a:t>p	</a:t>
            </a:r>
            <a:r>
              <a:rPr dirty="0" sz="2800" spc="-20">
                <a:latin typeface="Arial"/>
                <a:cs typeface="Arial"/>
              </a:rPr>
              <a:t>c</a:t>
            </a:r>
            <a:r>
              <a:rPr dirty="0" sz="2800" spc="-30">
                <a:latin typeface="Arial"/>
                <a:cs typeface="Arial"/>
              </a:rPr>
              <a:t>á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30">
                <a:latin typeface="Arial"/>
                <a:cs typeface="Arial"/>
              </a:rPr>
              <a:t>l</a:t>
            </a:r>
            <a:r>
              <a:rPr dirty="0" sz="2800" spc="150">
                <a:latin typeface="Arial"/>
                <a:cs typeface="Arial"/>
              </a:rPr>
              <a:t>ệ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h	</a:t>
            </a:r>
            <a:r>
              <a:rPr dirty="0" sz="2800" spc="-25">
                <a:latin typeface="Arial"/>
                <a:cs typeface="Arial"/>
              </a:rPr>
              <a:t>l</a:t>
            </a:r>
            <a:r>
              <a:rPr dirty="0" sz="2800" spc="-30">
                <a:latin typeface="Arial"/>
                <a:cs typeface="Arial"/>
              </a:rPr>
              <a:t>og</a:t>
            </a:r>
            <a:r>
              <a:rPr dirty="0" sz="2800" spc="-25">
                <a:latin typeface="Arial"/>
                <a:cs typeface="Arial"/>
              </a:rPr>
              <a:t>i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10">
                <a:latin typeface="Arial"/>
                <a:cs typeface="Arial"/>
              </a:rPr>
              <a:t>đ</a:t>
            </a:r>
            <a:r>
              <a:rPr dirty="0" sz="2800" spc="160">
                <a:latin typeface="Arial"/>
                <a:cs typeface="Arial"/>
              </a:rPr>
              <a:t>ể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40">
                <a:latin typeface="Arial"/>
                <a:cs typeface="Arial"/>
              </a:rPr>
              <a:t>x</a:t>
            </a:r>
            <a:r>
              <a:rPr dirty="0" sz="2800" spc="-30">
                <a:latin typeface="Arial"/>
                <a:cs typeface="Arial"/>
              </a:rPr>
              <a:t>á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30">
                <a:latin typeface="Arial"/>
                <a:cs typeface="Arial"/>
              </a:rPr>
              <a:t>đ</a:t>
            </a:r>
            <a:r>
              <a:rPr dirty="0" sz="2800" spc="125">
                <a:latin typeface="Arial"/>
                <a:cs typeface="Arial"/>
              </a:rPr>
              <a:t>ị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h	</a:t>
            </a:r>
            <a:r>
              <a:rPr dirty="0" sz="2800" spc="-40">
                <a:latin typeface="Arial"/>
                <a:cs typeface="Arial"/>
              </a:rPr>
              <a:t>h</a:t>
            </a:r>
            <a:r>
              <a:rPr dirty="0" sz="2800" spc="0">
                <a:latin typeface="Arial"/>
                <a:cs typeface="Arial"/>
              </a:rPr>
              <a:t>o</a:t>
            </a:r>
            <a:r>
              <a:rPr dirty="0" sz="2800" spc="125">
                <a:latin typeface="Arial"/>
                <a:cs typeface="Arial"/>
              </a:rPr>
              <a:t>ạ</a:t>
            </a:r>
            <a:r>
              <a:rPr dirty="0" sz="2800">
                <a:latin typeface="Arial"/>
                <a:cs typeface="Arial"/>
              </a:rPr>
              <a:t>t  </a:t>
            </a:r>
            <a:r>
              <a:rPr dirty="0" sz="2800" spc="25">
                <a:latin typeface="Arial"/>
                <a:cs typeface="Arial"/>
              </a:rPr>
              <a:t>động </a:t>
            </a:r>
            <a:r>
              <a:rPr dirty="0" sz="2800" spc="55">
                <a:latin typeface="Arial"/>
                <a:cs typeface="Arial"/>
              </a:rPr>
              <a:t>của </a:t>
            </a:r>
            <a:r>
              <a:rPr dirty="0" sz="2800" spc="-30">
                <a:latin typeface="Arial"/>
                <a:cs typeface="Arial"/>
              </a:rPr>
              <a:t>máy</a:t>
            </a:r>
            <a:r>
              <a:rPr dirty="0" sz="2800" spc="-33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tính</a:t>
            </a:r>
            <a:endParaRPr sz="2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495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2800" spc="-65">
                <a:latin typeface="Arial"/>
                <a:cs typeface="Arial"/>
              </a:rPr>
              <a:t>Được </a:t>
            </a:r>
            <a:r>
              <a:rPr dirty="0" sz="2800" spc="-25">
                <a:latin typeface="Arial"/>
                <a:cs typeface="Arial"/>
              </a:rPr>
              <a:t>xem </a:t>
            </a:r>
            <a:r>
              <a:rPr dirty="0" sz="2800" spc="-55">
                <a:latin typeface="Arial"/>
                <a:cs typeface="Arial"/>
              </a:rPr>
              <a:t>như </a:t>
            </a:r>
            <a:r>
              <a:rPr dirty="0" sz="2800" spc="-15">
                <a:latin typeface="Arial"/>
                <a:cs typeface="Arial"/>
              </a:rPr>
              <a:t>là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60">
                <a:latin typeface="Arial"/>
                <a:cs typeface="Arial"/>
              </a:rPr>
              <a:t>hệ </a:t>
            </a:r>
            <a:r>
              <a:rPr dirty="0" sz="2800" spc="25">
                <a:latin typeface="Arial"/>
                <a:cs typeface="Arial"/>
              </a:rPr>
              <a:t>điều </a:t>
            </a:r>
            <a:r>
              <a:rPr dirty="0" sz="2800" spc="-30">
                <a:latin typeface="Arial"/>
                <a:cs typeface="Arial"/>
              </a:rPr>
              <a:t>hành </a:t>
            </a:r>
            <a:r>
              <a:rPr dirty="0" sz="2800" spc="-20">
                <a:latin typeface="Arial"/>
                <a:cs typeface="Arial"/>
              </a:rPr>
              <a:t>thu</a:t>
            </a:r>
            <a:r>
              <a:rPr dirty="0" sz="2800" spc="-445">
                <a:latin typeface="Arial"/>
                <a:cs typeface="Arial"/>
              </a:rPr>
              <a:t> </a:t>
            </a:r>
            <a:r>
              <a:rPr dirty="0" sz="2800" spc="25">
                <a:latin typeface="Arial"/>
                <a:cs typeface="Arial"/>
              </a:rPr>
              <a:t>nhỏ</a:t>
            </a:r>
            <a:endParaRPr sz="2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25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2800" spc="-20">
                <a:latin typeface="Arial"/>
                <a:cs typeface="Arial"/>
              </a:rPr>
              <a:t>Nó </a:t>
            </a:r>
            <a:r>
              <a:rPr dirty="0" sz="2800" spc="10">
                <a:latin typeface="Arial"/>
                <a:cs typeface="Arial"/>
              </a:rPr>
              <a:t>thiết </a:t>
            </a:r>
            <a:r>
              <a:rPr dirty="0" sz="2800" spc="35">
                <a:latin typeface="Arial"/>
                <a:cs typeface="Arial"/>
              </a:rPr>
              <a:t>lập </a:t>
            </a:r>
            <a:r>
              <a:rPr dirty="0" sz="2800" spc="-50">
                <a:latin typeface="Arial"/>
                <a:cs typeface="Arial"/>
              </a:rPr>
              <a:t>lớp </a:t>
            </a:r>
            <a:r>
              <a:rPr dirty="0" sz="2800" spc="-45">
                <a:latin typeface="Arial"/>
                <a:cs typeface="Arial"/>
              </a:rPr>
              <a:t>trừu </a:t>
            </a:r>
            <a:r>
              <a:rPr dirty="0" sz="2800" spc="-60">
                <a:latin typeface="Arial"/>
                <a:cs typeface="Arial"/>
              </a:rPr>
              <a:t>tượng</a:t>
            </a:r>
            <a:r>
              <a:rPr dirty="0" sz="2800" spc="-32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cho:</a:t>
            </a:r>
            <a:endParaRPr sz="2800">
              <a:latin typeface="Arial"/>
              <a:cs typeface="Arial"/>
            </a:endParaRPr>
          </a:p>
          <a:p>
            <a:pPr lvl="1" marL="808990" indent="-288290">
              <a:lnSpc>
                <a:spcPct val="100000"/>
              </a:lnSpc>
              <a:spcBef>
                <a:spcPts val="355"/>
              </a:spcBef>
              <a:buChar char="–"/>
              <a:tabLst>
                <a:tab pos="808990" algn="l"/>
              </a:tabLst>
            </a:pPr>
            <a:r>
              <a:rPr dirty="0" sz="2800" spc="10">
                <a:latin typeface="Arial"/>
                <a:cs typeface="Arial"/>
              </a:rPr>
              <a:t>Phần </a:t>
            </a:r>
            <a:r>
              <a:rPr dirty="0" sz="2800" spc="-40">
                <a:latin typeface="Arial"/>
                <a:cs typeface="Arial"/>
              </a:rPr>
              <a:t>cứng </a:t>
            </a:r>
            <a:r>
              <a:rPr dirty="0" sz="2800" spc="-30">
                <a:latin typeface="Arial"/>
                <a:cs typeface="Arial"/>
              </a:rPr>
              <a:t>bên</a:t>
            </a:r>
            <a:r>
              <a:rPr dirty="0" sz="2800" spc="-220">
                <a:latin typeface="Arial"/>
                <a:cs typeface="Arial"/>
              </a:rPr>
              <a:t> </a:t>
            </a:r>
            <a:r>
              <a:rPr dirty="0" sz="2800" spc="-65">
                <a:latin typeface="Arial"/>
                <a:cs typeface="Arial"/>
              </a:rPr>
              <a:t>dưới</a:t>
            </a:r>
            <a:endParaRPr sz="2800">
              <a:latin typeface="Arial"/>
              <a:cs typeface="Arial"/>
            </a:endParaRPr>
          </a:p>
          <a:p>
            <a:pPr lvl="1" marL="808990" indent="-288290">
              <a:lnSpc>
                <a:spcPct val="100000"/>
              </a:lnSpc>
              <a:spcBef>
                <a:spcPts val="355"/>
              </a:spcBef>
              <a:buChar char="–"/>
              <a:tabLst>
                <a:tab pos="808990" algn="l"/>
              </a:tabLst>
            </a:pPr>
            <a:r>
              <a:rPr dirty="0" sz="2800" spc="55">
                <a:latin typeface="Arial"/>
                <a:cs typeface="Arial"/>
              </a:rPr>
              <a:t>Hệ </a:t>
            </a:r>
            <a:r>
              <a:rPr dirty="0" sz="2800" spc="25">
                <a:latin typeface="Arial"/>
                <a:cs typeface="Arial"/>
              </a:rPr>
              <a:t>điều</a:t>
            </a:r>
            <a:r>
              <a:rPr dirty="0" sz="2800" spc="-24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hành</a:t>
            </a:r>
            <a:endParaRPr sz="2800">
              <a:latin typeface="Arial"/>
              <a:cs typeface="Arial"/>
            </a:endParaRPr>
          </a:p>
          <a:p>
            <a:pPr lvl="1" marL="808990" indent="-288290">
              <a:lnSpc>
                <a:spcPct val="100000"/>
              </a:lnSpc>
              <a:spcBef>
                <a:spcPts val="355"/>
              </a:spcBef>
              <a:buChar char="–"/>
              <a:tabLst>
                <a:tab pos="808990" algn="l"/>
              </a:tabLst>
            </a:pPr>
            <a:r>
              <a:rPr dirty="0" sz="2800" spc="-20">
                <a:latin typeface="Arial"/>
                <a:cs typeface="Arial"/>
              </a:rPr>
              <a:t>Mã </a:t>
            </a:r>
            <a:r>
              <a:rPr dirty="0" sz="2800" spc="-5">
                <a:latin typeface="Arial"/>
                <a:cs typeface="Arial"/>
              </a:rPr>
              <a:t>đã </a:t>
            </a:r>
            <a:r>
              <a:rPr dirty="0" sz="2800" spc="-30">
                <a:latin typeface="Arial"/>
                <a:cs typeface="Arial"/>
              </a:rPr>
              <a:t>biên</a:t>
            </a:r>
            <a:r>
              <a:rPr dirty="0" sz="2800" spc="-220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dịch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0090" y="833119"/>
            <a:ext cx="26257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5"/>
              <a:t>G</a:t>
            </a:r>
            <a:r>
              <a:rPr dirty="0" spc="-35"/>
              <a:t>ói</a:t>
            </a:r>
            <a:r>
              <a:rPr dirty="0" spc="-135"/>
              <a:t> </a:t>
            </a:r>
            <a:r>
              <a:rPr dirty="0" sz="3600" spc="-30" b="1">
                <a:latin typeface="Arial"/>
                <a:cs typeface="Arial"/>
              </a:rPr>
              <a:t>java.util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469" y="1965960"/>
            <a:ext cx="6991350" cy="193040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355600" marR="116839" indent="-342900">
              <a:lnSpc>
                <a:spcPct val="9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Cung </a:t>
            </a:r>
            <a:r>
              <a:rPr dirty="0" sz="3200" spc="50">
                <a:latin typeface="Arial"/>
                <a:cs typeface="Arial"/>
              </a:rPr>
              <a:t>cấp </a:t>
            </a:r>
            <a:r>
              <a:rPr dirty="0" sz="3200" spc="40">
                <a:latin typeface="Arial"/>
                <a:cs typeface="Arial"/>
              </a:rPr>
              <a:t>phần </a:t>
            </a:r>
            <a:r>
              <a:rPr dirty="0" sz="3200" spc="-60">
                <a:latin typeface="Arial"/>
                <a:cs typeface="Arial"/>
              </a:rPr>
              <a:t>lớn </a:t>
            </a:r>
            <a:r>
              <a:rPr dirty="0" sz="3200" spc="-30">
                <a:latin typeface="Arial"/>
                <a:cs typeface="Arial"/>
              </a:rPr>
              <a:t>những </a:t>
            </a:r>
            <a:r>
              <a:rPr dirty="0" sz="3200" spc="-55">
                <a:latin typeface="Arial"/>
                <a:cs typeface="Arial"/>
              </a:rPr>
              <a:t>lớp </a:t>
            </a:r>
            <a:r>
              <a:rPr dirty="0" sz="3200" spc="-5">
                <a:latin typeface="Arial"/>
                <a:cs typeface="Arial"/>
              </a:rPr>
              <a:t>Java  </a:t>
            </a:r>
            <a:r>
              <a:rPr dirty="0" sz="3200" spc="-45">
                <a:latin typeface="Arial"/>
                <a:cs typeface="Arial"/>
              </a:rPr>
              <a:t>hữu </a:t>
            </a:r>
            <a:r>
              <a:rPr dirty="0" sz="3200" spc="50">
                <a:latin typeface="Arial"/>
                <a:cs typeface="Arial"/>
              </a:rPr>
              <a:t>dụng </a:t>
            </a:r>
            <a:r>
              <a:rPr dirty="0" sz="3200">
                <a:latin typeface="Arial"/>
                <a:cs typeface="Arial"/>
              </a:rPr>
              <a:t>và </a:t>
            </a:r>
            <a:r>
              <a:rPr dirty="0" sz="3200" spc="-50">
                <a:latin typeface="Arial"/>
                <a:cs typeface="Arial"/>
              </a:rPr>
              <a:t>thường </a:t>
            </a:r>
            <a:r>
              <a:rPr dirty="0" sz="3200" spc="-5">
                <a:latin typeface="Arial"/>
                <a:cs typeface="Arial"/>
              </a:rPr>
              <a:t>xuyên </a:t>
            </a:r>
            <a:r>
              <a:rPr dirty="0" sz="3200" spc="50">
                <a:latin typeface="Arial"/>
                <a:cs typeface="Arial"/>
              </a:rPr>
              <a:t>cần đến  </a:t>
            </a:r>
            <a:r>
              <a:rPr dirty="0" sz="3200" spc="-10">
                <a:latin typeface="Arial"/>
                <a:cs typeface="Arial"/>
              </a:rPr>
              <a:t>trong </a:t>
            </a:r>
            <a:r>
              <a:rPr dirty="0" sz="3200" spc="55">
                <a:latin typeface="Arial"/>
                <a:cs typeface="Arial"/>
              </a:rPr>
              <a:t>hầu hết </a:t>
            </a:r>
            <a:r>
              <a:rPr dirty="0" sz="3200" spc="-5">
                <a:latin typeface="Arial"/>
                <a:cs typeface="Arial"/>
              </a:rPr>
              <a:t>các </a:t>
            </a:r>
            <a:r>
              <a:rPr dirty="0" sz="3200" spc="-50">
                <a:latin typeface="Arial"/>
                <a:cs typeface="Arial"/>
              </a:rPr>
              <a:t>ứng</a:t>
            </a:r>
            <a:r>
              <a:rPr dirty="0" sz="3200" spc="-170">
                <a:latin typeface="Arial"/>
                <a:cs typeface="Arial"/>
              </a:rPr>
              <a:t> </a:t>
            </a:r>
            <a:r>
              <a:rPr dirty="0" sz="3200" spc="50">
                <a:latin typeface="Arial"/>
                <a:cs typeface="Arial"/>
              </a:rPr>
              <a:t>dụng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45">
                <a:latin typeface="Arial"/>
                <a:cs typeface="Arial"/>
              </a:rPr>
              <a:t>Giới </a:t>
            </a:r>
            <a:r>
              <a:rPr dirty="0" sz="3200" spc="25">
                <a:latin typeface="Arial"/>
                <a:cs typeface="Arial"/>
              </a:rPr>
              <a:t>thiệu </a:t>
            </a:r>
            <a:r>
              <a:rPr dirty="0" sz="3200" spc="-30">
                <a:latin typeface="Arial"/>
                <a:cs typeface="Arial"/>
              </a:rPr>
              <a:t>những </a:t>
            </a:r>
            <a:r>
              <a:rPr dirty="0" sz="3200" spc="-55">
                <a:latin typeface="Arial"/>
                <a:cs typeface="Arial"/>
              </a:rPr>
              <a:t>lớp </a:t>
            </a:r>
            <a:r>
              <a:rPr dirty="0" sz="3200" spc="-35">
                <a:latin typeface="Arial"/>
                <a:cs typeface="Arial"/>
              </a:rPr>
              <a:t>trừu </a:t>
            </a:r>
            <a:r>
              <a:rPr dirty="0" sz="3200" spc="-60">
                <a:latin typeface="Arial"/>
                <a:cs typeface="Arial"/>
              </a:rPr>
              <a:t>tượng</a:t>
            </a:r>
            <a:r>
              <a:rPr dirty="0" sz="3200" spc="100">
                <a:latin typeface="Arial"/>
                <a:cs typeface="Arial"/>
              </a:rPr>
              <a:t> </a:t>
            </a:r>
            <a:r>
              <a:rPr dirty="0" sz="3200" spc="5">
                <a:latin typeface="Arial"/>
                <a:cs typeface="Arial"/>
              </a:rPr>
              <a:t>sau: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70" y="399034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70" y="446277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670" y="4935220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7670" y="5407659"/>
            <a:ext cx="1441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"/>
                <a:cs typeface="Arial"/>
              </a:rPr>
              <a:t>–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3420" y="3870959"/>
            <a:ext cx="2459990" cy="1915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69950">
              <a:lnSpc>
                <a:spcPct val="110700"/>
              </a:lnSpc>
              <a:spcBef>
                <a:spcPts val="100"/>
              </a:spcBef>
            </a:pPr>
            <a:r>
              <a:rPr dirty="0" sz="2800" spc="-45">
                <a:latin typeface="Arial"/>
                <a:cs typeface="Arial"/>
              </a:rPr>
              <a:t>H</a:t>
            </a:r>
            <a:r>
              <a:rPr dirty="0" sz="2800" spc="-40">
                <a:latin typeface="Arial"/>
                <a:cs typeface="Arial"/>
              </a:rPr>
              <a:t>a</a:t>
            </a:r>
            <a:r>
              <a:rPr dirty="0" sz="2800" spc="-35">
                <a:latin typeface="Arial"/>
                <a:cs typeface="Arial"/>
              </a:rPr>
              <a:t>s</a:t>
            </a:r>
            <a:r>
              <a:rPr dirty="0" sz="2800" spc="-40">
                <a:latin typeface="Arial"/>
                <a:cs typeface="Arial"/>
              </a:rPr>
              <a:t>h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40">
                <a:latin typeface="Arial"/>
                <a:cs typeface="Arial"/>
              </a:rPr>
              <a:t>a</a:t>
            </a:r>
            <a:r>
              <a:rPr dirty="0" sz="2800" spc="-30">
                <a:latin typeface="Arial"/>
                <a:cs typeface="Arial"/>
              </a:rPr>
              <a:t>b</a:t>
            </a:r>
            <a:r>
              <a:rPr dirty="0" sz="2800" spc="-25">
                <a:latin typeface="Arial"/>
                <a:cs typeface="Arial"/>
              </a:rPr>
              <a:t>l</a:t>
            </a:r>
            <a:r>
              <a:rPr dirty="0" sz="2800">
                <a:latin typeface="Arial"/>
                <a:cs typeface="Arial"/>
              </a:rPr>
              <a:t>e  </a:t>
            </a:r>
            <a:r>
              <a:rPr dirty="0" sz="2800" spc="-35">
                <a:latin typeface="Arial"/>
                <a:cs typeface="Arial"/>
              </a:rPr>
              <a:t>Random  </a:t>
            </a:r>
            <a:r>
              <a:rPr dirty="0" sz="2800" spc="-25">
                <a:latin typeface="Arial"/>
                <a:cs typeface="Arial"/>
              </a:rPr>
              <a:t>Vector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2800" spc="-35">
                <a:latin typeface="Arial"/>
                <a:cs typeface="Arial"/>
              </a:rPr>
              <a:t>StringTokenizer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7479" y="833119"/>
            <a:ext cx="37553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Lớp</a:t>
            </a:r>
            <a:r>
              <a:rPr dirty="0" spc="-155"/>
              <a:t> </a:t>
            </a:r>
            <a:r>
              <a:rPr dirty="0" spc="-40" b="1">
                <a:latin typeface="Arial"/>
                <a:cs typeface="Arial"/>
              </a:rPr>
              <a:t>Hashtable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13890"/>
            <a:ext cx="7590790" cy="382524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75">
                <a:latin typeface="Arial"/>
                <a:cs typeface="Arial"/>
              </a:rPr>
              <a:t>Mở </a:t>
            </a:r>
            <a:r>
              <a:rPr dirty="0" sz="3200" spc="30">
                <a:latin typeface="Arial"/>
                <a:cs typeface="Arial"/>
              </a:rPr>
              <a:t>rộng </a:t>
            </a:r>
            <a:r>
              <a:rPr dirty="0" sz="3200" spc="-60">
                <a:latin typeface="Arial"/>
                <a:cs typeface="Arial"/>
              </a:rPr>
              <a:t>lớp </a:t>
            </a:r>
            <a:r>
              <a:rPr dirty="0" sz="3200" spc="-40">
                <a:latin typeface="Arial"/>
                <a:cs typeface="Arial"/>
              </a:rPr>
              <a:t>trừu </a:t>
            </a:r>
            <a:r>
              <a:rPr dirty="0" sz="3200" spc="-60">
                <a:latin typeface="Arial"/>
                <a:cs typeface="Arial"/>
              </a:rPr>
              <a:t>tượng</a:t>
            </a:r>
            <a:r>
              <a:rPr dirty="0" sz="3200" spc="13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Dictionary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829"/>
              </a:lnSpc>
              <a:spcBef>
                <a:spcPts val="9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Arial"/>
                <a:cs typeface="Arial"/>
              </a:rPr>
              <a:t>Dùng </a:t>
            </a:r>
            <a:r>
              <a:rPr dirty="0" sz="3200" spc="90">
                <a:latin typeface="Arial"/>
                <a:cs typeface="Arial"/>
              </a:rPr>
              <a:t>để </a:t>
            </a:r>
            <a:r>
              <a:rPr dirty="0" sz="3200" spc="50">
                <a:latin typeface="Arial"/>
                <a:cs typeface="Arial"/>
              </a:rPr>
              <a:t>nối kết </a:t>
            </a:r>
            <a:r>
              <a:rPr dirty="0" sz="3200" spc="-30">
                <a:latin typeface="Arial"/>
                <a:cs typeface="Arial"/>
              </a:rPr>
              <a:t>những </a:t>
            </a:r>
            <a:r>
              <a:rPr dirty="0" sz="3200" spc="-5">
                <a:latin typeface="Arial"/>
                <a:cs typeface="Arial"/>
              </a:rPr>
              <a:t>khóa vào</a:t>
            </a:r>
            <a:r>
              <a:rPr dirty="0" sz="3200" spc="-225">
                <a:latin typeface="Arial"/>
                <a:cs typeface="Arial"/>
              </a:rPr>
              <a:t> </a:t>
            </a:r>
            <a:r>
              <a:rPr dirty="0" sz="3200" spc="-30">
                <a:latin typeface="Arial"/>
                <a:cs typeface="Arial"/>
              </a:rPr>
              <a:t>những  </a:t>
            </a:r>
            <a:r>
              <a:rPr dirty="0" sz="3200" spc="-5">
                <a:latin typeface="Arial"/>
                <a:cs typeface="Arial"/>
              </a:rPr>
              <a:t>giá </a:t>
            </a:r>
            <a:r>
              <a:rPr dirty="0" sz="3200" spc="50">
                <a:latin typeface="Arial"/>
                <a:cs typeface="Arial"/>
              </a:rPr>
              <a:t>trị </a:t>
            </a:r>
            <a:r>
              <a:rPr dirty="0" sz="3200" spc="114">
                <a:latin typeface="Arial"/>
                <a:cs typeface="Arial"/>
              </a:rPr>
              <a:t>cụ</a:t>
            </a:r>
            <a:r>
              <a:rPr dirty="0" sz="3200" spc="-170">
                <a:latin typeface="Arial"/>
                <a:cs typeface="Arial"/>
              </a:rPr>
              <a:t> </a:t>
            </a:r>
            <a:r>
              <a:rPr dirty="0" sz="3200" spc="60">
                <a:latin typeface="Arial"/>
                <a:cs typeface="Arial"/>
              </a:rPr>
              <a:t>thể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0">
                <a:latin typeface="Arial"/>
                <a:cs typeface="Arial"/>
              </a:rPr>
              <a:t>Phương </a:t>
            </a:r>
            <a:r>
              <a:rPr dirty="0" sz="3200" spc="-35">
                <a:latin typeface="Arial"/>
                <a:cs typeface="Arial"/>
              </a:rPr>
              <a:t>thức khởi </a:t>
            </a:r>
            <a:r>
              <a:rPr dirty="0" sz="3200" spc="55">
                <a:latin typeface="Arial"/>
                <a:cs typeface="Arial"/>
              </a:rPr>
              <a:t>tạo</a:t>
            </a:r>
            <a:r>
              <a:rPr dirty="0" sz="3200" spc="12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Hashtable:</a:t>
            </a:r>
            <a:endParaRPr sz="3200">
              <a:latin typeface="Arial"/>
              <a:cs typeface="Arial"/>
            </a:endParaRPr>
          </a:p>
          <a:p>
            <a:pPr marL="984250">
              <a:lnSpc>
                <a:spcPct val="100000"/>
              </a:lnSpc>
              <a:spcBef>
                <a:spcPts val="695"/>
              </a:spcBef>
            </a:pPr>
            <a:r>
              <a:rPr dirty="0" baseline="18518" sz="2475" spc="-44">
                <a:solidFill>
                  <a:srgbClr val="A72700"/>
                </a:solidFill>
                <a:latin typeface="Arial"/>
                <a:cs typeface="Arial"/>
              </a:rPr>
              <a:t>–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Hashtable(int)</a:t>
            </a:r>
            <a:endParaRPr sz="2800">
              <a:latin typeface="Arial"/>
              <a:cs typeface="Arial"/>
            </a:endParaRPr>
          </a:p>
          <a:p>
            <a:pPr marL="984250">
              <a:lnSpc>
                <a:spcPct val="100000"/>
              </a:lnSpc>
              <a:spcBef>
                <a:spcPts val="685"/>
              </a:spcBef>
            </a:pPr>
            <a:r>
              <a:rPr dirty="0" baseline="18518" sz="2475" spc="-44">
                <a:solidFill>
                  <a:srgbClr val="A72700"/>
                </a:solidFill>
                <a:latin typeface="Arial"/>
                <a:cs typeface="Arial"/>
              </a:rPr>
              <a:t>–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Hashtable(int,</a:t>
            </a:r>
            <a:r>
              <a:rPr dirty="0" sz="2800" spc="-5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float)</a:t>
            </a:r>
            <a:endParaRPr sz="2800">
              <a:latin typeface="Arial"/>
              <a:cs typeface="Arial"/>
            </a:endParaRPr>
          </a:p>
          <a:p>
            <a:pPr marL="984250">
              <a:lnSpc>
                <a:spcPct val="100000"/>
              </a:lnSpc>
              <a:spcBef>
                <a:spcPts val="695"/>
              </a:spcBef>
            </a:pPr>
            <a:r>
              <a:rPr dirty="0" baseline="18518" sz="2475" spc="-44">
                <a:solidFill>
                  <a:srgbClr val="A72700"/>
                </a:solidFill>
                <a:latin typeface="Arial"/>
                <a:cs typeface="Arial"/>
              </a:rPr>
              <a:t>–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Hashtable(</a:t>
            </a:r>
            <a:r>
              <a:rPr dirty="0" sz="2800" spc="-10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00"/>
              </a:spcBef>
            </a:pPr>
            <a:r>
              <a:rPr dirty="0" sz="4000" spc="-65"/>
              <a:t>Những </a:t>
            </a:r>
            <a:r>
              <a:rPr dirty="0" sz="4000" spc="-80"/>
              <a:t>phương </a:t>
            </a:r>
            <a:r>
              <a:rPr dirty="0" sz="4000" spc="-55"/>
              <a:t>thức </a:t>
            </a:r>
            <a:r>
              <a:rPr dirty="0" sz="4000" spc="80"/>
              <a:t>của</a:t>
            </a:r>
            <a:r>
              <a:rPr dirty="0" sz="4000" spc="-130"/>
              <a:t> </a:t>
            </a:r>
            <a:r>
              <a:rPr dirty="0" sz="4000" spc="-65"/>
              <a:t>lớp</a:t>
            </a:r>
            <a:endParaRPr sz="4000"/>
          </a:p>
          <a:p>
            <a:pPr algn="ctr" marL="4445">
              <a:lnSpc>
                <a:spcPct val="100000"/>
              </a:lnSpc>
            </a:pPr>
            <a:r>
              <a:rPr dirty="0" sz="4000" spc="-45" b="1">
                <a:latin typeface="Arial"/>
                <a:cs typeface="Arial"/>
              </a:rPr>
              <a:t>Hashtable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830" y="1927860"/>
            <a:ext cx="3140075" cy="405765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clear()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done()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contains(Object)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c</a:t>
            </a:r>
            <a:r>
              <a:rPr dirty="0" sz="2800" spc="-45" b="1">
                <a:solidFill>
                  <a:srgbClr val="A72700"/>
                </a:solidFill>
                <a:latin typeface="Arial"/>
                <a:cs typeface="Arial"/>
              </a:rPr>
              <a:t>o</a:t>
            </a: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n</a:t>
            </a:r>
            <a:r>
              <a:rPr dirty="0" sz="2800" spc="-15" b="1">
                <a:solidFill>
                  <a:srgbClr val="A72700"/>
                </a:solidFill>
                <a:latin typeface="Arial"/>
                <a:cs typeface="Arial"/>
              </a:rPr>
              <a:t>t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a</a:t>
            </a: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n</a:t>
            </a:r>
            <a:r>
              <a:rPr dirty="0" sz="2800" spc="-40" b="1">
                <a:solidFill>
                  <a:srgbClr val="A72700"/>
                </a:solidFill>
                <a:latin typeface="Arial"/>
                <a:cs typeface="Arial"/>
              </a:rPr>
              <a:t>s</a:t>
            </a:r>
            <a:r>
              <a:rPr dirty="0" sz="2800" spc="-45" b="1">
                <a:solidFill>
                  <a:srgbClr val="A72700"/>
                </a:solidFill>
                <a:latin typeface="Arial"/>
                <a:cs typeface="Arial"/>
              </a:rPr>
              <a:t>K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e</a:t>
            </a:r>
            <a:r>
              <a:rPr dirty="0" sz="2800" spc="-40" b="1">
                <a:solidFill>
                  <a:srgbClr val="A72700"/>
                </a:solidFill>
                <a:latin typeface="Arial"/>
                <a:cs typeface="Arial"/>
              </a:rPr>
              <a:t>y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(</a:t>
            </a:r>
            <a:r>
              <a:rPr dirty="0" sz="2800" spc="-40" b="1">
                <a:solidFill>
                  <a:srgbClr val="A72700"/>
                </a:solidFill>
                <a:latin typeface="Arial"/>
                <a:cs typeface="Arial"/>
              </a:rPr>
              <a:t>O</a:t>
            </a: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b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j  </a:t>
            </a:r>
            <a:r>
              <a:rPr dirty="0" sz="2800" spc="-25" b="1">
                <a:solidFill>
                  <a:srgbClr val="A72700"/>
                </a:solidFill>
                <a:latin typeface="Arial"/>
                <a:cs typeface="Arial"/>
              </a:rPr>
              <a:t>ect)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elements()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get(Object</a:t>
            </a:r>
            <a:r>
              <a:rPr dirty="0" sz="2800" spc="-12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key)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isEmpty()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4270" y="1971040"/>
            <a:ext cx="3602354" cy="311531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keys()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put(Object,</a:t>
            </a:r>
            <a:r>
              <a:rPr dirty="0" sz="2800" spc="-8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Object)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rehash()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remove(Object</a:t>
            </a:r>
            <a:r>
              <a:rPr dirty="0" sz="2800" spc="-9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key)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size()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toString()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0839" y="833119"/>
            <a:ext cx="333247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Lớp</a:t>
            </a:r>
            <a:r>
              <a:rPr dirty="0" spc="-155"/>
              <a:t> </a:t>
            </a:r>
            <a:r>
              <a:rPr dirty="0" spc="-45" b="1">
                <a:latin typeface="Arial"/>
                <a:cs typeface="Arial"/>
              </a:rPr>
              <a:t>Random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2402" y="1981200"/>
            <a:ext cx="1590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2344" algn="l"/>
              </a:tabLst>
            </a:pPr>
            <a:r>
              <a:rPr dirty="0" sz="2400">
                <a:latin typeface="Arial"/>
                <a:cs typeface="Arial"/>
              </a:rPr>
              <a:t>n</a:t>
            </a:r>
            <a:r>
              <a:rPr dirty="0" sz="2400" spc="5">
                <a:latin typeface="Arial"/>
                <a:cs typeface="Arial"/>
              </a:rPr>
              <a:t>h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 spc="-10">
                <a:latin typeface="Arial"/>
                <a:cs typeface="Arial"/>
              </a:rPr>
              <a:t>ê</a:t>
            </a:r>
            <a:r>
              <a:rPr dirty="0" sz="2400">
                <a:latin typeface="Arial"/>
                <a:cs typeface="Arial"/>
              </a:rPr>
              <a:t>n	t</a:t>
            </a:r>
            <a:r>
              <a:rPr dirty="0" sz="2400" spc="5">
                <a:latin typeface="Arial"/>
                <a:cs typeface="Arial"/>
              </a:rPr>
              <a:t>h</a:t>
            </a:r>
            <a:r>
              <a:rPr dirty="0" sz="2400" spc="-10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9636" y="1981200"/>
            <a:ext cx="619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latin typeface="Arial"/>
                <a:cs typeface="Arial"/>
              </a:rPr>
              <a:t>t</a:t>
            </a:r>
            <a:r>
              <a:rPr dirty="0" sz="2400" spc="-10">
                <a:latin typeface="Arial"/>
                <a:cs typeface="Arial"/>
              </a:rPr>
              <a:t>oá</a:t>
            </a:r>
            <a:r>
              <a:rPr dirty="0" sz="240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6669" y="1930400"/>
            <a:ext cx="9366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5">
                <a:latin typeface="Arial"/>
                <a:cs typeface="Arial"/>
              </a:rPr>
              <a:t>T</a:t>
            </a:r>
            <a:r>
              <a:rPr dirty="0" sz="2400" spc="135">
                <a:latin typeface="Arial"/>
                <a:cs typeface="Arial"/>
              </a:rPr>
              <a:t>ạ</a:t>
            </a:r>
            <a:r>
              <a:rPr dirty="0" sz="240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0322" y="1981200"/>
            <a:ext cx="28746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  <a:tab pos="1603375" algn="l"/>
                <a:tab pos="2165350" algn="l"/>
              </a:tabLst>
            </a:pPr>
            <a:r>
              <a:rPr dirty="0" sz="2400" spc="0">
                <a:latin typeface="Arial"/>
                <a:cs typeface="Arial"/>
              </a:rPr>
              <a:t>r</a:t>
            </a:r>
            <a:r>
              <a:rPr dirty="0" sz="2400">
                <a:latin typeface="Arial"/>
                <a:cs typeface="Arial"/>
              </a:rPr>
              <a:t>a	n</a:t>
            </a:r>
            <a:r>
              <a:rPr dirty="0" sz="2400" spc="15">
                <a:latin typeface="Arial"/>
                <a:cs typeface="Arial"/>
              </a:rPr>
              <a:t>h</a:t>
            </a:r>
            <a:r>
              <a:rPr dirty="0" sz="2400" spc="-105">
                <a:latin typeface="Arial"/>
                <a:cs typeface="Arial"/>
              </a:rPr>
              <a:t>ữ</a:t>
            </a:r>
            <a:r>
              <a:rPr dirty="0" sz="2400" spc="5">
                <a:latin typeface="Arial"/>
                <a:cs typeface="Arial"/>
              </a:rPr>
              <a:t>n</a:t>
            </a:r>
            <a:r>
              <a:rPr dirty="0" sz="2400">
                <a:latin typeface="Arial"/>
                <a:cs typeface="Arial"/>
              </a:rPr>
              <a:t>g	</a:t>
            </a:r>
            <a:r>
              <a:rPr dirty="0" sz="2400" spc="15">
                <a:latin typeface="Arial"/>
                <a:cs typeface="Arial"/>
              </a:rPr>
              <a:t>s</a:t>
            </a:r>
            <a:r>
              <a:rPr dirty="0" sz="2400" spc="125">
                <a:latin typeface="Arial"/>
                <a:cs typeface="Arial"/>
              </a:rPr>
              <a:t>ố</a:t>
            </a:r>
            <a:r>
              <a:rPr dirty="0" sz="2400">
                <a:latin typeface="Arial"/>
                <a:cs typeface="Arial"/>
              </a:rPr>
              <a:t>	n</a:t>
            </a:r>
            <a:r>
              <a:rPr dirty="0" sz="2400" spc="5">
                <a:latin typeface="Arial"/>
                <a:cs typeface="Arial"/>
              </a:rPr>
              <a:t>g</a:t>
            </a:r>
            <a:r>
              <a:rPr dirty="0" sz="2400" spc="125">
                <a:latin typeface="Arial"/>
                <a:cs typeface="Arial"/>
              </a:rPr>
              <a:t>ẫ</a:t>
            </a:r>
            <a:r>
              <a:rPr dirty="0" sz="2400">
                <a:latin typeface="Arial"/>
                <a:cs typeface="Arial"/>
              </a:rPr>
              <a:t>u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9444" y="1981200"/>
            <a:ext cx="722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th</a:t>
            </a:r>
            <a:r>
              <a:rPr dirty="0" sz="2400" spc="55">
                <a:latin typeface="Arial"/>
                <a:cs typeface="Arial"/>
              </a:rPr>
              <a:t>u</a:t>
            </a:r>
            <a:r>
              <a:rPr dirty="0" sz="2400" spc="75">
                <a:latin typeface="Arial"/>
                <a:cs typeface="Arial"/>
              </a:rPr>
              <a:t>ậ</a:t>
            </a:r>
            <a:r>
              <a:rPr dirty="0" sz="240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9570" y="2277110"/>
            <a:ext cx="110871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0">
                <a:latin typeface="Arial"/>
                <a:cs typeface="Arial"/>
              </a:rPr>
              <a:t>p</a:t>
            </a:r>
            <a:r>
              <a:rPr dirty="0" sz="2600">
                <a:latin typeface="Arial"/>
                <a:cs typeface="Arial"/>
              </a:rPr>
              <a:t>s</a:t>
            </a:r>
            <a:r>
              <a:rPr dirty="0" sz="2600" spc="-10">
                <a:latin typeface="Arial"/>
                <a:cs typeface="Arial"/>
              </a:rPr>
              <a:t>e</a:t>
            </a:r>
            <a:r>
              <a:rPr dirty="0" sz="2600" spc="5">
                <a:latin typeface="Arial"/>
                <a:cs typeface="Arial"/>
              </a:rPr>
              <a:t>u</a:t>
            </a:r>
            <a:r>
              <a:rPr dirty="0" sz="2600" spc="-10">
                <a:latin typeface="Arial"/>
                <a:cs typeface="Arial"/>
              </a:rPr>
              <a:t>d</a:t>
            </a:r>
            <a:r>
              <a:rPr dirty="0" sz="2600">
                <a:latin typeface="Arial"/>
                <a:cs typeface="Arial"/>
              </a:rPr>
              <a:t>o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6669" y="2658110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6669" y="4745990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9570" y="2675889"/>
            <a:ext cx="6155055" cy="3178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0">
                <a:latin typeface="Arial"/>
                <a:cs typeface="Arial"/>
              </a:rPr>
              <a:t>Nh</a:t>
            </a:r>
            <a:r>
              <a:rPr dirty="0" sz="2400" spc="-20">
                <a:latin typeface="Arial"/>
                <a:cs typeface="Arial"/>
              </a:rPr>
              <a:t>ững </a:t>
            </a:r>
            <a:r>
              <a:rPr dirty="0" sz="2400" spc="-40">
                <a:latin typeface="Arial"/>
                <a:cs typeface="Arial"/>
              </a:rPr>
              <a:t>phương </a:t>
            </a:r>
            <a:r>
              <a:rPr dirty="0" sz="2400" spc="-25">
                <a:latin typeface="Arial"/>
                <a:cs typeface="Arial"/>
              </a:rPr>
              <a:t>thức </a:t>
            </a:r>
            <a:r>
              <a:rPr dirty="0" sz="2400" spc="25">
                <a:latin typeface="Arial"/>
                <a:cs typeface="Arial"/>
              </a:rPr>
              <a:t>nhận </a:t>
            </a:r>
            <a:r>
              <a:rPr dirty="0" sz="2400" spc="-5">
                <a:latin typeface="Arial"/>
                <a:cs typeface="Arial"/>
              </a:rPr>
              <a:t>giá </a:t>
            </a:r>
            <a:r>
              <a:rPr dirty="0" sz="2400" spc="50">
                <a:latin typeface="Arial"/>
                <a:cs typeface="Arial"/>
              </a:rPr>
              <a:t>trị </a:t>
            </a:r>
            <a:r>
              <a:rPr dirty="0" sz="2400" spc="25">
                <a:latin typeface="Arial"/>
                <a:cs typeface="Arial"/>
              </a:rPr>
              <a:t>ngẫu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0">
                <a:latin typeface="Arial"/>
                <a:cs typeface="Arial"/>
              </a:rPr>
              <a:t>nhiên</a:t>
            </a:r>
            <a:r>
              <a:rPr dirty="0" sz="2600" spc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406400" indent="-27432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406400" algn="l"/>
              </a:tabLst>
            </a:pPr>
            <a:r>
              <a:rPr dirty="0" sz="2200" spc="-30" b="1">
                <a:solidFill>
                  <a:srgbClr val="A72700"/>
                </a:solidFill>
                <a:latin typeface="Arial"/>
                <a:cs typeface="Arial"/>
              </a:rPr>
              <a:t>nextDouble(</a:t>
            </a:r>
            <a:r>
              <a:rPr dirty="0" sz="2200" spc="-8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406400" indent="-27432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406400" algn="l"/>
              </a:tabLst>
            </a:pPr>
            <a:r>
              <a:rPr dirty="0" sz="2200" spc="-25" b="1">
                <a:solidFill>
                  <a:srgbClr val="A72700"/>
                </a:solidFill>
                <a:latin typeface="Arial"/>
                <a:cs typeface="Arial"/>
              </a:rPr>
              <a:t>nextFloat(</a:t>
            </a:r>
            <a:r>
              <a:rPr dirty="0" sz="2200" spc="-11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406400" indent="-27432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406400" algn="l"/>
              </a:tabLst>
            </a:pPr>
            <a:r>
              <a:rPr dirty="0" sz="2200" spc="-30" b="1">
                <a:solidFill>
                  <a:srgbClr val="A72700"/>
                </a:solidFill>
                <a:latin typeface="Arial"/>
                <a:cs typeface="Arial"/>
              </a:rPr>
              <a:t>nextGaussian(</a:t>
            </a:r>
            <a:r>
              <a:rPr dirty="0" sz="2200" spc="-7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406400" indent="-27432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406400" algn="l"/>
              </a:tabLst>
            </a:pPr>
            <a:r>
              <a:rPr dirty="0" sz="2200" spc="-25" b="1">
                <a:solidFill>
                  <a:srgbClr val="A72700"/>
                </a:solidFill>
                <a:latin typeface="Arial"/>
                <a:cs typeface="Arial"/>
              </a:rPr>
              <a:t>nextInt(</a:t>
            </a:r>
            <a:r>
              <a:rPr dirty="0" sz="2200" spc="-12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406400" indent="-27432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406400" algn="l"/>
              </a:tabLst>
            </a:pPr>
            <a:r>
              <a:rPr dirty="0" sz="2200" spc="-30" b="1">
                <a:solidFill>
                  <a:srgbClr val="A72700"/>
                </a:solidFill>
                <a:latin typeface="Arial"/>
                <a:cs typeface="Arial"/>
              </a:rPr>
              <a:t>nextLong(</a:t>
            </a:r>
            <a:r>
              <a:rPr dirty="0" sz="2200" spc="-10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600" spc="-40">
                <a:latin typeface="Arial"/>
                <a:cs typeface="Arial"/>
              </a:rPr>
              <a:t>Ph</a:t>
            </a:r>
            <a:r>
              <a:rPr dirty="0" sz="2400" spc="-40">
                <a:latin typeface="Arial"/>
                <a:cs typeface="Arial"/>
              </a:rPr>
              <a:t>ương </a:t>
            </a:r>
            <a:r>
              <a:rPr dirty="0" sz="2400" spc="-25">
                <a:latin typeface="Arial"/>
                <a:cs typeface="Arial"/>
              </a:rPr>
              <a:t>thức </a:t>
            </a:r>
            <a:r>
              <a:rPr dirty="0" sz="2400" spc="-35">
                <a:latin typeface="Arial"/>
                <a:cs typeface="Arial"/>
              </a:rPr>
              <a:t>khởi </a:t>
            </a:r>
            <a:r>
              <a:rPr dirty="0" sz="2400" spc="40">
                <a:latin typeface="Arial"/>
                <a:cs typeface="Arial"/>
              </a:rPr>
              <a:t>tạo</a:t>
            </a:r>
            <a:r>
              <a:rPr dirty="0" sz="2400" spc="1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</a:t>
            </a:r>
            <a:r>
              <a:rPr dirty="0" sz="2600" spc="-5">
                <a:latin typeface="Arial"/>
                <a:cs typeface="Arial"/>
              </a:rPr>
              <a:t>Constructors):</a:t>
            </a:r>
            <a:endParaRPr sz="2600">
              <a:latin typeface="Arial"/>
              <a:cs typeface="Arial"/>
            </a:endParaRPr>
          </a:p>
          <a:p>
            <a:pPr marL="406400" indent="-274320">
              <a:lnSpc>
                <a:spcPts val="2625"/>
              </a:lnSpc>
              <a:spcBef>
                <a:spcPts val="20"/>
              </a:spcBef>
              <a:buFont typeface="Arial"/>
              <a:buChar char="–"/>
              <a:tabLst>
                <a:tab pos="406400" algn="l"/>
              </a:tabLst>
            </a:pPr>
            <a:r>
              <a:rPr dirty="0" sz="2200" spc="-30" b="1">
                <a:solidFill>
                  <a:srgbClr val="A72700"/>
                </a:solidFill>
                <a:latin typeface="Arial"/>
                <a:cs typeface="Arial"/>
              </a:rPr>
              <a:t>random()</a:t>
            </a:r>
            <a:endParaRPr sz="2200">
              <a:latin typeface="Arial"/>
              <a:cs typeface="Arial"/>
            </a:endParaRPr>
          </a:p>
          <a:p>
            <a:pPr marL="406400" indent="-274320">
              <a:lnSpc>
                <a:spcPts val="2625"/>
              </a:lnSpc>
              <a:buFont typeface="Arial"/>
              <a:buChar char="–"/>
              <a:tabLst>
                <a:tab pos="406400" algn="l"/>
              </a:tabLst>
            </a:pPr>
            <a:r>
              <a:rPr dirty="0" sz="2200" spc="-30" b="1">
                <a:solidFill>
                  <a:srgbClr val="A72700"/>
                </a:solidFill>
                <a:latin typeface="Arial"/>
                <a:cs typeface="Arial"/>
              </a:rPr>
              <a:t>random(long)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00"/>
              </a:spcBef>
            </a:pPr>
            <a:r>
              <a:rPr dirty="0" sz="4000" spc="-65"/>
              <a:t>Những </a:t>
            </a:r>
            <a:r>
              <a:rPr dirty="0" sz="4000" spc="-80"/>
              <a:t>phương </a:t>
            </a:r>
            <a:r>
              <a:rPr dirty="0" sz="4000" spc="-55"/>
              <a:t>thức </a:t>
            </a:r>
            <a:r>
              <a:rPr dirty="0" sz="4000" spc="80"/>
              <a:t>của</a:t>
            </a:r>
            <a:r>
              <a:rPr dirty="0" sz="4000" spc="-130"/>
              <a:t> </a:t>
            </a:r>
            <a:r>
              <a:rPr dirty="0" sz="4000" spc="-65"/>
              <a:t>lớp</a:t>
            </a:r>
            <a:endParaRPr sz="4000"/>
          </a:p>
          <a:p>
            <a:pPr algn="ctr" marL="10795">
              <a:lnSpc>
                <a:spcPct val="100000"/>
              </a:lnSpc>
            </a:pPr>
            <a:r>
              <a:rPr dirty="0" sz="4000" spc="-50" b="1">
                <a:latin typeface="Arial"/>
                <a:cs typeface="Arial"/>
              </a:rPr>
              <a:t>Random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269" y="1927860"/>
            <a:ext cx="2888615" cy="311531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nextDouble()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nextFloat()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nextGaussian()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nextInt()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nextLong()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setSeed(long)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4679" y="833119"/>
            <a:ext cx="28403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Lớp</a:t>
            </a:r>
            <a:r>
              <a:rPr dirty="0" spc="-145"/>
              <a:t> </a:t>
            </a:r>
            <a:r>
              <a:rPr dirty="0" spc="-40" b="1">
                <a:latin typeface="Arial"/>
                <a:cs typeface="Arial"/>
              </a:rPr>
              <a:t>Vector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72310"/>
            <a:ext cx="7619365" cy="423545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355600" marR="8255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Cung </a:t>
            </a:r>
            <a:r>
              <a:rPr dirty="0" sz="2800" spc="35">
                <a:latin typeface="Arial"/>
                <a:cs typeface="Arial"/>
              </a:rPr>
              <a:t>cấp </a:t>
            </a:r>
            <a:r>
              <a:rPr dirty="0" sz="2800" spc="25">
                <a:latin typeface="Arial"/>
                <a:cs typeface="Arial"/>
              </a:rPr>
              <a:t>khả </a:t>
            </a:r>
            <a:r>
              <a:rPr dirty="0" sz="2800" spc="-20">
                <a:latin typeface="Arial"/>
                <a:cs typeface="Arial"/>
              </a:rPr>
              <a:t>năng </a:t>
            </a:r>
            <a:r>
              <a:rPr dirty="0" sz="2800" spc="-10">
                <a:latin typeface="Arial"/>
                <a:cs typeface="Arial"/>
              </a:rPr>
              <a:t>co </a:t>
            </a:r>
            <a:r>
              <a:rPr dirty="0" sz="2800" spc="15">
                <a:latin typeface="Arial"/>
                <a:cs typeface="Arial"/>
              </a:rPr>
              <a:t>giản </a:t>
            </a:r>
            <a:r>
              <a:rPr dirty="0" sz="2800" spc="-20">
                <a:latin typeface="Arial"/>
                <a:cs typeface="Arial"/>
              </a:rPr>
              <a:t>cho </a:t>
            </a:r>
            <a:r>
              <a:rPr dirty="0" sz="2800" spc="10">
                <a:latin typeface="Arial"/>
                <a:cs typeface="Arial"/>
              </a:rPr>
              <a:t>mảng </a:t>
            </a:r>
            <a:r>
              <a:rPr dirty="0" sz="2800" spc="-25">
                <a:latin typeface="Arial"/>
                <a:cs typeface="Arial"/>
              </a:rPr>
              <a:t>khi  thêm </a:t>
            </a:r>
            <a:r>
              <a:rPr dirty="0" sz="2800" spc="10">
                <a:latin typeface="Arial"/>
                <a:cs typeface="Arial"/>
              </a:rPr>
              <a:t>phần </a:t>
            </a:r>
            <a:r>
              <a:rPr dirty="0" sz="2800" spc="-60">
                <a:latin typeface="Arial"/>
                <a:cs typeface="Arial"/>
              </a:rPr>
              <a:t>tử </a:t>
            </a:r>
            <a:r>
              <a:rPr dirty="0" sz="2800" spc="-25">
                <a:latin typeface="Arial"/>
                <a:cs typeface="Arial"/>
              </a:rPr>
              <a:t>vào</a:t>
            </a:r>
            <a:r>
              <a:rPr dirty="0" sz="2800" spc="-220">
                <a:latin typeface="Arial"/>
                <a:cs typeface="Arial"/>
              </a:rPr>
              <a:t> </a:t>
            </a:r>
            <a:r>
              <a:rPr dirty="0" sz="2800" spc="10">
                <a:latin typeface="Arial"/>
                <a:cs typeface="Arial"/>
              </a:rPr>
              <a:t>mảng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0">
                <a:latin typeface="Arial"/>
                <a:cs typeface="Arial"/>
              </a:rPr>
              <a:t>Lưu </a:t>
            </a:r>
            <a:r>
              <a:rPr dirty="0" sz="2800" spc="-55">
                <a:latin typeface="Arial"/>
                <a:cs typeface="Arial"/>
              </a:rPr>
              <a:t>trữ </a:t>
            </a:r>
            <a:r>
              <a:rPr dirty="0" sz="2800" spc="-45">
                <a:latin typeface="Arial"/>
                <a:cs typeface="Arial"/>
              </a:rPr>
              <a:t>những </a:t>
            </a:r>
            <a:r>
              <a:rPr dirty="0" sz="2800" spc="-30">
                <a:latin typeface="Arial"/>
                <a:cs typeface="Arial"/>
              </a:rPr>
              <a:t>thành </a:t>
            </a:r>
            <a:r>
              <a:rPr dirty="0" sz="2800" spc="15">
                <a:latin typeface="Arial"/>
                <a:cs typeface="Arial"/>
              </a:rPr>
              <a:t>phần </a:t>
            </a:r>
            <a:r>
              <a:rPr dirty="0" sz="2800" spc="55">
                <a:latin typeface="Arial"/>
                <a:cs typeface="Arial"/>
              </a:rPr>
              <a:t>của </a:t>
            </a:r>
            <a:r>
              <a:rPr dirty="0" sz="2800" spc="25">
                <a:latin typeface="Arial"/>
                <a:cs typeface="Arial"/>
              </a:rPr>
              <a:t>kiểu</a:t>
            </a:r>
            <a:r>
              <a:rPr dirty="0" sz="2800" spc="-30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Object</a:t>
            </a:r>
            <a:endParaRPr sz="2800">
              <a:latin typeface="Arial"/>
              <a:cs typeface="Arial"/>
            </a:endParaRPr>
          </a:p>
          <a:p>
            <a:pPr algn="just" marL="355600" marR="5080" indent="-342900">
              <a:lnSpc>
                <a:spcPts val="3020"/>
              </a:lnSpc>
              <a:spcBef>
                <a:spcPts val="740"/>
              </a:spcBef>
              <a:buChar char="•"/>
              <a:tabLst>
                <a:tab pos="355600" algn="l"/>
              </a:tabLst>
            </a:pP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-30">
                <a:latin typeface="Arial"/>
                <a:cs typeface="Arial"/>
              </a:rPr>
              <a:t>Vector riêng </a:t>
            </a:r>
            <a:r>
              <a:rPr dirty="0" sz="2800" spc="65">
                <a:latin typeface="Arial"/>
                <a:cs typeface="Arial"/>
              </a:rPr>
              <a:t>rẽ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35">
                <a:latin typeface="Arial"/>
                <a:cs typeface="Arial"/>
              </a:rPr>
              <a:t>thể </a:t>
            </a:r>
            <a:r>
              <a:rPr dirty="0" sz="2800" spc="-45">
                <a:latin typeface="Arial"/>
                <a:cs typeface="Arial"/>
              </a:rPr>
              <a:t>lưu trữ những </a:t>
            </a:r>
            <a:r>
              <a:rPr dirty="0" sz="2800" spc="15">
                <a:latin typeface="Arial"/>
                <a:cs typeface="Arial"/>
              </a:rPr>
              <a:t>phần  </a:t>
            </a:r>
            <a:r>
              <a:rPr dirty="0" sz="2800" spc="-65">
                <a:latin typeface="Arial"/>
                <a:cs typeface="Arial"/>
              </a:rPr>
              <a:t>tử </a:t>
            </a:r>
            <a:r>
              <a:rPr dirty="0" sz="2800" spc="-30">
                <a:latin typeface="Arial"/>
                <a:cs typeface="Arial"/>
              </a:rPr>
              <a:t>khác nhau, </a:t>
            </a:r>
            <a:r>
              <a:rPr dirty="0" sz="2800" spc="-5">
                <a:latin typeface="Arial"/>
                <a:cs typeface="Arial"/>
              </a:rPr>
              <a:t>đó </a:t>
            </a:r>
            <a:r>
              <a:rPr dirty="0" sz="2800" spc="-15">
                <a:latin typeface="Arial"/>
                <a:cs typeface="Arial"/>
              </a:rPr>
              <a:t>là </a:t>
            </a:r>
            <a:r>
              <a:rPr dirty="0" sz="2800" spc="-45">
                <a:latin typeface="Arial"/>
                <a:cs typeface="Arial"/>
              </a:rPr>
              <a:t>những </a:t>
            </a:r>
            <a:r>
              <a:rPr dirty="0" sz="2800" spc="-30">
                <a:latin typeface="Arial"/>
                <a:cs typeface="Arial"/>
              </a:rPr>
              <a:t>instance </a:t>
            </a:r>
            <a:r>
              <a:rPr dirty="0" sz="2800" spc="55">
                <a:latin typeface="Arial"/>
                <a:cs typeface="Arial"/>
              </a:rPr>
              <a:t>của</a:t>
            </a:r>
            <a:r>
              <a:rPr dirty="0" sz="2800" spc="-180">
                <a:latin typeface="Arial"/>
                <a:cs typeface="Arial"/>
              </a:rPr>
              <a:t> </a:t>
            </a:r>
            <a:r>
              <a:rPr dirty="0" sz="2800" spc="-45">
                <a:latin typeface="Arial"/>
                <a:cs typeface="Arial"/>
              </a:rPr>
              <a:t>những  </a:t>
            </a: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-30">
                <a:latin typeface="Arial"/>
                <a:cs typeface="Arial"/>
              </a:rPr>
              <a:t>khác</a:t>
            </a:r>
            <a:r>
              <a:rPr dirty="0" sz="2800" spc="-114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nhau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0">
                <a:latin typeface="Arial"/>
                <a:cs typeface="Arial"/>
              </a:rPr>
              <a:t>thức </a:t>
            </a:r>
            <a:r>
              <a:rPr dirty="0" sz="2800" spc="-50">
                <a:latin typeface="Arial"/>
                <a:cs typeface="Arial"/>
              </a:rPr>
              <a:t>khởi </a:t>
            </a:r>
            <a:r>
              <a:rPr dirty="0" sz="2800" spc="35">
                <a:latin typeface="Arial"/>
                <a:cs typeface="Arial"/>
              </a:rPr>
              <a:t>tạo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(Constructors):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Vector(int)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09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Vector(int,</a:t>
            </a:r>
            <a:r>
              <a:rPr dirty="0" sz="2400" spc="-3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int)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Vector()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9380" y="558800"/>
            <a:ext cx="636841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65"/>
              <a:t>Những </a:t>
            </a:r>
            <a:r>
              <a:rPr dirty="0" sz="4000" spc="-80"/>
              <a:t>phương </a:t>
            </a:r>
            <a:r>
              <a:rPr dirty="0" sz="4000" spc="-55"/>
              <a:t>thức </a:t>
            </a:r>
            <a:r>
              <a:rPr dirty="0" sz="4000" spc="80"/>
              <a:t>của</a:t>
            </a:r>
            <a:r>
              <a:rPr dirty="0" sz="4000" spc="-130"/>
              <a:t> </a:t>
            </a:r>
            <a:r>
              <a:rPr dirty="0" sz="4000" spc="-65"/>
              <a:t>lớp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783329" y="1168400"/>
            <a:ext cx="158051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0" b="1">
                <a:latin typeface="Arial"/>
                <a:cs typeface="Arial"/>
              </a:rPr>
              <a:t>V</a:t>
            </a:r>
            <a:r>
              <a:rPr dirty="0" sz="4000" spc="-45" b="1">
                <a:latin typeface="Arial"/>
                <a:cs typeface="Arial"/>
              </a:rPr>
              <a:t>e</a:t>
            </a:r>
            <a:r>
              <a:rPr dirty="0" sz="4000" spc="-40" b="1">
                <a:latin typeface="Arial"/>
                <a:cs typeface="Arial"/>
              </a:rPr>
              <a:t>c</a:t>
            </a:r>
            <a:r>
              <a:rPr dirty="0" sz="4000" spc="-35" b="1">
                <a:latin typeface="Arial"/>
                <a:cs typeface="Arial"/>
              </a:rPr>
              <a:t>t</a:t>
            </a:r>
            <a:r>
              <a:rPr dirty="0" sz="4000" spc="-45" b="1">
                <a:latin typeface="Arial"/>
                <a:cs typeface="Arial"/>
              </a:rPr>
              <a:t>o</a:t>
            </a:r>
            <a:r>
              <a:rPr dirty="0" sz="4000" b="1">
                <a:latin typeface="Arial"/>
                <a:cs typeface="Arial"/>
              </a:rPr>
              <a:t>r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1430" y="1593850"/>
            <a:ext cx="116586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Object)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9570" y="1550669"/>
            <a:ext cx="2008505" cy="1342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105"/>
              </a:spcBef>
            </a:pP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a</a:t>
            </a:r>
            <a:r>
              <a:rPr dirty="0" sz="2600" spc="0" b="1">
                <a:solidFill>
                  <a:srgbClr val="A72700"/>
                </a:solidFill>
                <a:latin typeface="Arial"/>
                <a:cs typeface="Arial"/>
              </a:rPr>
              <a:t>d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dE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l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e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m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en</a:t>
            </a:r>
            <a:r>
              <a:rPr dirty="0" sz="2600" spc="5" b="1">
                <a:solidFill>
                  <a:srgbClr val="A72700"/>
                </a:solidFill>
                <a:latin typeface="Arial"/>
                <a:cs typeface="Arial"/>
              </a:rPr>
              <a:t>t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( 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capacity(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clone(</a:t>
            </a:r>
            <a:r>
              <a:rPr dirty="0" sz="2600" spc="-8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6669" y="1532890"/>
            <a:ext cx="141605" cy="529209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26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6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26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6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26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6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26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6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26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6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6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26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9570" y="2868930"/>
            <a:ext cx="3587115" cy="39738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95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contains(Object)  copyInto(Object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[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])  elementAt(int)  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elements(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ensureCapacity(int)  firstElement(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indexOf(Object)  indexOf(Object, int)  insertElementAt(Objec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1470" y="1456690"/>
            <a:ext cx="141605" cy="178181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26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6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26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6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1470" y="3611879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1470" y="4406900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1470" y="5201920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1470" y="5996940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A727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54370" y="1474469"/>
            <a:ext cx="3273425" cy="53187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202565">
              <a:lnSpc>
                <a:spcPct val="110700"/>
              </a:lnSpc>
              <a:spcBef>
                <a:spcPts val="105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isEmpty(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lastElement(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) 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lastIndexOf(Object)</a:t>
            </a:r>
            <a:endParaRPr sz="2600">
              <a:latin typeface="Arial"/>
              <a:cs typeface="Arial"/>
            </a:endParaRPr>
          </a:p>
          <a:p>
            <a:pPr marL="12700" marR="80645">
              <a:lnSpc>
                <a:spcPts val="2800"/>
              </a:lnSpc>
              <a:spcBef>
                <a:spcPts val="695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lastIndexOf(Object,  int)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2965"/>
              </a:lnSpc>
              <a:spcBef>
                <a:spcPts val="295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removeAllElements(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2965"/>
              </a:lnSpc>
            </a:pP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 marR="42545">
              <a:lnSpc>
                <a:spcPts val="2810"/>
              </a:lnSpc>
              <a:spcBef>
                <a:spcPts val="680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removeElement(Obj  ect)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ts val="2810"/>
              </a:lnSpc>
              <a:spcBef>
                <a:spcPts val="635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removeElementAt(in  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t)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2960"/>
              </a:lnSpc>
              <a:spcBef>
                <a:spcPts val="295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setElementAt(Object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2960"/>
              </a:lnSpc>
            </a:pP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,</a:t>
            </a:r>
            <a:r>
              <a:rPr dirty="0" sz="2600" spc="-8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int)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750" y="833119"/>
            <a:ext cx="52755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Lớp</a:t>
            </a:r>
            <a:r>
              <a:rPr dirty="0" spc="-125"/>
              <a:t> </a:t>
            </a:r>
            <a:r>
              <a:rPr dirty="0" spc="-45" b="1">
                <a:latin typeface="Arial"/>
                <a:cs typeface="Arial"/>
              </a:rPr>
              <a:t>StringTokenizer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39" y="1972310"/>
            <a:ext cx="75025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5">
                <a:latin typeface="Arial"/>
                <a:cs typeface="Arial"/>
              </a:rPr>
              <a:t>Có  </a:t>
            </a:r>
            <a:r>
              <a:rPr dirty="0" sz="2800" spc="30">
                <a:latin typeface="Arial"/>
                <a:cs typeface="Arial"/>
              </a:rPr>
              <a:t>thể </a:t>
            </a:r>
            <a:r>
              <a:rPr dirty="0" sz="2800" spc="-60">
                <a:latin typeface="Arial"/>
                <a:cs typeface="Arial"/>
              </a:rPr>
              <a:t>được  </a:t>
            </a:r>
            <a:r>
              <a:rPr dirty="0" sz="2800" spc="-35">
                <a:latin typeface="Arial"/>
                <a:cs typeface="Arial"/>
              </a:rPr>
              <a:t>dùng  </a:t>
            </a:r>
            <a:r>
              <a:rPr dirty="0" sz="2800" spc="80">
                <a:latin typeface="Arial"/>
                <a:cs typeface="Arial"/>
              </a:rPr>
              <a:t>để </a:t>
            </a:r>
            <a:r>
              <a:rPr dirty="0" sz="2800" spc="-20">
                <a:latin typeface="Arial"/>
                <a:cs typeface="Arial"/>
              </a:rPr>
              <a:t>tách  </a:t>
            </a: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5">
                <a:latin typeface="Arial"/>
                <a:cs typeface="Arial"/>
              </a:rPr>
              <a:t>chuỗi</a:t>
            </a:r>
            <a:r>
              <a:rPr dirty="0" sz="2800" spc="-12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thành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9440" y="2355850"/>
            <a:ext cx="9004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40">
                <a:latin typeface="Arial"/>
                <a:cs typeface="Arial"/>
              </a:rPr>
              <a:t>h</a:t>
            </a:r>
            <a:r>
              <a:rPr dirty="0" sz="2800" spc="-30">
                <a:latin typeface="Arial"/>
                <a:cs typeface="Arial"/>
              </a:rPr>
              <a:t>à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h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6337" y="2355850"/>
            <a:ext cx="8991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0">
                <a:latin typeface="Arial"/>
                <a:cs typeface="Arial"/>
              </a:rPr>
              <a:t>th</a:t>
            </a:r>
            <a:r>
              <a:rPr dirty="0" sz="2800" spc="-40">
                <a:latin typeface="Arial"/>
                <a:cs typeface="Arial"/>
              </a:rPr>
              <a:t>àn</a:t>
            </a:r>
            <a:r>
              <a:rPr dirty="0" sz="2800">
                <a:latin typeface="Arial"/>
                <a:cs typeface="Arial"/>
              </a:rPr>
              <a:t>h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739" y="2355850"/>
            <a:ext cx="10293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 spc="-30">
                <a:latin typeface="Arial"/>
                <a:cs typeface="Arial"/>
              </a:rPr>
              <a:t>h</a:t>
            </a:r>
            <a:r>
              <a:rPr dirty="0" sz="2800" spc="-110">
                <a:latin typeface="Arial"/>
                <a:cs typeface="Arial"/>
              </a:rPr>
              <a:t>ữ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6702" y="2355850"/>
            <a:ext cx="17513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8080" algn="l"/>
              </a:tabLst>
            </a:pPr>
            <a:r>
              <a:rPr dirty="0" sz="2800" spc="-30">
                <a:latin typeface="Arial"/>
                <a:cs typeface="Arial"/>
              </a:rPr>
              <a:t>p</a:t>
            </a:r>
            <a:r>
              <a:rPr dirty="0" sz="2800" spc="-35">
                <a:latin typeface="Arial"/>
                <a:cs typeface="Arial"/>
              </a:rPr>
              <a:t>h</a:t>
            </a:r>
            <a:r>
              <a:rPr dirty="0" sz="2800" spc="145">
                <a:latin typeface="Arial"/>
                <a:cs typeface="Arial"/>
              </a:rPr>
              <a:t>ầ</a:t>
            </a:r>
            <a:r>
              <a:rPr dirty="0" sz="2800">
                <a:latin typeface="Arial"/>
                <a:cs typeface="Arial"/>
              </a:rPr>
              <a:t>n	</a:t>
            </a:r>
            <a:r>
              <a:rPr dirty="0" sz="2800" spc="-15">
                <a:latin typeface="Arial"/>
                <a:cs typeface="Arial"/>
              </a:rPr>
              <a:t>c</a:t>
            </a:r>
            <a:r>
              <a:rPr dirty="0" sz="2800" spc="135">
                <a:latin typeface="Arial"/>
                <a:cs typeface="Arial"/>
              </a:rPr>
              <a:t>ấ</a:t>
            </a:r>
            <a:r>
              <a:rPr dirty="0" sz="2800">
                <a:latin typeface="Arial"/>
                <a:cs typeface="Arial"/>
              </a:rPr>
              <a:t>u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13599" y="2355850"/>
            <a:ext cx="13474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2340" algn="l"/>
              </a:tabLst>
            </a:pPr>
            <a:r>
              <a:rPr dirty="0" sz="2800" spc="-5">
                <a:latin typeface="Arial"/>
                <a:cs typeface="Arial"/>
              </a:rPr>
              <a:t>c</a:t>
            </a:r>
            <a:r>
              <a:rPr dirty="0" sz="2800" spc="185">
                <a:latin typeface="Arial"/>
                <a:cs typeface="Arial"/>
              </a:rPr>
              <a:t>ủ</a:t>
            </a:r>
            <a:r>
              <a:rPr dirty="0" sz="2800">
                <a:latin typeface="Arial"/>
                <a:cs typeface="Arial"/>
              </a:rPr>
              <a:t>a	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ó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9839" y="2693670"/>
            <a:ext cx="7503159" cy="3897629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459"/>
              </a:spcBef>
            </a:pPr>
            <a:r>
              <a:rPr dirty="0" sz="2800" spc="-30">
                <a:latin typeface="Arial"/>
                <a:cs typeface="Arial"/>
              </a:rPr>
              <a:t>(constituent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tokens)</a:t>
            </a:r>
            <a:endParaRPr sz="2800">
              <a:latin typeface="Arial"/>
              <a:cs typeface="Arial"/>
            </a:endParaRPr>
          </a:p>
          <a:p>
            <a:pPr marL="355600" marR="8255" indent="-342900">
              <a:lnSpc>
                <a:spcPts val="302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5">
                <a:latin typeface="Arial"/>
                <a:cs typeface="Arial"/>
              </a:rPr>
              <a:t>Ký </a:t>
            </a:r>
            <a:r>
              <a:rPr dirty="0" sz="2800" spc="-65">
                <a:latin typeface="Arial"/>
                <a:cs typeface="Arial"/>
              </a:rPr>
              <a:t>tự </a:t>
            </a:r>
            <a:r>
              <a:rPr dirty="0" sz="2800" spc="-30">
                <a:latin typeface="Arial"/>
                <a:cs typeface="Arial"/>
              </a:rPr>
              <a:t>phân </a:t>
            </a:r>
            <a:r>
              <a:rPr dirty="0" sz="2800" spc="-20">
                <a:latin typeface="Arial"/>
                <a:cs typeface="Arial"/>
              </a:rPr>
              <a:t>cách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35">
                <a:latin typeface="Arial"/>
                <a:cs typeface="Arial"/>
              </a:rPr>
              <a:t>thể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30">
                <a:latin typeface="Arial"/>
                <a:cs typeface="Arial"/>
              </a:rPr>
              <a:t>chỉ </a:t>
            </a:r>
            <a:r>
              <a:rPr dirty="0" sz="2800" spc="25">
                <a:latin typeface="Arial"/>
                <a:cs typeface="Arial"/>
              </a:rPr>
              <a:t>định </a:t>
            </a:r>
            <a:r>
              <a:rPr dirty="0" sz="2800" spc="-25">
                <a:latin typeface="Arial"/>
                <a:cs typeface="Arial"/>
              </a:rPr>
              <a:t>khi</a:t>
            </a:r>
            <a:r>
              <a:rPr dirty="0" sz="2800" spc="-114">
                <a:latin typeface="Arial"/>
                <a:cs typeface="Arial"/>
              </a:rPr>
              <a:t> </a:t>
            </a:r>
            <a:r>
              <a:rPr dirty="0" sz="2800" spc="25">
                <a:latin typeface="Arial"/>
                <a:cs typeface="Arial"/>
              </a:rPr>
              <a:t>một  </a:t>
            </a:r>
            <a:r>
              <a:rPr dirty="0" sz="2800" spc="50">
                <a:latin typeface="Arial"/>
                <a:cs typeface="Arial"/>
              </a:rPr>
              <a:t>đối </a:t>
            </a:r>
            <a:r>
              <a:rPr dirty="0" sz="2800" spc="-60">
                <a:latin typeface="Arial"/>
                <a:cs typeface="Arial"/>
              </a:rPr>
              <a:t>tượng </a:t>
            </a:r>
            <a:r>
              <a:rPr dirty="0" sz="2800" spc="-35" b="1">
                <a:latin typeface="Arial"/>
                <a:cs typeface="Arial"/>
              </a:rPr>
              <a:t>StringTokenizer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-50">
                <a:latin typeface="Arial"/>
                <a:cs typeface="Arial"/>
              </a:rPr>
              <a:t>khởi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35">
                <a:latin typeface="Arial"/>
                <a:cs typeface="Arial"/>
              </a:rPr>
              <a:t>tạo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0">
                <a:latin typeface="Arial"/>
                <a:cs typeface="Arial"/>
              </a:rPr>
              <a:t>thức </a:t>
            </a:r>
            <a:r>
              <a:rPr dirty="0" sz="2800" spc="-50">
                <a:latin typeface="Arial"/>
                <a:cs typeface="Arial"/>
              </a:rPr>
              <a:t>khởi </a:t>
            </a:r>
            <a:r>
              <a:rPr dirty="0" sz="2800" spc="35">
                <a:latin typeface="Arial"/>
                <a:cs typeface="Arial"/>
              </a:rPr>
              <a:t>tạo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(Constructors):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StringTokenizer(String)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StringTokenizer(String,</a:t>
            </a:r>
            <a:r>
              <a:rPr dirty="0" sz="2400" spc="2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String)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10" b="1">
                <a:solidFill>
                  <a:srgbClr val="A72700"/>
                </a:solidFill>
                <a:latin typeface="Arial"/>
                <a:cs typeface="Arial"/>
              </a:rPr>
              <a:t>StringTokenizer(String, String,</a:t>
            </a:r>
            <a:r>
              <a:rPr dirty="0" sz="2400" spc="5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A72700"/>
                </a:solidFill>
                <a:latin typeface="Arial"/>
                <a:cs typeface="Arial"/>
              </a:rPr>
              <a:t>Boolean)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5">
                <a:latin typeface="Arial"/>
                <a:cs typeface="Arial"/>
              </a:rPr>
              <a:t>Lớp </a:t>
            </a:r>
            <a:r>
              <a:rPr dirty="0" sz="2800" spc="-35" b="1">
                <a:latin typeface="Arial"/>
                <a:cs typeface="Arial"/>
              </a:rPr>
              <a:t>StringTokenizer </a:t>
            </a:r>
            <a:r>
              <a:rPr dirty="0" sz="2800" spc="-65">
                <a:latin typeface="Arial"/>
                <a:cs typeface="Arial"/>
              </a:rPr>
              <a:t>sử </a:t>
            </a:r>
            <a:r>
              <a:rPr dirty="0" sz="2800" spc="25">
                <a:latin typeface="Arial"/>
                <a:cs typeface="Arial"/>
              </a:rPr>
              <a:t>dụng </a:t>
            </a:r>
            <a:r>
              <a:rPr dirty="0" sz="2800" spc="-25">
                <a:latin typeface="Arial"/>
                <a:cs typeface="Arial"/>
              </a:rPr>
              <a:t>giao </a:t>
            </a:r>
            <a:r>
              <a:rPr dirty="0" sz="2800" spc="25">
                <a:latin typeface="Arial"/>
                <a:cs typeface="Arial"/>
              </a:rPr>
              <a:t>diện liệt  </a:t>
            </a:r>
            <a:r>
              <a:rPr dirty="0" sz="2800" spc="-20">
                <a:latin typeface="Arial"/>
                <a:cs typeface="Arial"/>
              </a:rPr>
              <a:t>kê </a:t>
            </a:r>
            <a:r>
              <a:rPr dirty="0" sz="2800" spc="-35">
                <a:latin typeface="Arial"/>
                <a:cs typeface="Arial"/>
              </a:rPr>
              <a:t>(enumeration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interface)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00"/>
              </a:spcBef>
            </a:pPr>
            <a:r>
              <a:rPr dirty="0" sz="4000" spc="-65"/>
              <a:t>Những </a:t>
            </a:r>
            <a:r>
              <a:rPr dirty="0" sz="4000" spc="-80"/>
              <a:t>phương </a:t>
            </a:r>
            <a:r>
              <a:rPr dirty="0" sz="4000" spc="-55"/>
              <a:t>thức </a:t>
            </a:r>
            <a:r>
              <a:rPr dirty="0" sz="4000" spc="80"/>
              <a:t>của</a:t>
            </a:r>
            <a:r>
              <a:rPr dirty="0" sz="4000" spc="-130"/>
              <a:t> </a:t>
            </a:r>
            <a:r>
              <a:rPr dirty="0" sz="4000" spc="-65"/>
              <a:t>lớp</a:t>
            </a:r>
            <a:endParaRPr sz="4000"/>
          </a:p>
          <a:p>
            <a:pPr algn="ctr" marL="3175">
              <a:lnSpc>
                <a:spcPct val="100000"/>
              </a:lnSpc>
            </a:pPr>
            <a:r>
              <a:rPr dirty="0" sz="4000" spc="-45" b="1">
                <a:latin typeface="Arial"/>
                <a:cs typeface="Arial"/>
              </a:rPr>
              <a:t>StringTokenizer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6669" y="1927860"/>
            <a:ext cx="3677920" cy="311531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countTokens(</a:t>
            </a:r>
            <a:r>
              <a:rPr dirty="0" sz="2800" spc="-114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hasMoreElements(</a:t>
            </a:r>
            <a:r>
              <a:rPr dirty="0" sz="2800" spc="-13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hasMoreTokens(</a:t>
            </a:r>
            <a:r>
              <a:rPr dirty="0" sz="2800" spc="-14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nextElement(</a:t>
            </a:r>
            <a:r>
              <a:rPr dirty="0" sz="2800" spc="-114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nextToken(</a:t>
            </a:r>
            <a:r>
              <a:rPr dirty="0" sz="2800" spc="-114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nextToken(String)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4970" y="2189479"/>
            <a:ext cx="266954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60" b="1">
                <a:latin typeface="Arial"/>
                <a:cs typeface="Arial"/>
              </a:rPr>
              <a:t>Chương</a:t>
            </a:r>
            <a:r>
              <a:rPr dirty="0" sz="4400" spc="-165" b="1"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4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2220" y="3691890"/>
            <a:ext cx="402272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75" b="1">
                <a:latin typeface="Arial"/>
                <a:cs typeface="Arial"/>
              </a:rPr>
              <a:t>Xử </a:t>
            </a:r>
            <a:r>
              <a:rPr dirty="0" sz="5400" spc="-20" b="1">
                <a:latin typeface="Arial"/>
                <a:cs typeface="Arial"/>
              </a:rPr>
              <a:t>lý </a:t>
            </a:r>
            <a:r>
              <a:rPr dirty="0" sz="5400" spc="130" b="1">
                <a:latin typeface="Arial"/>
                <a:cs typeface="Arial"/>
              </a:rPr>
              <a:t>biệt</a:t>
            </a:r>
            <a:r>
              <a:rPr dirty="0" sz="5400" spc="-160" b="1">
                <a:latin typeface="Arial"/>
                <a:cs typeface="Arial"/>
              </a:rPr>
              <a:t> </a:t>
            </a:r>
            <a:r>
              <a:rPr dirty="0" sz="5400" spc="310" b="1">
                <a:latin typeface="Arial"/>
                <a:cs typeface="Arial"/>
              </a:rPr>
              <a:t>lệ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24835" marR="5080" indent="-3074670">
              <a:lnSpc>
                <a:spcPct val="100000"/>
              </a:lnSpc>
              <a:spcBef>
                <a:spcPts val="100"/>
              </a:spcBef>
            </a:pPr>
            <a:r>
              <a:rPr dirty="0" spc="-45" b="1">
                <a:latin typeface="Arial"/>
                <a:cs typeface="Arial"/>
              </a:rPr>
              <a:t>Quá </a:t>
            </a:r>
            <a:r>
              <a:rPr dirty="0" spc="-30" b="1">
                <a:latin typeface="Arial"/>
                <a:cs typeface="Arial"/>
              </a:rPr>
              <a:t>trình </a:t>
            </a:r>
            <a:r>
              <a:rPr dirty="0" spc="40" b="1">
                <a:latin typeface="Arial"/>
                <a:cs typeface="Arial"/>
              </a:rPr>
              <a:t>dịch </a:t>
            </a:r>
            <a:r>
              <a:rPr dirty="0" spc="-55" b="1">
                <a:latin typeface="Arial"/>
                <a:cs typeface="Arial"/>
              </a:rPr>
              <a:t>chương</a:t>
            </a:r>
            <a:r>
              <a:rPr dirty="0" spc="-325" b="1">
                <a:latin typeface="Arial"/>
                <a:cs typeface="Arial"/>
              </a:rPr>
              <a:t> </a:t>
            </a:r>
            <a:r>
              <a:rPr dirty="0" spc="-30" b="1">
                <a:latin typeface="Arial"/>
                <a:cs typeface="Arial"/>
              </a:rPr>
              <a:t>trình  </a:t>
            </a:r>
            <a:r>
              <a:rPr dirty="0" spc="-35" b="1">
                <a:latin typeface="Arial"/>
                <a:cs typeface="Arial"/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469" y="1971039"/>
            <a:ext cx="7618095" cy="414655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just" marL="355600" marR="5080" indent="-342900">
              <a:lnSpc>
                <a:spcPts val="302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dirty="0" sz="2800" spc="-25">
                <a:latin typeface="Arial"/>
                <a:cs typeface="Arial"/>
              </a:rPr>
              <a:t>Trình biên </a:t>
            </a:r>
            <a:r>
              <a:rPr dirty="0" sz="2800" spc="25">
                <a:latin typeface="Arial"/>
                <a:cs typeface="Arial"/>
              </a:rPr>
              <a:t>dịch </a:t>
            </a:r>
            <a:r>
              <a:rPr dirty="0" sz="2800">
                <a:latin typeface="Arial"/>
                <a:cs typeface="Arial"/>
              </a:rPr>
              <a:t>chuyển </a:t>
            </a:r>
            <a:r>
              <a:rPr dirty="0" sz="2800" spc="-30">
                <a:latin typeface="Arial"/>
                <a:cs typeface="Arial"/>
              </a:rPr>
              <a:t>mã </a:t>
            </a:r>
            <a:r>
              <a:rPr dirty="0" sz="2800" spc="0">
                <a:latin typeface="Arial"/>
                <a:cs typeface="Arial"/>
              </a:rPr>
              <a:t>nguồn </a:t>
            </a:r>
            <a:r>
              <a:rPr dirty="0" sz="2800" spc="-30">
                <a:latin typeface="Arial"/>
                <a:cs typeface="Arial"/>
              </a:rPr>
              <a:t>thành </a:t>
            </a:r>
            <a:r>
              <a:rPr dirty="0" sz="2800" spc="35">
                <a:latin typeface="Arial"/>
                <a:cs typeface="Arial"/>
              </a:rPr>
              <a:t>tập 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15">
                <a:latin typeface="Arial"/>
                <a:cs typeface="Arial"/>
              </a:rPr>
              <a:t>lệnh </a:t>
            </a:r>
            <a:r>
              <a:rPr dirty="0" sz="2800" spc="-30">
                <a:latin typeface="Arial"/>
                <a:cs typeface="Arial"/>
              </a:rPr>
              <a:t>không </a:t>
            </a:r>
            <a:r>
              <a:rPr dirty="0" sz="2800" spc="40">
                <a:latin typeface="Arial"/>
                <a:cs typeface="Arial"/>
              </a:rPr>
              <a:t>phụ </a:t>
            </a:r>
            <a:r>
              <a:rPr dirty="0" sz="2800" spc="5">
                <a:latin typeface="Arial"/>
                <a:cs typeface="Arial"/>
              </a:rPr>
              <a:t>thuộc </a:t>
            </a:r>
            <a:r>
              <a:rPr dirty="0" sz="2800" spc="-25">
                <a:latin typeface="Arial"/>
                <a:cs typeface="Arial"/>
              </a:rPr>
              <a:t>vào </a:t>
            </a:r>
            <a:r>
              <a:rPr dirty="0" sz="2800" spc="10">
                <a:latin typeface="Arial"/>
                <a:cs typeface="Arial"/>
              </a:rPr>
              <a:t>phần </a:t>
            </a:r>
            <a:r>
              <a:rPr dirty="0" sz="2800" spc="-40">
                <a:latin typeface="Arial"/>
                <a:cs typeface="Arial"/>
              </a:rPr>
              <a:t>cứng </a:t>
            </a:r>
            <a:r>
              <a:rPr dirty="0" sz="2800" spc="100">
                <a:latin typeface="Arial"/>
                <a:cs typeface="Arial"/>
              </a:rPr>
              <a:t>cụ  </a:t>
            </a:r>
            <a:r>
              <a:rPr dirty="0" sz="2800" spc="30">
                <a:latin typeface="Arial"/>
                <a:cs typeface="Arial"/>
              </a:rPr>
              <a:t>thể</a:t>
            </a:r>
            <a:endParaRPr sz="2800">
              <a:latin typeface="Arial"/>
              <a:cs typeface="Arial"/>
            </a:endParaRPr>
          </a:p>
          <a:p>
            <a:pPr algn="just" marL="355600" marR="5080" indent="-342900">
              <a:lnSpc>
                <a:spcPts val="3020"/>
              </a:lnSpc>
              <a:spcBef>
                <a:spcPts val="700"/>
              </a:spcBef>
              <a:buChar char="•"/>
              <a:tabLst>
                <a:tab pos="355600" algn="l"/>
              </a:tabLst>
            </a:pPr>
            <a:r>
              <a:rPr dirty="0" sz="2800" spc="-25">
                <a:latin typeface="Arial"/>
                <a:cs typeface="Arial"/>
              </a:rPr>
              <a:t>Trình thông </a:t>
            </a:r>
            <a:r>
              <a:rPr dirty="0" sz="2800" spc="25">
                <a:latin typeface="Arial"/>
                <a:cs typeface="Arial"/>
              </a:rPr>
              <a:t>dịch </a:t>
            </a:r>
            <a:r>
              <a:rPr dirty="0" sz="2800" spc="-25">
                <a:latin typeface="Arial"/>
                <a:cs typeface="Arial"/>
              </a:rPr>
              <a:t>trên </a:t>
            </a:r>
            <a:r>
              <a:rPr dirty="0" sz="2800" spc="25">
                <a:latin typeface="Arial"/>
                <a:cs typeface="Arial"/>
              </a:rPr>
              <a:t>mỗi </a:t>
            </a:r>
            <a:r>
              <a:rPr dirty="0" sz="2800" spc="-35">
                <a:latin typeface="Arial"/>
                <a:cs typeface="Arial"/>
              </a:rPr>
              <a:t>máy </a:t>
            </a:r>
            <a:r>
              <a:rPr dirty="0" sz="2800">
                <a:latin typeface="Arial"/>
                <a:cs typeface="Arial"/>
              </a:rPr>
              <a:t>chuyển </a:t>
            </a:r>
            <a:r>
              <a:rPr dirty="0" sz="2800" spc="35">
                <a:latin typeface="Arial"/>
                <a:cs typeface="Arial"/>
              </a:rPr>
              <a:t>tập  </a:t>
            </a:r>
            <a:r>
              <a:rPr dirty="0" sz="2800" spc="15">
                <a:latin typeface="Arial"/>
                <a:cs typeface="Arial"/>
              </a:rPr>
              <a:t>lệnh </a:t>
            </a:r>
            <a:r>
              <a:rPr dirty="0" sz="2800" spc="-30">
                <a:latin typeface="Arial"/>
                <a:cs typeface="Arial"/>
              </a:rPr>
              <a:t>này thành </a:t>
            </a:r>
            <a:r>
              <a:rPr dirty="0" sz="2800" spc="-55">
                <a:latin typeface="Arial"/>
                <a:cs typeface="Arial"/>
              </a:rPr>
              <a:t>chương </a:t>
            </a:r>
            <a:r>
              <a:rPr dirty="0" sz="2800" spc="-25">
                <a:latin typeface="Arial"/>
                <a:cs typeface="Arial"/>
              </a:rPr>
              <a:t>trình </a:t>
            </a:r>
            <a:r>
              <a:rPr dirty="0" sz="2800" spc="-45">
                <a:latin typeface="Arial"/>
                <a:cs typeface="Arial"/>
              </a:rPr>
              <a:t>thực</a:t>
            </a:r>
            <a:r>
              <a:rPr dirty="0" sz="2800" spc="-229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thi</a:t>
            </a:r>
            <a:endParaRPr sz="2800">
              <a:latin typeface="Arial"/>
              <a:cs typeface="Arial"/>
            </a:endParaRPr>
          </a:p>
          <a:p>
            <a:pPr algn="just" marL="355600" marR="8255" indent="-342900">
              <a:lnSpc>
                <a:spcPts val="3020"/>
              </a:lnSpc>
              <a:spcBef>
                <a:spcPts val="700"/>
              </a:spcBef>
              <a:buChar char="•"/>
              <a:tabLst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Máy </a:t>
            </a:r>
            <a:r>
              <a:rPr dirty="0" sz="2800" spc="75">
                <a:latin typeface="Arial"/>
                <a:cs typeface="Arial"/>
              </a:rPr>
              <a:t>ảo </a:t>
            </a:r>
            <a:r>
              <a:rPr dirty="0" sz="2800" spc="35">
                <a:latin typeface="Arial"/>
                <a:cs typeface="Arial"/>
              </a:rPr>
              <a:t>tạo </a:t>
            </a:r>
            <a:r>
              <a:rPr dirty="0" sz="2800" spc="-20">
                <a:latin typeface="Arial"/>
                <a:cs typeface="Arial"/>
              </a:rPr>
              <a:t>ra </a:t>
            </a: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-30">
                <a:latin typeface="Arial"/>
                <a:cs typeface="Arial"/>
              </a:rPr>
              <a:t>môi </a:t>
            </a:r>
            <a:r>
              <a:rPr dirty="0" sz="2800" spc="-55">
                <a:latin typeface="Arial"/>
                <a:cs typeface="Arial"/>
              </a:rPr>
              <a:t>trường </a:t>
            </a:r>
            <a:r>
              <a:rPr dirty="0" sz="2800" spc="90">
                <a:latin typeface="Arial"/>
                <a:cs typeface="Arial"/>
              </a:rPr>
              <a:t>để </a:t>
            </a:r>
            <a:r>
              <a:rPr dirty="0" sz="2800" spc="-40">
                <a:latin typeface="Arial"/>
                <a:cs typeface="Arial"/>
              </a:rPr>
              <a:t>thực </a:t>
            </a:r>
            <a:r>
              <a:rPr dirty="0" sz="2800" spc="-20">
                <a:latin typeface="Arial"/>
                <a:cs typeface="Arial"/>
              </a:rPr>
              <a:t>thi các  </a:t>
            </a:r>
            <a:r>
              <a:rPr dirty="0" sz="2800" spc="15">
                <a:latin typeface="Arial"/>
                <a:cs typeface="Arial"/>
              </a:rPr>
              <a:t>lệnh </a:t>
            </a:r>
            <a:r>
              <a:rPr dirty="0" sz="2800" spc="10">
                <a:latin typeface="Arial"/>
                <a:cs typeface="Arial"/>
              </a:rPr>
              <a:t>bằng</a:t>
            </a:r>
            <a:r>
              <a:rPr dirty="0" sz="2800" spc="-204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cách:</a:t>
            </a:r>
            <a:endParaRPr sz="2800">
              <a:latin typeface="Arial"/>
              <a:cs typeface="Arial"/>
            </a:endParaRPr>
          </a:p>
          <a:p>
            <a:pPr lvl="1" marL="984250" indent="-285750">
              <a:lnSpc>
                <a:spcPct val="100000"/>
              </a:lnSpc>
              <a:spcBef>
                <a:spcPts val="265"/>
              </a:spcBef>
              <a:buChar char="–"/>
              <a:tabLst>
                <a:tab pos="984250" algn="l"/>
              </a:tabLst>
            </a:pPr>
            <a:r>
              <a:rPr dirty="0" sz="2400" spc="35">
                <a:latin typeface="Arial"/>
                <a:cs typeface="Arial"/>
              </a:rPr>
              <a:t>Nạp </a:t>
            </a:r>
            <a:r>
              <a:rPr dirty="0" sz="2400" spc="-5">
                <a:latin typeface="Arial"/>
                <a:cs typeface="Arial"/>
              </a:rPr>
              <a:t>các file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.class</a:t>
            </a:r>
            <a:endParaRPr sz="2400">
              <a:latin typeface="Arial"/>
              <a:cs typeface="Arial"/>
            </a:endParaRPr>
          </a:p>
          <a:p>
            <a:pPr lvl="1" marL="984250" indent="-285750">
              <a:lnSpc>
                <a:spcPct val="100000"/>
              </a:lnSpc>
              <a:spcBef>
                <a:spcPts val="305"/>
              </a:spcBef>
              <a:buChar char="–"/>
              <a:tabLst>
                <a:tab pos="984250" algn="l"/>
              </a:tabLst>
            </a:pPr>
            <a:r>
              <a:rPr dirty="0" sz="2400" spc="25">
                <a:latin typeface="Arial"/>
                <a:cs typeface="Arial"/>
              </a:rPr>
              <a:t>Quản </a:t>
            </a:r>
            <a:r>
              <a:rPr dirty="0" sz="2400" spc="-5">
                <a:latin typeface="Arial"/>
                <a:cs typeface="Arial"/>
              </a:rPr>
              <a:t>lý </a:t>
            </a:r>
            <a:r>
              <a:rPr dirty="0" sz="2400" spc="60">
                <a:latin typeface="Arial"/>
                <a:cs typeface="Arial"/>
              </a:rPr>
              <a:t>bộ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35">
                <a:latin typeface="Arial"/>
                <a:cs typeface="Arial"/>
              </a:rPr>
              <a:t>nhớ</a:t>
            </a:r>
            <a:endParaRPr sz="2400">
              <a:latin typeface="Arial"/>
              <a:cs typeface="Arial"/>
            </a:endParaRPr>
          </a:p>
          <a:p>
            <a:pPr lvl="1" marL="984250" indent="-285750">
              <a:lnSpc>
                <a:spcPct val="100000"/>
              </a:lnSpc>
              <a:spcBef>
                <a:spcPts val="305"/>
              </a:spcBef>
              <a:buChar char="–"/>
              <a:tabLst>
                <a:tab pos="984250" algn="l"/>
              </a:tabLst>
            </a:pPr>
            <a:r>
              <a:rPr dirty="0" sz="2400" spc="30">
                <a:latin typeface="Arial"/>
                <a:cs typeface="Arial"/>
              </a:rPr>
              <a:t>Dọn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“rác”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9789" y="833119"/>
            <a:ext cx="48825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Giới </a:t>
            </a:r>
            <a:r>
              <a:rPr dirty="0" spc="25"/>
              <a:t>thiệu </a:t>
            </a:r>
            <a:r>
              <a:rPr dirty="0" spc="100"/>
              <a:t>về </a:t>
            </a:r>
            <a:r>
              <a:rPr dirty="0" spc="40"/>
              <a:t>biệt</a:t>
            </a:r>
            <a:r>
              <a:rPr dirty="0" spc="-315"/>
              <a:t> </a:t>
            </a:r>
            <a:r>
              <a:rPr dirty="0" spc="110"/>
              <a:t>lệ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469" y="1927860"/>
            <a:ext cx="7541259" cy="293878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79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2800" spc="-15">
                <a:latin typeface="Arial"/>
                <a:cs typeface="Arial"/>
              </a:rPr>
              <a:t>Là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25">
                <a:latin typeface="Arial"/>
                <a:cs typeface="Arial"/>
              </a:rPr>
              <a:t>kiểu </a:t>
            </a:r>
            <a:r>
              <a:rPr dirty="0" sz="2800" spc="35">
                <a:latin typeface="Arial"/>
                <a:cs typeface="Arial"/>
              </a:rPr>
              <a:t>lỗi </a:t>
            </a:r>
            <a:r>
              <a:rPr dirty="0" sz="2800" spc="40">
                <a:latin typeface="Arial"/>
                <a:cs typeface="Arial"/>
              </a:rPr>
              <a:t>đặc</a:t>
            </a:r>
            <a:r>
              <a:rPr dirty="0" sz="2800" spc="-405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biệt</a:t>
            </a:r>
            <a:endParaRPr sz="2800">
              <a:latin typeface="Arial"/>
              <a:cs typeface="Arial"/>
            </a:endParaRPr>
          </a:p>
          <a:p>
            <a:pPr marL="358140" indent="-345440">
              <a:lnSpc>
                <a:spcPct val="100000"/>
              </a:lnSpc>
              <a:spcBef>
                <a:spcPts val="69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2800" spc="-15">
                <a:latin typeface="Arial"/>
                <a:cs typeface="Arial"/>
              </a:rPr>
              <a:t>Nó </a:t>
            </a:r>
            <a:r>
              <a:rPr dirty="0" sz="2800" spc="30">
                <a:latin typeface="Arial"/>
                <a:cs typeface="Arial"/>
              </a:rPr>
              <a:t>xảy </a:t>
            </a:r>
            <a:r>
              <a:rPr dirty="0" sz="2800" spc="-25">
                <a:latin typeface="Arial"/>
                <a:cs typeface="Arial"/>
              </a:rPr>
              <a:t>ra trong </a:t>
            </a:r>
            <a:r>
              <a:rPr dirty="0" sz="2800" spc="-50">
                <a:latin typeface="Arial"/>
                <a:cs typeface="Arial"/>
              </a:rPr>
              <a:t>thời </a:t>
            </a:r>
            <a:r>
              <a:rPr dirty="0" sz="2800" spc="-25">
                <a:latin typeface="Arial"/>
                <a:cs typeface="Arial"/>
              </a:rPr>
              <a:t>gian </a:t>
            </a:r>
            <a:r>
              <a:rPr dirty="0" sz="2800" spc="-40">
                <a:latin typeface="Arial"/>
                <a:cs typeface="Arial"/>
              </a:rPr>
              <a:t>thực </a:t>
            </a:r>
            <a:r>
              <a:rPr dirty="0" sz="2800" spc="-20">
                <a:latin typeface="Arial"/>
                <a:cs typeface="Arial"/>
              </a:rPr>
              <a:t>thi </a:t>
            </a:r>
            <a:r>
              <a:rPr dirty="0" sz="2800" spc="25">
                <a:latin typeface="Arial"/>
                <a:cs typeface="Arial"/>
              </a:rPr>
              <a:t>đoạn</a:t>
            </a:r>
            <a:r>
              <a:rPr dirty="0" sz="2800" spc="-355">
                <a:latin typeface="Arial"/>
                <a:cs typeface="Arial"/>
              </a:rPr>
              <a:t> </a:t>
            </a:r>
            <a:r>
              <a:rPr dirty="0" sz="2800" spc="15">
                <a:latin typeface="Arial"/>
                <a:cs typeface="Arial"/>
              </a:rPr>
              <a:t>lệnh</a:t>
            </a:r>
            <a:endParaRPr sz="2800">
              <a:latin typeface="Arial"/>
              <a:cs typeface="Arial"/>
            </a:endParaRPr>
          </a:p>
          <a:p>
            <a:pPr marL="358140" marR="5080" indent="-345440">
              <a:lnSpc>
                <a:spcPct val="100000"/>
              </a:lnSpc>
              <a:spcBef>
                <a:spcPts val="70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2800" spc="-30">
                <a:latin typeface="Arial"/>
                <a:cs typeface="Arial"/>
              </a:rPr>
              <a:t>Thông </a:t>
            </a:r>
            <a:r>
              <a:rPr dirty="0" sz="2800" spc="-55">
                <a:latin typeface="Arial"/>
                <a:cs typeface="Arial"/>
              </a:rPr>
              <a:t>thường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25">
                <a:latin typeface="Arial"/>
                <a:cs typeface="Arial"/>
              </a:rPr>
              <a:t>điều </a:t>
            </a:r>
            <a:r>
              <a:rPr dirty="0" sz="2800" spc="15">
                <a:latin typeface="Arial"/>
                <a:cs typeface="Arial"/>
              </a:rPr>
              <a:t>kiện </a:t>
            </a:r>
            <a:r>
              <a:rPr dirty="0" sz="2800" spc="-45">
                <a:latin typeface="Arial"/>
                <a:cs typeface="Arial"/>
              </a:rPr>
              <a:t>thực </a:t>
            </a:r>
            <a:r>
              <a:rPr dirty="0" sz="2800" spc="-20">
                <a:latin typeface="Arial"/>
                <a:cs typeface="Arial"/>
              </a:rPr>
              <a:t>thi </a:t>
            </a:r>
            <a:r>
              <a:rPr dirty="0" sz="2800" spc="-55">
                <a:latin typeface="Arial"/>
                <a:cs typeface="Arial"/>
              </a:rPr>
              <a:t>chương  </a:t>
            </a:r>
            <a:r>
              <a:rPr dirty="0" sz="2800" spc="-25">
                <a:latin typeface="Arial"/>
                <a:cs typeface="Arial"/>
              </a:rPr>
              <a:t>trình gây </a:t>
            </a:r>
            <a:r>
              <a:rPr dirty="0" sz="2800" spc="-20">
                <a:latin typeface="Arial"/>
                <a:cs typeface="Arial"/>
              </a:rPr>
              <a:t>ra </a:t>
            </a:r>
            <a:r>
              <a:rPr dirty="0" sz="2800" spc="15">
                <a:latin typeface="Arial"/>
                <a:cs typeface="Arial"/>
              </a:rPr>
              <a:t>biệt</a:t>
            </a:r>
            <a:r>
              <a:rPr dirty="0" sz="2800" spc="-204">
                <a:latin typeface="Arial"/>
                <a:cs typeface="Arial"/>
              </a:rPr>
              <a:t> </a:t>
            </a:r>
            <a:r>
              <a:rPr dirty="0" sz="2800" spc="65">
                <a:latin typeface="Arial"/>
                <a:cs typeface="Arial"/>
              </a:rPr>
              <a:t>lệ</a:t>
            </a:r>
            <a:endParaRPr sz="2800">
              <a:latin typeface="Arial"/>
              <a:cs typeface="Arial"/>
            </a:endParaRPr>
          </a:p>
          <a:p>
            <a:pPr marL="358140" marR="8255" indent="-345440">
              <a:lnSpc>
                <a:spcPct val="100000"/>
              </a:lnSpc>
              <a:spcBef>
                <a:spcPts val="70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 sz="2800" spc="35">
                <a:latin typeface="Arial"/>
                <a:cs typeface="Arial"/>
              </a:rPr>
              <a:t>Nếu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25">
                <a:latin typeface="Arial"/>
                <a:cs typeface="Arial"/>
              </a:rPr>
              <a:t>điều </a:t>
            </a:r>
            <a:r>
              <a:rPr dirty="0" sz="2800" spc="25">
                <a:latin typeface="Arial"/>
                <a:cs typeface="Arial"/>
              </a:rPr>
              <a:t>kiện </a:t>
            </a:r>
            <a:r>
              <a:rPr dirty="0" sz="2800" spc="-25">
                <a:latin typeface="Arial"/>
                <a:cs typeface="Arial"/>
              </a:rPr>
              <a:t>này </a:t>
            </a:r>
            <a:r>
              <a:rPr dirty="0" sz="2800" spc="-30">
                <a:latin typeface="Arial"/>
                <a:cs typeface="Arial"/>
              </a:rPr>
              <a:t>không </a:t>
            </a:r>
            <a:r>
              <a:rPr dirty="0" sz="2800" spc="-55">
                <a:latin typeface="Arial"/>
                <a:cs typeface="Arial"/>
              </a:rPr>
              <a:t>được </a:t>
            </a:r>
            <a:r>
              <a:rPr dirty="0" sz="2800" spc="-30">
                <a:latin typeface="Arial"/>
                <a:cs typeface="Arial"/>
              </a:rPr>
              <a:t>quan tâm,  </a:t>
            </a:r>
            <a:r>
              <a:rPr dirty="0" sz="2800" spc="-20">
                <a:latin typeface="Arial"/>
                <a:cs typeface="Arial"/>
              </a:rPr>
              <a:t>thì </a:t>
            </a:r>
            <a:r>
              <a:rPr dirty="0" sz="2800" spc="15">
                <a:latin typeface="Arial"/>
                <a:cs typeface="Arial"/>
              </a:rPr>
              <a:t>việc </a:t>
            </a:r>
            <a:r>
              <a:rPr dirty="0" sz="2800" spc="-45">
                <a:latin typeface="Arial"/>
                <a:cs typeface="Arial"/>
              </a:rPr>
              <a:t>thực </a:t>
            </a:r>
            <a:r>
              <a:rPr dirty="0" sz="2800" spc="-20">
                <a:latin typeface="Arial"/>
                <a:cs typeface="Arial"/>
              </a:rPr>
              <a:t>thi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30">
                <a:latin typeface="Arial"/>
                <a:cs typeface="Arial"/>
              </a:rPr>
              <a:t>thể kết </a:t>
            </a:r>
            <a:r>
              <a:rPr dirty="0" sz="2800" spc="-25">
                <a:latin typeface="Arial"/>
                <a:cs typeface="Arial"/>
              </a:rPr>
              <a:t>thúc </a:t>
            </a:r>
            <a:r>
              <a:rPr dirty="0" sz="2800" spc="50">
                <a:latin typeface="Arial"/>
                <a:cs typeface="Arial"/>
              </a:rPr>
              <a:t>đột</a:t>
            </a:r>
            <a:r>
              <a:rPr dirty="0" sz="2800" spc="-405">
                <a:latin typeface="Arial"/>
                <a:cs typeface="Arial"/>
              </a:rPr>
              <a:t> </a:t>
            </a:r>
            <a:r>
              <a:rPr dirty="0" sz="2800" spc="10">
                <a:latin typeface="Arial"/>
                <a:cs typeface="Arial"/>
              </a:rPr>
              <a:t>ngột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509" y="833119"/>
            <a:ext cx="75831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Mục </a:t>
            </a:r>
            <a:r>
              <a:rPr dirty="0" spc="-20"/>
              <a:t>đích </a:t>
            </a:r>
            <a:r>
              <a:rPr dirty="0" spc="90"/>
              <a:t>của </a:t>
            </a:r>
            <a:r>
              <a:rPr dirty="0" spc="40"/>
              <a:t>việc </a:t>
            </a:r>
            <a:r>
              <a:rPr dirty="0" spc="-100"/>
              <a:t>xử </a:t>
            </a:r>
            <a:r>
              <a:rPr dirty="0" spc="-10"/>
              <a:t>lý </a:t>
            </a:r>
            <a:r>
              <a:rPr dirty="0" spc="40"/>
              <a:t>biệt</a:t>
            </a:r>
            <a:r>
              <a:rPr dirty="0" spc="-550"/>
              <a:t> </a:t>
            </a:r>
            <a:r>
              <a:rPr dirty="0" spc="110"/>
              <a:t>lệ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2700" y="1986279"/>
            <a:ext cx="7478395" cy="3953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508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dirty="0" sz="2800" spc="10">
                <a:latin typeface="Arial"/>
                <a:cs typeface="Arial"/>
              </a:rPr>
              <a:t>Giảm thiểu </a:t>
            </a:r>
            <a:r>
              <a:rPr dirty="0" sz="2800" spc="15">
                <a:latin typeface="Arial"/>
                <a:cs typeface="Arial"/>
              </a:rPr>
              <a:t>việc </a:t>
            </a:r>
            <a:r>
              <a:rPr dirty="0" sz="2800" spc="30">
                <a:latin typeface="Arial"/>
                <a:cs typeface="Arial"/>
              </a:rPr>
              <a:t>kết </a:t>
            </a:r>
            <a:r>
              <a:rPr dirty="0" sz="2800" spc="-30">
                <a:latin typeface="Arial"/>
                <a:cs typeface="Arial"/>
              </a:rPr>
              <a:t>thúc </a:t>
            </a:r>
            <a:r>
              <a:rPr dirty="0" sz="2800" spc="30">
                <a:latin typeface="Arial"/>
                <a:cs typeface="Arial"/>
              </a:rPr>
              <a:t>bất </a:t>
            </a:r>
            <a:r>
              <a:rPr dirty="0" sz="2800" spc="-55">
                <a:latin typeface="Arial"/>
                <a:cs typeface="Arial"/>
              </a:rPr>
              <a:t>thường </a:t>
            </a:r>
            <a:r>
              <a:rPr dirty="0" sz="2800" spc="55">
                <a:latin typeface="Arial"/>
                <a:cs typeface="Arial"/>
              </a:rPr>
              <a:t>của </a:t>
            </a:r>
            <a:r>
              <a:rPr dirty="0" sz="2800" spc="75">
                <a:latin typeface="Arial"/>
                <a:cs typeface="Arial"/>
              </a:rPr>
              <a:t>hệ  </a:t>
            </a:r>
            <a:r>
              <a:rPr dirty="0" sz="2800" spc="5">
                <a:latin typeface="Arial"/>
                <a:cs typeface="Arial"/>
              </a:rPr>
              <a:t>thống </a:t>
            </a:r>
            <a:r>
              <a:rPr dirty="0" sz="2800" spc="-20">
                <a:latin typeface="Arial"/>
                <a:cs typeface="Arial"/>
              </a:rPr>
              <a:t>và </a:t>
            </a:r>
            <a:r>
              <a:rPr dirty="0" sz="2800" spc="55">
                <a:latin typeface="Arial"/>
                <a:cs typeface="Arial"/>
              </a:rPr>
              <a:t>của </a:t>
            </a:r>
            <a:r>
              <a:rPr dirty="0" sz="2800" spc="-55">
                <a:latin typeface="Arial"/>
                <a:cs typeface="Arial"/>
              </a:rPr>
              <a:t>chương</a:t>
            </a:r>
            <a:r>
              <a:rPr dirty="0" sz="2800" spc="-35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trình.</a:t>
            </a:r>
            <a:endParaRPr sz="2800">
              <a:latin typeface="Arial"/>
              <a:cs typeface="Arial"/>
            </a:endParaRPr>
          </a:p>
          <a:p>
            <a:pPr algn="just" marL="241300" marR="5715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241300" algn="l"/>
              </a:tabLst>
            </a:pPr>
            <a:r>
              <a:rPr dirty="0" sz="2800" spc="-25">
                <a:latin typeface="Arial"/>
                <a:cs typeface="Arial"/>
              </a:rPr>
              <a:t>Ví </a:t>
            </a:r>
            <a:r>
              <a:rPr dirty="0" sz="2800" spc="50">
                <a:latin typeface="Arial"/>
                <a:cs typeface="Arial"/>
              </a:rPr>
              <a:t>dụ, </a:t>
            </a:r>
            <a:r>
              <a:rPr dirty="0" sz="2800" spc="-25">
                <a:latin typeface="Arial"/>
                <a:cs typeface="Arial"/>
              </a:rPr>
              <a:t>thao </a:t>
            </a:r>
            <a:r>
              <a:rPr dirty="0" sz="2800" spc="-20">
                <a:latin typeface="Arial"/>
                <a:cs typeface="Arial"/>
              </a:rPr>
              <a:t>tác </a:t>
            </a:r>
            <a:r>
              <a:rPr dirty="0" sz="2800" spc="5">
                <a:latin typeface="Arial"/>
                <a:cs typeface="Arial"/>
              </a:rPr>
              <a:t>xuất/nhập </a:t>
            </a:r>
            <a:r>
              <a:rPr dirty="0" sz="2800" spc="-25">
                <a:latin typeface="Arial"/>
                <a:cs typeface="Arial"/>
              </a:rPr>
              <a:t>trong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35">
                <a:latin typeface="Arial"/>
                <a:cs typeface="Arial"/>
              </a:rPr>
              <a:t>tập </a:t>
            </a:r>
            <a:r>
              <a:rPr dirty="0" sz="2800" spc="-25">
                <a:latin typeface="Arial"/>
                <a:cs typeface="Arial"/>
              </a:rPr>
              <a:t>tin,  </a:t>
            </a:r>
            <a:r>
              <a:rPr dirty="0" sz="2800" spc="30">
                <a:latin typeface="Arial"/>
                <a:cs typeface="Arial"/>
              </a:rPr>
              <a:t>nếu </a:t>
            </a:r>
            <a:r>
              <a:rPr dirty="0" sz="2800" spc="15">
                <a:latin typeface="Arial"/>
                <a:cs typeface="Arial"/>
              </a:rPr>
              <a:t>việc </a:t>
            </a:r>
            <a:r>
              <a:rPr dirty="0" sz="2800">
                <a:latin typeface="Arial"/>
                <a:cs typeface="Arial"/>
              </a:rPr>
              <a:t>chuyển </a:t>
            </a:r>
            <a:r>
              <a:rPr dirty="0" sz="2800" spc="50">
                <a:latin typeface="Arial"/>
                <a:cs typeface="Arial"/>
              </a:rPr>
              <a:t>đổi </a:t>
            </a:r>
            <a:r>
              <a:rPr dirty="0" sz="2800" spc="15">
                <a:latin typeface="Arial"/>
                <a:cs typeface="Arial"/>
              </a:rPr>
              <a:t>kiểu </a:t>
            </a:r>
            <a:r>
              <a:rPr dirty="0" sz="2800" spc="-55">
                <a:latin typeface="Arial"/>
                <a:cs typeface="Arial"/>
              </a:rPr>
              <a:t>dữ </a:t>
            </a:r>
            <a:r>
              <a:rPr dirty="0" sz="2800" spc="15">
                <a:latin typeface="Arial"/>
                <a:cs typeface="Arial"/>
              </a:rPr>
              <a:t>liệu </a:t>
            </a:r>
            <a:r>
              <a:rPr dirty="0" sz="2800" spc="-25">
                <a:latin typeface="Arial"/>
                <a:cs typeface="Arial"/>
              </a:rPr>
              <a:t>không </a:t>
            </a:r>
            <a:r>
              <a:rPr dirty="0" sz="2800" spc="-45">
                <a:latin typeface="Arial"/>
                <a:cs typeface="Arial"/>
              </a:rPr>
              <a:t>thực  </a:t>
            </a:r>
            <a:r>
              <a:rPr dirty="0" sz="2800" spc="15">
                <a:latin typeface="Arial"/>
                <a:cs typeface="Arial"/>
              </a:rPr>
              <a:t>hiện </a:t>
            </a:r>
            <a:r>
              <a:rPr dirty="0" sz="2800" spc="-25">
                <a:latin typeface="Arial"/>
                <a:cs typeface="Arial"/>
              </a:rPr>
              <a:t>đúng,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15">
                <a:latin typeface="Arial"/>
                <a:cs typeface="Arial"/>
              </a:rPr>
              <a:t>biệt </a:t>
            </a:r>
            <a:r>
              <a:rPr dirty="0" sz="2800" spc="75">
                <a:latin typeface="Arial"/>
                <a:cs typeface="Arial"/>
              </a:rPr>
              <a:t>lệ </a:t>
            </a:r>
            <a:r>
              <a:rPr dirty="0" sz="2800" spc="75">
                <a:latin typeface="Arial"/>
                <a:cs typeface="Arial"/>
              </a:rPr>
              <a:t>sẽ </a:t>
            </a:r>
            <a:r>
              <a:rPr dirty="0" sz="2800" spc="30">
                <a:latin typeface="Arial"/>
                <a:cs typeface="Arial"/>
              </a:rPr>
              <a:t>xảy </a:t>
            </a:r>
            <a:r>
              <a:rPr dirty="0" sz="2800" spc="-20">
                <a:latin typeface="Arial"/>
                <a:cs typeface="Arial"/>
              </a:rPr>
              <a:t>ra và </a:t>
            </a:r>
            <a:r>
              <a:rPr dirty="0" sz="2800" spc="-55">
                <a:latin typeface="Arial"/>
                <a:cs typeface="Arial"/>
              </a:rPr>
              <a:t>chương  </a:t>
            </a:r>
            <a:r>
              <a:rPr dirty="0" sz="2800" spc="-25">
                <a:latin typeface="Arial"/>
                <a:cs typeface="Arial"/>
              </a:rPr>
              <a:t>trình </a:t>
            </a:r>
            <a:r>
              <a:rPr dirty="0" sz="2800" spc="55">
                <a:latin typeface="Arial"/>
                <a:cs typeface="Arial"/>
              </a:rPr>
              <a:t>bị hủy </a:t>
            </a:r>
            <a:r>
              <a:rPr dirty="0" sz="2800" spc="-30">
                <a:latin typeface="Arial"/>
                <a:cs typeface="Arial"/>
              </a:rPr>
              <a:t>mà không </a:t>
            </a:r>
            <a:r>
              <a:rPr dirty="0" sz="2800" spc="-20">
                <a:latin typeface="Arial"/>
                <a:cs typeface="Arial"/>
              </a:rPr>
              <a:t>đóng </a:t>
            </a:r>
            <a:r>
              <a:rPr dirty="0" sz="2800" spc="35">
                <a:latin typeface="Arial"/>
                <a:cs typeface="Arial"/>
              </a:rPr>
              <a:t>tập </a:t>
            </a:r>
            <a:r>
              <a:rPr dirty="0" sz="2800" spc="-25">
                <a:latin typeface="Arial"/>
                <a:cs typeface="Arial"/>
              </a:rPr>
              <a:t>tin. </a:t>
            </a:r>
            <a:r>
              <a:rPr dirty="0" sz="2800" spc="-30">
                <a:latin typeface="Arial"/>
                <a:cs typeface="Arial"/>
              </a:rPr>
              <a:t>Lúc </a:t>
            </a:r>
            <a:r>
              <a:rPr dirty="0" sz="2800" spc="-5">
                <a:latin typeface="Arial"/>
                <a:cs typeface="Arial"/>
              </a:rPr>
              <a:t>đó</a:t>
            </a:r>
            <a:r>
              <a:rPr dirty="0" sz="2800" spc="-200">
                <a:latin typeface="Arial"/>
                <a:cs typeface="Arial"/>
              </a:rPr>
              <a:t> </a:t>
            </a:r>
            <a:r>
              <a:rPr dirty="0" sz="2800" spc="30">
                <a:latin typeface="Arial"/>
                <a:cs typeface="Arial"/>
              </a:rPr>
              <a:t>tập  </a:t>
            </a:r>
            <a:r>
              <a:rPr dirty="0" sz="2800" spc="-20">
                <a:latin typeface="Arial"/>
                <a:cs typeface="Arial"/>
              </a:rPr>
              <a:t>tin </a:t>
            </a:r>
            <a:r>
              <a:rPr dirty="0" sz="2800" spc="55">
                <a:latin typeface="Arial"/>
                <a:cs typeface="Arial"/>
              </a:rPr>
              <a:t>sẽ </a:t>
            </a:r>
            <a:r>
              <a:rPr dirty="0" sz="2800" spc="60">
                <a:latin typeface="Arial"/>
                <a:cs typeface="Arial"/>
              </a:rPr>
              <a:t>bị </a:t>
            </a:r>
            <a:r>
              <a:rPr dirty="0" sz="2800" spc="-65">
                <a:latin typeface="Arial"/>
                <a:cs typeface="Arial"/>
              </a:rPr>
              <a:t>hư </a:t>
            </a:r>
            <a:r>
              <a:rPr dirty="0" sz="2800" spc="30">
                <a:latin typeface="Arial"/>
                <a:cs typeface="Arial"/>
              </a:rPr>
              <a:t>hại </a:t>
            </a:r>
            <a:r>
              <a:rPr dirty="0" sz="2800" spc="-20">
                <a:latin typeface="Arial"/>
                <a:cs typeface="Arial"/>
              </a:rPr>
              <a:t>và các </a:t>
            </a:r>
            <a:r>
              <a:rPr dirty="0" sz="2800" spc="0">
                <a:latin typeface="Arial"/>
                <a:cs typeface="Arial"/>
              </a:rPr>
              <a:t>nguồn </a:t>
            </a:r>
            <a:r>
              <a:rPr dirty="0" sz="2800" spc="-20">
                <a:latin typeface="Arial"/>
                <a:cs typeface="Arial"/>
              </a:rPr>
              <a:t>tài </a:t>
            </a:r>
            <a:r>
              <a:rPr dirty="0" sz="2800" spc="-30">
                <a:latin typeface="Arial"/>
                <a:cs typeface="Arial"/>
              </a:rPr>
              <a:t>nguyên </a:t>
            </a:r>
            <a:r>
              <a:rPr dirty="0" sz="2800" spc="-60">
                <a:latin typeface="Arial"/>
                <a:cs typeface="Arial"/>
              </a:rPr>
              <a:t>được  </a:t>
            </a:r>
            <a:r>
              <a:rPr dirty="0" sz="2800" spc="35">
                <a:latin typeface="Arial"/>
                <a:cs typeface="Arial"/>
              </a:rPr>
              <a:t>cập </a:t>
            </a:r>
            <a:r>
              <a:rPr dirty="0" sz="2800" spc="-30">
                <a:latin typeface="Arial"/>
                <a:cs typeface="Arial"/>
              </a:rPr>
              <a:t>phát </a:t>
            </a:r>
            <a:r>
              <a:rPr dirty="0" sz="2800" spc="-20">
                <a:latin typeface="Arial"/>
                <a:cs typeface="Arial"/>
              </a:rPr>
              <a:t>cho </a:t>
            </a:r>
            <a:r>
              <a:rPr dirty="0" sz="2800" spc="35">
                <a:latin typeface="Arial"/>
                <a:cs typeface="Arial"/>
              </a:rPr>
              <a:t>tập </a:t>
            </a:r>
            <a:r>
              <a:rPr dirty="0" sz="2800" spc="-15">
                <a:latin typeface="Arial"/>
                <a:cs typeface="Arial"/>
              </a:rPr>
              <a:t>tin </a:t>
            </a:r>
            <a:r>
              <a:rPr dirty="0" sz="2800" spc="-25">
                <a:latin typeface="Arial"/>
                <a:cs typeface="Arial"/>
              </a:rPr>
              <a:t>không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-20">
                <a:latin typeface="Arial"/>
                <a:cs typeface="Arial"/>
              </a:rPr>
              <a:t>thu </a:t>
            </a:r>
            <a:r>
              <a:rPr dirty="0" sz="2800" spc="30">
                <a:latin typeface="Arial"/>
                <a:cs typeface="Arial"/>
              </a:rPr>
              <a:t>hồi lại  </a:t>
            </a:r>
            <a:r>
              <a:rPr dirty="0" sz="2800" spc="-20">
                <a:latin typeface="Arial"/>
                <a:cs typeface="Arial"/>
              </a:rPr>
              <a:t>cho </a:t>
            </a:r>
            <a:r>
              <a:rPr dirty="0" sz="2800" spc="60">
                <a:latin typeface="Arial"/>
                <a:cs typeface="Arial"/>
              </a:rPr>
              <a:t>hệ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thống.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7210" y="833119"/>
            <a:ext cx="29889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Xử </a:t>
            </a:r>
            <a:r>
              <a:rPr dirty="0" spc="-15"/>
              <a:t>lý </a:t>
            </a:r>
            <a:r>
              <a:rPr dirty="0" spc="40"/>
              <a:t>biệt</a:t>
            </a:r>
            <a:r>
              <a:rPr dirty="0" spc="-70"/>
              <a:t> </a:t>
            </a:r>
            <a:r>
              <a:rPr dirty="0" spc="110"/>
              <a:t>lệ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6669" y="199897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6669" y="280542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6669" y="361315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6669" y="442087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59789" rIns="0" bIns="0" rtlCol="0" vert="horz">
            <a:spAutoFit/>
          </a:bodyPr>
          <a:lstStyle/>
          <a:p>
            <a:pPr marL="891540" marR="6985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Khi </a:t>
            </a:r>
            <a:r>
              <a:rPr dirty="0" sz="2400" spc="30"/>
              <a:t>một </a:t>
            </a:r>
            <a:r>
              <a:rPr dirty="0" sz="2400" spc="25"/>
              <a:t>biệt </a:t>
            </a:r>
            <a:r>
              <a:rPr dirty="0" sz="2400" spc="65"/>
              <a:t>lệ </a:t>
            </a:r>
            <a:r>
              <a:rPr dirty="0" sz="2400" spc="40"/>
              <a:t>xảy </a:t>
            </a:r>
            <a:r>
              <a:rPr dirty="0" sz="2400" spc="-5"/>
              <a:t>ra, </a:t>
            </a:r>
            <a:r>
              <a:rPr dirty="0" sz="2400" spc="35"/>
              <a:t>đối </a:t>
            </a:r>
            <a:r>
              <a:rPr dirty="0" sz="2400" spc="-45"/>
              <a:t>tượng tương ứng </a:t>
            </a:r>
            <a:r>
              <a:rPr dirty="0" sz="2400" spc="-40"/>
              <a:t>với </a:t>
            </a:r>
            <a:r>
              <a:rPr dirty="0" sz="2400" spc="25"/>
              <a:t>biệt  </a:t>
            </a:r>
            <a:r>
              <a:rPr dirty="0" sz="2400" spc="60"/>
              <a:t>lệ </a:t>
            </a:r>
            <a:r>
              <a:rPr dirty="0" sz="2400" spc="-5"/>
              <a:t>đó </a:t>
            </a:r>
            <a:r>
              <a:rPr dirty="0" sz="2400" spc="65"/>
              <a:t>sẽ </a:t>
            </a:r>
            <a:r>
              <a:rPr dirty="0" sz="2400" spc="-55"/>
              <a:t>được </a:t>
            </a:r>
            <a:r>
              <a:rPr dirty="0" sz="2400" spc="40"/>
              <a:t>tạo</a:t>
            </a:r>
            <a:r>
              <a:rPr dirty="0" sz="2400" spc="-160"/>
              <a:t> </a:t>
            </a:r>
            <a:r>
              <a:rPr dirty="0" sz="2400" spc="-5"/>
              <a:t>ra.</a:t>
            </a:r>
            <a:endParaRPr sz="2400"/>
          </a:p>
          <a:p>
            <a:pPr marL="891540" marR="5080">
              <a:lnSpc>
                <a:spcPct val="100000"/>
              </a:lnSpc>
              <a:spcBef>
                <a:spcPts val="600"/>
              </a:spcBef>
            </a:pPr>
            <a:r>
              <a:rPr dirty="0" sz="2400" spc="35"/>
              <a:t>Đối </a:t>
            </a:r>
            <a:r>
              <a:rPr dirty="0" sz="2400" spc="-40"/>
              <a:t>tượng </a:t>
            </a:r>
            <a:r>
              <a:rPr dirty="0" sz="2400" spc="-5"/>
              <a:t>này sau đó </a:t>
            </a:r>
            <a:r>
              <a:rPr dirty="0" sz="2400" spc="-55"/>
              <a:t>được </a:t>
            </a:r>
            <a:r>
              <a:rPr dirty="0" sz="2400" spc="15"/>
              <a:t>truyền </a:t>
            </a:r>
            <a:r>
              <a:rPr dirty="0" sz="2400" spc="-40"/>
              <a:t>tới phương </a:t>
            </a:r>
            <a:r>
              <a:rPr dirty="0" sz="2400" spc="-25"/>
              <a:t>thức  </a:t>
            </a:r>
            <a:r>
              <a:rPr dirty="0" sz="2400" spc="-40"/>
              <a:t>nơi </a:t>
            </a:r>
            <a:r>
              <a:rPr dirty="0" sz="2400"/>
              <a:t>mà </a:t>
            </a:r>
            <a:r>
              <a:rPr dirty="0" sz="2400" spc="25"/>
              <a:t>biệt </a:t>
            </a:r>
            <a:r>
              <a:rPr dirty="0" sz="2400" spc="65"/>
              <a:t>lệ </a:t>
            </a:r>
            <a:r>
              <a:rPr dirty="0" sz="2400" spc="35"/>
              <a:t>xảy</a:t>
            </a:r>
            <a:r>
              <a:rPr dirty="0" sz="2400" spc="-135"/>
              <a:t> </a:t>
            </a:r>
            <a:r>
              <a:rPr dirty="0" sz="2400" spc="-5"/>
              <a:t>ra.</a:t>
            </a:r>
            <a:endParaRPr sz="2400"/>
          </a:p>
          <a:p>
            <a:pPr marL="891540" marR="6985">
              <a:lnSpc>
                <a:spcPct val="100000"/>
              </a:lnSpc>
              <a:spcBef>
                <a:spcPts val="590"/>
              </a:spcBef>
            </a:pPr>
            <a:r>
              <a:rPr dirty="0" sz="2400" spc="35"/>
              <a:t>Đối </a:t>
            </a:r>
            <a:r>
              <a:rPr dirty="0" sz="2400" spc="-45"/>
              <a:t>tượng </a:t>
            </a:r>
            <a:r>
              <a:rPr dirty="0" sz="2400" spc="-5"/>
              <a:t>này </a:t>
            </a:r>
            <a:r>
              <a:rPr dirty="0" sz="2400" spc="-25"/>
              <a:t>chức </a:t>
            </a:r>
            <a:r>
              <a:rPr dirty="0" sz="2400" spc="-5"/>
              <a:t>các </a:t>
            </a:r>
            <a:r>
              <a:rPr dirty="0" sz="2400"/>
              <a:t>thông </a:t>
            </a:r>
            <a:r>
              <a:rPr dirty="0" sz="2400" spc="-5"/>
              <a:t>tin </a:t>
            </a:r>
            <a:r>
              <a:rPr dirty="0" sz="2400"/>
              <a:t>chi </a:t>
            </a:r>
            <a:r>
              <a:rPr dirty="0" sz="2400" spc="25"/>
              <a:t>tiết </a:t>
            </a:r>
            <a:r>
              <a:rPr dirty="0" sz="2400" spc="90"/>
              <a:t>về </a:t>
            </a:r>
            <a:r>
              <a:rPr dirty="0" sz="2400" spc="25"/>
              <a:t>biệt </a:t>
            </a:r>
            <a:r>
              <a:rPr dirty="0" sz="2400" spc="30"/>
              <a:t>lệ.  </a:t>
            </a:r>
            <a:r>
              <a:rPr dirty="0" sz="2400"/>
              <a:t>Thông </a:t>
            </a:r>
            <a:r>
              <a:rPr dirty="0" sz="2400" spc="-5"/>
              <a:t>tin này </a:t>
            </a:r>
            <a:r>
              <a:rPr dirty="0" sz="2400"/>
              <a:t>có </a:t>
            </a:r>
            <a:r>
              <a:rPr dirty="0" sz="2400" spc="55"/>
              <a:t>thể </a:t>
            </a:r>
            <a:r>
              <a:rPr dirty="0" sz="2400" spc="30"/>
              <a:t>nhận </a:t>
            </a:r>
            <a:r>
              <a:rPr dirty="0" sz="2400" spc="-55"/>
              <a:t>được </a:t>
            </a:r>
            <a:r>
              <a:rPr dirty="0" sz="2400"/>
              <a:t>và </a:t>
            </a:r>
            <a:r>
              <a:rPr dirty="0" sz="2400" spc="-20"/>
              <a:t>xử</a:t>
            </a:r>
            <a:r>
              <a:rPr dirty="0" sz="2400" spc="-145"/>
              <a:t> </a:t>
            </a:r>
            <a:r>
              <a:rPr dirty="0" sz="2400" spc="-5"/>
              <a:t>lý.</a:t>
            </a:r>
            <a:endParaRPr sz="2400"/>
          </a:p>
          <a:p>
            <a:pPr marL="891540" marR="5715">
              <a:lnSpc>
                <a:spcPct val="100000"/>
              </a:lnSpc>
              <a:spcBef>
                <a:spcPts val="600"/>
              </a:spcBef>
            </a:pPr>
            <a:r>
              <a:rPr dirty="0" sz="2400" spc="-40"/>
              <a:t>Lớp </a:t>
            </a:r>
            <a:r>
              <a:rPr dirty="0" sz="2400" spc="-5"/>
              <a:t>’throwable’ </a:t>
            </a:r>
            <a:r>
              <a:rPr dirty="0" sz="2400"/>
              <a:t>mà </a:t>
            </a:r>
            <a:r>
              <a:rPr dirty="0" sz="2400" spc="-5"/>
              <a:t>Java </a:t>
            </a:r>
            <a:r>
              <a:rPr dirty="0" sz="2400"/>
              <a:t>cung </a:t>
            </a:r>
            <a:r>
              <a:rPr dirty="0" sz="2400" spc="35"/>
              <a:t>cấp </a:t>
            </a:r>
            <a:r>
              <a:rPr dirty="0" sz="2400" spc="-5"/>
              <a:t>là </a:t>
            </a:r>
            <a:r>
              <a:rPr dirty="0" sz="2400" spc="-45"/>
              <a:t>lớp </a:t>
            </a:r>
            <a:r>
              <a:rPr dirty="0" sz="2400" spc="-5"/>
              <a:t>trên </a:t>
            </a:r>
            <a:r>
              <a:rPr dirty="0" sz="2400" spc="30"/>
              <a:t>nhất  </a:t>
            </a:r>
            <a:r>
              <a:rPr dirty="0" sz="2400" spc="55"/>
              <a:t>của </a:t>
            </a:r>
            <a:r>
              <a:rPr dirty="0" sz="2400" spc="-45"/>
              <a:t>lớp </a:t>
            </a:r>
            <a:r>
              <a:rPr dirty="0" sz="2400" spc="25"/>
              <a:t>biệt</a:t>
            </a:r>
            <a:r>
              <a:rPr dirty="0" sz="2400" spc="-90"/>
              <a:t> </a:t>
            </a:r>
            <a:r>
              <a:rPr dirty="0" sz="2400" spc="35"/>
              <a:t>lệ.</a:t>
            </a:r>
            <a:endParaRPr sz="2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833119"/>
            <a:ext cx="50285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Mô </a:t>
            </a:r>
            <a:r>
              <a:rPr dirty="0" spc="-40"/>
              <a:t>hình </a:t>
            </a:r>
            <a:r>
              <a:rPr dirty="0" spc="-100"/>
              <a:t>xử </a:t>
            </a:r>
            <a:r>
              <a:rPr dirty="0" spc="-10"/>
              <a:t>lý </a:t>
            </a:r>
            <a:r>
              <a:rPr dirty="0" spc="40"/>
              <a:t>biệt</a:t>
            </a:r>
            <a:r>
              <a:rPr dirty="0" spc="-170"/>
              <a:t> </a:t>
            </a:r>
            <a:r>
              <a:rPr dirty="0" spc="114"/>
              <a:t>lệ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6350" y="1925320"/>
            <a:ext cx="7485380" cy="216408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4330" marR="5080" indent="-341630">
              <a:lnSpc>
                <a:spcPts val="3020"/>
              </a:lnSpc>
              <a:spcBef>
                <a:spcPts val="484"/>
              </a:spcBef>
              <a:buChar char="•"/>
              <a:tabLst>
                <a:tab pos="353695" algn="l"/>
                <a:tab pos="354330" algn="l"/>
              </a:tabLst>
            </a:pPr>
            <a:r>
              <a:rPr dirty="0" sz="2800" spc="-20">
                <a:latin typeface="Arial"/>
                <a:cs typeface="Arial"/>
              </a:rPr>
              <a:t>Mô hình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15">
                <a:latin typeface="Arial"/>
                <a:cs typeface="Arial"/>
              </a:rPr>
              <a:t>biết </a:t>
            </a:r>
            <a:r>
              <a:rPr dirty="0" sz="2800" spc="40">
                <a:latin typeface="Arial"/>
                <a:cs typeface="Arial"/>
              </a:rPr>
              <a:t>đến </a:t>
            </a:r>
            <a:r>
              <a:rPr dirty="0" sz="2800" spc="-15">
                <a:latin typeface="Arial"/>
                <a:cs typeface="Arial"/>
              </a:rPr>
              <a:t>là </a:t>
            </a:r>
            <a:r>
              <a:rPr dirty="0" sz="2800" spc="-30">
                <a:latin typeface="Arial"/>
                <a:cs typeface="Arial"/>
              </a:rPr>
              <a:t>mô </a:t>
            </a:r>
            <a:r>
              <a:rPr dirty="0" sz="2800" spc="-20">
                <a:latin typeface="Arial"/>
                <a:cs typeface="Arial"/>
              </a:rPr>
              <a:t>hình ‘catch </a:t>
            </a:r>
            <a:r>
              <a:rPr dirty="0" sz="2800" spc="-25">
                <a:latin typeface="Arial"/>
                <a:cs typeface="Arial"/>
              </a:rPr>
              <a:t>and  </a:t>
            </a:r>
            <a:r>
              <a:rPr dirty="0" sz="2800" spc="-30">
                <a:latin typeface="Arial"/>
                <a:cs typeface="Arial"/>
              </a:rPr>
              <a:t>throw’</a:t>
            </a:r>
            <a:endParaRPr sz="2800">
              <a:latin typeface="Arial"/>
              <a:cs typeface="Arial"/>
            </a:endParaRPr>
          </a:p>
          <a:p>
            <a:pPr marL="354330" marR="6350" indent="-341630">
              <a:lnSpc>
                <a:spcPts val="3020"/>
              </a:lnSpc>
              <a:spcBef>
                <a:spcPts val="700"/>
              </a:spcBef>
              <a:buChar char="•"/>
              <a:tabLst>
                <a:tab pos="353695" algn="l"/>
                <a:tab pos="354330" algn="l"/>
              </a:tabLst>
            </a:pPr>
            <a:r>
              <a:rPr dirty="0" sz="2800" spc="-30">
                <a:latin typeface="Arial"/>
                <a:cs typeface="Arial"/>
              </a:rPr>
              <a:t>Khi </a:t>
            </a: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35">
                <a:latin typeface="Arial"/>
                <a:cs typeface="Arial"/>
              </a:rPr>
              <a:t>lỗi </a:t>
            </a:r>
            <a:r>
              <a:rPr dirty="0" sz="2800" spc="30">
                <a:latin typeface="Arial"/>
                <a:cs typeface="Arial"/>
              </a:rPr>
              <a:t>xảy </a:t>
            </a:r>
            <a:r>
              <a:rPr dirty="0" sz="2800" spc="-25">
                <a:latin typeface="Arial"/>
                <a:cs typeface="Arial"/>
              </a:rPr>
              <a:t>ra, </a:t>
            </a:r>
            <a:r>
              <a:rPr dirty="0" sz="2800" spc="15">
                <a:latin typeface="Arial"/>
                <a:cs typeface="Arial"/>
              </a:rPr>
              <a:t>biệt </a:t>
            </a:r>
            <a:r>
              <a:rPr dirty="0" sz="2800" spc="75">
                <a:latin typeface="Arial"/>
                <a:cs typeface="Arial"/>
              </a:rPr>
              <a:t>lệ </a:t>
            </a:r>
            <a:r>
              <a:rPr dirty="0" sz="2800" spc="65">
                <a:latin typeface="Arial"/>
                <a:cs typeface="Arial"/>
              </a:rPr>
              <a:t>sẽ </a:t>
            </a:r>
            <a:r>
              <a:rPr dirty="0" sz="2800" spc="-40">
                <a:latin typeface="Arial"/>
                <a:cs typeface="Arial"/>
              </a:rPr>
              <a:t>đuợc </a:t>
            </a:r>
            <a:r>
              <a:rPr dirty="0" sz="2800" spc="15">
                <a:latin typeface="Arial"/>
                <a:cs typeface="Arial"/>
              </a:rPr>
              <a:t>chặn </a:t>
            </a:r>
            <a:r>
              <a:rPr dirty="0" sz="2800" spc="-20">
                <a:latin typeface="Arial"/>
                <a:cs typeface="Arial"/>
              </a:rPr>
              <a:t>và 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-25">
                <a:latin typeface="Arial"/>
                <a:cs typeface="Arial"/>
              </a:rPr>
              <a:t>vào </a:t>
            </a:r>
            <a:r>
              <a:rPr dirty="0" sz="2800" spc="25">
                <a:latin typeface="Arial"/>
                <a:cs typeface="Arial"/>
              </a:rPr>
              <a:t>một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khối.</a:t>
            </a:r>
            <a:endParaRPr sz="28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315"/>
              </a:spcBef>
              <a:buChar char="•"/>
              <a:tabLst>
                <a:tab pos="353695" algn="l"/>
                <a:tab pos="354330" algn="l"/>
              </a:tabLst>
            </a:pPr>
            <a:r>
              <a:rPr dirty="0" sz="2800" spc="-75">
                <a:latin typeface="Arial"/>
                <a:cs typeface="Arial"/>
              </a:rPr>
              <a:t>Từ </a:t>
            </a:r>
            <a:r>
              <a:rPr dirty="0" sz="2800" spc="-25">
                <a:latin typeface="Arial"/>
                <a:cs typeface="Arial"/>
              </a:rPr>
              <a:t>khóa </a:t>
            </a:r>
            <a:r>
              <a:rPr dirty="0" sz="2800" spc="75">
                <a:latin typeface="Arial"/>
                <a:cs typeface="Arial"/>
              </a:rPr>
              <a:t>để </a:t>
            </a:r>
            <a:r>
              <a:rPr dirty="0" sz="2800" spc="-70">
                <a:latin typeface="Arial"/>
                <a:cs typeface="Arial"/>
              </a:rPr>
              <a:t>xử </a:t>
            </a:r>
            <a:r>
              <a:rPr dirty="0" sz="2800" spc="-15">
                <a:latin typeface="Arial"/>
                <a:cs typeface="Arial"/>
              </a:rPr>
              <a:t>lý </a:t>
            </a:r>
            <a:r>
              <a:rPr dirty="0" sz="2800" spc="15">
                <a:latin typeface="Arial"/>
                <a:cs typeface="Arial"/>
              </a:rPr>
              <a:t>biệt</a:t>
            </a:r>
            <a:r>
              <a:rPr dirty="0" sz="2800" spc="-215">
                <a:latin typeface="Arial"/>
                <a:cs typeface="Arial"/>
              </a:rPr>
              <a:t> </a:t>
            </a:r>
            <a:r>
              <a:rPr dirty="0" sz="2800" spc="40">
                <a:latin typeface="Arial"/>
                <a:cs typeface="Arial"/>
              </a:rPr>
              <a:t>lệ: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3550" y="4165600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3550" y="4570729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3550" y="4975859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3550" y="5380990"/>
            <a:ext cx="1276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3550" y="5786120"/>
            <a:ext cx="1276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8829" y="4064000"/>
            <a:ext cx="923925" cy="2049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try  </a:t>
            </a:r>
            <a:r>
              <a:rPr dirty="0" sz="2400" spc="-5">
                <a:latin typeface="Arial"/>
                <a:cs typeface="Arial"/>
              </a:rPr>
              <a:t>catch  </a:t>
            </a:r>
            <a:r>
              <a:rPr dirty="0" sz="2400">
                <a:latin typeface="Arial"/>
                <a:cs typeface="Arial"/>
              </a:rPr>
              <a:t>throw  t</a:t>
            </a:r>
            <a:r>
              <a:rPr dirty="0" sz="2400" spc="5">
                <a:latin typeface="Arial"/>
                <a:cs typeface="Arial"/>
              </a:rPr>
              <a:t>h</a:t>
            </a:r>
            <a:r>
              <a:rPr dirty="0" sz="2400" spc="-5">
                <a:latin typeface="Arial"/>
                <a:cs typeface="Arial"/>
              </a:rPr>
              <a:t>r</a:t>
            </a:r>
            <a:r>
              <a:rPr dirty="0" sz="2400">
                <a:latin typeface="Arial"/>
                <a:cs typeface="Arial"/>
              </a:rPr>
              <a:t>o</a:t>
            </a:r>
            <a:r>
              <a:rPr dirty="0" sz="2400" spc="-15">
                <a:latin typeface="Arial"/>
                <a:cs typeface="Arial"/>
              </a:rPr>
              <a:t>w</a:t>
            </a:r>
            <a:r>
              <a:rPr dirty="0" sz="2400">
                <a:latin typeface="Arial"/>
                <a:cs typeface="Arial"/>
              </a:rPr>
              <a:t>s  </a:t>
            </a:r>
            <a:r>
              <a:rPr dirty="0" sz="2400" spc="-5">
                <a:latin typeface="Arial"/>
                <a:cs typeface="Arial"/>
              </a:rPr>
              <a:t>finally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810" y="894080"/>
            <a:ext cx="68484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0"/>
              <a:t>Cấu </a:t>
            </a:r>
            <a:r>
              <a:rPr dirty="0" sz="3600" spc="-30"/>
              <a:t>trúc </a:t>
            </a:r>
            <a:r>
              <a:rPr dirty="0" sz="3600" spc="75"/>
              <a:t>của </a:t>
            </a:r>
            <a:r>
              <a:rPr dirty="0" sz="3600" spc="-30"/>
              <a:t>mô </a:t>
            </a:r>
            <a:r>
              <a:rPr dirty="0" sz="3600" spc="-35"/>
              <a:t>hình </a:t>
            </a:r>
            <a:r>
              <a:rPr dirty="0" sz="3600" spc="-85"/>
              <a:t>xử </a:t>
            </a:r>
            <a:r>
              <a:rPr dirty="0" sz="3600" spc="-10"/>
              <a:t>lý </a:t>
            </a:r>
            <a:r>
              <a:rPr dirty="0" sz="3600" spc="30"/>
              <a:t>biệt</a:t>
            </a:r>
            <a:r>
              <a:rPr dirty="0" sz="3600" spc="-400"/>
              <a:t> </a:t>
            </a:r>
            <a:r>
              <a:rPr dirty="0" sz="3600" spc="100"/>
              <a:t>lệ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96669" y="1913708"/>
            <a:ext cx="4842510" cy="292671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 b="1">
                <a:latin typeface="Arial"/>
                <a:cs typeface="Arial"/>
              </a:rPr>
              <a:t>Cú</a:t>
            </a:r>
            <a:r>
              <a:rPr dirty="0" sz="3200" spc="-8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pháp</a:t>
            </a:r>
            <a:endParaRPr sz="3200">
              <a:latin typeface="Arial"/>
              <a:cs typeface="Arial"/>
            </a:endParaRPr>
          </a:p>
          <a:p>
            <a:pPr marL="469900" marR="60325">
              <a:lnSpc>
                <a:spcPct val="110700"/>
              </a:lnSpc>
              <a:tabLst>
                <a:tab pos="1886585" algn="l"/>
              </a:tabLst>
            </a:pP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try</a:t>
            </a:r>
            <a:r>
              <a:rPr dirty="0" sz="2800" spc="-6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{</a:t>
            </a:r>
            <a:r>
              <a:rPr dirty="0" sz="2800" spc="-5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….	}  </a:t>
            </a: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catch(Exception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e1)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{ ….</a:t>
            </a:r>
            <a:r>
              <a:rPr dirty="0" sz="2800" spc="-15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}  </a:t>
            </a: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catch(Exception </a:t>
            </a:r>
            <a:r>
              <a:rPr dirty="0" sz="2800" spc="-30" b="1">
                <a:solidFill>
                  <a:srgbClr val="A72700"/>
                </a:solidFill>
                <a:latin typeface="Arial"/>
                <a:cs typeface="Arial"/>
              </a:rPr>
              <a:t>e2)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{ </a:t>
            </a:r>
            <a:r>
              <a:rPr dirty="0" sz="2800" spc="-10" b="1">
                <a:solidFill>
                  <a:srgbClr val="A72700"/>
                </a:solidFill>
                <a:latin typeface="Arial"/>
                <a:cs typeface="Arial"/>
              </a:rPr>
              <a:t>….</a:t>
            </a:r>
            <a:r>
              <a:rPr dirty="0" sz="2800" spc="-110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469900" marR="5080">
              <a:lnSpc>
                <a:spcPct val="110400"/>
              </a:lnSpc>
              <a:spcBef>
                <a:spcPts val="10"/>
              </a:spcBef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catch(Exception eN)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{ ….</a:t>
            </a:r>
            <a:r>
              <a:rPr dirty="0" sz="2800" spc="-13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}  </a:t>
            </a:r>
            <a:r>
              <a:rPr dirty="0" sz="2800" spc="-20" b="1">
                <a:solidFill>
                  <a:srgbClr val="A72700"/>
                </a:solidFill>
                <a:latin typeface="Arial"/>
                <a:cs typeface="Arial"/>
              </a:rPr>
              <a:t>finally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{ ….</a:t>
            </a:r>
            <a:r>
              <a:rPr dirty="0" sz="2800" spc="-229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A72700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710" y="901700"/>
            <a:ext cx="74733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3400" algn="l"/>
              </a:tabLst>
            </a:pPr>
            <a:r>
              <a:rPr dirty="0" sz="3600" spc="-30"/>
              <a:t>Mô </a:t>
            </a:r>
            <a:r>
              <a:rPr dirty="0" sz="3600" spc="-35"/>
              <a:t>hình </a:t>
            </a:r>
            <a:r>
              <a:rPr dirty="0" sz="3600" spc="-30"/>
              <a:t>‘Catch</a:t>
            </a:r>
            <a:r>
              <a:rPr dirty="0" sz="3600" spc="-110"/>
              <a:t> </a:t>
            </a:r>
            <a:r>
              <a:rPr dirty="0" sz="3600" spc="-35"/>
              <a:t>and</a:t>
            </a:r>
            <a:r>
              <a:rPr dirty="0" sz="3600" spc="-50"/>
              <a:t> </a:t>
            </a:r>
            <a:r>
              <a:rPr dirty="0" sz="3600" spc="-40"/>
              <a:t>Throw’	nâng</a:t>
            </a:r>
            <a:r>
              <a:rPr dirty="0" sz="3600" spc="-135"/>
              <a:t> </a:t>
            </a:r>
            <a:r>
              <a:rPr dirty="0" sz="3600" spc="-30"/>
              <a:t>cao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96669" y="2015489"/>
            <a:ext cx="7611745" cy="207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5">
                <a:latin typeface="Arial"/>
                <a:cs typeface="Arial"/>
              </a:rPr>
              <a:t>Người </a:t>
            </a:r>
            <a:r>
              <a:rPr dirty="0" sz="3200" spc="50">
                <a:latin typeface="Arial"/>
                <a:cs typeface="Arial"/>
              </a:rPr>
              <a:t>lập </a:t>
            </a:r>
            <a:r>
              <a:rPr dirty="0" sz="3200" spc="-10">
                <a:latin typeface="Arial"/>
                <a:cs typeface="Arial"/>
              </a:rPr>
              <a:t>trình </a:t>
            </a:r>
            <a:r>
              <a:rPr dirty="0" sz="3200" spc="60">
                <a:latin typeface="Arial"/>
                <a:cs typeface="Arial"/>
              </a:rPr>
              <a:t>chỉ </a:t>
            </a:r>
            <a:r>
              <a:rPr dirty="0" sz="3200" spc="-10">
                <a:latin typeface="Arial"/>
                <a:cs typeface="Arial"/>
              </a:rPr>
              <a:t>quan tâm </a:t>
            </a:r>
            <a:r>
              <a:rPr dirty="0" sz="3200" spc="-55">
                <a:latin typeface="Arial"/>
                <a:cs typeface="Arial"/>
              </a:rPr>
              <a:t>tới </a:t>
            </a:r>
            <a:r>
              <a:rPr dirty="0" sz="3200">
                <a:latin typeface="Arial"/>
                <a:cs typeface="Arial"/>
              </a:rPr>
              <a:t>các </a:t>
            </a:r>
            <a:r>
              <a:rPr dirty="0" sz="3200" spc="50">
                <a:latin typeface="Arial"/>
                <a:cs typeface="Arial"/>
              </a:rPr>
              <a:t>lỗi  </a:t>
            </a:r>
            <a:r>
              <a:rPr dirty="0" sz="3200" spc="-5">
                <a:latin typeface="Arial"/>
                <a:cs typeface="Arial"/>
              </a:rPr>
              <a:t>khi </a:t>
            </a:r>
            <a:r>
              <a:rPr dirty="0" sz="3200" spc="50">
                <a:latin typeface="Arial"/>
                <a:cs typeface="Arial"/>
              </a:rPr>
              <a:t>cần</a:t>
            </a:r>
            <a:r>
              <a:rPr dirty="0" sz="3200" spc="-65">
                <a:latin typeface="Arial"/>
                <a:cs typeface="Arial"/>
              </a:rPr>
              <a:t> </a:t>
            </a:r>
            <a:r>
              <a:rPr dirty="0" sz="3200" spc="25">
                <a:latin typeface="Arial"/>
                <a:cs typeface="Arial"/>
              </a:rPr>
              <a:t>thiết.</a:t>
            </a:r>
            <a:endParaRPr sz="3200">
              <a:latin typeface="Arial"/>
              <a:cs typeface="Arial"/>
            </a:endParaRPr>
          </a:p>
          <a:p>
            <a:pPr marL="355600" marR="8255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50">
                <a:latin typeface="Arial"/>
                <a:cs typeface="Arial"/>
              </a:rPr>
              <a:t>Một </a:t>
            </a:r>
            <a:r>
              <a:rPr dirty="0" sz="3200" spc="-10">
                <a:latin typeface="Arial"/>
                <a:cs typeface="Arial"/>
              </a:rPr>
              <a:t>thông </a:t>
            </a:r>
            <a:r>
              <a:rPr dirty="0" sz="3200" spc="-5">
                <a:latin typeface="Arial"/>
                <a:cs typeface="Arial"/>
              </a:rPr>
              <a:t>báo </a:t>
            </a:r>
            <a:r>
              <a:rPr dirty="0" sz="3200" spc="50">
                <a:latin typeface="Arial"/>
                <a:cs typeface="Arial"/>
              </a:rPr>
              <a:t>lỗi </a:t>
            </a:r>
            <a:r>
              <a:rPr dirty="0" sz="3200">
                <a:latin typeface="Arial"/>
                <a:cs typeface="Arial"/>
              </a:rPr>
              <a:t>có </a:t>
            </a:r>
            <a:r>
              <a:rPr dirty="0" sz="3200" spc="75">
                <a:latin typeface="Arial"/>
                <a:cs typeface="Arial"/>
              </a:rPr>
              <a:t>thể </a:t>
            </a:r>
            <a:r>
              <a:rPr dirty="0" sz="3200" spc="-70">
                <a:latin typeface="Arial"/>
                <a:cs typeface="Arial"/>
              </a:rPr>
              <a:t>được </a:t>
            </a:r>
            <a:r>
              <a:rPr dirty="0" sz="3200" spc="-5">
                <a:latin typeface="Arial"/>
                <a:cs typeface="Arial"/>
              </a:rPr>
              <a:t>cung</a:t>
            </a:r>
            <a:r>
              <a:rPr dirty="0" sz="3200" spc="-190">
                <a:latin typeface="Arial"/>
                <a:cs typeface="Arial"/>
              </a:rPr>
              <a:t> </a:t>
            </a:r>
            <a:r>
              <a:rPr dirty="0" sz="3200" spc="55">
                <a:latin typeface="Arial"/>
                <a:cs typeface="Arial"/>
              </a:rPr>
              <a:t>cấp  </a:t>
            </a:r>
            <a:r>
              <a:rPr dirty="0" sz="3200" spc="-10">
                <a:latin typeface="Arial"/>
                <a:cs typeface="Arial"/>
              </a:rPr>
              <a:t>trong exception-handler.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5489" y="833119"/>
            <a:ext cx="51111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 b="1">
                <a:latin typeface="Arial"/>
                <a:cs typeface="Arial"/>
              </a:rPr>
              <a:t>Khối </a:t>
            </a:r>
            <a:r>
              <a:rPr dirty="0" spc="-25" b="1">
                <a:latin typeface="Arial"/>
                <a:cs typeface="Arial"/>
              </a:rPr>
              <a:t>‘try’ và</a:t>
            </a:r>
            <a:r>
              <a:rPr dirty="0" spc="-240" b="1">
                <a:latin typeface="Arial"/>
                <a:cs typeface="Arial"/>
              </a:rPr>
              <a:t> </a:t>
            </a:r>
            <a:r>
              <a:rPr dirty="0" spc="-35" b="1">
                <a:latin typeface="Arial"/>
                <a:cs typeface="Arial"/>
              </a:rPr>
              <a:t>‘catch’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1060" y="1972310"/>
            <a:ext cx="7404100" cy="387604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  <a:tab pos="1380490" algn="l"/>
                <a:tab pos="1931035" algn="l"/>
                <a:tab pos="2889885" algn="l"/>
                <a:tab pos="3455035" algn="l"/>
                <a:tab pos="4296410" algn="l"/>
                <a:tab pos="6707505" algn="l"/>
              </a:tabLst>
            </a:pPr>
            <a:r>
              <a:rPr dirty="0" sz="2800" spc="-15">
                <a:latin typeface="Arial"/>
                <a:cs typeface="Arial"/>
              </a:rPr>
              <a:t>Đ</a:t>
            </a:r>
            <a:r>
              <a:rPr dirty="0" sz="2800" spc="-105">
                <a:latin typeface="Arial"/>
                <a:cs typeface="Arial"/>
              </a:rPr>
              <a:t>ư</a:t>
            </a:r>
            <a:r>
              <a:rPr dirty="0" sz="2800" spc="-120">
                <a:latin typeface="Arial"/>
                <a:cs typeface="Arial"/>
              </a:rPr>
              <a:t>ợ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30">
                <a:latin typeface="Arial"/>
                <a:cs typeface="Arial"/>
              </a:rPr>
              <a:t>s</a:t>
            </a:r>
            <a:r>
              <a:rPr dirty="0" sz="2800" spc="-100">
                <a:latin typeface="Arial"/>
                <a:cs typeface="Arial"/>
              </a:rPr>
              <a:t>ử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35">
                <a:latin typeface="Arial"/>
                <a:cs typeface="Arial"/>
              </a:rPr>
              <a:t>d</a:t>
            </a:r>
            <a:r>
              <a:rPr dirty="0" sz="2800" spc="204">
                <a:latin typeface="Arial"/>
                <a:cs typeface="Arial"/>
              </a:rPr>
              <a:t>ụ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5">
                <a:latin typeface="Arial"/>
                <a:cs typeface="Arial"/>
              </a:rPr>
              <a:t>đ</a:t>
            </a:r>
            <a:r>
              <a:rPr dirty="0" sz="2800" spc="160">
                <a:latin typeface="Arial"/>
                <a:cs typeface="Arial"/>
              </a:rPr>
              <a:t>ể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20">
                <a:latin typeface="Arial"/>
                <a:cs typeface="Arial"/>
              </a:rPr>
              <a:t>t</a:t>
            </a:r>
            <a:r>
              <a:rPr dirty="0" sz="2800" spc="-30">
                <a:latin typeface="Arial"/>
                <a:cs typeface="Arial"/>
              </a:rPr>
              <a:t>h</a:t>
            </a:r>
            <a:r>
              <a:rPr dirty="0" sz="2800" spc="-110">
                <a:latin typeface="Arial"/>
                <a:cs typeface="Arial"/>
              </a:rPr>
              <a:t>ự</a:t>
            </a:r>
            <a:r>
              <a:rPr dirty="0" sz="2800">
                <a:latin typeface="Arial"/>
                <a:cs typeface="Arial"/>
              </a:rPr>
              <a:t>c	</a:t>
            </a:r>
            <a:r>
              <a:rPr dirty="0" sz="2800" spc="-30">
                <a:latin typeface="Arial"/>
                <a:cs typeface="Arial"/>
              </a:rPr>
              <a:t>h</a:t>
            </a:r>
            <a:r>
              <a:rPr dirty="0" sz="2800" spc="-10">
                <a:latin typeface="Arial"/>
                <a:cs typeface="Arial"/>
              </a:rPr>
              <a:t>i</a:t>
            </a:r>
            <a:r>
              <a:rPr dirty="0" sz="2800" spc="130">
                <a:latin typeface="Arial"/>
                <a:cs typeface="Arial"/>
              </a:rPr>
              <a:t>ệ</a:t>
            </a:r>
            <a:r>
              <a:rPr dirty="0" sz="2800">
                <a:latin typeface="Arial"/>
                <a:cs typeface="Arial"/>
              </a:rPr>
              <a:t>n</a:t>
            </a:r>
            <a:r>
              <a:rPr dirty="0" sz="2800" spc="37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t</a:t>
            </a:r>
            <a:r>
              <a:rPr dirty="0" sz="2800" spc="-25">
                <a:latin typeface="Arial"/>
                <a:cs typeface="Arial"/>
              </a:rPr>
              <a:t>r</a:t>
            </a:r>
            <a:r>
              <a:rPr dirty="0" sz="2800" spc="-30">
                <a:latin typeface="Arial"/>
                <a:cs typeface="Arial"/>
              </a:rPr>
              <a:t>o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</a:t>
            </a:r>
            <a:r>
              <a:rPr dirty="0" sz="2800" spc="375">
                <a:latin typeface="Arial"/>
                <a:cs typeface="Arial"/>
              </a:rPr>
              <a:t> </a:t>
            </a:r>
            <a:r>
              <a:rPr dirty="0" sz="2800" spc="-55">
                <a:latin typeface="Arial"/>
                <a:cs typeface="Arial"/>
              </a:rPr>
              <a:t>m</a:t>
            </a:r>
            <a:r>
              <a:rPr dirty="0" sz="2800">
                <a:latin typeface="Arial"/>
                <a:cs typeface="Arial"/>
              </a:rPr>
              <a:t>ô	</a:t>
            </a:r>
            <a:r>
              <a:rPr dirty="0" sz="2800" spc="-40">
                <a:latin typeface="Arial"/>
                <a:cs typeface="Arial"/>
              </a:rPr>
              <a:t>h</a:t>
            </a:r>
            <a:r>
              <a:rPr dirty="0" sz="2800" spc="-10">
                <a:latin typeface="Arial"/>
                <a:cs typeface="Arial"/>
              </a:rPr>
              <a:t>ì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h  </a:t>
            </a:r>
            <a:r>
              <a:rPr dirty="0" sz="2800" spc="-20">
                <a:latin typeface="Arial"/>
                <a:cs typeface="Arial"/>
              </a:rPr>
              <a:t>‘catch </a:t>
            </a:r>
            <a:r>
              <a:rPr dirty="0" sz="2800" spc="-25">
                <a:latin typeface="Arial"/>
                <a:cs typeface="Arial"/>
              </a:rPr>
              <a:t>and </a:t>
            </a:r>
            <a:r>
              <a:rPr dirty="0" sz="2800" spc="-30">
                <a:latin typeface="Arial"/>
                <a:cs typeface="Arial"/>
              </a:rPr>
              <a:t>throw’ </a:t>
            </a:r>
            <a:r>
              <a:rPr dirty="0" sz="2800" spc="55">
                <a:latin typeface="Arial"/>
                <a:cs typeface="Arial"/>
              </a:rPr>
              <a:t>của </a:t>
            </a:r>
            <a:r>
              <a:rPr dirty="0" sz="2800" spc="-60">
                <a:latin typeface="Arial"/>
                <a:cs typeface="Arial"/>
              </a:rPr>
              <a:t>xử </a:t>
            </a:r>
            <a:r>
              <a:rPr dirty="0" sz="2800" spc="-15">
                <a:latin typeface="Arial"/>
                <a:cs typeface="Arial"/>
              </a:rPr>
              <a:t>lý </a:t>
            </a:r>
            <a:r>
              <a:rPr dirty="0" sz="2800" spc="15">
                <a:latin typeface="Arial"/>
                <a:cs typeface="Arial"/>
              </a:rPr>
              <a:t>biệt</a:t>
            </a:r>
            <a:r>
              <a:rPr dirty="0" sz="2800" spc="-300">
                <a:latin typeface="Arial"/>
                <a:cs typeface="Arial"/>
              </a:rPr>
              <a:t> </a:t>
            </a:r>
            <a:r>
              <a:rPr dirty="0" sz="2800" spc="35">
                <a:latin typeface="Arial"/>
                <a:cs typeface="Arial"/>
              </a:rPr>
              <a:t>lệ.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10">
                <a:latin typeface="Arial"/>
                <a:cs typeface="Arial"/>
              </a:rPr>
              <a:t>Khối </a:t>
            </a:r>
            <a:r>
              <a:rPr dirty="0" sz="2800" spc="15">
                <a:latin typeface="Arial"/>
                <a:cs typeface="Arial"/>
              </a:rPr>
              <a:t>lệnh </a:t>
            </a:r>
            <a:r>
              <a:rPr dirty="0" sz="2800" spc="-20">
                <a:latin typeface="Arial"/>
                <a:cs typeface="Arial"/>
              </a:rPr>
              <a:t>‘try’ </a:t>
            </a:r>
            <a:r>
              <a:rPr dirty="0" sz="2800" spc="35">
                <a:latin typeface="Arial"/>
                <a:cs typeface="Arial"/>
              </a:rPr>
              <a:t>gồm </a:t>
            </a:r>
            <a:r>
              <a:rPr dirty="0" sz="2800" spc="40">
                <a:latin typeface="Arial"/>
                <a:cs typeface="Arial"/>
              </a:rPr>
              <a:t>tập </a:t>
            </a:r>
            <a:r>
              <a:rPr dirty="0" sz="2800" spc="-55">
                <a:latin typeface="Arial"/>
                <a:cs typeface="Arial"/>
              </a:rPr>
              <a:t>hợp </a:t>
            </a:r>
            <a:r>
              <a:rPr dirty="0" sz="2800" spc="-20">
                <a:latin typeface="Arial"/>
                <a:cs typeface="Arial"/>
              </a:rPr>
              <a:t>các </a:t>
            </a:r>
            <a:r>
              <a:rPr dirty="0" sz="2800" spc="15">
                <a:latin typeface="Arial"/>
                <a:cs typeface="Arial"/>
              </a:rPr>
              <a:t>lệnh</a:t>
            </a:r>
            <a:r>
              <a:rPr dirty="0" sz="2800" spc="-525">
                <a:latin typeface="Arial"/>
                <a:cs typeface="Arial"/>
              </a:rPr>
              <a:t> </a:t>
            </a:r>
            <a:r>
              <a:rPr dirty="0" sz="2800" spc="-40">
                <a:latin typeface="Arial"/>
                <a:cs typeface="Arial"/>
              </a:rPr>
              <a:t>thực </a:t>
            </a:r>
            <a:r>
              <a:rPr dirty="0" sz="2800" spc="-20">
                <a:latin typeface="Arial"/>
                <a:cs typeface="Arial"/>
              </a:rPr>
              <a:t>thi</a:t>
            </a:r>
            <a:endParaRPr sz="2800">
              <a:latin typeface="Arial"/>
              <a:cs typeface="Arial"/>
            </a:endParaRPr>
          </a:p>
          <a:p>
            <a:pPr marL="355600" marR="6985" indent="-342900">
              <a:lnSpc>
                <a:spcPts val="302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-60">
                <a:latin typeface="Arial"/>
                <a:cs typeface="Arial"/>
              </a:rPr>
              <a:t>phương </a:t>
            </a:r>
            <a:r>
              <a:rPr dirty="0" sz="2800" spc="-45">
                <a:latin typeface="Arial"/>
                <a:cs typeface="Arial"/>
              </a:rPr>
              <a:t>thức </a:t>
            </a:r>
            <a:r>
              <a:rPr dirty="0" sz="2800" spc="-30">
                <a:latin typeface="Arial"/>
                <a:cs typeface="Arial"/>
              </a:rPr>
              <a:t>mà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35">
                <a:latin typeface="Arial"/>
                <a:cs typeface="Arial"/>
              </a:rPr>
              <a:t>thể </a:t>
            </a:r>
            <a:r>
              <a:rPr dirty="0" sz="2800" spc="30">
                <a:latin typeface="Arial"/>
                <a:cs typeface="Arial"/>
              </a:rPr>
              <a:t>bắt </a:t>
            </a:r>
            <a:r>
              <a:rPr dirty="0" sz="2800" spc="15">
                <a:latin typeface="Arial"/>
                <a:cs typeface="Arial"/>
              </a:rPr>
              <a:t>biệt </a:t>
            </a:r>
            <a:r>
              <a:rPr dirty="0" sz="2800" spc="35">
                <a:latin typeface="Arial"/>
                <a:cs typeface="Arial"/>
              </a:rPr>
              <a:t>lệ, </a:t>
            </a:r>
            <a:r>
              <a:rPr dirty="0" sz="2800" spc="-20">
                <a:latin typeface="Arial"/>
                <a:cs typeface="Arial"/>
              </a:rPr>
              <a:t>cũng  </a:t>
            </a:r>
            <a:r>
              <a:rPr dirty="0" sz="2800" spc="-25">
                <a:latin typeface="Arial"/>
                <a:cs typeface="Arial"/>
              </a:rPr>
              <a:t>bao </a:t>
            </a:r>
            <a:r>
              <a:rPr dirty="0" sz="2800" spc="35">
                <a:latin typeface="Arial"/>
                <a:cs typeface="Arial"/>
              </a:rPr>
              <a:t>gồm </a:t>
            </a:r>
            <a:r>
              <a:rPr dirty="0" sz="2800" spc="15">
                <a:latin typeface="Arial"/>
                <a:cs typeface="Arial"/>
              </a:rPr>
              <a:t>khối lệnh</a:t>
            </a:r>
            <a:r>
              <a:rPr dirty="0" sz="2800" spc="-33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‘try’.</a:t>
            </a:r>
            <a:endParaRPr sz="2800">
              <a:latin typeface="Arial"/>
              <a:cs typeface="Arial"/>
            </a:endParaRPr>
          </a:p>
          <a:p>
            <a:pPr marL="355600" marR="6985" indent="-342900">
              <a:lnSpc>
                <a:spcPts val="302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30">
                <a:latin typeface="Arial"/>
                <a:cs typeface="Arial"/>
              </a:rPr>
              <a:t>Một </a:t>
            </a:r>
            <a:r>
              <a:rPr dirty="0" sz="2800" spc="15">
                <a:latin typeface="Arial"/>
                <a:cs typeface="Arial"/>
              </a:rPr>
              <a:t>hoặc </a:t>
            </a:r>
            <a:r>
              <a:rPr dirty="0" sz="2800" spc="5">
                <a:latin typeface="Arial"/>
                <a:cs typeface="Arial"/>
              </a:rPr>
              <a:t>nhiều </a:t>
            </a:r>
            <a:r>
              <a:rPr dirty="0" sz="2800" spc="15">
                <a:latin typeface="Arial"/>
                <a:cs typeface="Arial"/>
              </a:rPr>
              <a:t>khối lệnh </a:t>
            </a:r>
            <a:r>
              <a:rPr dirty="0" sz="2800" spc="-20">
                <a:latin typeface="Arial"/>
                <a:cs typeface="Arial"/>
              </a:rPr>
              <a:t>‘catch’ </a:t>
            </a:r>
            <a:r>
              <a:rPr dirty="0" sz="2800" spc="-10">
                <a:latin typeface="Arial"/>
                <a:cs typeface="Arial"/>
              </a:rPr>
              <a:t>có </a:t>
            </a:r>
            <a:r>
              <a:rPr dirty="0" sz="2800" spc="40">
                <a:latin typeface="Arial"/>
                <a:cs typeface="Arial"/>
              </a:rPr>
              <a:t>thể </a:t>
            </a:r>
            <a:r>
              <a:rPr dirty="0" sz="2800" spc="25">
                <a:latin typeface="Arial"/>
                <a:cs typeface="Arial"/>
              </a:rPr>
              <a:t>tiếp  </a:t>
            </a:r>
            <a:r>
              <a:rPr dirty="0" sz="2800" spc="-25">
                <a:latin typeface="Arial"/>
                <a:cs typeface="Arial"/>
              </a:rPr>
              <a:t>theo sau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15">
                <a:latin typeface="Arial"/>
                <a:cs typeface="Arial"/>
              </a:rPr>
              <a:t>khối lệnh</a:t>
            </a:r>
            <a:r>
              <a:rPr dirty="0" sz="2800" spc="-32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‘try’</a:t>
            </a:r>
            <a:endParaRPr sz="2800">
              <a:latin typeface="Arial"/>
              <a:cs typeface="Arial"/>
            </a:endParaRPr>
          </a:p>
          <a:p>
            <a:pPr marL="355600" marR="6985" indent="-342900">
              <a:lnSpc>
                <a:spcPts val="302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  <a:tab pos="1229360" algn="l"/>
                <a:tab pos="2064385" algn="l"/>
                <a:tab pos="3211195" algn="l"/>
                <a:tab pos="3927475" algn="l"/>
                <a:tab pos="4589145" algn="l"/>
                <a:tab pos="5327650" algn="l"/>
                <a:tab pos="5777230" algn="l"/>
                <a:tab pos="6724015" algn="l"/>
              </a:tabLst>
            </a:pPr>
            <a:r>
              <a:rPr dirty="0" sz="2800" spc="-50">
                <a:latin typeface="Arial"/>
                <a:cs typeface="Arial"/>
              </a:rPr>
              <a:t>K</a:t>
            </a:r>
            <a:r>
              <a:rPr dirty="0" sz="2800" spc="-30">
                <a:latin typeface="Arial"/>
                <a:cs typeface="Arial"/>
              </a:rPr>
              <a:t>h</a:t>
            </a:r>
            <a:r>
              <a:rPr dirty="0" sz="2800" spc="145">
                <a:latin typeface="Arial"/>
                <a:cs typeface="Arial"/>
              </a:rPr>
              <a:t>ố</a:t>
            </a:r>
            <a:r>
              <a:rPr dirty="0" sz="2800">
                <a:latin typeface="Arial"/>
                <a:cs typeface="Arial"/>
              </a:rPr>
              <a:t>i	</a:t>
            </a:r>
            <a:r>
              <a:rPr dirty="0" sz="2800" spc="-20">
                <a:latin typeface="Arial"/>
                <a:cs typeface="Arial"/>
              </a:rPr>
              <a:t>l</a:t>
            </a:r>
            <a:r>
              <a:rPr dirty="0" sz="2800" spc="135">
                <a:latin typeface="Arial"/>
                <a:cs typeface="Arial"/>
              </a:rPr>
              <a:t>ệ</a:t>
            </a:r>
            <a:r>
              <a:rPr dirty="0" sz="2800" spc="-3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h	</a:t>
            </a:r>
            <a:r>
              <a:rPr dirty="0" sz="2800" spc="0">
                <a:latin typeface="Arial"/>
                <a:cs typeface="Arial"/>
              </a:rPr>
              <a:t>‘</a:t>
            </a:r>
            <a:r>
              <a:rPr dirty="0" sz="2800" spc="-20">
                <a:latin typeface="Arial"/>
                <a:cs typeface="Arial"/>
              </a:rPr>
              <a:t>c</a:t>
            </a:r>
            <a:r>
              <a:rPr dirty="0" sz="2800" spc="-40">
                <a:latin typeface="Arial"/>
                <a:cs typeface="Arial"/>
              </a:rPr>
              <a:t>a</a:t>
            </a:r>
            <a:r>
              <a:rPr dirty="0" sz="2800" spc="-20">
                <a:latin typeface="Arial"/>
                <a:cs typeface="Arial"/>
              </a:rPr>
              <a:t>tc</a:t>
            </a:r>
            <a:r>
              <a:rPr dirty="0" sz="2800" spc="-40">
                <a:latin typeface="Arial"/>
                <a:cs typeface="Arial"/>
              </a:rPr>
              <a:t>h</a:t>
            </a:r>
            <a:r>
              <a:rPr dirty="0" sz="2800">
                <a:latin typeface="Arial"/>
                <a:cs typeface="Arial"/>
              </a:rPr>
              <a:t>’	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 spc="-30">
                <a:latin typeface="Arial"/>
                <a:cs typeface="Arial"/>
              </a:rPr>
              <a:t>à</a:t>
            </a:r>
            <a:r>
              <a:rPr dirty="0" sz="2800">
                <a:latin typeface="Arial"/>
                <a:cs typeface="Arial"/>
              </a:rPr>
              <a:t>y	</a:t>
            </a:r>
            <a:r>
              <a:rPr dirty="0" sz="2800" spc="-20">
                <a:latin typeface="Arial"/>
                <a:cs typeface="Arial"/>
              </a:rPr>
              <a:t>b</a:t>
            </a:r>
            <a:r>
              <a:rPr dirty="0" sz="2800" spc="135">
                <a:latin typeface="Arial"/>
                <a:cs typeface="Arial"/>
              </a:rPr>
              <a:t>ắ</a:t>
            </a:r>
            <a:r>
              <a:rPr dirty="0" sz="2800">
                <a:latin typeface="Arial"/>
                <a:cs typeface="Arial"/>
              </a:rPr>
              <a:t>t	</a:t>
            </a:r>
            <a:r>
              <a:rPr dirty="0" sz="2800" spc="-40">
                <a:latin typeface="Arial"/>
                <a:cs typeface="Arial"/>
              </a:rPr>
              <a:t>b</a:t>
            </a:r>
            <a:r>
              <a:rPr dirty="0" sz="2800">
                <a:latin typeface="Arial"/>
                <a:cs typeface="Arial"/>
              </a:rPr>
              <a:t>i</a:t>
            </a:r>
            <a:r>
              <a:rPr dirty="0" sz="2800" spc="130">
                <a:latin typeface="Arial"/>
                <a:cs typeface="Arial"/>
              </a:rPr>
              <a:t>ệ</a:t>
            </a:r>
            <a:r>
              <a:rPr dirty="0" sz="2800">
                <a:latin typeface="Arial"/>
                <a:cs typeface="Arial"/>
              </a:rPr>
              <a:t>t	l</a:t>
            </a:r>
            <a:r>
              <a:rPr dirty="0" sz="2800" spc="160">
                <a:latin typeface="Arial"/>
                <a:cs typeface="Arial"/>
              </a:rPr>
              <a:t>ệ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30">
                <a:latin typeface="Arial"/>
                <a:cs typeface="Arial"/>
              </a:rPr>
              <a:t>t</a:t>
            </a:r>
            <a:r>
              <a:rPr dirty="0" sz="2800" spc="-35">
                <a:latin typeface="Arial"/>
                <a:cs typeface="Arial"/>
              </a:rPr>
              <a:t>r</a:t>
            </a:r>
            <a:r>
              <a:rPr dirty="0" sz="2800" spc="-20">
                <a:latin typeface="Arial"/>
                <a:cs typeface="Arial"/>
              </a:rPr>
              <a:t>o</a:t>
            </a:r>
            <a:r>
              <a:rPr dirty="0" sz="2800" spc="-4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g	</a:t>
            </a:r>
            <a:r>
              <a:rPr dirty="0" sz="2800" spc="-35">
                <a:latin typeface="Arial"/>
                <a:cs typeface="Arial"/>
              </a:rPr>
              <a:t>k</a:t>
            </a:r>
            <a:r>
              <a:rPr dirty="0" sz="2800" spc="-10">
                <a:latin typeface="Arial"/>
                <a:cs typeface="Arial"/>
              </a:rPr>
              <a:t>h</a:t>
            </a:r>
            <a:r>
              <a:rPr dirty="0" sz="2800" spc="125">
                <a:latin typeface="Arial"/>
                <a:cs typeface="Arial"/>
              </a:rPr>
              <a:t>ố</a:t>
            </a:r>
            <a:r>
              <a:rPr dirty="0" sz="2800">
                <a:latin typeface="Arial"/>
                <a:cs typeface="Arial"/>
              </a:rPr>
              <a:t>i  </a:t>
            </a:r>
            <a:r>
              <a:rPr dirty="0" sz="2800" spc="15">
                <a:latin typeface="Arial"/>
                <a:cs typeface="Arial"/>
              </a:rPr>
              <a:t>lệnh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‘try’.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3431540" marR="5080" indent="-3139440">
              <a:lnSpc>
                <a:spcPct val="100000"/>
              </a:lnSpc>
              <a:spcBef>
                <a:spcPts val="100"/>
              </a:spcBef>
            </a:pPr>
            <a:r>
              <a:rPr dirty="0" sz="4000" spc="25"/>
              <a:t>Khối </a:t>
            </a:r>
            <a:r>
              <a:rPr dirty="0" sz="4000" spc="30"/>
              <a:t>lệnh </a:t>
            </a:r>
            <a:r>
              <a:rPr dirty="0" sz="4000" spc="-25"/>
              <a:t>‘try’ </a:t>
            </a:r>
            <a:r>
              <a:rPr dirty="0" sz="4000" spc="-20"/>
              <a:t>và </a:t>
            </a:r>
            <a:r>
              <a:rPr dirty="0" sz="4000" spc="-30"/>
              <a:t>‘catch’</a:t>
            </a:r>
            <a:r>
              <a:rPr dirty="0" sz="4000" spc="-270"/>
              <a:t> </a:t>
            </a:r>
            <a:r>
              <a:rPr dirty="0" sz="4000" spc="-35"/>
              <a:t>Blocks  </a:t>
            </a:r>
            <a:r>
              <a:rPr dirty="0" sz="4000" spc="-20"/>
              <a:t>(tt)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0469" y="1944370"/>
            <a:ext cx="7617459" cy="4170679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just" marL="355600" marR="7620" indent="-342900">
              <a:lnSpc>
                <a:spcPts val="302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dirty="0" sz="2800" spc="75">
                <a:latin typeface="Arial"/>
                <a:cs typeface="Arial"/>
              </a:rPr>
              <a:t>Để </a:t>
            </a:r>
            <a:r>
              <a:rPr dirty="0" sz="2800" spc="30">
                <a:latin typeface="Arial"/>
                <a:cs typeface="Arial"/>
              </a:rPr>
              <a:t>bắt bất </a:t>
            </a:r>
            <a:r>
              <a:rPr dirty="0" sz="2800" spc="-20">
                <a:latin typeface="Arial"/>
                <a:cs typeface="Arial"/>
              </a:rPr>
              <a:t>kỳ </a:t>
            </a:r>
            <a:r>
              <a:rPr dirty="0" sz="2800" spc="25">
                <a:latin typeface="Arial"/>
                <a:cs typeface="Arial"/>
              </a:rPr>
              <a:t>loại </a:t>
            </a:r>
            <a:r>
              <a:rPr dirty="0" sz="2800" spc="15">
                <a:latin typeface="Arial"/>
                <a:cs typeface="Arial"/>
              </a:rPr>
              <a:t>biệt </a:t>
            </a:r>
            <a:r>
              <a:rPr dirty="0" sz="2800" spc="75">
                <a:latin typeface="Arial"/>
                <a:cs typeface="Arial"/>
              </a:rPr>
              <a:t>lệ </a:t>
            </a:r>
            <a:r>
              <a:rPr dirty="0" sz="2800" spc="-25">
                <a:latin typeface="Arial"/>
                <a:cs typeface="Arial"/>
              </a:rPr>
              <a:t>nào, </a:t>
            </a:r>
            <a:r>
              <a:rPr dirty="0" sz="2800" spc="-15">
                <a:latin typeface="Arial"/>
                <a:cs typeface="Arial"/>
              </a:rPr>
              <a:t>ta </a:t>
            </a:r>
            <a:r>
              <a:rPr dirty="0" sz="2800" spc="10">
                <a:latin typeface="Arial"/>
                <a:cs typeface="Arial"/>
              </a:rPr>
              <a:t>phải </a:t>
            </a:r>
            <a:r>
              <a:rPr dirty="0" sz="2800" spc="35">
                <a:latin typeface="Arial"/>
                <a:cs typeface="Arial"/>
              </a:rPr>
              <a:t>chỉ </a:t>
            </a:r>
            <a:r>
              <a:rPr dirty="0" sz="2800" spc="-20">
                <a:latin typeface="Arial"/>
                <a:cs typeface="Arial"/>
              </a:rPr>
              <a:t>ra  </a:t>
            </a:r>
            <a:r>
              <a:rPr dirty="0" sz="2800" spc="15">
                <a:latin typeface="Arial"/>
                <a:cs typeface="Arial"/>
              </a:rPr>
              <a:t>kiểu biệt </a:t>
            </a:r>
            <a:r>
              <a:rPr dirty="0" sz="2800" spc="65">
                <a:latin typeface="Arial"/>
                <a:cs typeface="Arial"/>
              </a:rPr>
              <a:t>lệ </a:t>
            </a:r>
            <a:r>
              <a:rPr dirty="0" sz="2800" spc="-20">
                <a:latin typeface="Arial"/>
                <a:cs typeface="Arial"/>
              </a:rPr>
              <a:t>là</a:t>
            </a:r>
            <a:r>
              <a:rPr dirty="0" sz="2800" spc="-32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‘Exception’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15"/>
              </a:spcBef>
            </a:pPr>
            <a:r>
              <a:rPr dirty="0" sz="2800" spc="-35" b="1">
                <a:solidFill>
                  <a:srgbClr val="A72700"/>
                </a:solidFill>
                <a:latin typeface="Arial"/>
                <a:cs typeface="Arial"/>
              </a:rPr>
              <a:t>catch(Exception</a:t>
            </a:r>
            <a:r>
              <a:rPr dirty="0" sz="2800" spc="-9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800" spc="-15" b="1">
                <a:solidFill>
                  <a:srgbClr val="A72700"/>
                </a:solidFill>
                <a:latin typeface="Arial"/>
                <a:cs typeface="Arial"/>
              </a:rPr>
              <a:t>e)</a:t>
            </a:r>
            <a:endParaRPr sz="2800">
              <a:latin typeface="Arial"/>
              <a:cs typeface="Arial"/>
            </a:endParaRPr>
          </a:p>
          <a:p>
            <a:pPr algn="just" marL="355600" marR="5080" indent="-342900">
              <a:lnSpc>
                <a:spcPts val="3020"/>
              </a:lnSpc>
              <a:spcBef>
                <a:spcPts val="740"/>
              </a:spcBef>
              <a:buChar char="•"/>
              <a:tabLst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Khi </a:t>
            </a:r>
            <a:r>
              <a:rPr dirty="0" sz="2800" spc="15">
                <a:latin typeface="Arial"/>
                <a:cs typeface="Arial"/>
              </a:rPr>
              <a:t>biệt </a:t>
            </a:r>
            <a:r>
              <a:rPr dirty="0" sz="2800" spc="65">
                <a:latin typeface="Arial"/>
                <a:cs typeface="Arial"/>
              </a:rPr>
              <a:t>lệ </a:t>
            </a:r>
            <a:r>
              <a:rPr dirty="0" sz="2800" spc="55">
                <a:latin typeface="Arial"/>
                <a:cs typeface="Arial"/>
              </a:rPr>
              <a:t>bị </a:t>
            </a:r>
            <a:r>
              <a:rPr dirty="0" sz="2800" spc="30">
                <a:latin typeface="Arial"/>
                <a:cs typeface="Arial"/>
              </a:rPr>
              <a:t>bắt </a:t>
            </a:r>
            <a:r>
              <a:rPr dirty="0" sz="2800" spc="-30">
                <a:latin typeface="Arial"/>
                <a:cs typeface="Arial"/>
              </a:rPr>
              <a:t>không </a:t>
            </a:r>
            <a:r>
              <a:rPr dirty="0" sz="2800" spc="15">
                <a:latin typeface="Arial"/>
                <a:cs typeface="Arial"/>
              </a:rPr>
              <a:t>biết </a:t>
            </a:r>
            <a:r>
              <a:rPr dirty="0" sz="2800" spc="5">
                <a:latin typeface="Arial"/>
                <a:cs typeface="Arial"/>
              </a:rPr>
              <a:t>thuộc </a:t>
            </a:r>
            <a:r>
              <a:rPr dirty="0" sz="2800" spc="15">
                <a:latin typeface="Arial"/>
                <a:cs typeface="Arial"/>
              </a:rPr>
              <a:t>kiểu </a:t>
            </a:r>
            <a:r>
              <a:rPr dirty="0" sz="2800" spc="-25">
                <a:latin typeface="Arial"/>
                <a:cs typeface="Arial"/>
              </a:rPr>
              <a:t>nào,  </a:t>
            </a:r>
            <a:r>
              <a:rPr dirty="0" sz="2800" spc="-30">
                <a:latin typeface="Arial"/>
                <a:cs typeface="Arial"/>
              </a:rPr>
              <a:t>chúng </a:t>
            </a:r>
            <a:r>
              <a:rPr dirty="0" sz="2800" spc="-10">
                <a:latin typeface="Arial"/>
                <a:cs typeface="Arial"/>
              </a:rPr>
              <a:t>ta có </a:t>
            </a:r>
            <a:r>
              <a:rPr dirty="0" sz="2800" spc="35">
                <a:latin typeface="Arial"/>
                <a:cs typeface="Arial"/>
              </a:rPr>
              <a:t>thể </a:t>
            </a:r>
            <a:r>
              <a:rPr dirty="0" sz="2800" spc="-60">
                <a:latin typeface="Arial"/>
                <a:cs typeface="Arial"/>
              </a:rPr>
              <a:t>sử </a:t>
            </a:r>
            <a:r>
              <a:rPr dirty="0" sz="2800" spc="30">
                <a:latin typeface="Arial"/>
                <a:cs typeface="Arial"/>
              </a:rPr>
              <a:t>dụng </a:t>
            </a:r>
            <a:r>
              <a:rPr dirty="0" sz="2800" spc="-50">
                <a:latin typeface="Arial"/>
                <a:cs typeface="Arial"/>
              </a:rPr>
              <a:t>lớp </a:t>
            </a:r>
            <a:r>
              <a:rPr dirty="0" sz="2800" spc="-30">
                <a:latin typeface="Arial"/>
                <a:cs typeface="Arial"/>
              </a:rPr>
              <a:t>‘Exception’ </a:t>
            </a:r>
            <a:r>
              <a:rPr dirty="0" sz="2800" spc="90">
                <a:latin typeface="Arial"/>
                <a:cs typeface="Arial"/>
              </a:rPr>
              <a:t>để  </a:t>
            </a:r>
            <a:r>
              <a:rPr dirty="0" sz="2800" spc="30">
                <a:latin typeface="Arial"/>
                <a:cs typeface="Arial"/>
              </a:rPr>
              <a:t>bắt </a:t>
            </a:r>
            <a:r>
              <a:rPr dirty="0" sz="2800" spc="15">
                <a:latin typeface="Arial"/>
                <a:cs typeface="Arial"/>
              </a:rPr>
              <a:t>biệt </a:t>
            </a:r>
            <a:r>
              <a:rPr dirty="0" sz="2800" spc="65">
                <a:latin typeface="Arial"/>
                <a:cs typeface="Arial"/>
              </a:rPr>
              <a:t>lệ</a:t>
            </a:r>
            <a:r>
              <a:rPr dirty="0" sz="2800" spc="-26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đó.</a:t>
            </a:r>
            <a:endParaRPr sz="2800">
              <a:latin typeface="Arial"/>
              <a:cs typeface="Arial"/>
            </a:endParaRPr>
          </a:p>
          <a:p>
            <a:pPr algn="just" marL="355600" marR="5080" indent="-342900">
              <a:lnSpc>
                <a:spcPts val="3020"/>
              </a:lnSpc>
              <a:spcBef>
                <a:spcPts val="695"/>
              </a:spcBef>
              <a:buChar char="•"/>
              <a:tabLst>
                <a:tab pos="355600" algn="l"/>
              </a:tabLst>
            </a:pPr>
            <a:r>
              <a:rPr dirty="0" sz="2800" spc="30">
                <a:latin typeface="Arial"/>
                <a:cs typeface="Arial"/>
              </a:rPr>
              <a:t>Lỗi </a:t>
            </a:r>
            <a:r>
              <a:rPr dirty="0" sz="2800" spc="60">
                <a:latin typeface="Arial"/>
                <a:cs typeface="Arial"/>
              </a:rPr>
              <a:t>sẽ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0">
                <a:latin typeface="Arial"/>
                <a:cs typeface="Arial"/>
              </a:rPr>
              <a:t>truyền </a:t>
            </a:r>
            <a:r>
              <a:rPr dirty="0" sz="2800" spc="-25">
                <a:latin typeface="Arial"/>
                <a:cs typeface="Arial"/>
              </a:rPr>
              <a:t>thông </a:t>
            </a:r>
            <a:r>
              <a:rPr dirty="0" sz="2800" spc="-30">
                <a:latin typeface="Arial"/>
                <a:cs typeface="Arial"/>
              </a:rPr>
              <a:t>qua </a:t>
            </a:r>
            <a:r>
              <a:rPr dirty="0" sz="2800" spc="15">
                <a:latin typeface="Arial"/>
                <a:cs typeface="Arial"/>
              </a:rPr>
              <a:t>khối lệnh </a:t>
            </a:r>
            <a:r>
              <a:rPr dirty="0" sz="2800" spc="-15">
                <a:latin typeface="Arial"/>
                <a:cs typeface="Arial"/>
              </a:rPr>
              <a:t>‘try  </a:t>
            </a:r>
            <a:r>
              <a:rPr dirty="0" sz="2800" spc="-25">
                <a:latin typeface="Arial"/>
                <a:cs typeface="Arial"/>
              </a:rPr>
              <a:t>catch’ </a:t>
            </a:r>
            <a:r>
              <a:rPr dirty="0" sz="2800" spc="-20">
                <a:latin typeface="Arial"/>
                <a:cs typeface="Arial"/>
              </a:rPr>
              <a:t>cho </a:t>
            </a:r>
            <a:r>
              <a:rPr dirty="0" sz="2800" spc="-50">
                <a:latin typeface="Arial"/>
                <a:cs typeface="Arial"/>
              </a:rPr>
              <a:t>tới </a:t>
            </a:r>
            <a:r>
              <a:rPr dirty="0" sz="2800" spc="-25">
                <a:latin typeface="Arial"/>
                <a:cs typeface="Arial"/>
              </a:rPr>
              <a:t>khi </a:t>
            </a:r>
            <a:r>
              <a:rPr dirty="0" sz="2800" spc="-30">
                <a:latin typeface="Arial"/>
                <a:cs typeface="Arial"/>
              </a:rPr>
              <a:t>chúng </a:t>
            </a:r>
            <a:r>
              <a:rPr dirty="0" sz="2800" spc="30">
                <a:latin typeface="Arial"/>
                <a:cs typeface="Arial"/>
              </a:rPr>
              <a:t>bắt gặp </a:t>
            </a:r>
            <a:r>
              <a:rPr dirty="0" sz="2800" spc="25">
                <a:latin typeface="Arial"/>
                <a:cs typeface="Arial"/>
              </a:rPr>
              <a:t>một </a:t>
            </a:r>
            <a:r>
              <a:rPr dirty="0" sz="2800" spc="-20">
                <a:latin typeface="Arial"/>
                <a:cs typeface="Arial"/>
              </a:rPr>
              <a:t>‘catch’  </a:t>
            </a:r>
            <a:r>
              <a:rPr dirty="0" sz="2800" spc="-25">
                <a:latin typeface="Arial"/>
                <a:cs typeface="Arial"/>
              </a:rPr>
              <a:t>tham </a:t>
            </a:r>
            <a:r>
              <a:rPr dirty="0" sz="2800" spc="10">
                <a:latin typeface="Arial"/>
                <a:cs typeface="Arial"/>
              </a:rPr>
              <a:t>chiếu </a:t>
            </a:r>
            <a:r>
              <a:rPr dirty="0" sz="2800" spc="-50">
                <a:latin typeface="Arial"/>
                <a:cs typeface="Arial"/>
              </a:rPr>
              <a:t>tới </a:t>
            </a:r>
            <a:r>
              <a:rPr dirty="0" sz="2800" spc="-20">
                <a:latin typeface="Arial"/>
                <a:cs typeface="Arial"/>
              </a:rPr>
              <a:t>nó, </a:t>
            </a:r>
            <a:r>
              <a:rPr dirty="0" sz="2800" spc="15">
                <a:latin typeface="Arial"/>
                <a:cs typeface="Arial"/>
              </a:rPr>
              <a:t>hoặc </a:t>
            </a:r>
            <a:r>
              <a:rPr dirty="0" sz="2800" spc="-55">
                <a:latin typeface="Arial"/>
                <a:cs typeface="Arial"/>
              </a:rPr>
              <a:t>chương </a:t>
            </a:r>
            <a:r>
              <a:rPr dirty="0" sz="2800" spc="-25">
                <a:latin typeface="Arial"/>
                <a:cs typeface="Arial"/>
              </a:rPr>
              <a:t>trình </a:t>
            </a:r>
            <a:r>
              <a:rPr dirty="0" sz="2800" spc="65">
                <a:latin typeface="Arial"/>
                <a:cs typeface="Arial"/>
              </a:rPr>
              <a:t>sẽ </a:t>
            </a:r>
            <a:r>
              <a:rPr dirty="0" sz="2800" spc="60">
                <a:latin typeface="Arial"/>
                <a:cs typeface="Arial"/>
              </a:rPr>
              <a:t>bị</a:t>
            </a:r>
            <a:r>
              <a:rPr dirty="0" sz="2800" spc="-195">
                <a:latin typeface="Arial"/>
                <a:cs typeface="Arial"/>
              </a:rPr>
              <a:t> </a:t>
            </a:r>
            <a:r>
              <a:rPr dirty="0" sz="2800" spc="35">
                <a:latin typeface="Arial"/>
                <a:cs typeface="Arial"/>
              </a:rPr>
              <a:t>kết  </a:t>
            </a:r>
            <a:r>
              <a:rPr dirty="0" sz="2800" spc="-30">
                <a:latin typeface="Arial"/>
                <a:cs typeface="Arial"/>
              </a:rPr>
              <a:t>thúc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6489" y="833119"/>
            <a:ext cx="68948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Khối </a:t>
            </a:r>
            <a:r>
              <a:rPr dirty="0" spc="35"/>
              <a:t>lệnh </a:t>
            </a:r>
            <a:r>
              <a:rPr dirty="0" spc="-65"/>
              <a:t>chứa </a:t>
            </a:r>
            <a:r>
              <a:rPr dirty="0" spc="25"/>
              <a:t>nhiều</a:t>
            </a:r>
            <a:r>
              <a:rPr dirty="0" spc="-305"/>
              <a:t> </a:t>
            </a:r>
            <a:r>
              <a:rPr dirty="0" spc="-40"/>
              <a:t>Catch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8410" y="1938020"/>
            <a:ext cx="7812405" cy="486410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55600" marR="5080" indent="-342900">
              <a:lnSpc>
                <a:spcPts val="3450"/>
              </a:lnSpc>
              <a:spcBef>
                <a:spcPts val="540"/>
              </a:spcBef>
              <a:buChar char="•"/>
              <a:tabLst>
                <a:tab pos="354965" algn="l"/>
                <a:tab pos="355600" algn="l"/>
                <a:tab pos="1250950" algn="l"/>
                <a:tab pos="2192655" algn="l"/>
                <a:tab pos="3279140" algn="l"/>
                <a:tab pos="4468495" algn="l"/>
                <a:tab pos="6066155" algn="l"/>
                <a:tab pos="7167880" algn="l"/>
              </a:tabLst>
            </a:pPr>
            <a:r>
              <a:rPr dirty="0" sz="3200" spc="0">
                <a:latin typeface="Arial"/>
                <a:cs typeface="Arial"/>
              </a:rPr>
              <a:t>C</a:t>
            </a:r>
            <a:r>
              <a:rPr dirty="0" sz="3200" spc="-15">
                <a:latin typeface="Arial"/>
                <a:cs typeface="Arial"/>
              </a:rPr>
              <a:t>á</a:t>
            </a:r>
            <a:r>
              <a:rPr dirty="0" sz="3200">
                <a:latin typeface="Arial"/>
                <a:cs typeface="Arial"/>
              </a:rPr>
              <a:t>c	k</a:t>
            </a:r>
            <a:r>
              <a:rPr dirty="0" sz="3200" spc="0">
                <a:latin typeface="Arial"/>
                <a:cs typeface="Arial"/>
              </a:rPr>
              <a:t>h</a:t>
            </a:r>
            <a:r>
              <a:rPr dirty="0" sz="3200" spc="165">
                <a:latin typeface="Arial"/>
                <a:cs typeface="Arial"/>
              </a:rPr>
              <a:t>ố</a:t>
            </a:r>
            <a:r>
              <a:rPr dirty="0" sz="3200">
                <a:latin typeface="Arial"/>
                <a:cs typeface="Arial"/>
              </a:rPr>
              <a:t>i	</a:t>
            </a:r>
            <a:r>
              <a:rPr dirty="0" sz="3200" spc="-10">
                <a:latin typeface="Arial"/>
                <a:cs typeface="Arial"/>
              </a:rPr>
              <a:t>c</a:t>
            </a:r>
            <a:r>
              <a:rPr dirty="0" sz="3200" spc="15">
                <a:latin typeface="Arial"/>
                <a:cs typeface="Arial"/>
              </a:rPr>
              <a:t>h</a:t>
            </a:r>
            <a:r>
              <a:rPr dirty="0" sz="3200" spc="-130">
                <a:latin typeface="Arial"/>
                <a:cs typeface="Arial"/>
              </a:rPr>
              <a:t>ứ</a:t>
            </a:r>
            <a:r>
              <a:rPr dirty="0" sz="3200">
                <a:latin typeface="Arial"/>
                <a:cs typeface="Arial"/>
              </a:rPr>
              <a:t>a	</a:t>
            </a:r>
            <a:r>
              <a:rPr dirty="0" sz="3200" spc="-15">
                <a:latin typeface="Arial"/>
                <a:cs typeface="Arial"/>
              </a:rPr>
              <a:t>n</a:t>
            </a:r>
            <a:r>
              <a:rPr dirty="0" sz="3200" spc="0">
                <a:latin typeface="Arial"/>
                <a:cs typeface="Arial"/>
              </a:rPr>
              <a:t>h</a:t>
            </a:r>
            <a:r>
              <a:rPr dirty="0" sz="3200" spc="10">
                <a:latin typeface="Arial"/>
                <a:cs typeface="Arial"/>
              </a:rPr>
              <a:t>i</a:t>
            </a:r>
            <a:r>
              <a:rPr dirty="0" sz="3200" spc="150">
                <a:latin typeface="Arial"/>
                <a:cs typeface="Arial"/>
              </a:rPr>
              <a:t>ề</a:t>
            </a:r>
            <a:r>
              <a:rPr dirty="0" sz="3200">
                <a:latin typeface="Arial"/>
                <a:cs typeface="Arial"/>
              </a:rPr>
              <a:t>u	</a:t>
            </a:r>
            <a:r>
              <a:rPr dirty="0" sz="3200" spc="-5">
                <a:latin typeface="Arial"/>
                <a:cs typeface="Arial"/>
              </a:rPr>
              <a:t>‘c</a:t>
            </a:r>
            <a:r>
              <a:rPr dirty="0" sz="3200" spc="-10">
                <a:latin typeface="Arial"/>
                <a:cs typeface="Arial"/>
              </a:rPr>
              <a:t>a</a:t>
            </a:r>
            <a:r>
              <a:rPr dirty="0" sz="3200" spc="-5">
                <a:latin typeface="Arial"/>
                <a:cs typeface="Arial"/>
              </a:rPr>
              <a:t>tch</a:t>
            </a:r>
            <a:r>
              <a:rPr dirty="0" sz="3200" spc="10">
                <a:latin typeface="Arial"/>
                <a:cs typeface="Arial"/>
              </a:rPr>
              <a:t>(</a:t>
            </a:r>
            <a:r>
              <a:rPr dirty="0" sz="3200" spc="5">
                <a:latin typeface="Arial"/>
                <a:cs typeface="Arial"/>
              </a:rPr>
              <a:t>)</a:t>
            </a:r>
            <a:r>
              <a:rPr dirty="0" sz="3200">
                <a:latin typeface="Arial"/>
                <a:cs typeface="Arial"/>
              </a:rPr>
              <a:t>’	</a:t>
            </a:r>
            <a:r>
              <a:rPr dirty="0" sz="3200" spc="35">
                <a:latin typeface="Arial"/>
                <a:cs typeface="Arial"/>
              </a:rPr>
              <a:t>x</a:t>
            </a:r>
            <a:r>
              <a:rPr dirty="0" sz="3200" spc="-114">
                <a:latin typeface="Arial"/>
                <a:cs typeface="Arial"/>
              </a:rPr>
              <a:t>ử</a:t>
            </a:r>
            <a:r>
              <a:rPr dirty="0" sz="3200" spc="42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l</a:t>
            </a:r>
            <a:r>
              <a:rPr dirty="0" sz="3200">
                <a:latin typeface="Arial"/>
                <a:cs typeface="Arial"/>
              </a:rPr>
              <a:t>ý	</a:t>
            </a:r>
            <a:r>
              <a:rPr dirty="0" sz="3200" spc="-10">
                <a:latin typeface="Arial"/>
                <a:cs typeface="Arial"/>
              </a:rPr>
              <a:t>c</a:t>
            </a:r>
            <a:r>
              <a:rPr dirty="0" sz="3200" spc="-5">
                <a:latin typeface="Arial"/>
                <a:cs typeface="Arial"/>
              </a:rPr>
              <a:t>ác  </a:t>
            </a:r>
            <a:r>
              <a:rPr dirty="0" sz="3200" spc="35">
                <a:latin typeface="Arial"/>
                <a:cs typeface="Arial"/>
              </a:rPr>
              <a:t>kiểu biệt </a:t>
            </a:r>
            <a:r>
              <a:rPr dirty="0" sz="3200" spc="90">
                <a:latin typeface="Arial"/>
                <a:cs typeface="Arial"/>
              </a:rPr>
              <a:t>lệ </a:t>
            </a:r>
            <a:r>
              <a:rPr dirty="0" sz="3200">
                <a:latin typeface="Arial"/>
                <a:cs typeface="Arial"/>
              </a:rPr>
              <a:t>khác </a:t>
            </a:r>
            <a:r>
              <a:rPr dirty="0" sz="3200" spc="-5">
                <a:latin typeface="Arial"/>
                <a:cs typeface="Arial"/>
              </a:rPr>
              <a:t>nhau </a:t>
            </a:r>
            <a:r>
              <a:rPr dirty="0" sz="3200" spc="50">
                <a:latin typeface="Arial"/>
                <a:cs typeface="Arial"/>
              </a:rPr>
              <a:t>một </a:t>
            </a:r>
            <a:r>
              <a:rPr dirty="0" sz="3200" spc="-5">
                <a:latin typeface="Arial"/>
                <a:cs typeface="Arial"/>
              </a:rPr>
              <a:t>cách </a:t>
            </a:r>
            <a:r>
              <a:rPr dirty="0" sz="3200" spc="50">
                <a:latin typeface="Arial"/>
                <a:cs typeface="Arial"/>
              </a:rPr>
              <a:t>độc</a:t>
            </a:r>
            <a:r>
              <a:rPr dirty="0" sz="3200" spc="300">
                <a:latin typeface="Arial"/>
                <a:cs typeface="Arial"/>
              </a:rPr>
              <a:t> </a:t>
            </a:r>
            <a:r>
              <a:rPr dirty="0" sz="3200" spc="40">
                <a:latin typeface="Arial"/>
                <a:cs typeface="Arial"/>
              </a:rPr>
              <a:t>lập.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Ví</a:t>
            </a:r>
            <a:r>
              <a:rPr dirty="0" sz="3200" spc="-95">
                <a:latin typeface="Arial"/>
                <a:cs typeface="Arial"/>
              </a:rPr>
              <a:t> </a:t>
            </a:r>
            <a:r>
              <a:rPr dirty="0" sz="3200" spc="125">
                <a:latin typeface="Arial"/>
                <a:cs typeface="Arial"/>
              </a:rPr>
              <a:t>dụ</a:t>
            </a:r>
            <a:endParaRPr sz="3200">
              <a:latin typeface="Arial"/>
              <a:cs typeface="Arial"/>
            </a:endParaRPr>
          </a:p>
          <a:p>
            <a:pPr marL="590550">
              <a:lnSpc>
                <a:spcPct val="100000"/>
              </a:lnSpc>
              <a:spcBef>
                <a:spcPts val="509"/>
              </a:spcBef>
            </a:pP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try</a:t>
            </a:r>
            <a:endParaRPr sz="2600">
              <a:latin typeface="Arial"/>
              <a:cs typeface="Arial"/>
            </a:endParaRPr>
          </a:p>
          <a:p>
            <a:pPr marL="927100" marR="3375660" indent="-336550">
              <a:lnSpc>
                <a:spcPts val="2800"/>
              </a:lnSpc>
              <a:spcBef>
                <a:spcPts val="740"/>
              </a:spcBef>
              <a:tabLst>
                <a:tab pos="1349375" algn="l"/>
                <a:tab pos="4044315" algn="l"/>
              </a:tabLst>
            </a:pP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{		</a:t>
            </a:r>
            <a:r>
              <a:rPr dirty="0" sz="2600" spc="0" b="1">
                <a:solidFill>
                  <a:srgbClr val="A72700"/>
                </a:solidFill>
                <a:latin typeface="Arial"/>
                <a:cs typeface="Arial"/>
              </a:rPr>
              <a:t>d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o</a:t>
            </a:r>
            <a:r>
              <a:rPr dirty="0" sz="2600" spc="0" b="1">
                <a:solidFill>
                  <a:srgbClr val="A72700"/>
                </a:solidFill>
                <a:latin typeface="Arial"/>
                <a:cs typeface="Arial"/>
              </a:rPr>
              <a:t>F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il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e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Pr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ocess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ng(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)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; 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displayResults();	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590550">
              <a:lnSpc>
                <a:spcPct val="100000"/>
              </a:lnSpc>
              <a:spcBef>
                <a:spcPts val="300"/>
              </a:spcBef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catch(LookupException</a:t>
            </a:r>
            <a:r>
              <a:rPr dirty="0" sz="2600" spc="-5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e)</a:t>
            </a:r>
            <a:endParaRPr sz="2600">
              <a:latin typeface="Arial"/>
              <a:cs typeface="Arial"/>
            </a:endParaRPr>
          </a:p>
          <a:p>
            <a:pPr marL="590550" marR="1878964">
              <a:lnSpc>
                <a:spcPts val="3460"/>
              </a:lnSpc>
              <a:spcBef>
                <a:spcPts val="160"/>
              </a:spcBef>
              <a:tabLst>
                <a:tab pos="992505" algn="l"/>
                <a:tab pos="5796280" algn="l"/>
              </a:tabLst>
            </a:pP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{	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h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and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l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e</a:t>
            </a:r>
            <a:r>
              <a:rPr dirty="0" sz="2600" spc="0" b="1">
                <a:solidFill>
                  <a:srgbClr val="A72700"/>
                </a:solidFill>
                <a:latin typeface="Arial"/>
                <a:cs typeface="Arial"/>
              </a:rPr>
              <a:t>L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o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ok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u</a:t>
            </a:r>
            <a:r>
              <a:rPr dirty="0" sz="2600" spc="0" b="1">
                <a:solidFill>
                  <a:srgbClr val="A72700"/>
                </a:solidFill>
                <a:latin typeface="Arial"/>
                <a:cs typeface="Arial"/>
              </a:rPr>
              <a:t>p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Ex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ce</a:t>
            </a:r>
            <a:r>
              <a:rPr dirty="0" sz="2600" spc="0" b="1">
                <a:solidFill>
                  <a:srgbClr val="A72700"/>
                </a:solidFill>
                <a:latin typeface="Arial"/>
                <a:cs typeface="Arial"/>
              </a:rPr>
              <a:t>p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t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i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o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n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(</a:t>
            </a:r>
            <a:r>
              <a:rPr dirty="0" sz="2600" spc="-10" b="1">
                <a:solidFill>
                  <a:srgbClr val="A72700"/>
                </a:solidFill>
                <a:latin typeface="Arial"/>
                <a:cs typeface="Arial"/>
              </a:rPr>
              <a:t>e)</a:t>
            </a: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;	} 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catch(Exception</a:t>
            </a:r>
            <a:r>
              <a:rPr dirty="0" sz="2600" spc="-75" b="1">
                <a:solidFill>
                  <a:srgbClr val="A727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e)</a:t>
            </a:r>
            <a:endParaRPr sz="2600">
              <a:latin typeface="Arial"/>
              <a:cs typeface="Arial"/>
            </a:endParaRPr>
          </a:p>
          <a:p>
            <a:pPr marL="590550">
              <a:lnSpc>
                <a:spcPts val="2965"/>
              </a:lnSpc>
              <a:spcBef>
                <a:spcPts val="155"/>
              </a:spcBef>
            </a:pPr>
            <a:r>
              <a:rPr dirty="0" sz="2600" b="1">
                <a:solidFill>
                  <a:srgbClr val="A72700"/>
                </a:solidFill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  <a:p>
            <a:pPr marL="474345">
              <a:lnSpc>
                <a:spcPts val="2965"/>
              </a:lnSpc>
            </a:pPr>
            <a:r>
              <a:rPr dirty="0" sz="2600" spc="-5" b="1">
                <a:solidFill>
                  <a:srgbClr val="A72700"/>
                </a:solidFill>
                <a:latin typeface="Arial"/>
                <a:cs typeface="Arial"/>
              </a:rPr>
              <a:t>System.err.println(“Error:”+e.printStackTrace(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01060" marR="5080" indent="-309753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Khối </a:t>
            </a:r>
            <a:r>
              <a:rPr dirty="0" spc="35"/>
              <a:t>lệnh </a:t>
            </a:r>
            <a:r>
              <a:rPr dirty="0" spc="-65"/>
              <a:t>chứa </a:t>
            </a:r>
            <a:r>
              <a:rPr dirty="0" spc="25"/>
              <a:t>nhiều</a:t>
            </a:r>
            <a:r>
              <a:rPr dirty="0" spc="-305"/>
              <a:t> </a:t>
            </a:r>
            <a:r>
              <a:rPr dirty="0" spc="-40"/>
              <a:t>Catch  </a:t>
            </a:r>
            <a:r>
              <a:rPr dirty="0" spc="-20"/>
              <a:t>(tt)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72310"/>
            <a:ext cx="7425690" cy="417195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355600" marR="6985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2800" spc="-30">
                <a:latin typeface="Arial"/>
                <a:cs typeface="Arial"/>
              </a:rPr>
              <a:t>Khi </a:t>
            </a:r>
            <a:r>
              <a:rPr dirty="0" sz="2800" spc="-65">
                <a:latin typeface="Arial"/>
                <a:cs typeface="Arial"/>
              </a:rPr>
              <a:t>sử </a:t>
            </a:r>
            <a:r>
              <a:rPr dirty="0" sz="2800" spc="30">
                <a:latin typeface="Arial"/>
                <a:cs typeface="Arial"/>
              </a:rPr>
              <a:t>dụng </a:t>
            </a:r>
            <a:r>
              <a:rPr dirty="0" sz="2800" spc="-20">
                <a:latin typeface="Arial"/>
                <a:cs typeface="Arial"/>
              </a:rPr>
              <a:t>các ‘try’ </a:t>
            </a:r>
            <a:r>
              <a:rPr dirty="0" sz="2800" spc="15">
                <a:latin typeface="Arial"/>
                <a:cs typeface="Arial"/>
              </a:rPr>
              <a:t>lồng </a:t>
            </a:r>
            <a:r>
              <a:rPr dirty="0" sz="2800" spc="-30">
                <a:latin typeface="Arial"/>
                <a:cs typeface="Arial"/>
              </a:rPr>
              <a:t>nhau, </a:t>
            </a:r>
            <a:r>
              <a:rPr dirty="0" sz="2800" spc="15">
                <a:latin typeface="Arial"/>
                <a:cs typeface="Arial"/>
              </a:rPr>
              <a:t>khối </a:t>
            </a:r>
            <a:r>
              <a:rPr dirty="0" sz="2800" spc="-20">
                <a:latin typeface="Arial"/>
                <a:cs typeface="Arial"/>
              </a:rPr>
              <a:t>‘try’ </a:t>
            </a:r>
            <a:r>
              <a:rPr dirty="0" sz="2800" spc="-25">
                <a:latin typeface="Arial"/>
                <a:cs typeface="Arial"/>
              </a:rPr>
              <a:t>bên  trong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-20">
                <a:latin typeface="Arial"/>
                <a:cs typeface="Arial"/>
              </a:rPr>
              <a:t>thi </a:t>
            </a:r>
            <a:r>
              <a:rPr dirty="0" sz="2800" spc="-30">
                <a:latin typeface="Arial"/>
                <a:cs typeface="Arial"/>
              </a:rPr>
              <a:t>hành </a:t>
            </a:r>
            <a:r>
              <a:rPr dirty="0" sz="2800" spc="40">
                <a:latin typeface="Arial"/>
                <a:cs typeface="Arial"/>
              </a:rPr>
              <a:t>đầu</a:t>
            </a:r>
            <a:r>
              <a:rPr dirty="0" sz="2800" spc="-17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tiên</a:t>
            </a:r>
            <a:endParaRPr sz="2800">
              <a:latin typeface="Arial"/>
              <a:cs typeface="Arial"/>
            </a:endParaRPr>
          </a:p>
          <a:p>
            <a:pPr algn="just" marL="355600" marR="5715" indent="-342900">
              <a:lnSpc>
                <a:spcPct val="90000"/>
              </a:lnSpc>
              <a:spcBef>
                <a:spcPts val="645"/>
              </a:spcBef>
              <a:buChar char="•"/>
              <a:tabLst>
                <a:tab pos="355600" algn="l"/>
              </a:tabLst>
            </a:pPr>
            <a:r>
              <a:rPr dirty="0" sz="2800" spc="30">
                <a:latin typeface="Arial"/>
                <a:cs typeface="Arial"/>
              </a:rPr>
              <a:t>Bất </a:t>
            </a:r>
            <a:r>
              <a:rPr dirty="0" sz="2800" spc="-20">
                <a:latin typeface="Arial"/>
                <a:cs typeface="Arial"/>
              </a:rPr>
              <a:t>kỳ </a:t>
            </a:r>
            <a:r>
              <a:rPr dirty="0" sz="2800" spc="15">
                <a:latin typeface="Arial"/>
                <a:cs typeface="Arial"/>
              </a:rPr>
              <a:t>biệt </a:t>
            </a:r>
            <a:r>
              <a:rPr dirty="0" sz="2800" spc="65">
                <a:latin typeface="Arial"/>
                <a:cs typeface="Arial"/>
              </a:rPr>
              <a:t>lệ </a:t>
            </a:r>
            <a:r>
              <a:rPr dirty="0" sz="2800" spc="-25">
                <a:latin typeface="Arial"/>
                <a:cs typeface="Arial"/>
              </a:rPr>
              <a:t>nào </a:t>
            </a:r>
            <a:r>
              <a:rPr dirty="0" sz="2800" spc="55">
                <a:latin typeface="Arial"/>
                <a:cs typeface="Arial"/>
              </a:rPr>
              <a:t>bị </a:t>
            </a:r>
            <a:r>
              <a:rPr dirty="0" sz="2800" spc="15">
                <a:latin typeface="Arial"/>
                <a:cs typeface="Arial"/>
              </a:rPr>
              <a:t>chặn </a:t>
            </a:r>
            <a:r>
              <a:rPr dirty="0" sz="2800" spc="-25">
                <a:latin typeface="Arial"/>
                <a:cs typeface="Arial"/>
              </a:rPr>
              <a:t>trong </a:t>
            </a:r>
            <a:r>
              <a:rPr dirty="0" sz="2800" spc="15">
                <a:latin typeface="Arial"/>
                <a:cs typeface="Arial"/>
              </a:rPr>
              <a:t>khối lệnh  </a:t>
            </a:r>
            <a:r>
              <a:rPr dirty="0" sz="2800" spc="-20">
                <a:latin typeface="Arial"/>
                <a:cs typeface="Arial"/>
              </a:rPr>
              <a:t>‘try’ </a:t>
            </a:r>
            <a:r>
              <a:rPr dirty="0" sz="2800" spc="65">
                <a:latin typeface="Arial"/>
                <a:cs typeface="Arial"/>
              </a:rPr>
              <a:t>sẽ </a:t>
            </a:r>
            <a:r>
              <a:rPr dirty="0" sz="2800" spc="60">
                <a:latin typeface="Arial"/>
                <a:cs typeface="Arial"/>
              </a:rPr>
              <a:t>bị </a:t>
            </a:r>
            <a:r>
              <a:rPr dirty="0" sz="2800" spc="30">
                <a:latin typeface="Arial"/>
                <a:cs typeface="Arial"/>
              </a:rPr>
              <a:t>bắt </a:t>
            </a:r>
            <a:r>
              <a:rPr dirty="0" sz="2800" spc="-45">
                <a:latin typeface="Arial"/>
                <a:cs typeface="Arial"/>
              </a:rPr>
              <a:t>giữ </a:t>
            </a:r>
            <a:r>
              <a:rPr dirty="0" sz="2800" spc="-25">
                <a:latin typeface="Arial"/>
                <a:cs typeface="Arial"/>
              </a:rPr>
              <a:t>trong </a:t>
            </a:r>
            <a:r>
              <a:rPr dirty="0" sz="2800" spc="15">
                <a:latin typeface="Arial"/>
                <a:cs typeface="Arial"/>
              </a:rPr>
              <a:t>khối </a:t>
            </a:r>
            <a:r>
              <a:rPr dirty="0" sz="2800" spc="25">
                <a:latin typeface="Arial"/>
                <a:cs typeface="Arial"/>
              </a:rPr>
              <a:t>lệnh </a:t>
            </a:r>
            <a:r>
              <a:rPr dirty="0" sz="2800" spc="-25">
                <a:latin typeface="Arial"/>
                <a:cs typeface="Arial"/>
              </a:rPr>
              <a:t>‘catch’ </a:t>
            </a:r>
            <a:r>
              <a:rPr dirty="0" sz="2800" spc="25">
                <a:latin typeface="Arial"/>
                <a:cs typeface="Arial"/>
              </a:rPr>
              <a:t>tiếp  </a:t>
            </a:r>
            <a:r>
              <a:rPr dirty="0" sz="2800" spc="-30">
                <a:latin typeface="Arial"/>
                <a:cs typeface="Arial"/>
              </a:rPr>
              <a:t>ngay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sau.</a:t>
            </a:r>
            <a:endParaRPr sz="2800">
              <a:latin typeface="Arial"/>
              <a:cs typeface="Arial"/>
            </a:endParaRPr>
          </a:p>
          <a:p>
            <a:pPr algn="just" marL="355600" marR="7620" indent="-342900">
              <a:lnSpc>
                <a:spcPct val="900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dirty="0" sz="2800" spc="30">
                <a:latin typeface="Arial"/>
                <a:cs typeface="Arial"/>
              </a:rPr>
              <a:t>Nếu </a:t>
            </a:r>
            <a:r>
              <a:rPr dirty="0" sz="2800" spc="15">
                <a:latin typeface="Arial"/>
                <a:cs typeface="Arial"/>
              </a:rPr>
              <a:t>khối lệnh </a:t>
            </a:r>
            <a:r>
              <a:rPr dirty="0" sz="2800" spc="-20">
                <a:latin typeface="Arial"/>
                <a:cs typeface="Arial"/>
              </a:rPr>
              <a:t>‘catch’ thích </a:t>
            </a:r>
            <a:r>
              <a:rPr dirty="0" sz="2800" spc="-55">
                <a:latin typeface="Arial"/>
                <a:cs typeface="Arial"/>
              </a:rPr>
              <a:t>hợp </a:t>
            </a:r>
            <a:r>
              <a:rPr dirty="0" sz="2800" spc="-30">
                <a:latin typeface="Arial"/>
                <a:cs typeface="Arial"/>
              </a:rPr>
              <a:t>không </a:t>
            </a:r>
            <a:r>
              <a:rPr dirty="0" sz="2800" spc="-60">
                <a:latin typeface="Arial"/>
                <a:cs typeface="Arial"/>
              </a:rPr>
              <a:t>được  </a:t>
            </a:r>
            <a:r>
              <a:rPr dirty="0" sz="2800" spc="-15">
                <a:latin typeface="Arial"/>
                <a:cs typeface="Arial"/>
              </a:rPr>
              <a:t>tìm </a:t>
            </a:r>
            <a:r>
              <a:rPr dirty="0" sz="2800" spc="5">
                <a:latin typeface="Arial"/>
                <a:cs typeface="Arial"/>
              </a:rPr>
              <a:t>thấy, </a:t>
            </a:r>
            <a:r>
              <a:rPr dirty="0" sz="2800" spc="-20">
                <a:latin typeface="Arial"/>
                <a:cs typeface="Arial"/>
              </a:rPr>
              <a:t>thì </a:t>
            </a:r>
            <a:r>
              <a:rPr dirty="0" sz="2800" spc="-25">
                <a:latin typeface="Arial"/>
                <a:cs typeface="Arial"/>
              </a:rPr>
              <a:t>các </a:t>
            </a:r>
            <a:r>
              <a:rPr dirty="0" sz="2800" spc="15">
                <a:latin typeface="Arial"/>
                <a:cs typeface="Arial"/>
              </a:rPr>
              <a:t>khối </a:t>
            </a:r>
            <a:r>
              <a:rPr dirty="0" sz="2800" spc="-20">
                <a:latin typeface="Arial"/>
                <a:cs typeface="Arial"/>
              </a:rPr>
              <a:t>‘catch’ </a:t>
            </a:r>
            <a:r>
              <a:rPr dirty="0" sz="2800" spc="55">
                <a:latin typeface="Arial"/>
                <a:cs typeface="Arial"/>
              </a:rPr>
              <a:t>của </a:t>
            </a:r>
            <a:r>
              <a:rPr dirty="0" sz="2800" spc="15">
                <a:latin typeface="Arial"/>
                <a:cs typeface="Arial"/>
              </a:rPr>
              <a:t>khối </a:t>
            </a:r>
            <a:r>
              <a:rPr dirty="0" sz="2800" spc="-20">
                <a:latin typeface="Arial"/>
                <a:cs typeface="Arial"/>
              </a:rPr>
              <a:t>‘try’  </a:t>
            </a:r>
            <a:r>
              <a:rPr dirty="0" sz="2800" spc="-30">
                <a:latin typeface="Arial"/>
                <a:cs typeface="Arial"/>
              </a:rPr>
              <a:t>bên ngoài </a:t>
            </a:r>
            <a:r>
              <a:rPr dirty="0" sz="2800" spc="60">
                <a:latin typeface="Arial"/>
                <a:cs typeface="Arial"/>
              </a:rPr>
              <a:t>sẽ </a:t>
            </a:r>
            <a:r>
              <a:rPr dirty="0" sz="2800" spc="-60">
                <a:latin typeface="Arial"/>
                <a:cs typeface="Arial"/>
              </a:rPr>
              <a:t>được </a:t>
            </a:r>
            <a:r>
              <a:rPr dirty="0" sz="2800" spc="-25">
                <a:latin typeface="Arial"/>
                <a:cs typeface="Arial"/>
              </a:rPr>
              <a:t>xem</a:t>
            </a:r>
            <a:r>
              <a:rPr dirty="0" sz="2800" spc="-254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xét</a:t>
            </a:r>
            <a:endParaRPr sz="2800">
              <a:latin typeface="Arial"/>
              <a:cs typeface="Arial"/>
            </a:endParaRPr>
          </a:p>
          <a:p>
            <a:pPr algn="just" marL="355600" marR="5080" indent="-342900">
              <a:lnSpc>
                <a:spcPts val="3020"/>
              </a:lnSpc>
              <a:spcBef>
                <a:spcPts val="740"/>
              </a:spcBef>
              <a:buChar char="•"/>
              <a:tabLst>
                <a:tab pos="355600" algn="l"/>
              </a:tabLst>
            </a:pPr>
            <a:r>
              <a:rPr dirty="0" sz="2800" spc="-65">
                <a:latin typeface="Arial"/>
                <a:cs typeface="Arial"/>
              </a:rPr>
              <a:t>Ngược </a:t>
            </a:r>
            <a:r>
              <a:rPr dirty="0" sz="2800" spc="15">
                <a:latin typeface="Arial"/>
                <a:cs typeface="Arial"/>
              </a:rPr>
              <a:t>lại, </a:t>
            </a:r>
            <a:r>
              <a:rPr dirty="0" sz="2800" spc="-30">
                <a:latin typeface="Arial"/>
                <a:cs typeface="Arial"/>
              </a:rPr>
              <a:t>Java </a:t>
            </a:r>
            <a:r>
              <a:rPr dirty="0" sz="2800" spc="-35">
                <a:latin typeface="Arial"/>
                <a:cs typeface="Arial"/>
              </a:rPr>
              <a:t>Runtime Environment </a:t>
            </a:r>
            <a:r>
              <a:rPr dirty="0" sz="2800" spc="75">
                <a:latin typeface="Arial"/>
                <a:cs typeface="Arial"/>
              </a:rPr>
              <a:t>sẽ </a:t>
            </a:r>
            <a:r>
              <a:rPr dirty="0" sz="2800" spc="-55">
                <a:latin typeface="Arial"/>
                <a:cs typeface="Arial"/>
              </a:rPr>
              <a:t>xử  </a:t>
            </a:r>
            <a:r>
              <a:rPr dirty="0" sz="2800" spc="-15">
                <a:latin typeface="Arial"/>
                <a:cs typeface="Arial"/>
              </a:rPr>
              <a:t>lý </a:t>
            </a:r>
            <a:r>
              <a:rPr dirty="0" sz="2800" spc="15">
                <a:latin typeface="Arial"/>
                <a:cs typeface="Arial"/>
              </a:rPr>
              <a:t>biệt</a:t>
            </a:r>
            <a:r>
              <a:rPr dirty="0" sz="2800" spc="-180">
                <a:latin typeface="Arial"/>
                <a:cs typeface="Arial"/>
              </a:rPr>
              <a:t> </a:t>
            </a:r>
            <a:r>
              <a:rPr dirty="0" sz="2800" spc="35">
                <a:latin typeface="Arial"/>
                <a:cs typeface="Arial"/>
              </a:rPr>
              <a:t>lệ.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phap</dc:creator>
  <dc:title>PowerPoint Presentation</dc:title>
  <dcterms:created xsi:type="dcterms:W3CDTF">2016-11-09T21:08:02Z</dcterms:created>
  <dcterms:modified xsi:type="dcterms:W3CDTF">2016-11-09T21:08:02Z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2012-06-27T00:00:00Z</vt:filetime>
  </property>
  <property fmtid="{D5CDD505-2E9C-101B-9397-08002B2CF9AE}" pid="3" name="Creator">
    <vt:lpwstr>Impress</vt:lpwstr>
  </property>
  <property fmtid="{D5CDD505-2E9C-101B-9397-08002B2CF9AE}" pid="4" name="LastSaved">
    <vt:filetime>2012-06-27T00:00:00Z</vt:filetime>
  </property>
</Properties>
</file>