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0" r:id="rId3"/>
    <p:sldId id="257" r:id="rId4"/>
    <p:sldId id="258" r:id="rId5"/>
    <p:sldId id="259" r:id="rId6"/>
    <p:sldId id="261" r:id="rId7"/>
    <p:sldId id="262" r:id="rId8"/>
    <p:sldId id="263" r:id="rId9"/>
    <p:sldId id="264" r:id="rId10"/>
    <p:sldId id="283" r:id="rId11"/>
    <p:sldId id="265" r:id="rId12"/>
    <p:sldId id="266" r:id="rId13"/>
    <p:sldId id="267" r:id="rId14"/>
    <p:sldId id="268" r:id="rId15"/>
    <p:sldId id="269" r:id="rId16"/>
    <p:sldId id="272" r:id="rId17"/>
    <p:sldId id="273" r:id="rId18"/>
    <p:sldId id="274" r:id="rId19"/>
    <p:sldId id="275" r:id="rId20"/>
    <p:sldId id="270" r:id="rId21"/>
    <p:sldId id="276" r:id="rId22"/>
    <p:sldId id="288" r:id="rId23"/>
    <p:sldId id="289" r:id="rId24"/>
    <p:sldId id="277" r:id="rId25"/>
    <p:sldId id="278" r:id="rId26"/>
    <p:sldId id="279" r:id="rId27"/>
    <p:sldId id="280" r:id="rId28"/>
    <p:sldId id="281" r:id="rId29"/>
    <p:sldId id="282"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95B87-F1B8-48BC-A06D-106EBAE5EE1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94C69B1F-65DC-473C-A555-0680A101B6B1}">
      <dgm:prSet phldrT="[Text]" custT="1"/>
      <dgm:spPr>
        <a:solidFill>
          <a:schemeClr val="accent3">
            <a:lumMod val="50000"/>
          </a:schemeClr>
        </a:solidFill>
      </dgm:spPr>
      <dgm:t>
        <a:bodyPr/>
        <a:lstStyle/>
        <a:p>
          <a:r>
            <a:rPr lang="en-US" sz="3600" b="1" dirty="0" err="1" smtClean="0">
              <a:solidFill>
                <a:schemeClr val="bg1"/>
              </a:solidFill>
              <a:latin typeface="Helvetica" panose="020B0604020202020204" pitchFamily="34" charset="0"/>
              <a:cs typeface="Helvetica" panose="020B0604020202020204" pitchFamily="34" charset="0"/>
            </a:rPr>
            <a:t>Nội</a:t>
          </a:r>
          <a:r>
            <a:rPr lang="en-US" sz="3600" b="1" dirty="0" smtClean="0">
              <a:solidFill>
                <a:schemeClr val="bg1"/>
              </a:solidFill>
              <a:latin typeface="Helvetica" panose="020B0604020202020204" pitchFamily="34" charset="0"/>
              <a:cs typeface="Helvetica" panose="020B0604020202020204" pitchFamily="34" charset="0"/>
            </a:rPr>
            <a:t> dung</a:t>
          </a:r>
          <a:endParaRPr lang="en-US" sz="3600" dirty="0">
            <a:solidFill>
              <a:schemeClr val="bg1"/>
            </a:solidFill>
          </a:endParaRPr>
        </a:p>
      </dgm:t>
    </dgm:pt>
    <dgm:pt modelId="{9023AC13-1A71-4FB3-B575-43AAD0971FB2}" type="parTrans" cxnId="{D9BA3A9D-EB25-4AC3-9A69-C82F322D6112}">
      <dgm:prSet/>
      <dgm:spPr/>
      <dgm:t>
        <a:bodyPr/>
        <a:lstStyle/>
        <a:p>
          <a:endParaRPr lang="en-US" sz="2000"/>
        </a:p>
      </dgm:t>
    </dgm:pt>
    <dgm:pt modelId="{45CB0099-A6F1-4C52-800B-CF815D7F0921}" type="sibTrans" cxnId="{D9BA3A9D-EB25-4AC3-9A69-C82F322D6112}">
      <dgm:prSet/>
      <dgm:spPr/>
      <dgm:t>
        <a:bodyPr/>
        <a:lstStyle/>
        <a:p>
          <a:endParaRPr lang="en-US" sz="2000"/>
        </a:p>
      </dgm:t>
    </dgm:pt>
    <dgm:pt modelId="{AEE0C8E4-D0D5-423B-A058-9F139DBF4DA0}">
      <dgm:prSet phldrT="[Text]" custT="1"/>
      <dgm:spPr>
        <a:solidFill>
          <a:schemeClr val="bg1">
            <a:lumMod val="85000"/>
          </a:schemeClr>
        </a:solidFill>
      </dgm:spPr>
      <dgm:t>
        <a:bodyPr/>
        <a:lstStyle/>
        <a:p>
          <a:r>
            <a:rPr lang="en-US" sz="2000" dirty="0" err="1" smtClean="0">
              <a:solidFill>
                <a:schemeClr val="tx1"/>
              </a:solidFill>
              <a:latin typeface="Helvetica" panose="020B0604020202020204" pitchFamily="34" charset="0"/>
              <a:cs typeface="Helvetica" panose="020B0604020202020204" pitchFamily="34" charset="0"/>
            </a:rPr>
            <a:t>I.Tổng</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quan</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về</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đề</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tài</a:t>
          </a:r>
          <a:endParaRPr lang="en-US" sz="2000" dirty="0">
            <a:solidFill>
              <a:schemeClr val="tx1"/>
            </a:solidFill>
          </a:endParaRPr>
        </a:p>
      </dgm:t>
    </dgm:pt>
    <dgm:pt modelId="{11D60F3E-9C68-439B-9753-49C392B2A911}" type="parTrans" cxnId="{B56246AF-C294-4869-8356-C853F1643B19}">
      <dgm:prSet/>
      <dgm:spPr/>
      <dgm:t>
        <a:bodyPr/>
        <a:lstStyle/>
        <a:p>
          <a:endParaRPr lang="en-US" sz="2000"/>
        </a:p>
      </dgm:t>
    </dgm:pt>
    <dgm:pt modelId="{85E2CDD4-0C26-4399-BDAB-B609DDC3D4C1}" type="sibTrans" cxnId="{B56246AF-C294-4869-8356-C853F1643B19}">
      <dgm:prSet/>
      <dgm:spPr/>
      <dgm:t>
        <a:bodyPr/>
        <a:lstStyle/>
        <a:p>
          <a:endParaRPr lang="en-US" sz="2000"/>
        </a:p>
      </dgm:t>
    </dgm:pt>
    <dgm:pt modelId="{28B5690D-B615-4107-BA74-91CDFD2DD12F}">
      <dgm:prSet phldrT="[Text]" custT="1"/>
      <dgm:spPr>
        <a:solidFill>
          <a:schemeClr val="bg1">
            <a:lumMod val="75000"/>
          </a:schemeClr>
        </a:solidFill>
        <a:ln>
          <a:solidFill>
            <a:schemeClr val="accent1">
              <a:lumMod val="40000"/>
              <a:lumOff val="60000"/>
            </a:schemeClr>
          </a:solidFill>
        </a:ln>
      </dgm:spPr>
      <dgm:t>
        <a:bodyPr/>
        <a:lstStyle/>
        <a:p>
          <a:r>
            <a:rPr lang="en-US" sz="2000" dirty="0" err="1" smtClean="0">
              <a:solidFill>
                <a:srgbClr val="000000"/>
              </a:solidFill>
              <a:latin typeface="Helvetica" panose="020B0604020202020204" pitchFamily="34" charset="0"/>
              <a:cs typeface="Helvetica" panose="020B0604020202020204" pitchFamily="34" charset="0"/>
            </a:rPr>
            <a:t>II.Bài</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toán</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động</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học</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tay</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máy</a:t>
          </a:r>
          <a:endParaRPr lang="en-US" sz="2000" dirty="0" smtClean="0">
            <a:solidFill>
              <a:srgbClr val="000000"/>
            </a:solidFill>
            <a:latin typeface="Helvetica" panose="020B0604020202020204" pitchFamily="34" charset="0"/>
            <a:cs typeface="Helvetica" panose="020B0604020202020204" pitchFamily="34" charset="0"/>
          </a:endParaRPr>
        </a:p>
      </dgm:t>
    </dgm:pt>
    <dgm:pt modelId="{D0627352-986D-450C-A783-C57CB465C360}" type="parTrans" cxnId="{5BA60A94-DFEE-46EC-8B22-D700EF3F274A}">
      <dgm:prSet/>
      <dgm:spPr/>
      <dgm:t>
        <a:bodyPr/>
        <a:lstStyle/>
        <a:p>
          <a:endParaRPr lang="en-US" sz="2000"/>
        </a:p>
      </dgm:t>
    </dgm:pt>
    <dgm:pt modelId="{FBCD9076-7303-441B-A15E-C72DDAE1D4C5}" type="sibTrans" cxnId="{5BA60A94-DFEE-46EC-8B22-D700EF3F274A}">
      <dgm:prSet/>
      <dgm:spPr/>
      <dgm:t>
        <a:bodyPr/>
        <a:lstStyle/>
        <a:p>
          <a:endParaRPr lang="en-US" sz="2000"/>
        </a:p>
      </dgm:t>
    </dgm:pt>
    <dgm:pt modelId="{57DB6C2C-189C-4047-B528-A12D4B16E4FF}">
      <dgm:prSet phldrT="[Text]" custT="1"/>
      <dgm:spPr>
        <a:solidFill>
          <a:schemeClr val="accent1">
            <a:lumMod val="40000"/>
            <a:lumOff val="60000"/>
          </a:schemeClr>
        </a:solidFill>
      </dgm:spPr>
      <dgm:t>
        <a:bodyPr/>
        <a:lstStyle/>
        <a:p>
          <a:r>
            <a:rPr lang="en-US" sz="2000" dirty="0" err="1" smtClean="0">
              <a:solidFill>
                <a:srgbClr val="000000"/>
              </a:solidFill>
              <a:latin typeface="Helvetica" panose="020B0604020202020204" pitchFamily="34" charset="0"/>
              <a:cs typeface="Helvetica" panose="020B0604020202020204" pitchFamily="34" charset="0"/>
            </a:rPr>
            <a:t>III.Thiết</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kế</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mô</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hình</a:t>
          </a:r>
          <a:endParaRPr lang="en-US" sz="2000" dirty="0"/>
        </a:p>
      </dgm:t>
    </dgm:pt>
    <dgm:pt modelId="{94D880D3-9A41-4927-B629-87C32E1DD001}" type="parTrans" cxnId="{0AEF5B7E-9409-42DA-BD03-6649E5552319}">
      <dgm:prSet/>
      <dgm:spPr/>
      <dgm:t>
        <a:bodyPr/>
        <a:lstStyle/>
        <a:p>
          <a:endParaRPr lang="en-US" sz="2000"/>
        </a:p>
      </dgm:t>
    </dgm:pt>
    <dgm:pt modelId="{DC503A2D-7683-4F99-9AEB-6D894673BA30}" type="sibTrans" cxnId="{0AEF5B7E-9409-42DA-BD03-6649E5552319}">
      <dgm:prSet/>
      <dgm:spPr/>
      <dgm:t>
        <a:bodyPr/>
        <a:lstStyle/>
        <a:p>
          <a:endParaRPr lang="en-US" sz="2000"/>
        </a:p>
      </dgm:t>
    </dgm:pt>
    <dgm:pt modelId="{4FC00666-A78D-4553-8281-478CE0D6EF0F}">
      <dgm:prSet phldrT="[Text]" custT="1"/>
      <dgm:spPr>
        <a:solidFill>
          <a:schemeClr val="accent1">
            <a:lumMod val="60000"/>
            <a:lumOff val="40000"/>
          </a:schemeClr>
        </a:solidFill>
      </dgm:spPr>
      <dgm:t>
        <a:bodyPr/>
        <a:lstStyle/>
        <a:p>
          <a:r>
            <a:rPr lang="en-US" sz="2000" dirty="0" err="1" smtClean="0">
              <a:solidFill>
                <a:srgbClr val="000000"/>
              </a:solidFill>
              <a:latin typeface="Helvetica" panose="020B0604020202020204" pitchFamily="34" charset="0"/>
              <a:cs typeface="Helvetica" panose="020B0604020202020204" pitchFamily="34" charset="0"/>
            </a:rPr>
            <a:t>IV.Chế</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tạo</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thực</a:t>
          </a:r>
          <a:r>
            <a:rPr lang="en-US" sz="2000" dirty="0" smtClean="0">
              <a:solidFill>
                <a:srgbClr val="000000"/>
              </a:solidFill>
              <a:latin typeface="Helvetica" panose="020B0604020202020204" pitchFamily="34" charset="0"/>
              <a:cs typeface="Helvetica" panose="020B0604020202020204" pitchFamily="34" charset="0"/>
            </a:rPr>
            <a:t> </a:t>
          </a:r>
          <a:r>
            <a:rPr lang="en-US" sz="2000" dirty="0" err="1" smtClean="0">
              <a:solidFill>
                <a:srgbClr val="000000"/>
              </a:solidFill>
              <a:latin typeface="Helvetica" panose="020B0604020202020204" pitchFamily="34" charset="0"/>
              <a:cs typeface="Helvetica" panose="020B0604020202020204" pitchFamily="34" charset="0"/>
            </a:rPr>
            <a:t>nghiệm</a:t>
          </a:r>
          <a:endParaRPr lang="en-US" sz="2000" dirty="0"/>
        </a:p>
      </dgm:t>
    </dgm:pt>
    <dgm:pt modelId="{AA0BF132-3696-47C4-9EF9-7978F7C19BAD}" type="parTrans" cxnId="{18FB0D67-EA28-4F90-90D5-4922383D4BE4}">
      <dgm:prSet/>
      <dgm:spPr/>
      <dgm:t>
        <a:bodyPr/>
        <a:lstStyle/>
        <a:p>
          <a:endParaRPr lang="en-US" sz="2000"/>
        </a:p>
      </dgm:t>
    </dgm:pt>
    <dgm:pt modelId="{98D05A81-1C57-45B5-AA04-13F273D8F6B6}" type="sibTrans" cxnId="{18FB0D67-EA28-4F90-90D5-4922383D4BE4}">
      <dgm:prSet/>
      <dgm:spPr/>
      <dgm:t>
        <a:bodyPr/>
        <a:lstStyle/>
        <a:p>
          <a:endParaRPr lang="en-US" sz="2000"/>
        </a:p>
      </dgm:t>
    </dgm:pt>
    <dgm:pt modelId="{627620E3-28D6-4AB6-849F-A399BFA35C01}">
      <dgm:prSet phldrT="[Text]" custT="1"/>
      <dgm:spPr>
        <a:solidFill>
          <a:schemeClr val="accent1">
            <a:lumMod val="75000"/>
          </a:schemeClr>
        </a:solidFill>
      </dgm:spPr>
      <dgm:t>
        <a:bodyPr/>
        <a:lstStyle/>
        <a:p>
          <a:endParaRPr lang="en-US" sz="2000" dirty="0" smtClean="0">
            <a:solidFill>
              <a:schemeClr val="tx1"/>
            </a:solidFill>
            <a:latin typeface="Helvetica" panose="020B0604020202020204" pitchFamily="34" charset="0"/>
            <a:cs typeface="Helvetica" panose="020B0604020202020204" pitchFamily="34" charset="0"/>
          </a:endParaRPr>
        </a:p>
        <a:p>
          <a:r>
            <a:rPr lang="en-US" sz="2000" dirty="0" smtClean="0">
              <a:solidFill>
                <a:schemeClr val="tx1"/>
              </a:solidFill>
              <a:latin typeface="Helvetica" panose="020B0604020202020204" pitchFamily="34" charset="0"/>
              <a:cs typeface="Helvetica" panose="020B0604020202020204" pitchFamily="34" charset="0"/>
            </a:rPr>
            <a:t>V. </a:t>
          </a:r>
          <a:r>
            <a:rPr lang="en-US" sz="2000" dirty="0" err="1" smtClean="0">
              <a:solidFill>
                <a:schemeClr val="tx1"/>
              </a:solidFill>
              <a:latin typeface="Helvetica" panose="020B0604020202020204" pitchFamily="34" charset="0"/>
              <a:cs typeface="Helvetica" panose="020B0604020202020204" pitchFamily="34" charset="0"/>
            </a:rPr>
            <a:t>Mô</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phỏng</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và</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điều</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khiển</a:t>
          </a:r>
          <a:endParaRPr lang="en-US" sz="2000" dirty="0" smtClean="0">
            <a:solidFill>
              <a:schemeClr val="tx1"/>
            </a:solidFill>
            <a:latin typeface="Helvetica" panose="020B0604020202020204" pitchFamily="34" charset="0"/>
            <a:cs typeface="Helvetica" panose="020B0604020202020204" pitchFamily="34" charset="0"/>
          </a:endParaRPr>
        </a:p>
        <a:p>
          <a:endParaRPr lang="en-US" sz="2000" dirty="0">
            <a:solidFill>
              <a:schemeClr val="tx1"/>
            </a:solidFill>
          </a:endParaRPr>
        </a:p>
      </dgm:t>
    </dgm:pt>
    <dgm:pt modelId="{84BB527A-26CF-427E-8E04-D31BD4EF9C13}" type="parTrans" cxnId="{721CD936-688E-474B-9B31-67A457B3866F}">
      <dgm:prSet/>
      <dgm:spPr/>
      <dgm:t>
        <a:bodyPr/>
        <a:lstStyle/>
        <a:p>
          <a:endParaRPr lang="en-US" sz="2000"/>
        </a:p>
      </dgm:t>
    </dgm:pt>
    <dgm:pt modelId="{D74EE9F6-8294-4EE4-A687-D74B470E0E4F}" type="sibTrans" cxnId="{721CD936-688E-474B-9B31-67A457B3866F}">
      <dgm:prSet/>
      <dgm:spPr/>
      <dgm:t>
        <a:bodyPr/>
        <a:lstStyle/>
        <a:p>
          <a:endParaRPr lang="en-US" sz="2000"/>
        </a:p>
      </dgm:t>
    </dgm:pt>
    <dgm:pt modelId="{8460C0A7-5680-468B-A2F2-BB04BD7233FE}">
      <dgm:prSet phldrT="[Text]" custT="1"/>
      <dgm:spPr>
        <a:solidFill>
          <a:schemeClr val="accent1">
            <a:lumMod val="50000"/>
          </a:schemeClr>
        </a:solidFill>
      </dgm:spPr>
      <dgm:t>
        <a:bodyPr/>
        <a:lstStyle/>
        <a:p>
          <a:r>
            <a:rPr lang="en-US" sz="2000" b="0" dirty="0" err="1" smtClean="0">
              <a:solidFill>
                <a:srgbClr val="000000"/>
              </a:solidFill>
              <a:latin typeface="Helvetica" panose="020B0604020202020204" pitchFamily="34" charset="0"/>
              <a:cs typeface="Helvetica" panose="020B0604020202020204" pitchFamily="34" charset="0"/>
            </a:rPr>
            <a:t>VI.Kết</a:t>
          </a:r>
          <a:r>
            <a:rPr lang="en-US" sz="2000" b="0" dirty="0" smtClean="0">
              <a:solidFill>
                <a:srgbClr val="000000"/>
              </a:solidFill>
              <a:latin typeface="Helvetica" panose="020B0604020202020204" pitchFamily="34" charset="0"/>
              <a:cs typeface="Helvetica" panose="020B0604020202020204" pitchFamily="34" charset="0"/>
            </a:rPr>
            <a:t> </a:t>
          </a:r>
          <a:r>
            <a:rPr lang="en-US" sz="2000" b="0" dirty="0" err="1" smtClean="0">
              <a:solidFill>
                <a:srgbClr val="000000"/>
              </a:solidFill>
              <a:latin typeface="Helvetica" panose="020B0604020202020204" pitchFamily="34" charset="0"/>
              <a:cs typeface="Helvetica" panose="020B0604020202020204" pitchFamily="34" charset="0"/>
            </a:rPr>
            <a:t>luận</a:t>
          </a:r>
          <a:endParaRPr lang="en-US" sz="2000" dirty="0"/>
        </a:p>
      </dgm:t>
    </dgm:pt>
    <dgm:pt modelId="{35CBAB76-1FB2-480A-9AE8-C776CEB5C356}" type="parTrans" cxnId="{843A48EB-959F-4301-B6C4-57BC68997734}">
      <dgm:prSet/>
      <dgm:spPr/>
      <dgm:t>
        <a:bodyPr/>
        <a:lstStyle/>
        <a:p>
          <a:endParaRPr lang="en-US" sz="2000"/>
        </a:p>
      </dgm:t>
    </dgm:pt>
    <dgm:pt modelId="{0FE2D8F8-DA24-473B-B37F-312973B4DA67}" type="sibTrans" cxnId="{843A48EB-959F-4301-B6C4-57BC68997734}">
      <dgm:prSet/>
      <dgm:spPr/>
      <dgm:t>
        <a:bodyPr/>
        <a:lstStyle/>
        <a:p>
          <a:endParaRPr lang="en-US" sz="2000"/>
        </a:p>
      </dgm:t>
    </dgm:pt>
    <dgm:pt modelId="{8BDC2E2A-FF54-4328-B097-C06C77DCB04B}" type="pres">
      <dgm:prSet presAssocID="{FB395B87-F1B8-48BC-A06D-106EBAE5EE18}" presName="Name0" presStyleCnt="0">
        <dgm:presLayoutVars>
          <dgm:chMax val="1"/>
          <dgm:chPref val="1"/>
          <dgm:dir/>
          <dgm:animOne val="branch"/>
          <dgm:animLvl val="lvl"/>
        </dgm:presLayoutVars>
      </dgm:prSet>
      <dgm:spPr/>
      <dgm:t>
        <a:bodyPr/>
        <a:lstStyle/>
        <a:p>
          <a:endParaRPr lang="en-US"/>
        </a:p>
      </dgm:t>
    </dgm:pt>
    <dgm:pt modelId="{60EE75A3-60AE-45E7-853D-A370A3531C24}" type="pres">
      <dgm:prSet presAssocID="{94C69B1F-65DC-473C-A555-0680A101B6B1}" presName="Parent" presStyleLbl="node0" presStyleIdx="0" presStyleCnt="1">
        <dgm:presLayoutVars>
          <dgm:chMax val="6"/>
          <dgm:chPref val="6"/>
        </dgm:presLayoutVars>
      </dgm:prSet>
      <dgm:spPr/>
      <dgm:t>
        <a:bodyPr/>
        <a:lstStyle/>
        <a:p>
          <a:endParaRPr lang="en-US"/>
        </a:p>
      </dgm:t>
    </dgm:pt>
    <dgm:pt modelId="{BCF284FC-E731-4685-9591-CED9DA9D170F}" type="pres">
      <dgm:prSet presAssocID="{AEE0C8E4-D0D5-423B-A058-9F139DBF4DA0}" presName="Accent1" presStyleCnt="0"/>
      <dgm:spPr/>
    </dgm:pt>
    <dgm:pt modelId="{E2EA58F5-D560-48F8-8FF8-159680A75DBF}" type="pres">
      <dgm:prSet presAssocID="{AEE0C8E4-D0D5-423B-A058-9F139DBF4DA0}" presName="Accent" presStyleLbl="bgShp" presStyleIdx="0" presStyleCnt="6"/>
      <dgm:spPr/>
    </dgm:pt>
    <dgm:pt modelId="{626EC020-6422-403F-A2EF-6C8DB0825C3C}" type="pres">
      <dgm:prSet presAssocID="{AEE0C8E4-D0D5-423B-A058-9F139DBF4DA0}" presName="Child1" presStyleLbl="node1" presStyleIdx="0" presStyleCnt="6">
        <dgm:presLayoutVars>
          <dgm:chMax val="0"/>
          <dgm:chPref val="0"/>
          <dgm:bulletEnabled val="1"/>
        </dgm:presLayoutVars>
      </dgm:prSet>
      <dgm:spPr/>
      <dgm:t>
        <a:bodyPr/>
        <a:lstStyle/>
        <a:p>
          <a:endParaRPr lang="en-US"/>
        </a:p>
      </dgm:t>
    </dgm:pt>
    <dgm:pt modelId="{438926E7-8C35-411B-A44B-13B214EEDA6E}" type="pres">
      <dgm:prSet presAssocID="{28B5690D-B615-4107-BA74-91CDFD2DD12F}" presName="Accent2" presStyleCnt="0"/>
      <dgm:spPr/>
    </dgm:pt>
    <dgm:pt modelId="{1B274A63-DA04-43A6-B76E-70824FEF9A9B}" type="pres">
      <dgm:prSet presAssocID="{28B5690D-B615-4107-BA74-91CDFD2DD12F}" presName="Accent" presStyleLbl="bgShp" presStyleIdx="1" presStyleCnt="6"/>
      <dgm:spPr/>
    </dgm:pt>
    <dgm:pt modelId="{2871FAED-AB2B-4C12-ACE4-59BEE60EB97D}" type="pres">
      <dgm:prSet presAssocID="{28B5690D-B615-4107-BA74-91CDFD2DD12F}" presName="Child2" presStyleLbl="node1" presStyleIdx="1" presStyleCnt="6">
        <dgm:presLayoutVars>
          <dgm:chMax val="0"/>
          <dgm:chPref val="0"/>
          <dgm:bulletEnabled val="1"/>
        </dgm:presLayoutVars>
      </dgm:prSet>
      <dgm:spPr/>
      <dgm:t>
        <a:bodyPr/>
        <a:lstStyle/>
        <a:p>
          <a:endParaRPr lang="en-US"/>
        </a:p>
      </dgm:t>
    </dgm:pt>
    <dgm:pt modelId="{3032CD98-2378-4538-BF33-142A84B97044}" type="pres">
      <dgm:prSet presAssocID="{57DB6C2C-189C-4047-B528-A12D4B16E4FF}" presName="Accent3" presStyleCnt="0"/>
      <dgm:spPr/>
    </dgm:pt>
    <dgm:pt modelId="{1198FFD7-C231-425F-A4AE-AC5F59C66107}" type="pres">
      <dgm:prSet presAssocID="{57DB6C2C-189C-4047-B528-A12D4B16E4FF}" presName="Accent" presStyleLbl="bgShp" presStyleIdx="2" presStyleCnt="6"/>
      <dgm:spPr/>
    </dgm:pt>
    <dgm:pt modelId="{704A6AB5-D554-4CC7-85DD-F69C349A8942}" type="pres">
      <dgm:prSet presAssocID="{57DB6C2C-189C-4047-B528-A12D4B16E4FF}" presName="Child3" presStyleLbl="node1" presStyleIdx="2" presStyleCnt="6">
        <dgm:presLayoutVars>
          <dgm:chMax val="0"/>
          <dgm:chPref val="0"/>
          <dgm:bulletEnabled val="1"/>
        </dgm:presLayoutVars>
      </dgm:prSet>
      <dgm:spPr/>
      <dgm:t>
        <a:bodyPr/>
        <a:lstStyle/>
        <a:p>
          <a:endParaRPr lang="en-US"/>
        </a:p>
      </dgm:t>
    </dgm:pt>
    <dgm:pt modelId="{E6CB105C-0408-4BD5-89E5-0A3C12992C15}" type="pres">
      <dgm:prSet presAssocID="{4FC00666-A78D-4553-8281-478CE0D6EF0F}" presName="Accent4" presStyleCnt="0"/>
      <dgm:spPr/>
    </dgm:pt>
    <dgm:pt modelId="{0CE1ED56-C47A-4E64-9A50-0CCF90BDA546}" type="pres">
      <dgm:prSet presAssocID="{4FC00666-A78D-4553-8281-478CE0D6EF0F}" presName="Accent" presStyleLbl="bgShp" presStyleIdx="3" presStyleCnt="6"/>
      <dgm:spPr/>
    </dgm:pt>
    <dgm:pt modelId="{F90F8CF7-B3F0-41C5-8F0D-644AB22F9FA4}" type="pres">
      <dgm:prSet presAssocID="{4FC00666-A78D-4553-8281-478CE0D6EF0F}" presName="Child4" presStyleLbl="node1" presStyleIdx="3" presStyleCnt="6">
        <dgm:presLayoutVars>
          <dgm:chMax val="0"/>
          <dgm:chPref val="0"/>
          <dgm:bulletEnabled val="1"/>
        </dgm:presLayoutVars>
      </dgm:prSet>
      <dgm:spPr/>
      <dgm:t>
        <a:bodyPr/>
        <a:lstStyle/>
        <a:p>
          <a:endParaRPr lang="en-US"/>
        </a:p>
      </dgm:t>
    </dgm:pt>
    <dgm:pt modelId="{27E9CE54-5A8A-4A46-BAC5-040E496FCEEA}" type="pres">
      <dgm:prSet presAssocID="{627620E3-28D6-4AB6-849F-A399BFA35C01}" presName="Accent5" presStyleCnt="0"/>
      <dgm:spPr/>
    </dgm:pt>
    <dgm:pt modelId="{BFE8B63E-E955-449C-9EC1-3FB73C03EDEE}" type="pres">
      <dgm:prSet presAssocID="{627620E3-28D6-4AB6-849F-A399BFA35C01}" presName="Accent" presStyleLbl="bgShp" presStyleIdx="4" presStyleCnt="6"/>
      <dgm:spPr/>
    </dgm:pt>
    <dgm:pt modelId="{636DB553-17B9-403F-A58D-542DBF301976}" type="pres">
      <dgm:prSet presAssocID="{627620E3-28D6-4AB6-849F-A399BFA35C01}" presName="Child5" presStyleLbl="node1" presStyleIdx="4" presStyleCnt="6">
        <dgm:presLayoutVars>
          <dgm:chMax val="0"/>
          <dgm:chPref val="0"/>
          <dgm:bulletEnabled val="1"/>
        </dgm:presLayoutVars>
      </dgm:prSet>
      <dgm:spPr/>
      <dgm:t>
        <a:bodyPr/>
        <a:lstStyle/>
        <a:p>
          <a:endParaRPr lang="en-US"/>
        </a:p>
      </dgm:t>
    </dgm:pt>
    <dgm:pt modelId="{C448DFF3-3B70-4B83-91D2-7C855CEE139A}" type="pres">
      <dgm:prSet presAssocID="{8460C0A7-5680-468B-A2F2-BB04BD7233FE}" presName="Accent6" presStyleCnt="0"/>
      <dgm:spPr/>
    </dgm:pt>
    <dgm:pt modelId="{1DD54290-F631-424B-A34B-30B3808F04E2}" type="pres">
      <dgm:prSet presAssocID="{8460C0A7-5680-468B-A2F2-BB04BD7233FE}" presName="Accent" presStyleLbl="bgShp" presStyleIdx="5" presStyleCnt="6"/>
      <dgm:spPr/>
    </dgm:pt>
    <dgm:pt modelId="{EC744066-0C2F-4E22-B228-1F8800D088F9}" type="pres">
      <dgm:prSet presAssocID="{8460C0A7-5680-468B-A2F2-BB04BD7233FE}" presName="Child6" presStyleLbl="node1" presStyleIdx="5" presStyleCnt="6">
        <dgm:presLayoutVars>
          <dgm:chMax val="0"/>
          <dgm:chPref val="0"/>
          <dgm:bulletEnabled val="1"/>
        </dgm:presLayoutVars>
      </dgm:prSet>
      <dgm:spPr/>
      <dgm:t>
        <a:bodyPr/>
        <a:lstStyle/>
        <a:p>
          <a:endParaRPr lang="en-US"/>
        </a:p>
      </dgm:t>
    </dgm:pt>
  </dgm:ptLst>
  <dgm:cxnLst>
    <dgm:cxn modelId="{B56246AF-C294-4869-8356-C853F1643B19}" srcId="{94C69B1F-65DC-473C-A555-0680A101B6B1}" destId="{AEE0C8E4-D0D5-423B-A058-9F139DBF4DA0}" srcOrd="0" destOrd="0" parTransId="{11D60F3E-9C68-439B-9753-49C392B2A911}" sibTransId="{85E2CDD4-0C26-4399-BDAB-B609DDC3D4C1}"/>
    <dgm:cxn modelId="{721CD936-688E-474B-9B31-67A457B3866F}" srcId="{94C69B1F-65DC-473C-A555-0680A101B6B1}" destId="{627620E3-28D6-4AB6-849F-A399BFA35C01}" srcOrd="4" destOrd="0" parTransId="{84BB527A-26CF-427E-8E04-D31BD4EF9C13}" sibTransId="{D74EE9F6-8294-4EE4-A687-D74B470E0E4F}"/>
    <dgm:cxn modelId="{58BADC8B-1425-4271-809E-81B8C5A077D1}" type="presOf" srcId="{4FC00666-A78D-4553-8281-478CE0D6EF0F}" destId="{F90F8CF7-B3F0-41C5-8F0D-644AB22F9FA4}" srcOrd="0" destOrd="0" presId="urn:microsoft.com/office/officeart/2011/layout/HexagonRadial"/>
    <dgm:cxn modelId="{0AEF5B7E-9409-42DA-BD03-6649E5552319}" srcId="{94C69B1F-65DC-473C-A555-0680A101B6B1}" destId="{57DB6C2C-189C-4047-B528-A12D4B16E4FF}" srcOrd="2" destOrd="0" parTransId="{94D880D3-9A41-4927-B629-87C32E1DD001}" sibTransId="{DC503A2D-7683-4F99-9AEB-6D894673BA30}"/>
    <dgm:cxn modelId="{2B465A98-FBA2-4825-9ADF-F6E70ED31C80}" type="presOf" srcId="{8460C0A7-5680-468B-A2F2-BB04BD7233FE}" destId="{EC744066-0C2F-4E22-B228-1F8800D088F9}" srcOrd="0" destOrd="0" presId="urn:microsoft.com/office/officeart/2011/layout/HexagonRadial"/>
    <dgm:cxn modelId="{18FB0D67-EA28-4F90-90D5-4922383D4BE4}" srcId="{94C69B1F-65DC-473C-A555-0680A101B6B1}" destId="{4FC00666-A78D-4553-8281-478CE0D6EF0F}" srcOrd="3" destOrd="0" parTransId="{AA0BF132-3696-47C4-9EF9-7978F7C19BAD}" sibTransId="{98D05A81-1C57-45B5-AA04-13F273D8F6B6}"/>
    <dgm:cxn modelId="{843A48EB-959F-4301-B6C4-57BC68997734}" srcId="{94C69B1F-65DC-473C-A555-0680A101B6B1}" destId="{8460C0A7-5680-468B-A2F2-BB04BD7233FE}" srcOrd="5" destOrd="0" parTransId="{35CBAB76-1FB2-480A-9AE8-C776CEB5C356}" sibTransId="{0FE2D8F8-DA24-473B-B37F-312973B4DA67}"/>
    <dgm:cxn modelId="{D9BA3A9D-EB25-4AC3-9A69-C82F322D6112}" srcId="{FB395B87-F1B8-48BC-A06D-106EBAE5EE18}" destId="{94C69B1F-65DC-473C-A555-0680A101B6B1}" srcOrd="0" destOrd="0" parTransId="{9023AC13-1A71-4FB3-B575-43AAD0971FB2}" sibTransId="{45CB0099-A6F1-4C52-800B-CF815D7F0921}"/>
    <dgm:cxn modelId="{80AAB595-62B4-441C-A499-B1F8756440CF}" type="presOf" srcId="{94C69B1F-65DC-473C-A555-0680A101B6B1}" destId="{60EE75A3-60AE-45E7-853D-A370A3531C24}" srcOrd="0" destOrd="0" presId="urn:microsoft.com/office/officeart/2011/layout/HexagonRadial"/>
    <dgm:cxn modelId="{5BA60A94-DFEE-46EC-8B22-D700EF3F274A}" srcId="{94C69B1F-65DC-473C-A555-0680A101B6B1}" destId="{28B5690D-B615-4107-BA74-91CDFD2DD12F}" srcOrd="1" destOrd="0" parTransId="{D0627352-986D-450C-A783-C57CB465C360}" sibTransId="{FBCD9076-7303-441B-A15E-C72DDAE1D4C5}"/>
    <dgm:cxn modelId="{D9015FFD-FDB5-4115-9677-A02BE8AA374E}" type="presOf" srcId="{28B5690D-B615-4107-BA74-91CDFD2DD12F}" destId="{2871FAED-AB2B-4C12-ACE4-59BEE60EB97D}" srcOrd="0" destOrd="0" presId="urn:microsoft.com/office/officeart/2011/layout/HexagonRadial"/>
    <dgm:cxn modelId="{B91DE02A-ACD7-4D30-80B3-FB6A0F2ACCAA}" type="presOf" srcId="{57DB6C2C-189C-4047-B528-A12D4B16E4FF}" destId="{704A6AB5-D554-4CC7-85DD-F69C349A8942}" srcOrd="0" destOrd="0" presId="urn:microsoft.com/office/officeart/2011/layout/HexagonRadial"/>
    <dgm:cxn modelId="{F73760C0-904A-45F3-949F-5C2E32424709}" type="presOf" srcId="{FB395B87-F1B8-48BC-A06D-106EBAE5EE18}" destId="{8BDC2E2A-FF54-4328-B097-C06C77DCB04B}" srcOrd="0" destOrd="0" presId="urn:microsoft.com/office/officeart/2011/layout/HexagonRadial"/>
    <dgm:cxn modelId="{3C223231-E026-4343-81A1-7DBB8481ADD0}" type="presOf" srcId="{AEE0C8E4-D0D5-423B-A058-9F139DBF4DA0}" destId="{626EC020-6422-403F-A2EF-6C8DB0825C3C}" srcOrd="0" destOrd="0" presId="urn:microsoft.com/office/officeart/2011/layout/HexagonRadial"/>
    <dgm:cxn modelId="{3B02D9F2-EA6C-4315-8AEA-16BC0D225970}" type="presOf" srcId="{627620E3-28D6-4AB6-849F-A399BFA35C01}" destId="{636DB553-17B9-403F-A58D-542DBF301976}" srcOrd="0" destOrd="0" presId="urn:microsoft.com/office/officeart/2011/layout/HexagonRadial"/>
    <dgm:cxn modelId="{33F56AE7-0036-4D81-8EAD-2187ED75985E}" type="presParOf" srcId="{8BDC2E2A-FF54-4328-B097-C06C77DCB04B}" destId="{60EE75A3-60AE-45E7-853D-A370A3531C24}" srcOrd="0" destOrd="0" presId="urn:microsoft.com/office/officeart/2011/layout/HexagonRadial"/>
    <dgm:cxn modelId="{335B6236-9A94-41D5-A382-13F356F23153}" type="presParOf" srcId="{8BDC2E2A-FF54-4328-B097-C06C77DCB04B}" destId="{BCF284FC-E731-4685-9591-CED9DA9D170F}" srcOrd="1" destOrd="0" presId="urn:microsoft.com/office/officeart/2011/layout/HexagonRadial"/>
    <dgm:cxn modelId="{B9BB8AE7-1654-4248-9A20-091C2EE13308}" type="presParOf" srcId="{BCF284FC-E731-4685-9591-CED9DA9D170F}" destId="{E2EA58F5-D560-48F8-8FF8-159680A75DBF}" srcOrd="0" destOrd="0" presId="urn:microsoft.com/office/officeart/2011/layout/HexagonRadial"/>
    <dgm:cxn modelId="{4F16A023-85A7-4769-AB5D-7DA2E3AB5CB8}" type="presParOf" srcId="{8BDC2E2A-FF54-4328-B097-C06C77DCB04B}" destId="{626EC020-6422-403F-A2EF-6C8DB0825C3C}" srcOrd="2" destOrd="0" presId="urn:microsoft.com/office/officeart/2011/layout/HexagonRadial"/>
    <dgm:cxn modelId="{FA058FE5-CE55-40B5-8E38-02B20254873C}" type="presParOf" srcId="{8BDC2E2A-FF54-4328-B097-C06C77DCB04B}" destId="{438926E7-8C35-411B-A44B-13B214EEDA6E}" srcOrd="3" destOrd="0" presId="urn:microsoft.com/office/officeart/2011/layout/HexagonRadial"/>
    <dgm:cxn modelId="{EF660935-0AEE-4AC7-BF01-BA07F884AD9F}" type="presParOf" srcId="{438926E7-8C35-411B-A44B-13B214EEDA6E}" destId="{1B274A63-DA04-43A6-B76E-70824FEF9A9B}" srcOrd="0" destOrd="0" presId="urn:microsoft.com/office/officeart/2011/layout/HexagonRadial"/>
    <dgm:cxn modelId="{1CA53F08-5372-40EA-B44D-76AC8323DD02}" type="presParOf" srcId="{8BDC2E2A-FF54-4328-B097-C06C77DCB04B}" destId="{2871FAED-AB2B-4C12-ACE4-59BEE60EB97D}" srcOrd="4" destOrd="0" presId="urn:microsoft.com/office/officeart/2011/layout/HexagonRadial"/>
    <dgm:cxn modelId="{E81E281E-3791-4C8E-922F-74F5C424DC32}" type="presParOf" srcId="{8BDC2E2A-FF54-4328-B097-C06C77DCB04B}" destId="{3032CD98-2378-4538-BF33-142A84B97044}" srcOrd="5" destOrd="0" presId="urn:microsoft.com/office/officeart/2011/layout/HexagonRadial"/>
    <dgm:cxn modelId="{5B68C2D0-1877-4493-90EA-205FF329C417}" type="presParOf" srcId="{3032CD98-2378-4538-BF33-142A84B97044}" destId="{1198FFD7-C231-425F-A4AE-AC5F59C66107}" srcOrd="0" destOrd="0" presId="urn:microsoft.com/office/officeart/2011/layout/HexagonRadial"/>
    <dgm:cxn modelId="{FEE15127-499B-4965-8EFF-2F26B161C02B}" type="presParOf" srcId="{8BDC2E2A-FF54-4328-B097-C06C77DCB04B}" destId="{704A6AB5-D554-4CC7-85DD-F69C349A8942}" srcOrd="6" destOrd="0" presId="urn:microsoft.com/office/officeart/2011/layout/HexagonRadial"/>
    <dgm:cxn modelId="{F2F45485-84F6-46C5-89D6-740935BFA4B2}" type="presParOf" srcId="{8BDC2E2A-FF54-4328-B097-C06C77DCB04B}" destId="{E6CB105C-0408-4BD5-89E5-0A3C12992C15}" srcOrd="7" destOrd="0" presId="urn:microsoft.com/office/officeart/2011/layout/HexagonRadial"/>
    <dgm:cxn modelId="{94C00B31-29D4-4FC2-8340-DC33D992AAE6}" type="presParOf" srcId="{E6CB105C-0408-4BD5-89E5-0A3C12992C15}" destId="{0CE1ED56-C47A-4E64-9A50-0CCF90BDA546}" srcOrd="0" destOrd="0" presId="urn:microsoft.com/office/officeart/2011/layout/HexagonRadial"/>
    <dgm:cxn modelId="{48B318E1-FF41-4767-9FA8-BAB26B8685B7}" type="presParOf" srcId="{8BDC2E2A-FF54-4328-B097-C06C77DCB04B}" destId="{F90F8CF7-B3F0-41C5-8F0D-644AB22F9FA4}" srcOrd="8" destOrd="0" presId="urn:microsoft.com/office/officeart/2011/layout/HexagonRadial"/>
    <dgm:cxn modelId="{9F87CC13-F04E-445E-BA0F-222A58422534}" type="presParOf" srcId="{8BDC2E2A-FF54-4328-B097-C06C77DCB04B}" destId="{27E9CE54-5A8A-4A46-BAC5-040E496FCEEA}" srcOrd="9" destOrd="0" presId="urn:microsoft.com/office/officeart/2011/layout/HexagonRadial"/>
    <dgm:cxn modelId="{074B0E0B-1996-4657-98E2-6D603BA1E58C}" type="presParOf" srcId="{27E9CE54-5A8A-4A46-BAC5-040E496FCEEA}" destId="{BFE8B63E-E955-449C-9EC1-3FB73C03EDEE}" srcOrd="0" destOrd="0" presId="urn:microsoft.com/office/officeart/2011/layout/HexagonRadial"/>
    <dgm:cxn modelId="{F79A6AE1-03DD-4C56-A4DA-46EBFB5BA5D5}" type="presParOf" srcId="{8BDC2E2A-FF54-4328-B097-C06C77DCB04B}" destId="{636DB553-17B9-403F-A58D-542DBF301976}" srcOrd="10" destOrd="0" presId="urn:microsoft.com/office/officeart/2011/layout/HexagonRadial"/>
    <dgm:cxn modelId="{2312B85F-246A-4DF2-8D64-77CD8AEA10D7}" type="presParOf" srcId="{8BDC2E2A-FF54-4328-B097-C06C77DCB04B}" destId="{C448DFF3-3B70-4B83-91D2-7C855CEE139A}" srcOrd="11" destOrd="0" presId="urn:microsoft.com/office/officeart/2011/layout/HexagonRadial"/>
    <dgm:cxn modelId="{2D18DA81-129B-4E3E-8E7C-D46294AF8885}" type="presParOf" srcId="{C448DFF3-3B70-4B83-91D2-7C855CEE139A}" destId="{1DD54290-F631-424B-A34B-30B3808F04E2}" srcOrd="0" destOrd="0" presId="urn:microsoft.com/office/officeart/2011/layout/HexagonRadial"/>
    <dgm:cxn modelId="{9EE94125-A024-4841-A11A-EE21CAE1C17F}" type="presParOf" srcId="{8BDC2E2A-FF54-4328-B097-C06C77DCB04B}" destId="{EC744066-0C2F-4E22-B228-1F8800D088F9}" srcOrd="12" destOrd="0" presId="urn:microsoft.com/office/officeart/2011/layout/HexagonRadial"/>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2482B-31BD-4689-996B-6A44B9A6551D}"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07C01A83-62F7-49EB-80BB-424A592C3917}">
      <dgm:prSet phldrT="[Text]"/>
      <dgm:spPr>
        <a:scene3d>
          <a:camera prst="orthographicFront"/>
          <a:lightRig rig="threePt" dir="t"/>
        </a:scene3d>
        <a:sp3d>
          <a:bevelT/>
        </a:sp3d>
      </dgm:spPr>
      <dgm:t>
        <a:bodyPr/>
        <a:lstStyle/>
        <a:p>
          <a:r>
            <a:rPr lang="en-US" smtClean="0">
              <a:solidFill>
                <a:schemeClr val="tx1"/>
              </a:solidFill>
            </a:rPr>
            <a:t>Thiết kế, chế tạo và điều khiển cánh tay robot </a:t>
          </a:r>
          <a:r>
            <a:rPr lang="vi-VN" smtClean="0">
              <a:solidFill>
                <a:schemeClr val="tx1"/>
              </a:solidFill>
            </a:rPr>
            <a:t>4</a:t>
          </a:r>
          <a:r>
            <a:rPr lang="en-US" smtClean="0">
              <a:solidFill>
                <a:schemeClr val="tx1"/>
              </a:solidFill>
            </a:rPr>
            <a:t> bậc tự do</a:t>
          </a:r>
          <a:endParaRPr lang="en-US">
            <a:solidFill>
              <a:schemeClr val="tx1"/>
            </a:solidFill>
          </a:endParaRPr>
        </a:p>
      </dgm:t>
    </dgm:pt>
    <dgm:pt modelId="{207CB3E6-1FAC-403D-99BF-8FB14A4E872E}" type="parTrans" cxnId="{D36EFB42-5218-484D-A54C-D933C46CF96F}">
      <dgm:prSet/>
      <dgm:spPr/>
      <dgm:t>
        <a:bodyPr/>
        <a:lstStyle/>
        <a:p>
          <a:endParaRPr lang="en-US"/>
        </a:p>
      </dgm:t>
    </dgm:pt>
    <dgm:pt modelId="{752C086C-F96B-4CD7-AF26-B05CEF900E08}" type="sibTrans" cxnId="{D36EFB42-5218-484D-A54C-D933C46CF96F}">
      <dgm:prSet/>
      <dgm:spPr/>
      <dgm:t>
        <a:bodyPr/>
        <a:lstStyle/>
        <a:p>
          <a:endParaRPr lang="en-US"/>
        </a:p>
      </dgm:t>
    </dgm:pt>
    <dgm:pt modelId="{210B257C-02D7-4A9B-A4E5-E567AAF9A2EF}">
      <dgm:prSet phldrT="[Text]"/>
      <dgm:spPr>
        <a:solidFill>
          <a:schemeClr val="accent2">
            <a:lumMod val="60000"/>
            <a:lumOff val="40000"/>
          </a:schemeClr>
        </a:solidFill>
        <a:scene3d>
          <a:camera prst="orthographicFront"/>
          <a:lightRig rig="threePt" dir="t"/>
        </a:scene3d>
        <a:sp3d>
          <a:bevelT/>
        </a:sp3d>
      </dgm:spPr>
      <dgm:t>
        <a:bodyPr/>
        <a:lstStyle/>
        <a:p>
          <a:r>
            <a:rPr lang="en-US" smtClean="0">
              <a:solidFill>
                <a:schemeClr val="tx1"/>
              </a:solidFill>
            </a:rPr>
            <a:t>Nghiên cứu phương pháp giải các bài toán động học tay máy</a:t>
          </a:r>
          <a:endParaRPr lang="en-US">
            <a:solidFill>
              <a:schemeClr val="tx1"/>
            </a:solidFill>
          </a:endParaRPr>
        </a:p>
      </dgm:t>
    </dgm:pt>
    <dgm:pt modelId="{1B8C8B3A-45F4-4E12-ADC8-DCC04DF8B6EF}" type="parTrans" cxnId="{B3F039B7-11E8-4733-8FAA-89EC9A707686}">
      <dgm:prSet/>
      <dgm:spPr>
        <a:scene3d>
          <a:camera prst="orthographicFront"/>
          <a:lightRig rig="threePt" dir="t"/>
        </a:scene3d>
        <a:sp3d>
          <a:bevelT/>
        </a:sp3d>
      </dgm:spPr>
      <dgm:t>
        <a:bodyPr/>
        <a:lstStyle/>
        <a:p>
          <a:endParaRPr lang="en-US">
            <a:solidFill>
              <a:schemeClr val="tx1"/>
            </a:solidFill>
          </a:endParaRPr>
        </a:p>
      </dgm:t>
    </dgm:pt>
    <dgm:pt modelId="{3FCE4AD7-585A-4749-B171-3EB4E0041123}" type="sibTrans" cxnId="{B3F039B7-11E8-4733-8FAA-89EC9A707686}">
      <dgm:prSet/>
      <dgm:spPr/>
      <dgm:t>
        <a:bodyPr/>
        <a:lstStyle/>
        <a:p>
          <a:endParaRPr lang="en-US"/>
        </a:p>
      </dgm:t>
    </dgm:pt>
    <dgm:pt modelId="{575441ED-5101-4A57-8F9C-E78EE7696041}">
      <dgm:prSet phldrT="[Text]"/>
      <dgm:spPr>
        <a:solidFill>
          <a:srgbClr val="00B0F0"/>
        </a:solidFill>
        <a:scene3d>
          <a:camera prst="orthographicFront"/>
          <a:lightRig rig="threePt" dir="t"/>
        </a:scene3d>
        <a:sp3d>
          <a:bevelT/>
        </a:sp3d>
      </dgm:spPr>
      <dgm:t>
        <a:bodyPr/>
        <a:lstStyle/>
        <a:p>
          <a:r>
            <a:rPr lang="en-US" smtClean="0">
              <a:solidFill>
                <a:schemeClr val="tx1"/>
              </a:solidFill>
            </a:rPr>
            <a:t>Thiết kế, chế tạo mô hình thực nghiệm </a:t>
          </a:r>
          <a:endParaRPr lang="en-US">
            <a:solidFill>
              <a:schemeClr val="tx1"/>
            </a:solidFill>
          </a:endParaRPr>
        </a:p>
      </dgm:t>
    </dgm:pt>
    <dgm:pt modelId="{81A58D4D-46B4-40C3-B37B-6E69F039BF56}" type="parTrans" cxnId="{659BA21F-1555-4FD9-86A0-84EA5462E54D}">
      <dgm:prSet/>
      <dgm:spPr>
        <a:scene3d>
          <a:camera prst="orthographicFront"/>
          <a:lightRig rig="threePt" dir="t"/>
        </a:scene3d>
        <a:sp3d>
          <a:bevelT/>
        </a:sp3d>
      </dgm:spPr>
      <dgm:t>
        <a:bodyPr/>
        <a:lstStyle/>
        <a:p>
          <a:endParaRPr lang="en-US">
            <a:solidFill>
              <a:schemeClr val="tx1"/>
            </a:solidFill>
          </a:endParaRPr>
        </a:p>
      </dgm:t>
    </dgm:pt>
    <dgm:pt modelId="{8F2EA913-3787-49BD-B2DA-C3C51023F075}" type="sibTrans" cxnId="{659BA21F-1555-4FD9-86A0-84EA5462E54D}">
      <dgm:prSet/>
      <dgm:spPr/>
      <dgm:t>
        <a:bodyPr/>
        <a:lstStyle/>
        <a:p>
          <a:endParaRPr lang="en-US"/>
        </a:p>
      </dgm:t>
    </dgm:pt>
    <dgm:pt modelId="{E6AFD930-42F6-4AE4-B416-E362B6278B9C}">
      <dgm:prSet phldrT="[Text]"/>
      <dgm:spPr>
        <a:solidFill>
          <a:schemeClr val="accent6">
            <a:lumMod val="60000"/>
            <a:lumOff val="40000"/>
          </a:schemeClr>
        </a:solidFill>
        <a:scene3d>
          <a:camera prst="orthographicFront"/>
          <a:lightRig rig="threePt" dir="t"/>
        </a:scene3d>
        <a:sp3d>
          <a:bevelT/>
        </a:sp3d>
      </dgm:spPr>
      <dgm:t>
        <a:bodyPr/>
        <a:lstStyle/>
        <a:p>
          <a:r>
            <a:rPr lang="en-US" smtClean="0">
              <a:solidFill>
                <a:schemeClr val="tx1"/>
              </a:solidFill>
            </a:rPr>
            <a:t>Mô phỏng và điều khiển</a:t>
          </a:r>
          <a:endParaRPr lang="en-US">
            <a:solidFill>
              <a:schemeClr val="tx1"/>
            </a:solidFill>
          </a:endParaRPr>
        </a:p>
      </dgm:t>
    </dgm:pt>
    <dgm:pt modelId="{C35C8378-A46A-445D-B2CA-1B35587A5D28}" type="parTrans" cxnId="{07750829-6511-46A9-B2AC-4CEDFA2834C8}">
      <dgm:prSet/>
      <dgm:spPr>
        <a:scene3d>
          <a:camera prst="orthographicFront"/>
          <a:lightRig rig="threePt" dir="t"/>
        </a:scene3d>
        <a:sp3d>
          <a:bevelT/>
        </a:sp3d>
      </dgm:spPr>
      <dgm:t>
        <a:bodyPr/>
        <a:lstStyle/>
        <a:p>
          <a:endParaRPr lang="en-US">
            <a:solidFill>
              <a:schemeClr val="tx1"/>
            </a:solidFill>
          </a:endParaRPr>
        </a:p>
      </dgm:t>
    </dgm:pt>
    <dgm:pt modelId="{0E1BD581-A25B-4B38-A2A9-4650D5CC1B56}" type="sibTrans" cxnId="{07750829-6511-46A9-B2AC-4CEDFA2834C8}">
      <dgm:prSet/>
      <dgm:spPr/>
      <dgm:t>
        <a:bodyPr/>
        <a:lstStyle/>
        <a:p>
          <a:endParaRPr lang="en-US"/>
        </a:p>
      </dgm:t>
    </dgm:pt>
    <dgm:pt modelId="{84F3A8B0-FCB0-42CA-BB81-F2F0B64FC1FB}" type="pres">
      <dgm:prSet presAssocID="{ACB2482B-31BD-4689-996B-6A44B9A6551D}" presName="hierChild1" presStyleCnt="0">
        <dgm:presLayoutVars>
          <dgm:orgChart val="1"/>
          <dgm:chPref val="1"/>
          <dgm:dir/>
          <dgm:animOne val="branch"/>
          <dgm:animLvl val="lvl"/>
          <dgm:resizeHandles/>
        </dgm:presLayoutVars>
      </dgm:prSet>
      <dgm:spPr/>
      <dgm:t>
        <a:bodyPr/>
        <a:lstStyle/>
        <a:p>
          <a:endParaRPr lang="en-US"/>
        </a:p>
      </dgm:t>
    </dgm:pt>
    <dgm:pt modelId="{EF9A57DB-8DCB-45AE-A27A-7BC62562850F}" type="pres">
      <dgm:prSet presAssocID="{07C01A83-62F7-49EB-80BB-424A592C3917}" presName="hierRoot1" presStyleCnt="0">
        <dgm:presLayoutVars>
          <dgm:hierBranch val="init"/>
        </dgm:presLayoutVars>
      </dgm:prSet>
      <dgm:spPr>
        <a:scene3d>
          <a:camera prst="orthographicFront"/>
          <a:lightRig rig="threePt" dir="t"/>
        </a:scene3d>
        <a:sp3d>
          <a:bevelT/>
        </a:sp3d>
      </dgm:spPr>
    </dgm:pt>
    <dgm:pt modelId="{35483A61-00CD-4329-9E11-937894E6E348}" type="pres">
      <dgm:prSet presAssocID="{07C01A83-62F7-49EB-80BB-424A592C3917}" presName="rootComposite1" presStyleCnt="0"/>
      <dgm:spPr>
        <a:scene3d>
          <a:camera prst="orthographicFront"/>
          <a:lightRig rig="threePt" dir="t"/>
        </a:scene3d>
        <a:sp3d>
          <a:bevelT/>
        </a:sp3d>
      </dgm:spPr>
    </dgm:pt>
    <dgm:pt modelId="{9E389F2B-0843-4136-9CE1-6E113308033B}" type="pres">
      <dgm:prSet presAssocID="{07C01A83-62F7-49EB-80BB-424A592C3917}" presName="rootText1" presStyleLbl="node0" presStyleIdx="0" presStyleCnt="1">
        <dgm:presLayoutVars>
          <dgm:chPref val="3"/>
        </dgm:presLayoutVars>
      </dgm:prSet>
      <dgm:spPr/>
      <dgm:t>
        <a:bodyPr/>
        <a:lstStyle/>
        <a:p>
          <a:endParaRPr lang="en-US"/>
        </a:p>
      </dgm:t>
    </dgm:pt>
    <dgm:pt modelId="{A90DE987-CF1B-48FF-8628-5B507278B705}" type="pres">
      <dgm:prSet presAssocID="{07C01A83-62F7-49EB-80BB-424A592C3917}" presName="rootConnector1" presStyleLbl="node1" presStyleIdx="0" presStyleCnt="0"/>
      <dgm:spPr/>
      <dgm:t>
        <a:bodyPr/>
        <a:lstStyle/>
        <a:p>
          <a:endParaRPr lang="en-US"/>
        </a:p>
      </dgm:t>
    </dgm:pt>
    <dgm:pt modelId="{D4ACD39D-906C-406C-8222-B756DD46E888}" type="pres">
      <dgm:prSet presAssocID="{07C01A83-62F7-49EB-80BB-424A592C3917}" presName="hierChild2" presStyleCnt="0"/>
      <dgm:spPr>
        <a:scene3d>
          <a:camera prst="orthographicFront"/>
          <a:lightRig rig="threePt" dir="t"/>
        </a:scene3d>
        <a:sp3d>
          <a:bevelT/>
        </a:sp3d>
      </dgm:spPr>
    </dgm:pt>
    <dgm:pt modelId="{0AF87F96-8C07-4280-8C72-E11AE6BA9898}" type="pres">
      <dgm:prSet presAssocID="{1B8C8B3A-45F4-4E12-ADC8-DCC04DF8B6EF}" presName="Name37" presStyleLbl="parChTrans1D2" presStyleIdx="0" presStyleCnt="3"/>
      <dgm:spPr/>
      <dgm:t>
        <a:bodyPr/>
        <a:lstStyle/>
        <a:p>
          <a:endParaRPr lang="en-US"/>
        </a:p>
      </dgm:t>
    </dgm:pt>
    <dgm:pt modelId="{4CBDAC4B-FEB2-4F56-88C7-8645F4F11F94}" type="pres">
      <dgm:prSet presAssocID="{210B257C-02D7-4A9B-A4E5-E567AAF9A2EF}" presName="hierRoot2" presStyleCnt="0">
        <dgm:presLayoutVars>
          <dgm:hierBranch val="init"/>
        </dgm:presLayoutVars>
      </dgm:prSet>
      <dgm:spPr>
        <a:scene3d>
          <a:camera prst="orthographicFront"/>
          <a:lightRig rig="threePt" dir="t"/>
        </a:scene3d>
        <a:sp3d>
          <a:bevelT/>
        </a:sp3d>
      </dgm:spPr>
    </dgm:pt>
    <dgm:pt modelId="{FDD9B258-EEF9-4ED3-B64F-2DB2D77F3B83}" type="pres">
      <dgm:prSet presAssocID="{210B257C-02D7-4A9B-A4E5-E567AAF9A2EF}" presName="rootComposite" presStyleCnt="0"/>
      <dgm:spPr>
        <a:scene3d>
          <a:camera prst="orthographicFront"/>
          <a:lightRig rig="threePt" dir="t"/>
        </a:scene3d>
        <a:sp3d>
          <a:bevelT/>
        </a:sp3d>
      </dgm:spPr>
    </dgm:pt>
    <dgm:pt modelId="{EF0B415E-2E93-461C-A658-922D8609811F}" type="pres">
      <dgm:prSet presAssocID="{210B257C-02D7-4A9B-A4E5-E567AAF9A2EF}" presName="rootText" presStyleLbl="node2" presStyleIdx="0" presStyleCnt="3">
        <dgm:presLayoutVars>
          <dgm:chPref val="3"/>
        </dgm:presLayoutVars>
      </dgm:prSet>
      <dgm:spPr/>
      <dgm:t>
        <a:bodyPr/>
        <a:lstStyle/>
        <a:p>
          <a:endParaRPr lang="en-US"/>
        </a:p>
      </dgm:t>
    </dgm:pt>
    <dgm:pt modelId="{5F9B424D-D469-41CF-AB71-365C1054426B}" type="pres">
      <dgm:prSet presAssocID="{210B257C-02D7-4A9B-A4E5-E567AAF9A2EF}" presName="rootConnector" presStyleLbl="node2" presStyleIdx="0" presStyleCnt="3"/>
      <dgm:spPr/>
      <dgm:t>
        <a:bodyPr/>
        <a:lstStyle/>
        <a:p>
          <a:endParaRPr lang="en-US"/>
        </a:p>
      </dgm:t>
    </dgm:pt>
    <dgm:pt modelId="{FEDC2F92-EC9B-4017-AACF-8AEE6C006A04}" type="pres">
      <dgm:prSet presAssocID="{210B257C-02D7-4A9B-A4E5-E567AAF9A2EF}" presName="hierChild4" presStyleCnt="0"/>
      <dgm:spPr>
        <a:scene3d>
          <a:camera prst="orthographicFront"/>
          <a:lightRig rig="threePt" dir="t"/>
        </a:scene3d>
        <a:sp3d>
          <a:bevelT/>
        </a:sp3d>
      </dgm:spPr>
    </dgm:pt>
    <dgm:pt modelId="{94DD630C-469C-463E-ACCD-89AEAE62E555}" type="pres">
      <dgm:prSet presAssocID="{210B257C-02D7-4A9B-A4E5-E567AAF9A2EF}" presName="hierChild5" presStyleCnt="0"/>
      <dgm:spPr>
        <a:scene3d>
          <a:camera prst="orthographicFront"/>
          <a:lightRig rig="threePt" dir="t"/>
        </a:scene3d>
        <a:sp3d>
          <a:bevelT/>
        </a:sp3d>
      </dgm:spPr>
    </dgm:pt>
    <dgm:pt modelId="{31A09F8E-8D2C-46D4-A344-AB83FDCD507F}" type="pres">
      <dgm:prSet presAssocID="{81A58D4D-46B4-40C3-B37B-6E69F039BF56}" presName="Name37" presStyleLbl="parChTrans1D2" presStyleIdx="1" presStyleCnt="3"/>
      <dgm:spPr/>
      <dgm:t>
        <a:bodyPr/>
        <a:lstStyle/>
        <a:p>
          <a:endParaRPr lang="en-US"/>
        </a:p>
      </dgm:t>
    </dgm:pt>
    <dgm:pt modelId="{34C471A8-1B89-43FE-955E-9F2776C646FA}" type="pres">
      <dgm:prSet presAssocID="{575441ED-5101-4A57-8F9C-E78EE7696041}" presName="hierRoot2" presStyleCnt="0">
        <dgm:presLayoutVars>
          <dgm:hierBranch val="init"/>
        </dgm:presLayoutVars>
      </dgm:prSet>
      <dgm:spPr>
        <a:scene3d>
          <a:camera prst="orthographicFront"/>
          <a:lightRig rig="threePt" dir="t"/>
        </a:scene3d>
        <a:sp3d>
          <a:bevelT/>
        </a:sp3d>
      </dgm:spPr>
    </dgm:pt>
    <dgm:pt modelId="{D0C883DC-9DE4-4A8B-926C-CC299D33BE6D}" type="pres">
      <dgm:prSet presAssocID="{575441ED-5101-4A57-8F9C-E78EE7696041}" presName="rootComposite" presStyleCnt="0"/>
      <dgm:spPr>
        <a:scene3d>
          <a:camera prst="orthographicFront"/>
          <a:lightRig rig="threePt" dir="t"/>
        </a:scene3d>
        <a:sp3d>
          <a:bevelT/>
        </a:sp3d>
      </dgm:spPr>
    </dgm:pt>
    <dgm:pt modelId="{FA2E44EE-4338-4DBD-BE6D-943179847E62}" type="pres">
      <dgm:prSet presAssocID="{575441ED-5101-4A57-8F9C-E78EE7696041}" presName="rootText" presStyleLbl="node2" presStyleIdx="1" presStyleCnt="3">
        <dgm:presLayoutVars>
          <dgm:chPref val="3"/>
        </dgm:presLayoutVars>
      </dgm:prSet>
      <dgm:spPr/>
      <dgm:t>
        <a:bodyPr/>
        <a:lstStyle/>
        <a:p>
          <a:endParaRPr lang="en-US"/>
        </a:p>
      </dgm:t>
    </dgm:pt>
    <dgm:pt modelId="{033CCAD5-CE62-4A50-A24C-CF06CF658E3F}" type="pres">
      <dgm:prSet presAssocID="{575441ED-5101-4A57-8F9C-E78EE7696041}" presName="rootConnector" presStyleLbl="node2" presStyleIdx="1" presStyleCnt="3"/>
      <dgm:spPr/>
      <dgm:t>
        <a:bodyPr/>
        <a:lstStyle/>
        <a:p>
          <a:endParaRPr lang="en-US"/>
        </a:p>
      </dgm:t>
    </dgm:pt>
    <dgm:pt modelId="{C1115EC4-B83C-40DA-83FF-FB808A675ACE}" type="pres">
      <dgm:prSet presAssocID="{575441ED-5101-4A57-8F9C-E78EE7696041}" presName="hierChild4" presStyleCnt="0"/>
      <dgm:spPr>
        <a:scene3d>
          <a:camera prst="orthographicFront"/>
          <a:lightRig rig="threePt" dir="t"/>
        </a:scene3d>
        <a:sp3d>
          <a:bevelT/>
        </a:sp3d>
      </dgm:spPr>
    </dgm:pt>
    <dgm:pt modelId="{D651BC8D-460C-447C-A865-5095D77D4915}" type="pres">
      <dgm:prSet presAssocID="{575441ED-5101-4A57-8F9C-E78EE7696041}" presName="hierChild5" presStyleCnt="0"/>
      <dgm:spPr>
        <a:scene3d>
          <a:camera prst="orthographicFront"/>
          <a:lightRig rig="threePt" dir="t"/>
        </a:scene3d>
        <a:sp3d>
          <a:bevelT/>
        </a:sp3d>
      </dgm:spPr>
    </dgm:pt>
    <dgm:pt modelId="{9CD04AB2-063F-4ED0-B3B0-7149247C444B}" type="pres">
      <dgm:prSet presAssocID="{C35C8378-A46A-445D-B2CA-1B35587A5D28}" presName="Name37" presStyleLbl="parChTrans1D2" presStyleIdx="2" presStyleCnt="3"/>
      <dgm:spPr/>
      <dgm:t>
        <a:bodyPr/>
        <a:lstStyle/>
        <a:p>
          <a:endParaRPr lang="en-US"/>
        </a:p>
      </dgm:t>
    </dgm:pt>
    <dgm:pt modelId="{6598BB86-F697-4FCE-9370-A23AD0340FA1}" type="pres">
      <dgm:prSet presAssocID="{E6AFD930-42F6-4AE4-B416-E362B6278B9C}" presName="hierRoot2" presStyleCnt="0">
        <dgm:presLayoutVars>
          <dgm:hierBranch val="init"/>
        </dgm:presLayoutVars>
      </dgm:prSet>
      <dgm:spPr>
        <a:scene3d>
          <a:camera prst="orthographicFront"/>
          <a:lightRig rig="threePt" dir="t"/>
        </a:scene3d>
        <a:sp3d>
          <a:bevelT/>
        </a:sp3d>
      </dgm:spPr>
    </dgm:pt>
    <dgm:pt modelId="{EBE77703-C97D-48C0-A25D-DF8227DBFABD}" type="pres">
      <dgm:prSet presAssocID="{E6AFD930-42F6-4AE4-B416-E362B6278B9C}" presName="rootComposite" presStyleCnt="0"/>
      <dgm:spPr>
        <a:scene3d>
          <a:camera prst="orthographicFront"/>
          <a:lightRig rig="threePt" dir="t"/>
        </a:scene3d>
        <a:sp3d>
          <a:bevelT/>
        </a:sp3d>
      </dgm:spPr>
    </dgm:pt>
    <dgm:pt modelId="{F42B55C8-89F0-4988-8A93-B802DB2E6DE8}" type="pres">
      <dgm:prSet presAssocID="{E6AFD930-42F6-4AE4-B416-E362B6278B9C}" presName="rootText" presStyleLbl="node2" presStyleIdx="2" presStyleCnt="3">
        <dgm:presLayoutVars>
          <dgm:chPref val="3"/>
        </dgm:presLayoutVars>
      </dgm:prSet>
      <dgm:spPr/>
      <dgm:t>
        <a:bodyPr/>
        <a:lstStyle/>
        <a:p>
          <a:endParaRPr lang="en-US"/>
        </a:p>
      </dgm:t>
    </dgm:pt>
    <dgm:pt modelId="{F5EB389D-DBBD-4595-BA1C-575C43886E08}" type="pres">
      <dgm:prSet presAssocID="{E6AFD930-42F6-4AE4-B416-E362B6278B9C}" presName="rootConnector" presStyleLbl="node2" presStyleIdx="2" presStyleCnt="3"/>
      <dgm:spPr/>
      <dgm:t>
        <a:bodyPr/>
        <a:lstStyle/>
        <a:p>
          <a:endParaRPr lang="en-US"/>
        </a:p>
      </dgm:t>
    </dgm:pt>
    <dgm:pt modelId="{37DFE3B4-FA4A-4778-8F1C-C770D5C40AF4}" type="pres">
      <dgm:prSet presAssocID="{E6AFD930-42F6-4AE4-B416-E362B6278B9C}" presName="hierChild4" presStyleCnt="0"/>
      <dgm:spPr>
        <a:scene3d>
          <a:camera prst="orthographicFront"/>
          <a:lightRig rig="threePt" dir="t"/>
        </a:scene3d>
        <a:sp3d>
          <a:bevelT/>
        </a:sp3d>
      </dgm:spPr>
    </dgm:pt>
    <dgm:pt modelId="{57DC5DC1-7E72-4AFE-974E-8A4AAEFCB812}" type="pres">
      <dgm:prSet presAssocID="{E6AFD930-42F6-4AE4-B416-E362B6278B9C}" presName="hierChild5" presStyleCnt="0"/>
      <dgm:spPr>
        <a:scene3d>
          <a:camera prst="orthographicFront"/>
          <a:lightRig rig="threePt" dir="t"/>
        </a:scene3d>
        <a:sp3d>
          <a:bevelT/>
        </a:sp3d>
      </dgm:spPr>
    </dgm:pt>
    <dgm:pt modelId="{C0150451-002F-4B31-B7DB-A789A1E7AF6B}" type="pres">
      <dgm:prSet presAssocID="{07C01A83-62F7-49EB-80BB-424A592C3917}" presName="hierChild3" presStyleCnt="0"/>
      <dgm:spPr>
        <a:scene3d>
          <a:camera prst="orthographicFront"/>
          <a:lightRig rig="threePt" dir="t"/>
        </a:scene3d>
        <a:sp3d>
          <a:bevelT/>
        </a:sp3d>
      </dgm:spPr>
    </dgm:pt>
  </dgm:ptLst>
  <dgm:cxnLst>
    <dgm:cxn modelId="{13F80685-F8DB-4C58-8C4A-9BEDB077C20B}" type="presOf" srcId="{07C01A83-62F7-49EB-80BB-424A592C3917}" destId="{9E389F2B-0843-4136-9CE1-6E113308033B}" srcOrd="0" destOrd="0" presId="urn:microsoft.com/office/officeart/2005/8/layout/orgChart1"/>
    <dgm:cxn modelId="{858DBF95-6A83-460F-8C4E-F3D10351236D}" type="presOf" srcId="{210B257C-02D7-4A9B-A4E5-E567AAF9A2EF}" destId="{5F9B424D-D469-41CF-AB71-365C1054426B}" srcOrd="1" destOrd="0" presId="urn:microsoft.com/office/officeart/2005/8/layout/orgChart1"/>
    <dgm:cxn modelId="{07750829-6511-46A9-B2AC-4CEDFA2834C8}" srcId="{07C01A83-62F7-49EB-80BB-424A592C3917}" destId="{E6AFD930-42F6-4AE4-B416-E362B6278B9C}" srcOrd="2" destOrd="0" parTransId="{C35C8378-A46A-445D-B2CA-1B35587A5D28}" sibTransId="{0E1BD581-A25B-4B38-A2A9-4650D5CC1B56}"/>
    <dgm:cxn modelId="{5CB54F8D-40E8-4186-8E60-56866670C321}" type="presOf" srcId="{575441ED-5101-4A57-8F9C-E78EE7696041}" destId="{033CCAD5-CE62-4A50-A24C-CF06CF658E3F}" srcOrd="1" destOrd="0" presId="urn:microsoft.com/office/officeart/2005/8/layout/orgChart1"/>
    <dgm:cxn modelId="{1B3BC2B7-B745-4B91-AD96-53CAF6C6B243}" type="presOf" srcId="{ACB2482B-31BD-4689-996B-6A44B9A6551D}" destId="{84F3A8B0-FCB0-42CA-BB81-F2F0B64FC1FB}" srcOrd="0" destOrd="0" presId="urn:microsoft.com/office/officeart/2005/8/layout/orgChart1"/>
    <dgm:cxn modelId="{C8E49171-3B31-4069-998F-0D4D43859478}" type="presOf" srcId="{E6AFD930-42F6-4AE4-B416-E362B6278B9C}" destId="{F5EB389D-DBBD-4595-BA1C-575C43886E08}" srcOrd="1" destOrd="0" presId="urn:microsoft.com/office/officeart/2005/8/layout/orgChart1"/>
    <dgm:cxn modelId="{02857FFC-79B5-4D28-A028-1B37D4DE948C}" type="presOf" srcId="{81A58D4D-46B4-40C3-B37B-6E69F039BF56}" destId="{31A09F8E-8D2C-46D4-A344-AB83FDCD507F}" srcOrd="0" destOrd="0" presId="urn:microsoft.com/office/officeart/2005/8/layout/orgChart1"/>
    <dgm:cxn modelId="{33ED8672-DA2A-4FDA-A194-9CC51A423053}" type="presOf" srcId="{575441ED-5101-4A57-8F9C-E78EE7696041}" destId="{FA2E44EE-4338-4DBD-BE6D-943179847E62}" srcOrd="0" destOrd="0" presId="urn:microsoft.com/office/officeart/2005/8/layout/orgChart1"/>
    <dgm:cxn modelId="{D36EFB42-5218-484D-A54C-D933C46CF96F}" srcId="{ACB2482B-31BD-4689-996B-6A44B9A6551D}" destId="{07C01A83-62F7-49EB-80BB-424A592C3917}" srcOrd="0" destOrd="0" parTransId="{207CB3E6-1FAC-403D-99BF-8FB14A4E872E}" sibTransId="{752C086C-F96B-4CD7-AF26-B05CEF900E08}"/>
    <dgm:cxn modelId="{4BC6BE00-BE89-4457-A88E-DBE18F4FD75D}" type="presOf" srcId="{1B8C8B3A-45F4-4E12-ADC8-DCC04DF8B6EF}" destId="{0AF87F96-8C07-4280-8C72-E11AE6BA9898}" srcOrd="0" destOrd="0" presId="urn:microsoft.com/office/officeart/2005/8/layout/orgChart1"/>
    <dgm:cxn modelId="{A1AA6CEC-0304-4A00-80FD-405C471B466E}" type="presOf" srcId="{210B257C-02D7-4A9B-A4E5-E567AAF9A2EF}" destId="{EF0B415E-2E93-461C-A658-922D8609811F}" srcOrd="0" destOrd="0" presId="urn:microsoft.com/office/officeart/2005/8/layout/orgChart1"/>
    <dgm:cxn modelId="{B3F039B7-11E8-4733-8FAA-89EC9A707686}" srcId="{07C01A83-62F7-49EB-80BB-424A592C3917}" destId="{210B257C-02D7-4A9B-A4E5-E567AAF9A2EF}" srcOrd="0" destOrd="0" parTransId="{1B8C8B3A-45F4-4E12-ADC8-DCC04DF8B6EF}" sibTransId="{3FCE4AD7-585A-4749-B171-3EB4E0041123}"/>
    <dgm:cxn modelId="{E00357BE-BA48-4BAD-91BD-55EB04F9FBBB}" type="presOf" srcId="{C35C8378-A46A-445D-B2CA-1B35587A5D28}" destId="{9CD04AB2-063F-4ED0-B3B0-7149247C444B}" srcOrd="0" destOrd="0" presId="urn:microsoft.com/office/officeart/2005/8/layout/orgChart1"/>
    <dgm:cxn modelId="{659BA21F-1555-4FD9-86A0-84EA5462E54D}" srcId="{07C01A83-62F7-49EB-80BB-424A592C3917}" destId="{575441ED-5101-4A57-8F9C-E78EE7696041}" srcOrd="1" destOrd="0" parTransId="{81A58D4D-46B4-40C3-B37B-6E69F039BF56}" sibTransId="{8F2EA913-3787-49BD-B2DA-C3C51023F075}"/>
    <dgm:cxn modelId="{3842B616-A1C8-4591-9D66-80B535243450}" type="presOf" srcId="{E6AFD930-42F6-4AE4-B416-E362B6278B9C}" destId="{F42B55C8-89F0-4988-8A93-B802DB2E6DE8}" srcOrd="0" destOrd="0" presId="urn:microsoft.com/office/officeart/2005/8/layout/orgChart1"/>
    <dgm:cxn modelId="{AAEB0FC4-9B3B-43AC-9055-07DF9E38774D}" type="presOf" srcId="{07C01A83-62F7-49EB-80BB-424A592C3917}" destId="{A90DE987-CF1B-48FF-8628-5B507278B705}" srcOrd="1" destOrd="0" presId="urn:microsoft.com/office/officeart/2005/8/layout/orgChart1"/>
    <dgm:cxn modelId="{430A2670-7BE6-4F53-B38A-A74231D574CB}" type="presParOf" srcId="{84F3A8B0-FCB0-42CA-BB81-F2F0B64FC1FB}" destId="{EF9A57DB-8DCB-45AE-A27A-7BC62562850F}" srcOrd="0" destOrd="0" presId="urn:microsoft.com/office/officeart/2005/8/layout/orgChart1"/>
    <dgm:cxn modelId="{86E027F3-F84A-49EC-A29D-22047DD0E6E5}" type="presParOf" srcId="{EF9A57DB-8DCB-45AE-A27A-7BC62562850F}" destId="{35483A61-00CD-4329-9E11-937894E6E348}" srcOrd="0" destOrd="0" presId="urn:microsoft.com/office/officeart/2005/8/layout/orgChart1"/>
    <dgm:cxn modelId="{E5DC63D8-4649-49BA-AC3B-FC0901A8FAF2}" type="presParOf" srcId="{35483A61-00CD-4329-9E11-937894E6E348}" destId="{9E389F2B-0843-4136-9CE1-6E113308033B}" srcOrd="0" destOrd="0" presId="urn:microsoft.com/office/officeart/2005/8/layout/orgChart1"/>
    <dgm:cxn modelId="{559A2090-2623-42F5-A3B5-3994D5E017D2}" type="presParOf" srcId="{35483A61-00CD-4329-9E11-937894E6E348}" destId="{A90DE987-CF1B-48FF-8628-5B507278B705}" srcOrd="1" destOrd="0" presId="urn:microsoft.com/office/officeart/2005/8/layout/orgChart1"/>
    <dgm:cxn modelId="{60C98E0B-B68B-4EA3-BB0C-90A1C2C16A28}" type="presParOf" srcId="{EF9A57DB-8DCB-45AE-A27A-7BC62562850F}" destId="{D4ACD39D-906C-406C-8222-B756DD46E888}" srcOrd="1" destOrd="0" presId="urn:microsoft.com/office/officeart/2005/8/layout/orgChart1"/>
    <dgm:cxn modelId="{22D9B0A2-5807-428E-B29E-D0B1153DAE4B}" type="presParOf" srcId="{D4ACD39D-906C-406C-8222-B756DD46E888}" destId="{0AF87F96-8C07-4280-8C72-E11AE6BA9898}" srcOrd="0" destOrd="0" presId="urn:microsoft.com/office/officeart/2005/8/layout/orgChart1"/>
    <dgm:cxn modelId="{8976E2D5-5586-41D7-BFF8-5A196CF3C6F3}" type="presParOf" srcId="{D4ACD39D-906C-406C-8222-B756DD46E888}" destId="{4CBDAC4B-FEB2-4F56-88C7-8645F4F11F94}" srcOrd="1" destOrd="0" presId="urn:microsoft.com/office/officeart/2005/8/layout/orgChart1"/>
    <dgm:cxn modelId="{B359AEEC-7A0E-44BC-BE93-D815C06BA5AC}" type="presParOf" srcId="{4CBDAC4B-FEB2-4F56-88C7-8645F4F11F94}" destId="{FDD9B258-EEF9-4ED3-B64F-2DB2D77F3B83}" srcOrd="0" destOrd="0" presId="urn:microsoft.com/office/officeart/2005/8/layout/orgChart1"/>
    <dgm:cxn modelId="{1BBEB928-0572-41A1-9BEA-207A1183DBD0}" type="presParOf" srcId="{FDD9B258-EEF9-4ED3-B64F-2DB2D77F3B83}" destId="{EF0B415E-2E93-461C-A658-922D8609811F}" srcOrd="0" destOrd="0" presId="urn:microsoft.com/office/officeart/2005/8/layout/orgChart1"/>
    <dgm:cxn modelId="{95353179-CDDB-4A8B-8EA1-CFCF277AA4BC}" type="presParOf" srcId="{FDD9B258-EEF9-4ED3-B64F-2DB2D77F3B83}" destId="{5F9B424D-D469-41CF-AB71-365C1054426B}" srcOrd="1" destOrd="0" presId="urn:microsoft.com/office/officeart/2005/8/layout/orgChart1"/>
    <dgm:cxn modelId="{24D3043A-928A-4BB6-8DC1-E99B57001684}" type="presParOf" srcId="{4CBDAC4B-FEB2-4F56-88C7-8645F4F11F94}" destId="{FEDC2F92-EC9B-4017-AACF-8AEE6C006A04}" srcOrd="1" destOrd="0" presId="urn:microsoft.com/office/officeart/2005/8/layout/orgChart1"/>
    <dgm:cxn modelId="{E39425E8-CA06-49DB-BA75-42E71677EB97}" type="presParOf" srcId="{4CBDAC4B-FEB2-4F56-88C7-8645F4F11F94}" destId="{94DD630C-469C-463E-ACCD-89AEAE62E555}" srcOrd="2" destOrd="0" presId="urn:microsoft.com/office/officeart/2005/8/layout/orgChart1"/>
    <dgm:cxn modelId="{63E9F733-004D-430B-8893-1C7137911758}" type="presParOf" srcId="{D4ACD39D-906C-406C-8222-B756DD46E888}" destId="{31A09F8E-8D2C-46D4-A344-AB83FDCD507F}" srcOrd="2" destOrd="0" presId="urn:microsoft.com/office/officeart/2005/8/layout/orgChart1"/>
    <dgm:cxn modelId="{534D1B90-188F-4173-8B4B-C714FD975694}" type="presParOf" srcId="{D4ACD39D-906C-406C-8222-B756DD46E888}" destId="{34C471A8-1B89-43FE-955E-9F2776C646FA}" srcOrd="3" destOrd="0" presId="urn:microsoft.com/office/officeart/2005/8/layout/orgChart1"/>
    <dgm:cxn modelId="{2815E539-464C-480E-9EB8-646D6CE13319}" type="presParOf" srcId="{34C471A8-1B89-43FE-955E-9F2776C646FA}" destId="{D0C883DC-9DE4-4A8B-926C-CC299D33BE6D}" srcOrd="0" destOrd="0" presId="urn:microsoft.com/office/officeart/2005/8/layout/orgChart1"/>
    <dgm:cxn modelId="{FCA6BC99-36A9-4B65-BD8B-9DEAE2211478}" type="presParOf" srcId="{D0C883DC-9DE4-4A8B-926C-CC299D33BE6D}" destId="{FA2E44EE-4338-4DBD-BE6D-943179847E62}" srcOrd="0" destOrd="0" presId="urn:microsoft.com/office/officeart/2005/8/layout/orgChart1"/>
    <dgm:cxn modelId="{39B8DE37-F514-4B6B-883D-3830F435AE4F}" type="presParOf" srcId="{D0C883DC-9DE4-4A8B-926C-CC299D33BE6D}" destId="{033CCAD5-CE62-4A50-A24C-CF06CF658E3F}" srcOrd="1" destOrd="0" presId="urn:microsoft.com/office/officeart/2005/8/layout/orgChart1"/>
    <dgm:cxn modelId="{F41167E4-1F75-4203-BD20-CA4B0A50F5E2}" type="presParOf" srcId="{34C471A8-1B89-43FE-955E-9F2776C646FA}" destId="{C1115EC4-B83C-40DA-83FF-FB808A675ACE}" srcOrd="1" destOrd="0" presId="urn:microsoft.com/office/officeart/2005/8/layout/orgChart1"/>
    <dgm:cxn modelId="{08263B5C-0563-4746-91E6-121E81A562B7}" type="presParOf" srcId="{34C471A8-1B89-43FE-955E-9F2776C646FA}" destId="{D651BC8D-460C-447C-A865-5095D77D4915}" srcOrd="2" destOrd="0" presId="urn:microsoft.com/office/officeart/2005/8/layout/orgChart1"/>
    <dgm:cxn modelId="{42467E49-4561-465D-A2CD-A0D920ED8C0C}" type="presParOf" srcId="{D4ACD39D-906C-406C-8222-B756DD46E888}" destId="{9CD04AB2-063F-4ED0-B3B0-7149247C444B}" srcOrd="4" destOrd="0" presId="urn:microsoft.com/office/officeart/2005/8/layout/orgChart1"/>
    <dgm:cxn modelId="{425A9BD7-DD3E-41BF-8D05-C80230A42E97}" type="presParOf" srcId="{D4ACD39D-906C-406C-8222-B756DD46E888}" destId="{6598BB86-F697-4FCE-9370-A23AD0340FA1}" srcOrd="5" destOrd="0" presId="urn:microsoft.com/office/officeart/2005/8/layout/orgChart1"/>
    <dgm:cxn modelId="{D9F2AFD3-B360-43BB-8577-9C0E487B5F6A}" type="presParOf" srcId="{6598BB86-F697-4FCE-9370-A23AD0340FA1}" destId="{EBE77703-C97D-48C0-A25D-DF8227DBFABD}" srcOrd="0" destOrd="0" presId="urn:microsoft.com/office/officeart/2005/8/layout/orgChart1"/>
    <dgm:cxn modelId="{77E491C4-2A66-4B6D-830C-57AE2DF9744F}" type="presParOf" srcId="{EBE77703-C97D-48C0-A25D-DF8227DBFABD}" destId="{F42B55C8-89F0-4988-8A93-B802DB2E6DE8}" srcOrd="0" destOrd="0" presId="urn:microsoft.com/office/officeart/2005/8/layout/orgChart1"/>
    <dgm:cxn modelId="{0937B0D0-99E6-4D0C-8CAD-174BC5F67497}" type="presParOf" srcId="{EBE77703-C97D-48C0-A25D-DF8227DBFABD}" destId="{F5EB389D-DBBD-4595-BA1C-575C43886E08}" srcOrd="1" destOrd="0" presId="urn:microsoft.com/office/officeart/2005/8/layout/orgChart1"/>
    <dgm:cxn modelId="{47436231-290D-4464-A6D6-E1782BEF11DA}" type="presParOf" srcId="{6598BB86-F697-4FCE-9370-A23AD0340FA1}" destId="{37DFE3B4-FA4A-4778-8F1C-C770D5C40AF4}" srcOrd="1" destOrd="0" presId="urn:microsoft.com/office/officeart/2005/8/layout/orgChart1"/>
    <dgm:cxn modelId="{2A69A4E2-34A9-49B7-913A-9BC44110F262}" type="presParOf" srcId="{6598BB86-F697-4FCE-9370-A23AD0340FA1}" destId="{57DC5DC1-7E72-4AFE-974E-8A4AAEFCB812}" srcOrd="2" destOrd="0" presId="urn:microsoft.com/office/officeart/2005/8/layout/orgChart1"/>
    <dgm:cxn modelId="{928BE5DC-84FA-47B8-887A-A35616D634D0}" type="presParOf" srcId="{EF9A57DB-8DCB-45AE-A27A-7BC62562850F}" destId="{C0150451-002F-4B31-B7DB-A789A1E7AF6B}"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EE75A3-60AE-45E7-853D-A370A3531C24}">
      <dsp:nvSpPr>
        <dsp:cNvPr id="0" name=""/>
        <dsp:cNvSpPr/>
      </dsp:nvSpPr>
      <dsp:spPr>
        <a:xfrm>
          <a:off x="2774724" y="1550440"/>
          <a:ext cx="1970677" cy="1704715"/>
        </a:xfrm>
        <a:prstGeom prst="hexagon">
          <a:avLst>
            <a:gd name="adj" fmla="val 28570"/>
            <a:gd name="vf" fmla="val 11547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err="1" smtClean="0">
              <a:solidFill>
                <a:schemeClr val="bg1"/>
              </a:solidFill>
              <a:latin typeface="Helvetica" panose="020B0604020202020204" pitchFamily="34" charset="0"/>
              <a:cs typeface="Helvetica" panose="020B0604020202020204" pitchFamily="34" charset="0"/>
            </a:rPr>
            <a:t>Nội</a:t>
          </a:r>
          <a:r>
            <a:rPr lang="en-US" sz="3600" b="1" kern="1200" dirty="0" smtClean="0">
              <a:solidFill>
                <a:schemeClr val="bg1"/>
              </a:solidFill>
              <a:latin typeface="Helvetica" panose="020B0604020202020204" pitchFamily="34" charset="0"/>
              <a:cs typeface="Helvetica" panose="020B0604020202020204" pitchFamily="34" charset="0"/>
            </a:rPr>
            <a:t> dung</a:t>
          </a:r>
          <a:endParaRPr lang="en-US" sz="3600" kern="1200" dirty="0">
            <a:solidFill>
              <a:schemeClr val="bg1"/>
            </a:solidFill>
          </a:endParaRPr>
        </a:p>
      </dsp:txBody>
      <dsp:txXfrm>
        <a:off x="2774724" y="1550440"/>
        <a:ext cx="1970677" cy="1704715"/>
      </dsp:txXfrm>
    </dsp:sp>
    <dsp:sp modelId="{1B274A63-DA04-43A6-B76E-70824FEF9A9B}">
      <dsp:nvSpPr>
        <dsp:cNvPr id="0" name=""/>
        <dsp:cNvSpPr/>
      </dsp:nvSpPr>
      <dsp:spPr>
        <a:xfrm>
          <a:off x="4008746" y="734849"/>
          <a:ext cx="743530" cy="6406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EC020-6422-403F-A2EF-6C8DB0825C3C}">
      <dsp:nvSpPr>
        <dsp:cNvPr id="0" name=""/>
        <dsp:cNvSpPr/>
      </dsp:nvSpPr>
      <dsp:spPr>
        <a:xfrm>
          <a:off x="2956252" y="0"/>
          <a:ext cx="1614955" cy="1397126"/>
        </a:xfrm>
        <a:prstGeom prst="hexagon">
          <a:avLst>
            <a:gd name="adj" fmla="val 28570"/>
            <a:gd name="vf" fmla="val 11547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latin typeface="Helvetica" panose="020B0604020202020204" pitchFamily="34" charset="0"/>
              <a:cs typeface="Helvetica" panose="020B0604020202020204" pitchFamily="34" charset="0"/>
            </a:rPr>
            <a:t>I.Tổng</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quan</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về</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đề</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tài</a:t>
          </a:r>
          <a:endParaRPr lang="en-US" sz="2000" kern="1200" dirty="0">
            <a:solidFill>
              <a:schemeClr val="tx1"/>
            </a:solidFill>
          </a:endParaRPr>
        </a:p>
      </dsp:txBody>
      <dsp:txXfrm>
        <a:off x="2956252" y="0"/>
        <a:ext cx="1614955" cy="1397126"/>
      </dsp:txXfrm>
    </dsp:sp>
    <dsp:sp modelId="{1198FFD7-C231-425F-A4AE-AC5F59C66107}">
      <dsp:nvSpPr>
        <dsp:cNvPr id="0" name=""/>
        <dsp:cNvSpPr/>
      </dsp:nvSpPr>
      <dsp:spPr>
        <a:xfrm>
          <a:off x="4876504" y="1932523"/>
          <a:ext cx="743530" cy="6406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1FAED-AB2B-4C12-ACE4-59BEE60EB97D}">
      <dsp:nvSpPr>
        <dsp:cNvPr id="0" name=""/>
        <dsp:cNvSpPr/>
      </dsp:nvSpPr>
      <dsp:spPr>
        <a:xfrm>
          <a:off x="4437354" y="859326"/>
          <a:ext cx="1614955" cy="1397126"/>
        </a:xfrm>
        <a:prstGeom prst="hexagon">
          <a:avLst>
            <a:gd name="adj" fmla="val 28570"/>
            <a:gd name="vf" fmla="val 115470"/>
          </a:avLst>
        </a:prstGeom>
        <a:solidFill>
          <a:schemeClr val="bg1">
            <a:lumMod val="7500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solidFill>
                <a:srgbClr val="000000"/>
              </a:solidFill>
              <a:latin typeface="Helvetica" panose="020B0604020202020204" pitchFamily="34" charset="0"/>
              <a:cs typeface="Helvetica" panose="020B0604020202020204" pitchFamily="34" charset="0"/>
            </a:rPr>
            <a:t>II.Bài</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toán</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động</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học</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tay</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máy</a:t>
          </a:r>
          <a:endParaRPr lang="en-US" sz="2000" kern="1200" dirty="0" smtClean="0">
            <a:solidFill>
              <a:srgbClr val="000000"/>
            </a:solidFill>
            <a:latin typeface="Helvetica" panose="020B0604020202020204" pitchFamily="34" charset="0"/>
            <a:cs typeface="Helvetica" panose="020B0604020202020204" pitchFamily="34" charset="0"/>
          </a:endParaRPr>
        </a:p>
      </dsp:txBody>
      <dsp:txXfrm>
        <a:off x="4437354" y="859326"/>
        <a:ext cx="1614955" cy="1397126"/>
      </dsp:txXfrm>
    </dsp:sp>
    <dsp:sp modelId="{0CE1ED56-C47A-4E64-9A50-0CCF90BDA546}">
      <dsp:nvSpPr>
        <dsp:cNvPr id="0" name=""/>
        <dsp:cNvSpPr/>
      </dsp:nvSpPr>
      <dsp:spPr>
        <a:xfrm>
          <a:off x="4273704" y="3284473"/>
          <a:ext cx="743530" cy="6406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A6AB5-D554-4CC7-85DD-F69C349A8942}">
      <dsp:nvSpPr>
        <dsp:cNvPr id="0" name=""/>
        <dsp:cNvSpPr/>
      </dsp:nvSpPr>
      <dsp:spPr>
        <a:xfrm>
          <a:off x="4437354" y="2548662"/>
          <a:ext cx="1614955" cy="1397126"/>
        </a:xfrm>
        <a:prstGeom prst="hexagon">
          <a:avLst>
            <a:gd name="adj" fmla="val 28570"/>
            <a:gd name="vf" fmla="val 11547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solidFill>
                <a:srgbClr val="000000"/>
              </a:solidFill>
              <a:latin typeface="Helvetica" panose="020B0604020202020204" pitchFamily="34" charset="0"/>
              <a:cs typeface="Helvetica" panose="020B0604020202020204" pitchFamily="34" charset="0"/>
            </a:rPr>
            <a:t>III.Thiết</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kế</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mô</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hình</a:t>
          </a:r>
          <a:endParaRPr lang="en-US" sz="2000" kern="1200" dirty="0"/>
        </a:p>
      </dsp:txBody>
      <dsp:txXfrm>
        <a:off x="4437354" y="2548662"/>
        <a:ext cx="1614955" cy="1397126"/>
      </dsp:txXfrm>
    </dsp:sp>
    <dsp:sp modelId="{BFE8B63E-E955-449C-9EC1-3FB73C03EDEE}">
      <dsp:nvSpPr>
        <dsp:cNvPr id="0" name=""/>
        <dsp:cNvSpPr/>
      </dsp:nvSpPr>
      <dsp:spPr>
        <a:xfrm>
          <a:off x="2778391" y="3424810"/>
          <a:ext cx="743530" cy="6406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F8CF7-B3F0-41C5-8F0D-644AB22F9FA4}">
      <dsp:nvSpPr>
        <dsp:cNvPr id="0" name=""/>
        <dsp:cNvSpPr/>
      </dsp:nvSpPr>
      <dsp:spPr>
        <a:xfrm>
          <a:off x="2956252" y="3408950"/>
          <a:ext cx="1614955" cy="1397126"/>
        </a:xfrm>
        <a:prstGeom prst="hexagon">
          <a:avLst>
            <a:gd name="adj" fmla="val 2857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solidFill>
                <a:srgbClr val="000000"/>
              </a:solidFill>
              <a:latin typeface="Helvetica" panose="020B0604020202020204" pitchFamily="34" charset="0"/>
              <a:cs typeface="Helvetica" panose="020B0604020202020204" pitchFamily="34" charset="0"/>
            </a:rPr>
            <a:t>IV.Chế</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tạo</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thực</a:t>
          </a:r>
          <a:r>
            <a:rPr lang="en-US" sz="2000" kern="1200" dirty="0" smtClean="0">
              <a:solidFill>
                <a:srgbClr val="000000"/>
              </a:solidFill>
              <a:latin typeface="Helvetica" panose="020B0604020202020204" pitchFamily="34" charset="0"/>
              <a:cs typeface="Helvetica" panose="020B0604020202020204" pitchFamily="34" charset="0"/>
            </a:rPr>
            <a:t> </a:t>
          </a:r>
          <a:r>
            <a:rPr lang="en-US" sz="2000" kern="1200" dirty="0" err="1" smtClean="0">
              <a:solidFill>
                <a:srgbClr val="000000"/>
              </a:solidFill>
              <a:latin typeface="Helvetica" panose="020B0604020202020204" pitchFamily="34" charset="0"/>
              <a:cs typeface="Helvetica" panose="020B0604020202020204" pitchFamily="34" charset="0"/>
            </a:rPr>
            <a:t>nghiệm</a:t>
          </a:r>
          <a:endParaRPr lang="en-US" sz="2000" kern="1200" dirty="0"/>
        </a:p>
      </dsp:txBody>
      <dsp:txXfrm>
        <a:off x="2956252" y="3408950"/>
        <a:ext cx="1614955" cy="1397126"/>
      </dsp:txXfrm>
    </dsp:sp>
    <dsp:sp modelId="{1DD54290-F631-424B-A34B-30B3808F04E2}">
      <dsp:nvSpPr>
        <dsp:cNvPr id="0" name=""/>
        <dsp:cNvSpPr/>
      </dsp:nvSpPr>
      <dsp:spPr>
        <a:xfrm>
          <a:off x="1896422" y="2227616"/>
          <a:ext cx="743530" cy="6406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6DB553-17B9-403F-A58D-542DBF301976}">
      <dsp:nvSpPr>
        <dsp:cNvPr id="0" name=""/>
        <dsp:cNvSpPr/>
      </dsp:nvSpPr>
      <dsp:spPr>
        <a:xfrm>
          <a:off x="1468273" y="2549623"/>
          <a:ext cx="1614955" cy="1397126"/>
        </a:xfrm>
        <a:prstGeom prst="hexagon">
          <a:avLst>
            <a:gd name="adj" fmla="val 28570"/>
            <a:gd name="vf" fmla="val 11547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latin typeface="Helvetica" panose="020B0604020202020204" pitchFamily="34" charset="0"/>
            <a:cs typeface="Helvetica" panose="020B0604020202020204" pitchFamily="34" charset="0"/>
          </a:endParaRPr>
        </a:p>
        <a:p>
          <a:pPr lvl="0" algn="ctr" defTabSz="889000">
            <a:lnSpc>
              <a:spcPct val="90000"/>
            </a:lnSpc>
            <a:spcBef>
              <a:spcPct val="0"/>
            </a:spcBef>
            <a:spcAft>
              <a:spcPct val="35000"/>
            </a:spcAft>
          </a:pPr>
          <a:r>
            <a:rPr lang="en-US" sz="2000" kern="1200" dirty="0" smtClean="0">
              <a:solidFill>
                <a:schemeClr val="tx1"/>
              </a:solidFill>
              <a:latin typeface="Helvetica" panose="020B0604020202020204" pitchFamily="34" charset="0"/>
              <a:cs typeface="Helvetica" panose="020B0604020202020204" pitchFamily="34" charset="0"/>
            </a:rPr>
            <a:t>V. </a:t>
          </a:r>
          <a:r>
            <a:rPr lang="en-US" sz="2000" kern="1200" dirty="0" err="1" smtClean="0">
              <a:solidFill>
                <a:schemeClr val="tx1"/>
              </a:solidFill>
              <a:latin typeface="Helvetica" panose="020B0604020202020204" pitchFamily="34" charset="0"/>
              <a:cs typeface="Helvetica" panose="020B0604020202020204" pitchFamily="34" charset="0"/>
            </a:rPr>
            <a:t>Mô</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phỏng</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và</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điều</a:t>
          </a:r>
          <a:r>
            <a:rPr lang="en-US" sz="2000" kern="1200" dirty="0" smtClean="0">
              <a:solidFill>
                <a:schemeClr val="tx1"/>
              </a:solidFill>
              <a:latin typeface="Helvetica" panose="020B0604020202020204" pitchFamily="34" charset="0"/>
              <a:cs typeface="Helvetica" panose="020B0604020202020204" pitchFamily="34" charset="0"/>
            </a:rPr>
            <a:t> </a:t>
          </a:r>
          <a:r>
            <a:rPr lang="en-US" sz="2000" kern="1200" dirty="0" err="1" smtClean="0">
              <a:solidFill>
                <a:schemeClr val="tx1"/>
              </a:solidFill>
              <a:latin typeface="Helvetica" panose="020B0604020202020204" pitchFamily="34" charset="0"/>
              <a:cs typeface="Helvetica" panose="020B0604020202020204" pitchFamily="34" charset="0"/>
            </a:rPr>
            <a:t>khiển</a:t>
          </a:r>
          <a:endParaRPr lang="en-US" sz="2000" kern="1200" dirty="0" smtClean="0">
            <a:solidFill>
              <a:schemeClr val="tx1"/>
            </a:solidFill>
            <a:latin typeface="Helvetica" panose="020B0604020202020204" pitchFamily="34" charset="0"/>
            <a:cs typeface="Helvetica" panose="020B0604020202020204" pitchFamily="34" charset="0"/>
          </a:endParaRPr>
        </a:p>
        <a:p>
          <a:pPr lvl="0" algn="ctr" defTabSz="889000">
            <a:lnSpc>
              <a:spcPct val="90000"/>
            </a:lnSpc>
            <a:spcBef>
              <a:spcPct val="0"/>
            </a:spcBef>
            <a:spcAft>
              <a:spcPct val="35000"/>
            </a:spcAft>
          </a:pPr>
          <a:endParaRPr lang="en-US" sz="2000" kern="1200" dirty="0">
            <a:solidFill>
              <a:schemeClr val="tx1"/>
            </a:solidFill>
          </a:endParaRPr>
        </a:p>
      </dsp:txBody>
      <dsp:txXfrm>
        <a:off x="1468273" y="2549623"/>
        <a:ext cx="1614955" cy="1397126"/>
      </dsp:txXfrm>
    </dsp:sp>
    <dsp:sp modelId="{EC744066-0C2F-4E22-B228-1F8800D088F9}">
      <dsp:nvSpPr>
        <dsp:cNvPr id="0" name=""/>
        <dsp:cNvSpPr/>
      </dsp:nvSpPr>
      <dsp:spPr>
        <a:xfrm>
          <a:off x="1468273" y="857404"/>
          <a:ext cx="1614955" cy="1397126"/>
        </a:xfrm>
        <a:prstGeom prst="hexagon">
          <a:avLst>
            <a:gd name="adj" fmla="val 2857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0" kern="1200" dirty="0" err="1" smtClean="0">
              <a:solidFill>
                <a:srgbClr val="000000"/>
              </a:solidFill>
              <a:latin typeface="Helvetica" panose="020B0604020202020204" pitchFamily="34" charset="0"/>
              <a:cs typeface="Helvetica" panose="020B0604020202020204" pitchFamily="34" charset="0"/>
            </a:rPr>
            <a:t>VI.Kết</a:t>
          </a:r>
          <a:r>
            <a:rPr lang="en-US" sz="2000" b="0" kern="1200" dirty="0" smtClean="0">
              <a:solidFill>
                <a:srgbClr val="000000"/>
              </a:solidFill>
              <a:latin typeface="Helvetica" panose="020B0604020202020204" pitchFamily="34" charset="0"/>
              <a:cs typeface="Helvetica" panose="020B0604020202020204" pitchFamily="34" charset="0"/>
            </a:rPr>
            <a:t> </a:t>
          </a:r>
          <a:r>
            <a:rPr lang="en-US" sz="2000" b="0" kern="1200" dirty="0" err="1" smtClean="0">
              <a:solidFill>
                <a:srgbClr val="000000"/>
              </a:solidFill>
              <a:latin typeface="Helvetica" panose="020B0604020202020204" pitchFamily="34" charset="0"/>
              <a:cs typeface="Helvetica" panose="020B0604020202020204" pitchFamily="34" charset="0"/>
            </a:rPr>
            <a:t>luận</a:t>
          </a:r>
          <a:endParaRPr lang="en-US" sz="2000" kern="1200" dirty="0"/>
        </a:p>
      </dsp:txBody>
      <dsp:txXfrm>
        <a:off x="1468273" y="857404"/>
        <a:ext cx="1614955" cy="13971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D04AB2-063F-4ED0-B3B0-7149247C444B}">
      <dsp:nvSpPr>
        <dsp:cNvPr id="0" name=""/>
        <dsp:cNvSpPr/>
      </dsp:nvSpPr>
      <dsp:spPr>
        <a:xfrm>
          <a:off x="4536829" y="1891401"/>
          <a:ext cx="3209840" cy="557079"/>
        </a:xfrm>
        <a:custGeom>
          <a:avLst/>
          <a:gdLst/>
          <a:ahLst/>
          <a:cxnLst/>
          <a:rect l="0" t="0" r="0" b="0"/>
          <a:pathLst>
            <a:path>
              <a:moveTo>
                <a:pt x="0" y="0"/>
              </a:moveTo>
              <a:lnTo>
                <a:pt x="0" y="278539"/>
              </a:lnTo>
              <a:lnTo>
                <a:pt x="3209840" y="278539"/>
              </a:lnTo>
              <a:lnTo>
                <a:pt x="3209840" y="557079"/>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31A09F8E-8D2C-46D4-A344-AB83FDCD507F}">
      <dsp:nvSpPr>
        <dsp:cNvPr id="0" name=""/>
        <dsp:cNvSpPr/>
      </dsp:nvSpPr>
      <dsp:spPr>
        <a:xfrm>
          <a:off x="4491110" y="1891401"/>
          <a:ext cx="91440" cy="557079"/>
        </a:xfrm>
        <a:custGeom>
          <a:avLst/>
          <a:gdLst/>
          <a:ahLst/>
          <a:cxnLst/>
          <a:rect l="0" t="0" r="0" b="0"/>
          <a:pathLst>
            <a:path>
              <a:moveTo>
                <a:pt x="45720" y="0"/>
              </a:moveTo>
              <a:lnTo>
                <a:pt x="45720" y="557079"/>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0AF87F96-8C07-4280-8C72-E11AE6BA9898}">
      <dsp:nvSpPr>
        <dsp:cNvPr id="0" name=""/>
        <dsp:cNvSpPr/>
      </dsp:nvSpPr>
      <dsp:spPr>
        <a:xfrm>
          <a:off x="1326989" y="1891401"/>
          <a:ext cx="3209840" cy="557079"/>
        </a:xfrm>
        <a:custGeom>
          <a:avLst/>
          <a:gdLst/>
          <a:ahLst/>
          <a:cxnLst/>
          <a:rect l="0" t="0" r="0" b="0"/>
          <a:pathLst>
            <a:path>
              <a:moveTo>
                <a:pt x="3209840" y="0"/>
              </a:moveTo>
              <a:lnTo>
                <a:pt x="3209840" y="278539"/>
              </a:lnTo>
              <a:lnTo>
                <a:pt x="0" y="278539"/>
              </a:lnTo>
              <a:lnTo>
                <a:pt x="0" y="557079"/>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9E389F2B-0843-4136-9CE1-6E113308033B}">
      <dsp:nvSpPr>
        <dsp:cNvPr id="0" name=""/>
        <dsp:cNvSpPr/>
      </dsp:nvSpPr>
      <dsp:spPr>
        <a:xfrm>
          <a:off x="3210449" y="565021"/>
          <a:ext cx="2652760" cy="13263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solidFill>
                <a:schemeClr val="tx1"/>
              </a:solidFill>
            </a:rPr>
            <a:t>Thiết kế, chế tạo và điều khiển cánh tay robot </a:t>
          </a:r>
          <a:r>
            <a:rPr lang="vi-VN" sz="2400" kern="1200" smtClean="0">
              <a:solidFill>
                <a:schemeClr val="tx1"/>
              </a:solidFill>
            </a:rPr>
            <a:t>4</a:t>
          </a:r>
          <a:r>
            <a:rPr lang="en-US" sz="2400" kern="1200" smtClean="0">
              <a:solidFill>
                <a:schemeClr val="tx1"/>
              </a:solidFill>
            </a:rPr>
            <a:t> bậc tự do</a:t>
          </a:r>
          <a:endParaRPr lang="en-US" sz="2400" kern="1200">
            <a:solidFill>
              <a:schemeClr val="tx1"/>
            </a:solidFill>
          </a:endParaRPr>
        </a:p>
      </dsp:txBody>
      <dsp:txXfrm>
        <a:off x="3210449" y="565021"/>
        <a:ext cx="2652760" cy="1326380"/>
      </dsp:txXfrm>
    </dsp:sp>
    <dsp:sp modelId="{EF0B415E-2E93-461C-A658-922D8609811F}">
      <dsp:nvSpPr>
        <dsp:cNvPr id="0" name=""/>
        <dsp:cNvSpPr/>
      </dsp:nvSpPr>
      <dsp:spPr>
        <a:xfrm>
          <a:off x="609" y="2448481"/>
          <a:ext cx="2652760" cy="132638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solidFill>
                <a:schemeClr val="tx1"/>
              </a:solidFill>
            </a:rPr>
            <a:t>Nghiên cứu phương pháp giải các bài toán động học tay máy</a:t>
          </a:r>
          <a:endParaRPr lang="en-US" sz="2400" kern="1200">
            <a:solidFill>
              <a:schemeClr val="tx1"/>
            </a:solidFill>
          </a:endParaRPr>
        </a:p>
      </dsp:txBody>
      <dsp:txXfrm>
        <a:off x="609" y="2448481"/>
        <a:ext cx="2652760" cy="1326380"/>
      </dsp:txXfrm>
    </dsp:sp>
    <dsp:sp modelId="{FA2E44EE-4338-4DBD-BE6D-943179847E62}">
      <dsp:nvSpPr>
        <dsp:cNvPr id="0" name=""/>
        <dsp:cNvSpPr/>
      </dsp:nvSpPr>
      <dsp:spPr>
        <a:xfrm>
          <a:off x="3210449" y="2448481"/>
          <a:ext cx="2652760" cy="1326380"/>
        </a:xfrm>
        <a:prstGeom prst="rect">
          <a:avLst/>
        </a:prstGeom>
        <a:solidFill>
          <a:srgbClr val="00B0F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solidFill>
                <a:schemeClr val="tx1"/>
              </a:solidFill>
            </a:rPr>
            <a:t>Thiết kế, chế tạo mô hình thực nghiệm </a:t>
          </a:r>
          <a:endParaRPr lang="en-US" sz="2400" kern="1200">
            <a:solidFill>
              <a:schemeClr val="tx1"/>
            </a:solidFill>
          </a:endParaRPr>
        </a:p>
      </dsp:txBody>
      <dsp:txXfrm>
        <a:off x="3210449" y="2448481"/>
        <a:ext cx="2652760" cy="1326380"/>
      </dsp:txXfrm>
    </dsp:sp>
    <dsp:sp modelId="{F42B55C8-89F0-4988-8A93-B802DB2E6DE8}">
      <dsp:nvSpPr>
        <dsp:cNvPr id="0" name=""/>
        <dsp:cNvSpPr/>
      </dsp:nvSpPr>
      <dsp:spPr>
        <a:xfrm>
          <a:off x="6420290" y="2448481"/>
          <a:ext cx="2652760" cy="132638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solidFill>
                <a:schemeClr val="tx1"/>
              </a:solidFill>
            </a:rPr>
            <a:t>Mô phỏng và điều khiển</a:t>
          </a:r>
          <a:endParaRPr lang="en-US" sz="2400" kern="1200">
            <a:solidFill>
              <a:schemeClr val="tx1"/>
            </a:solidFill>
          </a:endParaRPr>
        </a:p>
      </dsp:txBody>
      <dsp:txXfrm>
        <a:off x="6420290" y="2448481"/>
        <a:ext cx="2652760" cy="132638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4869A8-97A7-48EB-B386-2FC0C3197940}" type="datetimeFigureOut">
              <a:rPr lang="en-US" smtClean="0"/>
              <a:pPr/>
              <a:t>5/12/2020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4DC887-151B-44D0-B4C2-3DC2CC78D160}" type="slidenum">
              <a:rPr lang="en-US" smtClean="0"/>
              <a:pPr/>
              <a:t>‹#›</a:t>
            </a:fld>
            <a:endParaRPr lang="en-US"/>
          </a:p>
        </p:txBody>
      </p:sp>
    </p:spTree>
    <p:extLst>
      <p:ext uri="{BB962C8B-B14F-4D97-AF65-F5344CB8AC3E}">
        <p14:creationId xmlns:p14="http://schemas.microsoft.com/office/powerpoint/2010/main" xmlns="" val="25981475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1E460-237A-4313-B883-54C10590B76A}" type="datetimeFigureOut">
              <a:rPr lang="en-US" smtClean="0"/>
              <a:pPr/>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67066-9699-4F79-A8A3-DCACF269BF3D}" type="slidenum">
              <a:rPr lang="en-US" smtClean="0"/>
              <a:pPr/>
              <a:t>‹#›</a:t>
            </a:fld>
            <a:endParaRPr lang="en-US"/>
          </a:p>
        </p:txBody>
      </p:sp>
    </p:spTree>
    <p:extLst>
      <p:ext uri="{BB962C8B-B14F-4D97-AF65-F5344CB8AC3E}">
        <p14:creationId xmlns:p14="http://schemas.microsoft.com/office/powerpoint/2010/main" xmlns="" val="32239603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Nói</a:t>
            </a:r>
            <a:r>
              <a:rPr lang="en-US" baseline="0" smtClean="0"/>
              <a:t> cách đặt trục tọa độ</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Giới thiệu</a:t>
            </a:r>
            <a:r>
              <a:rPr lang="en-US" baseline="0" smtClean="0"/>
              <a:t>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Mô</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hình</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chạy</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có</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sự</a:t>
            </a:r>
            <a:r>
              <a:rPr lang="en-US" sz="1200" dirty="0" smtClean="0">
                <a:latin typeface="Helvetica" panose="020B0604020202020204" pitchFamily="34" charset="0"/>
                <a:cs typeface="Helvetica" panose="020B0604020202020204" pitchFamily="34" charset="0"/>
              </a:rPr>
              <a:t> rung , </a:t>
            </a:r>
            <a:r>
              <a:rPr lang="en-US" sz="1200" dirty="0" err="1" smtClean="0">
                <a:latin typeface="Helvetica" panose="020B0604020202020204" pitchFamily="34" charset="0"/>
                <a:cs typeface="Helvetica" panose="020B0604020202020204" pitchFamily="34" charset="0"/>
              </a:rPr>
              <a:t>lắc</a:t>
            </a:r>
            <a:endParaRPr lang="en-US" sz="1200" dirty="0" smtClean="0">
              <a:latin typeface="Helvetica" panose="020B0604020202020204" pitchFamily="34" charset="0"/>
              <a:cs typeface="Helvetica" panose="020B0604020202020204" pitchFamily="34" charset="0"/>
            </a:endParaRPr>
          </a:p>
          <a:p>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Chưa</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mô</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phỏng</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được</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cơ</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cấu</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gắp</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vật</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trong</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mô</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hình</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mô</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phỏng</a:t>
            </a:r>
            <a:endParaRPr lang="en-US" sz="1200" dirty="0" smtClean="0">
              <a:latin typeface="Helvetica" panose="020B0604020202020204" pitchFamily="34" charset="0"/>
              <a:cs typeface="Helvetica" panose="020B0604020202020204" pitchFamily="34" charset="0"/>
            </a:endParaRPr>
          </a:p>
          <a:p>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Đôi</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khi</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chương</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trình</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điều</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khiển</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bị</a:t>
            </a:r>
            <a:r>
              <a:rPr lang="en-US" sz="1200" dirty="0" smtClean="0">
                <a:latin typeface="Helvetica" panose="020B0604020202020204" pitchFamily="34" charset="0"/>
                <a:cs typeface="Helvetica" panose="020B0604020202020204" pitchFamily="34" charset="0"/>
              </a:rPr>
              <a:t> </a:t>
            </a:r>
            <a:r>
              <a:rPr lang="en-US" sz="1200" dirty="0" err="1" smtClean="0">
                <a:latin typeface="Helvetica" panose="020B0604020202020204" pitchFamily="34" charset="0"/>
                <a:cs typeface="Helvetica" panose="020B0604020202020204" pitchFamily="34" charset="0"/>
              </a:rPr>
              <a:t>thoát</a:t>
            </a:r>
            <a:endParaRPr lang="en-US" sz="1200" dirty="0" smtClean="0">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xmlns="" val="234649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z="1300"/>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lvl1pPr>
          </a:lstStyle>
          <a:p>
            <a:r>
              <a:rPr lang="en-US" dirty="0" smtClean="0"/>
              <a:t>1</a:t>
            </a:r>
            <a:endParaRPr lang="en-US" dirty="0"/>
          </a:p>
        </p:txBody>
      </p:sp>
      <p:sp>
        <p:nvSpPr>
          <p:cNvPr id="7" name="AutoShape 2" descr="BÁO CÁO LUẬN VĂN BẰNG POWERPOIN"/>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BÁO CÁO LUẬN VĂN BẰNG POWERPOIN"/>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3400858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D7719-B272-47CD-882C-146CE9A5EA5C}" type="slidenum">
              <a:rPr lang="en-US" smtClean="0"/>
              <a:pPr/>
              <a:t>‹#›</a:t>
            </a:fld>
            <a:endParaRPr lang="en-US"/>
          </a:p>
        </p:txBody>
      </p:sp>
    </p:spTree>
    <p:extLst>
      <p:ext uri="{BB962C8B-B14F-4D97-AF65-F5344CB8AC3E}">
        <p14:creationId xmlns:p14="http://schemas.microsoft.com/office/powerpoint/2010/main" xmlns="" val="11682473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D7719-B272-47CD-882C-146CE9A5EA5C}" type="slidenum">
              <a:rPr lang="en-US" smtClean="0"/>
              <a:pPr/>
              <a:t>‹#›</a:t>
            </a:fld>
            <a:endParaRPr lang="en-US"/>
          </a:p>
        </p:txBody>
      </p:sp>
    </p:spTree>
    <p:extLst>
      <p:ext uri="{BB962C8B-B14F-4D97-AF65-F5344CB8AC3E}">
        <p14:creationId xmlns:p14="http://schemas.microsoft.com/office/powerpoint/2010/main" xmlns="" val="207245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22658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04250" y="6356350"/>
            <a:ext cx="2743200" cy="365125"/>
          </a:xfrm>
        </p:spPr>
        <p:txBody>
          <a:bodyPr/>
          <a:lstStyle>
            <a:lvl1pPr>
              <a:defRPr sz="1800"/>
            </a:lvl1pPr>
          </a:lstStyle>
          <a:p>
            <a:endParaRPr lang="en-US" dirty="0"/>
          </a:p>
        </p:txBody>
      </p:sp>
    </p:spTree>
    <p:extLst>
      <p:ext uri="{BB962C8B-B14F-4D97-AF65-F5344CB8AC3E}">
        <p14:creationId xmlns:p14="http://schemas.microsoft.com/office/powerpoint/2010/main" xmlns="" val="2777662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lvl1pPr>
          </a:lstStyle>
          <a:p>
            <a:endParaRPr lang="en-US" dirty="0"/>
          </a:p>
        </p:txBody>
      </p:sp>
    </p:spTree>
    <p:extLst>
      <p:ext uri="{BB962C8B-B14F-4D97-AF65-F5344CB8AC3E}">
        <p14:creationId xmlns:p14="http://schemas.microsoft.com/office/powerpoint/2010/main" xmlns="" val="1602358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800"/>
            </a:lvl1pPr>
          </a:lstStyle>
          <a:p>
            <a:endParaRPr lang="en-US" dirty="0"/>
          </a:p>
        </p:txBody>
      </p:sp>
    </p:spTree>
    <p:extLst>
      <p:ext uri="{BB962C8B-B14F-4D97-AF65-F5344CB8AC3E}">
        <p14:creationId xmlns:p14="http://schemas.microsoft.com/office/powerpoint/2010/main" xmlns="" val="30099969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a:lvl1pPr>
          </a:lstStyle>
          <a:p>
            <a:endParaRPr lang="en-US" dirty="0"/>
          </a:p>
        </p:txBody>
      </p:sp>
    </p:spTree>
    <p:extLst>
      <p:ext uri="{BB962C8B-B14F-4D97-AF65-F5344CB8AC3E}">
        <p14:creationId xmlns:p14="http://schemas.microsoft.com/office/powerpoint/2010/main" xmlns="" val="29104918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endParaRPr lang="en-US" dirty="0"/>
          </a:p>
        </p:txBody>
      </p:sp>
    </p:spTree>
    <p:extLst>
      <p:ext uri="{BB962C8B-B14F-4D97-AF65-F5344CB8AC3E}">
        <p14:creationId xmlns:p14="http://schemas.microsoft.com/office/powerpoint/2010/main" xmlns="" val="3526313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endParaRPr lang="en-US" dirty="0"/>
          </a:p>
        </p:txBody>
      </p:sp>
    </p:spTree>
    <p:extLst>
      <p:ext uri="{BB962C8B-B14F-4D97-AF65-F5344CB8AC3E}">
        <p14:creationId xmlns:p14="http://schemas.microsoft.com/office/powerpoint/2010/main" xmlns="" val="5142449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endParaRPr lang="en-US" dirty="0"/>
          </a:p>
        </p:txBody>
      </p:sp>
    </p:spTree>
    <p:extLst>
      <p:ext uri="{BB962C8B-B14F-4D97-AF65-F5344CB8AC3E}">
        <p14:creationId xmlns:p14="http://schemas.microsoft.com/office/powerpoint/2010/main" xmlns="" val="3088112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D7719-B272-47CD-882C-146CE9A5EA5C}" type="slidenum">
              <a:rPr lang="en-US" smtClean="0"/>
              <a:pPr/>
              <a:t>‹#›</a:t>
            </a:fld>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1" y="0"/>
            <a:ext cx="12192001" cy="6858000"/>
          </a:xfrm>
          <a:prstGeom prst="rect">
            <a:avLst/>
          </a:prstGeom>
        </p:spPr>
      </p:pic>
      <p:pic>
        <p:nvPicPr>
          <p:cNvPr id="8" name="Picture 7"/>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5215954" y="25759"/>
            <a:ext cx="927278" cy="927278"/>
          </a:xfrm>
          <a:prstGeom prst="rect">
            <a:avLst/>
          </a:prstGeom>
        </p:spPr>
      </p:pic>
      <p:pic>
        <p:nvPicPr>
          <p:cNvPr id="9" name="Picture 8"/>
          <p:cNvPicPr>
            <a:picLocks noChangeAspect="1"/>
          </p:cNvPicPr>
          <p:nvPr userDrawn="1"/>
        </p:nvPicPr>
        <p:blipFill>
          <a:blip r:embed="rId16" cstate="print">
            <a:extLst>
              <a:ext uri="{28A0092B-C50C-407E-A947-70E740481C1C}">
                <a14:useLocalDpi xmlns:a14="http://schemas.microsoft.com/office/drawing/2010/main" xmlns="" val="0"/>
              </a:ext>
            </a:extLst>
          </a:blip>
          <a:stretch>
            <a:fillRect/>
          </a:stretch>
        </p:blipFill>
        <p:spPr>
          <a:xfrm>
            <a:off x="5886350" y="-12879"/>
            <a:ext cx="1389790" cy="1094704"/>
          </a:xfrm>
          <a:prstGeom prst="rect">
            <a:avLst/>
          </a:prstGeom>
        </p:spPr>
      </p:pic>
    </p:spTree>
    <p:extLst>
      <p:ext uri="{BB962C8B-B14F-4D97-AF65-F5344CB8AC3E}">
        <p14:creationId xmlns:p14="http://schemas.microsoft.com/office/powerpoint/2010/main" xmlns="" val="10611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45287" y="1794357"/>
            <a:ext cx="245580" cy="369332"/>
          </a:xfrm>
          <a:prstGeom prst="rect">
            <a:avLst/>
          </a:prstGeom>
        </p:spPr>
        <p:txBody>
          <a:bodyPr wrap="none">
            <a:spAutoFit/>
          </a:bodyPr>
          <a:lstStyle/>
          <a:p>
            <a:r>
              <a:rPr lang="en-US" b="1" dirty="0"/>
              <a:t> </a:t>
            </a:r>
            <a:endParaRPr lang="en-US" dirty="0"/>
          </a:p>
        </p:txBody>
      </p:sp>
      <p:sp>
        <p:nvSpPr>
          <p:cNvPr id="7" name="TextBox 6"/>
          <p:cNvSpPr txBox="1"/>
          <p:nvPr/>
        </p:nvSpPr>
        <p:spPr>
          <a:xfrm>
            <a:off x="2194560" y="1086471"/>
            <a:ext cx="8834511" cy="830997"/>
          </a:xfrm>
          <a:prstGeom prst="rect">
            <a:avLst/>
          </a:prstGeom>
          <a:noFill/>
        </p:spPr>
        <p:txBody>
          <a:bodyPr wrap="square" rtlCol="0">
            <a:spAutoFit/>
          </a:bodyPr>
          <a:lstStyle/>
          <a:p>
            <a:pPr algn="ctr"/>
            <a:r>
              <a:rPr lang="en-US" sz="2400" b="1" dirty="0" smtClean="0">
                <a:solidFill>
                  <a:srgbClr val="0070C0"/>
                </a:solidFill>
                <a:latin typeface="Helvetica" panose="020B0604020202020204" pitchFamily="34" charset="0"/>
                <a:cs typeface="Helvetica" panose="020B0604020202020204" pitchFamily="34" charset="0"/>
              </a:rPr>
              <a:t>BÁO CÁO TỔNG KẾT ĐỀ TÀI NGHIÊN CỨU KHOA HỌC CỦA SINH VIÊN NĂM 2020</a:t>
            </a:r>
            <a:endParaRPr lang="en-US" sz="2400" b="1" dirty="0">
              <a:solidFill>
                <a:srgbClr val="0070C0"/>
              </a:solidFill>
              <a:latin typeface="Helvetica" panose="020B0604020202020204" pitchFamily="34" charset="0"/>
              <a:cs typeface="Helvetica"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272712973"/>
              </p:ext>
            </p:extLst>
          </p:nvPr>
        </p:nvGraphicFramePr>
        <p:xfrm>
          <a:off x="2951827" y="3895890"/>
          <a:ext cx="7500465" cy="2286000"/>
        </p:xfrm>
        <a:graphic>
          <a:graphicData uri="http://schemas.openxmlformats.org/drawingml/2006/table">
            <a:tbl>
              <a:tblPr firstRow="1" bandRow="1">
                <a:tableStyleId>{5C22544A-7EE6-4342-B048-85BDC9FD1C3A}</a:tableStyleId>
              </a:tblPr>
              <a:tblGrid>
                <a:gridCol w="2500155">
                  <a:extLst>
                    <a:ext uri="{9D8B030D-6E8A-4147-A177-3AD203B41FA5}">
                      <a16:colId xmlns:a16="http://schemas.microsoft.com/office/drawing/2014/main" xmlns="" val="3307638352"/>
                    </a:ext>
                  </a:extLst>
                </a:gridCol>
                <a:gridCol w="2500155">
                  <a:extLst>
                    <a:ext uri="{9D8B030D-6E8A-4147-A177-3AD203B41FA5}">
                      <a16:colId xmlns:a16="http://schemas.microsoft.com/office/drawing/2014/main" xmlns="" val="1630683632"/>
                    </a:ext>
                  </a:extLst>
                </a:gridCol>
                <a:gridCol w="2500155">
                  <a:extLst>
                    <a:ext uri="{9D8B030D-6E8A-4147-A177-3AD203B41FA5}">
                      <a16:colId xmlns:a16="http://schemas.microsoft.com/office/drawing/2014/main" xmlns="" val="3971457401"/>
                    </a:ext>
                  </a:extLst>
                </a:gridCol>
              </a:tblGrid>
              <a:tr h="370840">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Sinh</a:t>
                      </a:r>
                      <a:r>
                        <a:rPr lang="en-US" sz="2000" dirty="0" smtClean="0">
                          <a:solidFill>
                            <a:schemeClr val="tx1"/>
                          </a:solidFill>
                          <a:latin typeface="Helvetica" panose="020B0604020202020204" pitchFamily="34" charset="0"/>
                          <a:cs typeface="Helvetica" panose="020B0604020202020204" pitchFamily="34" charset="0"/>
                        </a:rPr>
                        <a:t> </a:t>
                      </a:r>
                      <a:r>
                        <a:rPr lang="en-US" sz="2000" dirty="0" err="1" smtClean="0">
                          <a:solidFill>
                            <a:schemeClr val="tx1"/>
                          </a:solidFill>
                          <a:latin typeface="Helvetica" panose="020B0604020202020204" pitchFamily="34" charset="0"/>
                          <a:cs typeface="Helvetica" panose="020B0604020202020204" pitchFamily="34" charset="0"/>
                        </a:rPr>
                        <a:t>viên</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thực</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hiện</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Lớp</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Khoa</a:t>
                      </a:r>
                      <a:endParaRPr lang="en-US" sz="2000" dirty="0">
                        <a:solidFill>
                          <a:schemeClr val="tx1"/>
                        </a:solidFill>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xmlns="" val="1664944417"/>
                  </a:ext>
                </a:extLst>
              </a:tr>
              <a:tr h="370840">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Nguyễn</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Tú</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Ninh</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smtClean="0">
                          <a:solidFill>
                            <a:schemeClr val="tx1"/>
                          </a:solidFill>
                          <a:latin typeface="Helvetica" panose="020B0604020202020204" pitchFamily="34" charset="0"/>
                          <a:cs typeface="Helvetica" panose="020B0604020202020204" pitchFamily="34" charset="0"/>
                        </a:rPr>
                        <a:t>K62-M3</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smtClean="0">
                          <a:solidFill>
                            <a:schemeClr val="tx1"/>
                          </a:solidFill>
                          <a:latin typeface="Helvetica" panose="020B0604020202020204" pitchFamily="34" charset="0"/>
                          <a:cs typeface="Helvetica" panose="020B0604020202020204" pitchFamily="34" charset="0"/>
                        </a:rPr>
                        <a:t>CHKT&amp;TĐH</a:t>
                      </a:r>
                      <a:endParaRPr lang="en-US" sz="2000" dirty="0">
                        <a:solidFill>
                          <a:schemeClr val="tx1"/>
                        </a:solidFill>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xmlns="" val="4202952176"/>
                  </a:ext>
                </a:extLst>
              </a:tr>
              <a:tr h="370840">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Lê</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Hoài</a:t>
                      </a:r>
                      <a:r>
                        <a:rPr lang="en-US" sz="2000" baseline="0" dirty="0" smtClean="0">
                          <a:solidFill>
                            <a:schemeClr val="tx1"/>
                          </a:solidFill>
                          <a:latin typeface="Helvetica" panose="020B0604020202020204" pitchFamily="34" charset="0"/>
                          <a:cs typeface="Helvetica" panose="020B0604020202020204" pitchFamily="34" charset="0"/>
                        </a:rPr>
                        <a:t> Nam</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smtClean="0">
                          <a:solidFill>
                            <a:schemeClr val="tx1"/>
                          </a:solidFill>
                          <a:latin typeface="Helvetica" panose="020B0604020202020204" pitchFamily="34" charset="0"/>
                          <a:cs typeface="Helvetica" panose="020B0604020202020204" pitchFamily="34" charset="0"/>
                        </a:rPr>
                        <a:t>K62-M3</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Helvetica" panose="020B0604020202020204" pitchFamily="34" charset="0"/>
                          <a:cs typeface="Helvetica" panose="020B0604020202020204" pitchFamily="34" charset="0"/>
                        </a:rPr>
                        <a:t>CHKT&amp;TĐH</a:t>
                      </a:r>
                      <a:endParaRPr lang="en-US" sz="2000" dirty="0">
                        <a:solidFill>
                          <a:schemeClr val="tx1"/>
                        </a:solidFill>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xmlns="" val="457945720"/>
                  </a:ext>
                </a:extLst>
              </a:tr>
              <a:tr h="370840">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Đào</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Thành</a:t>
                      </a:r>
                      <a:r>
                        <a:rPr lang="en-US" sz="2000" baseline="0" dirty="0" smtClean="0">
                          <a:solidFill>
                            <a:schemeClr val="tx1"/>
                          </a:solidFill>
                          <a:latin typeface="Helvetica" panose="020B0604020202020204" pitchFamily="34" charset="0"/>
                          <a:cs typeface="Helvetica" panose="020B0604020202020204" pitchFamily="34" charset="0"/>
                        </a:rPr>
                        <a:t> </a:t>
                      </a:r>
                      <a:r>
                        <a:rPr lang="en-US" sz="2000" baseline="0" dirty="0" err="1" smtClean="0">
                          <a:solidFill>
                            <a:schemeClr val="tx1"/>
                          </a:solidFill>
                          <a:latin typeface="Helvetica" panose="020B0604020202020204" pitchFamily="34" charset="0"/>
                          <a:cs typeface="Helvetica" panose="020B0604020202020204" pitchFamily="34" charset="0"/>
                        </a:rPr>
                        <a:t>Lộc</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smtClean="0">
                          <a:solidFill>
                            <a:schemeClr val="tx1"/>
                          </a:solidFill>
                          <a:latin typeface="Helvetica" panose="020B0604020202020204" pitchFamily="34" charset="0"/>
                          <a:cs typeface="Helvetica" panose="020B0604020202020204" pitchFamily="34" charset="0"/>
                        </a:rPr>
                        <a:t>K62-M1</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Helvetica" panose="020B0604020202020204" pitchFamily="34" charset="0"/>
                          <a:cs typeface="Helvetica" panose="020B0604020202020204" pitchFamily="34" charset="0"/>
                        </a:rPr>
                        <a:t>CHKT&amp;TĐH</a:t>
                      </a:r>
                      <a:endParaRPr lang="en-US" sz="2000" dirty="0">
                        <a:solidFill>
                          <a:schemeClr val="tx1"/>
                        </a:solidFill>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xmlns="" val="1228711879"/>
                  </a:ext>
                </a:extLst>
              </a:tr>
              <a:tr h="370840">
                <a:tc>
                  <a:txBody>
                    <a:bodyPr/>
                    <a:lstStyle/>
                    <a:p>
                      <a:pPr algn="ctr"/>
                      <a:r>
                        <a:rPr lang="en-US" sz="2000" dirty="0" err="1" smtClean="0">
                          <a:solidFill>
                            <a:schemeClr val="tx1"/>
                          </a:solidFill>
                          <a:latin typeface="Helvetica" panose="020B0604020202020204" pitchFamily="34" charset="0"/>
                          <a:cs typeface="Helvetica" panose="020B0604020202020204" pitchFamily="34" charset="0"/>
                        </a:rPr>
                        <a:t>Bùi</a:t>
                      </a:r>
                      <a:r>
                        <a:rPr lang="en-US" sz="2000" baseline="0" dirty="0" smtClean="0">
                          <a:solidFill>
                            <a:schemeClr val="tx1"/>
                          </a:solidFill>
                          <a:latin typeface="Helvetica" panose="020B0604020202020204" pitchFamily="34" charset="0"/>
                          <a:cs typeface="Helvetica" panose="020B0604020202020204" pitchFamily="34" charset="0"/>
                        </a:rPr>
                        <a:t> Minh </a:t>
                      </a:r>
                      <a:r>
                        <a:rPr lang="en-US" sz="2000" baseline="0" dirty="0" err="1" smtClean="0">
                          <a:solidFill>
                            <a:schemeClr val="tx1"/>
                          </a:solidFill>
                          <a:latin typeface="Helvetica" panose="020B0604020202020204" pitchFamily="34" charset="0"/>
                          <a:cs typeface="Helvetica" panose="020B0604020202020204" pitchFamily="34" charset="0"/>
                        </a:rPr>
                        <a:t>Hiếu</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algn="ctr"/>
                      <a:r>
                        <a:rPr lang="en-US" sz="2000" dirty="0" smtClean="0">
                          <a:solidFill>
                            <a:schemeClr val="tx1"/>
                          </a:solidFill>
                          <a:latin typeface="Helvetica" panose="020B0604020202020204" pitchFamily="34" charset="0"/>
                          <a:cs typeface="Helvetica" panose="020B0604020202020204" pitchFamily="34" charset="0"/>
                        </a:rPr>
                        <a:t>K61-M</a:t>
                      </a:r>
                      <a:endParaRPr lang="en-US" sz="2000" dirty="0">
                        <a:solidFill>
                          <a:schemeClr val="tx1"/>
                        </a:solidFill>
                        <a:latin typeface="Helvetica" panose="020B0604020202020204" pitchFamily="34" charset="0"/>
                        <a:cs typeface="Helvetica"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Helvetica" panose="020B0604020202020204" pitchFamily="34" charset="0"/>
                          <a:cs typeface="Helvetica" panose="020B0604020202020204" pitchFamily="34" charset="0"/>
                        </a:rPr>
                        <a:t>CHKT&amp;TĐH</a:t>
                      </a:r>
                      <a:endParaRPr lang="en-US" sz="2000" dirty="0">
                        <a:solidFill>
                          <a:schemeClr val="tx1"/>
                        </a:solidFill>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xmlns="" val="2800941409"/>
                  </a:ext>
                </a:extLst>
              </a:tr>
            </a:tbl>
          </a:graphicData>
        </a:graphic>
      </p:graphicFrame>
      <p:sp>
        <p:nvSpPr>
          <p:cNvPr id="10" name="TextBox 9"/>
          <p:cNvSpPr txBox="1"/>
          <p:nvPr/>
        </p:nvSpPr>
        <p:spPr>
          <a:xfrm>
            <a:off x="1075509" y="2054239"/>
            <a:ext cx="11116491" cy="160043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THIẾT KẾ, </a:t>
            </a:r>
            <a:r>
              <a:rPr lang="en-US" sz="3000" dirty="0" smtClean="0">
                <a:latin typeface="Helvetica" panose="020B0604020202020204" pitchFamily="34" charset="0"/>
                <a:cs typeface="Helvetica" panose="020B0604020202020204" pitchFamily="34" charset="0"/>
              </a:rPr>
              <a:t>CHẾ TẠO VÀ </a:t>
            </a:r>
            <a:r>
              <a:rPr lang="en-US" sz="3000" dirty="0">
                <a:latin typeface="Helvetica" panose="020B0604020202020204" pitchFamily="34" charset="0"/>
                <a:cs typeface="Helvetica" panose="020B0604020202020204" pitchFamily="34" charset="0"/>
              </a:rPr>
              <a:t>ĐIỀU KHIỂN CÁNH TAY </a:t>
            </a:r>
            <a:r>
              <a:rPr lang="en-US" sz="3000" dirty="0" smtClean="0">
                <a:latin typeface="Helvetica" panose="020B0604020202020204" pitchFamily="34" charset="0"/>
                <a:cs typeface="Helvetica" panose="020B0604020202020204" pitchFamily="34" charset="0"/>
              </a:rPr>
              <a:t>ROBOT</a:t>
            </a:r>
          </a:p>
          <a:p>
            <a:pPr algn="ctr"/>
            <a:r>
              <a:rPr lang="en-US" sz="3000" dirty="0" smtClean="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4 BẬC </a:t>
            </a:r>
            <a:r>
              <a:rPr lang="en-US" sz="3000">
                <a:latin typeface="Helvetica" panose="020B0604020202020204" pitchFamily="34" charset="0"/>
                <a:cs typeface="Helvetica" panose="020B0604020202020204" pitchFamily="34" charset="0"/>
              </a:rPr>
              <a:t>TỰ </a:t>
            </a:r>
            <a:r>
              <a:rPr lang="en-US" sz="3000" smtClean="0">
                <a:latin typeface="Helvetica" panose="020B0604020202020204" pitchFamily="34" charset="0"/>
                <a:cs typeface="Helvetica" panose="020B0604020202020204" pitchFamily="34" charset="0"/>
              </a:rPr>
              <a:t>DO</a:t>
            </a:r>
            <a:endParaRPr lang="en-US" sz="3000" dirty="0" smtClean="0">
              <a:latin typeface="Helvetica" panose="020B0604020202020204" pitchFamily="34" charset="0"/>
              <a:cs typeface="Helvetica" panose="020B0604020202020204" pitchFamily="34" charset="0"/>
            </a:endParaRPr>
          </a:p>
          <a:p>
            <a:r>
              <a:rPr lang="en-US" sz="2000" dirty="0" smtClean="0">
                <a:latin typeface="Helvetica" panose="020B0604020202020204" pitchFamily="34" charset="0"/>
                <a:cs typeface="Helvetica" panose="020B0604020202020204" pitchFamily="34" charset="0"/>
              </a:rPr>
              <a:t>	                 GVHD: </a:t>
            </a:r>
            <a:r>
              <a:rPr lang="en-US" sz="2000" dirty="0">
                <a:latin typeface="Helvetica" panose="020B0604020202020204" pitchFamily="34" charset="0"/>
                <a:cs typeface="Helvetica" panose="020B0604020202020204" pitchFamily="34" charset="0"/>
              </a:rPr>
              <a:t>TS. </a:t>
            </a:r>
            <a:r>
              <a:rPr lang="en-US" sz="2000" dirty="0" err="1">
                <a:latin typeface="Helvetica" panose="020B0604020202020204" pitchFamily="34" charset="0"/>
                <a:cs typeface="Helvetica" panose="020B0604020202020204" pitchFamily="34" charset="0"/>
              </a:rPr>
              <a:t>Nguyễn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Ngọc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Linh</a:t>
            </a:r>
            <a:endParaRPr lang="en-US" sz="2000" dirty="0" smtClean="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sp>
        <p:nvSpPr>
          <p:cNvPr id="9"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a:t>
            </a:r>
            <a:endParaRPr lang="en-US" sz="2000" dirty="0">
              <a:latin typeface="+mj-lt"/>
            </a:endParaRPr>
          </a:p>
        </p:txBody>
      </p:sp>
    </p:spTree>
    <p:extLst>
      <p:ext uri="{BB962C8B-B14F-4D97-AF65-F5344CB8AC3E}">
        <p14:creationId xmlns:p14="http://schemas.microsoft.com/office/powerpoint/2010/main" xmlns="" val="949854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60737" y="1732608"/>
            <a:ext cx="8915081" cy="523220"/>
          </a:xfrm>
          <a:prstGeom prst="rect">
            <a:avLst/>
          </a:prstGeom>
          <a:noFill/>
        </p:spPr>
        <p:txBody>
          <a:bodyPr wrap="square" rtlCol="0">
            <a:spAutoFit/>
          </a:bodyPr>
          <a:lstStyle/>
          <a:p>
            <a:r>
              <a:rPr lang="en-US" sz="2800" dirty="0" err="1" smtClean="0">
                <a:latin typeface="Helvetica" panose="020B0604020202020204" pitchFamily="34" charset="0"/>
                <a:cs typeface="Helvetica" panose="020B0604020202020204" pitchFamily="34" charset="0"/>
              </a:rPr>
              <a:t>Phương</a:t>
            </a:r>
            <a:r>
              <a:rPr lang="en-US" sz="2800" dirty="0" smtClean="0">
                <a:latin typeface="Helvetica" panose="020B0604020202020204" pitchFamily="34" charset="0"/>
                <a:cs typeface="Helvetica" panose="020B0604020202020204" pitchFamily="34" charset="0"/>
              </a:rPr>
              <a:t> </a:t>
            </a:r>
            <a:r>
              <a:rPr lang="en-US" sz="2800" dirty="0" err="1" smtClean="0">
                <a:latin typeface="Helvetica" panose="020B0604020202020204" pitchFamily="34" charset="0"/>
                <a:cs typeface="Helvetica" panose="020B0604020202020204" pitchFamily="34" charset="0"/>
              </a:rPr>
              <a:t>pháp</a:t>
            </a:r>
            <a:r>
              <a:rPr lang="en-US" sz="2800" dirty="0" smtClean="0">
                <a:latin typeface="Helvetica" panose="020B0604020202020204" pitchFamily="34" charset="0"/>
                <a:cs typeface="Helvetica" panose="020B0604020202020204" pitchFamily="34" charset="0"/>
              </a:rPr>
              <a:t> </a:t>
            </a:r>
            <a:r>
              <a:rPr lang="en-US" sz="2800" dirty="0" err="1" smtClean="0">
                <a:latin typeface="Helvetica" panose="020B0604020202020204" pitchFamily="34" charset="0"/>
                <a:cs typeface="Helvetica" panose="020B0604020202020204" pitchFamily="34" charset="0"/>
              </a:rPr>
              <a:t>giải</a:t>
            </a:r>
            <a:r>
              <a:rPr lang="en-US" sz="2800" dirty="0" smtClean="0">
                <a:latin typeface="Helvetica" panose="020B0604020202020204" pitchFamily="34" charset="0"/>
                <a:cs typeface="Helvetica" panose="020B0604020202020204" pitchFamily="34" charset="0"/>
              </a:rPr>
              <a:t>: </a:t>
            </a:r>
            <a:r>
              <a:rPr lang="en-US" sz="2800" dirty="0" err="1" smtClean="0">
                <a:latin typeface="Helvetica" panose="020B0604020202020204" pitchFamily="34" charset="0"/>
                <a:cs typeface="Helvetica" panose="020B0604020202020204" pitchFamily="34" charset="0"/>
              </a:rPr>
              <a:t>Phương</a:t>
            </a:r>
            <a:r>
              <a:rPr lang="en-US" sz="2800" dirty="0" smtClean="0">
                <a:latin typeface="Helvetica" panose="020B0604020202020204" pitchFamily="34" charset="0"/>
                <a:cs typeface="Helvetica" panose="020B0604020202020204" pitchFamily="34" charset="0"/>
              </a:rPr>
              <a:t> </a:t>
            </a:r>
            <a:r>
              <a:rPr lang="en-US" sz="2800" dirty="0" err="1" smtClean="0">
                <a:latin typeface="Helvetica" panose="020B0604020202020204" pitchFamily="34" charset="0"/>
                <a:cs typeface="Helvetica" panose="020B0604020202020204" pitchFamily="34" charset="0"/>
              </a:rPr>
              <a:t>pháp</a:t>
            </a:r>
            <a:r>
              <a:rPr lang="en-US" sz="2800" dirty="0" smtClean="0">
                <a:latin typeface="Helvetica" panose="020B0604020202020204" pitchFamily="34" charset="0"/>
                <a:cs typeface="Helvetica" panose="020B0604020202020204" pitchFamily="34" charset="0"/>
              </a:rPr>
              <a:t> </a:t>
            </a:r>
            <a:r>
              <a:rPr lang="en-US" sz="2800" dirty="0" err="1" smtClean="0">
                <a:latin typeface="Helvetica" panose="020B0604020202020204" pitchFamily="34" charset="0"/>
                <a:cs typeface="Helvetica" panose="020B0604020202020204" pitchFamily="34" charset="0"/>
              </a:rPr>
              <a:t>đại</a:t>
            </a:r>
            <a:r>
              <a:rPr lang="en-US" sz="2800" dirty="0" smtClean="0">
                <a:latin typeface="Helvetica" panose="020B0604020202020204" pitchFamily="34" charset="0"/>
                <a:cs typeface="Helvetica" panose="020B0604020202020204" pitchFamily="34" charset="0"/>
              </a:rPr>
              <a:t> </a:t>
            </a:r>
            <a:r>
              <a:rPr lang="en-US" sz="2800" dirty="0" err="1" smtClean="0">
                <a:latin typeface="Helvetica" panose="020B0604020202020204" pitchFamily="34" charset="0"/>
                <a:cs typeface="Helvetica" panose="020B0604020202020204" pitchFamily="34" charset="0"/>
              </a:rPr>
              <a:t>số</a:t>
            </a:r>
            <a:endParaRPr lang="en-US" sz="2800" dirty="0">
              <a:latin typeface="Helvetica" panose="020B0604020202020204" pitchFamily="34" charset="0"/>
              <a:cs typeface="Helvetica" panose="020B0604020202020204" pitchFamily="34" charset="0"/>
            </a:endParaRPr>
          </a:p>
        </p:txBody>
      </p:sp>
      <p:sp>
        <p:nvSpPr>
          <p:cNvPr id="2" name="Rectangle 1"/>
          <p:cNvSpPr/>
          <p:nvPr/>
        </p:nvSpPr>
        <p:spPr>
          <a:xfrm>
            <a:off x="1254368" y="1101667"/>
            <a:ext cx="7321595" cy="954107"/>
          </a:xfrm>
          <a:prstGeom prst="rect">
            <a:avLst/>
          </a:prstGeom>
        </p:spPr>
        <p:txBody>
          <a:bodyPr wrap="square">
            <a:spAutoFit/>
          </a:bodyPr>
          <a:lstStyle/>
          <a:p>
            <a:pPr marL="0" lvl="1"/>
            <a:r>
              <a:rPr lang="en-US" sz="2800" dirty="0">
                <a:solidFill>
                  <a:schemeClr val="accent1">
                    <a:lumMod val="75000"/>
                  </a:schemeClr>
                </a:solidFill>
                <a:latin typeface="Helvetica" panose="020B0604020202020204" pitchFamily="34" charset="0"/>
                <a:cs typeface="Helvetica" panose="020B0604020202020204" pitchFamily="34" charset="0"/>
              </a:rPr>
              <a:t>II.2. </a:t>
            </a:r>
            <a:r>
              <a:rPr lang="en-US" sz="2800" dirty="0" err="1">
                <a:solidFill>
                  <a:schemeClr val="accent1">
                    <a:lumMod val="75000"/>
                  </a:schemeClr>
                </a:solidFill>
                <a:latin typeface="Helvetica" panose="020B0604020202020204" pitchFamily="34" charset="0"/>
                <a:cs typeface="Helvetica" panose="020B0604020202020204" pitchFamily="34" charset="0"/>
              </a:rPr>
              <a:t>Bài</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toán</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động</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học</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nghịch</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tay</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máy</a:t>
            </a:r>
            <a:endParaRPr lang="en-US" sz="2800" dirty="0">
              <a:solidFill>
                <a:schemeClr val="accent1">
                  <a:lumMod val="75000"/>
                </a:schemeClr>
              </a:solidFill>
              <a:latin typeface="Helvetica" panose="020B0604020202020204" pitchFamily="34" charset="0"/>
              <a:cs typeface="Helvetica" panose="020B0604020202020204" pitchFamily="34" charset="0"/>
            </a:endParaRPr>
          </a:p>
          <a:p>
            <a:endParaRPr lang="en-US" sz="2800" dirty="0">
              <a:solidFill>
                <a:schemeClr val="accent1">
                  <a:lumMod val="75000"/>
                </a:schemeClr>
              </a:solidFill>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xmlns="" Requires="a14">
          <p:sp>
            <p:nvSpPr>
              <p:cNvPr id="5" name="Rectangle 4"/>
              <p:cNvSpPr/>
              <p:nvPr/>
            </p:nvSpPr>
            <p:spPr>
              <a:xfrm>
                <a:off x="1406490" y="2775332"/>
                <a:ext cx="5679119" cy="577979"/>
              </a:xfrm>
              <a:prstGeom prst="rect">
                <a:avLst/>
              </a:prstGeom>
            </p:spPr>
            <p:txBody>
              <a:bodyPr wrap="none">
                <a:spAutoFit/>
              </a:bodyPr>
              <a:lstStyle/>
              <a:p>
                <a:pPr indent="180340" algn="just">
                  <a:lnSpc>
                    <a:spcPct val="150000"/>
                  </a:lnSpc>
                  <a:spcBef>
                    <a:spcPts val="600"/>
                  </a:spcBef>
                  <a:spcAft>
                    <a:spcPts val="600"/>
                  </a:spcAft>
                </a:pPr>
                <a:r>
                  <a:rPr lang="en-US" sz="2400" dirty="0">
                    <a:latin typeface="Helvetica" panose="020B0604020202020204" pitchFamily="34" charset="0"/>
                    <a:ea typeface="Times New Roman" panose="02020603050405020304" pitchFamily="18" charset="0"/>
                    <a:cs typeface="Helvetica" panose="020B0604020202020204" pitchFamily="34" charset="0"/>
                    <a:sym typeface="Wingdings" panose="05000000000000000000" pitchFamily="2" charset="2"/>
                  </a:rPr>
                  <a:t></a:t>
                </a:r>
                <a:r>
                  <a:rPr lang="en-US" sz="2400" dirty="0">
                    <a:latin typeface="Helvetica" panose="020B0604020202020204" pitchFamily="34" charset="0"/>
                    <a:ea typeface="Times New Roman" panose="02020603050405020304" pitchFamily="18" charset="0"/>
                    <a:cs typeface="Helvetica" panose="020B0604020202020204" pitchFamily="34" charset="0"/>
                  </a:rPr>
                  <a:t> </a:t>
                </a:r>
                <a:r>
                  <a:rPr lang="en-US" sz="2400" baseline="30000" dirty="0">
                    <a:latin typeface="Helvetica" panose="020B0604020202020204" pitchFamily="34" charset="0"/>
                    <a:ea typeface="Times New Roman" panose="02020603050405020304" pitchFamily="18" charset="0"/>
                    <a:cs typeface="Helvetica" panose="020B0604020202020204" pitchFamily="34" charset="0"/>
                  </a:rPr>
                  <a:t>0</a:t>
                </a:r>
                <a:r>
                  <a:rPr lang="en-US" sz="2400" dirty="0">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latin typeface="Helvetica" panose="020B0604020202020204" pitchFamily="34" charset="0"/>
                    <a:ea typeface="Times New Roman" panose="02020603050405020304" pitchFamily="18" charset="0"/>
                    <a:cs typeface="Helvetica" panose="020B0604020202020204" pitchFamily="34" charset="0"/>
                  </a:rPr>
                  <a:t>1</a:t>
                </a:r>
                <a:r>
                  <a:rPr lang="en-US" sz="2400" baseline="30000" dirty="0">
                    <a:latin typeface="Helvetica" panose="020B0604020202020204" pitchFamily="34" charset="0"/>
                    <a:ea typeface="Times New Roman" panose="02020603050405020304" pitchFamily="18" charset="0"/>
                    <a:cs typeface="Helvetica" panose="020B0604020202020204" pitchFamily="34" charset="0"/>
                  </a:rPr>
                  <a:t>-1</a:t>
                </a:r>
                <a14:m>
                  <m:oMath xmlns:m="http://schemas.openxmlformats.org/officeDocument/2006/math">
                    <m:r>
                      <a:rPr lang="en-US" sz="2400" i="1">
                        <a:latin typeface="Cambria Math" panose="02040503050406030204" pitchFamily="18" charset="0"/>
                        <a:ea typeface="Times New Roman" panose="02020603050405020304" pitchFamily="18" charset="0"/>
                      </a:rPr>
                      <m:t>×</m:t>
                    </m:r>
                  </m:oMath>
                </a14:m>
                <a:r>
                  <a:rPr lang="en-US" sz="2400" dirty="0">
                    <a:latin typeface="Helvetica" panose="020B0604020202020204" pitchFamily="34" charset="0"/>
                    <a:ea typeface="Times New Roman" panose="02020603050405020304" pitchFamily="18" charset="0"/>
                    <a:cs typeface="Helvetica" panose="020B0604020202020204" pitchFamily="34" charset="0"/>
                  </a:rPr>
                  <a:t> </a:t>
                </a:r>
                <a:r>
                  <a:rPr lang="en-US" sz="2400"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0</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4</a:t>
                </a:r>
                <a:r>
                  <a:rPr lang="vi-VN" sz="2400" baseline="-25000" dirty="0" smtClean="0">
                    <a:latin typeface="Helvetica" panose="020B0604020202020204" pitchFamily="34" charset="0"/>
                    <a:ea typeface="Times New Roman" panose="02020603050405020304" pitchFamily="18" charset="0"/>
                    <a:cs typeface="Helvetica" panose="020B0604020202020204" pitchFamily="34" charset="0"/>
                  </a:rPr>
                  <a:t> </a:t>
                </a:r>
                <a:r>
                  <a:rPr lang="en-US" sz="2400" dirty="0">
                    <a:latin typeface="Helvetica" panose="020B0604020202020204" pitchFamily="34" charset="0"/>
                    <a:ea typeface="Times New Roman" panose="02020603050405020304" pitchFamily="18" charset="0"/>
                    <a:cs typeface="Helvetica" panose="020B0604020202020204" pitchFamily="34" charset="0"/>
                  </a:rPr>
                  <a:t>= </a:t>
                </a:r>
                <a:r>
                  <a:rPr lang="en-US" sz="2400" baseline="30000" dirty="0">
                    <a:latin typeface="Helvetica" panose="020B0604020202020204" pitchFamily="34" charset="0"/>
                    <a:ea typeface="Times New Roman" panose="02020603050405020304" pitchFamily="18" charset="0"/>
                    <a:cs typeface="Helvetica" panose="020B0604020202020204" pitchFamily="34" charset="0"/>
                  </a:rPr>
                  <a:t>0</a:t>
                </a:r>
                <a:r>
                  <a:rPr lang="en-US" sz="2400" dirty="0">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latin typeface="Helvetica" panose="020B0604020202020204" pitchFamily="34" charset="0"/>
                    <a:ea typeface="Times New Roman" panose="02020603050405020304" pitchFamily="18" charset="0"/>
                    <a:cs typeface="Helvetica" panose="020B0604020202020204" pitchFamily="34" charset="0"/>
                  </a:rPr>
                  <a:t>1</a:t>
                </a:r>
                <a:r>
                  <a:rPr lang="en-US" sz="2400" baseline="30000" dirty="0">
                    <a:latin typeface="Helvetica" panose="020B0604020202020204" pitchFamily="34" charset="0"/>
                    <a:ea typeface="Times New Roman" panose="02020603050405020304" pitchFamily="18" charset="0"/>
                    <a:cs typeface="Helvetica" panose="020B0604020202020204" pitchFamily="34" charset="0"/>
                  </a:rPr>
                  <a:t>-1</a:t>
                </a:r>
                <a14:m>
                  <m:oMath xmlns:m="http://schemas.openxmlformats.org/officeDocument/2006/math">
                    <m:r>
                      <a:rPr lang="en-US" sz="2400" i="1">
                        <a:latin typeface="Cambria Math" panose="02040503050406030204" pitchFamily="18" charset="0"/>
                        <a:ea typeface="Times New Roman" panose="02020603050405020304" pitchFamily="18" charset="0"/>
                      </a:rPr>
                      <m:t>×</m:t>
                    </m:r>
                  </m:oMath>
                </a14:m>
                <a:r>
                  <a:rPr lang="en-US" sz="2400" baseline="30000" dirty="0">
                    <a:latin typeface="Helvetica" panose="020B0604020202020204" pitchFamily="34" charset="0"/>
                    <a:ea typeface="Times New Roman" panose="02020603050405020304" pitchFamily="18" charset="0"/>
                    <a:cs typeface="Helvetica" panose="020B0604020202020204" pitchFamily="34" charset="0"/>
                  </a:rPr>
                  <a:t>0</a:t>
                </a:r>
                <a:r>
                  <a:rPr lang="en-US" sz="2400" dirty="0">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latin typeface="Helvetica" panose="020B0604020202020204" pitchFamily="34" charset="0"/>
                    <a:ea typeface="Times New Roman" panose="02020603050405020304" pitchFamily="18" charset="0"/>
                    <a:cs typeface="Helvetica" panose="020B0604020202020204" pitchFamily="34" charset="0"/>
                  </a:rPr>
                  <a:t>1</a:t>
                </a:r>
                <a14:m>
                  <m:oMath xmlns:m="http://schemas.openxmlformats.org/officeDocument/2006/math">
                    <m:r>
                      <a:rPr lang="en-US" sz="2400" i="1">
                        <a:latin typeface="Cambria Math" panose="02040503050406030204" pitchFamily="18" charset="0"/>
                        <a:ea typeface="Times New Roman" panose="02020603050405020304" pitchFamily="18" charset="0"/>
                      </a:rPr>
                      <m:t>×</m:t>
                    </m:r>
                  </m:oMath>
                </a14:m>
                <a:r>
                  <a:rPr lang="en-US" sz="2400" baseline="30000" dirty="0">
                    <a:latin typeface="Helvetica" panose="020B0604020202020204" pitchFamily="34" charset="0"/>
                    <a:ea typeface="Times New Roman" panose="02020603050405020304" pitchFamily="18" charset="0"/>
                    <a:cs typeface="Helvetica" panose="020B0604020202020204" pitchFamily="34" charset="0"/>
                  </a:rPr>
                  <a:t>1</a:t>
                </a:r>
                <a:r>
                  <a:rPr lang="en-US" sz="2400" dirty="0">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latin typeface="Helvetica" panose="020B0604020202020204" pitchFamily="34" charset="0"/>
                    <a:ea typeface="Times New Roman" panose="02020603050405020304" pitchFamily="18" charset="0"/>
                    <a:cs typeface="Helvetica" panose="020B0604020202020204" pitchFamily="34" charset="0"/>
                  </a:rPr>
                  <a:t>2</a:t>
                </a:r>
                <a14:m>
                  <m:oMath xmlns:m="http://schemas.openxmlformats.org/officeDocument/2006/math">
                    <m:r>
                      <a:rPr lang="en-US" sz="2400" i="1">
                        <a:latin typeface="Cambria Math" panose="02040503050406030204" pitchFamily="18" charset="0"/>
                        <a:ea typeface="Times New Roman" panose="02020603050405020304" pitchFamily="18" charset="0"/>
                      </a:rPr>
                      <m:t>×</m:t>
                    </m:r>
                  </m:oMath>
                </a14:m>
                <a:r>
                  <a:rPr lang="en-US" sz="2400" baseline="30000" dirty="0">
                    <a:latin typeface="Helvetica" panose="020B0604020202020204" pitchFamily="34" charset="0"/>
                    <a:ea typeface="Times New Roman" panose="02020603050405020304" pitchFamily="18" charset="0"/>
                    <a:cs typeface="Helvetica" panose="020B0604020202020204" pitchFamily="34" charset="0"/>
                  </a:rPr>
                  <a:t>2</a:t>
                </a:r>
                <a:r>
                  <a:rPr lang="en-US" sz="2400" dirty="0">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latin typeface="Helvetica" panose="020B0604020202020204" pitchFamily="34" charset="0"/>
                    <a:ea typeface="Times New Roman" panose="02020603050405020304" pitchFamily="18" charset="0"/>
                    <a:cs typeface="Helvetica" panose="020B0604020202020204" pitchFamily="34" charset="0"/>
                  </a:rPr>
                  <a:t>3</a:t>
                </a:r>
                <a14:m>
                  <m:oMath xmlns:m="http://schemas.openxmlformats.org/officeDocument/2006/math">
                    <m:r>
                      <a:rPr lang="en-US" sz="2400" i="1">
                        <a:latin typeface="Cambria Math" panose="02040503050406030204" pitchFamily="18" charset="0"/>
                        <a:ea typeface="Times New Roman" panose="02020603050405020304" pitchFamily="18" charset="0"/>
                      </a:rPr>
                      <m:t>×</m:t>
                    </m:r>
                  </m:oMath>
                </a14:m>
                <a:r>
                  <a:rPr lang="en-US" sz="2400" baseline="30000" dirty="0">
                    <a:latin typeface="Helvetica" panose="020B0604020202020204" pitchFamily="34" charset="0"/>
                    <a:ea typeface="Times New Roman" panose="02020603050405020304" pitchFamily="18" charset="0"/>
                    <a:cs typeface="Helvetica" panose="020B0604020202020204" pitchFamily="34" charset="0"/>
                  </a:rPr>
                  <a:t>3</a:t>
                </a:r>
                <a:r>
                  <a:rPr lang="en-US" sz="2400" dirty="0">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latin typeface="Helvetica" panose="020B0604020202020204" pitchFamily="34" charset="0"/>
                    <a:ea typeface="Times New Roman" panose="02020603050405020304" pitchFamily="18" charset="0"/>
                    <a:cs typeface="Helvetica" panose="020B0604020202020204" pitchFamily="34" charset="0"/>
                  </a:rPr>
                  <a:t>4</a:t>
                </a:r>
                <a:endParaRPr lang="en-US" sz="2400" dirty="0">
                  <a:latin typeface="Helvetica" panose="020B0604020202020204" pitchFamily="34" charset="0"/>
                  <a:ea typeface="Times New Roman" panose="02020603050405020304" pitchFamily="18" charset="0"/>
                  <a:cs typeface="Helvetica" panose="020B0604020202020204" pitchFamily="34" charset="0"/>
                </a:endParaRPr>
              </a:p>
            </p:txBody>
          </p:sp>
        </mc:Choice>
        <mc:Fallback>
          <p:sp>
            <p:nvSpPr>
              <p:cNvPr id="5" name="Rectangle 4"/>
              <p:cNvSpPr>
                <a:spLocks noRot="1" noChangeAspect="1" noMove="1" noResize="1" noEditPoints="1" noAdjustHandles="1" noChangeArrowheads="1" noChangeShapeType="1" noTextEdit="1"/>
              </p:cNvSpPr>
              <p:nvPr/>
            </p:nvSpPr>
            <p:spPr>
              <a:xfrm>
                <a:off x="1406490" y="2775332"/>
                <a:ext cx="5679119" cy="577979"/>
              </a:xfrm>
              <a:prstGeom prst="rect">
                <a:avLst/>
              </a:prstGeom>
              <a:blipFill>
                <a:blip r:embed="rId2" cstate="print"/>
                <a:stretch>
                  <a:fillRect b="-24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Rectangle 5"/>
              <p:cNvSpPr/>
              <p:nvPr/>
            </p:nvSpPr>
            <p:spPr>
              <a:xfrm>
                <a:off x="1406490" y="2791729"/>
                <a:ext cx="6072604" cy="2576090"/>
              </a:xfrm>
              <a:prstGeom prst="rect">
                <a:avLst/>
              </a:prstGeom>
            </p:spPr>
            <p:txBody>
              <a:bodyPr wrap="square">
                <a:spAutoFit/>
              </a:bodyPr>
              <a:lstStyle/>
              <a:p>
                <a:pPr indent="180340" algn="just">
                  <a:lnSpc>
                    <a:spcPct val="150000"/>
                  </a:lnSpc>
                  <a:spcBef>
                    <a:spcPts val="600"/>
                  </a:spcBef>
                  <a:spcAft>
                    <a:spcPts val="600"/>
                  </a:spcAft>
                </a:pPr>
                <a:r>
                  <a:rPr lang="en-US" sz="2400" dirty="0" smtClean="0">
                    <a:latin typeface="Helvetica" panose="020B0604020202020204" pitchFamily="34" charset="0"/>
                    <a:ea typeface="Times New Roman" panose="02020603050405020304" pitchFamily="18" charset="0"/>
                    <a:cs typeface="Helvetica" panose="020B0604020202020204" pitchFamily="34" charset="0"/>
                    <a:sym typeface="Wingdings" panose="05000000000000000000" pitchFamily="2" charset="2"/>
                  </a:rPr>
                  <a:t></a:t>
                </a:r>
                <a14:m>
                  <m:oMath xmlns:m="http://schemas.openxmlformats.org/officeDocument/2006/math">
                    <m:d>
                      <m:dPr>
                        <m:begChr m:val="["/>
                        <m:endChr m:val="]"/>
                        <m:ctrlPr>
                          <a:rPr lang="en-US" sz="2400" i="1">
                            <a:latin typeface="Cambria Math" panose="02040503050406030204" pitchFamily="18" charset="0"/>
                            <a:ea typeface="Times New Roman" panose="02020603050405020304" pitchFamily="18" charset="0"/>
                          </a:rPr>
                        </m:ctrlPr>
                      </m:dPr>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
                            </m:e>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𝑛</m:t>
                                        </m:r>
                                      </m:e>
                                      <m:sub>
                                        <m:r>
                                          <a:rPr lang="en-US" sz="2400" i="1">
                                            <a:latin typeface="Cambria Math" panose="02040503050406030204" pitchFamily="18" charset="0"/>
                                            <a:ea typeface="Times New Roman" panose="02020603050405020304" pitchFamily="18" charset="0"/>
                                          </a:rPr>
                                          <m:t>1</m:t>
                                        </m:r>
                                      </m:sub>
                                    </m:sSub>
                                  </m:e>
                                </m:mr>
                                <m:mr>
                                  <m:e>
                                    <m:r>
                                      <a:rPr lang="en-US" sz="2400" i="1">
                                        <a:latin typeface="Cambria Math" panose="02040503050406030204" pitchFamily="18" charset="0"/>
                                        <a:ea typeface="Times New Roman" panose="02020603050405020304" pitchFamily="18" charset="0"/>
                                      </a:rPr>
                                      <m:t>…</m:t>
                                    </m:r>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𝑛</m:t>
                                        </m:r>
                                      </m:e>
                                      <m:sub>
                                        <m:r>
                                          <a:rPr lang="en-US" sz="2400" i="1">
                                            <a:latin typeface="Cambria Math" panose="02040503050406030204" pitchFamily="18" charset="0"/>
                                            <a:ea typeface="Times New Roman" panose="02020603050405020304" pitchFamily="18" charset="0"/>
                                          </a:rPr>
                                          <m:t>2</m:t>
                                        </m:r>
                                      </m:sub>
                                    </m:sSub>
                                  </m:e>
                                </m:mr>
                              </m:m>
                            </m:e>
                          </m:mr>
                          <m:mr>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
                            </m:e>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𝑛</m:t>
                                        </m:r>
                                      </m:e>
                                      <m:sub>
                                        <m:r>
                                          <a:rPr lang="en-US" sz="2400" i="1">
                                            <a:latin typeface="Cambria Math" panose="02040503050406030204" pitchFamily="18" charset="0"/>
                                            <a:ea typeface="Times New Roman" panose="02020603050405020304" pitchFamily="18" charset="0"/>
                                          </a:rPr>
                                          <m:t>3</m:t>
                                        </m:r>
                                      </m:sub>
                                    </m:sSub>
                                  </m:e>
                                </m:m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1</m:t>
                                    </m:r>
                                  </m:e>
                                </m:mr>
                              </m:m>
                            </m:e>
                          </m:mr>
                        </m:m>
                      </m:e>
                    </m:d>
                  </m:oMath>
                </a14:m>
                <a:r>
                  <a:rPr lang="en-US" sz="2400" dirty="0">
                    <a:latin typeface="Helvetica" panose="020B0604020202020204" pitchFamily="34" charset="0"/>
                    <a:ea typeface="Times New Roman" panose="02020603050405020304" pitchFamily="18" charset="0"/>
                    <a:cs typeface="Helvetica" panose="020B0604020202020204" pitchFamily="34" charset="0"/>
                  </a:rPr>
                  <a:t> = </a:t>
                </a:r>
                <a14:m>
                  <m:oMath xmlns:m="http://schemas.openxmlformats.org/officeDocument/2006/math">
                    <m:d>
                      <m:dPr>
                        <m:begChr m:val="["/>
                        <m:endChr m:val="]"/>
                        <m:ctrlPr>
                          <a:rPr lang="en-US" sz="2400" i="1">
                            <a:latin typeface="Cambria Math" panose="02040503050406030204" pitchFamily="18" charset="0"/>
                            <a:ea typeface="Times New Roman" panose="02020603050405020304" pitchFamily="18" charset="0"/>
                          </a:rPr>
                        </m:ctrlPr>
                      </m:dPr>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
                            </m:e>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1</m:t>
                                        </m:r>
                                      </m:sub>
                                    </m:sSub>
                                  </m:e>
                                </m:mr>
                                <m:mr>
                                  <m:e>
                                    <m:r>
                                      <a:rPr lang="en-US" sz="2400" i="1">
                                        <a:latin typeface="Cambria Math" panose="02040503050406030204" pitchFamily="18" charset="0"/>
                                        <a:ea typeface="Times New Roman" panose="02020603050405020304" pitchFamily="18" charset="0"/>
                                      </a:rPr>
                                      <m:t>…</m:t>
                                    </m:r>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2</m:t>
                                        </m:r>
                                      </m:sub>
                                    </m:sSub>
                                  </m:e>
                                </m:mr>
                              </m:m>
                            </m:e>
                          </m:mr>
                          <m:mr>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m:t>
                                    </m:r>
                                  </m:e>
                                </m:mr>
                              </m:m>
                            </m:e>
                            <m:e>
                              <m:m>
                                <m:mPr>
                                  <m:mcs>
                                    <m:mc>
                                      <m:mcPr>
                                        <m:count m:val="2"/>
                                        <m:mcJc m:val="center"/>
                                      </m:mcPr>
                                    </m:mc>
                                  </m:mcs>
                                  <m:ctrlPr>
                                    <a:rPr lang="en-US" sz="2400" i="1">
                                      <a:latin typeface="Cambria Math" panose="02040503050406030204" pitchFamily="18" charset="0"/>
                                      <a:ea typeface="Times New Roman" panose="02020603050405020304" pitchFamily="18" charset="0"/>
                                    </a:rPr>
                                  </m:ctrlPr>
                                </m:mPr>
                                <m:mr>
                                  <m:e>
                                    <m:r>
                                      <a:rPr lang="en-US" sz="2400" i="1">
                                        <a:latin typeface="Cambria Math" panose="02040503050406030204" pitchFamily="18" charset="0"/>
                                        <a:ea typeface="Times New Roman" panose="02020603050405020304" pitchFamily="18" charset="0"/>
                                      </a:rPr>
                                      <m:t>…</m:t>
                                    </m:r>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3</m:t>
                                        </m:r>
                                      </m:sub>
                                    </m:sSub>
                                  </m:e>
                                </m:mr>
                                <m:mr>
                                  <m:e>
                                    <m:r>
                                      <a:rPr lang="en-US" sz="2400" i="1">
                                        <a:latin typeface="Cambria Math" panose="02040503050406030204" pitchFamily="18" charset="0"/>
                                        <a:ea typeface="Times New Roman" panose="02020603050405020304" pitchFamily="18" charset="0"/>
                                      </a:rPr>
                                      <m:t>…</m:t>
                                    </m:r>
                                  </m:e>
                                  <m:e>
                                    <m:r>
                                      <a:rPr lang="en-US" sz="2400" i="1">
                                        <a:latin typeface="Cambria Math" panose="02040503050406030204" pitchFamily="18" charset="0"/>
                                        <a:ea typeface="Times New Roman" panose="02020603050405020304" pitchFamily="18" charset="0"/>
                                      </a:rPr>
                                      <m:t>1</m:t>
                                    </m:r>
                                  </m:e>
                                </m:mr>
                              </m:m>
                            </m:e>
                          </m:mr>
                        </m:m>
                      </m:e>
                    </m:d>
                  </m:oMath>
                </a14:m>
                <a:endParaRPr lang="en-US" sz="2400" dirty="0">
                  <a:latin typeface="Helvetica" panose="020B0604020202020204" pitchFamily="34" charset="0"/>
                  <a:ea typeface="Times New Roman" panose="02020603050405020304" pitchFamily="18" charset="0"/>
                  <a:cs typeface="Helvetica" panose="020B0604020202020204" pitchFamily="34" charset="0"/>
                </a:endParaRPr>
              </a:p>
              <a:p>
                <a:pPr indent="180340" algn="just">
                  <a:lnSpc>
                    <a:spcPct val="150000"/>
                  </a:lnSpc>
                  <a:spcBef>
                    <a:spcPts val="600"/>
                  </a:spcBef>
                  <a:spcAft>
                    <a:spcPts val="600"/>
                  </a:spcAft>
                </a:pPr>
                <a:endParaRPr lang="en-US" sz="2400" dirty="0">
                  <a:latin typeface="Helvetica" panose="020B0604020202020204" pitchFamily="34" charset="0"/>
                  <a:ea typeface="Times New Roman" panose="02020603050405020304" pitchFamily="18" charset="0"/>
                  <a:cs typeface="Helvetica" panose="020B0604020202020204" pitchFamily="34" charset="0"/>
                </a:endParaRPr>
              </a:p>
            </p:txBody>
          </p:sp>
        </mc:Choice>
        <mc:Fallback>
          <p:sp>
            <p:nvSpPr>
              <p:cNvPr id="6" name="Rectangle 5"/>
              <p:cNvSpPr>
                <a:spLocks noRot="1" noChangeAspect="1" noMove="1" noResize="1" noEditPoints="1" noAdjustHandles="1" noChangeArrowheads="1" noChangeShapeType="1" noTextEdit="1"/>
              </p:cNvSpPr>
              <p:nvPr/>
            </p:nvSpPr>
            <p:spPr>
              <a:xfrm>
                <a:off x="1406490" y="2791729"/>
                <a:ext cx="6072604" cy="2576090"/>
              </a:xfrm>
              <a:prstGeom prst="rect">
                <a:avLst/>
              </a:prstGeom>
              <a:blipFill>
                <a:blip r:embed="rId3"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7" name="TextBox 6"/>
              <p:cNvSpPr txBox="1"/>
              <p:nvPr/>
            </p:nvSpPr>
            <p:spPr>
              <a:xfrm>
                <a:off x="1482618" y="4872380"/>
                <a:ext cx="2784091" cy="1271438"/>
              </a:xfrm>
              <a:prstGeom prst="rect">
                <a:avLst/>
              </a:prstGeom>
              <a:noFill/>
            </p:spPr>
            <p:txBody>
              <a:bodyPr wrap="square" rtlCol="0">
                <a:spAutoFit/>
              </a:bodyPr>
              <a:lstStyle/>
              <a:p>
                <a:r>
                  <a:rPr lang="en-US" sz="2400" dirty="0">
                    <a:latin typeface="Helvetica" panose="020B0604020202020204" pitchFamily="34" charset="0"/>
                    <a:ea typeface="Times New Roman" panose="02020603050405020304" pitchFamily="18" charset="0"/>
                    <a:cs typeface="Helvetica" panose="020B0604020202020204" pitchFamily="34" charset="0"/>
                    <a:sym typeface="Wingdings" panose="05000000000000000000" pitchFamily="2" charset="2"/>
                  </a:rPr>
                  <a:t></a:t>
                </a:r>
                <a14:m>
                  <m:oMath xmlns:m="http://schemas.openxmlformats.org/officeDocument/2006/math">
                    <m:d>
                      <m:dPr>
                        <m:begChr m:val="{"/>
                        <m:endChr m:val=""/>
                        <m:ctrlPr>
                          <a:rPr lang="en-US" sz="2400" i="1">
                            <a:latin typeface="Cambria Math" panose="02040503050406030204" pitchFamily="18" charset="0"/>
                            <a:ea typeface="Times New Roman" panose="02020603050405020304" pitchFamily="18" charset="0"/>
                          </a:rPr>
                        </m:ctrlPr>
                      </m:dPr>
                      <m:e>
                        <m:eqArr>
                          <m:eqArrPr>
                            <m:ctrlPr>
                              <a:rPr lang="en-US" sz="2400" i="1">
                                <a:latin typeface="Cambria Math" panose="02040503050406030204" pitchFamily="18" charset="0"/>
                                <a:ea typeface="Times New Roman" panose="02020603050405020304" pitchFamily="18" charset="0"/>
                              </a:rPr>
                            </m:ctrlPr>
                          </m:eqArrPr>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𝑛</m:t>
                                </m:r>
                              </m:e>
                              <m:sub>
                                <m:r>
                                  <a:rPr lang="en-US" sz="2400" i="1">
                                    <a:latin typeface="Cambria Math" panose="02040503050406030204" pitchFamily="18" charset="0"/>
                                    <a:ea typeface="Times New Roman" panose="02020603050405020304" pitchFamily="18" charset="0"/>
                                  </a:rPr>
                                  <m:t>1</m:t>
                                </m:r>
                              </m:sub>
                            </m:sSub>
                            <m:r>
                              <a:rPr lang="en-US" sz="2400" i="1">
                                <a:latin typeface="Cambria Math" panose="02040503050406030204" pitchFamily="18" charset="0"/>
                                <a:ea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1</m:t>
                                </m:r>
                              </m:sub>
                            </m:sSub>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𝑛</m:t>
                                </m:r>
                              </m:e>
                              <m:sub>
                                <m:r>
                                  <a:rPr lang="en-US" sz="2400" i="1">
                                    <a:latin typeface="Cambria Math" panose="02040503050406030204" pitchFamily="18" charset="0"/>
                                    <a:ea typeface="Times New Roman" panose="02020603050405020304" pitchFamily="18" charset="0"/>
                                  </a:rPr>
                                  <m:t>2</m:t>
                                </m:r>
                              </m:sub>
                            </m:sSub>
                            <m:r>
                              <a:rPr lang="en-US" sz="2400" i="1">
                                <a:latin typeface="Cambria Math" panose="02040503050406030204" pitchFamily="18" charset="0"/>
                                <a:ea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2</m:t>
                                </m:r>
                              </m:sub>
                            </m:sSub>
                          </m:e>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𝑛</m:t>
                                </m:r>
                              </m:e>
                              <m:sub>
                                <m:r>
                                  <a:rPr lang="en-US" sz="2400" i="1">
                                    <a:latin typeface="Cambria Math" panose="02040503050406030204" pitchFamily="18" charset="0"/>
                                    <a:ea typeface="Times New Roman" panose="02020603050405020304" pitchFamily="18" charset="0"/>
                                  </a:rPr>
                                  <m:t>3</m:t>
                                </m:r>
                              </m:sub>
                            </m:sSub>
                            <m:r>
                              <a:rPr lang="en-US" sz="2400" i="1">
                                <a:latin typeface="Cambria Math" panose="02040503050406030204" pitchFamily="18" charset="0"/>
                                <a:ea typeface="Times New Roman" panose="02020603050405020304" pitchFamily="18" charset="0"/>
                              </a:rPr>
                              <m:t>=</m:t>
                            </m:r>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3</m:t>
                                </m:r>
                              </m:sub>
                            </m:sSub>
                          </m:e>
                        </m:eqArr>
                      </m:e>
                    </m:d>
                  </m:oMath>
                </a14:m>
                <a:endParaRPr lang="en-US" sz="2400" dirty="0">
                  <a:latin typeface="Helvetica" panose="020B0604020202020204" pitchFamily="34" charset="0"/>
                  <a:cs typeface="Helvetica" panose="020B060402020202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482618" y="4872380"/>
                <a:ext cx="2784091" cy="1271438"/>
              </a:xfrm>
              <a:prstGeom prst="rect">
                <a:avLst/>
              </a:prstGeom>
              <a:blipFill>
                <a:blip r:embed="rId4" cstate="print"/>
                <a:stretch>
                  <a:fillRect l="-3282"/>
                </a:stretch>
              </a:blipFill>
            </p:spPr>
            <p:txBody>
              <a:bodyPr/>
              <a:lstStyle/>
              <a:p>
                <a:r>
                  <a:rPr lang="en-US">
                    <a:noFill/>
                  </a:rPr>
                  <a:t> </a:t>
                </a:r>
              </a:p>
            </p:txBody>
          </p:sp>
        </mc:Fallback>
      </mc:AlternateContent>
      <p:sp>
        <p:nvSpPr>
          <p:cNvPr id="8" name="Right Arrow 7"/>
          <p:cNvSpPr/>
          <p:nvPr/>
        </p:nvSpPr>
        <p:spPr>
          <a:xfrm>
            <a:off x="4210675" y="5381761"/>
            <a:ext cx="464234" cy="1917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7759" y="2271123"/>
            <a:ext cx="4358886" cy="577850"/>
          </a:xfrm>
          <a:prstGeom prst="rect">
            <a:avLst/>
          </a:prstGeom>
        </p:spPr>
        <p:txBody>
          <a:bodyPr wrap="none">
            <a:spAutoFit/>
          </a:bodyPr>
          <a:lstStyle/>
          <a:p>
            <a:pPr marL="228600" indent="1143000" algn="ctr">
              <a:lnSpc>
                <a:spcPct val="150000"/>
              </a:lnSpc>
              <a:spcBef>
                <a:spcPts val="600"/>
              </a:spcBef>
              <a:spcAft>
                <a:spcPts val="600"/>
              </a:spcAft>
            </a:pPr>
            <a:r>
              <a:rPr lang="en-US" sz="2400"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0</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4</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400"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0</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1</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sz="2400"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1</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2</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sz="2400"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2</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3</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sz="2400"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3</a:t>
            </a:r>
            <a:r>
              <a:rPr lang="en-US" sz="24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sz="2400"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4</a:t>
            </a:r>
            <a:endParaRPr lang="en-US" sz="2400" dirty="0">
              <a:latin typeface="Helvetica" panose="020B0604020202020204" pitchFamily="34" charset="0"/>
              <a:ea typeface="Times New Roman" panose="02020603050405020304" pitchFamily="18" charset="0"/>
              <a:cs typeface="Helvetica" panose="020B0604020202020204" pitchFamily="34" charset="0"/>
            </a:endParaRPr>
          </a:p>
        </p:txBody>
      </p:sp>
      <mc:AlternateContent xmlns:mc="http://schemas.openxmlformats.org/markup-compatibility/2006">
        <mc:Choice xmlns:a14="http://schemas.microsoft.com/office/drawing/2010/main" xmlns="" Requires="a14">
          <p:sp>
            <p:nvSpPr>
              <p:cNvPr id="3" name="TextBox 2"/>
              <p:cNvSpPr txBox="1"/>
              <p:nvPr/>
            </p:nvSpPr>
            <p:spPr>
              <a:xfrm>
                <a:off x="5240640" y="5238685"/>
                <a:ext cx="2729345" cy="477888"/>
              </a:xfrm>
              <a:prstGeom prst="rect">
                <a:avLst/>
              </a:prstGeom>
              <a:noFill/>
            </p:spPr>
            <p:txBody>
              <a:bodyPr wrap="square" rtlCol="0">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r>
                  <a:rPr lang="en-US" sz="2400" dirty="0">
                    <a:latin typeface="Helvetica" panose="020B0604020202020204" pitchFamily="34" charset="0"/>
                    <a:cs typeface="Helvetica" panose="020B060402020202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𝜃</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4</m:t>
                        </m:r>
                      </m:sub>
                    </m:sSub>
                  </m:oMath>
                </a14:m>
                <a:endParaRPr lang="en-US" sz="2400" dirty="0">
                  <a:latin typeface="Helvetica" panose="020B0604020202020204" pitchFamily="34" charset="0"/>
                  <a:cs typeface="Helvetica"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5240640" y="5238685"/>
                <a:ext cx="2729345" cy="477888"/>
              </a:xfrm>
              <a:prstGeom prst="rect">
                <a:avLst/>
              </a:prstGeom>
              <a:blipFill>
                <a:blip r:embed="rId5" cstate="print"/>
                <a:stretch>
                  <a:fillRect l="-671" t="-10127" b="-24051"/>
                </a:stretch>
              </a:blipFill>
            </p:spPr>
            <p:txBody>
              <a:bodyPr/>
              <a:lstStyle/>
              <a:p>
                <a:r>
                  <a:rPr lang="en-US">
                    <a:noFill/>
                  </a:rPr>
                  <a:t> </a:t>
                </a:r>
              </a:p>
            </p:txBody>
          </p:sp>
        </mc:Fallback>
      </mc:AlternateContent>
      <p:sp>
        <p:nvSpPr>
          <p:cNvPr id="13"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10</a:t>
            </a:r>
            <a:endParaRPr lang="en-US" sz="2000" dirty="0">
              <a:latin typeface="+mj-lt"/>
            </a:endParaRPr>
          </a:p>
        </p:txBody>
      </p:sp>
    </p:spTree>
    <p:extLst>
      <p:ext uri="{BB962C8B-B14F-4D97-AF65-F5344CB8AC3E}">
        <p14:creationId xmlns:p14="http://schemas.microsoft.com/office/powerpoint/2010/main" xmlns="" val="3542929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6992" y="1105913"/>
            <a:ext cx="7868865" cy="584775"/>
          </a:xfrm>
          <a:prstGeom prst="rect">
            <a:avLst/>
          </a:prstGeom>
          <a:noFill/>
        </p:spPr>
        <p:txBody>
          <a:bodyPr wrap="square" rtlCol="0">
            <a:spAutoFit/>
          </a:bodyPr>
          <a:lstStyle/>
          <a:p>
            <a:r>
              <a:rPr lang="en-US" sz="3200" b="1" dirty="0" err="1" smtClean="0">
                <a:solidFill>
                  <a:schemeClr val="accent1">
                    <a:lumMod val="50000"/>
                  </a:schemeClr>
                </a:solidFill>
                <a:latin typeface="Helvetica" panose="020B0604020202020204" pitchFamily="34" charset="0"/>
                <a:cs typeface="Helvetica" panose="020B0604020202020204" pitchFamily="34" charset="0"/>
              </a:rPr>
              <a:t>III.Thiết</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kế</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mô</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hình</a:t>
            </a:r>
            <a:endParaRPr lang="en-US" sz="3200" b="1"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TextBox 2"/>
          <p:cNvSpPr txBox="1"/>
          <p:nvPr/>
        </p:nvSpPr>
        <p:spPr>
          <a:xfrm>
            <a:off x="2181497" y="2050869"/>
            <a:ext cx="3931920" cy="369332"/>
          </a:xfrm>
          <a:prstGeom prst="rect">
            <a:avLst/>
          </a:prstGeom>
          <a:noFill/>
        </p:spPr>
        <p:txBody>
          <a:bodyPr wrap="square" rtlCol="0">
            <a:spAutoFit/>
          </a:bodyPr>
          <a:lstStyle/>
          <a:p>
            <a:endParaRPr lang="en-US" dirty="0">
              <a:solidFill>
                <a:srgbClr val="0070C0"/>
              </a:solidFill>
            </a:endParaRPr>
          </a:p>
        </p:txBody>
      </p:sp>
      <p:sp>
        <p:nvSpPr>
          <p:cNvPr id="4" name="TextBox 3"/>
          <p:cNvSpPr txBox="1"/>
          <p:nvPr/>
        </p:nvSpPr>
        <p:spPr>
          <a:xfrm>
            <a:off x="2549766" y="1715789"/>
            <a:ext cx="6923316" cy="523220"/>
          </a:xfrm>
          <a:prstGeom prst="rect">
            <a:avLst/>
          </a:prstGeom>
          <a:noFill/>
        </p:spPr>
        <p:txBody>
          <a:bodyPr wrap="square" rtlCol="0">
            <a:spAutoFit/>
          </a:bodyPr>
          <a:lstStyle/>
          <a:p>
            <a:r>
              <a:rPr lang="en-US" sz="2800" dirty="0" smtClean="0">
                <a:solidFill>
                  <a:schemeClr val="accent1">
                    <a:lumMod val="75000"/>
                  </a:schemeClr>
                </a:solidFill>
                <a:latin typeface="Helvetica" panose="020B0604020202020204" pitchFamily="34" charset="0"/>
                <a:cs typeface="Helvetica" panose="020B0604020202020204" pitchFamily="34" charset="0"/>
              </a:rPr>
              <a:t>III.1. </a:t>
            </a:r>
            <a:r>
              <a:rPr lang="en-US" sz="2800" dirty="0" err="1" smtClean="0">
                <a:solidFill>
                  <a:schemeClr val="accent1">
                    <a:lumMod val="75000"/>
                  </a:schemeClr>
                </a:solidFill>
                <a:latin typeface="Helvetica" panose="020B0604020202020204" pitchFamily="34" charset="0"/>
                <a:cs typeface="Helvetica" panose="020B0604020202020204" pitchFamily="34" charset="0"/>
              </a:rPr>
              <a:t>Phần</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mềm</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thiết</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kế</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Autodesk Inventor</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pic>
        <p:nvPicPr>
          <p:cNvPr id="5" name="Picture 4" descr="aI 2018.jpg"/>
          <p:cNvPicPr/>
          <p:nvPr/>
        </p:nvPicPr>
        <p:blipFill>
          <a:blip r:embed="rId2" cstate="print"/>
          <a:stretch>
            <a:fillRect/>
          </a:stretch>
        </p:blipFill>
        <p:spPr>
          <a:xfrm>
            <a:off x="289366" y="2420201"/>
            <a:ext cx="5824051" cy="3650778"/>
          </a:xfrm>
          <a:prstGeom prst="rect">
            <a:avLst/>
          </a:prstGeom>
        </p:spPr>
      </p:pic>
      <p:pic>
        <p:nvPicPr>
          <p:cNvPr id="7" name="Picture 6"/>
          <p:cNvPicPr>
            <a:picLocks noChangeAspect="1"/>
          </p:cNvPicPr>
          <p:nvPr/>
        </p:nvPicPr>
        <p:blipFill>
          <a:blip r:embed="rId3" cstate="print"/>
          <a:stretch>
            <a:fillRect/>
          </a:stretch>
        </p:blipFill>
        <p:spPr>
          <a:xfrm>
            <a:off x="6113417" y="2420201"/>
            <a:ext cx="5812735" cy="3650778"/>
          </a:xfrm>
          <a:prstGeom prst="rect">
            <a:avLst/>
          </a:prstGeom>
        </p:spPr>
      </p:pic>
      <p:sp>
        <p:nvSpPr>
          <p:cNvPr id="8" name="TextBox 7"/>
          <p:cNvSpPr txBox="1"/>
          <p:nvPr/>
        </p:nvSpPr>
        <p:spPr>
          <a:xfrm>
            <a:off x="6654018" y="6217920"/>
            <a:ext cx="4304714" cy="461665"/>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Ứng</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dụng</a:t>
            </a:r>
            <a:endParaRPr lang="en-US" sz="2400" dirty="0">
              <a:latin typeface="Helvetica" panose="020B0604020202020204" pitchFamily="34" charset="0"/>
              <a:cs typeface="Helvetica" panose="020B0604020202020204" pitchFamily="34" charset="0"/>
            </a:endParaRPr>
          </a:p>
        </p:txBody>
      </p:sp>
      <p:sp>
        <p:nvSpPr>
          <p:cNvPr id="9"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11</a:t>
            </a:r>
            <a:endParaRPr lang="en-US" sz="2000" dirty="0">
              <a:latin typeface="+mj-lt"/>
            </a:endParaRPr>
          </a:p>
        </p:txBody>
      </p:sp>
    </p:spTree>
    <p:extLst>
      <p:ext uri="{BB962C8B-B14F-4D97-AF65-F5344CB8AC3E}">
        <p14:creationId xmlns:p14="http://schemas.microsoft.com/office/powerpoint/2010/main" xmlns="" val="3296976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1497" y="2050869"/>
            <a:ext cx="3931920" cy="369332"/>
          </a:xfrm>
          <a:prstGeom prst="rect">
            <a:avLst/>
          </a:prstGeom>
          <a:noFill/>
        </p:spPr>
        <p:txBody>
          <a:bodyPr wrap="square" rtlCol="0">
            <a:spAutoFit/>
          </a:bodyPr>
          <a:lstStyle/>
          <a:p>
            <a:endParaRPr lang="en-US" dirty="0">
              <a:solidFill>
                <a:srgbClr val="0070C0"/>
              </a:solidFill>
            </a:endParaRPr>
          </a:p>
        </p:txBody>
      </p:sp>
      <p:sp>
        <p:nvSpPr>
          <p:cNvPr id="4" name="TextBox 3"/>
          <p:cNvSpPr txBox="1"/>
          <p:nvPr/>
        </p:nvSpPr>
        <p:spPr>
          <a:xfrm>
            <a:off x="1740398" y="1014652"/>
            <a:ext cx="6923316"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III.2</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Các</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thành</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phần</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của</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cánh</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tay</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pic>
        <p:nvPicPr>
          <p:cNvPr id="5" name="Picture 4" descr="base.PNG"/>
          <p:cNvPicPr/>
          <p:nvPr/>
        </p:nvPicPr>
        <p:blipFill>
          <a:blip r:embed="rId2" cstate="print"/>
          <a:stretch>
            <a:fillRect/>
          </a:stretch>
        </p:blipFill>
        <p:spPr>
          <a:xfrm>
            <a:off x="220354" y="2213560"/>
            <a:ext cx="2364105" cy="2018665"/>
          </a:xfrm>
          <a:prstGeom prst="rect">
            <a:avLst/>
          </a:prstGeom>
        </p:spPr>
      </p:pic>
      <p:pic>
        <p:nvPicPr>
          <p:cNvPr id="6" name="Picture 5" descr="waist.PNG"/>
          <p:cNvPicPr/>
          <p:nvPr/>
        </p:nvPicPr>
        <p:blipFill>
          <a:blip r:embed="rId3" cstate="print"/>
          <a:stretch>
            <a:fillRect/>
          </a:stretch>
        </p:blipFill>
        <p:spPr>
          <a:xfrm>
            <a:off x="2933972" y="3933149"/>
            <a:ext cx="2426970" cy="2018665"/>
          </a:xfrm>
          <a:prstGeom prst="rect">
            <a:avLst/>
          </a:prstGeom>
        </p:spPr>
      </p:pic>
      <p:pic>
        <p:nvPicPr>
          <p:cNvPr id="7" name="Picture 6" descr="link1.PNG"/>
          <p:cNvPicPr/>
          <p:nvPr/>
        </p:nvPicPr>
        <p:blipFill>
          <a:blip r:embed="rId4" cstate="print"/>
          <a:stretch>
            <a:fillRect/>
          </a:stretch>
        </p:blipFill>
        <p:spPr>
          <a:xfrm>
            <a:off x="5683839" y="2122759"/>
            <a:ext cx="2364105" cy="2018665"/>
          </a:xfrm>
          <a:prstGeom prst="rect">
            <a:avLst/>
          </a:prstGeom>
        </p:spPr>
      </p:pic>
      <p:pic>
        <p:nvPicPr>
          <p:cNvPr id="8" name="Picture 7" descr="link2.PNG"/>
          <p:cNvPicPr/>
          <p:nvPr/>
        </p:nvPicPr>
        <p:blipFill>
          <a:blip r:embed="rId5" cstate="print"/>
          <a:stretch>
            <a:fillRect/>
          </a:stretch>
        </p:blipFill>
        <p:spPr>
          <a:xfrm>
            <a:off x="9000309" y="1088734"/>
            <a:ext cx="2426970" cy="1975694"/>
          </a:xfrm>
          <a:prstGeom prst="rect">
            <a:avLst/>
          </a:prstGeom>
        </p:spPr>
      </p:pic>
      <p:pic>
        <p:nvPicPr>
          <p:cNvPr id="9" name="Picture 8" descr="gripper.PNG"/>
          <p:cNvPicPr/>
          <p:nvPr/>
        </p:nvPicPr>
        <p:blipFill>
          <a:blip r:embed="rId6" cstate="print"/>
          <a:stretch>
            <a:fillRect/>
          </a:stretch>
        </p:blipFill>
        <p:spPr>
          <a:xfrm>
            <a:off x="8386694" y="3802953"/>
            <a:ext cx="3323100" cy="1975694"/>
          </a:xfrm>
          <a:prstGeom prst="rect">
            <a:avLst/>
          </a:prstGeom>
        </p:spPr>
      </p:pic>
      <p:sp>
        <p:nvSpPr>
          <p:cNvPr id="10" name="TextBox 9"/>
          <p:cNvSpPr txBox="1"/>
          <p:nvPr/>
        </p:nvSpPr>
        <p:spPr>
          <a:xfrm>
            <a:off x="517358" y="4559968"/>
            <a:ext cx="1664139" cy="461665"/>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Đế</a:t>
            </a:r>
            <a:endParaRPr lang="en-US" sz="2400" dirty="0">
              <a:latin typeface="Helvetica" panose="020B0604020202020204" pitchFamily="34" charset="0"/>
              <a:cs typeface="Helvetica" panose="020B0604020202020204" pitchFamily="34" charset="0"/>
            </a:endParaRPr>
          </a:p>
        </p:txBody>
      </p:sp>
      <p:sp>
        <p:nvSpPr>
          <p:cNvPr id="11" name="TextBox 10"/>
          <p:cNvSpPr txBox="1"/>
          <p:nvPr/>
        </p:nvSpPr>
        <p:spPr>
          <a:xfrm>
            <a:off x="2933972" y="5951814"/>
            <a:ext cx="2093495" cy="461665"/>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Vai</a:t>
            </a:r>
            <a:endParaRPr lang="en-US" sz="2400" dirty="0">
              <a:latin typeface="Helvetica" panose="020B0604020202020204" pitchFamily="34" charset="0"/>
              <a:cs typeface="Helvetica" panose="020B0604020202020204" pitchFamily="34" charset="0"/>
            </a:endParaRPr>
          </a:p>
        </p:txBody>
      </p:sp>
      <p:sp>
        <p:nvSpPr>
          <p:cNvPr id="12" name="TextBox 11"/>
          <p:cNvSpPr txBox="1"/>
          <p:nvPr/>
        </p:nvSpPr>
        <p:spPr>
          <a:xfrm>
            <a:off x="6002216" y="4480816"/>
            <a:ext cx="1743204" cy="461665"/>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Khâu</a:t>
            </a:r>
            <a:r>
              <a:rPr lang="en-US" sz="2400" dirty="0" smtClean="0">
                <a:latin typeface="Helvetica" panose="020B0604020202020204" pitchFamily="34" charset="0"/>
                <a:cs typeface="Helvetica" panose="020B0604020202020204" pitchFamily="34" charset="0"/>
              </a:rPr>
              <a:t> 1</a:t>
            </a:r>
            <a:endParaRPr lang="en-US" sz="2400" dirty="0">
              <a:latin typeface="Helvetica" panose="020B0604020202020204" pitchFamily="34" charset="0"/>
              <a:cs typeface="Helvetica" panose="020B0604020202020204" pitchFamily="34" charset="0"/>
            </a:endParaRPr>
          </a:p>
        </p:txBody>
      </p:sp>
      <p:sp>
        <p:nvSpPr>
          <p:cNvPr id="13" name="TextBox 12"/>
          <p:cNvSpPr txBox="1"/>
          <p:nvPr/>
        </p:nvSpPr>
        <p:spPr>
          <a:xfrm>
            <a:off x="9000309" y="3091078"/>
            <a:ext cx="2588228" cy="461665"/>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Khâu</a:t>
            </a:r>
            <a:r>
              <a:rPr lang="en-US" sz="2400" dirty="0" smtClean="0">
                <a:latin typeface="Helvetica" panose="020B0604020202020204" pitchFamily="34" charset="0"/>
                <a:cs typeface="Helvetica" panose="020B0604020202020204" pitchFamily="34" charset="0"/>
              </a:rPr>
              <a:t> 2</a:t>
            </a:r>
            <a:endParaRPr lang="en-US" sz="2400" dirty="0">
              <a:latin typeface="Helvetica" panose="020B0604020202020204" pitchFamily="34" charset="0"/>
              <a:cs typeface="Helvetica" panose="020B0604020202020204" pitchFamily="34" charset="0"/>
            </a:endParaRPr>
          </a:p>
        </p:txBody>
      </p:sp>
      <p:sp>
        <p:nvSpPr>
          <p:cNvPr id="14" name="TextBox 13"/>
          <p:cNvSpPr txBox="1"/>
          <p:nvPr/>
        </p:nvSpPr>
        <p:spPr>
          <a:xfrm>
            <a:off x="8532565" y="5894685"/>
            <a:ext cx="3215499" cy="461665"/>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Tay</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gắp</a:t>
            </a:r>
            <a:endParaRPr lang="en-US" sz="2400" dirty="0">
              <a:latin typeface="Helvetica" panose="020B0604020202020204" pitchFamily="34" charset="0"/>
              <a:cs typeface="Helvetica" panose="020B0604020202020204" pitchFamily="34" charset="0"/>
            </a:endParaRPr>
          </a:p>
        </p:txBody>
      </p:sp>
      <p:sp>
        <p:nvSpPr>
          <p:cNvPr id="15"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12</a:t>
            </a:r>
            <a:endParaRPr lang="en-US" sz="2000" dirty="0">
              <a:latin typeface="+mj-lt"/>
            </a:endParaRPr>
          </a:p>
        </p:txBody>
      </p:sp>
    </p:spTree>
    <p:extLst>
      <p:ext uri="{BB962C8B-B14F-4D97-AF65-F5344CB8AC3E}">
        <p14:creationId xmlns:p14="http://schemas.microsoft.com/office/powerpoint/2010/main" xmlns="" val="2300618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bot hoàn chỉnh.png"/>
          <p:cNvPicPr/>
          <p:nvPr/>
        </p:nvPicPr>
        <p:blipFill>
          <a:blip r:embed="rId2" cstate="print"/>
          <a:stretch>
            <a:fillRect/>
          </a:stretch>
        </p:blipFill>
        <p:spPr>
          <a:xfrm>
            <a:off x="2463507" y="1252025"/>
            <a:ext cx="3239461" cy="4079895"/>
          </a:xfrm>
          <a:prstGeom prst="rect">
            <a:avLst/>
          </a:prstGeom>
        </p:spPr>
      </p:pic>
      <p:sp>
        <p:nvSpPr>
          <p:cNvPr id="5" name="TextBox 4"/>
          <p:cNvSpPr txBox="1"/>
          <p:nvPr/>
        </p:nvSpPr>
        <p:spPr>
          <a:xfrm>
            <a:off x="2481398" y="5303354"/>
            <a:ext cx="3221570" cy="830997"/>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Mô</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hình</a:t>
            </a:r>
            <a:r>
              <a:rPr lang="en-US" sz="2400" dirty="0" smtClean="0">
                <a:latin typeface="Helvetica" panose="020B0604020202020204" pitchFamily="34" charset="0"/>
                <a:cs typeface="Helvetica" panose="020B0604020202020204" pitchFamily="34" charset="0"/>
              </a:rPr>
              <a:t> robot 4 </a:t>
            </a:r>
            <a:r>
              <a:rPr lang="en-US" sz="2400" dirty="0" err="1" smtClean="0">
                <a:latin typeface="Helvetica" panose="020B0604020202020204" pitchFamily="34" charset="0"/>
                <a:cs typeface="Helvetica" panose="020B0604020202020204" pitchFamily="34" charset="0"/>
              </a:rPr>
              <a:t>bậc</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tự</a:t>
            </a:r>
            <a:r>
              <a:rPr lang="en-US" sz="2400" dirty="0" smtClean="0">
                <a:latin typeface="Helvetica" panose="020B0604020202020204" pitchFamily="34" charset="0"/>
                <a:cs typeface="Helvetica" panose="020B0604020202020204" pitchFamily="34" charset="0"/>
              </a:rPr>
              <a:t> do </a:t>
            </a:r>
            <a:r>
              <a:rPr lang="en-US" sz="2400" dirty="0" err="1" smtClean="0">
                <a:latin typeface="Helvetica" panose="020B0604020202020204" pitchFamily="34" charset="0"/>
                <a:cs typeface="Helvetica" panose="020B0604020202020204" pitchFamily="34" charset="0"/>
              </a:rPr>
              <a:t>hoàn</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chỉnh</a:t>
            </a:r>
            <a:endParaRPr lang="en-US" sz="2400" dirty="0">
              <a:latin typeface="Helvetica" panose="020B0604020202020204" pitchFamily="34" charset="0"/>
              <a:cs typeface="Helvetica" panose="020B0604020202020204" pitchFamily="34" charset="0"/>
            </a:endParaRPr>
          </a:p>
        </p:txBody>
      </p:sp>
      <p:pic>
        <p:nvPicPr>
          <p:cNvPr id="6" name="Picture 5" descr="trục quay của robot.png"/>
          <p:cNvPicPr/>
          <p:nvPr/>
        </p:nvPicPr>
        <p:blipFill>
          <a:blip r:embed="rId3" cstate="print"/>
          <a:stretch>
            <a:fillRect/>
          </a:stretch>
        </p:blipFill>
        <p:spPr>
          <a:xfrm>
            <a:off x="6916693" y="1322363"/>
            <a:ext cx="3223381" cy="4024387"/>
          </a:xfrm>
          <a:prstGeom prst="rect">
            <a:avLst/>
          </a:prstGeom>
        </p:spPr>
      </p:pic>
      <p:sp>
        <p:nvSpPr>
          <p:cNvPr id="7" name="TextBox 6"/>
          <p:cNvSpPr txBox="1"/>
          <p:nvPr/>
        </p:nvSpPr>
        <p:spPr>
          <a:xfrm>
            <a:off x="6863252" y="5361581"/>
            <a:ext cx="3221570" cy="830997"/>
          </a:xfrm>
          <a:prstGeom prst="rect">
            <a:avLst/>
          </a:prstGeom>
          <a:noFill/>
        </p:spPr>
        <p:txBody>
          <a:bodyPr wrap="square" rtlCol="0">
            <a:spAutoFit/>
          </a:bodyPr>
          <a:lstStyle/>
          <a:p>
            <a:pPr algn="ctr"/>
            <a:r>
              <a:rPr lang="en-US" sz="2400" dirty="0" err="1" smtClean="0">
                <a:latin typeface="Helvetica" panose="020B0604020202020204" pitchFamily="34" charset="0"/>
                <a:cs typeface="Helvetica" panose="020B0604020202020204" pitchFamily="34" charset="0"/>
              </a:rPr>
              <a:t>Bốn</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khớp</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xoay</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của</a:t>
            </a:r>
            <a:r>
              <a:rPr lang="en-US" sz="2400" dirty="0" smtClean="0">
                <a:latin typeface="Helvetica" panose="020B0604020202020204" pitchFamily="34" charset="0"/>
                <a:cs typeface="Helvetica" panose="020B0604020202020204" pitchFamily="34" charset="0"/>
              </a:rPr>
              <a:t> robot</a:t>
            </a:r>
            <a:endParaRPr lang="en-US" sz="2400" dirty="0">
              <a:latin typeface="Helvetica" panose="020B0604020202020204" pitchFamily="34" charset="0"/>
              <a:cs typeface="Helvetica" panose="020B0604020202020204" pitchFamily="34" charset="0"/>
            </a:endParaRPr>
          </a:p>
        </p:txBody>
      </p:sp>
      <p:sp>
        <p:nvSpPr>
          <p:cNvPr id="8"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13</a:t>
            </a:r>
            <a:endParaRPr lang="en-US" sz="2000" dirty="0">
              <a:latin typeface="+mj-lt"/>
            </a:endParaRPr>
          </a:p>
        </p:txBody>
      </p:sp>
    </p:spTree>
    <p:extLst>
      <p:ext uri="{BB962C8B-B14F-4D97-AF65-F5344CB8AC3E}">
        <p14:creationId xmlns:p14="http://schemas.microsoft.com/office/powerpoint/2010/main" xmlns="" val="2960790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802" y="1286372"/>
            <a:ext cx="8799554" cy="584775"/>
          </a:xfrm>
          <a:prstGeom prst="rect">
            <a:avLst/>
          </a:prstGeom>
          <a:noFill/>
        </p:spPr>
        <p:txBody>
          <a:bodyPr wrap="square" rtlCol="0">
            <a:spAutoFit/>
          </a:bodyPr>
          <a:lstStyle/>
          <a:p>
            <a:r>
              <a:rPr lang="en-US" sz="3200" b="1" dirty="0" err="1" smtClean="0">
                <a:solidFill>
                  <a:schemeClr val="accent1">
                    <a:lumMod val="50000"/>
                  </a:schemeClr>
                </a:solidFill>
                <a:latin typeface="Helvetica" panose="020B0604020202020204" pitchFamily="34" charset="0"/>
                <a:cs typeface="Helvetica" panose="020B0604020202020204" pitchFamily="34" charset="0"/>
              </a:rPr>
              <a:t>IV.Chế</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err="1" smtClean="0">
                <a:solidFill>
                  <a:schemeClr val="accent1">
                    <a:lumMod val="50000"/>
                  </a:schemeClr>
                </a:solidFill>
                <a:latin typeface="Helvetica" panose="020B0604020202020204" pitchFamily="34" charset="0"/>
                <a:cs typeface="Helvetica" panose="020B0604020202020204" pitchFamily="34" charset="0"/>
              </a:rPr>
              <a:t>tạo</a:t>
            </a:r>
            <a:r>
              <a:rPr lang="en-US" sz="3200" b="1" smtClean="0">
                <a:solidFill>
                  <a:schemeClr val="accent1">
                    <a:lumMod val="50000"/>
                  </a:schemeClr>
                </a:solidFill>
                <a:latin typeface="Helvetica" panose="020B0604020202020204" pitchFamily="34" charset="0"/>
                <a:cs typeface="Helvetica" panose="020B0604020202020204" pitchFamily="34" charset="0"/>
              </a:rPr>
              <a:t> mô hình thực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nghiệm</a:t>
            </a:r>
            <a:endParaRPr lang="en-US" sz="3200" b="1" dirty="0">
              <a:solidFill>
                <a:schemeClr val="accent1">
                  <a:lumMod val="50000"/>
                </a:schemeClr>
              </a:solidFill>
              <a:latin typeface="Helvetica" panose="020B0604020202020204" pitchFamily="34" charset="0"/>
              <a:cs typeface="Helvetica" panose="020B0604020202020204" pitchFamily="34" charset="0"/>
            </a:endParaRPr>
          </a:p>
        </p:txBody>
      </p:sp>
      <p:sp>
        <p:nvSpPr>
          <p:cNvPr id="7" name="TextBox 6"/>
          <p:cNvSpPr txBox="1"/>
          <p:nvPr/>
        </p:nvSpPr>
        <p:spPr>
          <a:xfrm>
            <a:off x="863613" y="1862825"/>
            <a:ext cx="4847869"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IV.1. Chế tạo phần thân robot</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2458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descr="in3D.jpg"/>
          <p:cNvPicPr>
            <a:picLocks noChangeAspect="1"/>
          </p:cNvPicPr>
          <p:nvPr/>
        </p:nvPicPr>
        <p:blipFill>
          <a:blip r:embed="rId2" cstate="print"/>
          <a:stretch>
            <a:fillRect/>
          </a:stretch>
        </p:blipFill>
        <p:spPr>
          <a:xfrm>
            <a:off x="6787955" y="2047240"/>
            <a:ext cx="2764008" cy="3685344"/>
          </a:xfrm>
          <a:prstGeom prst="rect">
            <a:avLst/>
          </a:prstGeom>
        </p:spPr>
      </p:pic>
      <p:sp>
        <p:nvSpPr>
          <p:cNvPr id="17" name="TextBox 16"/>
          <p:cNvSpPr txBox="1"/>
          <p:nvPr/>
        </p:nvSpPr>
        <p:spPr>
          <a:xfrm>
            <a:off x="1420837" y="2504049"/>
            <a:ext cx="4951828" cy="369332"/>
          </a:xfrm>
          <a:prstGeom prst="rect">
            <a:avLst/>
          </a:prstGeom>
          <a:noFill/>
        </p:spPr>
        <p:txBody>
          <a:bodyPr wrap="square" rtlCol="0">
            <a:spAutoFit/>
          </a:bodyPr>
          <a:lstStyle/>
          <a:p>
            <a:r>
              <a:rPr lang="en-US" smtClean="0"/>
              <a:t>Được chế tạo bằng công nghệ in 3D</a:t>
            </a:r>
            <a:endParaRPr lang="en-US"/>
          </a:p>
        </p:txBody>
      </p:sp>
      <p:sp>
        <p:nvSpPr>
          <p:cNvPr id="8"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14</a:t>
            </a:r>
            <a:endParaRPr lang="en-US" sz="2000" dirty="0">
              <a:latin typeface="+mj-lt"/>
            </a:endParaRPr>
          </a:p>
        </p:txBody>
      </p:sp>
    </p:spTree>
    <p:extLst>
      <p:ext uri="{BB962C8B-B14F-4D97-AF65-F5344CB8AC3E}">
        <p14:creationId xmlns:p14="http://schemas.microsoft.com/office/powerpoint/2010/main" xmlns="" val="1195216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3275" y="1145373"/>
            <a:ext cx="4847869"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IV.2. Phần mạch điện tử</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7" name="Rectangle 6"/>
          <p:cNvSpPr/>
          <p:nvPr/>
        </p:nvSpPr>
        <p:spPr>
          <a:xfrm>
            <a:off x="2452234" y="5226175"/>
            <a:ext cx="1973617" cy="416011"/>
          </a:xfrm>
          <a:prstGeom prst="rect">
            <a:avLst/>
          </a:prstGeom>
        </p:spPr>
        <p:txBody>
          <a:bodyPr wrap="none">
            <a:spAutoFit/>
          </a:bodyPr>
          <a:lstStyle/>
          <a:p>
            <a:pPr lvl="0">
              <a:lnSpc>
                <a:spcPct val="150000"/>
              </a:lnSpc>
              <a:spcBef>
                <a:spcPts val="600"/>
              </a:spcBef>
              <a:spcAft>
                <a:spcPts val="600"/>
              </a:spcAft>
            </a:pPr>
            <a:r>
              <a:rPr lang="en-US" sz="1600" i="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Arduino Mega 2560</a:t>
            </a:r>
            <a:endParaRPr lang="en-US" sz="1600" i="1" dirty="0">
              <a:latin typeface="Helvetica" panose="020B0604020202020204" pitchFamily="34" charset="0"/>
              <a:ea typeface="Times New Roman" panose="02020603050405020304" pitchFamily="18" charset="0"/>
              <a:cs typeface="Helvetica" panose="020B0604020202020204" pitchFamily="34" charset="0"/>
            </a:endParaRPr>
          </a:p>
        </p:txBody>
      </p:sp>
      <p:pic>
        <p:nvPicPr>
          <p:cNvPr id="8" name="Picture 7" descr="arduino-mega-2560-r3.jpg"/>
          <p:cNvPicPr/>
          <p:nvPr/>
        </p:nvPicPr>
        <p:blipFill>
          <a:blip r:embed="rId2" cstate="print"/>
          <a:stretch>
            <a:fillRect/>
          </a:stretch>
        </p:blipFill>
        <p:spPr>
          <a:xfrm>
            <a:off x="1882228" y="2039816"/>
            <a:ext cx="3253651" cy="3308338"/>
          </a:xfrm>
          <a:prstGeom prst="rect">
            <a:avLst/>
          </a:prstGeom>
        </p:spPr>
      </p:pic>
      <p:sp>
        <p:nvSpPr>
          <p:cNvPr id="9" name="TextBox 8"/>
          <p:cNvSpPr txBox="1"/>
          <p:nvPr/>
        </p:nvSpPr>
        <p:spPr>
          <a:xfrm>
            <a:off x="5556739" y="2096086"/>
            <a:ext cx="6203851" cy="1754326"/>
          </a:xfrm>
          <a:prstGeom prst="rect">
            <a:avLst/>
          </a:prstGeom>
          <a:noFill/>
        </p:spPr>
        <p:txBody>
          <a:bodyPr wrap="square" rtlCol="0">
            <a:spAutoFit/>
          </a:bodyPr>
          <a:lstStyle/>
          <a:p>
            <a:pPr>
              <a:buFontTx/>
              <a:buChar char="-"/>
            </a:pPr>
            <a:r>
              <a:rPr lang="en-US" smtClean="0"/>
              <a:t> Arduino Mega 2560 là phiên bản hiện đang được sử dụng rộng rãi. Arduino Mega 2560 sử dụng chip Atmega2560 có bộ nhớ flash memory 256 KB, 8KB cho bộ nhớ SRAM, 4 KB cho bộ nhớ EEPROM.</a:t>
            </a:r>
          </a:p>
          <a:p>
            <a:endParaRPr lang="en-US" smtClean="0"/>
          </a:p>
          <a:p>
            <a:pPr>
              <a:buFontTx/>
              <a:buChar char="-"/>
            </a:pPr>
            <a:r>
              <a:rPr lang="en-US" smtClean="0"/>
              <a:t> Arduino Mega 2560 được Matlab/Simulink hỗ trợ thư viện </a:t>
            </a:r>
            <a:endParaRPr lang="en-US"/>
          </a:p>
        </p:txBody>
      </p:sp>
      <p:sp>
        <p:nvSpPr>
          <p:cNvPr id="10"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15</a:t>
            </a:r>
            <a:endParaRPr lang="en-US" sz="2000" dirty="0">
              <a:latin typeface="+mj-lt"/>
            </a:endParaRPr>
          </a:p>
        </p:txBody>
      </p:sp>
    </p:spTree>
    <p:extLst>
      <p:ext uri="{BB962C8B-B14F-4D97-AF65-F5344CB8AC3E}">
        <p14:creationId xmlns:p14="http://schemas.microsoft.com/office/powerpoint/2010/main" xmlns="" val="1770879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44646" y="2017255"/>
            <a:ext cx="10928254" cy="4493538"/>
            <a:chOff x="844646" y="2017255"/>
            <a:chExt cx="10928254" cy="4493538"/>
          </a:xfrm>
        </p:grpSpPr>
        <mc:AlternateContent xmlns:mc="http://schemas.openxmlformats.org/markup-compatibility/2006">
          <mc:Choice xmlns:a14="http://schemas.microsoft.com/office/drawing/2010/main" xmlns="" Requires="a14">
            <p:sp>
              <p:nvSpPr>
                <p:cNvPr id="8" name="TextBox 7"/>
                <p:cNvSpPr txBox="1"/>
                <p:nvPr/>
              </p:nvSpPr>
              <p:spPr>
                <a:xfrm>
                  <a:off x="844646" y="2017255"/>
                  <a:ext cx="6824668" cy="4493538"/>
                </a:xfrm>
                <a:prstGeom prst="rect">
                  <a:avLst/>
                </a:prstGeom>
                <a:noFill/>
              </p:spPr>
              <p:txBody>
                <a:bodyPr wrap="square" rtlCol="0">
                  <a:spAutoFit/>
                </a:bodyPr>
                <a:lstStyle/>
                <a:p>
                  <a:pPr>
                    <a:lnSpc>
                      <a:spcPct val="150000"/>
                    </a:lnSpc>
                    <a:spcBef>
                      <a:spcPts val="600"/>
                    </a:spcBef>
                    <a:spcAft>
                      <a:spcPts val="600"/>
                    </a:spcAft>
                  </a:pPr>
                  <a:r>
                    <a:rPr lang="en-US" dirty="0" smtClean="0">
                      <a:latin typeface="Helvetica" panose="020B0604020202020204" pitchFamily="34" charset="0"/>
                      <a:ea typeface="Times New Roman" panose="02020603050405020304" pitchFamily="18" charset="0"/>
                      <a:cs typeface="Helvetica" panose="020B0604020202020204" pitchFamily="34" charset="0"/>
                    </a:rPr>
                    <a:t> - </a:t>
                  </a:r>
                  <a:r>
                    <a:rPr lang="en-US" dirty="0" err="1" smtClean="0">
                      <a:latin typeface="Helvetica" panose="020B0604020202020204" pitchFamily="34" charset="0"/>
                      <a:ea typeface="Times New Roman" panose="02020603050405020304" pitchFamily="18" charset="0"/>
                      <a:cs typeface="Helvetica" panose="020B0604020202020204" pitchFamily="34" charset="0"/>
                    </a:rPr>
                    <a:t>Động</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cơ</a:t>
                  </a:r>
                  <a:r>
                    <a:rPr lang="en-US" dirty="0" smtClean="0">
                      <a:latin typeface="Helvetica" panose="020B0604020202020204" pitchFamily="34" charset="0"/>
                      <a:ea typeface="Times New Roman" panose="02020603050405020304" pitchFamily="18" charset="0"/>
                      <a:cs typeface="Helvetica" panose="020B0604020202020204" pitchFamily="34" charset="0"/>
                    </a:rPr>
                    <a:t> servo</a:t>
                  </a:r>
                </a:p>
                <a:p>
                  <a:pPr>
                    <a:lnSpc>
                      <a:spcPct val="150000"/>
                    </a:lnSpc>
                    <a:spcBef>
                      <a:spcPts val="600"/>
                    </a:spcBef>
                    <a:spcAft>
                      <a:spcPts val="600"/>
                    </a:spcAft>
                  </a:pPr>
                  <a:r>
                    <a:rPr lang="en-US" dirty="0" err="1">
                      <a:latin typeface="Helvetica" panose="020B0604020202020204" pitchFamily="34" charset="0"/>
                      <a:cs typeface="Helvetica" panose="020B0604020202020204" pitchFamily="34" charset="0"/>
                    </a:rPr>
                    <a:t>Tính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toán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lựa</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chọn</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động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cơ</a:t>
                  </a:r>
                  <a:r>
                    <a:rPr lang="en-US" dirty="0">
                      <a:latin typeface="Helvetica" panose="020B0604020202020204" pitchFamily="34" charset="0"/>
                      <a:cs typeface="Helvetica" panose="020B0604020202020204" pitchFamily="34" charset="0"/>
                    </a:rPr>
                    <a:t> servo </a:t>
                  </a:r>
                  <a:r>
                    <a:rPr lang="en-US" dirty="0" err="1">
                      <a:latin typeface="Helvetica" panose="020B0604020202020204" pitchFamily="34" charset="0"/>
                      <a:cs typeface="Helvetica" panose="020B0604020202020204" pitchFamily="34" charset="0"/>
                    </a:rPr>
                    <a:t>phù</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hợp</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cho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các</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khớp</a:t>
                  </a:r>
                  <a:r>
                    <a:rPr lang="en-US" dirty="0">
                      <a:latin typeface="Helvetica" panose="020B0604020202020204" pitchFamily="34" charset="0"/>
                      <a:cs typeface="Helvetica" panose="020B0604020202020204" pitchFamily="34" charset="0"/>
                    </a:rPr>
                    <a:t> quay</a:t>
                  </a:r>
                  <a:endParaRPr lang="en-US" dirty="0">
                    <a:latin typeface="Helvetica" panose="020B0604020202020204" pitchFamily="34" charset="0"/>
                    <a:ea typeface="Times New Roman" panose="02020603050405020304" pitchFamily="18" charset="0"/>
                    <a:cs typeface="Helvetica" panose="020B0604020202020204" pitchFamily="34" charset="0"/>
                  </a:endParaRPr>
                </a:p>
                <a:p>
                  <a:pPr>
                    <a:lnSpc>
                      <a:spcPct val="150000"/>
                    </a:lnSpc>
                    <a:spcBef>
                      <a:spcPts val="600"/>
                    </a:spcBef>
                    <a:spcAft>
                      <a:spcPts val="600"/>
                    </a:spcAft>
                  </a:pPr>
                  <a14:m>
                    <m:oMath xmlns:m="http://schemas.openxmlformats.org/officeDocument/2006/math">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𝑊</m:t>
                          </m:r>
                        </m:e>
                        <m:sub>
                          <m:r>
                            <a:rPr lang="en-US" i="1">
                              <a:latin typeface="Cambria Math" panose="02040503050406030204" pitchFamily="18" charset="0"/>
                              <a:ea typeface="Times New Roman" panose="02020603050405020304" pitchFamily="18" charset="0"/>
                            </a:rPr>
                            <m:t>𝐶</m:t>
                          </m:r>
                        </m:sub>
                      </m:sSub>
                      <m:r>
                        <a:rPr lang="en-US" i="1">
                          <a:latin typeface="Cambria Math" panose="02040503050406030204" pitchFamily="18" charset="0"/>
                          <a:ea typeface="Times New Roman" panose="02020603050405020304" pitchFamily="18" charset="0"/>
                        </a:rPr>
                        <m:t>= </m:t>
                      </m:r>
                    </m:oMath>
                  </a14:m>
                  <a:r>
                    <a:rPr lang="en-US" dirty="0">
                      <a:latin typeface="Helvetica" panose="020B0604020202020204" pitchFamily="34" charset="0"/>
                      <a:ea typeface="Times New Roman" panose="02020603050405020304" pitchFamily="18" charset="0"/>
                      <a:cs typeface="Helvetica" panose="020B0604020202020204" pitchFamily="34" charset="0"/>
                    </a:rPr>
                    <a:t> 0.55 N (</a:t>
                  </a:r>
                  <a:r>
                    <a:rPr lang="en-US" dirty="0" err="1">
                      <a:latin typeface="Helvetica" panose="020B0604020202020204" pitchFamily="34" charset="0"/>
                      <a:ea typeface="Times New Roman" panose="02020603050405020304" pitchFamily="18" charset="0"/>
                      <a:cs typeface="Helvetica" panose="020B0604020202020204" pitchFamily="34" charset="0"/>
                    </a:rPr>
                    <a:t>Trọng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lượng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của</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khớp</a:t>
                  </a:r>
                  <a:r>
                    <a:rPr lang="en-US" dirty="0">
                      <a:latin typeface="Helvetica" panose="020B0604020202020204" pitchFamily="34" charset="0"/>
                      <a:ea typeface="Times New Roman" panose="02020603050405020304" pitchFamily="18" charset="0"/>
                      <a:cs typeface="Helvetica" panose="020B0604020202020204" pitchFamily="34" charset="0"/>
                    </a:rPr>
                    <a:t> BC)</a:t>
                  </a:r>
                </a:p>
                <a:p>
                  <a:pPr>
                    <a:lnSpc>
                      <a:spcPct val="150000"/>
                    </a:lnSpc>
                    <a:spcBef>
                      <a:spcPts val="600"/>
                    </a:spcBef>
                    <a:spcAft>
                      <a:spcPts val="600"/>
                    </a:spcAft>
                  </a:pPr>
                  <a14:m>
                    <m:oMath xmlns:m="http://schemas.openxmlformats.org/officeDocument/2006/math">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𝑊</m:t>
                          </m:r>
                        </m:e>
                        <m:sub>
                          <m:r>
                            <a:rPr lang="en-US" i="1">
                              <a:latin typeface="Cambria Math" panose="02040503050406030204" pitchFamily="18" charset="0"/>
                              <a:ea typeface="Times New Roman" panose="02020603050405020304" pitchFamily="18" charset="0"/>
                            </a:rPr>
                            <m:t>𝐵</m:t>
                          </m:r>
                        </m:sub>
                      </m:sSub>
                      <m:r>
                        <a:rPr lang="en-US" i="1">
                          <a:latin typeface="Cambria Math" panose="02040503050406030204" pitchFamily="18" charset="0"/>
                          <a:ea typeface="Times New Roman" panose="02020603050405020304" pitchFamily="18" charset="0"/>
                        </a:rPr>
                        <m:t>=</m:t>
                      </m:r>
                    </m:oMath>
                  </a14:m>
                  <a:r>
                    <a:rPr lang="en-US" dirty="0">
                      <a:latin typeface="Helvetica" panose="020B0604020202020204" pitchFamily="34" charset="0"/>
                      <a:ea typeface="Times New Roman" panose="02020603050405020304" pitchFamily="18" charset="0"/>
                      <a:cs typeface="Helvetica" panose="020B0604020202020204" pitchFamily="34" charset="0"/>
                    </a:rPr>
                    <a:t> 0.53 N (</a:t>
                  </a:r>
                  <a:r>
                    <a:rPr lang="en-US" dirty="0" err="1">
                      <a:latin typeface="Helvetica" panose="020B0604020202020204" pitchFamily="34" charset="0"/>
                      <a:ea typeface="Times New Roman" panose="02020603050405020304" pitchFamily="18" charset="0"/>
                      <a:cs typeface="Helvetica" panose="020B0604020202020204" pitchFamily="34" charset="0"/>
                    </a:rPr>
                    <a:t>Trọng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lượng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của</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khớp</a:t>
                  </a:r>
                  <a:r>
                    <a:rPr lang="en-US" dirty="0">
                      <a:latin typeface="Helvetica" panose="020B0604020202020204" pitchFamily="34" charset="0"/>
                      <a:ea typeface="Times New Roman" panose="02020603050405020304" pitchFamily="18" charset="0"/>
                      <a:cs typeface="Helvetica" panose="020B0604020202020204" pitchFamily="34" charset="0"/>
                    </a:rPr>
                    <a:t> CD)</a:t>
                  </a:r>
                </a:p>
                <a:p>
                  <a:pPr>
                    <a:lnSpc>
                      <a:spcPct val="150000"/>
                    </a:lnSpc>
                    <a:spcBef>
                      <a:spcPts val="600"/>
                    </a:spcBef>
                    <a:spcAft>
                      <a:spcPts val="600"/>
                    </a:spcAft>
                  </a:pPr>
                  <a14:m>
                    <m:oMath xmlns:m="http://schemas.openxmlformats.org/officeDocument/2006/math">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𝑊</m:t>
                          </m:r>
                        </m:e>
                        <m:sub>
                          <m:r>
                            <a:rPr lang="en-US" i="1">
                              <a:latin typeface="Cambria Math" panose="02040503050406030204" pitchFamily="18" charset="0"/>
                              <a:ea typeface="Times New Roman" panose="02020603050405020304" pitchFamily="18" charset="0"/>
                            </a:rPr>
                            <m:t>𝐷</m:t>
                          </m:r>
                        </m:sub>
                      </m:sSub>
                      <m:r>
                        <a:rPr lang="en-US" i="1">
                          <a:latin typeface="Cambria Math" panose="02040503050406030204" pitchFamily="18" charset="0"/>
                          <a:ea typeface="Times New Roman" panose="02020603050405020304" pitchFamily="18" charset="0"/>
                        </a:rPr>
                        <m:t>=</m:t>
                      </m:r>
                    </m:oMath>
                  </a14:m>
                  <a:r>
                    <a:rPr lang="en-US" dirty="0">
                      <a:latin typeface="Helvetica" panose="020B0604020202020204" pitchFamily="34" charset="0"/>
                      <a:ea typeface="Times New Roman" panose="02020603050405020304" pitchFamily="18" charset="0"/>
                      <a:cs typeface="Helvetica" panose="020B0604020202020204" pitchFamily="34" charset="0"/>
                    </a:rPr>
                    <a:t> 0.61 N (</a:t>
                  </a:r>
                  <a:r>
                    <a:rPr lang="en-US" dirty="0" err="1">
                      <a:latin typeface="Helvetica" panose="020B0604020202020204" pitchFamily="34" charset="0"/>
                      <a:ea typeface="Times New Roman" panose="02020603050405020304" pitchFamily="18" charset="0"/>
                      <a:cs typeface="Helvetica" panose="020B0604020202020204" pitchFamily="34" charset="0"/>
                    </a:rPr>
                    <a:t>Trọng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lượng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của</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khớp</a:t>
                  </a:r>
                  <a:r>
                    <a:rPr lang="en-US" dirty="0">
                      <a:latin typeface="Helvetica" panose="020B0604020202020204" pitchFamily="34" charset="0"/>
                      <a:ea typeface="Times New Roman" panose="02020603050405020304" pitchFamily="18" charset="0"/>
                      <a:cs typeface="Helvetica" panose="020B0604020202020204" pitchFamily="34" charset="0"/>
                    </a:rPr>
                    <a:t> DE)</a:t>
                  </a:r>
                </a:p>
                <a:p>
                  <a:pPr>
                    <a:lnSpc>
                      <a:spcPct val="150000"/>
                    </a:lnSpc>
                    <a:spcBef>
                      <a:spcPts val="600"/>
                    </a:spcBef>
                    <a:spcAft>
                      <a:spcPts val="600"/>
                    </a:spcAft>
                  </a:pPr>
                  <a14:m>
                    <m:oMath xmlns:m="http://schemas.openxmlformats.org/officeDocument/2006/math">
                      <m:r>
                        <a:rPr lang="en-US" i="1">
                          <a:latin typeface="Cambria Math" panose="02040503050406030204" pitchFamily="18" charset="0"/>
                          <a:ea typeface="Times New Roman" panose="02020603050405020304" pitchFamily="18" charset="0"/>
                        </a:rPr>
                        <m:t>𝐿</m:t>
                      </m:r>
                      <m:r>
                        <a:rPr lang="en-US" i="1">
                          <a:latin typeface="Cambria Math" panose="02040503050406030204" pitchFamily="18" charset="0"/>
                          <a:ea typeface="Times New Roman" panose="02020603050405020304" pitchFamily="18" charset="0"/>
                        </a:rPr>
                        <m:t> =</m:t>
                      </m:r>
                    </m:oMath>
                  </a14:m>
                  <a:r>
                    <a:rPr lang="en-US" dirty="0">
                      <a:latin typeface="Helvetica" panose="020B0604020202020204" pitchFamily="34" charset="0"/>
                      <a:ea typeface="Times New Roman" panose="02020603050405020304" pitchFamily="18" charset="0"/>
                      <a:cs typeface="Helvetica" panose="020B0604020202020204" pitchFamily="34" charset="0"/>
                    </a:rPr>
                    <a:t> 0.5 N (</a:t>
                  </a:r>
                  <a:r>
                    <a:rPr lang="en-US" dirty="0" err="1">
                      <a:latin typeface="Helvetica" panose="020B0604020202020204" pitchFamily="34" charset="0"/>
                      <a:ea typeface="Times New Roman" panose="02020603050405020304" pitchFamily="18" charset="0"/>
                      <a:cs typeface="Helvetica" panose="020B0604020202020204" pitchFamily="34" charset="0"/>
                    </a:rPr>
                    <a:t>Tải</a:t>
                  </a:r>
                  <a:r>
                    <a:rPr lang="en-US" dirty="0">
                      <a:latin typeface="Helvetica" panose="020B0604020202020204" pitchFamily="34" charset="0"/>
                      <a:ea typeface="Times New Roman" panose="02020603050405020304" pitchFamily="18" charset="0"/>
                      <a:cs typeface="Helvetica" panose="020B0604020202020204" pitchFamily="34" charset="0"/>
                    </a:rPr>
                    <a:t>)</a:t>
                  </a:r>
                </a:p>
                <a:p>
                  <a:pPr>
                    <a:lnSpc>
                      <a:spcPct val="150000"/>
                    </a:lnSpc>
                    <a:spcBef>
                      <a:spcPts val="600"/>
                    </a:spcBef>
                    <a:spcAft>
                      <a:spcPts val="600"/>
                    </a:spcAft>
                  </a:pPr>
                  <a14:m>
                    <m:oMath xmlns:m="http://schemas.openxmlformats.org/officeDocument/2006/math">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𝐶</m:t>
                          </m:r>
                        </m:e>
                        <m:sub>
                          <m:r>
                            <a:rPr lang="en-US" i="1">
                              <a:latin typeface="Cambria Math" panose="02040503050406030204" pitchFamily="18" charset="0"/>
                              <a:ea typeface="Times New Roman" panose="02020603050405020304" pitchFamily="18" charset="0"/>
                            </a:rPr>
                            <m:t>𝑚</m:t>
                          </m:r>
                        </m:sub>
                      </m:sSub>
                      <m:r>
                        <a:rPr lang="en-US" i="1">
                          <a:latin typeface="Cambria Math" panose="02040503050406030204" pitchFamily="18" charset="0"/>
                          <a:ea typeface="Times New Roman" panose="02020603050405020304" pitchFamily="18" charset="0"/>
                        </a:rPr>
                        <m:t>=0.55 </m:t>
                      </m:r>
                      <m:r>
                        <a:rPr lang="en-US" i="1">
                          <a:latin typeface="Cambria Math" panose="02040503050406030204" pitchFamily="18" charset="0"/>
                          <a:ea typeface="Times New Roman" panose="02020603050405020304" pitchFamily="18" charset="0"/>
                        </a:rPr>
                        <m:t>𝑁</m:t>
                      </m:r>
                    </m:oMath>
                  </a14:m>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Trọng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lượng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của</a:t>
                  </a:r>
                  <a:r>
                    <a:rPr lang="en-US" dirty="0">
                      <a:latin typeface="Helvetica" panose="020B0604020202020204" pitchFamily="34" charset="0"/>
                      <a:ea typeface="Times New Roman" panose="02020603050405020304" pitchFamily="18" charset="0"/>
                      <a:cs typeface="Helvetica" panose="020B0604020202020204" pitchFamily="34" charset="0"/>
                    </a:rPr>
                    <a:t> servo </a:t>
                  </a:r>
                  <a:r>
                    <a:rPr lang="en-US" dirty="0" err="1">
                      <a:latin typeface="Helvetica" panose="020B0604020202020204" pitchFamily="34" charset="0"/>
                      <a:ea typeface="Times New Roman" panose="02020603050405020304" pitchFamily="18" charset="0"/>
                      <a:cs typeface="Helvetica" panose="020B0604020202020204" pitchFamily="34" charset="0"/>
                    </a:rPr>
                    <a:t>tại</a:t>
                  </a:r>
                  <a:r>
                    <a:rPr lang="en-US" dirty="0">
                      <a:latin typeface="Helvetica" panose="020B0604020202020204" pitchFamily="34" charset="0"/>
                      <a:ea typeface="Times New Roman" panose="02020603050405020304" pitchFamily="18" charset="0"/>
                      <a:cs typeface="Helvetica" panose="020B0604020202020204" pitchFamily="34" charset="0"/>
                    </a:rPr>
                    <a:t> C)</a:t>
                  </a:r>
                </a:p>
                <a:p>
                  <a:pPr>
                    <a:lnSpc>
                      <a:spcPct val="150000"/>
                    </a:lnSpc>
                    <a:spcBef>
                      <a:spcPts val="600"/>
                    </a:spcBef>
                    <a:spcAft>
                      <a:spcPts val="600"/>
                    </a:spcAft>
                  </a:pPr>
                  <a14:m>
                    <m:oMath xmlns:m="http://schemas.openxmlformats.org/officeDocument/2006/math">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𝐷</m:t>
                          </m:r>
                        </m:e>
                        <m:sub>
                          <m:r>
                            <a:rPr lang="en-US" i="1">
                              <a:latin typeface="Cambria Math" panose="02040503050406030204" pitchFamily="18" charset="0"/>
                              <a:ea typeface="Times New Roman" panose="02020603050405020304" pitchFamily="18" charset="0"/>
                            </a:rPr>
                            <m:t>𝑚</m:t>
                          </m:r>
                        </m:sub>
                      </m:sSub>
                      <m:r>
                        <a:rPr lang="en-US" i="1">
                          <a:latin typeface="Cambria Math" panose="02040503050406030204" pitchFamily="18" charset="0"/>
                          <a:ea typeface="Times New Roman" panose="02020603050405020304" pitchFamily="18" charset="0"/>
                        </a:rPr>
                        <m:t>= 0.14 </m:t>
                      </m:r>
                      <m:r>
                        <a:rPr lang="en-US" i="1">
                          <a:latin typeface="Cambria Math" panose="02040503050406030204" pitchFamily="18" charset="0"/>
                          <a:ea typeface="Times New Roman" panose="02020603050405020304" pitchFamily="18" charset="0"/>
                        </a:rPr>
                        <m:t>𝑁</m:t>
                      </m:r>
                    </m:oMath>
                  </a14:m>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Trọng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lượng</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của</a:t>
                  </a:r>
                  <a:r>
                    <a:rPr lang="en-US" dirty="0">
                      <a:latin typeface="Helvetica" panose="020B0604020202020204" pitchFamily="34" charset="0"/>
                      <a:ea typeface="Times New Roman" panose="02020603050405020304" pitchFamily="18" charset="0"/>
                      <a:cs typeface="Helvetica" panose="020B0604020202020204" pitchFamily="34" charset="0"/>
                    </a:rPr>
                    <a:t> servo </a:t>
                  </a:r>
                  <a:r>
                    <a:rPr lang="en-US" dirty="0" err="1">
                      <a:latin typeface="Helvetica" panose="020B0604020202020204" pitchFamily="34" charset="0"/>
                      <a:ea typeface="Times New Roman" panose="02020603050405020304" pitchFamily="18" charset="0"/>
                      <a:cs typeface="Helvetica" panose="020B0604020202020204" pitchFamily="34" charset="0"/>
                    </a:rPr>
                    <a:t>tại</a:t>
                  </a:r>
                  <a:r>
                    <a:rPr lang="en-US" dirty="0">
                      <a:latin typeface="Helvetica" panose="020B0604020202020204" pitchFamily="34" charset="0"/>
                      <a:ea typeface="Times New Roman" panose="02020603050405020304" pitchFamily="18" charset="0"/>
                      <a:cs typeface="Helvetica" panose="020B0604020202020204" pitchFamily="34" charset="0"/>
                    </a:rPr>
                    <a:t> D)</a:t>
                  </a:r>
                </a:p>
              </p:txBody>
            </p:sp>
          </mc:Choice>
          <mc:Fallback>
            <p:sp>
              <p:nvSpPr>
                <p:cNvPr id="8" name="TextBox 7"/>
                <p:cNvSpPr txBox="1">
                  <a:spLocks noRot="1" noChangeAspect="1" noMove="1" noResize="1" noEditPoints="1" noAdjustHandles="1" noChangeArrowheads="1" noChangeShapeType="1" noTextEdit="1"/>
                </p:cNvSpPr>
                <p:nvPr/>
              </p:nvSpPr>
              <p:spPr>
                <a:xfrm>
                  <a:off x="844646" y="2017255"/>
                  <a:ext cx="6824668" cy="4493538"/>
                </a:xfrm>
                <a:prstGeom prst="rect">
                  <a:avLst/>
                </a:prstGeom>
                <a:blipFill>
                  <a:blip r:embed="rId2" cstate="print"/>
                  <a:stretch>
                    <a:fillRect l="-804" b="-136"/>
                  </a:stretch>
                </a:blipFill>
              </p:spPr>
              <p:txBody>
                <a:bodyPr/>
                <a:lstStyle/>
                <a:p>
                  <a:r>
                    <a:rPr lang="en-US">
                      <a:noFill/>
                    </a:rPr>
                    <a:t> </a:t>
                  </a:r>
                </a:p>
              </p:txBody>
            </p:sp>
          </mc:Fallback>
        </mc:AlternateContent>
        <p:pic>
          <p:nvPicPr>
            <p:cNvPr id="10" name="Picture 9" descr="A close up of a logo&#10;&#10;Description automatically generated">
              <a:extLst>
                <a:ext uri="{C183D7F6-B498-43B3-948B-1728B52AA6E4}">
                  <adec:decorative xmlns:lc="http://schemas.openxmlformats.org/drawingml/2006/lockedCanvas" xmlns:ve="http://schemas.openxmlformats.org/markup-compatibility/2006" xmlns=""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v="urn:schemas-microsoft-com:vml" xmlns:w10="urn:schemas-microsoft-com:office:word" xmlns:w="http://schemas.openxmlformats.org/wordprocessingml/2006/main" xmlns:w16cid="http://schemas.microsoft.com/office/word/2016/wordml/cid" xmlns:adec="http://schemas.microsoft.com/office/drawing/2017/decorativ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cx="http://schemas.microsoft.com/office/drawing/2014/chartex" xmlns:wpc="http://schemas.microsoft.com/office/word/2010/wordprocessingCanvas" val="0"/>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7960665" y="2380267"/>
              <a:ext cx="3812235" cy="2516428"/>
            </a:xfrm>
            <a:prstGeom prst="rect">
              <a:avLst/>
            </a:prstGeom>
            <a:ln>
              <a:solidFill>
                <a:schemeClr val="bg1"/>
              </a:solidFill>
            </a:ln>
          </p:spPr>
        </p:pic>
      </p:grpSp>
      <p:sp>
        <p:nvSpPr>
          <p:cNvPr id="14" name="TextBox 13"/>
          <p:cNvSpPr txBox="1"/>
          <p:nvPr/>
        </p:nvSpPr>
        <p:spPr>
          <a:xfrm>
            <a:off x="708865" y="1440787"/>
            <a:ext cx="5129228"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IV.3. Lựa chọn động cơ servo</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16</a:t>
            </a:r>
            <a:endParaRPr lang="en-US" sz="2000" dirty="0">
              <a:latin typeface="+mj-lt"/>
            </a:endParaRPr>
          </a:p>
        </p:txBody>
      </p:sp>
    </p:spTree>
    <p:extLst>
      <p:ext uri="{BB962C8B-B14F-4D97-AF65-F5344CB8AC3E}">
        <p14:creationId xmlns:p14="http://schemas.microsoft.com/office/powerpoint/2010/main" xmlns="" val="2131934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07672" y="1640728"/>
            <a:ext cx="11229474" cy="3927831"/>
            <a:chOff x="721739" y="2428519"/>
            <a:chExt cx="11229474" cy="3927831"/>
          </a:xfrm>
        </p:grpSpPr>
        <mc:AlternateContent xmlns:mc="http://schemas.openxmlformats.org/markup-compatibility/2006">
          <mc:Choice xmlns:a14="http://schemas.microsoft.com/office/drawing/2010/main" xmlns="" Requires="a14">
            <p:sp>
              <p:nvSpPr>
                <p:cNvPr id="7" name="Rectangle 6"/>
                <p:cNvSpPr/>
                <p:nvPr/>
              </p:nvSpPr>
              <p:spPr>
                <a:xfrm>
                  <a:off x="1088283" y="4186525"/>
                  <a:ext cx="5432259" cy="2169825"/>
                </a:xfrm>
                <a:prstGeom prst="rect">
                  <a:avLst/>
                </a:prstGeom>
              </p:spPr>
              <p:txBody>
                <a:bodyPr wrap="square">
                  <a:spAutoFit/>
                </a:bodyPr>
                <a:lstStyle/>
                <a:p>
                  <a:pPr>
                    <a:lnSpc>
                      <a:spcPct val="150000"/>
                    </a:lnSpc>
                  </a:pPr>
                  <a:endParaRPr lang="en-US" dirty="0" smtClean="0">
                    <a:latin typeface="Helvetica" panose="020B0604020202020204" pitchFamily="34" charset="0"/>
                    <a:ea typeface="Times New Roman" panose="02020603050405020304" pitchFamily="18" charset="0"/>
                    <a:cs typeface="Helvetica" panose="020B0604020202020204" pitchFamily="34" charset="0"/>
                  </a:endParaRPr>
                </a:p>
                <a:p>
                  <a:pPr>
                    <a:lnSpc>
                      <a:spcPct val="150000"/>
                    </a:lnSpc>
                  </a:pP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Vậy</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a:latin typeface="Helvetica" panose="020B0604020202020204" pitchFamily="34" charset="0"/>
                      <a:ea typeface="Times New Roman" panose="02020603050405020304" pitchFamily="18" charset="0"/>
                      <a:cs typeface="Helvetica" panose="020B0604020202020204" pitchFamily="34" charset="0"/>
                    </a:rPr>
                    <a:t>ta </a:t>
                  </a:r>
                  <a:r>
                    <a:rPr lang="en-US" dirty="0" err="1">
                      <a:latin typeface="Helvetica" panose="020B0604020202020204" pitchFamily="34" charset="0"/>
                      <a:ea typeface="Times New Roman" panose="02020603050405020304" pitchFamily="18" charset="0"/>
                      <a:cs typeface="Helvetica" panose="020B0604020202020204" pitchFamily="34" charset="0"/>
                    </a:rPr>
                    <a:t>có</a:t>
                  </a:r>
                  <a:endParaRPr lang="en-US" dirty="0">
                    <a:latin typeface="Helvetica" panose="020B0604020202020204" pitchFamily="34" charset="0"/>
                    <a:ea typeface="Times New Roman" panose="02020603050405020304" pitchFamily="18" charset="0"/>
                    <a:cs typeface="Helvetica" panose="020B0604020202020204" pitchFamily="34" charset="0"/>
                  </a:endParaRPr>
                </a:p>
                <a:p>
                  <a:pPr>
                    <a:lnSpc>
                      <a:spcPct val="150000"/>
                    </a:lnSpc>
                  </a:pPr>
                  <a14:m>
                    <m:oMath xmlns:m="http://schemas.openxmlformats.org/officeDocument/2006/math">
                      <m:r>
                        <a:rPr lang="en-US" i="1">
                          <a:latin typeface="Cambria Math" panose="02040503050406030204" pitchFamily="18" charset="0"/>
                          <a:ea typeface="Times New Roman" panose="02020603050405020304" pitchFamily="18" charset="0"/>
                        </a:rPr>
                        <m:t> </m:t>
                      </m:r>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𝑀</m:t>
                          </m:r>
                        </m:e>
                        <m:sub>
                          <m:r>
                            <a:rPr lang="en-US" i="1">
                              <a:latin typeface="Cambria Math" panose="02040503050406030204" pitchFamily="18" charset="0"/>
                              <a:ea typeface="Times New Roman" panose="02020603050405020304" pitchFamily="18" charset="0"/>
                            </a:rPr>
                            <m:t>𝐶</m:t>
                          </m:r>
                        </m:sub>
                      </m:sSub>
                      <m:r>
                        <a:rPr lang="en-US" i="1">
                          <a:latin typeface="Cambria Math" panose="02040503050406030204" pitchFamily="18" charset="0"/>
                          <a:ea typeface="Times New Roman" panose="02020603050405020304" pitchFamily="18" charset="0"/>
                        </a:rPr>
                        <m:t>=0.359 </m:t>
                      </m:r>
                      <m:r>
                        <a:rPr lang="en-US" i="1">
                          <a:latin typeface="Cambria Math" panose="02040503050406030204" pitchFamily="18" charset="0"/>
                          <a:ea typeface="Times New Roman" panose="02020603050405020304" pitchFamily="18" charset="0"/>
                        </a:rPr>
                        <m:t>𝑁𝑚</m:t>
                      </m:r>
                      <m:r>
                        <a:rPr lang="en-US" i="1">
                          <a:latin typeface="Cambria Math" panose="02040503050406030204" pitchFamily="18" charset="0"/>
                          <a:ea typeface="Times New Roman" panose="02020603050405020304" pitchFamily="18" charset="0"/>
                        </a:rPr>
                        <m:t> </m:t>
                      </m:r>
                    </m:oMath>
                  </a14:m>
                  <a:r>
                    <a:rPr lang="en-US" dirty="0">
                      <a:latin typeface="Helvetica" panose="020B0604020202020204" pitchFamily="34" charset="0"/>
                      <a:ea typeface="Times New Roman" panose="02020603050405020304" pitchFamily="18" charset="0"/>
                      <a:cs typeface="Helvetica" panose="020B0604020202020204" pitchFamily="34" charset="0"/>
                    </a:rPr>
                    <a:t>= 3.66 kg.cm</a:t>
                  </a:r>
                </a:p>
                <a:p>
                  <a:pPr>
                    <a:lnSpc>
                      <a:spcPct val="150000"/>
                    </a:lnSpc>
                  </a:pPr>
                  <a14:m>
                    <m:oMath xmlns:m="http://schemas.openxmlformats.org/officeDocument/2006/math">
                      <m:r>
                        <a:rPr lang="en-US" i="1">
                          <a:latin typeface="Cambria Math" panose="02040503050406030204" pitchFamily="18" charset="0"/>
                          <a:ea typeface="Times New Roman" panose="02020603050405020304" pitchFamily="18" charset="0"/>
                        </a:rPr>
                        <m:t> </m:t>
                      </m:r>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𝑀</m:t>
                          </m:r>
                        </m:e>
                        <m:sub>
                          <m:r>
                            <a:rPr lang="en-US" i="1">
                              <a:latin typeface="Cambria Math" panose="02040503050406030204" pitchFamily="18" charset="0"/>
                              <a:ea typeface="Times New Roman" panose="02020603050405020304" pitchFamily="18" charset="0"/>
                            </a:rPr>
                            <m:t>𝐵</m:t>
                          </m:r>
                        </m:sub>
                      </m:sSub>
                      <m:r>
                        <a:rPr lang="en-US" i="1">
                          <a:latin typeface="Cambria Math" panose="02040503050406030204" pitchFamily="18" charset="0"/>
                          <a:ea typeface="Times New Roman" panose="02020603050405020304" pitchFamily="18" charset="0"/>
                        </a:rPr>
                        <m:t>= 0.783 </m:t>
                      </m:r>
                      <m:r>
                        <a:rPr lang="en-US" i="1">
                          <a:latin typeface="Cambria Math" panose="02040503050406030204" pitchFamily="18" charset="0"/>
                          <a:ea typeface="Times New Roman" panose="02020603050405020304" pitchFamily="18" charset="0"/>
                        </a:rPr>
                        <m:t>𝑁𝑚</m:t>
                      </m:r>
                      <m:r>
                        <a:rPr lang="en-US" i="1">
                          <a:latin typeface="Cambria Math" panose="02040503050406030204" pitchFamily="18" charset="0"/>
                          <a:ea typeface="Times New Roman" panose="02020603050405020304" pitchFamily="18" charset="0"/>
                        </a:rPr>
                        <m:t> </m:t>
                      </m:r>
                    </m:oMath>
                  </a14:m>
                  <a:r>
                    <a:rPr lang="en-US" dirty="0">
                      <a:latin typeface="Helvetica" panose="020B0604020202020204" pitchFamily="34" charset="0"/>
                      <a:ea typeface="Times New Roman" panose="02020603050405020304" pitchFamily="18" charset="0"/>
                      <a:cs typeface="Helvetica" panose="020B0604020202020204" pitchFamily="34" charset="0"/>
                    </a:rPr>
                    <a:t>= 8 kg.cm</a:t>
                  </a:r>
                </a:p>
                <a:p>
                  <a:pPr>
                    <a:lnSpc>
                      <a:spcPct val="150000"/>
                    </a:lnSpc>
                  </a:pPr>
                  <a14:m>
                    <m:oMath xmlns:m="http://schemas.openxmlformats.org/officeDocument/2006/math">
                      <m:sSub>
                        <m:sSubPr>
                          <m:ctrlPr>
                            <a:rPr lang="en-US"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 </m:t>
                          </m:r>
                          <m:r>
                            <a:rPr lang="en-US" i="1">
                              <a:latin typeface="Cambria Math" panose="02040503050406030204" pitchFamily="18" charset="0"/>
                              <a:ea typeface="Times New Roman" panose="02020603050405020304" pitchFamily="18" charset="0"/>
                            </a:rPr>
                            <m:t>𝑀</m:t>
                          </m:r>
                        </m:e>
                        <m:sub>
                          <m:r>
                            <a:rPr lang="en-US" i="1">
                              <a:latin typeface="Cambria Math" panose="02040503050406030204" pitchFamily="18" charset="0"/>
                              <a:ea typeface="Times New Roman" panose="02020603050405020304" pitchFamily="18" charset="0"/>
                            </a:rPr>
                            <m:t>𝐷</m:t>
                          </m:r>
                          <m:r>
                            <a:rPr lang="en-US" i="1">
                              <a:latin typeface="Cambria Math" panose="02040503050406030204" pitchFamily="18" charset="0"/>
                              <a:ea typeface="Times New Roman" panose="02020603050405020304" pitchFamily="18" charset="0"/>
                            </a:rPr>
                            <m:t> </m:t>
                          </m:r>
                        </m:sub>
                      </m:sSub>
                      <m:r>
                        <a:rPr lang="en-US" i="1">
                          <a:latin typeface="Cambria Math" panose="02040503050406030204" pitchFamily="18" charset="0"/>
                          <a:ea typeface="Times New Roman" panose="02020603050405020304" pitchFamily="18" charset="0"/>
                        </a:rPr>
                        <m:t>= 0.1153 </m:t>
                      </m:r>
                      <m:r>
                        <a:rPr lang="en-US" i="1">
                          <a:latin typeface="Cambria Math" panose="02040503050406030204" pitchFamily="18" charset="0"/>
                          <a:ea typeface="Times New Roman" panose="02020603050405020304" pitchFamily="18" charset="0"/>
                        </a:rPr>
                        <m:t>𝑁𝑚</m:t>
                      </m:r>
                    </m:oMath>
                  </a14:m>
                  <a:r>
                    <a:rPr lang="en-US" dirty="0">
                      <a:latin typeface="Helvetica" panose="020B0604020202020204" pitchFamily="34" charset="0"/>
                      <a:ea typeface="Times New Roman" panose="02020603050405020304" pitchFamily="18" charset="0"/>
                      <a:cs typeface="Helvetica" panose="020B0604020202020204" pitchFamily="34" charset="0"/>
                    </a:rPr>
                    <a:t> = 1.18 kg.cm</a:t>
                  </a:r>
                </a:p>
              </p:txBody>
            </p:sp>
          </mc:Choice>
          <mc:Fallback>
            <p:sp>
              <p:nvSpPr>
                <p:cNvPr id="7" name="Rectangle 6"/>
                <p:cNvSpPr>
                  <a:spLocks noRot="1" noChangeAspect="1" noMove="1" noResize="1" noEditPoints="1" noAdjustHandles="1" noChangeArrowheads="1" noChangeShapeType="1" noTextEdit="1"/>
                </p:cNvSpPr>
                <p:nvPr/>
              </p:nvSpPr>
              <p:spPr>
                <a:xfrm>
                  <a:off x="1088283" y="4186525"/>
                  <a:ext cx="5432259" cy="2169825"/>
                </a:xfrm>
                <a:prstGeom prst="rect">
                  <a:avLst/>
                </a:prstGeom>
                <a:blipFill>
                  <a:blip r:embed="rId2" cstate="print"/>
                  <a:stretch>
                    <a:fillRect b="-14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8" name="TextBox 7"/>
                <p:cNvSpPr txBox="1"/>
                <p:nvPr/>
              </p:nvSpPr>
              <p:spPr>
                <a:xfrm>
                  <a:off x="721739" y="2428519"/>
                  <a:ext cx="9260461"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𝐶</m:t>
                                </m:r>
                              </m:sub>
                            </m:sSub>
                          </m:e>
                        </m:nary>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𝐶</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𝐷</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r>
                              <a:rPr lang="en-US" i="1">
                                <a:latin typeface="Cambria Math" panose="02040503050406030204" pitchFamily="18" charset="0"/>
                              </a:rPr>
                              <m:t> +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𝐷𝐸</m:t>
                                    </m:r>
                                  </m:sub>
                                </m:sSub>
                              </m:num>
                              <m:den>
                                <m:r>
                                  <a:rPr lang="en-US" i="1">
                                    <a:latin typeface="Cambria Math" panose="02040503050406030204" pitchFamily="18" charset="0"/>
                                  </a:rPr>
                                  <m:t>2</m:t>
                                </m:r>
                              </m:den>
                            </m:f>
                          </m:e>
                        </m:d>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𝐷𝐸</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r>
                              <a:rPr lang="en-US" i="1">
                                <a:latin typeface="Cambria Math" panose="02040503050406030204" pitchFamily="18" charset="0"/>
                              </a:rPr>
                              <m:t> </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𝑐</m:t>
                            </m:r>
                          </m:sub>
                        </m:sSub>
                        <m:r>
                          <a:rPr lang="en-US" i="1">
                            <a:latin typeface="Cambria Math" panose="02040503050406030204" pitchFamily="18" charset="0"/>
                          </a:rPr>
                          <m:t>=0 </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21739" y="2428519"/>
                  <a:ext cx="9260461" cy="763094"/>
                </a:xfrm>
                <a:prstGeom prst="rect">
                  <a:avLst/>
                </a:prstGeom>
                <a:blipFill>
                  <a:blip r:embed="rId3"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9" name="TextBox 8"/>
                <p:cNvSpPr txBox="1"/>
                <p:nvPr/>
              </p:nvSpPr>
              <p:spPr>
                <a:xfrm>
                  <a:off x="874139" y="3378934"/>
                  <a:ext cx="11077074" cy="12798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𝐵</m:t>
                                </m:r>
                              </m:sub>
                            </m:sSub>
                            <m:r>
                              <a:rPr lang="en-US" b="0" i="1" smtClean="0">
                                <a:latin typeface="Cambria Math" panose="02040503050406030204" pitchFamily="18" charset="0"/>
                              </a:rPr>
                              <m:t>=</m:t>
                            </m:r>
                          </m:e>
                        </m:nary>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𝐶</m:t>
                            </m:r>
                          </m:sub>
                        </m:sSub>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num>
                              <m:den>
                                <m:r>
                                  <a:rPr lang="en-US" i="1">
                                    <a:latin typeface="Cambria Math" panose="02040503050406030204" pitchFamily="18" charset="0"/>
                                  </a:rPr>
                                  <m:t>2</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𝐵𝐶</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𝐷</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𝐵𝐶</m:t>
                                    </m:r>
                                  </m:sub>
                                </m:sSub>
                                <m:r>
                                  <a:rPr lang="en-US" i="1">
                                    <a:latin typeface="Cambria Math" panose="02040503050406030204" pitchFamily="18" charset="0"/>
                                  </a:rPr>
                                  <m:t>+ </m:t>
                                </m:r>
                                <m:r>
                                  <a:rPr lang="en-US" i="1">
                                    <a:latin typeface="Cambria Math" panose="02040503050406030204" pitchFamily="18" charset="0"/>
                                  </a:rPr>
                                  <m:t>𝐿</m:t>
                                </m:r>
                              </m:e>
                              <m:sub>
                                <m:r>
                                  <a:rPr lang="en-US" i="1">
                                    <a:latin typeface="Cambria Math" panose="02040503050406030204" pitchFamily="18" charset="0"/>
                                  </a:rPr>
                                  <m:t>𝐶𝐷</m:t>
                                </m:r>
                              </m:sub>
                            </m:sSub>
                            <m:r>
                              <a:rPr lang="en-US" i="1">
                                <a:latin typeface="Cambria Math" panose="02040503050406030204" pitchFamily="18" charset="0"/>
                              </a:rPr>
                              <m:t> +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𝐷𝐸</m:t>
                                    </m:r>
                                  </m:sub>
                                </m:sSub>
                              </m:num>
                              <m:den>
                                <m:r>
                                  <a:rPr lang="en-US" i="1">
                                    <a:latin typeface="Cambria Math" panose="02040503050406030204" pitchFamily="18" charset="0"/>
                                  </a:rPr>
                                  <m:t>2</m:t>
                                </m:r>
                              </m:den>
                            </m:f>
                          </m:e>
                        </m:d>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𝐷𝐸</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𝐵𝐶</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r>
                              <a:rPr lang="en-US" i="1">
                                <a:latin typeface="Cambria Math" panose="02040503050406030204" pitchFamily="18" charset="0"/>
                              </a:rPr>
                              <m:t> </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𝐶𝐷</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𝐵𝐶</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r>
                              <a:rPr lang="en-US" i="1">
                                <a:latin typeface="Cambria Math" panose="02040503050406030204" pitchFamily="18" charset="0"/>
                              </a:rPr>
                              <m:t> </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𝐵𝐶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𝐵</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𝐵𝐶</m:t>
                                </m:r>
                              </m:sub>
                            </m:sSub>
                          </m:num>
                          <m:den>
                            <m:r>
                              <a:rPr lang="en-US" i="1">
                                <a:latin typeface="Cambria Math" panose="02040503050406030204" pitchFamily="18" charset="0"/>
                              </a:rPr>
                              <m:t>2</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𝐵</m:t>
                            </m:r>
                          </m:sub>
                        </m:sSub>
                        <m:r>
                          <a:rPr lang="en-US" i="1">
                            <a:latin typeface="Cambria Math" panose="02040503050406030204" pitchFamily="18" charset="0"/>
                          </a:rPr>
                          <m:t>=0</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874139" y="3378934"/>
                  <a:ext cx="11077074" cy="1279838"/>
                </a:xfrm>
                <a:prstGeom prst="rect">
                  <a:avLst/>
                </a:prstGeom>
                <a:blipFill>
                  <a:blip r:embed="rId4" cstate="print"/>
                  <a:stretch>
                    <a:fillRect/>
                  </a:stretch>
                </a:blipFill>
              </p:spPr>
              <p:txBody>
                <a:bodyPr/>
                <a:lstStyle/>
                <a:p>
                  <a:r>
                    <a:rPr lang="en-US">
                      <a:noFill/>
                    </a:rPr>
                    <a:t> </a:t>
                  </a:r>
                </a:p>
              </p:txBody>
            </p:sp>
          </mc:Fallback>
        </mc:AlternateContent>
      </p:gr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17</a:t>
            </a:r>
            <a:endParaRPr lang="en-US" sz="2000" dirty="0">
              <a:latin typeface="+mj-lt"/>
            </a:endParaRPr>
          </a:p>
        </p:txBody>
      </p:sp>
    </p:spTree>
    <p:extLst>
      <p:ext uri="{BB962C8B-B14F-4D97-AF65-F5344CB8AC3E}">
        <p14:creationId xmlns:p14="http://schemas.microsoft.com/office/powerpoint/2010/main" xmlns="" val="1686093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232916"/>
            <a:ext cx="6019800" cy="3000821"/>
          </a:xfrm>
          <a:prstGeom prst="rect">
            <a:avLst/>
          </a:prstGeom>
        </p:spPr>
        <p:txBody>
          <a:bodyPr wrap="square">
            <a:spAutoFit/>
          </a:bodyPr>
          <a:lstStyle/>
          <a:p>
            <a:pPr>
              <a:lnSpc>
                <a:spcPct val="150000"/>
              </a:lnSpc>
              <a:spcBef>
                <a:spcPts val="600"/>
              </a:spcBef>
              <a:spcAft>
                <a:spcPts val="600"/>
              </a:spcAft>
            </a:pP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Dựa</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trên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thông</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số</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tính</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toán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được</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chúng</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em</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đã</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lựa</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chọn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ra</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các</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loại</a:t>
            </a:r>
            <a:r>
              <a:rPr lang="en-US" dirty="0" smtClean="0">
                <a:latin typeface="Helvetica" panose="020B0604020202020204" pitchFamily="34" charset="0"/>
                <a:ea typeface="Times New Roman" panose="02020603050405020304" pitchFamily="18" charset="0"/>
                <a:cs typeface="Helvetica" panose="020B0604020202020204" pitchFamily="34" charset="0"/>
              </a:rPr>
              <a:t> servo </a:t>
            </a:r>
            <a:r>
              <a:rPr lang="en-US" dirty="0" err="1" smtClean="0">
                <a:latin typeface="Helvetica" panose="020B0604020202020204" pitchFamily="34" charset="0"/>
                <a:ea typeface="Times New Roman" panose="02020603050405020304" pitchFamily="18" charset="0"/>
                <a:cs typeface="Helvetica" panose="020B0604020202020204" pitchFamily="34" charset="0"/>
              </a:rPr>
              <a:t>sau</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là</a:t>
            </a:r>
            <a:r>
              <a:rPr lang="en-US" dirty="0" smtClean="0">
                <a:latin typeface="Helvetica" panose="020B0604020202020204" pitchFamily="34" charset="0"/>
                <a:ea typeface="Times New Roman" panose="02020603050405020304" pitchFamily="18" charset="0"/>
                <a:cs typeface="Helvetica" panose="020B0604020202020204" pitchFamily="34" charset="0"/>
              </a:rPr>
              <a:t> servo MG996R </a:t>
            </a:r>
            <a:r>
              <a:rPr lang="en-US" dirty="0" err="1" smtClean="0">
                <a:latin typeface="Helvetica" panose="020B0604020202020204" pitchFamily="34" charset="0"/>
                <a:ea typeface="Times New Roman" panose="02020603050405020304" pitchFamily="18" charset="0"/>
                <a:cs typeface="Helvetica" panose="020B0604020202020204" pitchFamily="34" charset="0"/>
              </a:rPr>
              <a:t>và</a:t>
            </a:r>
            <a:r>
              <a:rPr lang="en-US" dirty="0" smtClean="0">
                <a:latin typeface="Helvetica" panose="020B0604020202020204" pitchFamily="34" charset="0"/>
                <a:ea typeface="Times New Roman" panose="02020603050405020304" pitchFamily="18" charset="0"/>
                <a:cs typeface="Helvetica" panose="020B0604020202020204" pitchFamily="34" charset="0"/>
              </a:rPr>
              <a:t> SG90. </a:t>
            </a:r>
            <a:r>
              <a:rPr lang="en-US" dirty="0" err="1" smtClean="0">
                <a:latin typeface="Helvetica" panose="020B0604020202020204" pitchFamily="34" charset="0"/>
                <a:ea typeface="Times New Roman" panose="02020603050405020304" pitchFamily="18" charset="0"/>
                <a:cs typeface="Helvetica" panose="020B0604020202020204" pitchFamily="34" charset="0"/>
              </a:rPr>
              <a:t>Với</a:t>
            </a:r>
            <a:r>
              <a:rPr lang="en-US" dirty="0" smtClean="0">
                <a:latin typeface="Helvetica" panose="020B0604020202020204" pitchFamily="34" charset="0"/>
                <a:ea typeface="Times New Roman" panose="02020603050405020304" pitchFamily="18" charset="0"/>
                <a:cs typeface="Helvetica" panose="020B0604020202020204" pitchFamily="34" charset="0"/>
              </a:rPr>
              <a:t> servo MG996R </a:t>
            </a:r>
            <a:r>
              <a:rPr lang="en-US" dirty="0" err="1" smtClean="0">
                <a:latin typeface="Helvetica" panose="020B0604020202020204" pitchFamily="34" charset="0"/>
                <a:ea typeface="Times New Roman" panose="02020603050405020304" pitchFamily="18" charset="0"/>
                <a:cs typeface="Helvetica" panose="020B0604020202020204" pitchFamily="34" charset="0"/>
              </a:rPr>
              <a:t>có</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momen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giữ</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là</a:t>
            </a:r>
            <a:r>
              <a:rPr lang="en-US" dirty="0" smtClean="0">
                <a:latin typeface="Helvetica" panose="020B0604020202020204" pitchFamily="34" charset="0"/>
                <a:ea typeface="Times New Roman" panose="02020603050405020304" pitchFamily="18" charset="0"/>
                <a:cs typeface="Helvetica" panose="020B0604020202020204" pitchFamily="34" charset="0"/>
              </a:rPr>
              <a:t> 9.4 kg.cm (</a:t>
            </a:r>
            <a:r>
              <a:rPr lang="en-US" dirty="0" err="1" smtClean="0">
                <a:latin typeface="Helvetica" panose="020B0604020202020204" pitchFamily="34" charset="0"/>
                <a:ea typeface="Times New Roman" panose="02020603050405020304" pitchFamily="18" charset="0"/>
                <a:cs typeface="Helvetica" panose="020B0604020202020204" pitchFamily="34" charset="0"/>
              </a:rPr>
              <a:t>tại</a:t>
            </a:r>
            <a:r>
              <a:rPr lang="en-US" dirty="0" smtClean="0">
                <a:latin typeface="Helvetica" panose="020B0604020202020204" pitchFamily="34" charset="0"/>
                <a:ea typeface="Times New Roman" panose="02020603050405020304" pitchFamily="18" charset="0"/>
                <a:cs typeface="Helvetica" panose="020B0604020202020204" pitchFamily="34" charset="0"/>
              </a:rPr>
              <a:t> 4V) </a:t>
            </a:r>
            <a:r>
              <a:rPr lang="en-US" dirty="0" err="1" smtClean="0">
                <a:latin typeface="Helvetica" panose="020B0604020202020204" pitchFamily="34" charset="0"/>
                <a:ea typeface="Times New Roman" panose="02020603050405020304" pitchFamily="18" charset="0"/>
                <a:cs typeface="Helvetica" panose="020B0604020202020204" pitchFamily="34" charset="0"/>
              </a:rPr>
              <a:t>phù</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hợp</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với</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yêu</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cầu</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của</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khớp</a:t>
            </a:r>
            <a:r>
              <a:rPr lang="en-US" dirty="0" smtClean="0">
                <a:latin typeface="Helvetica" panose="020B0604020202020204" pitchFamily="34" charset="0"/>
                <a:ea typeface="Times New Roman" panose="02020603050405020304" pitchFamily="18" charset="0"/>
                <a:cs typeface="Helvetica" panose="020B0604020202020204" pitchFamily="34" charset="0"/>
              </a:rPr>
              <a:t> B </a:t>
            </a:r>
            <a:r>
              <a:rPr lang="en-US" dirty="0" err="1" smtClean="0">
                <a:latin typeface="Helvetica" panose="020B0604020202020204" pitchFamily="34" charset="0"/>
                <a:ea typeface="Times New Roman" panose="02020603050405020304" pitchFamily="18" charset="0"/>
                <a:cs typeface="Helvetica" panose="020B0604020202020204" pitchFamily="34" charset="0"/>
              </a:rPr>
              <a:t>và</a:t>
            </a:r>
            <a:r>
              <a:rPr lang="en-US" dirty="0" smtClean="0">
                <a:latin typeface="Helvetica" panose="020B0604020202020204" pitchFamily="34" charset="0"/>
                <a:ea typeface="Times New Roman" panose="02020603050405020304" pitchFamily="18" charset="0"/>
                <a:cs typeface="Helvetica" panose="020B0604020202020204" pitchFamily="34" charset="0"/>
              </a:rPr>
              <a:t> C. </a:t>
            </a:r>
            <a:r>
              <a:rPr lang="en-US" dirty="0" err="1" smtClean="0">
                <a:latin typeface="Helvetica" panose="020B0604020202020204" pitchFamily="34" charset="0"/>
                <a:ea typeface="Times New Roman" panose="02020603050405020304" pitchFamily="18" charset="0"/>
                <a:cs typeface="Helvetica" panose="020B0604020202020204" pitchFamily="34" charset="0"/>
              </a:rPr>
              <a:t>Còn</a:t>
            </a:r>
            <a:r>
              <a:rPr lang="en-US" dirty="0" smtClean="0">
                <a:latin typeface="Helvetica" panose="020B0604020202020204" pitchFamily="34" charset="0"/>
                <a:ea typeface="Times New Roman" panose="02020603050405020304" pitchFamily="18" charset="0"/>
                <a:cs typeface="Helvetica" panose="020B0604020202020204" pitchFamily="34" charset="0"/>
              </a:rPr>
              <a:t> servo SG90 </a:t>
            </a:r>
            <a:r>
              <a:rPr lang="en-US" dirty="0" err="1" smtClean="0">
                <a:latin typeface="Helvetica" panose="020B0604020202020204" pitchFamily="34" charset="0"/>
                <a:ea typeface="Times New Roman" panose="02020603050405020304" pitchFamily="18" charset="0"/>
                <a:cs typeface="Helvetica" panose="020B0604020202020204" pitchFamily="34" charset="0"/>
              </a:rPr>
              <a:t>có</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momen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giữ</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là</a:t>
            </a:r>
            <a:r>
              <a:rPr lang="en-US" dirty="0" smtClean="0">
                <a:latin typeface="Helvetica" panose="020B0604020202020204" pitchFamily="34" charset="0"/>
                <a:ea typeface="Times New Roman" panose="02020603050405020304" pitchFamily="18" charset="0"/>
                <a:cs typeface="Helvetica" panose="020B0604020202020204" pitchFamily="34" charset="0"/>
              </a:rPr>
              <a:t> 2.5 kg.cm ( </a:t>
            </a:r>
            <a:r>
              <a:rPr lang="en-US" dirty="0" err="1" smtClean="0">
                <a:latin typeface="Helvetica" panose="020B0604020202020204" pitchFamily="34" charset="0"/>
                <a:ea typeface="Times New Roman" panose="02020603050405020304" pitchFamily="18" charset="0"/>
                <a:cs typeface="Helvetica" panose="020B0604020202020204" pitchFamily="34" charset="0"/>
              </a:rPr>
              <a:t>tại</a:t>
            </a:r>
            <a:r>
              <a:rPr lang="en-US" dirty="0" smtClean="0">
                <a:latin typeface="Helvetica" panose="020B0604020202020204" pitchFamily="34" charset="0"/>
                <a:ea typeface="Times New Roman" panose="02020603050405020304" pitchFamily="18" charset="0"/>
                <a:cs typeface="Helvetica" panose="020B0604020202020204" pitchFamily="34" charset="0"/>
              </a:rPr>
              <a:t> 4V) </a:t>
            </a:r>
            <a:r>
              <a:rPr lang="en-US" dirty="0" err="1" smtClean="0">
                <a:latin typeface="Helvetica" panose="020B0604020202020204" pitchFamily="34" charset="0"/>
                <a:ea typeface="Times New Roman" panose="02020603050405020304" pitchFamily="18" charset="0"/>
                <a:cs typeface="Helvetica" panose="020B0604020202020204" pitchFamily="34" charset="0"/>
              </a:rPr>
              <a:t>phù</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hợp</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với</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khớp</a:t>
            </a:r>
            <a:r>
              <a:rPr lang="en-US" dirty="0" smtClean="0">
                <a:latin typeface="Helvetica" panose="020B0604020202020204" pitchFamily="34" charset="0"/>
                <a:ea typeface="Times New Roman" panose="02020603050405020304" pitchFamily="18" charset="0"/>
                <a:cs typeface="Helvetica" panose="020B0604020202020204" pitchFamily="34" charset="0"/>
              </a:rPr>
              <a:t> D </a:t>
            </a:r>
            <a:r>
              <a:rPr lang="en-US" dirty="0" err="1" smtClean="0">
                <a:latin typeface="Helvetica" panose="020B0604020202020204" pitchFamily="34" charset="0"/>
                <a:ea typeface="Times New Roman" panose="02020603050405020304" pitchFamily="18" charset="0"/>
                <a:cs typeface="Helvetica" panose="020B0604020202020204" pitchFamily="34" charset="0"/>
              </a:rPr>
              <a:t>để</a:t>
            </a:r>
            <a:r>
              <a:rPr lang="en-US" dirty="0" smtClean="0">
                <a:latin typeface="Helvetica" panose="020B0604020202020204" pitchFamily="34" charset="0"/>
                <a:ea typeface="Times New Roman" panose="02020603050405020304" pitchFamily="18" charset="0"/>
                <a:cs typeface="Helvetica" panose="020B0604020202020204" pitchFamily="34" charset="0"/>
              </a:rPr>
              <a:t> quay </a:t>
            </a:r>
            <a:r>
              <a:rPr lang="en-US" dirty="0" err="1" smtClean="0">
                <a:latin typeface="Helvetica" panose="020B0604020202020204" pitchFamily="34" charset="0"/>
                <a:ea typeface="Times New Roman" panose="02020603050405020304" pitchFamily="18" charset="0"/>
                <a:cs typeface="Helvetica" panose="020B0604020202020204" pitchFamily="34" charset="0"/>
              </a:rPr>
              <a:t>tay</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gắp</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Cả</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hai</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loại</a:t>
            </a:r>
            <a:r>
              <a:rPr lang="en-US" dirty="0" smtClean="0">
                <a:latin typeface="Helvetica" panose="020B0604020202020204" pitchFamily="34" charset="0"/>
                <a:ea typeface="Times New Roman" panose="02020603050405020304" pitchFamily="18" charset="0"/>
                <a:cs typeface="Helvetica" panose="020B0604020202020204" pitchFamily="34" charset="0"/>
              </a:rPr>
              <a:t> servo </a:t>
            </a:r>
            <a:r>
              <a:rPr lang="en-US" dirty="0" err="1" smtClean="0">
                <a:latin typeface="Helvetica" panose="020B0604020202020204" pitchFamily="34" charset="0"/>
                <a:ea typeface="Times New Roman" panose="02020603050405020304" pitchFamily="18" charset="0"/>
                <a:cs typeface="Helvetica" panose="020B0604020202020204" pitchFamily="34" charset="0"/>
              </a:rPr>
              <a:t>đều</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là</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hai</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loại</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phổ</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biến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nên</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có</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dễ</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dàng</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trong</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việc</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sử</a:t>
            </a:r>
            <a:r>
              <a:rPr lang="en-US" dirty="0" smtClean="0">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latin typeface="Helvetica" panose="020B0604020202020204" pitchFamily="34" charset="0"/>
                <a:ea typeface="Times New Roman" panose="02020603050405020304" pitchFamily="18" charset="0"/>
                <a:cs typeface="Helvetica" panose="020B0604020202020204" pitchFamily="34" charset="0"/>
              </a:rPr>
              <a:t>dụng</a:t>
            </a:r>
            <a:r>
              <a:rPr lang="en-US" dirty="0" smtClean="0">
                <a:latin typeface="Helvetica" panose="020B0604020202020204" pitchFamily="34" charset="0"/>
                <a:ea typeface="Times New Roman" panose="02020603050405020304" pitchFamily="18" charset="0"/>
                <a:cs typeface="Helvetica" panose="020B0604020202020204" pitchFamily="34" charset="0"/>
              </a:rPr>
              <a:t>.</a:t>
            </a:r>
            <a:endParaRPr lang="en-US" dirty="0">
              <a:latin typeface="Helvetica" panose="020B0604020202020204" pitchFamily="34" charset="0"/>
              <a:ea typeface="Times New Roman" panose="02020603050405020304" pitchFamily="18" charset="0"/>
              <a:cs typeface="Helvetica" panose="020B0604020202020204" pitchFamily="34" charset="0"/>
            </a:endParaRPr>
          </a:p>
        </p:txBody>
      </p:sp>
      <p:pic>
        <p:nvPicPr>
          <p:cNvPr id="3" name="Picture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0906" y="3524480"/>
            <a:ext cx="3021728" cy="2115497"/>
          </a:xfrm>
          <a:prstGeom prst="rect">
            <a:avLst/>
          </a:prstGeom>
          <a:noFill/>
          <a:ln>
            <a:noFill/>
          </a:ln>
        </p:spPr>
      </p:pic>
      <p:sp>
        <p:nvSpPr>
          <p:cNvPr id="4" name="TextBox 3"/>
          <p:cNvSpPr txBox="1"/>
          <p:nvPr/>
        </p:nvSpPr>
        <p:spPr>
          <a:xfrm>
            <a:off x="7392522" y="3070742"/>
            <a:ext cx="3054269" cy="338554"/>
          </a:xfrm>
          <a:prstGeom prst="rect">
            <a:avLst/>
          </a:prstGeom>
          <a:noFill/>
        </p:spPr>
        <p:txBody>
          <a:bodyPr wrap="square" rtlCol="0">
            <a:spAutoFit/>
          </a:bodyPr>
          <a:lstStyle/>
          <a:p>
            <a:pPr algn="ctr"/>
            <a:r>
              <a:rPr lang="en-US" sz="1600" i="1" dirty="0" err="1">
                <a:latin typeface="Helvetica" panose="020B0604020202020204" pitchFamily="34" charset="0"/>
                <a:cs typeface="Helvetica" panose="020B0604020202020204" pitchFamily="34" charset="0"/>
              </a:rPr>
              <a:t>Động</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cơ</a:t>
            </a:r>
            <a:r>
              <a:rPr lang="en-US" sz="1600" i="1" dirty="0">
                <a:latin typeface="Helvetica" panose="020B0604020202020204" pitchFamily="34" charset="0"/>
                <a:cs typeface="Helvetica" panose="020B0604020202020204" pitchFamily="34" charset="0"/>
              </a:rPr>
              <a:t> servo MG996R</a:t>
            </a:r>
            <a:endParaRPr lang="en-US" sz="1600" dirty="0">
              <a:latin typeface="Helvetica" panose="020B0604020202020204" pitchFamily="34" charset="0"/>
              <a:cs typeface="Helvetica" panose="020B0604020202020204" pitchFamily="34" charset="0"/>
            </a:endParaRPr>
          </a:p>
        </p:txBody>
      </p:sp>
      <p:sp>
        <p:nvSpPr>
          <p:cNvPr id="5" name="TextBox 4"/>
          <p:cNvSpPr txBox="1"/>
          <p:nvPr/>
        </p:nvSpPr>
        <p:spPr>
          <a:xfrm>
            <a:off x="7558045" y="5636102"/>
            <a:ext cx="2815389" cy="338554"/>
          </a:xfrm>
          <a:prstGeom prst="rect">
            <a:avLst/>
          </a:prstGeom>
          <a:noFill/>
        </p:spPr>
        <p:txBody>
          <a:bodyPr wrap="square" rtlCol="0">
            <a:spAutoFit/>
          </a:bodyPr>
          <a:lstStyle/>
          <a:p>
            <a:pPr algn="ctr"/>
            <a:r>
              <a:rPr lang="en-US" sz="1600" i="1" dirty="0" err="1">
                <a:latin typeface="Helvetica" panose="020B0604020202020204" pitchFamily="34" charset="0"/>
                <a:cs typeface="Helvetica" panose="020B0604020202020204" pitchFamily="34" charset="0"/>
              </a:rPr>
              <a:t>Động</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cơ</a:t>
            </a:r>
            <a:r>
              <a:rPr lang="en-US" sz="1600" i="1" dirty="0">
                <a:latin typeface="Helvetica" panose="020B0604020202020204" pitchFamily="34" charset="0"/>
                <a:cs typeface="Helvetica" panose="020B0604020202020204" pitchFamily="34" charset="0"/>
              </a:rPr>
              <a:t> servo SG90</a:t>
            </a:r>
            <a:endParaRPr lang="en-US" sz="1600" dirty="0">
              <a:latin typeface="Helvetica" panose="020B0604020202020204" pitchFamily="34" charset="0"/>
              <a:cs typeface="Helvetica" panose="020B0604020202020204" pitchFamily="34" charset="0"/>
            </a:endParaRPr>
          </a:p>
        </p:txBody>
      </p:sp>
      <p:pic>
        <p:nvPicPr>
          <p:cNvPr id="8" name="Picture 7"/>
          <p:cNvPicPr/>
          <p:nvPr/>
        </p:nvPicPr>
        <p:blipFill rotWithShape="1">
          <a:blip r:embed="rId3" cstate="print">
            <a:extLst>
              <a:ext uri="{28A0092B-C50C-407E-A947-70E740481C1C}">
                <a14:useLocalDpi xmlns:a14="http://schemas.microsoft.com/office/drawing/2010/main" xmlns="" val="0"/>
              </a:ext>
            </a:extLst>
          </a:blip>
          <a:srcRect l="14081" t="9226" r="5127" b="13250"/>
          <a:stretch/>
        </p:blipFill>
        <p:spPr bwMode="auto">
          <a:xfrm>
            <a:off x="7462552" y="929880"/>
            <a:ext cx="2963134" cy="2168743"/>
          </a:xfrm>
          <a:prstGeom prst="rect">
            <a:avLst/>
          </a:prstGeom>
          <a:noFill/>
          <a:ln>
            <a:noFill/>
          </a:ln>
          <a:extLst>
            <a:ext uri="{53640926-AAD7-44D8-BBD7-CCE9431645EC}">
              <a14:shadowObscured xmlns:a14="http://schemas.microsoft.com/office/drawing/2010/main" xmlns=""/>
            </a:ext>
          </a:extLst>
        </p:spPr>
      </p:pic>
      <p:sp>
        <p:nvSpPr>
          <p:cNvPr id="7"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18</a:t>
            </a:r>
            <a:endParaRPr lang="en-US" sz="2000" dirty="0">
              <a:latin typeface="+mj-lt"/>
            </a:endParaRPr>
          </a:p>
        </p:txBody>
      </p:sp>
    </p:spTree>
    <p:extLst>
      <p:ext uri="{BB962C8B-B14F-4D97-AF65-F5344CB8AC3E}">
        <p14:creationId xmlns:p14="http://schemas.microsoft.com/office/powerpoint/2010/main" xmlns="" val="3965982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content.xx.fbcdn.net/v/t1.15752-9/96454278_2552270131769023_6748987093537521664_n.jpg?_nc_cat=111&amp;_nc_sid=b96e70&amp;_nc_ohc=eT2s55Zk69AAX8WFhj7&amp;_nc_ad=z-m&amp;_nc_cid=0&amp;_nc_zor=9&amp;_nc_ht=scontent.xx&amp;oh=eeb111009905754dc29d565a555c25a7&amp;oe=5EE0543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73283" y="1758461"/>
            <a:ext cx="4906115" cy="368287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4259517" y="5684261"/>
            <a:ext cx="2800767" cy="369332"/>
          </a:xfrm>
          <a:prstGeom prst="rect">
            <a:avLst/>
          </a:prstGeom>
        </p:spPr>
        <p:txBody>
          <a:bodyPr wrap="none">
            <a:spAutoFit/>
          </a:bodyPr>
          <a:lstStyle/>
          <a:p>
            <a:r>
              <a:rPr lang="en-US" dirty="0" err="1">
                <a:latin typeface="Helvetica" panose="020B0604020202020204" pitchFamily="34" charset="0"/>
                <a:ea typeface="Times New Roman" panose="02020603050405020304" pitchFamily="18" charset="0"/>
                <a:cs typeface="Helvetica" panose="020B0604020202020204" pitchFamily="34" charset="0"/>
              </a:rPr>
              <a:t>Mô</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hình</a:t>
            </a:r>
            <a:r>
              <a:rPr lang="en-US" dirty="0">
                <a:latin typeface="Helvetica" panose="020B0604020202020204" pitchFamily="34" charset="0"/>
                <a:ea typeface="Times New Roman" panose="02020603050405020304" pitchFamily="18" charset="0"/>
                <a:cs typeface="Helvetica" panose="020B0604020202020204" pitchFamily="34" charset="0"/>
              </a:rPr>
              <a:t> robot </a:t>
            </a:r>
            <a:r>
              <a:rPr lang="en-US" dirty="0" err="1">
                <a:latin typeface="Helvetica" panose="020B0604020202020204" pitchFamily="34" charset="0"/>
                <a:ea typeface="Times New Roman" panose="02020603050405020304" pitchFamily="18" charset="0"/>
                <a:cs typeface="Helvetica" panose="020B0604020202020204" pitchFamily="34" charset="0"/>
              </a:rPr>
              <a:t>hoàn</a:t>
            </a:r>
            <a:r>
              <a:rPr lang="en-US" dirty="0">
                <a:latin typeface="Helvetica" panose="020B0604020202020204" pitchFamily="34" charset="0"/>
                <a:ea typeface="Times New Roman" panose="02020603050405020304" pitchFamily="18" charset="0"/>
                <a:cs typeface="Helvetica" panose="020B0604020202020204" pitchFamily="34" charset="0"/>
              </a:rPr>
              <a:t> </a:t>
            </a:r>
            <a:r>
              <a:rPr lang="en-US" dirty="0" err="1">
                <a:latin typeface="Helvetica" panose="020B0604020202020204" pitchFamily="34" charset="0"/>
                <a:ea typeface="Times New Roman" panose="02020603050405020304" pitchFamily="18" charset="0"/>
                <a:cs typeface="Helvetica" panose="020B0604020202020204" pitchFamily="34" charset="0"/>
              </a:rPr>
              <a:t>chỉnh</a:t>
            </a:r>
            <a:endParaRPr lang="en-US" dirty="0">
              <a:latin typeface="Helvetica" panose="020B0604020202020204" pitchFamily="34" charset="0"/>
              <a:cs typeface="Helvetica" panose="020B0604020202020204" pitchFamily="34" charset="0"/>
            </a:endParaRPr>
          </a:p>
        </p:txBody>
      </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19</a:t>
            </a:r>
            <a:endParaRPr lang="en-US" sz="2000" dirty="0">
              <a:latin typeface="+mj-lt"/>
            </a:endParaRPr>
          </a:p>
        </p:txBody>
      </p:sp>
    </p:spTree>
    <p:extLst>
      <p:ext uri="{BB962C8B-B14F-4D97-AF65-F5344CB8AC3E}">
        <p14:creationId xmlns:p14="http://schemas.microsoft.com/office/powerpoint/2010/main" xmlns="" val="884007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9110" y="1364566"/>
            <a:ext cx="2546253" cy="584775"/>
          </a:xfrm>
          <a:prstGeom prst="rect">
            <a:avLst/>
          </a:prstGeom>
          <a:noFill/>
        </p:spPr>
        <p:txBody>
          <a:bodyPr wrap="square" rtlCol="0">
            <a:spAutoFit/>
          </a:bodyPr>
          <a:lstStyle/>
          <a:p>
            <a:r>
              <a:rPr lang="en-US" sz="3200" dirty="0" err="1" smtClean="0">
                <a:solidFill>
                  <a:schemeClr val="accent1">
                    <a:lumMod val="50000"/>
                  </a:schemeClr>
                </a:solidFill>
                <a:latin typeface="+mj-lt"/>
              </a:rPr>
              <a:t>Đặt</a:t>
            </a:r>
            <a:r>
              <a:rPr lang="en-US" sz="3200" dirty="0" smtClean="0">
                <a:solidFill>
                  <a:schemeClr val="accent1">
                    <a:lumMod val="50000"/>
                  </a:schemeClr>
                </a:solidFill>
                <a:latin typeface="+mj-lt"/>
              </a:rPr>
              <a:t> </a:t>
            </a:r>
            <a:r>
              <a:rPr lang="en-US" sz="3200" dirty="0" err="1" smtClean="0">
                <a:solidFill>
                  <a:schemeClr val="accent1">
                    <a:lumMod val="50000"/>
                  </a:schemeClr>
                </a:solidFill>
                <a:latin typeface="+mj-lt"/>
              </a:rPr>
              <a:t>vấn</a:t>
            </a:r>
            <a:r>
              <a:rPr lang="en-US" sz="3200" dirty="0" smtClean="0">
                <a:solidFill>
                  <a:schemeClr val="accent1">
                    <a:lumMod val="50000"/>
                  </a:schemeClr>
                </a:solidFill>
                <a:latin typeface="+mj-lt"/>
              </a:rPr>
              <a:t> </a:t>
            </a:r>
            <a:r>
              <a:rPr lang="en-US" sz="3200" dirty="0" err="1" smtClean="0">
                <a:solidFill>
                  <a:schemeClr val="accent1">
                    <a:lumMod val="50000"/>
                  </a:schemeClr>
                </a:solidFill>
                <a:latin typeface="+mj-lt"/>
              </a:rPr>
              <a:t>đề</a:t>
            </a:r>
            <a:endParaRPr lang="en-US" sz="3200" dirty="0">
              <a:solidFill>
                <a:schemeClr val="accent1">
                  <a:lumMod val="50000"/>
                </a:schemeClr>
              </a:solidFill>
              <a:latin typeface="+mj-lt"/>
            </a:endParaRPr>
          </a:p>
        </p:txBody>
      </p:sp>
      <p:sp>
        <p:nvSpPr>
          <p:cNvPr id="7" name="Rectangle 6"/>
          <p:cNvSpPr/>
          <p:nvPr/>
        </p:nvSpPr>
        <p:spPr>
          <a:xfrm>
            <a:off x="1997613" y="2630659"/>
            <a:ext cx="1899138" cy="1420838"/>
          </a:xfrm>
          <a:prstGeom prst="rect">
            <a:avLst/>
          </a:prstGeom>
          <a:solidFill>
            <a:schemeClr val="accent4">
              <a:lumMod val="40000"/>
              <a:lumOff val="60000"/>
            </a:schemeClr>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Nhu cầu hiện đại hóa sản xuất</a:t>
            </a:r>
            <a:endParaRPr lang="en-US">
              <a:solidFill>
                <a:schemeClr val="tx1"/>
              </a:solidFill>
            </a:endParaRPr>
          </a:p>
        </p:txBody>
      </p:sp>
      <p:sp>
        <p:nvSpPr>
          <p:cNvPr id="8" name="Right Arrow 7"/>
          <p:cNvSpPr/>
          <p:nvPr/>
        </p:nvSpPr>
        <p:spPr>
          <a:xfrm>
            <a:off x="4276579" y="2996419"/>
            <a:ext cx="914400" cy="576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59792" y="2560320"/>
            <a:ext cx="1941342" cy="1477108"/>
          </a:xfrm>
          <a:prstGeom prst="rect">
            <a:avLst/>
          </a:prstGeom>
          <a:solidFill>
            <a:schemeClr val="accent6">
              <a:lumMod val="40000"/>
              <a:lumOff val="60000"/>
            </a:schemeClr>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Ứng dụng robot vào sản xuất</a:t>
            </a:r>
            <a:endParaRPr lang="en-US">
              <a:solidFill>
                <a:schemeClr val="tx1"/>
              </a:solidFill>
            </a:endParaRPr>
          </a:p>
        </p:txBody>
      </p:sp>
      <p:sp>
        <p:nvSpPr>
          <p:cNvPr id="11" name="Right Arrow 10"/>
          <p:cNvSpPr/>
          <p:nvPr/>
        </p:nvSpPr>
        <p:spPr>
          <a:xfrm>
            <a:off x="7509804" y="3036277"/>
            <a:ext cx="914400" cy="576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89963" y="2501705"/>
            <a:ext cx="1999957" cy="1493520"/>
          </a:xfrm>
          <a:prstGeom prst="rect">
            <a:avLst/>
          </a:prstGeom>
          <a:solidFill>
            <a:schemeClr val="accent4">
              <a:lumMod val="75000"/>
            </a:schemeClr>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solidFill>
                  <a:schemeClr val="tx1"/>
                </a:solidFill>
              </a:rPr>
              <a:t>Cánh tay robot</a:t>
            </a:r>
            <a:endParaRPr lang="en-US">
              <a:solidFill>
                <a:schemeClr val="tx1"/>
              </a:solidFill>
            </a:endParaRPr>
          </a:p>
        </p:txBody>
      </p:sp>
      <p:sp>
        <p:nvSpPr>
          <p:cNvPr id="9"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a:t>
            </a:r>
            <a:endParaRPr lang="en-US" sz="2000" dirty="0">
              <a:latin typeface="+mj-lt"/>
            </a:endParaRPr>
          </a:p>
        </p:txBody>
      </p:sp>
    </p:spTree>
    <p:extLst>
      <p:ext uri="{BB962C8B-B14F-4D97-AF65-F5344CB8AC3E}">
        <p14:creationId xmlns:p14="http://schemas.microsoft.com/office/powerpoint/2010/main" xmlns="" val="2305270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802" y="1286372"/>
            <a:ext cx="8799554" cy="584775"/>
          </a:xfrm>
          <a:prstGeom prst="rect">
            <a:avLst/>
          </a:prstGeom>
          <a:noFill/>
        </p:spPr>
        <p:txBody>
          <a:bodyPr wrap="square" rtlCol="0">
            <a:spAutoFit/>
          </a:bodyPr>
          <a:lstStyle/>
          <a:p>
            <a:r>
              <a:rPr lang="en-US" sz="3200" b="1" dirty="0" smtClean="0">
                <a:solidFill>
                  <a:schemeClr val="accent1">
                    <a:lumMod val="50000"/>
                  </a:schemeClr>
                </a:solidFill>
                <a:latin typeface="Helvetica" panose="020B0604020202020204" pitchFamily="34" charset="0"/>
                <a:cs typeface="Helvetica" panose="020B0604020202020204" pitchFamily="34" charset="0"/>
              </a:rPr>
              <a:t>V</a:t>
            </a:r>
            <a:r>
              <a:rPr lang="en-US" sz="3200" b="1" smtClean="0">
                <a:solidFill>
                  <a:schemeClr val="accent1">
                    <a:lumMod val="50000"/>
                  </a:schemeClr>
                </a:solidFill>
                <a:latin typeface="Helvetica" panose="020B0604020202020204" pitchFamily="34" charset="0"/>
                <a:cs typeface="Helvetica" panose="020B0604020202020204" pitchFamily="34" charset="0"/>
              </a:rPr>
              <a:t>. Mô phỏng và Điều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khiển</a:t>
            </a:r>
            <a:endParaRPr lang="en-US" sz="3200" b="1" dirty="0">
              <a:solidFill>
                <a:schemeClr val="accent1">
                  <a:lumMod val="50000"/>
                </a:schemeClr>
              </a:solidFill>
              <a:latin typeface="Helvetica" panose="020B0604020202020204" pitchFamily="34" charset="0"/>
              <a:cs typeface="Helvetica" panose="020B0604020202020204" pitchFamily="34" charset="0"/>
            </a:endParaRPr>
          </a:p>
        </p:txBody>
      </p:sp>
      <p:sp>
        <p:nvSpPr>
          <p:cNvPr id="5" name="TextBox 4"/>
          <p:cNvSpPr txBox="1"/>
          <p:nvPr/>
        </p:nvSpPr>
        <p:spPr>
          <a:xfrm>
            <a:off x="863614" y="1778417"/>
            <a:ext cx="6923316"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V.1</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err="1" smtClean="0">
                <a:solidFill>
                  <a:schemeClr val="accent1">
                    <a:lumMod val="75000"/>
                  </a:schemeClr>
                </a:solidFill>
                <a:latin typeface="Helvetica" panose="020B0604020202020204" pitchFamily="34" charset="0"/>
                <a:cs typeface="Helvetica" panose="020B0604020202020204" pitchFamily="34" charset="0"/>
              </a:rPr>
              <a:t>Tổng</a:t>
            </a:r>
            <a:r>
              <a:rPr lang="en-US" sz="2800" smtClean="0">
                <a:solidFill>
                  <a:schemeClr val="accent1">
                    <a:lumMod val="75000"/>
                  </a:schemeClr>
                </a:solidFill>
                <a:latin typeface="Helvetica" panose="020B0604020202020204" pitchFamily="34" charset="0"/>
                <a:cs typeface="Helvetica" panose="020B0604020202020204" pitchFamily="34" charset="0"/>
              </a:rPr>
              <a:t> quan</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pic>
        <p:nvPicPr>
          <p:cNvPr id="6" name="Picture 5" descr="sơ đồ khối điều khiển tổng quan.PNG"/>
          <p:cNvPicPr/>
          <p:nvPr/>
        </p:nvPicPr>
        <p:blipFill>
          <a:blip r:embed="rId2" cstate="print"/>
          <a:stretch>
            <a:fillRect/>
          </a:stretch>
        </p:blipFill>
        <p:spPr>
          <a:xfrm>
            <a:off x="2492670" y="2307102"/>
            <a:ext cx="6847243" cy="3592847"/>
          </a:xfrm>
          <a:prstGeom prst="rect">
            <a:avLst/>
          </a:prstGeom>
        </p:spPr>
      </p:pic>
      <p:sp>
        <p:nvSpPr>
          <p:cNvPr id="7" name="Rectangle 6"/>
          <p:cNvSpPr/>
          <p:nvPr/>
        </p:nvSpPr>
        <p:spPr>
          <a:xfrm>
            <a:off x="4577631" y="5916826"/>
            <a:ext cx="3046027" cy="338554"/>
          </a:xfrm>
          <a:prstGeom prst="rect">
            <a:avLst/>
          </a:prstGeom>
        </p:spPr>
        <p:txBody>
          <a:bodyPr wrap="none">
            <a:spAutoFit/>
          </a:bodyPr>
          <a:lstStyle/>
          <a:p>
            <a:r>
              <a:rPr lang="en-US" sz="1600" i="1" dirty="0" err="1">
                <a:latin typeface="Helvetica" panose="020B0604020202020204" pitchFamily="34" charset="0"/>
                <a:ea typeface="Times New Roman" panose="02020603050405020304" pitchFamily="18" charset="0"/>
                <a:cs typeface="Helvetica" panose="020B0604020202020204" pitchFamily="34" charset="0"/>
              </a:rPr>
              <a:t>Sơ</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r>
              <a:rPr lang="en-US" sz="1600" i="1" dirty="0" err="1">
                <a:latin typeface="Helvetica" panose="020B0604020202020204" pitchFamily="34" charset="0"/>
                <a:ea typeface="Times New Roman" panose="02020603050405020304" pitchFamily="18" charset="0"/>
                <a:cs typeface="Helvetica" panose="020B0604020202020204" pitchFamily="34" charset="0"/>
              </a:rPr>
              <a:t>đồ</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r>
              <a:rPr lang="en-US" sz="1600" i="1" dirty="0" err="1">
                <a:latin typeface="Helvetica" panose="020B0604020202020204" pitchFamily="34" charset="0"/>
                <a:ea typeface="Times New Roman" panose="02020603050405020304" pitchFamily="18" charset="0"/>
                <a:cs typeface="Helvetica" panose="020B0604020202020204" pitchFamily="34" charset="0"/>
              </a:rPr>
              <a:t>khối</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r>
              <a:rPr lang="en-US" sz="1600" i="1" dirty="0" err="1">
                <a:latin typeface="Helvetica" panose="020B0604020202020204" pitchFamily="34" charset="0"/>
                <a:ea typeface="Times New Roman" panose="02020603050405020304" pitchFamily="18" charset="0"/>
                <a:cs typeface="Helvetica" panose="020B0604020202020204" pitchFamily="34" charset="0"/>
              </a:rPr>
              <a:t>tổng</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r>
              <a:rPr lang="en-US" sz="1600" i="1" dirty="0" err="1">
                <a:latin typeface="Helvetica" panose="020B0604020202020204" pitchFamily="34" charset="0"/>
                <a:ea typeface="Times New Roman" panose="02020603050405020304" pitchFamily="18" charset="0"/>
                <a:cs typeface="Helvetica" panose="020B0604020202020204" pitchFamily="34" charset="0"/>
              </a:rPr>
              <a:t>quan</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r>
              <a:rPr lang="en-US" sz="1600" i="1" dirty="0" err="1">
                <a:latin typeface="Helvetica" panose="020B0604020202020204" pitchFamily="34" charset="0"/>
                <a:ea typeface="Times New Roman" panose="02020603050405020304" pitchFamily="18" charset="0"/>
                <a:cs typeface="Helvetica" panose="020B0604020202020204" pitchFamily="34" charset="0"/>
              </a:rPr>
              <a:t>hệ</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r>
              <a:rPr lang="en-US" sz="1600" i="1" dirty="0" err="1">
                <a:latin typeface="Helvetica" panose="020B0604020202020204" pitchFamily="34" charset="0"/>
                <a:ea typeface="Times New Roman" panose="02020603050405020304" pitchFamily="18" charset="0"/>
                <a:cs typeface="Helvetica" panose="020B0604020202020204" pitchFamily="34" charset="0"/>
              </a:rPr>
              <a:t>thống</a:t>
            </a:r>
            <a:r>
              <a:rPr lang="en-US" sz="1600" i="1" dirty="0">
                <a:latin typeface="Helvetica" panose="020B0604020202020204" pitchFamily="34" charset="0"/>
                <a:ea typeface="Times New Roman" panose="02020603050405020304" pitchFamily="18" charset="0"/>
                <a:cs typeface="Helvetica" panose="020B0604020202020204" pitchFamily="34" charset="0"/>
              </a:rPr>
              <a:t> </a:t>
            </a:r>
            <a:endParaRPr lang="en-US" sz="1600" i="1" dirty="0">
              <a:latin typeface="Helvetica" panose="020B0604020202020204" pitchFamily="34" charset="0"/>
              <a:cs typeface="Helvetica" panose="020B0604020202020204" pitchFamily="34" charset="0"/>
            </a:endParaRPr>
          </a:p>
        </p:txBody>
      </p:sp>
      <p:sp>
        <p:nvSpPr>
          <p:cNvPr id="8"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20</a:t>
            </a:r>
            <a:endParaRPr lang="en-US" sz="2000" dirty="0">
              <a:latin typeface="+mj-lt"/>
            </a:endParaRPr>
          </a:p>
        </p:txBody>
      </p:sp>
    </p:spTree>
    <p:extLst>
      <p:ext uri="{BB962C8B-B14F-4D97-AF65-F5344CB8AC3E}">
        <p14:creationId xmlns:p14="http://schemas.microsoft.com/office/powerpoint/2010/main" xmlns="" val="2455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0854" y="1153699"/>
            <a:ext cx="6923316"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V.2. </a:t>
            </a:r>
            <a:r>
              <a:rPr lang="en-US" sz="2800" dirty="0" err="1" smtClean="0">
                <a:solidFill>
                  <a:schemeClr val="accent1">
                    <a:lumMod val="75000"/>
                  </a:schemeClr>
                </a:solidFill>
                <a:latin typeface="Helvetica" panose="020B0604020202020204" pitchFamily="34" charset="0"/>
                <a:cs typeface="Helvetica" panose="020B0604020202020204" pitchFamily="34" charset="0"/>
              </a:rPr>
              <a:t>Mô</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hình</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hóa</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và</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mô</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phỏng</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12" name="TextBox 11"/>
          <p:cNvSpPr txBox="1"/>
          <p:nvPr/>
        </p:nvSpPr>
        <p:spPr>
          <a:xfrm>
            <a:off x="661135" y="1674061"/>
            <a:ext cx="6935373" cy="400110"/>
          </a:xfrm>
          <a:prstGeom prst="rect">
            <a:avLst/>
          </a:prstGeom>
          <a:noFill/>
        </p:spPr>
        <p:txBody>
          <a:bodyPr wrap="square" rtlCol="0">
            <a:spAutoFit/>
          </a:bodyPr>
          <a:lstStyle/>
          <a:p>
            <a:pPr lvl="2"/>
            <a:r>
              <a:rPr lang="en-US" sz="2000" smtClean="0"/>
              <a:t>V.2.a Giới thiệu về Simulink và Simscape Mutibody</a:t>
            </a:r>
            <a:endParaRPr lang="en-US" sz="2000"/>
          </a:p>
        </p:txBody>
      </p:sp>
      <p:pic>
        <p:nvPicPr>
          <p:cNvPr id="14" name="Picture 13" descr="matlab-logo-png-2-300x200.png"/>
          <p:cNvPicPr/>
          <p:nvPr/>
        </p:nvPicPr>
        <p:blipFill>
          <a:blip r:embed="rId3" cstate="print"/>
          <a:stretch>
            <a:fillRect/>
          </a:stretch>
        </p:blipFill>
        <p:spPr>
          <a:xfrm>
            <a:off x="2239017" y="2405125"/>
            <a:ext cx="2712810" cy="2195011"/>
          </a:xfrm>
          <a:prstGeom prst="rect">
            <a:avLst/>
          </a:prstGeom>
        </p:spPr>
      </p:pic>
      <p:pic>
        <p:nvPicPr>
          <p:cNvPr id="15" name="Picture 14" descr="ex.jpg"/>
          <p:cNvPicPr/>
          <p:nvPr/>
        </p:nvPicPr>
        <p:blipFill>
          <a:blip r:embed="rId4" cstate="print"/>
          <a:stretch>
            <a:fillRect/>
          </a:stretch>
        </p:blipFill>
        <p:spPr>
          <a:xfrm>
            <a:off x="6337477" y="2081657"/>
            <a:ext cx="4944812" cy="3418809"/>
          </a:xfrm>
          <a:prstGeom prst="rect">
            <a:avLst/>
          </a:prstGeom>
        </p:spPr>
      </p:pic>
      <p:sp>
        <p:nvSpPr>
          <p:cNvPr id="16" name="Rectangle 15"/>
          <p:cNvSpPr/>
          <p:nvPr/>
        </p:nvSpPr>
        <p:spPr>
          <a:xfrm>
            <a:off x="2791034" y="4608531"/>
            <a:ext cx="1630575" cy="338554"/>
          </a:xfrm>
          <a:prstGeom prst="rect">
            <a:avLst/>
          </a:prstGeom>
        </p:spPr>
        <p:txBody>
          <a:bodyPr wrap="none">
            <a:spAutoFit/>
          </a:bodyPr>
          <a:lstStyle/>
          <a:p>
            <a:r>
              <a:rPr lang="en-US" sz="1600" i="1" smtClean="0">
                <a:latin typeface="Helvetica" panose="020B0604020202020204" pitchFamily="34" charset="0"/>
                <a:cs typeface="Helvetica" panose="020B0604020202020204" pitchFamily="34" charset="0"/>
              </a:rPr>
              <a:t>Matlab Simulink</a:t>
            </a:r>
            <a:endParaRPr lang="en-US" sz="1600" i="1" dirty="0">
              <a:latin typeface="Helvetica" panose="020B0604020202020204" pitchFamily="34" charset="0"/>
              <a:cs typeface="Helvetica" panose="020B0604020202020204" pitchFamily="34" charset="0"/>
            </a:endParaRPr>
          </a:p>
        </p:txBody>
      </p:sp>
      <p:sp>
        <p:nvSpPr>
          <p:cNvPr id="17" name="Rectangle 16"/>
          <p:cNvSpPr/>
          <p:nvPr/>
        </p:nvSpPr>
        <p:spPr>
          <a:xfrm>
            <a:off x="7318486" y="5506518"/>
            <a:ext cx="3651962" cy="338554"/>
          </a:xfrm>
          <a:prstGeom prst="rect">
            <a:avLst/>
          </a:prstGeom>
        </p:spPr>
        <p:txBody>
          <a:bodyPr wrap="none">
            <a:spAutoFit/>
          </a:bodyPr>
          <a:lstStyle/>
          <a:p>
            <a:r>
              <a:rPr lang="en-US" sz="1600" smtClean="0"/>
              <a:t>Ví dụ về ứng dụng của SimMechanics</a:t>
            </a:r>
            <a:endParaRPr lang="en-US" sz="1600" i="1" dirty="0">
              <a:latin typeface="Helvetica" panose="020B0604020202020204" pitchFamily="34" charset="0"/>
              <a:cs typeface="Helvetica" panose="020B0604020202020204" pitchFamily="34" charset="0"/>
            </a:endParaRPr>
          </a:p>
        </p:txBody>
      </p:sp>
      <p:sp>
        <p:nvSpPr>
          <p:cNvPr id="8"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21</a:t>
            </a:r>
            <a:endParaRPr lang="en-US" sz="2000" dirty="0">
              <a:latin typeface="+mj-lt"/>
            </a:endParaRPr>
          </a:p>
        </p:txBody>
      </p:sp>
    </p:spTree>
    <p:extLst>
      <p:ext uri="{BB962C8B-B14F-4D97-AF65-F5344CB8AC3E}">
        <p14:creationId xmlns:p14="http://schemas.microsoft.com/office/powerpoint/2010/main" xmlns="" val="3844942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ô hình thử nghiệm.jpg"/>
          <p:cNvPicPr/>
          <p:nvPr/>
        </p:nvPicPr>
        <p:blipFill>
          <a:blip r:embed="rId2" cstate="print"/>
          <a:stretch>
            <a:fillRect/>
          </a:stretch>
        </p:blipFill>
        <p:spPr>
          <a:xfrm>
            <a:off x="2092258" y="1659988"/>
            <a:ext cx="7867667" cy="4288530"/>
          </a:xfrm>
          <a:prstGeom prst="rect">
            <a:avLst/>
          </a:prstGeom>
        </p:spPr>
      </p:pic>
      <p:sp>
        <p:nvSpPr>
          <p:cNvPr id="6" name="TextBox 5"/>
          <p:cNvSpPr txBox="1"/>
          <p:nvPr/>
        </p:nvSpPr>
        <p:spPr>
          <a:xfrm>
            <a:off x="661135" y="1223895"/>
            <a:ext cx="6935373" cy="400110"/>
          </a:xfrm>
          <a:prstGeom prst="rect">
            <a:avLst/>
          </a:prstGeom>
          <a:noFill/>
        </p:spPr>
        <p:txBody>
          <a:bodyPr wrap="square" rtlCol="0">
            <a:spAutoFit/>
          </a:bodyPr>
          <a:lstStyle/>
          <a:p>
            <a:pPr lvl="2"/>
            <a:r>
              <a:rPr lang="en-US" sz="2000" smtClean="0"/>
              <a:t>V.2.b. Sơ đồ khối mô phỏng trong Simulink</a:t>
            </a:r>
            <a:endParaRPr lang="en-US" sz="2000"/>
          </a:p>
        </p:txBody>
      </p:sp>
      <p:sp>
        <p:nvSpPr>
          <p:cNvPr id="4"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22</a:t>
            </a:r>
            <a:endParaRPr lang="en-US" sz="2000"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135" y="1223895"/>
            <a:ext cx="6935373" cy="400110"/>
          </a:xfrm>
          <a:prstGeom prst="rect">
            <a:avLst/>
          </a:prstGeom>
          <a:noFill/>
        </p:spPr>
        <p:txBody>
          <a:bodyPr wrap="square" rtlCol="0">
            <a:spAutoFit/>
          </a:bodyPr>
          <a:lstStyle/>
          <a:p>
            <a:pPr lvl="2"/>
            <a:r>
              <a:rPr lang="en-US" sz="2000" smtClean="0"/>
              <a:t>V.2.c. Kết quả mô phỏng</a:t>
            </a:r>
            <a:endParaRPr lang="en-US" sz="2000"/>
          </a:p>
        </p:txBody>
      </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23</a:t>
            </a:r>
            <a:endParaRPr lang="en-US" sz="2000" dirty="0">
              <a:latin typeface="+mj-lt"/>
            </a:endParaRPr>
          </a:p>
        </p:txBody>
      </p:sp>
      <p:pic>
        <p:nvPicPr>
          <p:cNvPr id="7" name="Picture 6" descr="f4.png"/>
          <p:cNvPicPr>
            <a:picLocks noChangeAspect="1"/>
          </p:cNvPicPr>
          <p:nvPr/>
        </p:nvPicPr>
        <p:blipFill>
          <a:blip r:embed="rId2" cstate="print"/>
          <a:stretch>
            <a:fillRect/>
          </a:stretch>
        </p:blipFill>
        <p:spPr>
          <a:xfrm>
            <a:off x="2208627" y="1670258"/>
            <a:ext cx="8975188" cy="457282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19304" y="6201605"/>
            <a:ext cx="5290487" cy="400110"/>
          </a:xfrm>
          <a:prstGeom prst="rect">
            <a:avLst/>
          </a:prstGeom>
        </p:spPr>
        <p:txBody>
          <a:bodyPr wrap="none">
            <a:spAutoFit/>
          </a:bodyPr>
          <a:lstStyle/>
          <a:p>
            <a:r>
              <a:rPr lang="en-US" sz="2000" dirty="0" err="1">
                <a:solidFill>
                  <a:srgbClr val="000000"/>
                </a:solidFill>
                <a:latin typeface="+mj-lt"/>
                <a:ea typeface="Times New Roman" panose="02020603050405020304" pitchFamily="18" charset="0"/>
              </a:rPr>
              <a:t>Sơ</a:t>
            </a:r>
            <a:r>
              <a:rPr lang="en-US" sz="2000" dirty="0">
                <a:solidFill>
                  <a:srgbClr val="000000"/>
                </a:solidFill>
                <a:latin typeface="+mj-lt"/>
                <a:ea typeface="Times New Roman" panose="02020603050405020304" pitchFamily="18" charset="0"/>
              </a:rPr>
              <a:t> </a:t>
            </a:r>
            <a:r>
              <a:rPr lang="en-US" sz="2000" dirty="0" err="1">
                <a:solidFill>
                  <a:srgbClr val="000000"/>
                </a:solidFill>
                <a:latin typeface="+mj-lt"/>
                <a:ea typeface="Times New Roman" panose="02020603050405020304" pitchFamily="18" charset="0"/>
              </a:rPr>
              <a:t>đồ</a:t>
            </a:r>
            <a:r>
              <a:rPr lang="en-US" sz="2000" dirty="0">
                <a:solidFill>
                  <a:srgbClr val="000000"/>
                </a:solidFill>
                <a:latin typeface="+mj-lt"/>
                <a:ea typeface="Times New Roman" panose="02020603050405020304" pitchFamily="18" charset="0"/>
              </a:rPr>
              <a:t> </a:t>
            </a:r>
            <a:r>
              <a:rPr lang="en-US" sz="2000" dirty="0" err="1">
                <a:solidFill>
                  <a:srgbClr val="000000"/>
                </a:solidFill>
                <a:latin typeface="+mj-lt"/>
                <a:ea typeface="Times New Roman" panose="02020603050405020304" pitchFamily="18" charset="0"/>
              </a:rPr>
              <a:t>kết</a:t>
            </a:r>
            <a:r>
              <a:rPr lang="en-US" sz="2000" dirty="0">
                <a:solidFill>
                  <a:srgbClr val="000000"/>
                </a:solidFill>
                <a:latin typeface="+mj-lt"/>
                <a:ea typeface="Times New Roman" panose="02020603050405020304" pitchFamily="18" charset="0"/>
              </a:rPr>
              <a:t> </a:t>
            </a:r>
            <a:r>
              <a:rPr lang="en-US" sz="2000" dirty="0" err="1">
                <a:solidFill>
                  <a:srgbClr val="000000"/>
                </a:solidFill>
                <a:latin typeface="+mj-lt"/>
                <a:ea typeface="Times New Roman" panose="02020603050405020304" pitchFamily="18" charset="0"/>
              </a:rPr>
              <a:t>nối</a:t>
            </a:r>
            <a:r>
              <a:rPr lang="en-US" sz="2000" dirty="0">
                <a:solidFill>
                  <a:srgbClr val="000000"/>
                </a:solidFill>
                <a:latin typeface="+mj-lt"/>
                <a:ea typeface="Times New Roman" panose="02020603050405020304" pitchFamily="18" charset="0"/>
              </a:rPr>
              <a:t> </a:t>
            </a:r>
            <a:r>
              <a:rPr lang="en-US" sz="2000" dirty="0" err="1">
                <a:solidFill>
                  <a:srgbClr val="000000"/>
                </a:solidFill>
                <a:latin typeface="+mj-lt"/>
                <a:ea typeface="Times New Roman" panose="02020603050405020304" pitchFamily="18" charset="0"/>
              </a:rPr>
              <a:t>các</a:t>
            </a:r>
            <a:r>
              <a:rPr lang="en-US" sz="2000" dirty="0">
                <a:solidFill>
                  <a:srgbClr val="000000"/>
                </a:solidFill>
                <a:latin typeface="+mj-lt"/>
                <a:ea typeface="Times New Roman" panose="02020603050405020304" pitchFamily="18" charset="0"/>
              </a:rPr>
              <a:t> </a:t>
            </a:r>
            <a:r>
              <a:rPr lang="en-US" sz="2000" dirty="0" err="1">
                <a:solidFill>
                  <a:srgbClr val="000000"/>
                </a:solidFill>
                <a:latin typeface="+mj-lt"/>
                <a:ea typeface="Times New Roman" panose="02020603050405020304" pitchFamily="18" charset="0"/>
              </a:rPr>
              <a:t>động</a:t>
            </a:r>
            <a:r>
              <a:rPr lang="en-US" sz="2000" dirty="0">
                <a:solidFill>
                  <a:srgbClr val="000000"/>
                </a:solidFill>
                <a:latin typeface="+mj-lt"/>
                <a:ea typeface="Times New Roman" panose="02020603050405020304" pitchFamily="18" charset="0"/>
              </a:rPr>
              <a:t> </a:t>
            </a:r>
            <a:r>
              <a:rPr lang="en-US" sz="2000" dirty="0" err="1">
                <a:solidFill>
                  <a:srgbClr val="000000"/>
                </a:solidFill>
                <a:latin typeface="+mj-lt"/>
                <a:ea typeface="Times New Roman" panose="02020603050405020304" pitchFamily="18" charset="0"/>
              </a:rPr>
              <a:t>cơ</a:t>
            </a:r>
            <a:r>
              <a:rPr lang="en-US" sz="2000" dirty="0">
                <a:solidFill>
                  <a:srgbClr val="000000"/>
                </a:solidFill>
                <a:latin typeface="+mj-lt"/>
                <a:ea typeface="Times New Roman" panose="02020603050405020304" pitchFamily="18" charset="0"/>
              </a:rPr>
              <a:t> Servo </a:t>
            </a:r>
            <a:r>
              <a:rPr lang="en-US" sz="2000" dirty="0" err="1">
                <a:solidFill>
                  <a:srgbClr val="000000"/>
                </a:solidFill>
                <a:latin typeface="+mj-lt"/>
                <a:ea typeface="Times New Roman" panose="02020603050405020304" pitchFamily="18" charset="0"/>
              </a:rPr>
              <a:t>với</a:t>
            </a:r>
            <a:r>
              <a:rPr lang="en-US" sz="2000" dirty="0">
                <a:solidFill>
                  <a:srgbClr val="000000"/>
                </a:solidFill>
                <a:latin typeface="+mj-lt"/>
                <a:ea typeface="Times New Roman" panose="02020603050405020304" pitchFamily="18" charset="0"/>
              </a:rPr>
              <a:t> Arduino</a:t>
            </a:r>
            <a:endParaRPr lang="en-US" sz="2000" dirty="0">
              <a:latin typeface="+mj-lt"/>
            </a:endParaRPr>
          </a:p>
        </p:txBody>
      </p:sp>
      <p:sp>
        <p:nvSpPr>
          <p:cNvPr id="4"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24</a:t>
            </a:r>
            <a:endParaRPr lang="en-US" sz="2000" dirty="0">
              <a:latin typeface="+mj-lt"/>
            </a:endParaRPr>
          </a:p>
        </p:txBody>
      </p:sp>
      <p:sp>
        <p:nvSpPr>
          <p:cNvPr id="7" name="TextBox 6"/>
          <p:cNvSpPr txBox="1"/>
          <p:nvPr/>
        </p:nvSpPr>
        <p:spPr>
          <a:xfrm>
            <a:off x="849546" y="1242920"/>
            <a:ext cx="6923316"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V.3. </a:t>
            </a:r>
            <a:r>
              <a:rPr lang="en-US" sz="2400" smtClean="0">
                <a:solidFill>
                  <a:schemeClr val="accent1">
                    <a:lumMod val="75000"/>
                  </a:schemeClr>
                </a:solidFill>
                <a:latin typeface="Helvetica" panose="020B0604020202020204" pitchFamily="34" charset="0"/>
                <a:cs typeface="Helvetica" panose="020B0604020202020204" pitchFamily="34" charset="0"/>
              </a:rPr>
              <a:t>Điều khiển mô hình</a:t>
            </a:r>
            <a:endParaRPr lang="en-US" sz="2800" smtClean="0">
              <a:solidFill>
                <a:schemeClr val="accent1">
                  <a:lumMod val="75000"/>
                </a:schemeClr>
              </a:solidFill>
              <a:latin typeface="Helvetica" panose="020B0604020202020204" pitchFamily="34" charset="0"/>
              <a:cs typeface="Helvetica" panose="020B0604020202020204" pitchFamily="34" charset="0"/>
            </a:endParaRPr>
          </a:p>
        </p:txBody>
      </p:sp>
      <p:pic>
        <p:nvPicPr>
          <p:cNvPr id="8" name="Picture 7" descr="conn sero with ar.png"/>
          <p:cNvPicPr>
            <a:picLocks noChangeAspect="1"/>
          </p:cNvPicPr>
          <p:nvPr/>
        </p:nvPicPr>
        <p:blipFill>
          <a:blip r:embed="rId2" cstate="print"/>
          <a:stretch>
            <a:fillRect/>
          </a:stretch>
        </p:blipFill>
        <p:spPr>
          <a:xfrm>
            <a:off x="3190024" y="1819925"/>
            <a:ext cx="5868219" cy="4315428"/>
          </a:xfrm>
          <a:prstGeom prst="rect">
            <a:avLst/>
          </a:prstGeom>
        </p:spPr>
      </p:pic>
    </p:spTree>
    <p:extLst>
      <p:ext uri="{BB962C8B-B14F-4D97-AF65-F5344CB8AC3E}">
        <p14:creationId xmlns:p14="http://schemas.microsoft.com/office/powerpoint/2010/main" xmlns="" val="2927243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ơ đồ điều khiển mô hình.PNG"/>
          <p:cNvPicPr/>
          <p:nvPr/>
        </p:nvPicPr>
        <p:blipFill>
          <a:blip r:embed="rId2" cstate="print"/>
          <a:stretch>
            <a:fillRect/>
          </a:stretch>
        </p:blipFill>
        <p:spPr>
          <a:xfrm>
            <a:off x="2405577" y="1223889"/>
            <a:ext cx="8159260" cy="4768948"/>
          </a:xfrm>
          <a:prstGeom prst="rect">
            <a:avLst/>
          </a:prstGeom>
        </p:spPr>
      </p:pic>
      <p:sp>
        <p:nvSpPr>
          <p:cNvPr id="3" name="TextBox 2"/>
          <p:cNvSpPr txBox="1"/>
          <p:nvPr/>
        </p:nvSpPr>
        <p:spPr>
          <a:xfrm>
            <a:off x="2683808" y="5981777"/>
            <a:ext cx="7594775" cy="707886"/>
          </a:xfrm>
          <a:prstGeom prst="rect">
            <a:avLst/>
          </a:prstGeom>
          <a:noFill/>
        </p:spPr>
        <p:txBody>
          <a:bodyPr wrap="square" rtlCol="0">
            <a:spAutoFit/>
          </a:bodyPr>
          <a:lstStyle/>
          <a:p>
            <a:pPr marL="0" lvl="1" algn="ctr"/>
            <a:r>
              <a:rPr lang="en-US" sz="2000" dirty="0" err="1">
                <a:latin typeface="Helvetica" panose="020B0604020202020204" pitchFamily="34" charset="0"/>
                <a:cs typeface="Helvetica" panose="020B0604020202020204" pitchFamily="34" charset="0"/>
              </a:rPr>
              <a:t>Sơ</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đồ</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khối</a:t>
            </a:r>
            <a:r>
              <a:rPr lang="en-US" sz="2000" dirty="0">
                <a:latin typeface="Helvetica" panose="020B0604020202020204" pitchFamily="34" charset="0"/>
                <a:cs typeface="Helvetica" panose="020B0604020202020204" pitchFamily="34" charset="0"/>
              </a:rPr>
              <a:t> Simulink </a:t>
            </a:r>
            <a:r>
              <a:rPr lang="en-US" sz="2000" dirty="0" err="1">
                <a:latin typeface="Helvetica" panose="020B0604020202020204" pitchFamily="34" charset="0"/>
                <a:cs typeface="Helvetica" panose="020B0604020202020204" pitchFamily="34" charset="0"/>
              </a:rPr>
              <a:t>điều</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khiển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động</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cơ</a:t>
            </a:r>
            <a:r>
              <a:rPr lang="en-US" sz="2000" dirty="0">
                <a:latin typeface="Helvetica" panose="020B0604020202020204" pitchFamily="34" charset="0"/>
                <a:cs typeface="Helvetica" panose="020B0604020202020204" pitchFamily="34" charset="0"/>
              </a:rPr>
              <a:t> servo</a:t>
            </a:r>
          </a:p>
          <a:p>
            <a:pPr algn="ctr"/>
            <a:endParaRPr lang="en-US" sz="2000" dirty="0">
              <a:latin typeface="Helvetica" panose="020B0604020202020204" pitchFamily="34" charset="0"/>
              <a:cs typeface="Helvetica" panose="020B0604020202020204" pitchFamily="34" charset="0"/>
            </a:endParaRPr>
          </a:p>
        </p:txBody>
      </p:sp>
      <p:sp>
        <p:nvSpPr>
          <p:cNvPr id="4"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25</a:t>
            </a:r>
            <a:endParaRPr lang="en-US" sz="2000" dirty="0">
              <a:latin typeface="+mj-lt"/>
            </a:endParaRPr>
          </a:p>
        </p:txBody>
      </p:sp>
    </p:spTree>
    <p:extLst>
      <p:ext uri="{BB962C8B-B14F-4D97-AF65-F5344CB8AC3E}">
        <p14:creationId xmlns:p14="http://schemas.microsoft.com/office/powerpoint/2010/main" xmlns="" val="1947056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9546" y="1242920"/>
            <a:ext cx="6923316"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V.4.Sử </a:t>
            </a:r>
            <a:r>
              <a:rPr lang="en-US" sz="2800" dirty="0" err="1" smtClean="0">
                <a:solidFill>
                  <a:schemeClr val="accent1">
                    <a:lumMod val="75000"/>
                  </a:schemeClr>
                </a:solidFill>
                <a:latin typeface="Helvetica" panose="020B0604020202020204" pitchFamily="34" charset="0"/>
                <a:cs typeface="Helvetica" panose="020B0604020202020204" pitchFamily="34" charset="0"/>
              </a:rPr>
              <a:t>dụng</a:t>
            </a:r>
            <a:r>
              <a:rPr lang="en-US" sz="2800" dirty="0" smtClean="0">
                <a:solidFill>
                  <a:schemeClr val="accent1">
                    <a:lumMod val="75000"/>
                  </a:schemeClr>
                </a:solidFill>
                <a:latin typeface="Helvetica" panose="020B0604020202020204" pitchFamily="34" charset="0"/>
                <a:cs typeface="Helvetica" panose="020B0604020202020204" pitchFamily="34" charset="0"/>
              </a:rPr>
              <a:t> GUI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thiết</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kế</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bảng</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điều</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khiển</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5" name="Rectangle 4"/>
          <p:cNvSpPr/>
          <p:nvPr/>
        </p:nvSpPr>
        <p:spPr>
          <a:xfrm>
            <a:off x="4311204" y="6283765"/>
            <a:ext cx="2621230" cy="400110"/>
          </a:xfrm>
          <a:prstGeom prst="rect">
            <a:avLst/>
          </a:prstGeom>
        </p:spPr>
        <p:txBody>
          <a:bodyPr wrap="none">
            <a:spAutoFit/>
          </a:bodyPr>
          <a:lstStyle/>
          <a:p>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Bảng</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điều</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khiển</a:t>
            </a:r>
            <a:r>
              <a:rPr lang="en-US" sz="2000" dirty="0" smtClean="0">
                <a:latin typeface="Helvetica" panose="020B0604020202020204" pitchFamily="34" charset="0"/>
                <a:cs typeface="Helvetica" panose="020B0604020202020204" pitchFamily="34" charset="0"/>
              </a:rPr>
              <a:t> GUI</a:t>
            </a:r>
            <a:endParaRPr lang="en-US" sz="2000" dirty="0">
              <a:latin typeface="Helvetica" panose="020B0604020202020204" pitchFamily="34" charset="0"/>
              <a:cs typeface="Helvetica" panose="020B0604020202020204" pitchFamily="34" charset="0"/>
            </a:endParaRPr>
          </a:p>
        </p:txBody>
      </p:sp>
      <p:sp>
        <p:nvSpPr>
          <p:cNvPr id="7"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26</a:t>
            </a:r>
            <a:endParaRPr lang="en-US" sz="2000" dirty="0">
              <a:latin typeface="+mj-lt"/>
            </a:endParaRPr>
          </a:p>
        </p:txBody>
      </p:sp>
      <p:pic>
        <p:nvPicPr>
          <p:cNvPr id="8" name="Picture 7" descr="f2.png"/>
          <p:cNvPicPr>
            <a:picLocks noChangeAspect="1"/>
          </p:cNvPicPr>
          <p:nvPr/>
        </p:nvPicPr>
        <p:blipFill>
          <a:blip r:embed="rId2" cstate="print"/>
          <a:stretch>
            <a:fillRect/>
          </a:stretch>
        </p:blipFill>
        <p:spPr>
          <a:xfrm>
            <a:off x="2850172" y="1682500"/>
            <a:ext cx="5562309" cy="4583688"/>
          </a:xfrm>
          <a:prstGeom prst="rect">
            <a:avLst/>
          </a:prstGeom>
        </p:spPr>
      </p:pic>
    </p:spTree>
    <p:extLst>
      <p:ext uri="{BB962C8B-B14F-4D97-AF65-F5344CB8AC3E}">
        <p14:creationId xmlns:p14="http://schemas.microsoft.com/office/powerpoint/2010/main" xmlns="" val="3289748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8289" y="1173018"/>
            <a:ext cx="9580099" cy="523220"/>
          </a:xfrm>
          <a:prstGeom prst="rect">
            <a:avLst/>
          </a:prstGeom>
          <a:noFill/>
        </p:spPr>
        <p:txBody>
          <a:bodyPr wrap="square" rtlCol="0">
            <a:spAutoFit/>
          </a:bodyPr>
          <a:lstStyle/>
          <a:p>
            <a:r>
              <a:rPr lang="en-US" sz="2800" dirty="0" smtClean="0">
                <a:solidFill>
                  <a:schemeClr val="accent1">
                    <a:lumMod val="75000"/>
                  </a:schemeClr>
                </a:solidFill>
                <a:latin typeface="Helvetica" panose="020B0604020202020204" pitchFamily="34" charset="0"/>
                <a:cs typeface="Helvetica" panose="020B0604020202020204" pitchFamily="34" charset="0"/>
              </a:rPr>
              <a:t>V.4. </a:t>
            </a:r>
            <a:r>
              <a:rPr lang="en-US" sz="2800" dirty="0" err="1" smtClean="0">
                <a:solidFill>
                  <a:schemeClr val="accent1">
                    <a:lumMod val="75000"/>
                  </a:schemeClr>
                </a:solidFill>
                <a:latin typeface="Helvetica" panose="020B0604020202020204" pitchFamily="34" charset="0"/>
                <a:cs typeface="Helvetica" panose="020B0604020202020204" pitchFamily="34" charset="0"/>
              </a:rPr>
              <a:t>Kết</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quả</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err="1" smtClean="0">
                <a:solidFill>
                  <a:schemeClr val="accent1">
                    <a:lumMod val="75000"/>
                  </a:schemeClr>
                </a:solidFill>
                <a:latin typeface="Helvetica" panose="020B0604020202020204" pitchFamily="34" charset="0"/>
                <a:cs typeface="Helvetica" panose="020B0604020202020204" pitchFamily="34" charset="0"/>
              </a:rPr>
              <a:t>điều</a:t>
            </a:r>
            <a:r>
              <a:rPr lang="en-US" sz="2800" smtClean="0">
                <a:solidFill>
                  <a:schemeClr val="accent1">
                    <a:lumMod val="75000"/>
                  </a:schemeClr>
                </a:solidFill>
                <a:latin typeface="Helvetica" panose="020B0604020202020204" pitchFamily="34" charset="0"/>
                <a:cs typeface="Helvetica" panose="020B0604020202020204" pitchFamily="34" charset="0"/>
              </a:rPr>
              <a:t> </a:t>
            </a:r>
            <a:r>
              <a:rPr lang="en-US" sz="2800" smtClean="0">
                <a:solidFill>
                  <a:schemeClr val="accent1">
                    <a:lumMod val="75000"/>
                  </a:schemeClr>
                </a:solidFill>
                <a:latin typeface="Helvetica" panose="020B0604020202020204" pitchFamily="34" charset="0"/>
                <a:cs typeface="Helvetica" panose="020B0604020202020204" pitchFamily="34" charset="0"/>
              </a:rPr>
              <a:t>khiển</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5" name="Rectangle 4"/>
          <p:cNvSpPr/>
          <p:nvPr/>
        </p:nvSpPr>
        <p:spPr>
          <a:xfrm>
            <a:off x="4955023" y="6163979"/>
            <a:ext cx="4179349" cy="338554"/>
          </a:xfrm>
          <a:prstGeom prst="rect">
            <a:avLst/>
          </a:prstGeom>
        </p:spPr>
        <p:txBody>
          <a:bodyPr wrap="none">
            <a:spAutoFit/>
          </a:bodyPr>
          <a:lstStyle/>
          <a:p>
            <a:r>
              <a:rPr lang="en-US" sz="1600" i="1" smtClean="0">
                <a:solidFill>
                  <a:srgbClr val="000000"/>
                </a:solidFill>
                <a:latin typeface="Helvetica" panose="020B0604020202020204" pitchFamily="34" charset="0"/>
                <a:cs typeface="Helvetica" panose="020B0604020202020204" pitchFamily="34" charset="0"/>
              </a:rPr>
              <a:t>Điều khiển mô hình mô phỏng trên máy tính</a:t>
            </a:r>
            <a:endParaRPr lang="en-US" sz="1600" i="1" dirty="0">
              <a:latin typeface="Helvetica" panose="020B0604020202020204" pitchFamily="34" charset="0"/>
              <a:cs typeface="Helvetica" panose="020B0604020202020204" pitchFamily="34" charset="0"/>
            </a:endParaRPr>
          </a:p>
        </p:txBody>
      </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27</a:t>
            </a:r>
            <a:endParaRPr lang="en-US" sz="2000" dirty="0">
              <a:latin typeface="+mj-lt"/>
            </a:endParaRPr>
          </a:p>
        </p:txBody>
      </p:sp>
      <p:pic>
        <p:nvPicPr>
          <p:cNvPr id="7" name="Picture 6" descr="f3.png"/>
          <p:cNvPicPr>
            <a:picLocks noChangeAspect="1"/>
          </p:cNvPicPr>
          <p:nvPr/>
        </p:nvPicPr>
        <p:blipFill>
          <a:blip r:embed="rId2" cstate="print"/>
          <a:stretch>
            <a:fillRect/>
          </a:stretch>
        </p:blipFill>
        <p:spPr>
          <a:xfrm>
            <a:off x="2307101" y="1786596"/>
            <a:ext cx="8862647" cy="4349444"/>
          </a:xfrm>
          <a:prstGeom prst="rect">
            <a:avLst/>
          </a:prstGeom>
        </p:spPr>
      </p:pic>
    </p:spTree>
    <p:extLst>
      <p:ext uri="{BB962C8B-B14F-4D97-AF65-F5344CB8AC3E}">
        <p14:creationId xmlns:p14="http://schemas.microsoft.com/office/powerpoint/2010/main" xmlns="" val="1256451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688" y="1062256"/>
            <a:ext cx="8772757" cy="523220"/>
          </a:xfrm>
          <a:prstGeom prst="rect">
            <a:avLst/>
          </a:prstGeom>
          <a:noFill/>
        </p:spPr>
        <p:txBody>
          <a:bodyPr wrap="square" rtlCol="0">
            <a:spAutoFit/>
          </a:bodyPr>
          <a:lstStyle/>
          <a:p>
            <a:r>
              <a:rPr lang="en-US" sz="2800" dirty="0" smtClean="0">
                <a:solidFill>
                  <a:schemeClr val="accent1">
                    <a:lumMod val="75000"/>
                  </a:schemeClr>
                </a:solidFill>
                <a:latin typeface="Helvetica" panose="020B0604020202020204" pitchFamily="34" charset="0"/>
                <a:cs typeface="Helvetica" panose="020B0604020202020204" pitchFamily="34" charset="0"/>
              </a:rPr>
              <a:t>V.4. </a:t>
            </a:r>
            <a:r>
              <a:rPr lang="en-US" sz="2800" dirty="0" err="1" smtClean="0">
                <a:solidFill>
                  <a:schemeClr val="accent1">
                    <a:lumMod val="75000"/>
                  </a:schemeClr>
                </a:solidFill>
                <a:latin typeface="Helvetica" panose="020B0604020202020204" pitchFamily="34" charset="0"/>
                <a:cs typeface="Helvetica" panose="020B0604020202020204" pitchFamily="34" charset="0"/>
              </a:rPr>
              <a:t>Kết</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quả</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điều</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khiển</a:t>
            </a:r>
            <a:r>
              <a:rPr lang="en-US" sz="2800" dirty="0" smtClean="0">
                <a:solidFill>
                  <a:schemeClr val="accent1">
                    <a:lumMod val="75000"/>
                  </a:schemeClr>
                </a:solidFill>
                <a:latin typeface="Helvetica" panose="020B0604020202020204" pitchFamily="34" charset="0"/>
                <a:cs typeface="Helvetica" panose="020B0604020202020204" pitchFamily="34" charset="0"/>
              </a:rPr>
              <a:t> song </a:t>
            </a:r>
            <a:r>
              <a:rPr lang="en-US" sz="2800" dirty="0" err="1" smtClean="0">
                <a:solidFill>
                  <a:schemeClr val="accent1">
                    <a:lumMod val="75000"/>
                  </a:schemeClr>
                </a:solidFill>
                <a:latin typeface="Helvetica" panose="020B0604020202020204" pitchFamily="34" charset="0"/>
                <a:cs typeface="Helvetica" panose="020B0604020202020204" pitchFamily="34" charset="0"/>
              </a:rPr>
              <a:t>song</a:t>
            </a:r>
            <a:endParaRPr lang="en-US" sz="2400" dirty="0">
              <a:solidFill>
                <a:schemeClr val="accent1">
                  <a:lumMod val="75000"/>
                </a:schemeClr>
              </a:solidFill>
              <a:latin typeface="Helvetica" panose="020B0604020202020204" pitchFamily="34" charset="0"/>
              <a:cs typeface="Helvetica" panose="020B0604020202020204" pitchFamily="34" charset="0"/>
            </a:endParaRPr>
          </a:p>
        </p:txBody>
      </p:sp>
      <p:sp>
        <p:nvSpPr>
          <p:cNvPr id="5" name="Rectangle 4"/>
          <p:cNvSpPr/>
          <p:nvPr/>
        </p:nvSpPr>
        <p:spPr>
          <a:xfrm>
            <a:off x="273139" y="5855775"/>
            <a:ext cx="5872120" cy="400110"/>
          </a:xfrm>
          <a:prstGeom prst="rect">
            <a:avLst/>
          </a:prstGeom>
        </p:spPr>
        <p:txBody>
          <a:bodyPr wrap="none">
            <a:spAutoFit/>
          </a:bodyPr>
          <a:lstStyle/>
          <a:p>
            <a:r>
              <a:rPr lang="en-US" sz="2000" dirty="0" err="1"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Sơ</a:t>
            </a:r>
            <a:r>
              <a:rPr lang="en-US" sz="2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đồ</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tín</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hiệu</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tại</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các</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khớp</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xoay</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trong</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mô</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phỏng</a:t>
            </a:r>
            <a:endParaRPr lang="en-US" sz="2000" dirty="0">
              <a:latin typeface="Helvetica" panose="020B0604020202020204" pitchFamily="34" charset="0"/>
              <a:cs typeface="Helvetica" panose="020B0604020202020204" pitchFamily="34" charset="0"/>
            </a:endParaRPr>
          </a:p>
        </p:txBody>
      </p:sp>
      <p:sp>
        <p:nvSpPr>
          <p:cNvPr id="6" name="Rectangle 5"/>
          <p:cNvSpPr/>
          <p:nvPr/>
        </p:nvSpPr>
        <p:spPr>
          <a:xfrm>
            <a:off x="6234920" y="5912045"/>
            <a:ext cx="5957080" cy="400110"/>
          </a:xfrm>
          <a:prstGeom prst="rect">
            <a:avLst/>
          </a:prstGeom>
        </p:spPr>
        <p:txBody>
          <a:bodyPr wrap="none">
            <a:spAutoFit/>
          </a:bodyPr>
          <a:lstStyle/>
          <a:p>
            <a:r>
              <a:rPr lang="en-US" sz="2000" dirty="0" err="1"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Sơ</a:t>
            </a:r>
            <a:r>
              <a:rPr lang="en-US" sz="2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đồ</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tín</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hiệu</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của</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các</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động</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cơ</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servo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trên</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mô</a:t>
            </a:r>
            <a:r>
              <a:rPr lang="en-US" sz="2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sz="2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hình</a:t>
            </a:r>
            <a:endParaRPr lang="en-US" sz="2000" dirty="0">
              <a:latin typeface="Helvetica" panose="020B0604020202020204" pitchFamily="34" charset="0"/>
              <a:cs typeface="Helvetica" panose="020B0604020202020204" pitchFamily="34" charset="0"/>
            </a:endParaRPr>
          </a:p>
        </p:txBody>
      </p:sp>
      <p:pic>
        <p:nvPicPr>
          <p:cNvPr id="8" name="Picture 7" descr="do thi mo phong.png"/>
          <p:cNvPicPr/>
          <p:nvPr/>
        </p:nvPicPr>
        <p:blipFill>
          <a:blip r:embed="rId2" cstate="print"/>
          <a:stretch>
            <a:fillRect/>
          </a:stretch>
        </p:blipFill>
        <p:spPr>
          <a:xfrm>
            <a:off x="406799" y="1926827"/>
            <a:ext cx="5604801" cy="3910056"/>
          </a:xfrm>
          <a:prstGeom prst="rect">
            <a:avLst/>
          </a:prstGeom>
        </p:spPr>
      </p:pic>
      <p:pic>
        <p:nvPicPr>
          <p:cNvPr id="9" name="Picture 8" descr="do thi o hinh thuc nghiem.png"/>
          <p:cNvPicPr/>
          <p:nvPr/>
        </p:nvPicPr>
        <p:blipFill>
          <a:blip r:embed="rId3" cstate="print"/>
          <a:stretch>
            <a:fillRect/>
          </a:stretch>
        </p:blipFill>
        <p:spPr>
          <a:xfrm>
            <a:off x="6096000" y="1926827"/>
            <a:ext cx="5689201" cy="3910056"/>
          </a:xfrm>
          <a:prstGeom prst="rect">
            <a:avLst/>
          </a:prstGeom>
        </p:spPr>
      </p:pic>
      <p:sp>
        <p:nvSpPr>
          <p:cNvPr id="10"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28</a:t>
            </a:r>
            <a:endParaRPr lang="en-US" sz="2000" dirty="0">
              <a:latin typeface="+mj-lt"/>
            </a:endParaRPr>
          </a:p>
        </p:txBody>
      </p:sp>
    </p:spTree>
    <p:extLst>
      <p:ext uri="{BB962C8B-B14F-4D97-AF65-F5344CB8AC3E}">
        <p14:creationId xmlns:p14="http://schemas.microsoft.com/office/powerpoint/2010/main" xmlns="" val="2207932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091" y="1414249"/>
            <a:ext cx="9455643" cy="584775"/>
          </a:xfrm>
          <a:prstGeom prst="rect">
            <a:avLst/>
          </a:prstGeom>
          <a:noFill/>
        </p:spPr>
        <p:txBody>
          <a:bodyPr wrap="square" rtlCol="0">
            <a:spAutoFit/>
          </a:bodyPr>
          <a:lstStyle/>
          <a:p>
            <a:r>
              <a:rPr lang="en-US" sz="3200" dirty="0" smtClean="0">
                <a:solidFill>
                  <a:schemeClr val="accent1">
                    <a:lumMod val="50000"/>
                  </a:schemeClr>
                </a:solidFill>
                <a:latin typeface="Helvetica" panose="020B0604020202020204" pitchFamily="34" charset="0"/>
                <a:cs typeface="Helvetica" panose="020B0604020202020204" pitchFamily="34" charset="0"/>
              </a:rPr>
              <a:t>VI.</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Kết</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luận</a:t>
            </a:r>
            <a:endParaRPr lang="en-US" sz="3200"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Rectangle 2"/>
          <p:cNvSpPr/>
          <p:nvPr/>
        </p:nvSpPr>
        <p:spPr>
          <a:xfrm>
            <a:off x="1326341" y="1999024"/>
            <a:ext cx="1656223" cy="461665"/>
          </a:xfrm>
          <a:prstGeom prst="rect">
            <a:avLst/>
          </a:prstGeom>
        </p:spPr>
        <p:txBody>
          <a:bodyPr wrap="none">
            <a:spAutoFit/>
          </a:bodyPr>
          <a:lstStyle/>
          <a:p>
            <a:r>
              <a:rPr lang="en-US" sz="2400" dirty="0"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1.</a:t>
            </a:r>
            <a:r>
              <a:rPr lang="en-US" sz="2400" dirty="0" smtClean="0">
                <a:solidFill>
                  <a:schemeClr val="accent1">
                    <a:lumMod val="75000"/>
                  </a:schemeClr>
                </a:solidFill>
                <a:latin typeface="Helvetica" panose="020B0604020202020204" pitchFamily="34" charset="0"/>
                <a:cs typeface="Helvetica" panose="020B0604020202020204" pitchFamily="34" charset="0"/>
              </a:rPr>
              <a:t> </a:t>
            </a:r>
            <a:r>
              <a:rPr lang="en-US" sz="2400" dirty="0" err="1" smtClean="0">
                <a:solidFill>
                  <a:schemeClr val="accent1">
                    <a:lumMod val="75000"/>
                  </a:schemeClr>
                </a:solidFill>
                <a:latin typeface="Helvetica" panose="020B0604020202020204" pitchFamily="34" charset="0"/>
                <a:cs typeface="Helvetica" panose="020B0604020202020204" pitchFamily="34" charset="0"/>
              </a:rPr>
              <a:t>Kết</a:t>
            </a:r>
            <a:r>
              <a:rPr lang="en-US" sz="2400" dirty="0" smtClean="0">
                <a:solidFill>
                  <a:schemeClr val="accent1">
                    <a:lumMod val="75000"/>
                  </a:schemeClr>
                </a:solidFill>
                <a:latin typeface="Helvetica" panose="020B0604020202020204" pitchFamily="34" charset="0"/>
                <a:cs typeface="Helvetica" panose="020B0604020202020204" pitchFamily="34" charset="0"/>
              </a:rPr>
              <a:t> </a:t>
            </a:r>
            <a:r>
              <a:rPr lang="en-US" sz="2400" dirty="0" err="1" smtClean="0">
                <a:solidFill>
                  <a:schemeClr val="accent1">
                    <a:lumMod val="75000"/>
                  </a:schemeClr>
                </a:solidFill>
                <a:latin typeface="Helvetica" panose="020B0604020202020204" pitchFamily="34" charset="0"/>
                <a:cs typeface="Helvetica" panose="020B0604020202020204" pitchFamily="34" charset="0"/>
              </a:rPr>
              <a:t>luận</a:t>
            </a:r>
            <a:endParaRPr lang="en-US" dirty="0">
              <a:latin typeface="Helvetica" panose="020B0604020202020204" pitchFamily="34" charset="0"/>
              <a:cs typeface="Helvetica" panose="020B0604020202020204" pitchFamily="34" charset="0"/>
            </a:endParaRPr>
          </a:p>
        </p:txBody>
      </p:sp>
      <p:sp>
        <p:nvSpPr>
          <p:cNvPr id="5"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29</a:t>
            </a:r>
            <a:endParaRPr lang="en-US" sz="2000" dirty="0">
              <a:latin typeface="+mj-lt"/>
            </a:endParaRPr>
          </a:p>
        </p:txBody>
      </p:sp>
      <p:graphicFrame>
        <p:nvGraphicFramePr>
          <p:cNvPr id="10" name="Diagram 9"/>
          <p:cNvGraphicFramePr/>
          <p:nvPr/>
        </p:nvGraphicFramePr>
        <p:xfrm>
          <a:off x="1758464" y="2208628"/>
          <a:ext cx="9073660" cy="4339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39016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4083744244"/>
              </p:ext>
            </p:extLst>
          </p:nvPr>
        </p:nvGraphicFramePr>
        <p:xfrm>
          <a:off x="2383071" y="1533378"/>
          <a:ext cx="7520584" cy="4806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381751" y="1108174"/>
            <a:ext cx="2149240" cy="646331"/>
          </a:xfrm>
          <a:prstGeom prst="rect">
            <a:avLst/>
          </a:prstGeom>
          <a:noFill/>
        </p:spPr>
        <p:txBody>
          <a:bodyPr wrap="square" rtlCol="0">
            <a:spAutoFit/>
          </a:bodyPr>
          <a:lstStyle/>
          <a:p>
            <a:r>
              <a:rPr lang="en-US" sz="3600" dirty="0" err="1" smtClean="0">
                <a:solidFill>
                  <a:srgbClr val="0070C0"/>
                </a:solidFill>
                <a:latin typeface="Helvetica" panose="020B0604020202020204" pitchFamily="34" charset="0"/>
                <a:cs typeface="Helvetica" panose="020B0604020202020204" pitchFamily="34" charset="0"/>
              </a:rPr>
              <a:t>Nội</a:t>
            </a:r>
            <a:r>
              <a:rPr lang="en-US" sz="3600" dirty="0" smtClean="0">
                <a:solidFill>
                  <a:srgbClr val="0070C0"/>
                </a:solidFill>
                <a:latin typeface="Helvetica" panose="020B0604020202020204" pitchFamily="34" charset="0"/>
                <a:cs typeface="Helvetica" panose="020B0604020202020204" pitchFamily="34" charset="0"/>
              </a:rPr>
              <a:t> dung</a:t>
            </a:r>
            <a:endParaRPr lang="en-US" sz="3600" dirty="0">
              <a:solidFill>
                <a:srgbClr val="0070C0"/>
              </a:solidFill>
              <a:latin typeface="Helvetica" panose="020B0604020202020204" pitchFamily="34" charset="0"/>
              <a:cs typeface="Helvetica" panose="020B0604020202020204" pitchFamily="34" charset="0"/>
            </a:endParaRPr>
          </a:p>
        </p:txBody>
      </p:sp>
      <p:sp>
        <p:nvSpPr>
          <p:cNvPr id="5"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3</a:t>
            </a:r>
            <a:endParaRPr lang="en-US" sz="2000" dirty="0">
              <a:latin typeface="+mj-lt"/>
            </a:endParaRPr>
          </a:p>
        </p:txBody>
      </p:sp>
    </p:spTree>
    <p:extLst>
      <p:ext uri="{BB962C8B-B14F-4D97-AF65-F5344CB8AC3E}">
        <p14:creationId xmlns:p14="http://schemas.microsoft.com/office/powerpoint/2010/main" xmlns="" val="3667978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428" y="1625278"/>
            <a:ext cx="9455643" cy="584775"/>
          </a:xfrm>
          <a:prstGeom prst="rect">
            <a:avLst/>
          </a:prstGeom>
          <a:noFill/>
        </p:spPr>
        <p:txBody>
          <a:bodyPr wrap="square" rtlCol="0">
            <a:spAutoFit/>
          </a:bodyPr>
          <a:lstStyle/>
          <a:p>
            <a:r>
              <a:rPr lang="en-US" sz="3200" dirty="0" smtClean="0">
                <a:solidFill>
                  <a:schemeClr val="accent1">
                    <a:lumMod val="50000"/>
                  </a:schemeClr>
                </a:solidFill>
                <a:latin typeface="Helvetica" panose="020B0604020202020204" pitchFamily="34" charset="0"/>
                <a:cs typeface="Helvetica" panose="020B0604020202020204" pitchFamily="34" charset="0"/>
              </a:rPr>
              <a:t>VI.</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Kết</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luận</a:t>
            </a:r>
            <a:endParaRPr lang="en-US" sz="3200"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Rectangle 2"/>
          <p:cNvSpPr/>
          <p:nvPr/>
        </p:nvSpPr>
        <p:spPr>
          <a:xfrm>
            <a:off x="1247902" y="2210053"/>
            <a:ext cx="1673856" cy="461665"/>
          </a:xfrm>
          <a:prstGeom prst="rect">
            <a:avLst/>
          </a:prstGeom>
        </p:spPr>
        <p:txBody>
          <a:bodyPr wrap="none">
            <a:spAutoFit/>
          </a:bodyPr>
          <a:lstStyle/>
          <a:p>
            <a:r>
              <a:rPr lang="en-US" sz="2400" dirty="0"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2.</a:t>
            </a:r>
            <a:r>
              <a:rPr lang="en-US" sz="2400" dirty="0" smtClean="0">
                <a:solidFill>
                  <a:schemeClr val="accent1">
                    <a:lumMod val="75000"/>
                  </a:schemeClr>
                </a:solidFill>
                <a:latin typeface="Helvetica" panose="020B0604020202020204" pitchFamily="34" charset="0"/>
                <a:cs typeface="Helvetica" panose="020B0604020202020204" pitchFamily="34" charset="0"/>
              </a:rPr>
              <a:t> </a:t>
            </a:r>
            <a:r>
              <a:rPr lang="en-US" sz="2400" dirty="0" err="1" smtClean="0">
                <a:solidFill>
                  <a:schemeClr val="accent1">
                    <a:lumMod val="75000"/>
                  </a:schemeClr>
                </a:solidFill>
                <a:latin typeface="Helvetica" panose="020B0604020202020204" pitchFamily="34" charset="0"/>
                <a:cs typeface="Helvetica" panose="020B0604020202020204" pitchFamily="34" charset="0"/>
              </a:rPr>
              <a:t>Hạn</a:t>
            </a:r>
            <a:r>
              <a:rPr lang="en-US" sz="2400" dirty="0" smtClean="0">
                <a:solidFill>
                  <a:schemeClr val="accent1">
                    <a:lumMod val="75000"/>
                  </a:schemeClr>
                </a:solidFill>
                <a:latin typeface="Helvetica" panose="020B0604020202020204" pitchFamily="34" charset="0"/>
                <a:cs typeface="Helvetica" panose="020B0604020202020204" pitchFamily="34" charset="0"/>
              </a:rPr>
              <a:t> </a:t>
            </a:r>
            <a:r>
              <a:rPr lang="en-US" sz="2400" dirty="0" err="1" smtClean="0">
                <a:solidFill>
                  <a:schemeClr val="accent1">
                    <a:lumMod val="75000"/>
                  </a:schemeClr>
                </a:solidFill>
                <a:latin typeface="Helvetica" panose="020B0604020202020204" pitchFamily="34" charset="0"/>
                <a:cs typeface="Helvetica" panose="020B0604020202020204" pitchFamily="34" charset="0"/>
              </a:rPr>
              <a:t>chế</a:t>
            </a:r>
            <a:endParaRPr lang="en-US" dirty="0">
              <a:latin typeface="Helvetica" panose="020B0604020202020204" pitchFamily="34" charset="0"/>
              <a:cs typeface="Helvetica" panose="020B0604020202020204" pitchFamily="34" charset="0"/>
            </a:endParaRPr>
          </a:p>
        </p:txBody>
      </p:sp>
      <p:sp>
        <p:nvSpPr>
          <p:cNvPr id="4" name="TextBox 3"/>
          <p:cNvSpPr txBox="1"/>
          <p:nvPr/>
        </p:nvSpPr>
        <p:spPr>
          <a:xfrm>
            <a:off x="721428" y="2856710"/>
            <a:ext cx="10632371" cy="1015663"/>
          </a:xfrm>
          <a:prstGeom prst="rect">
            <a:avLst/>
          </a:prstGeom>
          <a:noFill/>
        </p:spPr>
        <p:txBody>
          <a:bodyPr wrap="square" rtlCol="0">
            <a:spAutoFit/>
          </a:bodyPr>
          <a:lstStyle/>
          <a:p>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Mô</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hình</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chạy</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có</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sự</a:t>
            </a:r>
            <a:r>
              <a:rPr lang="en-US" sz="2000" dirty="0" smtClean="0">
                <a:latin typeface="Helvetica" panose="020B0604020202020204" pitchFamily="34" charset="0"/>
                <a:cs typeface="Helvetica" panose="020B0604020202020204" pitchFamily="34" charset="0"/>
              </a:rPr>
              <a:t> rung , </a:t>
            </a:r>
            <a:r>
              <a:rPr lang="en-US" sz="2000" dirty="0" err="1" smtClean="0">
                <a:latin typeface="Helvetica" panose="020B0604020202020204" pitchFamily="34" charset="0"/>
                <a:cs typeface="Helvetica" panose="020B0604020202020204" pitchFamily="34" charset="0"/>
              </a:rPr>
              <a:t>lắc</a:t>
            </a:r>
            <a:endParaRPr lang="en-US" sz="2000" dirty="0" smtClean="0">
              <a:latin typeface="Helvetica" panose="020B0604020202020204" pitchFamily="34" charset="0"/>
              <a:cs typeface="Helvetica" panose="020B0604020202020204" pitchFamily="34" charset="0"/>
            </a:endParaRPr>
          </a:p>
          <a:p>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Chưa</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mô</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phỏng</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được</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cơ</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cấu</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gắp</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vật</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trong</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mô</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hình</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mô</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phỏng</a:t>
            </a:r>
            <a:endParaRPr lang="en-US" sz="2000" dirty="0" smtClean="0">
              <a:latin typeface="Helvetica" panose="020B0604020202020204" pitchFamily="34" charset="0"/>
              <a:cs typeface="Helvetica" panose="020B0604020202020204" pitchFamily="34" charset="0"/>
            </a:endParaRPr>
          </a:p>
          <a:p>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Đôi</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khi</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chương</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trình</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điều</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khiển</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bị</a:t>
            </a:r>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thoát</a:t>
            </a:r>
            <a:endParaRPr lang="en-US" sz="2000" dirty="0">
              <a:latin typeface="Helvetica" panose="020B0604020202020204" pitchFamily="34" charset="0"/>
              <a:cs typeface="Helvetica" panose="020B0604020202020204" pitchFamily="34" charset="0"/>
            </a:endParaRPr>
          </a:p>
        </p:txBody>
      </p:sp>
      <p:sp>
        <p:nvSpPr>
          <p:cNvPr id="5"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30</a:t>
            </a:r>
            <a:endParaRPr lang="en-US" sz="2000" dirty="0">
              <a:latin typeface="+mj-lt"/>
            </a:endParaRPr>
          </a:p>
        </p:txBody>
      </p:sp>
    </p:spTree>
    <p:extLst>
      <p:ext uri="{BB962C8B-B14F-4D97-AF65-F5344CB8AC3E}">
        <p14:creationId xmlns:p14="http://schemas.microsoft.com/office/powerpoint/2010/main" xmlns="" val="2467860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429" y="1604285"/>
            <a:ext cx="9455643" cy="584775"/>
          </a:xfrm>
          <a:prstGeom prst="rect">
            <a:avLst/>
          </a:prstGeom>
          <a:noFill/>
        </p:spPr>
        <p:txBody>
          <a:bodyPr wrap="square" rtlCol="0">
            <a:spAutoFit/>
          </a:bodyPr>
          <a:lstStyle/>
          <a:p>
            <a:r>
              <a:rPr lang="en-US" sz="3200" dirty="0" smtClean="0">
                <a:solidFill>
                  <a:schemeClr val="accent1">
                    <a:lumMod val="50000"/>
                  </a:schemeClr>
                </a:solidFill>
                <a:latin typeface="Helvetica" panose="020B0604020202020204" pitchFamily="34" charset="0"/>
                <a:cs typeface="Helvetica" panose="020B0604020202020204" pitchFamily="34" charset="0"/>
              </a:rPr>
              <a:t>VI.</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Kết</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luận</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và</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hướng</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phát</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triển</a:t>
            </a:r>
            <a:endParaRPr lang="en-US" sz="3200"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Rectangle 2"/>
          <p:cNvSpPr/>
          <p:nvPr/>
        </p:nvSpPr>
        <p:spPr>
          <a:xfrm>
            <a:off x="838200" y="2397724"/>
            <a:ext cx="2869696" cy="461665"/>
          </a:xfrm>
          <a:prstGeom prst="rect">
            <a:avLst/>
          </a:prstGeom>
        </p:spPr>
        <p:txBody>
          <a:bodyPr wrap="none">
            <a:spAutoFit/>
          </a:bodyPr>
          <a:lstStyle/>
          <a:p>
            <a:r>
              <a:rPr lang="en-US" sz="2400" dirty="0"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3. </a:t>
            </a:r>
            <a:r>
              <a:rPr lang="en-US" sz="2400" dirty="0" err="1"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Hướng</a:t>
            </a:r>
            <a:r>
              <a:rPr lang="en-US" sz="2400" dirty="0"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 </a:t>
            </a:r>
            <a:r>
              <a:rPr lang="en-US" sz="2400" dirty="0" err="1"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phát</a:t>
            </a:r>
            <a:r>
              <a:rPr lang="en-US" sz="2400" dirty="0"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 </a:t>
            </a:r>
            <a:r>
              <a:rPr lang="en-US" sz="2400" dirty="0" err="1" smtClean="0">
                <a:solidFill>
                  <a:schemeClr val="accent1">
                    <a:lumMod val="75000"/>
                  </a:schemeClr>
                </a:solidFill>
                <a:latin typeface="Helvetica" panose="020B0604020202020204" pitchFamily="34" charset="0"/>
                <a:ea typeface="Times New Roman" panose="02020603050405020304" pitchFamily="18" charset="0"/>
                <a:cs typeface="Helvetica" panose="020B0604020202020204" pitchFamily="34" charset="0"/>
              </a:rPr>
              <a:t>triển</a:t>
            </a:r>
            <a:endParaRPr lang="en-US" dirty="0">
              <a:latin typeface="Helvetica" panose="020B0604020202020204" pitchFamily="34" charset="0"/>
              <a:cs typeface="Helvetica" panose="020B0604020202020204" pitchFamily="34" charset="0"/>
            </a:endParaRPr>
          </a:p>
        </p:txBody>
      </p:sp>
      <p:sp>
        <p:nvSpPr>
          <p:cNvPr id="4" name="TextBox 3"/>
          <p:cNvSpPr txBox="1"/>
          <p:nvPr/>
        </p:nvSpPr>
        <p:spPr>
          <a:xfrm>
            <a:off x="838200" y="3068053"/>
            <a:ext cx="9569116" cy="3477875"/>
          </a:xfrm>
          <a:prstGeom prst="rect">
            <a:avLst/>
          </a:prstGeom>
          <a:noFill/>
        </p:spPr>
        <p:txBody>
          <a:bodyPr wrap="square" rtlCol="0">
            <a:spAutoFit/>
          </a:bodyPr>
          <a:lstStyle/>
          <a:p>
            <a:pPr lvl="0"/>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Tính</a:t>
            </a:r>
            <a:r>
              <a:rPr lang="en-US" sz="2000" dirty="0" smtClean="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toán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bộ</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điều</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khiển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khác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đáp</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ứng</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nhanh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hơn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và</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ổn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định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tốt</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hơn</a:t>
            </a:r>
            <a:r>
              <a:rPr lang="en-US" sz="2000" dirty="0">
                <a:latin typeface="Helvetica" panose="020B0604020202020204" pitchFamily="34" charset="0"/>
                <a:cs typeface="Helvetica" panose="020B0604020202020204" pitchFamily="34" charset="0"/>
              </a:rPr>
              <a:t>.</a:t>
            </a:r>
          </a:p>
          <a:p>
            <a:pPr lvl="0"/>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Mô</a:t>
            </a:r>
            <a:r>
              <a:rPr lang="en-US" sz="2000" dirty="0" smtClean="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phỏng</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mô</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hình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cánh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tay</a:t>
            </a:r>
            <a:r>
              <a:rPr lang="en-US" sz="2000" dirty="0">
                <a:latin typeface="Helvetica" panose="020B0604020202020204" pitchFamily="34" charset="0"/>
                <a:cs typeface="Helvetica" panose="020B0604020202020204" pitchFamily="34" charset="0"/>
              </a:rPr>
              <a:t> robot </a:t>
            </a:r>
            <a:r>
              <a:rPr lang="en-US" sz="2000" dirty="0" err="1">
                <a:latin typeface="Helvetica" panose="020B0604020202020204" pitchFamily="34" charset="0"/>
                <a:cs typeface="Helvetica" panose="020B0604020202020204" pitchFamily="34" charset="0"/>
              </a:rPr>
              <a:t>với</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các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chuyển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động</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sát</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với</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mô</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hình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thực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nghiệm</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hơn</a:t>
            </a:r>
            <a:r>
              <a:rPr lang="en-US" sz="2000" dirty="0">
                <a:latin typeface="Helvetica" panose="020B0604020202020204" pitchFamily="34" charset="0"/>
                <a:cs typeface="Helvetica" panose="020B0604020202020204" pitchFamily="34" charset="0"/>
              </a:rPr>
              <a:t>.</a:t>
            </a:r>
          </a:p>
          <a:p>
            <a:pPr lvl="0"/>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Thiết</a:t>
            </a:r>
            <a:r>
              <a:rPr lang="en-US" sz="2000" dirty="0" smtClean="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kế</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mô</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hình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thực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nghiệm</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kết</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hợp</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các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bộ</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giảm</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tốc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để</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bánh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răng</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để</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giảm</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thiếu</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hiện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tượng</a:t>
            </a:r>
            <a:r>
              <a:rPr lang="en-US" sz="2000" dirty="0">
                <a:latin typeface="Helvetica" panose="020B0604020202020204" pitchFamily="34" charset="0"/>
                <a:cs typeface="Helvetica" panose="020B0604020202020204" pitchFamily="34" charset="0"/>
              </a:rPr>
              <a:t> rung </a:t>
            </a:r>
            <a:r>
              <a:rPr lang="en-US" sz="2000" dirty="0" err="1">
                <a:latin typeface="Helvetica" panose="020B0604020202020204" pitchFamily="34" charset="0"/>
                <a:cs typeface="Helvetica" panose="020B0604020202020204" pitchFamily="34" charset="0"/>
              </a:rPr>
              <a:t>lắc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của</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hệ</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thống</a:t>
            </a:r>
            <a:r>
              <a:rPr lang="en-US" sz="2000" dirty="0">
                <a:latin typeface="Helvetica" panose="020B0604020202020204" pitchFamily="34" charset="0"/>
                <a:cs typeface="Helvetica" panose="020B0604020202020204" pitchFamily="34" charset="0"/>
              </a:rPr>
              <a:t>.</a:t>
            </a:r>
          </a:p>
          <a:p>
            <a:pPr lvl="0"/>
            <a:r>
              <a:rPr lang="en-US" sz="2000" dirty="0" smtClean="0">
                <a:latin typeface="Helvetica" panose="020B0604020202020204" pitchFamily="34" charset="0"/>
                <a:cs typeface="Helvetica" panose="020B0604020202020204" pitchFamily="34" charset="0"/>
              </a:rPr>
              <a:t>- </a:t>
            </a:r>
            <a:r>
              <a:rPr lang="en-US" sz="2000" dirty="0" err="1" smtClean="0">
                <a:latin typeface="Helvetica" panose="020B0604020202020204" pitchFamily="34" charset="0"/>
                <a:cs typeface="Helvetica" panose="020B0604020202020204" pitchFamily="34" charset="0"/>
              </a:rPr>
              <a:t>Lắp</a:t>
            </a:r>
            <a:r>
              <a:rPr lang="en-US" sz="2000" dirty="0" smtClean="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các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cảm</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biến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tại</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các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khớp</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xoay</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của</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mô</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hình</a:t>
            </a:r>
            <a:r>
              <a:rPr lang="en-US" sz="2000" dirty="0">
                <a:latin typeface="Helvetica" panose="020B0604020202020204" pitchFamily="34" charset="0"/>
                <a:cs typeface="Helvetica" panose="020B0604020202020204" pitchFamily="34" charset="0"/>
              </a:rPr>
              <a:t> robot </a:t>
            </a:r>
            <a:r>
              <a:rPr lang="en-US" sz="2000" dirty="0" err="1">
                <a:latin typeface="Helvetica" panose="020B0604020202020204" pitchFamily="34" charset="0"/>
                <a:cs typeface="Helvetica" panose="020B0604020202020204" pitchFamily="34" charset="0"/>
              </a:rPr>
              <a:t>thực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nghiệm</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để</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kế</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hợp</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thuật</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toán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điều</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khiển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tại</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các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khớp</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xoay</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của</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mô</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hình</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thực</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nghiệm</a:t>
            </a:r>
            <a:r>
              <a:rPr lang="en-US" sz="2000" dirty="0">
                <a:latin typeface="Helvetica" panose="020B0604020202020204" pitchFamily="34" charset="0"/>
                <a:cs typeface="Helvetica" panose="020B0604020202020204" pitchFamily="34" charset="0"/>
              </a:rPr>
              <a:t>.</a:t>
            </a:r>
          </a:p>
          <a:p>
            <a:r>
              <a:rPr lang="en-US" sz="2000" dirty="0">
                <a:latin typeface="Helvetica" panose="020B0604020202020204" pitchFamily="34" charset="0"/>
                <a:cs typeface="Helvetica" panose="020B0604020202020204" pitchFamily="34" charset="0"/>
              </a:rPr>
              <a:t> </a:t>
            </a:r>
          </a:p>
          <a:p>
            <a:pPr indent="-540000"/>
            <a:r>
              <a:rPr lang="vi-VN" sz="2000" dirty="0">
                <a:latin typeface="Helvetica" panose="020B0604020202020204" pitchFamily="34" charset="0"/>
                <a:cs typeface="Helvetica" panose="020B0604020202020204" pitchFamily="34" charset="0"/>
              </a:rPr>
              <a:t/>
            </a:r>
            <a:br>
              <a:rPr lang="vi-VN" sz="2000" dirty="0">
                <a:latin typeface="Helvetica" panose="020B0604020202020204" pitchFamily="34" charset="0"/>
                <a:cs typeface="Helvetica" panose="020B0604020202020204" pitchFamily="34" charset="0"/>
              </a:rPr>
            </a:br>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31</a:t>
            </a:r>
            <a:endParaRPr lang="en-US" sz="2000" dirty="0">
              <a:latin typeface="+mj-lt"/>
            </a:endParaRPr>
          </a:p>
        </p:txBody>
      </p:sp>
    </p:spTree>
    <p:extLst>
      <p:ext uri="{BB962C8B-B14F-4D97-AF65-F5344CB8AC3E}">
        <p14:creationId xmlns:p14="http://schemas.microsoft.com/office/powerpoint/2010/main" xmlns="" val="2932817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412" y="2644605"/>
            <a:ext cx="11422537" cy="1754326"/>
          </a:xfrm>
          <a:prstGeom prst="rect">
            <a:avLst/>
          </a:prstGeom>
          <a:noFill/>
        </p:spPr>
        <p:txBody>
          <a:bodyPr wrap="square" lIns="91440" tIns="45720" rIns="91440" bIns="45720">
            <a:spAutoFit/>
          </a:bodyPr>
          <a:lstStyle/>
          <a:p>
            <a:pPr algn="ctr"/>
            <a:r>
              <a:rPr lang="en-US" sz="5400" b="0" cap="none" spc="0" dirty="0" smtClean="0">
                <a:ln w="0"/>
                <a:solidFill>
                  <a:srgbClr val="E52505"/>
                </a:solidFill>
                <a:effectLst>
                  <a:reflection blurRad="6350" stA="53000" endA="300" endPos="35500" dir="5400000" sy="-90000" algn="bl" rotWithShape="0"/>
                </a:effectLst>
              </a:rPr>
              <a:t>CẢM ƠN QUÝ THẦY CÔ VÀ CÁC BẠN ĐÃ LẮNG NGHE</a:t>
            </a:r>
            <a:endParaRPr lang="en-US" sz="5400" b="0" cap="none" spc="0" dirty="0">
              <a:ln w="0"/>
              <a:solidFill>
                <a:srgbClr val="E52505"/>
              </a:solidFill>
              <a:effectLst>
                <a:reflection blurRad="6350" stA="53000" endA="300" endPos="35500" dir="5400000" sy="-90000" algn="bl" rotWithShape="0"/>
              </a:effectLst>
            </a:endParaRPr>
          </a:p>
        </p:txBody>
      </p:sp>
      <p:sp>
        <p:nvSpPr>
          <p:cNvPr id="3"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32</a:t>
            </a:r>
            <a:endParaRPr lang="en-US" sz="2000" dirty="0">
              <a:latin typeface="+mj-lt"/>
            </a:endParaRPr>
          </a:p>
        </p:txBody>
      </p:sp>
    </p:spTree>
    <p:extLst>
      <p:ext uri="{BB962C8B-B14F-4D97-AF65-F5344CB8AC3E}">
        <p14:creationId xmlns:p14="http://schemas.microsoft.com/office/powerpoint/2010/main" xmlns="" val="1314975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2552" y="1356390"/>
            <a:ext cx="4611189" cy="584775"/>
          </a:xfrm>
          <a:prstGeom prst="rect">
            <a:avLst/>
          </a:prstGeom>
          <a:noFill/>
        </p:spPr>
        <p:txBody>
          <a:bodyPr wrap="square" rtlCol="0">
            <a:spAutoFit/>
          </a:bodyPr>
          <a:lstStyle/>
          <a:p>
            <a:r>
              <a:rPr lang="en-US" sz="3200" b="1" dirty="0" smtClean="0">
                <a:solidFill>
                  <a:schemeClr val="accent1">
                    <a:lumMod val="50000"/>
                  </a:schemeClr>
                </a:solidFill>
                <a:latin typeface="Helvetica" panose="020B0604020202020204" pitchFamily="34" charset="0"/>
                <a:cs typeface="Helvetica" panose="020B0604020202020204" pitchFamily="34" charset="0"/>
              </a:rPr>
              <a:t>I.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Tổng</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quan</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về</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đề</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tài</a:t>
            </a:r>
            <a:endParaRPr lang="en-US" sz="3200" b="1" dirty="0">
              <a:solidFill>
                <a:schemeClr val="accent1">
                  <a:lumMod val="50000"/>
                </a:schemeClr>
              </a:solidFill>
              <a:latin typeface="Helvetica" panose="020B0604020202020204" pitchFamily="34" charset="0"/>
              <a:cs typeface="Helvetica" panose="020B0604020202020204" pitchFamily="34" charset="0"/>
            </a:endParaRPr>
          </a:p>
        </p:txBody>
      </p:sp>
      <p:sp>
        <p:nvSpPr>
          <p:cNvPr id="5" name="TextBox 4"/>
          <p:cNvSpPr txBox="1"/>
          <p:nvPr/>
        </p:nvSpPr>
        <p:spPr>
          <a:xfrm>
            <a:off x="2181497" y="2050869"/>
            <a:ext cx="3931920" cy="369332"/>
          </a:xfrm>
          <a:prstGeom prst="rect">
            <a:avLst/>
          </a:prstGeom>
          <a:noFill/>
        </p:spPr>
        <p:txBody>
          <a:bodyPr wrap="square" rtlCol="0">
            <a:spAutoFit/>
          </a:bodyPr>
          <a:lstStyle/>
          <a:p>
            <a:endParaRPr lang="en-US" dirty="0">
              <a:solidFill>
                <a:srgbClr val="0070C0"/>
              </a:solidFill>
            </a:endParaRPr>
          </a:p>
        </p:txBody>
      </p:sp>
      <p:sp>
        <p:nvSpPr>
          <p:cNvPr id="6" name="TextBox 5"/>
          <p:cNvSpPr txBox="1"/>
          <p:nvPr/>
        </p:nvSpPr>
        <p:spPr>
          <a:xfrm>
            <a:off x="1188719" y="1962090"/>
            <a:ext cx="4924698"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I.1</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Giới</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thiệu</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cánh</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tay</a:t>
            </a:r>
            <a:r>
              <a:rPr lang="en-US" sz="2800" dirty="0" smtClean="0">
                <a:solidFill>
                  <a:schemeClr val="accent1">
                    <a:lumMod val="75000"/>
                  </a:schemeClr>
                </a:solidFill>
                <a:latin typeface="Helvetica" panose="020B0604020202020204" pitchFamily="34" charset="0"/>
                <a:cs typeface="Helvetica" panose="020B0604020202020204" pitchFamily="34" charset="0"/>
              </a:rPr>
              <a:t> robot</a:t>
            </a:r>
            <a:endParaRPr lang="en-US" sz="2800" dirty="0">
              <a:solidFill>
                <a:schemeClr val="accent1">
                  <a:lumMod val="75000"/>
                </a:schemeClr>
              </a:solidFill>
              <a:latin typeface="Helvetica" panose="020B0604020202020204" pitchFamily="34" charset="0"/>
              <a:cs typeface="Helvetica" panose="020B0604020202020204" pitchFamily="34" charset="0"/>
            </a:endParaRPr>
          </a:p>
        </p:txBody>
      </p:sp>
      <p:sp>
        <p:nvSpPr>
          <p:cNvPr id="7" name="TextBox 6"/>
          <p:cNvSpPr txBox="1"/>
          <p:nvPr/>
        </p:nvSpPr>
        <p:spPr>
          <a:xfrm>
            <a:off x="842552" y="2776418"/>
            <a:ext cx="7080069" cy="2585323"/>
          </a:xfrm>
          <a:prstGeom prst="rect">
            <a:avLst/>
          </a:prstGeom>
          <a:noFill/>
        </p:spPr>
        <p:txBody>
          <a:bodyPr wrap="square" rtlCol="0">
            <a:spAutoFit/>
          </a:bodyPr>
          <a:lstStyle/>
          <a:p>
            <a:pPr algn="just"/>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    </a:t>
            </a:r>
            <a:r>
              <a:rPr lang="en-US" sz="2400" dirty="0" err="1" smtClean="0">
                <a:latin typeface="Helvetica" panose="020B0604020202020204" pitchFamily="34" charset="0"/>
                <a:cs typeface="Helvetica" panose="020B0604020202020204" pitchFamily="34" charset="0"/>
              </a:rPr>
              <a:t>Cánh</a:t>
            </a:r>
            <a:r>
              <a:rPr lang="en-US" sz="2400" dirty="0" smtClean="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tay</a:t>
            </a:r>
            <a:r>
              <a:rPr lang="en-US" sz="2400" dirty="0">
                <a:latin typeface="Helvetica" panose="020B0604020202020204" pitchFamily="34" charset="0"/>
                <a:cs typeface="Helvetica" panose="020B0604020202020204" pitchFamily="34" charset="0"/>
              </a:rPr>
              <a:t> robot </a:t>
            </a:r>
            <a:r>
              <a:rPr lang="en-US" sz="2400" dirty="0" err="1">
                <a:latin typeface="Helvetica" panose="020B0604020202020204" pitchFamily="34" charset="0"/>
                <a:cs typeface="Helvetica" panose="020B0604020202020204" pitchFamily="34" charset="0"/>
              </a:rPr>
              <a:t>là</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một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cỗ</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máy</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phục</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vụ</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trong</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quy</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trình</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sản</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xuất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công</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nghiệp</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được</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vận</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hành</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bởi</a:t>
            </a:r>
            <a:r>
              <a:rPr lang="en-US" sz="2400" dirty="0">
                <a:latin typeface="Helvetica" panose="020B0604020202020204" pitchFamily="34" charset="0"/>
                <a:cs typeface="Helvetica" panose="020B0604020202020204" pitchFamily="34" charset="0"/>
              </a:rPr>
              <a:t> con </a:t>
            </a:r>
            <a:r>
              <a:rPr lang="en-US" sz="2400" dirty="0" err="1">
                <a:latin typeface="Helvetica" panose="020B0604020202020204" pitchFamily="34" charset="0"/>
                <a:cs typeface="Helvetica" panose="020B0604020202020204" pitchFamily="34" charset="0"/>
              </a:rPr>
              <a:t>người</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Ưu</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điểm</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nổi</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bật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nhất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của</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nó</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là</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thiết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kế</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linh</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hoạt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thao</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tác</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nhanh</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nhẹn</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tỉ</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mỉ</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và</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có</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khả</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năng</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hoàn</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thiện</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cả</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những</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phần</a:t>
            </a:r>
            <a:r>
              <a:rPr lang="en-US" sz="2400" dirty="0">
                <a:latin typeface="Helvetica" panose="020B0604020202020204" pitchFamily="34" charset="0"/>
                <a:cs typeface="Helvetica" panose="020B0604020202020204" pitchFamily="34" charset="0"/>
              </a:rPr>
              <a:t> chi </a:t>
            </a:r>
            <a:r>
              <a:rPr lang="en-US" sz="2400" dirty="0" err="1">
                <a:latin typeface="Helvetica" panose="020B0604020202020204" pitchFamily="34" charset="0"/>
                <a:cs typeface="Helvetica" panose="020B0604020202020204" pitchFamily="34" charset="0"/>
              </a:rPr>
              <a:t>tiết</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sản</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phẩm</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nhỏ</a:t>
            </a:r>
            <a:r>
              <a:rPr lang="en-US" sz="2400" dirty="0">
                <a:latin typeface="Helvetica" panose="020B0604020202020204" pitchFamily="34" charset="0"/>
                <a:cs typeface="Helvetica" panose="020B0604020202020204" pitchFamily="34" charset="0"/>
              </a:rPr>
              <a:t> </a:t>
            </a:r>
            <a:r>
              <a:rPr lang="en-US" sz="2400" dirty="0" err="1">
                <a:latin typeface="Helvetica" panose="020B0604020202020204" pitchFamily="34" charset="0"/>
                <a:cs typeface="Helvetica" panose="020B0604020202020204" pitchFamily="34" charset="0"/>
              </a:rPr>
              <a:t>nhất</a:t>
            </a:r>
            <a:r>
              <a:rPr lang="en-US" sz="2400" dirty="0">
                <a:latin typeface="Helvetica" panose="020B0604020202020204" pitchFamily="34" charset="0"/>
                <a:cs typeface="Helvetica" panose="020B0604020202020204" pitchFamily="34" charset="0"/>
              </a:rPr>
              <a:t>.</a:t>
            </a:r>
          </a:p>
          <a:p>
            <a:endParaRPr lang="en-US" dirty="0"/>
          </a:p>
        </p:txBody>
      </p:sp>
      <p:pic>
        <p:nvPicPr>
          <p:cNvPr id="8" name="Picture 2" descr="Automata Eva Desktop Robot Ar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27125" y="1027906"/>
            <a:ext cx="3828659" cy="382866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4</a:t>
            </a:r>
            <a:endParaRPr lang="en-US" sz="2000" dirty="0">
              <a:latin typeface="+mj-lt"/>
            </a:endParaRPr>
          </a:p>
        </p:txBody>
      </p:sp>
    </p:spTree>
    <p:extLst>
      <p:ext uri="{BB962C8B-B14F-4D97-AF65-F5344CB8AC3E}">
        <p14:creationId xmlns:p14="http://schemas.microsoft.com/office/powerpoint/2010/main" xmlns="" val="1829214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6993" y="1105913"/>
            <a:ext cx="6533607" cy="584775"/>
          </a:xfrm>
          <a:prstGeom prst="rect">
            <a:avLst/>
          </a:prstGeom>
          <a:noFill/>
        </p:spPr>
        <p:txBody>
          <a:bodyPr wrap="square" rtlCol="0">
            <a:spAutoFit/>
          </a:bodyPr>
          <a:lstStyle/>
          <a:p>
            <a:r>
              <a:rPr lang="en-US" sz="3200" b="1" dirty="0" smtClean="0">
                <a:solidFill>
                  <a:schemeClr val="accent1">
                    <a:lumMod val="50000"/>
                  </a:schemeClr>
                </a:solidFill>
                <a:latin typeface="Helvetica" panose="020B0604020202020204" pitchFamily="34" charset="0"/>
                <a:cs typeface="Helvetica" panose="020B0604020202020204" pitchFamily="34" charset="0"/>
              </a:rPr>
              <a:t>I.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Tổng</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quan</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về</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đề</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tài</a:t>
            </a:r>
            <a:endParaRPr lang="en-US" sz="3200" b="1" dirty="0">
              <a:solidFill>
                <a:schemeClr val="accent1">
                  <a:lumMod val="50000"/>
                </a:schemeClr>
              </a:solidFill>
              <a:latin typeface="Helvetica" panose="020B0604020202020204" pitchFamily="34" charset="0"/>
              <a:cs typeface="Helvetica" panose="020B0604020202020204" pitchFamily="34" charset="0"/>
            </a:endParaRPr>
          </a:p>
        </p:txBody>
      </p:sp>
      <p:sp>
        <p:nvSpPr>
          <p:cNvPr id="5" name="TextBox 4"/>
          <p:cNvSpPr txBox="1"/>
          <p:nvPr/>
        </p:nvSpPr>
        <p:spPr>
          <a:xfrm>
            <a:off x="2181497" y="2050869"/>
            <a:ext cx="3931920" cy="369332"/>
          </a:xfrm>
          <a:prstGeom prst="rect">
            <a:avLst/>
          </a:prstGeom>
          <a:noFill/>
        </p:spPr>
        <p:txBody>
          <a:bodyPr wrap="square" rtlCol="0">
            <a:spAutoFit/>
          </a:bodyPr>
          <a:lstStyle/>
          <a:p>
            <a:endParaRPr lang="en-US" dirty="0">
              <a:solidFill>
                <a:srgbClr val="0070C0"/>
              </a:solidFill>
            </a:endParaRPr>
          </a:p>
        </p:txBody>
      </p:sp>
      <p:sp>
        <p:nvSpPr>
          <p:cNvPr id="6" name="TextBox 5"/>
          <p:cNvSpPr txBox="1"/>
          <p:nvPr/>
        </p:nvSpPr>
        <p:spPr>
          <a:xfrm>
            <a:off x="2451955" y="1690688"/>
            <a:ext cx="6923316" cy="523220"/>
          </a:xfrm>
          <a:prstGeom prst="rect">
            <a:avLst/>
          </a:prstGeom>
          <a:noFill/>
        </p:spPr>
        <p:txBody>
          <a:bodyPr wrap="square" rtlCol="0">
            <a:spAutoFit/>
          </a:bodyPr>
          <a:lstStyle/>
          <a:p>
            <a:r>
              <a:rPr lang="en-US" sz="2800" smtClean="0">
                <a:solidFill>
                  <a:schemeClr val="accent1">
                    <a:lumMod val="75000"/>
                  </a:schemeClr>
                </a:solidFill>
                <a:latin typeface="Helvetica" panose="020B0604020202020204" pitchFamily="34" charset="0"/>
                <a:cs typeface="Helvetica" panose="020B0604020202020204" pitchFamily="34" charset="0"/>
              </a:rPr>
              <a:t>I.2</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Cấu</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trúc</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cơ</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bản</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của</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cánh</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tay</a:t>
            </a:r>
            <a:r>
              <a:rPr lang="en-US" sz="2800" dirty="0" smtClean="0">
                <a:solidFill>
                  <a:schemeClr val="accent1">
                    <a:lumMod val="75000"/>
                  </a:schemeClr>
                </a:solidFill>
                <a:latin typeface="Helvetica" panose="020B0604020202020204" pitchFamily="34" charset="0"/>
                <a:cs typeface="Helvetica" panose="020B0604020202020204" pitchFamily="34" charset="0"/>
              </a:rPr>
              <a:t> robot</a:t>
            </a:r>
            <a:endParaRPr lang="en-US" sz="2800" dirty="0">
              <a:solidFill>
                <a:schemeClr val="accent1">
                  <a:lumMod val="75000"/>
                </a:schemeClr>
              </a:solidFill>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2" cstate="print"/>
          <a:stretch>
            <a:fillRect/>
          </a:stretch>
        </p:blipFill>
        <p:spPr>
          <a:xfrm>
            <a:off x="2998535" y="2278966"/>
            <a:ext cx="5825362" cy="4253990"/>
          </a:xfrm>
          <a:prstGeom prst="rect">
            <a:avLst/>
          </a:prstGeom>
        </p:spPr>
      </p:pic>
      <p:sp>
        <p:nvSpPr>
          <p:cNvPr id="7"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5</a:t>
            </a:r>
            <a:endParaRPr lang="en-US" sz="2000" dirty="0">
              <a:latin typeface="+mj-lt"/>
            </a:endParaRPr>
          </a:p>
        </p:txBody>
      </p:sp>
    </p:spTree>
    <p:extLst>
      <p:ext uri="{BB962C8B-B14F-4D97-AF65-F5344CB8AC3E}">
        <p14:creationId xmlns:p14="http://schemas.microsoft.com/office/powerpoint/2010/main" xmlns="" val="3613721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6993" y="1267097"/>
            <a:ext cx="8804367" cy="584775"/>
          </a:xfrm>
          <a:prstGeom prst="rect">
            <a:avLst/>
          </a:prstGeom>
          <a:noFill/>
        </p:spPr>
        <p:txBody>
          <a:bodyPr wrap="square" rtlCol="0">
            <a:spAutoFit/>
          </a:bodyPr>
          <a:lstStyle/>
          <a:p>
            <a:r>
              <a:rPr lang="en-US" sz="3200" b="1" dirty="0" smtClean="0">
                <a:solidFill>
                  <a:schemeClr val="accent1">
                    <a:lumMod val="50000"/>
                  </a:schemeClr>
                </a:solidFill>
                <a:latin typeface="Helvetica" panose="020B0604020202020204" pitchFamily="34" charset="0"/>
                <a:cs typeface="Helvetica" panose="020B0604020202020204" pitchFamily="34" charset="0"/>
              </a:rPr>
              <a:t>II.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Bài</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toán</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động</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học</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tay</a:t>
            </a:r>
            <a:r>
              <a:rPr lang="en-US" sz="3200" b="1" dirty="0" smtClean="0">
                <a:solidFill>
                  <a:schemeClr val="accent1">
                    <a:lumMod val="50000"/>
                  </a:schemeClr>
                </a:solidFill>
                <a:latin typeface="Helvetica" panose="020B0604020202020204" pitchFamily="34" charset="0"/>
                <a:cs typeface="Helvetica" panose="020B0604020202020204" pitchFamily="34" charset="0"/>
              </a:rPr>
              <a:t> </a:t>
            </a:r>
            <a:r>
              <a:rPr lang="en-US" sz="3200" b="1" dirty="0" err="1" smtClean="0">
                <a:solidFill>
                  <a:schemeClr val="accent1">
                    <a:lumMod val="50000"/>
                  </a:schemeClr>
                </a:solidFill>
                <a:latin typeface="Helvetica" panose="020B0604020202020204" pitchFamily="34" charset="0"/>
                <a:cs typeface="Helvetica" panose="020B0604020202020204" pitchFamily="34" charset="0"/>
              </a:rPr>
              <a:t>máy</a:t>
            </a:r>
            <a:endParaRPr lang="en-US" sz="3200" b="1"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TextBox 2"/>
          <p:cNvSpPr txBox="1"/>
          <p:nvPr/>
        </p:nvSpPr>
        <p:spPr>
          <a:xfrm>
            <a:off x="2181497" y="2050869"/>
            <a:ext cx="3931920" cy="369332"/>
          </a:xfrm>
          <a:prstGeom prst="rect">
            <a:avLst/>
          </a:prstGeom>
          <a:noFill/>
        </p:spPr>
        <p:txBody>
          <a:bodyPr wrap="square" rtlCol="0">
            <a:spAutoFit/>
          </a:bodyPr>
          <a:lstStyle/>
          <a:p>
            <a:endParaRPr lang="en-US" dirty="0">
              <a:solidFill>
                <a:srgbClr val="0070C0"/>
              </a:solidFill>
            </a:endParaRPr>
          </a:p>
        </p:txBody>
      </p:sp>
      <p:sp>
        <p:nvSpPr>
          <p:cNvPr id="4" name="TextBox 3"/>
          <p:cNvSpPr txBox="1"/>
          <p:nvPr/>
        </p:nvSpPr>
        <p:spPr>
          <a:xfrm>
            <a:off x="2597497" y="1984495"/>
            <a:ext cx="6582099" cy="954107"/>
          </a:xfrm>
          <a:prstGeom prst="rect">
            <a:avLst/>
          </a:prstGeom>
          <a:noFill/>
        </p:spPr>
        <p:txBody>
          <a:bodyPr wrap="square" rtlCol="0">
            <a:spAutoFit/>
          </a:bodyPr>
          <a:lstStyle/>
          <a:p>
            <a:pPr marL="0" lvl="1"/>
            <a:r>
              <a:rPr lang="en-US" sz="2800" smtClean="0">
                <a:solidFill>
                  <a:schemeClr val="accent1">
                    <a:lumMod val="75000"/>
                  </a:schemeClr>
                </a:solidFill>
                <a:latin typeface="Helvetica" panose="020B0604020202020204" pitchFamily="34" charset="0"/>
                <a:cs typeface="Helvetica" panose="020B0604020202020204" pitchFamily="34" charset="0"/>
              </a:rPr>
              <a:t>II.1</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Bài</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toán</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động</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học</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thuận</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tay</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máy</a:t>
            </a:r>
            <a:endParaRPr lang="en-US" sz="2800" dirty="0">
              <a:solidFill>
                <a:schemeClr val="accent1">
                  <a:lumMod val="75000"/>
                </a:schemeClr>
              </a:solidFill>
              <a:latin typeface="Helvetica" panose="020B0604020202020204" pitchFamily="34" charset="0"/>
              <a:cs typeface="Helvetica" panose="020B0604020202020204" pitchFamily="34" charset="0"/>
            </a:endParaRPr>
          </a:p>
          <a:p>
            <a:endParaRPr lang="en-US" sz="2800" dirty="0">
              <a:solidFill>
                <a:schemeClr val="accent1">
                  <a:lumMod val="75000"/>
                </a:schemeClr>
              </a:solidFill>
              <a:latin typeface="Helvetica" panose="020B0604020202020204" pitchFamily="34" charset="0"/>
              <a:cs typeface="Helvetica" panose="020B0604020202020204" pitchFamily="34" charset="0"/>
            </a:endParaRPr>
          </a:p>
        </p:txBody>
      </p:sp>
      <p:pic>
        <p:nvPicPr>
          <p:cNvPr id="5" name="Picture 4" descr="bài toán độn học thuận tay máy.PNG"/>
          <p:cNvPicPr/>
          <p:nvPr/>
        </p:nvPicPr>
        <p:blipFill>
          <a:blip r:embed="rId2" cstate="print"/>
          <a:stretch>
            <a:fillRect/>
          </a:stretch>
        </p:blipFill>
        <p:spPr>
          <a:xfrm>
            <a:off x="2442754" y="2753844"/>
            <a:ext cx="7270961" cy="3017914"/>
          </a:xfrm>
          <a:prstGeom prst="rect">
            <a:avLst/>
          </a:prstGeom>
        </p:spPr>
      </p:pic>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6</a:t>
            </a:r>
            <a:endParaRPr lang="en-US" sz="2000" dirty="0">
              <a:latin typeface="+mj-lt"/>
            </a:endParaRPr>
          </a:p>
        </p:txBody>
      </p:sp>
    </p:spTree>
    <p:extLst>
      <p:ext uri="{BB962C8B-B14F-4D97-AF65-F5344CB8AC3E}">
        <p14:creationId xmlns:p14="http://schemas.microsoft.com/office/powerpoint/2010/main" xmlns="" val="1896241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1497" y="2050869"/>
            <a:ext cx="3931920" cy="369332"/>
          </a:xfrm>
          <a:prstGeom prst="rect">
            <a:avLst/>
          </a:prstGeom>
          <a:noFill/>
        </p:spPr>
        <p:txBody>
          <a:bodyPr wrap="square" rtlCol="0">
            <a:spAutoFit/>
          </a:bodyPr>
          <a:lstStyle/>
          <a:p>
            <a:endParaRPr lang="en-US" dirty="0">
              <a:solidFill>
                <a:srgbClr val="0070C0"/>
              </a:solidFill>
            </a:endParaRPr>
          </a:p>
        </p:txBody>
      </p:sp>
      <p:pic>
        <p:nvPicPr>
          <p:cNvPr id="5" name="Picture 4" descr="coordinate of Arm robotic.PNG"/>
          <p:cNvPicPr/>
          <p:nvPr/>
        </p:nvPicPr>
        <p:blipFill>
          <a:blip r:embed="rId3" cstate="print"/>
          <a:stretch>
            <a:fillRect/>
          </a:stretch>
        </p:blipFill>
        <p:spPr>
          <a:xfrm>
            <a:off x="2298665" y="1927274"/>
            <a:ext cx="7398327" cy="4099873"/>
          </a:xfrm>
          <a:prstGeom prst="rect">
            <a:avLst/>
          </a:prstGeom>
        </p:spPr>
      </p:pic>
      <p:sp>
        <p:nvSpPr>
          <p:cNvPr id="10" name="TextBox 9"/>
          <p:cNvSpPr txBox="1"/>
          <p:nvPr/>
        </p:nvSpPr>
        <p:spPr>
          <a:xfrm>
            <a:off x="1819251" y="1398959"/>
            <a:ext cx="9753937" cy="830997"/>
          </a:xfrm>
          <a:prstGeom prst="rect">
            <a:avLst/>
          </a:prstGeom>
          <a:noFill/>
        </p:spPr>
        <p:txBody>
          <a:bodyPr wrap="square" rtlCol="0">
            <a:spAutoFit/>
          </a:bodyPr>
          <a:lstStyle/>
          <a:p>
            <a:pPr marL="0" lvl="1"/>
            <a:r>
              <a:rPr lang="en-US" sz="2400" smtClean="0">
                <a:latin typeface="Helvetica" panose="020B0604020202020204" pitchFamily="34" charset="0"/>
                <a:cs typeface="Helvetica" panose="020B0604020202020204" pitchFamily="34" charset="0"/>
              </a:rPr>
              <a:t>Phương pháp giải bài toán động học tay máy</a:t>
            </a:r>
            <a:endParaRPr lang="en-US" sz="2400" dirty="0">
              <a:latin typeface="Helvetica" panose="020B0604020202020204" pitchFamily="34" charset="0"/>
              <a:cs typeface="Helvetica" panose="020B0604020202020204" pitchFamily="34" charset="0"/>
            </a:endParaRPr>
          </a:p>
          <a:p>
            <a:endParaRPr lang="en-US" sz="2400" dirty="0">
              <a:latin typeface="Helvetica" panose="020B0604020202020204" pitchFamily="34" charset="0"/>
              <a:cs typeface="Helvetica" panose="020B0604020202020204" pitchFamily="34" charset="0"/>
            </a:endParaRPr>
          </a:p>
        </p:txBody>
      </p:sp>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mj-lt"/>
              </a:rPr>
              <a:t>7</a:t>
            </a:r>
          </a:p>
        </p:txBody>
      </p:sp>
    </p:spTree>
    <p:extLst>
      <p:ext uri="{BB962C8B-B14F-4D97-AF65-F5344CB8AC3E}">
        <p14:creationId xmlns:p14="http://schemas.microsoft.com/office/powerpoint/2010/main" xmlns="" val="294355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1172485959"/>
              </p:ext>
            </p:extLst>
          </p:nvPr>
        </p:nvGraphicFramePr>
        <p:xfrm>
          <a:off x="384587" y="1650126"/>
          <a:ext cx="3951632" cy="3012722"/>
        </p:xfrm>
        <a:graphic>
          <a:graphicData uri="http://schemas.openxmlformats.org/drawingml/2006/table">
            <a:tbl>
              <a:tblPr firstRow="1" firstCol="1" bandRow="1">
                <a:tableStyleId>{5C22544A-7EE6-4342-B048-85BDC9FD1C3A}</a:tableStyleId>
              </a:tblPr>
              <a:tblGrid>
                <a:gridCol w="923708">
                  <a:extLst>
                    <a:ext uri="{9D8B030D-6E8A-4147-A177-3AD203B41FA5}">
                      <a16:colId xmlns:a16="http://schemas.microsoft.com/office/drawing/2014/main" xmlns="" val="1586568925"/>
                    </a:ext>
                  </a:extLst>
                </a:gridCol>
                <a:gridCol w="616278">
                  <a:extLst>
                    <a:ext uri="{9D8B030D-6E8A-4147-A177-3AD203B41FA5}">
                      <a16:colId xmlns:a16="http://schemas.microsoft.com/office/drawing/2014/main" xmlns="" val="2391739751"/>
                    </a:ext>
                  </a:extLst>
                </a:gridCol>
                <a:gridCol w="803612">
                  <a:extLst>
                    <a:ext uri="{9D8B030D-6E8A-4147-A177-3AD203B41FA5}">
                      <a16:colId xmlns:a16="http://schemas.microsoft.com/office/drawing/2014/main" xmlns="" val="1030997745"/>
                    </a:ext>
                  </a:extLst>
                </a:gridCol>
                <a:gridCol w="804422">
                  <a:extLst>
                    <a:ext uri="{9D8B030D-6E8A-4147-A177-3AD203B41FA5}">
                      <a16:colId xmlns:a16="http://schemas.microsoft.com/office/drawing/2014/main" xmlns="" val="2555561348"/>
                    </a:ext>
                  </a:extLst>
                </a:gridCol>
                <a:gridCol w="803612">
                  <a:extLst>
                    <a:ext uri="{9D8B030D-6E8A-4147-A177-3AD203B41FA5}">
                      <a16:colId xmlns:a16="http://schemas.microsoft.com/office/drawing/2014/main" xmlns="" val="28467956"/>
                    </a:ext>
                  </a:extLst>
                </a:gridCol>
              </a:tblGrid>
              <a:tr h="593658">
                <a:tc>
                  <a:txBody>
                    <a:bodyPr/>
                    <a:lstStyle/>
                    <a:p>
                      <a:pPr indent="4953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Khâu</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152475" t="-1020" r="-396040" b="-407143"/>
                      </a:stretch>
                    </a:blipFill>
                  </a:tcPr>
                </a:tc>
                <a:tc>
                  <a:txBody>
                    <a:bodyPr/>
                    <a:lstStyle/>
                    <a:p>
                      <a:endParaRPr lang="en-US"/>
                    </a:p>
                  </a:txBody>
                  <a:tcPr marL="87490" marR="87490" marT="0" marB="0">
                    <a:blipFill>
                      <a:blip r:embed="rId2"/>
                      <a:stretch>
                        <a:fillRect l="-193182" t="-1020" r="-203030" b="-407143"/>
                      </a:stretch>
                    </a:blipFill>
                  </a:tcPr>
                </a:tc>
                <a:tc>
                  <a:txBody>
                    <a:bodyPr/>
                    <a:lstStyle/>
                    <a:p>
                      <a:endParaRPr lang="en-US"/>
                    </a:p>
                  </a:txBody>
                  <a:tcPr marL="87490" marR="87490" marT="0" marB="0">
                    <a:blipFill>
                      <a:blip r:embed="rId2"/>
                      <a:stretch>
                        <a:fillRect l="-293182" t="-1020" r="-103030" b="-407143"/>
                      </a:stretch>
                    </a:blipFill>
                  </a:tcPr>
                </a:tc>
                <a:tc>
                  <a:txBody>
                    <a:bodyPr/>
                    <a:lstStyle/>
                    <a:p>
                      <a:endParaRPr lang="en-US"/>
                    </a:p>
                  </a:txBody>
                  <a:tcPr marL="87490" marR="87490" marT="0" marB="0">
                    <a:blipFill>
                      <a:blip r:embed="rId2"/>
                      <a:stretch>
                        <a:fillRect l="-393182" t="-1020" r="-3030" b="-407143"/>
                      </a:stretch>
                    </a:blipFill>
                  </a:tcPr>
                </a:tc>
                <a:extLst>
                  <a:ext uri="{0D108BD9-81ED-4DB2-BD59-A6C34878D82A}">
                    <a16:rowId xmlns:a16="http://schemas.microsoft.com/office/drawing/2014/main" xmlns="" val="1457102021"/>
                  </a:ext>
                </a:extLst>
              </a:tr>
              <a:tr h="604766">
                <a:tc>
                  <a:txBody>
                    <a:bodyPr/>
                    <a:lstStyle/>
                    <a:p>
                      <a:pPr indent="4953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1</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pPr indent="7747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a</a:t>
                      </a:r>
                      <a:r>
                        <a:rPr lang="en-US" sz="1700" baseline="-25000">
                          <a:effectLst/>
                          <a:latin typeface="Helvetica" panose="020B0604020202020204" pitchFamily="34" charset="0"/>
                          <a:cs typeface="Helvetica" panose="020B0604020202020204" pitchFamily="34" charset="0"/>
                        </a:rPr>
                        <a:t>1</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193182" t="-100000" r="-203030" b="-303030"/>
                      </a:stretch>
                    </a:blipFill>
                  </a:tcPr>
                </a:tc>
                <a:tc>
                  <a:txBody>
                    <a:bodyPr/>
                    <a:lstStyle/>
                    <a:p>
                      <a:pPr indent="78105"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d</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393182" t="-100000" r="-3030" b="-303030"/>
                      </a:stretch>
                    </a:blipFill>
                  </a:tcPr>
                </a:tc>
                <a:extLst>
                  <a:ext uri="{0D108BD9-81ED-4DB2-BD59-A6C34878D82A}">
                    <a16:rowId xmlns:a16="http://schemas.microsoft.com/office/drawing/2014/main" xmlns="" val="1991100550"/>
                  </a:ext>
                </a:extLst>
              </a:tr>
              <a:tr h="604766">
                <a:tc>
                  <a:txBody>
                    <a:bodyPr/>
                    <a:lstStyle/>
                    <a:p>
                      <a:pPr indent="4953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2</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pPr indent="7747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a</a:t>
                      </a:r>
                      <a:r>
                        <a:rPr lang="en-US" sz="1700" baseline="-25000">
                          <a:effectLst/>
                          <a:latin typeface="Helvetica" panose="020B0604020202020204" pitchFamily="34" charset="0"/>
                          <a:cs typeface="Helvetica" panose="020B0604020202020204" pitchFamily="34" charset="0"/>
                        </a:rPr>
                        <a:t>2</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193182" t="-200000" r="-203030" b="-203030"/>
                      </a:stretch>
                    </a:blipFill>
                  </a:tcPr>
                </a:tc>
                <a:tc>
                  <a:txBody>
                    <a:bodyPr/>
                    <a:lstStyle/>
                    <a:p>
                      <a:pPr indent="78105"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0</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393182" t="-200000" r="-3030" b="-203030"/>
                      </a:stretch>
                    </a:blipFill>
                  </a:tcPr>
                </a:tc>
                <a:extLst>
                  <a:ext uri="{0D108BD9-81ED-4DB2-BD59-A6C34878D82A}">
                    <a16:rowId xmlns:a16="http://schemas.microsoft.com/office/drawing/2014/main" xmlns="" val="228091885"/>
                  </a:ext>
                </a:extLst>
              </a:tr>
              <a:tr h="604766">
                <a:tc>
                  <a:txBody>
                    <a:bodyPr/>
                    <a:lstStyle/>
                    <a:p>
                      <a:pPr indent="4953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3</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pPr indent="7747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a</a:t>
                      </a:r>
                      <a:r>
                        <a:rPr lang="en-US" sz="1700" baseline="-25000">
                          <a:effectLst/>
                          <a:latin typeface="Helvetica" panose="020B0604020202020204" pitchFamily="34" charset="0"/>
                          <a:cs typeface="Helvetica" panose="020B0604020202020204" pitchFamily="34" charset="0"/>
                        </a:rPr>
                        <a:t>3</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193182" t="-297000" r="-203030" b="-101000"/>
                      </a:stretch>
                    </a:blipFill>
                  </a:tcPr>
                </a:tc>
                <a:tc>
                  <a:txBody>
                    <a:bodyPr/>
                    <a:lstStyle/>
                    <a:p>
                      <a:pPr indent="78105"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0</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393182" t="-297000" r="-3030" b="-101000"/>
                      </a:stretch>
                    </a:blipFill>
                  </a:tcPr>
                </a:tc>
                <a:extLst>
                  <a:ext uri="{0D108BD9-81ED-4DB2-BD59-A6C34878D82A}">
                    <a16:rowId xmlns:a16="http://schemas.microsoft.com/office/drawing/2014/main" xmlns="" val="3699222652"/>
                  </a:ext>
                </a:extLst>
              </a:tr>
              <a:tr h="604766">
                <a:tc>
                  <a:txBody>
                    <a:bodyPr/>
                    <a:lstStyle/>
                    <a:p>
                      <a:pPr indent="4953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4</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pPr indent="77470"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a</a:t>
                      </a:r>
                      <a:r>
                        <a:rPr lang="en-US" sz="1700" baseline="-25000">
                          <a:effectLst/>
                          <a:latin typeface="Helvetica" panose="020B0604020202020204" pitchFamily="34" charset="0"/>
                          <a:cs typeface="Helvetica" panose="020B0604020202020204" pitchFamily="34" charset="0"/>
                        </a:rPr>
                        <a:t>4</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193182" t="-401010" r="-203030" b="-2020"/>
                      </a:stretch>
                    </a:blipFill>
                  </a:tcPr>
                </a:tc>
                <a:tc>
                  <a:txBody>
                    <a:bodyPr/>
                    <a:lstStyle/>
                    <a:p>
                      <a:pPr indent="78105" algn="ctr">
                        <a:lnSpc>
                          <a:spcPct val="150000"/>
                        </a:lnSpc>
                        <a:spcBef>
                          <a:spcPts val="600"/>
                        </a:spcBef>
                        <a:spcAft>
                          <a:spcPts val="600"/>
                        </a:spcAft>
                      </a:pPr>
                      <a:r>
                        <a:rPr lang="en-US" sz="1700">
                          <a:effectLst/>
                          <a:latin typeface="Helvetica" panose="020B0604020202020204" pitchFamily="34" charset="0"/>
                          <a:cs typeface="Helvetica" panose="020B0604020202020204" pitchFamily="34" charset="0"/>
                        </a:rPr>
                        <a:t>0</a:t>
                      </a:r>
                      <a:endParaRPr lang="en-US" sz="1700">
                        <a:effectLst/>
                        <a:latin typeface="Helvetica" panose="020B0604020202020204" pitchFamily="34" charset="0"/>
                        <a:ea typeface="Times New Roman" panose="02020603050405020304" pitchFamily="18" charset="0"/>
                        <a:cs typeface="Helvetica" panose="020B0604020202020204" pitchFamily="34" charset="0"/>
                      </a:endParaRPr>
                    </a:p>
                  </a:txBody>
                  <a:tcPr marL="87490" marR="87490" marT="0" marB="0"/>
                </a:tc>
                <a:tc>
                  <a:txBody>
                    <a:bodyPr/>
                    <a:lstStyle/>
                    <a:p>
                      <a:endParaRPr lang="en-US"/>
                    </a:p>
                  </a:txBody>
                  <a:tcPr marL="87490" marR="87490" marT="0" marB="0">
                    <a:blipFill>
                      <a:blip r:embed="rId2"/>
                      <a:stretch>
                        <a:fillRect l="-393182" t="-401010" r="-3030" b="-2020"/>
                      </a:stretch>
                    </a:blipFill>
                  </a:tcPr>
                </a:tc>
                <a:extLst>
                  <a:ext uri="{0D108BD9-81ED-4DB2-BD59-A6C34878D82A}">
                    <a16:rowId xmlns:a16="http://schemas.microsoft.com/office/drawing/2014/main" xmlns="" val="2786529055"/>
                  </a:ext>
                </a:extLst>
              </a:tr>
            </a:tbl>
          </a:graphicData>
        </a:graphic>
      </p:graphicFrame>
      <p:sp>
        <p:nvSpPr>
          <p:cNvPr id="6" name="TextBox 5"/>
          <p:cNvSpPr txBox="1"/>
          <p:nvPr/>
        </p:nvSpPr>
        <p:spPr>
          <a:xfrm>
            <a:off x="422031" y="4666912"/>
            <a:ext cx="3900121" cy="400110"/>
          </a:xfrm>
          <a:prstGeom prst="rect">
            <a:avLst/>
          </a:prstGeom>
          <a:noFill/>
        </p:spPr>
        <p:txBody>
          <a:bodyPr wrap="square" rtlCol="0">
            <a:spAutoFit/>
          </a:bodyPr>
          <a:lstStyle/>
          <a:p>
            <a:pPr algn="ctr"/>
            <a:r>
              <a:rPr lang="en-US" sz="2000" dirty="0" err="1" smtClean="0">
                <a:latin typeface="Helvetica" panose="020B0604020202020204" pitchFamily="34" charset="0"/>
                <a:cs typeface="Helvetica" panose="020B0604020202020204" pitchFamily="34" charset="0"/>
              </a:rPr>
              <a:t>Bảng</a:t>
            </a:r>
            <a:r>
              <a:rPr lang="en-US" sz="2000" dirty="0" smtClean="0">
                <a:latin typeface="Helvetica" panose="020B0604020202020204" pitchFamily="34" charset="0"/>
                <a:cs typeface="Helvetica" panose="020B0604020202020204" pitchFamily="34" charset="0"/>
              </a:rPr>
              <a:t> DH</a:t>
            </a:r>
            <a:endParaRPr lang="en-US" sz="2000" dirty="0">
              <a:latin typeface="Helvetica" panose="020B0604020202020204" pitchFamily="34" charset="0"/>
              <a:cs typeface="Helvetica" panose="020B0604020202020204" pitchFamily="34" charset="0"/>
            </a:endParaRPr>
          </a:p>
        </p:txBody>
      </p:sp>
      <p:sp>
        <p:nvSpPr>
          <p:cNvPr id="8" name="Rectangle 7"/>
          <p:cNvSpPr/>
          <p:nvPr/>
        </p:nvSpPr>
        <p:spPr>
          <a:xfrm>
            <a:off x="3775812" y="3602900"/>
            <a:ext cx="3700139" cy="456535"/>
          </a:xfrm>
          <a:prstGeom prst="rect">
            <a:avLst/>
          </a:prstGeom>
        </p:spPr>
        <p:txBody>
          <a:bodyPr wrap="square">
            <a:spAutoFit/>
          </a:bodyPr>
          <a:lstStyle/>
          <a:p>
            <a:pPr marL="228600" indent="1143000" algn="ctr">
              <a:lnSpc>
                <a:spcPct val="150000"/>
              </a:lnSpc>
              <a:spcBef>
                <a:spcPts val="600"/>
              </a:spcBef>
              <a:spcAft>
                <a:spcPts val="600"/>
              </a:spcAft>
            </a:pPr>
            <a:r>
              <a:rPr lang="en-US" baseline="30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0</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4</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baseline="30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0</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baseline="-25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1</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baseline="30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1</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baseline="-25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2</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baseline="30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2</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baseline="-25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3</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t>
            </a:r>
            <a:r>
              <a:rPr lang="en-US" baseline="30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3</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A</a:t>
            </a:r>
            <a:r>
              <a:rPr lang="en-US" baseline="-25000"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4</a:t>
            </a:r>
            <a:endParaRPr lang="en-US" dirty="0">
              <a:latin typeface="Helvetica" panose="020B0604020202020204" pitchFamily="34" charset="0"/>
              <a:ea typeface="Times New Roman" panose="02020603050405020304" pitchFamily="18" charset="0"/>
              <a:cs typeface="Helvetica" panose="020B0604020202020204" pitchFamily="34" charset="0"/>
            </a:endParaRPr>
          </a:p>
        </p:txBody>
      </p:sp>
      <p:grpSp>
        <p:nvGrpSpPr>
          <p:cNvPr id="18" name="Group 17"/>
          <p:cNvGrpSpPr/>
          <p:nvPr/>
        </p:nvGrpSpPr>
        <p:grpSpPr>
          <a:xfrm>
            <a:off x="4359326" y="1496872"/>
            <a:ext cx="6828843" cy="4067697"/>
            <a:chOff x="4162378" y="2397205"/>
            <a:chExt cx="6828843" cy="4067697"/>
          </a:xfrm>
        </p:grpSpPr>
        <p:sp>
          <p:nvSpPr>
            <p:cNvPr id="7" name="Rectangle 6"/>
            <p:cNvSpPr>
              <a:spLocks noRot="1" noChangeAspect="1" noMove="1" noResize="1" noEditPoints="1" noAdjustHandles="1" noChangeArrowheads="1" noChangeShapeType="1" noTextEdit="1"/>
            </p:cNvSpPr>
            <p:nvPr/>
          </p:nvSpPr>
          <p:spPr>
            <a:xfrm>
              <a:off x="4895221" y="2397205"/>
              <a:ext cx="6096000" cy="2020746"/>
            </a:xfrm>
            <a:prstGeom prst="rect">
              <a:avLst/>
            </a:prstGeom>
            <a:blipFill>
              <a:blip r:embed="rId3" cstate="print"/>
              <a:stretch>
                <a:fillRect l="-600" r="-800"/>
              </a:stretch>
            </a:blipFill>
          </p:spPr>
          <p:txBody>
            <a:bodyPr/>
            <a:lstStyle/>
            <a:p>
              <a:r>
                <a:rPr lang="en-US">
                  <a:noFill/>
                </a:rPr>
                <a:t> </a:t>
              </a:r>
            </a:p>
          </p:txBody>
        </p:sp>
        <p:sp>
          <p:nvSpPr>
            <p:cNvPr id="9" name="Rectangle 8"/>
            <p:cNvSpPr>
              <a:spLocks noRot="1" noChangeAspect="1" noMove="1" noResize="1" noEditPoints="1" noAdjustHandles="1" noChangeArrowheads="1" noChangeShapeType="1" noTextEdit="1"/>
            </p:cNvSpPr>
            <p:nvPr/>
          </p:nvSpPr>
          <p:spPr>
            <a:xfrm>
              <a:off x="4162378" y="4983534"/>
              <a:ext cx="3780843" cy="1481368"/>
            </a:xfrm>
            <a:prstGeom prst="rect">
              <a:avLst/>
            </a:prstGeom>
            <a:blipFill>
              <a:blip r:embed="rId4" cstate="print"/>
              <a:stretch>
                <a:fillRect/>
              </a:stretch>
            </a:blipFill>
          </p:spPr>
          <p:txBody>
            <a:bodyPr/>
            <a:lstStyle/>
            <a:p>
              <a:r>
                <a:rPr lang="en-US">
                  <a:noFill/>
                </a:rPr>
                <a:t> </a:t>
              </a:r>
            </a:p>
          </p:txBody>
        </p:sp>
      </p:grpSp>
      <p:sp>
        <p:nvSpPr>
          <p:cNvPr id="10" name="Left Brace 4"/>
          <p:cNvSpPr>
            <a:spLocks/>
          </p:cNvSpPr>
          <p:nvPr/>
        </p:nvSpPr>
        <p:spPr bwMode="auto">
          <a:xfrm rot="5400000">
            <a:off x="6697698" y="3986327"/>
            <a:ext cx="133351" cy="973467"/>
          </a:xfrm>
          <a:prstGeom prst="leftBrace">
            <a:avLst>
              <a:gd name="adj1" fmla="val 8326"/>
              <a:gd name="adj2" fmla="val 50000"/>
            </a:avLst>
          </a:prstGeom>
          <a:noFill/>
          <a:ln w="6350">
            <a:solidFill>
              <a:srgbClr val="5B9BD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 name="Left Brace 4"/>
          <p:cNvSpPr>
            <a:spLocks/>
          </p:cNvSpPr>
          <p:nvPr/>
        </p:nvSpPr>
        <p:spPr bwMode="auto">
          <a:xfrm rot="5400000">
            <a:off x="7744157" y="4226095"/>
            <a:ext cx="143203" cy="453764"/>
          </a:xfrm>
          <a:prstGeom prst="leftBrace">
            <a:avLst>
              <a:gd name="adj1" fmla="val 8326"/>
              <a:gd name="adj2" fmla="val 50000"/>
            </a:avLst>
          </a:prstGeom>
          <a:noFill/>
          <a:ln w="6350">
            <a:solidFill>
              <a:srgbClr val="5B9BD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2" name="TextBox 11"/>
          <p:cNvSpPr txBox="1"/>
          <p:nvPr/>
        </p:nvSpPr>
        <p:spPr>
          <a:xfrm>
            <a:off x="6401459" y="3967755"/>
            <a:ext cx="1051385" cy="369332"/>
          </a:xfrm>
          <a:prstGeom prst="rect">
            <a:avLst/>
          </a:prstGeom>
          <a:noFill/>
        </p:spPr>
        <p:txBody>
          <a:bodyPr wrap="square" rtlCol="0">
            <a:spAutoFit/>
          </a:bodyPr>
          <a:lstStyle/>
          <a:p>
            <a:r>
              <a:rPr lang="en-US" dirty="0" err="1" smtClean="0">
                <a:latin typeface="Helvetica" panose="020B0604020202020204" pitchFamily="34" charset="0"/>
                <a:cs typeface="Helvetica" panose="020B0604020202020204" pitchFamily="34" charset="0"/>
              </a:rPr>
              <a:t>Hướng</a:t>
            </a:r>
            <a:endParaRPr lang="en-US" dirty="0">
              <a:latin typeface="Helvetica" panose="020B0604020202020204" pitchFamily="34" charset="0"/>
              <a:cs typeface="Helvetica" panose="020B0604020202020204" pitchFamily="34" charset="0"/>
            </a:endParaRPr>
          </a:p>
        </p:txBody>
      </p:sp>
      <p:sp>
        <p:nvSpPr>
          <p:cNvPr id="13" name="TextBox 12"/>
          <p:cNvSpPr txBox="1"/>
          <p:nvPr/>
        </p:nvSpPr>
        <p:spPr>
          <a:xfrm>
            <a:off x="7475951" y="3970582"/>
            <a:ext cx="1051385" cy="369332"/>
          </a:xfrm>
          <a:prstGeom prst="rect">
            <a:avLst/>
          </a:prstGeom>
          <a:noFill/>
        </p:spPr>
        <p:txBody>
          <a:bodyPr wrap="square" rtlCol="0">
            <a:spAutoFit/>
          </a:bodyPr>
          <a:lstStyle/>
          <a:p>
            <a:r>
              <a:rPr lang="en-US" dirty="0" err="1" smtClean="0">
                <a:latin typeface="Helvetica" panose="020B0604020202020204" pitchFamily="34" charset="0"/>
                <a:cs typeface="Helvetica" panose="020B0604020202020204" pitchFamily="34" charset="0"/>
              </a:rPr>
              <a:t>Vị</a:t>
            </a:r>
            <a:r>
              <a:rPr lang="en-US" dirty="0" smtClean="0">
                <a:latin typeface="Helvetica" panose="020B0604020202020204" pitchFamily="34" charset="0"/>
                <a:cs typeface="Helvetica" panose="020B0604020202020204" pitchFamily="34" charset="0"/>
              </a:rPr>
              <a:t> </a:t>
            </a:r>
            <a:r>
              <a:rPr lang="en-US" dirty="0" err="1" smtClean="0">
                <a:latin typeface="Helvetica" panose="020B0604020202020204" pitchFamily="34" charset="0"/>
                <a:cs typeface="Helvetica" panose="020B0604020202020204" pitchFamily="34" charset="0"/>
              </a:rPr>
              <a:t>trí</a:t>
            </a:r>
            <a:endParaRPr lang="en-US" dirty="0">
              <a:latin typeface="Helvetica" panose="020B0604020202020204" pitchFamily="34" charset="0"/>
              <a:cs typeface="Helvetica" panose="020B0604020202020204" pitchFamily="34" charset="0"/>
            </a:endParaRPr>
          </a:p>
        </p:txBody>
      </p:sp>
      <p:sp>
        <p:nvSpPr>
          <p:cNvPr id="14" name="Rectangle 13"/>
          <p:cNvSpPr/>
          <p:nvPr/>
        </p:nvSpPr>
        <p:spPr>
          <a:xfrm>
            <a:off x="8022937" y="4807371"/>
            <a:ext cx="3958047" cy="646331"/>
          </a:xfrm>
          <a:prstGeom prst="rect">
            <a:avLst/>
          </a:prstGeom>
        </p:spPr>
        <p:txBody>
          <a:bodyPr wrap="square">
            <a:spAutoFit/>
          </a:bodyPr>
          <a:lstStyle/>
          <a:p>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sym typeface="Wingdings" panose="05000000000000000000" pitchFamily="2" charset="2"/>
              </a:rPr>
              <a:t></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Điểm</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P(</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P</a:t>
            </a:r>
            <a:r>
              <a:rPr lang="en-US" baseline="-25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x</a:t>
            </a:r>
            <a:r>
              <a:rPr lang="en-US" baseline="-25000"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P</a:t>
            </a:r>
            <a:r>
              <a:rPr lang="en-US" baseline="-25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y</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P</a:t>
            </a:r>
            <a:r>
              <a:rPr lang="en-US" baseline="-25000"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z</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là</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tọa</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độ</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điểm</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smtClean="0">
                <a:solidFill>
                  <a:schemeClr val="bg1">
                    <a:lumMod val="95000"/>
                  </a:schemeClr>
                </a:solidFill>
                <a:latin typeface="Helvetica" panose="020B0604020202020204" pitchFamily="34" charset="0"/>
                <a:ea typeface="Times New Roman" panose="02020603050405020304" pitchFamily="18" charset="0"/>
                <a:cs typeface="Helvetica" panose="020B0604020202020204" pitchFamily="34" charset="0"/>
              </a:rPr>
              <a:t>aaa</a:t>
            </a:r>
            <a:r>
              <a:rPr lang="en-US" dirty="0" err="1"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cuối</a:t>
            </a:r>
            <a:r>
              <a:rPr lang="en-US" dirty="0" smtClean="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của</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tay</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000000"/>
                </a:solidFill>
                <a:latin typeface="Helvetica" panose="020B0604020202020204" pitchFamily="34" charset="0"/>
                <a:ea typeface="Times New Roman" panose="02020603050405020304" pitchFamily="18" charset="0"/>
                <a:cs typeface="Helvetica" panose="020B0604020202020204" pitchFamily="34" charset="0"/>
              </a:rPr>
              <a:t>gắp</a:t>
            </a:r>
            <a:r>
              <a:rPr lang="en-US"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 </a:t>
            </a:r>
            <a:endParaRPr lang="en-US" dirty="0">
              <a:latin typeface="Helvetica" panose="020B0604020202020204" pitchFamily="34" charset="0"/>
              <a:cs typeface="Helvetica" panose="020B0604020202020204" pitchFamily="34" charset="0"/>
            </a:endParaRPr>
          </a:p>
        </p:txBody>
      </p:sp>
      <p:sp>
        <p:nvSpPr>
          <p:cNvPr id="15"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8</a:t>
            </a:r>
            <a:endParaRPr lang="en-US" sz="2000" dirty="0">
              <a:latin typeface="+mj-lt"/>
            </a:endParaRPr>
          </a:p>
        </p:txBody>
      </p:sp>
    </p:spTree>
    <p:extLst>
      <p:ext uri="{BB962C8B-B14F-4D97-AF65-F5344CB8AC3E}">
        <p14:creationId xmlns:p14="http://schemas.microsoft.com/office/powerpoint/2010/main" xmlns="" val="3979480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4952" y="1310100"/>
            <a:ext cx="6582099" cy="954107"/>
          </a:xfrm>
          <a:prstGeom prst="rect">
            <a:avLst/>
          </a:prstGeom>
          <a:noFill/>
        </p:spPr>
        <p:txBody>
          <a:bodyPr wrap="square" rtlCol="0">
            <a:spAutoFit/>
          </a:bodyPr>
          <a:lstStyle/>
          <a:p>
            <a:pPr marL="0" lvl="1"/>
            <a:r>
              <a:rPr lang="en-US" sz="2800" dirty="0" smtClean="0">
                <a:solidFill>
                  <a:schemeClr val="accent1">
                    <a:lumMod val="75000"/>
                  </a:schemeClr>
                </a:solidFill>
                <a:latin typeface="Helvetica" panose="020B0604020202020204" pitchFamily="34" charset="0"/>
                <a:cs typeface="Helvetica" panose="020B0604020202020204" pitchFamily="34" charset="0"/>
              </a:rPr>
              <a:t>II.2. </a:t>
            </a:r>
            <a:r>
              <a:rPr lang="en-US" sz="2800" dirty="0" err="1" smtClean="0">
                <a:solidFill>
                  <a:schemeClr val="accent1">
                    <a:lumMod val="75000"/>
                  </a:schemeClr>
                </a:solidFill>
                <a:latin typeface="Helvetica" panose="020B0604020202020204" pitchFamily="34" charset="0"/>
                <a:cs typeface="Helvetica" panose="020B0604020202020204" pitchFamily="34" charset="0"/>
              </a:rPr>
              <a:t>Bài</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toán</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động</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học</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smtClean="0">
                <a:solidFill>
                  <a:schemeClr val="accent1">
                    <a:lumMod val="75000"/>
                  </a:schemeClr>
                </a:solidFill>
                <a:latin typeface="Helvetica" panose="020B0604020202020204" pitchFamily="34" charset="0"/>
                <a:cs typeface="Helvetica" panose="020B0604020202020204" pitchFamily="34" charset="0"/>
              </a:rPr>
              <a:t>nghịch</a:t>
            </a:r>
            <a:r>
              <a:rPr lang="en-US" sz="2800" dirty="0" smtClean="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tay</a:t>
            </a:r>
            <a:r>
              <a:rPr lang="en-US" sz="2800" dirty="0">
                <a:solidFill>
                  <a:schemeClr val="accent1">
                    <a:lumMod val="75000"/>
                  </a:schemeClr>
                </a:solidFill>
                <a:latin typeface="Helvetica" panose="020B0604020202020204" pitchFamily="34" charset="0"/>
                <a:cs typeface="Helvetica" panose="020B0604020202020204" pitchFamily="34" charset="0"/>
              </a:rPr>
              <a:t> </a:t>
            </a:r>
            <a:r>
              <a:rPr lang="en-US" sz="2800" dirty="0" err="1">
                <a:solidFill>
                  <a:schemeClr val="accent1">
                    <a:lumMod val="75000"/>
                  </a:schemeClr>
                </a:solidFill>
                <a:latin typeface="Helvetica" panose="020B0604020202020204" pitchFamily="34" charset="0"/>
                <a:cs typeface="Helvetica" panose="020B0604020202020204" pitchFamily="34" charset="0"/>
              </a:rPr>
              <a:t>máy</a:t>
            </a:r>
            <a:endParaRPr lang="en-US" sz="2800" dirty="0">
              <a:solidFill>
                <a:schemeClr val="accent1">
                  <a:lumMod val="75000"/>
                </a:schemeClr>
              </a:solidFill>
              <a:latin typeface="Helvetica" panose="020B0604020202020204" pitchFamily="34" charset="0"/>
              <a:cs typeface="Helvetica" panose="020B0604020202020204" pitchFamily="34" charset="0"/>
            </a:endParaRPr>
          </a:p>
          <a:p>
            <a:endParaRPr lang="en-US" sz="2800" dirty="0">
              <a:solidFill>
                <a:schemeClr val="accent1">
                  <a:lumMod val="75000"/>
                </a:schemeClr>
              </a:solidFill>
              <a:latin typeface="Helvetica" panose="020B0604020202020204" pitchFamily="34" charset="0"/>
              <a:cs typeface="Helvetica" panose="020B0604020202020204" pitchFamily="34" charset="0"/>
            </a:endParaRPr>
          </a:p>
        </p:txBody>
      </p:sp>
      <p:pic>
        <p:nvPicPr>
          <p:cNvPr id="5" name="Picture 4" descr="bai toan dong hoc nghic tay may.png"/>
          <p:cNvPicPr/>
          <p:nvPr/>
        </p:nvPicPr>
        <p:blipFill>
          <a:blip r:embed="rId2" cstate="print"/>
          <a:stretch>
            <a:fillRect/>
          </a:stretch>
        </p:blipFill>
        <p:spPr>
          <a:xfrm>
            <a:off x="2039815" y="2264899"/>
            <a:ext cx="8707902" cy="2919787"/>
          </a:xfrm>
          <a:prstGeom prst="rect">
            <a:avLst/>
          </a:prstGeom>
        </p:spPr>
      </p:pic>
      <p:sp>
        <p:nvSpPr>
          <p:cNvPr id="6" name="Slide Number Placeholder 6"/>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mj-lt"/>
              </a:rPr>
              <a:t>9</a:t>
            </a:r>
            <a:endParaRPr lang="en-US" sz="2000" dirty="0">
              <a:latin typeface="+mj-lt"/>
            </a:endParaRPr>
          </a:p>
        </p:txBody>
      </p:sp>
    </p:spTree>
    <p:extLst>
      <p:ext uri="{BB962C8B-B14F-4D97-AF65-F5344CB8AC3E}">
        <p14:creationId xmlns:p14="http://schemas.microsoft.com/office/powerpoint/2010/main" xmlns="" val="2926932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445</TotalTime>
  <Words>953</Words>
  <Application>Microsoft Office PowerPoint</Application>
  <PresentationFormat>Custom</PresentationFormat>
  <Paragraphs>173</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Tú Ninh Nguyễn</cp:lastModifiedBy>
  <cp:revision>49</cp:revision>
  <dcterms:created xsi:type="dcterms:W3CDTF">2020-05-11T16:28:45Z</dcterms:created>
  <dcterms:modified xsi:type="dcterms:W3CDTF">2020-05-12T16:33:25Z</dcterms:modified>
</cp:coreProperties>
</file>