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1"/>
  </p:notesMasterIdLst>
  <p:handoutMasterIdLst>
    <p:handoutMasterId r:id="rId12"/>
  </p:handoutMasterIdLst>
  <p:sldIdLst>
    <p:sldId id="747" r:id="rId2"/>
    <p:sldId id="943" r:id="rId3"/>
    <p:sldId id="729" r:id="rId4"/>
    <p:sldId id="944" r:id="rId5"/>
    <p:sldId id="946" r:id="rId6"/>
    <p:sldId id="947" r:id="rId7"/>
    <p:sldId id="948" r:id="rId8"/>
    <p:sldId id="949" r:id="rId9"/>
    <p:sldId id="941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86116" autoAdjust="0"/>
  </p:normalViewPr>
  <p:slideViewPr>
    <p:cSldViewPr>
      <p:cViewPr varScale="1">
        <p:scale>
          <a:sx n="75" d="100"/>
          <a:sy n="75" d="100"/>
        </p:scale>
        <p:origin x="205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C3519-B168-47D6-8308-C5CD23CE404E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8FB2A-484F-4FEF-8236-6DAF1800D4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9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8A6E0-DF9C-4FE8-B984-41C3F0634796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F1E3-0BA9-4479-9A23-62D2F56F90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4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0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09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9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73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F2DA52-21B3-428E-9CA1-AC592442864C}" type="datetime1">
              <a:rPr lang="vi-VN" smtClean="0"/>
              <a:pPr>
                <a:defRPr/>
              </a:pPr>
              <a:t>02/03/2021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6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4740A0E-981F-4D7D-85DC-FABA068F5BDC}" type="datetime1">
              <a:rPr lang="vi-VN" smtClean="0"/>
              <a:pPr>
                <a:defRPr/>
              </a:pPr>
              <a:t>02/03/2021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D2709FD-D6D7-46E8-9542-09A9D0999F67}" type="datetime1">
              <a:rPr lang="vi-VN" smtClean="0"/>
              <a:pPr>
                <a:defRPr/>
              </a:pPr>
              <a:t>02/03/2021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7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4C22182-640A-4FDB-A760-8D0D3703758B}" type="datetime1">
              <a:rPr lang="vi-VN" smtClean="0"/>
              <a:pPr>
                <a:defRPr/>
              </a:pPr>
              <a:t>02/03/2021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00E03C3-320B-4CD7-9640-A4106852A002}" type="datetime1">
              <a:rPr lang="vi-VN" smtClean="0"/>
              <a:pPr>
                <a:defRPr/>
              </a:pPr>
              <a:t>02/03/2021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3F17DD4-4097-4EB2-A992-9E7B71C79DDE}" type="datetime1">
              <a:rPr lang="vi-VN" smtClean="0"/>
              <a:pPr>
                <a:defRPr/>
              </a:pPr>
              <a:t>02/03/2021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5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EA94887-7573-4ECC-91FE-C733876AF6AE}" type="datetime1">
              <a:rPr lang="vi-VN" smtClean="0"/>
              <a:pPr>
                <a:defRPr/>
              </a:pPr>
              <a:t>02/03/2021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DD64B64-89CB-47C1-9829-0221F223EBE9}" type="datetime1">
              <a:rPr lang="vi-VN" smtClean="0"/>
              <a:pPr>
                <a:defRPr/>
              </a:pPr>
              <a:t>02/03/2021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86CD8A5-14A1-4AD5-9D7B-43D1DA7BE684}" type="datetime1">
              <a:rPr lang="vi-VN" smtClean="0"/>
              <a:pPr>
                <a:defRPr/>
              </a:pPr>
              <a:t>02/03/2021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9B66242-8D8B-4489-A534-F6835F9510A4}" type="datetime1">
              <a:rPr lang="vi-VN" smtClean="0"/>
              <a:pPr>
                <a:defRPr/>
              </a:pPr>
              <a:t>02/03/2021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5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E60E0-101B-4F0B-8CAB-7BC10001EC84}" type="datetime1">
              <a:rPr lang="vi-VN" smtClean="0"/>
              <a:pPr>
                <a:defRPr/>
              </a:pPr>
              <a:t>02/03/2021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2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3EB8757-C3C4-467B-A4BF-7922ED51D895}" type="datetime1">
              <a:rPr lang="vi-VN" smtClean="0"/>
              <a:pPr>
                <a:defRPr/>
              </a:pPr>
              <a:t>02/03/2021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7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ongnt@uit.edu.v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free-developer-offers/" TargetMode="External"/><Relationship Id="rId2" Type="http://schemas.openxmlformats.org/officeDocument/2006/relationships/hyperlink" Target="https://visualstudio.microsoft.com/v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228600" y="2438400"/>
            <a:ext cx="5562600" cy="1524000"/>
          </a:xfrm>
        </p:spPr>
        <p:txBody>
          <a:bodyPr>
            <a:noAutofit/>
          </a:bodyPr>
          <a:lstStyle/>
          <a:p>
            <a:r>
              <a:rPr lang="en-US" sz="4800" b="1"/>
              <a:t>LẬP TRÌNH</a:t>
            </a:r>
            <a:br>
              <a:rPr lang="en-US" sz="4800" b="1"/>
            </a:br>
            <a:r>
              <a:rPr lang="en-US" sz="4800" b="1"/>
              <a:t>HƯỚNG ĐỐI TƯỢNG</a:t>
            </a:r>
            <a:endParaRPr lang="es-ES" sz="4800" b="1">
              <a:solidFill>
                <a:schemeClr val="tx1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53000"/>
            <a:ext cx="5715000" cy="533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Khoa Công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endParaRPr lang="vi-VN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2" name="Picture 8" descr="http://www.dreamscoder.com/images/Languages/cp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133600"/>
            <a:ext cx="14859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2.bp.blogspot.com/-nunmjEZhieI/U2JgSweqDVI/AAAAAAAAAMs/U0XLpJI5y08/s1600/microsoftvisualstudio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18094" y="3055113"/>
            <a:ext cx="4699818" cy="163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4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Nội dung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3/2/2021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828800" y="1665516"/>
            <a:ext cx="5410200" cy="665163"/>
            <a:chOff x="1828800" y="1665516"/>
            <a:chExt cx="5410200" cy="6651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28800" y="1665516"/>
              <a:ext cx="762000" cy="665163"/>
              <a:chOff x="1110" y="2656"/>
              <a:chExt cx="1549" cy="1351"/>
            </a:xfrm>
          </p:grpSpPr>
          <p:sp>
            <p:nvSpPr>
              <p:cNvPr id="43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>
              <a:off x="2438400" y="227511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743200" y="1741716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Giới thiệu chung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gray">
            <a:xfrm>
              <a:off x="2025650" y="1763941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28800" y="2605314"/>
            <a:ext cx="5410200" cy="665163"/>
            <a:chOff x="1828800" y="2605314"/>
            <a:chExt cx="5410200" cy="665163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828800" y="2605314"/>
              <a:ext cx="762000" cy="665163"/>
              <a:chOff x="3174" y="2656"/>
              <a:chExt cx="1549" cy="1351"/>
            </a:xfrm>
          </p:grpSpPr>
          <p:sp>
            <p:nvSpPr>
              <p:cNvPr id="47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2438400" y="318951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2743200" y="2656116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Thông tin môn học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gray">
            <a:xfrm>
              <a:off x="2025650" y="2775858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28800" y="3472091"/>
            <a:ext cx="5410200" cy="665163"/>
            <a:chOff x="1828800" y="3472091"/>
            <a:chExt cx="5410200" cy="665163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828800" y="3472091"/>
              <a:ext cx="762000" cy="665163"/>
              <a:chOff x="1110" y="2656"/>
              <a:chExt cx="1549" cy="1351"/>
            </a:xfrm>
          </p:grpSpPr>
          <p:sp>
            <p:nvSpPr>
              <p:cNvPr id="5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2438400" y="4081691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2743200" y="3548291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Tài liệu tham khảo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gray">
            <a:xfrm>
              <a:off x="2025650" y="3570516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828800" y="4386491"/>
            <a:ext cx="5410200" cy="665163"/>
            <a:chOff x="1828800" y="4386491"/>
            <a:chExt cx="5410200" cy="665163"/>
          </a:xfrm>
        </p:grpSpPr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828800" y="4386491"/>
              <a:ext cx="762000" cy="665163"/>
              <a:chOff x="3174" y="2656"/>
              <a:chExt cx="1549" cy="1351"/>
            </a:xfrm>
          </p:grpSpPr>
          <p:sp>
            <p:nvSpPr>
              <p:cNvPr id="61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AutoShape 2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7" name="Line 28"/>
            <p:cNvSpPr>
              <a:spLocks noChangeShapeType="1"/>
            </p:cNvSpPr>
            <p:nvPr/>
          </p:nvSpPr>
          <p:spPr bwMode="auto">
            <a:xfrm>
              <a:off x="2438400" y="4996091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 Box 29"/>
            <p:cNvSpPr txBox="1">
              <a:spLocks noChangeArrowheads="1"/>
            </p:cNvSpPr>
            <p:nvPr/>
          </p:nvSpPr>
          <p:spPr bwMode="auto">
            <a:xfrm>
              <a:off x="2743200" y="4462691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Đánh giá kết quả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 Box 30"/>
            <p:cNvSpPr txBox="1">
              <a:spLocks noChangeArrowheads="1"/>
            </p:cNvSpPr>
            <p:nvPr/>
          </p:nvSpPr>
          <p:spPr bwMode="gray">
            <a:xfrm>
              <a:off x="2025650" y="4484916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828800" y="5323116"/>
            <a:ext cx="5413775" cy="665163"/>
            <a:chOff x="1828800" y="5323116"/>
            <a:chExt cx="5413775" cy="665163"/>
          </a:xfrm>
        </p:grpSpPr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2441975" y="5912079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 Box 29"/>
            <p:cNvSpPr txBox="1">
              <a:spLocks noChangeArrowheads="1"/>
            </p:cNvSpPr>
            <p:nvPr/>
          </p:nvSpPr>
          <p:spPr bwMode="auto">
            <a:xfrm>
              <a:off x="2746775" y="5378679"/>
              <a:ext cx="44922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Nội dung môn học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 Box 30"/>
            <p:cNvSpPr txBox="1">
              <a:spLocks noChangeArrowheads="1"/>
            </p:cNvSpPr>
            <p:nvPr/>
          </p:nvSpPr>
          <p:spPr bwMode="gray">
            <a:xfrm>
              <a:off x="2028138" y="5400904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1828800" y="5323116"/>
              <a:ext cx="762000" cy="665163"/>
              <a:chOff x="1110" y="2656"/>
              <a:chExt cx="1549" cy="1351"/>
            </a:xfrm>
          </p:grpSpPr>
          <p:sp>
            <p:nvSpPr>
              <p:cNvPr id="74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1. Giới thiệu 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056"/>
            <a:ext cx="8382000" cy="492514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Môn tiên </a:t>
            </a:r>
            <a:r>
              <a:rPr lang="vi-VN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quyết</a:t>
            </a:r>
            <a:r>
              <a:rPr lang="vi-V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Nhập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môn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lập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trình</a:t>
            </a:r>
            <a:endParaRPr lang="vi-VN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Thông tin </a:t>
            </a:r>
            <a:r>
              <a:rPr lang="vi-VN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giảng</a:t>
            </a:r>
            <a:r>
              <a:rPr lang="vi-V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viên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giảng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dạy</a:t>
            </a:r>
            <a:r>
              <a:rPr lang="vi-V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b="1" dirty="0">
                <a:latin typeface="Arial" pitchFamily="34" charset="0"/>
                <a:cs typeface="Arial" pitchFamily="34" charset="0"/>
              </a:rPr>
              <a:t>LT: </a:t>
            </a:r>
            <a:r>
              <a:rPr lang="en-US" dirty="0">
                <a:latin typeface="Arial" pitchFamily="34" charset="0"/>
                <a:cs typeface="Arial" pitchFamily="34" charset="0"/>
              </a:rPr>
              <a:t>Nguyễn Trịnh Đông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b="1" dirty="0">
                <a:latin typeface="Arial" pitchFamily="34" charset="0"/>
                <a:cs typeface="Arial" pitchFamily="34" charset="0"/>
              </a:rPr>
              <a:t>TH: </a:t>
            </a:r>
            <a:r>
              <a:rPr lang="en-US" dirty="0">
                <a:latin typeface="Arial" pitchFamily="34" charset="0"/>
                <a:cs typeface="Arial" pitchFamily="34" charset="0"/>
              </a:rPr>
              <a:t>Nguyễn Trịnh Đông </a:t>
            </a:r>
            <a:endParaRPr lang="vi-VN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Liên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lạc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dongnt@uit.edu.vn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 Thông tin môn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28056"/>
            <a:ext cx="8382000" cy="492514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môn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vi-V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Lập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hướng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tượng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tín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vi-V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tiết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45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tiết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thuyết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30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tiết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hành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cụ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hỗ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trợ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hành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MS Visual C++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 Tài liệu 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76400"/>
            <a:ext cx="8382000" cy="4848944"/>
          </a:xfrm>
        </p:spPr>
        <p:txBody>
          <a:bodyPr>
            <a:noAutofit/>
          </a:bodyPr>
          <a:lstStyle/>
          <a:p>
            <a:pPr marL="457200" indent="-4572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2800">
                <a:latin typeface="Arial" pitchFamily="34" charset="0"/>
                <a:cs typeface="Arial" pitchFamily="34" charset="0"/>
              </a:rPr>
              <a:t>[1] C++ và lập trình hướng đối tượng, GS Phạm Văn Ất, </a:t>
            </a:r>
            <a:r>
              <a:rPr lang="en-US" sz="2800">
                <a:latin typeface="Arial" pitchFamily="34" charset="0"/>
                <a:cs typeface="Arial" pitchFamily="34" charset="0"/>
              </a:rPr>
              <a:t>NXB </a:t>
            </a:r>
            <a:r>
              <a:rPr lang="vi-VN" sz="2800">
                <a:latin typeface="Arial" pitchFamily="34" charset="0"/>
                <a:cs typeface="Arial" pitchFamily="34" charset="0"/>
              </a:rPr>
              <a:t>Khoa học</a:t>
            </a:r>
            <a:r>
              <a:rPr lang="en-US" sz="2800">
                <a:latin typeface="Arial" pitchFamily="34" charset="0"/>
                <a:cs typeface="Arial" pitchFamily="34" charset="0"/>
              </a:rPr>
              <a:t> và</a:t>
            </a:r>
            <a:r>
              <a:rPr lang="vi-VN" sz="2800">
                <a:latin typeface="Arial" pitchFamily="34" charset="0"/>
                <a:cs typeface="Arial" pitchFamily="34" charset="0"/>
              </a:rPr>
              <a:t> kỹ thuật, 2000</a:t>
            </a:r>
          </a:p>
          <a:p>
            <a:pPr marL="457200" indent="-4572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2800">
                <a:latin typeface="Arial" pitchFamily="34" charset="0"/>
                <a:cs typeface="Arial" pitchFamily="34" charset="0"/>
              </a:rPr>
              <a:t>[2] </a:t>
            </a:r>
            <a:r>
              <a:rPr lang="en-US" sz="2800">
                <a:latin typeface="Arial" pitchFamily="34" charset="0"/>
                <a:cs typeface="Arial" pitchFamily="34" charset="0"/>
              </a:rPr>
              <a:t>A Complete Guide to Programming in C++, Ulla Kirch-Prinz and Peter Prinz, Jones and Bartlett Publishers, 2002</a:t>
            </a:r>
            <a:endParaRPr lang="vi-VN" sz="280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2800">
                <a:latin typeface="Arial" pitchFamily="34" charset="0"/>
                <a:cs typeface="Arial" pitchFamily="34" charset="0"/>
              </a:rPr>
              <a:t>[3]</a:t>
            </a:r>
            <a:r>
              <a:rPr lang="en-US" sz="2800">
                <a:latin typeface="Arial" pitchFamily="34" charset="0"/>
                <a:cs typeface="Arial" pitchFamily="34" charset="0"/>
              </a:rPr>
              <a:t> The C++ Programming Language, The 3rd Edition, Bjarne Stroustrup, Addison-Wesley Professional, 2003</a:t>
            </a:r>
            <a:endParaRPr lang="vi-VN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4. Đánh giá kết quả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28056"/>
            <a:ext cx="8382000" cy="492514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Kiểm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20%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TH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cuối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30%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cuối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50%</a:t>
            </a:r>
            <a:endParaRPr lang="vi-VN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074" name="Picture 2" descr="http://3.bp.blogspot.com/-4zsrSV3S_zw/URqltgTvv2I/AAAAAAAAArs/zS117JzqNzA/s1600/exam-sweat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24000"/>
            <a:ext cx="4495799" cy="483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5. Nội dung môn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1054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1: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C++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2: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HĐT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3: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tượng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4: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tượng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liên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quan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5: Overload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tử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6: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xuất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thừa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kế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vi-V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đa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hình</a:t>
            </a:r>
            <a:endParaRPr lang="vi-VN" sz="26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vi-V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khác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E195-EC41-4A69-BFA9-1D22C419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CÔNG CỤ LẬP TRÌNH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5B98-8EAC-464C-A291-6689910F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Studio: </a:t>
            </a:r>
            <a:r>
              <a:rPr lang="en-US" dirty="0">
                <a:hlinkClick r:id="rId2"/>
              </a:rPr>
              <a:t>https://visualstudio.microsoft.com/vs/</a:t>
            </a:r>
            <a:endParaRPr lang="en-US" dirty="0"/>
          </a:p>
          <a:p>
            <a:r>
              <a:rPr lang="en-US" dirty="0">
                <a:hlinkClick r:id="rId3"/>
              </a:rPr>
              <a:t>https://visualstudio.microsoft.com/free-developer-offers/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097F7-51E4-4CD4-B86F-1EE5F0F6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C22182-640A-4FDB-A760-8D0D3703758B}" type="datetime1">
              <a:rPr lang="vi-VN" smtClean="0"/>
              <a:pPr>
                <a:defRPr/>
              </a:pPr>
              <a:t>02/03/2021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1F5DE-31ED-4C17-A557-7C1BBC56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955C5-D1FF-4C53-AD7C-EBB8BCE8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9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 &amp; A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971800" y="1490663"/>
            <a:ext cx="3352800" cy="4757737"/>
            <a:chOff x="2208" y="768"/>
            <a:chExt cx="1170" cy="2517"/>
          </a:xfrm>
        </p:grpSpPr>
        <p:sp>
          <p:nvSpPr>
            <p:cNvPr id="8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1890426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46</TotalTime>
  <Words>379</Words>
  <Application>Microsoft Office PowerPoint</Application>
  <PresentationFormat>On-screen Show (4:3)</PresentationFormat>
  <Paragraphs>76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Template</vt:lpstr>
      <vt:lpstr>LẬP TRÌNH HƯỚNG ĐỐI TƯỢNG</vt:lpstr>
      <vt:lpstr>Nội dung</vt:lpstr>
      <vt:lpstr>1. Giới thiệu chung</vt:lpstr>
      <vt:lpstr>2. Thông tin môn học</vt:lpstr>
      <vt:lpstr>3. Tài liệu tham khảo</vt:lpstr>
      <vt:lpstr>4. Đánh giá kết quả</vt:lpstr>
      <vt:lpstr>5. Nội dung môn học</vt:lpstr>
      <vt:lpstr>CÔNG CỤ LẬP TRÌNH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Nguyet Minh</dc:creator>
  <cp:lastModifiedBy>Nguyễn Trịnh Đông</cp:lastModifiedBy>
  <cp:revision>674</cp:revision>
  <cp:lastPrinted>1601-01-01T00:00:00Z</cp:lastPrinted>
  <dcterms:created xsi:type="dcterms:W3CDTF">1601-01-01T00:00:00Z</dcterms:created>
  <dcterms:modified xsi:type="dcterms:W3CDTF">2021-03-02T07:03:51Z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