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52"/>
  </p:notesMasterIdLst>
  <p:handoutMasterIdLst>
    <p:handoutMasterId r:id="rId53"/>
  </p:handoutMasterIdLst>
  <p:sldIdLst>
    <p:sldId id="747" r:id="rId2"/>
    <p:sldId id="943" r:id="rId3"/>
    <p:sldId id="948" r:id="rId4"/>
    <p:sldId id="949" r:id="rId5"/>
    <p:sldId id="950" r:id="rId6"/>
    <p:sldId id="951" r:id="rId7"/>
    <p:sldId id="954" r:id="rId8"/>
    <p:sldId id="952" r:id="rId9"/>
    <p:sldId id="953" r:id="rId10"/>
    <p:sldId id="955" r:id="rId11"/>
    <p:sldId id="982" r:id="rId12"/>
    <p:sldId id="957" r:id="rId13"/>
    <p:sldId id="978" r:id="rId14"/>
    <p:sldId id="958" r:id="rId15"/>
    <p:sldId id="959" r:id="rId16"/>
    <p:sldId id="983" r:id="rId17"/>
    <p:sldId id="960" r:id="rId18"/>
    <p:sldId id="961" r:id="rId19"/>
    <p:sldId id="962" r:id="rId20"/>
    <p:sldId id="966" r:id="rId21"/>
    <p:sldId id="964" r:id="rId22"/>
    <p:sldId id="965" r:id="rId23"/>
    <p:sldId id="967" r:id="rId24"/>
    <p:sldId id="968" r:id="rId25"/>
    <p:sldId id="984" r:id="rId26"/>
    <p:sldId id="969" r:id="rId27"/>
    <p:sldId id="985" r:id="rId28"/>
    <p:sldId id="970" r:id="rId29"/>
    <p:sldId id="998" r:id="rId30"/>
    <p:sldId id="986" r:id="rId31"/>
    <p:sldId id="972" r:id="rId32"/>
    <p:sldId id="987" r:id="rId33"/>
    <p:sldId id="947" r:id="rId34"/>
    <p:sldId id="963" r:id="rId35"/>
    <p:sldId id="980" r:id="rId36"/>
    <p:sldId id="991" r:id="rId37"/>
    <p:sldId id="992" r:id="rId38"/>
    <p:sldId id="993" r:id="rId39"/>
    <p:sldId id="979" r:id="rId40"/>
    <p:sldId id="994" r:id="rId41"/>
    <p:sldId id="995" r:id="rId42"/>
    <p:sldId id="996" r:id="rId43"/>
    <p:sldId id="997" r:id="rId44"/>
    <p:sldId id="989" r:id="rId45"/>
    <p:sldId id="990" r:id="rId46"/>
    <p:sldId id="981" r:id="rId47"/>
    <p:sldId id="988" r:id="rId48"/>
    <p:sldId id="971" r:id="rId49"/>
    <p:sldId id="977" r:id="rId50"/>
    <p:sldId id="941" r:id="rId5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5094" autoAdjust="0"/>
  </p:normalViewPr>
  <p:slideViewPr>
    <p:cSldViewPr>
      <p:cViewPr varScale="1">
        <p:scale>
          <a:sx n="74" d="100"/>
          <a:sy n="74" d="100"/>
        </p:scale>
        <p:origin x="208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a:latin typeface="Arial" pitchFamily="34" charset="0"/>
                <a:cs typeface="Arial" pitchFamily="34" charset="0"/>
              </a:rPr>
              <a:t>Lập trình logic, lập trình hàm</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5643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79377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29333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55132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8551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latin typeface="Arial" pitchFamily="34" charset="0"/>
                <a:cs typeface="Arial" pitchFamily="34" charset="0"/>
              </a:rPr>
              <a:t>Ví dụ Người là một lớp đối tượng.</a:t>
            </a:r>
            <a:endParaRPr lang="en-US" sz="1200">
              <a:latin typeface="Arial" pitchFamily="34" charset="0"/>
              <a:cs typeface="Arial" pitchFamily="34" charset="0"/>
            </a:endParaRPr>
          </a:p>
          <a:p>
            <a:r>
              <a:rPr lang="vi-VN" sz="1200">
                <a:latin typeface="Arial" pitchFamily="34" charset="0"/>
                <a:cs typeface="Arial" pitchFamily="34" charset="0"/>
              </a:rPr>
              <a:t>Vd: Tên, Tuổi,</a:t>
            </a:r>
            <a:r>
              <a:rPr lang="en-US" sz="1200">
                <a:latin typeface="Arial" pitchFamily="34" charset="0"/>
                <a:cs typeface="Arial" pitchFamily="34" charset="0"/>
              </a:rPr>
              <a:t> cân</a:t>
            </a:r>
            <a:r>
              <a:rPr lang="en-US" sz="1200" baseline="0">
                <a:latin typeface="Arial" pitchFamily="34" charset="0"/>
                <a:cs typeface="Arial" pitchFamily="34" charset="0"/>
              </a:rPr>
              <a:t> nặng</a:t>
            </a:r>
            <a:r>
              <a:rPr lang="en-US" sz="1200">
                <a:latin typeface="Arial" pitchFamily="34" charset="0"/>
                <a:cs typeface="Arial" pitchFamily="34" charset="0"/>
              </a:rPr>
              <a:t>…</a:t>
            </a:r>
            <a:r>
              <a:rPr lang="vi-VN" sz="1200">
                <a:latin typeface="Arial" pitchFamily="34" charset="0"/>
                <a:cs typeface="Arial" pitchFamily="34" charset="0"/>
              </a:rPr>
              <a:t> là các thuộc tính của Người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02369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600">
                <a:solidFill>
                  <a:schemeClr val="tx1">
                    <a:lumMod val="95000"/>
                    <a:lumOff val="5000"/>
                  </a:schemeClr>
                </a:solidFill>
                <a:latin typeface="Arial" pitchFamily="34" charset="0"/>
                <a:cs typeface="Arial" pitchFamily="34" charset="0"/>
              </a:rPr>
              <a:t>Ví dụ Joe Smith, 25 tuổi, nặng 58kg, là một thể hiện của lớp người.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412357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Interacting: tương tác</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50595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64535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2676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241647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Nhược điểm</a:t>
            </a:r>
            <a:r>
              <a:rPr lang="en-US">
                <a:solidFill>
                  <a:srgbClr val="0000FF"/>
                </a:solidFill>
                <a:latin typeface="Arial" pitchFamily="34" charset="0"/>
                <a:cs typeface="Arial" pitchFamily="34" charset="0"/>
              </a:rPr>
              <a:t>?</a:t>
            </a:r>
            <a:endParaRPr lang="vi-VN">
              <a:solidFill>
                <a:srgbClr val="0000FF"/>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 hầu như không thể sử dụng lại</a:t>
            </a:r>
          </a:p>
          <a:p>
            <a:pPr lvl="1" algn="just">
              <a:spcBef>
                <a:spcPts val="300"/>
              </a:spcBef>
              <a:spcAft>
                <a:spcPts val="300"/>
              </a:spcAft>
              <a:buFont typeface="Wingdings" pitchFamily="2" charset="2"/>
              <a:buChar char="§"/>
            </a:pPr>
            <a:r>
              <a:rPr lang="vi-VN">
                <a:latin typeface="Arial" pitchFamily="34" charset="0"/>
                <a:cs typeface="Arial" pitchFamily="34" charset="0"/>
              </a:rPr>
              <a:t>Chất lượng kém, Chi phí cao</a:t>
            </a: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538190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495033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792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444841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37139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16996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06533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4222886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750798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2645851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5545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232814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rgbClr val="0000FF"/>
                </a:solidFill>
                <a:latin typeface="Arial" pitchFamily="34" charset="0"/>
                <a:cs typeface="Arial" pitchFamily="34" charset="0"/>
              </a:rPr>
              <a:t>Tính mở rộng (extensibility): </a:t>
            </a:r>
            <a:r>
              <a:rPr lang="vi-VN" sz="1200">
                <a:solidFill>
                  <a:schemeClr val="tx1">
                    <a:lumMod val="95000"/>
                    <a:lumOff val="5000"/>
                  </a:schemeClr>
                </a:solidFill>
                <a:latin typeface="Arial" pitchFamily="34" charset="0"/>
                <a:cs typeface="Arial" pitchFamily="34" charset="0"/>
              </a:rPr>
              <a:t>hỗ trợ các plug-ins.</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35519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138712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3072535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69911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2957575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657859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3331172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2227052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212301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474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Về bản chất, chương trình </a:t>
            </a:r>
            <a:r>
              <a:rPr lang="en-US"/>
              <a:t>được </a:t>
            </a:r>
            <a:r>
              <a:rPr lang="vi-VN"/>
              <a:t>chia nhỏ thành các chương trình con riêng rẽ (còn gọi là hàm hay thủ tục)</a:t>
            </a:r>
            <a:r>
              <a:rPr lang="en-US"/>
              <a:t>,</a:t>
            </a:r>
            <a:r>
              <a:rPr lang="vi-VN"/>
              <a:t> thực hiện các công việc rời rạc trong quá trình lớn hơn, phức tạp hơn. </a:t>
            </a:r>
            <a:endParaRPr lang="en-US"/>
          </a:p>
          <a:p>
            <a:r>
              <a:rPr lang="vi-VN"/>
              <a:t>Các hàm này được giữ càng độc lập với nhau càng nhiều càng tốt, mỗi hàm có dữ liệu và logic riêng.</a:t>
            </a:r>
            <a:endParaRPr lang="en-US"/>
          </a:p>
          <a:p>
            <a:r>
              <a:rPr lang="vi-VN"/>
              <a:t>Thông tin được chuyển giao giữa các hàm thông qua các tham số, các hàm có thể có các biến cục bộ mà không một ai nằm bên ngoài phạm vi của hàm lại có thể truy xuất được chúng. </a:t>
            </a:r>
            <a:endParaRPr lang="en-US"/>
          </a:p>
          <a:p>
            <a:r>
              <a:rPr lang="vi-VN"/>
              <a:t>Như vậy, các hàm có thể được xem là các chương trình con được đặt chung với nhau để xây dựng nên một ứng dụng.</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675822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301607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260164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54851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140956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656388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3125941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6898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2800">
                <a:solidFill>
                  <a:srgbClr val="C00000"/>
                </a:solidFill>
                <a:latin typeface="Arial" pitchFamily="34" charset="0"/>
                <a:cs typeface="Arial" pitchFamily="34" charset="0"/>
              </a:rPr>
              <a:t>Mục tiêu là làm sao cho việc triển khai các phần mềm dễ dàng hơn đối với các lập trình viên mà vẫn cải thiện được tính tin cậy và dễ bảo quản chương trình.</a:t>
            </a:r>
            <a:endParaRPr lang="en-US" sz="2800">
              <a:solidFill>
                <a:srgbClr val="C0000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72558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38354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latin typeface="Arial" pitchFamily="34" charset="0"/>
                <a:cs typeface="Arial" pitchFamily="34" charset="0"/>
              </a:rPr>
              <a:t>Người lập trình phải biết cấu trúc dữ liệu (vấn đề này một thời gian dài được coi là hiển nhiên)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4900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 </a:t>
            </a:r>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43327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Khái niệm hướng đối tượng được xây dựng trên nền tảng của khái niệm lập trình có cấu trúc và sự trừu tượng hóa dữ liệu.</a:t>
            </a:r>
            <a:endParaRPr lang="en-US"/>
          </a:p>
          <a:p>
            <a:r>
              <a:rPr lang="vi-VN"/>
              <a:t>Sự thay đổi căn bản ở chỗ, một chương trình hướng đối tượng được thiết kế xoay quanh dữ liệu mà chúng ta có thể làm việc trên đó, hơn là theo bản thân chức năng của chương trình.</a:t>
            </a:r>
            <a:endParaRPr lang="en-US"/>
          </a:p>
          <a:p>
            <a:r>
              <a:rPr lang="vi-VN"/>
              <a:t>Thực chất đây không phải là một phương pháp mới mà là một cách nhìn mới trong việc lập trình.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15485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20/03/2021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20/03/2021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20/03/2021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20/03/2021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3200" b="1" dirty="0"/>
              <a:t>TỔNG </a:t>
            </a:r>
            <a:r>
              <a:rPr lang="en-US" sz="3200" b="1"/>
              <a:t>QUAN VỀ</a:t>
            </a:r>
            <a:br>
              <a:rPr lang="en-US" sz="3200" b="1" dirty="0"/>
            </a:br>
            <a:r>
              <a:rPr lang="en-US" sz="3200" b="1" dirty="0"/>
              <a:t>LẬP TRÌNH HƯỚNG ĐỐI TƯỢNG</a:t>
            </a:r>
            <a:endParaRPr lang="es-ES" b="1" dirty="0">
              <a:solidFill>
                <a:schemeClr val="tx1"/>
              </a:solidFill>
            </a:endParaRPr>
          </a:p>
        </p:txBody>
      </p:sp>
      <p:sp>
        <p:nvSpPr>
          <p:cNvPr id="3" name="Rectangle 3"/>
          <p:cNvSpPr>
            <a:spLocks noGrp="1" noChangeArrowheads="1"/>
          </p:cNvSpPr>
          <p:nvPr>
            <p:ph type="subTitle" idx="1"/>
          </p:nvPr>
        </p:nvSpPr>
        <p:spPr>
          <a:xfrm>
            <a:off x="3048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Content Placeholder 2">
            <a:extLst>
              <a:ext uri="{FF2B5EF4-FFF2-40B4-BE49-F238E27FC236}">
                <a16:creationId xmlns:a16="http://schemas.microsoft.com/office/drawing/2014/main" id="{B77BF525-1483-481E-AED9-031F3D88149F}"/>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Được xây dựng trên nền tảng của Lập trình có cấu trúc (hướng chức năng) và </a:t>
            </a:r>
            <a:r>
              <a:rPr lang="en-US" sz="2800" u="sng">
                <a:solidFill>
                  <a:schemeClr val="tx1">
                    <a:lumMod val="95000"/>
                    <a:lumOff val="5000"/>
                  </a:schemeClr>
                </a:solidFill>
                <a:latin typeface="Arial" pitchFamily="34" charset="0"/>
                <a:cs typeface="Arial" pitchFamily="34" charset="0"/>
              </a:rPr>
              <a:t>sự trừu tượng hóa dữ liệu</a:t>
            </a:r>
            <a:r>
              <a:rPr lang="en-US" sz="28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Một chương trình hướng đối tượng được thiết kế xoay quanh dữ liệu mà chúng ta có thể làm việc trên đó, hơn là theo bản thân chức năng của chương trình.</a:t>
            </a:r>
            <a:endParaRPr lang="vi-VN"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1.3 </a:t>
            </a:r>
            <a:r>
              <a:rPr lang="vi-VN" b="1">
                <a:effectLst>
                  <a:outerShdw blurRad="38100" dist="38100" dir="2700000" algn="tl">
                    <a:srgbClr val="000000">
                      <a:alpha val="43137"/>
                    </a:srgbClr>
                  </a:outerShdw>
                </a:effectLst>
                <a:latin typeface="Arial" pitchFamily="34" charset="0"/>
                <a:cs typeface="Arial" pitchFamily="34" charset="0"/>
              </a:rPr>
              <a:t>Lập trình </a:t>
            </a:r>
            <a:r>
              <a:rPr lang="en-US" b="1">
                <a:effectLst>
                  <a:outerShdw blurRad="38100" dist="38100" dir="2700000" algn="tl">
                    <a:srgbClr val="000000">
                      <a:alpha val="43137"/>
                    </a:srgbClr>
                  </a:outerShdw>
                </a:effectLst>
                <a:latin typeface="Arial" pitchFamily="34" charset="0"/>
                <a:cs typeface="Arial" pitchFamily="34" charset="0"/>
              </a:rPr>
              <a:t>h</a:t>
            </a:r>
            <a:r>
              <a:rPr lang="vi-VN" b="1">
                <a:effectLst>
                  <a:outerShdw blurRad="38100" dist="38100" dir="2700000" algn="tl">
                    <a:srgbClr val="000000">
                      <a:alpha val="43137"/>
                    </a:srgbClr>
                  </a:outerShdw>
                </a:effectLst>
                <a:latin typeface="Arial" pitchFamily="34" charset="0"/>
                <a:cs typeface="Arial" pitchFamily="34" charset="0"/>
              </a:rPr>
              <a:t>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Content Placeholder 2">
            <a:extLst>
              <a:ext uri="{FF2B5EF4-FFF2-40B4-BE49-F238E27FC236}">
                <a16:creationId xmlns:a16="http://schemas.microsoft.com/office/drawing/2014/main" id="{E3C3350A-0B75-4F0F-8D75-8B0B9420CB85}"/>
              </a:ext>
            </a:extLst>
          </p:cNvPr>
          <p:cNvSpPr>
            <a:spLocks noGrp="1"/>
          </p:cNvSpPr>
          <p:nvPr>
            <p:ph idx="1"/>
          </p:nvPr>
        </p:nvSpPr>
        <p:spPr>
          <a:xfrm>
            <a:off x="304800" y="1551856"/>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Lập trình hướng đối tượng là phương pháp lập trình </a:t>
            </a:r>
            <a:r>
              <a:rPr lang="en-US" sz="2800" u="sng">
                <a:solidFill>
                  <a:schemeClr val="tx1">
                    <a:lumMod val="95000"/>
                    <a:lumOff val="5000"/>
                  </a:schemeClr>
                </a:solidFill>
                <a:latin typeface="Arial" pitchFamily="34" charset="0"/>
                <a:cs typeface="Arial" pitchFamily="34" charset="0"/>
              </a:rPr>
              <a:t>lấy đối tượng làm nền tảng</a:t>
            </a:r>
            <a:r>
              <a:rPr lang="en-US" sz="2800">
                <a:solidFill>
                  <a:schemeClr val="tx1">
                    <a:lumMod val="95000"/>
                    <a:lumOff val="5000"/>
                  </a:schemeClr>
                </a:solidFill>
                <a:latin typeface="Arial" pitchFamily="34" charset="0"/>
                <a:cs typeface="Arial" pitchFamily="34" charset="0"/>
              </a:rPr>
              <a:t> để xây dựng chương trình.</a:t>
            </a:r>
          </a:p>
          <a:p>
            <a:pPr marL="457200" indent="-457200" algn="just">
              <a:lnSpc>
                <a:spcPct val="130000"/>
              </a:lnSpc>
              <a:spcBef>
                <a:spcPts val="300"/>
              </a:spcBef>
              <a:spcAft>
                <a:spcPts val="300"/>
              </a:spcAft>
              <a:buFont typeface="Wingdings" pitchFamily="2" charset="2"/>
              <a:buChar char="v"/>
            </a:pPr>
            <a:r>
              <a:rPr lang="en-US" sz="2800" kern="1200">
                <a:solidFill>
                  <a:schemeClr val="dk1"/>
                </a:solidFill>
                <a:latin typeface="Arial" panose="020B0604020202020204" pitchFamily="34" charset="0"/>
                <a:ea typeface="+mn-ea"/>
                <a:cs typeface="Arial" panose="020B0604020202020204" pitchFamily="34" charset="0"/>
              </a:rPr>
              <a:t>Một chương trình hướng đối tượng sẽ bao gồm tập các đối tượng </a:t>
            </a:r>
            <a:r>
              <a:rPr lang="en-US" sz="2800" u="sng" kern="1200">
                <a:solidFill>
                  <a:schemeClr val="dk1"/>
                </a:solidFill>
                <a:latin typeface="Arial" panose="020B0604020202020204" pitchFamily="34" charset="0"/>
                <a:ea typeface="+mn-ea"/>
                <a:cs typeface="Arial" panose="020B0604020202020204" pitchFamily="34" charset="0"/>
              </a:rPr>
              <a:t>có quan hệ với nhau</a:t>
            </a:r>
            <a:r>
              <a:rPr lang="en-US" sz="2800" kern="1200">
                <a:solidFill>
                  <a:schemeClr val="dk1"/>
                </a:solidFill>
                <a:latin typeface="Arial" panose="020B0604020202020204" pitchFamily="34" charset="0"/>
                <a:ea typeface="+mn-ea"/>
                <a:cs typeface="Arial" panose="020B0604020202020204" pitchFamily="34" charset="0"/>
              </a:rPr>
              <a:t>.</a:t>
            </a:r>
          </a:p>
          <a:p>
            <a:pPr marL="457200" indent="-457200"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504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2. Một số khái niệm cơ bản trong OOP</a:t>
            </a:r>
          </a:p>
        </p:txBody>
      </p:sp>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a:t>
            </a:r>
            <a:r>
              <a:rPr lang="vi-VN" sz="2800">
                <a:solidFill>
                  <a:srgbClr val="0000FF"/>
                </a:solidFill>
                <a:latin typeface="Arial" pitchFamily="34" charset="0"/>
                <a:cs typeface="Arial" pitchFamily="34" charset="0"/>
              </a:rPr>
              <a:t>Đối tượng (object)</a:t>
            </a: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 Lớp (class)</a:t>
            </a:r>
            <a:endParaRPr lang="vi-VN"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pic>
        <p:nvPicPr>
          <p:cNvPr id="4098" name="Picture 2" descr="http://www.c-sharpcorner.com/UploadFile/e881fb/simplest-way-to-learn-object-oriented-programming/Images/O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6705600" cy="342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8768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a:t>
            </a:r>
            <a:r>
              <a:rPr lang="vi-VN" sz="2800" b="1">
                <a:solidFill>
                  <a:srgbClr val="0000FF"/>
                </a:solidFill>
                <a:latin typeface="Arial" pitchFamily="34" charset="0"/>
                <a:cs typeface="Arial" pitchFamily="34" charset="0"/>
              </a:rPr>
              <a:t>Đối tượng (object):</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Trong thế giới thực</a:t>
            </a:r>
            <a:r>
              <a:rPr lang="en-US" sz="2400">
                <a:latin typeface="Arial" pitchFamily="34" charset="0"/>
                <a:cs typeface="Arial" pitchFamily="34" charset="0"/>
              </a:rPr>
              <a:t>: Sự vật, sự việc, sự kiện. </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Mỗi đối tượng sẽ tồn tại trong một hệ thống</a:t>
            </a:r>
            <a:r>
              <a:rPr lang="en-US" sz="2400">
                <a:latin typeface="Arial" pitchFamily="34" charset="0"/>
                <a:cs typeface="Arial" pitchFamily="34" charset="0"/>
              </a:rPr>
              <a:t> (môi trường) </a:t>
            </a:r>
            <a:r>
              <a:rPr lang="vi-VN" sz="2400">
                <a:latin typeface="Arial" pitchFamily="34" charset="0"/>
                <a:cs typeface="Arial" pitchFamily="34" charset="0"/>
              </a:rPr>
              <a:t> và có ý nghĩa nhất định trong hệ thống.</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Tiếp cận theo Hướng đ</a:t>
            </a:r>
            <a:r>
              <a:rPr lang="vi-VN" sz="2400">
                <a:latin typeface="Arial" pitchFamily="34" charset="0"/>
                <a:cs typeface="Arial" pitchFamily="34" charset="0"/>
              </a:rPr>
              <a:t>ối tượng giúp biểu diễn tốt hơn thế giới thực trên máy tính</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Mỗi đối tượng bao gồm 2 thành phần</a:t>
            </a:r>
            <a:r>
              <a:rPr lang="vi-VN" sz="2400">
                <a:latin typeface="Arial" pitchFamily="34" charset="0"/>
                <a:cs typeface="Arial" pitchFamily="34" charset="0"/>
              </a:rPr>
              <a:t>: </a:t>
            </a:r>
            <a:endParaRPr lang="en-US" sz="2400">
              <a:latin typeface="Arial" pitchFamily="34" charset="0"/>
              <a:cs typeface="Arial" pitchFamily="34" charset="0"/>
            </a:endParaRPr>
          </a:p>
          <a:p>
            <a:pPr marL="457200" lvl="1" indent="287338" algn="ctr">
              <a:lnSpc>
                <a:spcPct val="130000"/>
              </a:lnSpc>
              <a:spcBef>
                <a:spcPts val="300"/>
              </a:spcBef>
              <a:spcAft>
                <a:spcPts val="300"/>
              </a:spcAft>
              <a:buNone/>
            </a:pPr>
            <a:r>
              <a:rPr lang="en-US" sz="2400" b="1">
                <a:solidFill>
                  <a:srgbClr val="C00000"/>
                </a:solidFill>
                <a:latin typeface="Arial" pitchFamily="34" charset="0"/>
                <a:cs typeface="Arial" pitchFamily="34" charset="0"/>
              </a:rPr>
              <a:t>T</a:t>
            </a:r>
            <a:r>
              <a:rPr lang="vi-VN" sz="2400" b="1">
                <a:solidFill>
                  <a:srgbClr val="C00000"/>
                </a:solidFill>
                <a:latin typeface="Arial" pitchFamily="34" charset="0"/>
                <a:cs typeface="Arial" pitchFamily="34" charset="0"/>
              </a:rPr>
              <a:t>huộc tính </a:t>
            </a:r>
            <a:r>
              <a:rPr lang="en-US" sz="2400" b="1">
                <a:solidFill>
                  <a:srgbClr val="C00000"/>
                </a:solidFill>
                <a:latin typeface="Arial" pitchFamily="34" charset="0"/>
                <a:cs typeface="Arial" pitchFamily="34" charset="0"/>
              </a:rPr>
              <a:t>+</a:t>
            </a:r>
            <a:r>
              <a:rPr lang="vi-VN" sz="2400" b="1">
                <a:solidFill>
                  <a:srgbClr val="C00000"/>
                </a:solidFill>
                <a:latin typeface="Arial" pitchFamily="34" charset="0"/>
                <a:cs typeface="Arial" pitchFamily="34" charset="0"/>
              </a:rPr>
              <a:t> </a:t>
            </a:r>
            <a:r>
              <a:rPr lang="en-US" sz="2400" b="1">
                <a:solidFill>
                  <a:srgbClr val="C00000"/>
                </a:solidFill>
                <a:latin typeface="Arial" pitchFamily="34" charset="0"/>
                <a:cs typeface="Arial" pitchFamily="34" charset="0"/>
              </a:rPr>
              <a:t>Hành vi </a:t>
            </a:r>
            <a:r>
              <a:rPr lang="vi-VN" sz="2400" b="1">
                <a:solidFill>
                  <a:srgbClr val="C00000"/>
                </a:solidFill>
                <a:latin typeface="Arial" pitchFamily="34" charset="0"/>
                <a:cs typeface="Arial" pitchFamily="34" charset="0"/>
              </a:rPr>
              <a:t>(</a:t>
            </a:r>
            <a:r>
              <a:rPr lang="en-US" sz="2400" b="1">
                <a:solidFill>
                  <a:srgbClr val="C00000"/>
                </a:solidFill>
                <a:latin typeface="Arial" pitchFamily="34" charset="0"/>
                <a:cs typeface="Arial" pitchFamily="34" charset="0"/>
              </a:rPr>
              <a:t>Thao tác và </a:t>
            </a:r>
            <a:r>
              <a:rPr lang="vi-VN" sz="2400" b="1">
                <a:solidFill>
                  <a:srgbClr val="C00000"/>
                </a:solidFill>
                <a:latin typeface="Arial" pitchFamily="34" charset="0"/>
                <a:cs typeface="Arial" pitchFamily="34" charset="0"/>
              </a:rPr>
              <a:t>hành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10" name="Title 1">
            <a:extLst>
              <a:ext uri="{FF2B5EF4-FFF2-40B4-BE49-F238E27FC236}">
                <a16:creationId xmlns:a16="http://schemas.microsoft.com/office/drawing/2014/main" id="{742A69F1-25D6-4476-A1C9-427A7F39962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73167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b="1">
                <a:solidFill>
                  <a:srgbClr val="0066FF"/>
                </a:solidFill>
                <a:latin typeface="Arial" pitchFamily="34" charset="0"/>
                <a:cs typeface="Arial" pitchFamily="34" charset="0"/>
              </a:rPr>
              <a:t> Ví dụ: </a:t>
            </a:r>
            <a:r>
              <a:rPr lang="en-US">
                <a:solidFill>
                  <a:schemeClr val="tx1">
                    <a:lumMod val="95000"/>
                    <a:lumOff val="5000"/>
                  </a:schemeClr>
                </a:solidFill>
                <a:latin typeface="Arial" pitchFamily="34" charset="0"/>
                <a:cs typeface="Arial" pitchFamily="34" charset="0"/>
              </a:rPr>
              <a:t>đối tượng Người</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a:t>
            </a:r>
            <a:r>
              <a:rPr lang="vi-VN">
                <a:latin typeface="Arial" pitchFamily="34" charset="0"/>
                <a:cs typeface="Arial" pitchFamily="34" charset="0"/>
              </a:rPr>
              <a:t>ác thuộc tính: </a:t>
            </a:r>
            <a:r>
              <a:rPr lang="vi-VN" i="1">
                <a:latin typeface="Arial" pitchFamily="34" charset="0"/>
                <a:cs typeface="Arial" pitchFamily="34" charset="0"/>
              </a:rPr>
              <a:t>tên, tuổi, địa chỉ, màu mắt</a:t>
            </a:r>
            <a:r>
              <a:rPr lang="en-US" i="1">
                <a:latin typeface="Arial" pitchFamily="34" charset="0"/>
                <a:cs typeface="Arial" pitchFamily="34" charset="0"/>
              </a:rPr>
              <a:t>, </a:t>
            </a:r>
            <a:r>
              <a:rPr lang="vi-VN" i="1">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hành động: </a:t>
            </a:r>
            <a:r>
              <a:rPr lang="vi-VN" i="1">
                <a:latin typeface="Arial" pitchFamily="34" charset="0"/>
                <a:cs typeface="Arial" pitchFamily="34" charset="0"/>
              </a:rPr>
              <a:t>đi, nói, thở</a:t>
            </a:r>
            <a:r>
              <a:rPr lang="en-US" i="1">
                <a:latin typeface="Arial" pitchFamily="34" charset="0"/>
                <a:cs typeface="Arial" pitchFamily="34" charset="0"/>
              </a:rPr>
              <a:t>, </a:t>
            </a:r>
            <a:r>
              <a:rPr lang="vi-VN" i="1">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4"/>
          <p:cNvSpPr>
            <a:spLocks noChangeArrowheads="1"/>
          </p:cNvSpPr>
          <p:nvPr/>
        </p:nvSpPr>
        <p:spPr bwMode="auto">
          <a:xfrm>
            <a:off x="190500" y="4114800"/>
            <a:ext cx="8763000" cy="1752600"/>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en-GB" sz="2800" b="1"/>
              <a:t>Một đối tượng: là 1 </a:t>
            </a:r>
            <a:r>
              <a:rPr lang="en-US" sz="2800">
                <a:latin typeface="Arial" pitchFamily="34" charset="0"/>
                <a:cs typeface="Arial" pitchFamily="34" charset="0"/>
              </a:rPr>
              <a:t>Sự vật, sự việc hoặc sự kiện</a:t>
            </a:r>
          </a:p>
          <a:p>
            <a:pPr algn="ctr"/>
            <a:r>
              <a:rPr lang="en-GB" sz="2800" b="1"/>
              <a:t>bao gồm </a:t>
            </a:r>
            <a:r>
              <a:rPr lang="en-GB" sz="2800" b="1">
                <a:solidFill>
                  <a:schemeClr val="accent2"/>
                </a:solidFill>
              </a:rPr>
              <a:t>thuộc tính</a:t>
            </a:r>
            <a:r>
              <a:rPr lang="en-GB" sz="2800" b="1"/>
              <a:t> và </a:t>
            </a:r>
            <a:r>
              <a:rPr lang="en-GB" sz="2800" b="1">
                <a:solidFill>
                  <a:schemeClr val="accent2"/>
                </a:solidFill>
              </a:rPr>
              <a:t>hành vi</a:t>
            </a:r>
            <a:r>
              <a:rPr lang="en-GB"/>
              <a:t> </a:t>
            </a:r>
          </a:p>
        </p:txBody>
      </p:sp>
      <p:sp>
        <p:nvSpPr>
          <p:cNvPr id="10" name="Title 1">
            <a:extLst>
              <a:ext uri="{FF2B5EF4-FFF2-40B4-BE49-F238E27FC236}">
                <a16:creationId xmlns:a16="http://schemas.microsoft.com/office/drawing/2014/main" id="{1EFA8BDF-85DD-42C7-B4CB-3EE31AF3835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(class)</a:t>
            </a:r>
            <a:r>
              <a:rPr lang="vi-VN" sz="3000" b="1">
                <a:solidFill>
                  <a:srgbClr val="0000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Các đối tượng </a:t>
            </a:r>
            <a:r>
              <a:rPr lang="vi-VN" u="sng">
                <a:latin typeface="Arial" pitchFamily="34" charset="0"/>
                <a:cs typeface="Arial" pitchFamily="34" charset="0"/>
              </a:rPr>
              <a:t>có các đặc tính tương tự nhau </a:t>
            </a:r>
            <a:r>
              <a:rPr lang="vi-VN">
                <a:latin typeface="Arial" pitchFamily="34" charset="0"/>
                <a:cs typeface="Arial" pitchFamily="34" charset="0"/>
              </a:rPr>
              <a:t>được gom chung thành </a:t>
            </a:r>
            <a:r>
              <a:rPr lang="vi-VN">
                <a:solidFill>
                  <a:srgbClr val="FF0000"/>
                </a:solidFill>
                <a:latin typeface="Arial" pitchFamily="34" charset="0"/>
                <a:cs typeface="Arial" pitchFamily="34" charset="0"/>
              </a:rPr>
              <a:t>lớp đối tượng. </a:t>
            </a:r>
            <a:endParaRPr lang="en-US">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Một lớp đối tượng đặc trưng bằng </a:t>
            </a:r>
            <a:r>
              <a:rPr lang="vi-VN">
                <a:solidFill>
                  <a:srgbClr val="0066FF"/>
                </a:solidFill>
                <a:latin typeface="Arial" pitchFamily="34" charset="0"/>
                <a:cs typeface="Arial" pitchFamily="34" charset="0"/>
              </a:rPr>
              <a:t>các thuộc tính</a:t>
            </a:r>
            <a:r>
              <a:rPr lang="en-US">
                <a:solidFill>
                  <a:srgbClr val="0066FF"/>
                </a:solidFill>
                <a:latin typeface="Arial" pitchFamily="34" charset="0"/>
                <a:cs typeface="Arial" pitchFamily="34" charset="0"/>
              </a:rPr>
              <a:t> </a:t>
            </a:r>
            <a:r>
              <a:rPr lang="vi-VN">
                <a:solidFill>
                  <a:srgbClr val="0066FF"/>
                </a:solidFill>
                <a:latin typeface="Arial" pitchFamily="34" charset="0"/>
                <a:cs typeface="Arial" pitchFamily="34" charset="0"/>
              </a:rPr>
              <a:t>và các h</a:t>
            </a:r>
            <a:r>
              <a:rPr lang="en-US">
                <a:solidFill>
                  <a:srgbClr val="0066FF"/>
                </a:solidFill>
                <a:latin typeface="Arial" pitchFamily="34" charset="0"/>
                <a:cs typeface="Arial" pitchFamily="34" charset="0"/>
              </a:rPr>
              <a:t>ành</a:t>
            </a:r>
            <a:r>
              <a:rPr lang="vi-VN">
                <a:solidFill>
                  <a:srgbClr val="0066FF"/>
                </a:solidFill>
                <a:latin typeface="Arial" pitchFamily="34" charset="0"/>
                <a:cs typeface="Arial" pitchFamily="34" charset="0"/>
              </a:rPr>
              <a:t> động</a:t>
            </a:r>
            <a:r>
              <a:rPr lang="vi-VN">
                <a:latin typeface="Arial" pitchFamily="34" charset="0"/>
                <a:cs typeface="Arial" pitchFamily="34" charset="0"/>
              </a:rPr>
              <a:t> (hành vi, thao tác)</a:t>
            </a:r>
            <a:r>
              <a:rPr lang="en-US">
                <a:latin typeface="Arial" pitchFamily="34" charset="0"/>
                <a:cs typeface="Arial" pitchFamily="34" charset="0"/>
              </a:rPr>
              <a:t> của các đối tượng thuộc lớp.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Một đối tượng cụ thể thuộc một lớp được gọi là một </a:t>
            </a:r>
            <a:r>
              <a:rPr lang="vi-VN">
                <a:solidFill>
                  <a:srgbClr val="FF3300"/>
                </a:solidFill>
                <a:latin typeface="Arial" pitchFamily="34" charset="0"/>
                <a:cs typeface="Arial" pitchFamily="34" charset="0"/>
              </a:rPr>
              <a:t>thể hiện (instance) </a:t>
            </a:r>
            <a:r>
              <a:rPr lang="vi-VN">
                <a:solidFill>
                  <a:schemeClr val="tx1">
                    <a:lumMod val="95000"/>
                    <a:lumOff val="5000"/>
                  </a:schemeClr>
                </a:solidFill>
                <a:latin typeface="Arial" pitchFamily="34" charset="0"/>
                <a:cs typeface="Arial" pitchFamily="34" charset="0"/>
              </a:rPr>
              <a:t>của lớp đó.</a:t>
            </a:r>
          </a:p>
          <a:p>
            <a:pPr lvl="1" algn="just">
              <a:lnSpc>
                <a:spcPct val="130000"/>
              </a:lnSpc>
              <a:spcBef>
                <a:spcPts val="300"/>
              </a:spcBef>
              <a:spcAft>
                <a:spcPts val="300"/>
              </a:spcAft>
              <a:buFont typeface="Wingdings" pitchFamily="2" charset="2"/>
              <a:buChar char="§"/>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5410200"/>
          </a:xfrm>
        </p:spPr>
        <p:txBody>
          <a:bodyPr>
            <a:normAutofit/>
          </a:bodyPr>
          <a:lstStyle/>
          <a:p>
            <a:pPr algn="just">
              <a:lnSpc>
                <a:spcPct val="13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Lớp (tt):</a:t>
            </a:r>
            <a:endParaRPr lang="vi-VN" sz="3000" b="1">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rgbClr val="FF3300"/>
                </a:solidFill>
                <a:latin typeface="Arial" pitchFamily="34" charset="0"/>
                <a:cs typeface="Arial" pitchFamily="34" charset="0"/>
              </a:rPr>
              <a:t>Thuộc tính (</a:t>
            </a:r>
            <a:r>
              <a:rPr lang="en-US">
                <a:solidFill>
                  <a:srgbClr val="FF3300"/>
                </a:solidFill>
                <a:latin typeface="Arial" pitchFamily="34" charset="0"/>
                <a:cs typeface="Arial" pitchFamily="34" charset="0"/>
              </a:rPr>
              <a:t>Properties</a:t>
            </a:r>
            <a:r>
              <a:rPr lang="vi-VN">
                <a:solidFill>
                  <a:srgbClr val="FF3300"/>
                </a:solidFill>
                <a:latin typeface="Arial" pitchFamily="34" charset="0"/>
                <a:cs typeface="Arial" pitchFamily="34" charset="0"/>
              </a:rPr>
              <a:t>): </a:t>
            </a:r>
            <a:r>
              <a:rPr lang="vi-VN">
                <a:latin typeface="Arial" pitchFamily="34" charset="0"/>
                <a:cs typeface="Arial" pitchFamily="34" charset="0"/>
              </a:rPr>
              <a:t>Một thành phần của đối tượng, có giá trị nhất định cho mỗi đối tượng tại mỗi thời điểm trong hệ thống.</a:t>
            </a:r>
          </a:p>
          <a:p>
            <a:pPr lvl="1" algn="just">
              <a:lnSpc>
                <a:spcPct val="130000"/>
              </a:lnSpc>
              <a:spcBef>
                <a:spcPts val="300"/>
              </a:spcBef>
              <a:spcAft>
                <a:spcPts val="300"/>
              </a:spcAft>
              <a:buFont typeface="Wingdings" pitchFamily="2" charset="2"/>
              <a:buChar char="§"/>
            </a:pPr>
            <a:r>
              <a:rPr lang="en-US">
                <a:solidFill>
                  <a:srgbClr val="FF3300"/>
                </a:solidFill>
                <a:latin typeface="Arial" pitchFamily="34" charset="0"/>
                <a:cs typeface="Arial" pitchFamily="34" charset="0"/>
              </a:rPr>
              <a:t>Hành vi </a:t>
            </a:r>
            <a:r>
              <a:rPr lang="vi-VN">
                <a:solidFill>
                  <a:srgbClr val="FF3300"/>
                </a:solidFill>
                <a:latin typeface="Arial" pitchFamily="34" charset="0"/>
                <a:cs typeface="Arial" pitchFamily="34" charset="0"/>
              </a:rPr>
              <a:t>(</a:t>
            </a:r>
            <a:r>
              <a:rPr lang="en-US">
                <a:solidFill>
                  <a:srgbClr val="FF3300"/>
                </a:solidFill>
                <a:latin typeface="Arial" pitchFamily="34" charset="0"/>
                <a:cs typeface="Arial" pitchFamily="34" charset="0"/>
              </a:rPr>
              <a:t>Behaviours</a:t>
            </a:r>
            <a:r>
              <a:rPr lang="vi-VN">
                <a:solidFill>
                  <a:srgbClr val="FF3300"/>
                </a:solidFill>
                <a:latin typeface="Arial" pitchFamily="34" charset="0"/>
                <a:cs typeface="Arial" pitchFamily="34" charset="0"/>
              </a:rPr>
              <a:t>): </a:t>
            </a:r>
            <a:r>
              <a:rPr lang="vi-VN">
                <a:latin typeface="Arial" pitchFamily="34" charset="0"/>
                <a:cs typeface="Arial" pitchFamily="34" charset="0"/>
              </a:rPr>
              <a:t>Thể hiện </a:t>
            </a:r>
            <a:r>
              <a:rPr lang="en-US">
                <a:latin typeface="Arial" pitchFamily="34" charset="0"/>
                <a:cs typeface="Arial" pitchFamily="34" charset="0"/>
              </a:rPr>
              <a:t>hoạt động</a:t>
            </a:r>
            <a:r>
              <a:rPr lang="vi-VN">
                <a:latin typeface="Arial" pitchFamily="34" charset="0"/>
                <a:cs typeface="Arial" pitchFamily="34" charset="0"/>
              </a:rPr>
              <a:t> của một đối tượng tác động qua lại với các đối tượng khác hoặc với chính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9" name="Title 1">
            <a:extLst>
              <a:ext uri="{FF2B5EF4-FFF2-40B4-BE49-F238E27FC236}">
                <a16:creationId xmlns:a16="http://schemas.microsoft.com/office/drawing/2014/main" id="{E40B7AB1-F0D2-43A2-8101-42CD3FCA6BA5}"/>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321485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382000" cy="5029200"/>
          </a:xfrm>
        </p:spPr>
        <p:txBody>
          <a:bodyPr>
            <a:normAutofit lnSpcReduction="10000"/>
          </a:bodyPr>
          <a:lstStyle/>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Mỗi </a:t>
            </a:r>
            <a:r>
              <a:rPr lang="en-US" sz="3000">
                <a:solidFill>
                  <a:schemeClr val="tx1">
                    <a:lumMod val="95000"/>
                    <a:lumOff val="5000"/>
                  </a:schemeClr>
                </a:solidFill>
                <a:latin typeface="Arial" pitchFamily="34" charset="0"/>
                <a:cs typeface="Arial" pitchFamily="34" charset="0"/>
              </a:rPr>
              <a:t>Hành vi của </a:t>
            </a:r>
            <a:r>
              <a:rPr lang="vi-VN" sz="3000">
                <a:solidFill>
                  <a:schemeClr val="tx1">
                    <a:lumMod val="95000"/>
                    <a:lumOff val="5000"/>
                  </a:schemeClr>
                </a:solidFill>
                <a:latin typeface="Arial" pitchFamily="34" charset="0"/>
                <a:cs typeface="Arial" pitchFamily="34" charset="0"/>
              </a:rPr>
              <a:t>một lớp đối tượng cụ thể tương ứng với một </a:t>
            </a:r>
            <a:r>
              <a:rPr lang="en-US" sz="3000">
                <a:solidFill>
                  <a:schemeClr val="tx1">
                    <a:lumMod val="95000"/>
                    <a:lumOff val="5000"/>
                  </a:schemeClr>
                </a:solidFill>
                <a:latin typeface="Arial" pitchFamily="34" charset="0"/>
                <a:cs typeface="Arial" pitchFamily="34" charset="0"/>
              </a:rPr>
              <a:t>mô đun chương trình </a:t>
            </a:r>
            <a:r>
              <a:rPr lang="vi-VN" sz="3000">
                <a:solidFill>
                  <a:schemeClr val="tx1">
                    <a:lumMod val="95000"/>
                    <a:lumOff val="5000"/>
                  </a:schemeClr>
                </a:solidFill>
                <a:latin typeface="Arial" pitchFamily="34" charset="0"/>
                <a:cs typeface="Arial" pitchFamily="34" charset="0"/>
              </a:rPr>
              <a:t>cụ thể. </a:t>
            </a:r>
            <a:endParaRPr lang="en-US" sz="3000">
              <a:solidFill>
                <a:schemeClr val="tx1">
                  <a:lumMod val="95000"/>
                  <a:lumOff val="5000"/>
                </a:schemeClr>
              </a:solidFill>
              <a:latin typeface="Arial" pitchFamily="34" charset="0"/>
              <a:cs typeface="Arial" pitchFamily="34" charset="0"/>
            </a:endParaRPr>
          </a:p>
          <a:p>
            <a:pPr marL="457200" indent="0" algn="just">
              <a:lnSpc>
                <a:spcPct val="120000"/>
              </a:lnSpc>
              <a:spcBef>
                <a:spcPts val="300"/>
              </a:spcBef>
              <a:spcAft>
                <a:spcPts val="300"/>
              </a:spcAft>
              <a:buNone/>
            </a:pPr>
            <a:r>
              <a:rPr lang="vi-VN" sz="3000">
                <a:solidFill>
                  <a:schemeClr val="tx1">
                    <a:lumMod val="95000"/>
                    <a:lumOff val="5000"/>
                  </a:schemeClr>
                </a:solidFill>
                <a:latin typeface="Arial" pitchFamily="34" charset="0"/>
                <a:cs typeface="Arial" pitchFamily="34" charset="0"/>
              </a:rPr>
              <a:t>Một cài đặt như vậy được gọi là một </a:t>
            </a:r>
            <a:r>
              <a:rPr lang="vi-VN" sz="3000">
                <a:solidFill>
                  <a:srgbClr val="FF3300"/>
                </a:solidFill>
                <a:latin typeface="Arial" pitchFamily="34" charset="0"/>
                <a:cs typeface="Arial" pitchFamily="34" charset="0"/>
              </a:rPr>
              <a:t>phương thức (method</a:t>
            </a:r>
            <a:r>
              <a:rPr lang="en-US" sz="3000">
                <a:solidFill>
                  <a:srgbClr val="FF3300"/>
                </a:solidFill>
                <a:latin typeface="Arial" pitchFamily="34" charset="0"/>
                <a:cs typeface="Arial" pitchFamily="34" charset="0"/>
              </a:rPr>
              <a:t>).</a:t>
            </a:r>
            <a:endParaRPr lang="vi-VN" sz="3000">
              <a:solidFill>
                <a:schemeClr val="tx1">
                  <a:lumMod val="95000"/>
                  <a:lumOff val="5000"/>
                </a:schemeClr>
              </a:solidFill>
              <a:latin typeface="Arial" pitchFamily="34" charset="0"/>
              <a:cs typeface="Arial" pitchFamily="34" charset="0"/>
            </a:endParaRPr>
          </a:p>
          <a:p>
            <a:pPr marL="457200" indent="-457200" algn="just">
              <a:lnSpc>
                <a:spcPct val="12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Cùng một phương thức có thể được áp dụng cho </a:t>
            </a:r>
            <a:r>
              <a:rPr lang="vi-VN" sz="3000" u="sng">
                <a:solidFill>
                  <a:schemeClr val="tx1">
                    <a:lumMod val="95000"/>
                    <a:lumOff val="5000"/>
                  </a:schemeClr>
                </a:solidFill>
                <a:latin typeface="Arial" pitchFamily="34" charset="0"/>
                <a:cs typeface="Arial" pitchFamily="34" charset="0"/>
              </a:rPr>
              <a:t>nhiều lớp đối tượng khác nhau</a:t>
            </a:r>
            <a:r>
              <a:rPr lang="en-US" sz="3000">
                <a:solidFill>
                  <a:schemeClr val="tx1">
                    <a:lumMod val="95000"/>
                    <a:lumOff val="5000"/>
                  </a:schemeClr>
                </a:solidFill>
                <a:latin typeface="Arial" pitchFamily="34" charset="0"/>
                <a:cs typeface="Arial" pitchFamily="34" charset="0"/>
              </a:rPr>
              <a:t>. </a:t>
            </a:r>
          </a:p>
          <a:p>
            <a:pPr marL="457200" indent="0" algn="just">
              <a:lnSpc>
                <a:spcPct val="120000"/>
              </a:lnSpc>
              <a:spcBef>
                <a:spcPts val="300"/>
              </a:spcBef>
              <a:spcAft>
                <a:spcPts val="300"/>
              </a:spcAft>
              <a:buNone/>
            </a:pPr>
            <a:r>
              <a:rPr lang="en-US" sz="3000">
                <a:solidFill>
                  <a:schemeClr val="tx1">
                    <a:lumMod val="95000"/>
                    <a:lumOff val="5000"/>
                  </a:schemeClr>
                </a:solidFill>
                <a:latin typeface="Arial" pitchFamily="34" charset="0"/>
                <a:cs typeface="Arial" pitchFamily="34" charset="0"/>
              </a:rPr>
              <a:t>M</a:t>
            </a:r>
            <a:r>
              <a:rPr lang="vi-VN" sz="3000">
                <a:solidFill>
                  <a:schemeClr val="tx1">
                    <a:lumMod val="95000"/>
                    <a:lumOff val="5000"/>
                  </a:schemeClr>
                </a:solidFill>
                <a:latin typeface="Arial" pitchFamily="34" charset="0"/>
                <a:cs typeface="Arial" pitchFamily="34" charset="0"/>
              </a:rPr>
              <a:t>ột thao tác như vậy được gọi là có </a:t>
            </a:r>
            <a:r>
              <a:rPr lang="vi-VN" sz="3000">
                <a:solidFill>
                  <a:srgbClr val="FF3300"/>
                </a:solidFill>
                <a:latin typeface="Arial" pitchFamily="34" charset="0"/>
                <a:cs typeface="Arial" pitchFamily="34" charset="0"/>
              </a:rPr>
              <a:t>tính đa hình (polymorphism</a:t>
            </a:r>
            <a:r>
              <a:rPr lang="en-US" sz="3000">
                <a:solidFill>
                  <a:srgbClr val="FF3300"/>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Title 1">
            <a:extLst>
              <a:ext uri="{FF2B5EF4-FFF2-40B4-BE49-F238E27FC236}">
                <a16:creationId xmlns:a16="http://schemas.microsoft.com/office/drawing/2014/main" id="{25A445B2-198B-4C67-AC29-62BD18DF93D2}"/>
              </a:ext>
            </a:extLst>
          </p:cNvPr>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2. Một số khái niệm cơ bản trong OOP (tt)</a:t>
            </a: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Interacting Objects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graphicFrame>
        <p:nvGraphicFramePr>
          <p:cNvPr id="2050" name="Object 2"/>
          <p:cNvGraphicFramePr>
            <a:graphicFrameLocks noChangeAspect="1"/>
          </p:cNvGraphicFramePr>
          <p:nvPr>
            <p:extLst>
              <p:ext uri="{D42A27DB-BD31-4B8C-83A1-F6EECF244321}">
                <p14:modId xmlns:p14="http://schemas.microsoft.com/office/powerpoint/2010/main" val="1315355469"/>
              </p:ext>
            </p:extLst>
          </p:nvPr>
        </p:nvGraphicFramePr>
        <p:xfrm>
          <a:off x="1028700" y="1381397"/>
          <a:ext cx="7086600" cy="4933406"/>
        </p:xfrm>
        <a:graphic>
          <a:graphicData uri="http://schemas.openxmlformats.org/presentationml/2006/ole">
            <mc:AlternateContent xmlns:mc="http://schemas.openxmlformats.org/markup-compatibility/2006">
              <mc:Choice xmlns:v="urn:schemas-microsoft-com:vml" Requires="v">
                <p:oleObj name="Visio" r:id="rId3" imgW="5318963" imgH="3497603" progId="Visio.Drawing.11">
                  <p:embed/>
                </p:oleObj>
              </mc:Choice>
              <mc:Fallback>
                <p:oleObj name="Visio" r:id="rId3" imgW="5318963" imgH="349760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1381397"/>
                        <a:ext cx="7086600" cy="49334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Sơ đồ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D</a:t>
            </a:r>
            <a:r>
              <a:rPr lang="vi-VN" sz="3000">
                <a:latin typeface="Arial" pitchFamily="34" charset="0"/>
                <a:cs typeface="Arial" pitchFamily="34" charset="0"/>
              </a:rPr>
              <a:t>ùng để mô tả các lớp đối tượng. </a:t>
            </a:r>
            <a:endParaRPr lang="en-US" sz="3000">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solidFill>
                  <a:schemeClr val="tx1">
                    <a:lumMod val="95000"/>
                    <a:lumOff val="5000"/>
                  </a:schemeClr>
                </a:solidFill>
                <a:latin typeface="Arial" pitchFamily="34" charset="0"/>
                <a:cs typeface="Arial" pitchFamily="34" charset="0"/>
              </a:rPr>
              <a:t>Bao gồm </a:t>
            </a:r>
            <a:r>
              <a:rPr lang="en-US" sz="3000">
                <a:solidFill>
                  <a:srgbClr val="0000FF"/>
                </a:solidFill>
                <a:latin typeface="Arial" pitchFamily="34" charset="0"/>
                <a:cs typeface="Arial" pitchFamily="34" charset="0"/>
              </a:rPr>
              <a:t>(sơ</a:t>
            </a:r>
            <a:r>
              <a:rPr lang="vi-VN" sz="3000">
                <a:solidFill>
                  <a:srgbClr val="0000FF"/>
                </a:solidFill>
                <a:latin typeface="Arial" pitchFamily="34" charset="0"/>
                <a:cs typeface="Arial" pitchFamily="34" charset="0"/>
              </a:rPr>
              <a:t> đồ lớp</a:t>
            </a:r>
            <a:r>
              <a:rPr lang="en-US" sz="3000">
                <a:solidFill>
                  <a:srgbClr val="0000FF"/>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 </a:t>
            </a:r>
            <a:r>
              <a:rPr lang="vi-VN" sz="3000">
                <a:solidFill>
                  <a:srgbClr val="0000FF"/>
                </a:solidFill>
                <a:latin typeface="Arial" pitchFamily="34" charset="0"/>
                <a:cs typeface="Arial" pitchFamily="34" charset="0"/>
              </a:rPr>
              <a:t>sơ đồ thể hiện</a:t>
            </a:r>
            <a:r>
              <a:rPr lang="en-US" sz="3000">
                <a:solidFill>
                  <a:srgbClr val="0000FF"/>
                </a:solidFill>
                <a:latin typeface="Arial" pitchFamily="34" charset="0"/>
                <a:cs typeface="Arial" pitchFamily="34" charset="0"/>
              </a:rPr>
              <a:t>).</a:t>
            </a:r>
            <a:endParaRPr lang="vi-VN" sz="3000">
              <a:solidFill>
                <a:srgbClr val="0000FF"/>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3000">
                <a:latin typeface="Arial" pitchFamily="34" charset="0"/>
                <a:cs typeface="Arial" pitchFamily="34" charset="0"/>
              </a:rPr>
              <a:t>Một </a:t>
            </a:r>
            <a:r>
              <a:rPr lang="en-US" sz="3000" b="1">
                <a:solidFill>
                  <a:schemeClr val="tx1">
                    <a:lumMod val="95000"/>
                    <a:lumOff val="5000"/>
                  </a:schemeClr>
                </a:solidFill>
                <a:latin typeface="Arial" pitchFamily="34" charset="0"/>
                <a:cs typeface="Arial" pitchFamily="34" charset="0"/>
              </a:rPr>
              <a:t>L</a:t>
            </a:r>
            <a:r>
              <a:rPr lang="vi-VN" sz="3000" b="1">
                <a:solidFill>
                  <a:schemeClr val="tx1">
                    <a:lumMod val="95000"/>
                    <a:lumOff val="5000"/>
                  </a:schemeClr>
                </a:solidFill>
                <a:latin typeface="Arial" pitchFamily="34" charset="0"/>
                <a:cs typeface="Arial" pitchFamily="34" charset="0"/>
              </a:rPr>
              <a:t>ớp đối tượng </a:t>
            </a:r>
            <a:r>
              <a:rPr lang="vi-VN" sz="3000">
                <a:solidFill>
                  <a:schemeClr val="tx1">
                    <a:lumMod val="95000"/>
                    <a:lumOff val="5000"/>
                  </a:schemeClr>
                </a:solidFill>
                <a:latin typeface="Arial" pitchFamily="34" charset="0"/>
                <a:cs typeface="Arial" pitchFamily="34" charset="0"/>
              </a:rPr>
              <a:t>được </a:t>
            </a:r>
            <a:r>
              <a:rPr lang="en-US" sz="3000">
                <a:solidFill>
                  <a:schemeClr val="tx1">
                    <a:lumMod val="95000"/>
                    <a:lumOff val="5000"/>
                  </a:schemeClr>
                </a:solidFill>
                <a:latin typeface="Arial" pitchFamily="34" charset="0"/>
                <a:cs typeface="Arial" pitchFamily="34" charset="0"/>
              </a:rPr>
              <a:t>mô</a:t>
            </a:r>
            <a:r>
              <a:rPr lang="vi-VN" sz="3000">
                <a:solidFill>
                  <a:schemeClr val="tx1">
                    <a:lumMod val="95000"/>
                    <a:lumOff val="5000"/>
                  </a:schemeClr>
                </a:solidFill>
                <a:latin typeface="Arial" pitchFamily="34" charset="0"/>
                <a:cs typeface="Arial" pitchFamily="34" charset="0"/>
              </a:rPr>
              <a:t> tả bằng một </a:t>
            </a:r>
            <a:r>
              <a:rPr lang="vi-VN" sz="3000">
                <a:solidFill>
                  <a:srgbClr val="FF0000"/>
                </a:solidFill>
                <a:latin typeface="Arial" pitchFamily="34" charset="0"/>
                <a:cs typeface="Arial" pitchFamily="34" charset="0"/>
              </a:rPr>
              <a:t>hình chữ nhật</a:t>
            </a:r>
            <a:r>
              <a:rPr lang="vi-VN" sz="3000">
                <a:solidFill>
                  <a:schemeClr val="tx1">
                    <a:lumMod val="95000"/>
                    <a:lumOff val="5000"/>
                  </a:schemeClr>
                </a:solidFill>
                <a:latin typeface="Arial" pitchFamily="34" charset="0"/>
                <a:cs typeface="Arial" pitchFamily="34" charset="0"/>
              </a:rPr>
              <a:t> gồm 3 phần:</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đầu chỉ </a:t>
            </a:r>
            <a:r>
              <a:rPr lang="en-US" b="1">
                <a:latin typeface="Arial" pitchFamily="34" charset="0"/>
                <a:cs typeface="Arial" pitchFamily="34" charset="0"/>
              </a:rPr>
              <a:t>T</a:t>
            </a:r>
            <a:r>
              <a:rPr lang="vi-VN" b="1">
                <a:latin typeface="Arial" pitchFamily="34" charset="0"/>
                <a:cs typeface="Arial" pitchFamily="34" charset="0"/>
              </a:rPr>
              <a:t>ên lớp</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2 </a:t>
            </a:r>
            <a:r>
              <a:rPr lang="vi-VN">
                <a:latin typeface="Arial" pitchFamily="34" charset="0"/>
                <a:cs typeface="Arial" pitchFamily="34" charset="0"/>
              </a:rPr>
              <a:t>mô tả </a:t>
            </a:r>
            <a:r>
              <a:rPr lang="en-US" b="1">
                <a:latin typeface="Arial" pitchFamily="34" charset="0"/>
                <a:cs typeface="Arial" pitchFamily="34" charset="0"/>
              </a:rPr>
              <a:t>C</a:t>
            </a:r>
            <a:r>
              <a:rPr lang="vi-VN" b="1">
                <a:latin typeface="Arial" pitchFamily="34" charset="0"/>
                <a:cs typeface="Arial" pitchFamily="34" charset="0"/>
              </a:rPr>
              <a:t>ác thuộc tính</a:t>
            </a:r>
            <a:r>
              <a:rPr lang="en-US" b="1">
                <a:latin typeface="Arial" pitchFamily="34" charset="0"/>
                <a:cs typeface="Arial" pitchFamily="34" charset="0"/>
              </a:rPr>
              <a:t>;</a:t>
            </a:r>
            <a:endParaRPr lang="vi-VN" b="1">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Phần </a:t>
            </a:r>
            <a:r>
              <a:rPr lang="en-US">
                <a:latin typeface="Arial" pitchFamily="34" charset="0"/>
                <a:cs typeface="Arial" pitchFamily="34" charset="0"/>
              </a:rPr>
              <a:t>3</a:t>
            </a:r>
            <a:r>
              <a:rPr lang="vi-VN">
                <a:latin typeface="Arial" pitchFamily="34" charset="0"/>
                <a:cs typeface="Arial" pitchFamily="34" charset="0"/>
              </a:rPr>
              <a:t> mô tả </a:t>
            </a:r>
            <a:r>
              <a:rPr lang="en-US" b="1">
                <a:latin typeface="Arial" pitchFamily="34" charset="0"/>
                <a:cs typeface="Arial" pitchFamily="34" charset="0"/>
              </a:rPr>
              <a:t>C</a:t>
            </a:r>
            <a:r>
              <a:rPr lang="vi-VN" b="1">
                <a:latin typeface="Arial" pitchFamily="34" charset="0"/>
                <a:cs typeface="Arial" pitchFamily="34" charset="0"/>
              </a:rPr>
              <a:t>ác thao tác </a:t>
            </a:r>
            <a:r>
              <a:rPr lang="vi-VN">
                <a:latin typeface="Arial" pitchFamily="34" charset="0"/>
                <a:cs typeface="Arial" pitchFamily="34" charset="0"/>
              </a:rPr>
              <a:t>của </a:t>
            </a:r>
            <a:r>
              <a:rPr lang="en-US">
                <a:latin typeface="Arial" pitchFamily="34" charset="0"/>
                <a:cs typeface="Arial" pitchFamily="34" charset="0"/>
              </a:rPr>
              <a:t>các </a:t>
            </a:r>
            <a:r>
              <a:rPr lang="vi-VN">
                <a:latin typeface="Arial" pitchFamily="34" charset="0"/>
                <a:cs typeface="Arial" pitchFamily="34" charset="0"/>
              </a:rPr>
              <a:t>đối tượng </a:t>
            </a:r>
            <a:r>
              <a:rPr lang="en-US">
                <a:latin typeface="Arial" pitchFamily="34" charset="0"/>
                <a:cs typeface="Arial" pitchFamily="34" charset="0"/>
              </a:rPr>
              <a:t>thuộc</a:t>
            </a:r>
            <a:r>
              <a:rPr lang="vi-VN">
                <a:latin typeface="Arial" pitchFamily="34" charset="0"/>
                <a:cs typeface="Arial" pitchFamily="34" charset="0"/>
              </a:rPr>
              <a:t> lớp</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3/20/2021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04" name="Group 103"/>
          <p:cNvGrpSpPr>
            <a:grpSpLocks/>
          </p:cNvGrpSpPr>
          <p:nvPr/>
        </p:nvGrpSpPr>
        <p:grpSpPr bwMode="auto">
          <a:xfrm>
            <a:off x="304800" y="1676400"/>
            <a:ext cx="793342" cy="665163"/>
            <a:chOff x="1110" y="2656"/>
            <a:chExt cx="1549" cy="1351"/>
          </a:xfrm>
        </p:grpSpPr>
        <p:sp>
          <p:nvSpPr>
            <p:cNvPr id="10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105" name="Line 11"/>
          <p:cNvSpPr>
            <a:spLocks noChangeShapeType="1"/>
          </p:cNvSpPr>
          <p:nvPr/>
        </p:nvSpPr>
        <p:spPr bwMode="auto">
          <a:xfrm>
            <a:off x="939473" y="2285999"/>
            <a:ext cx="4680717" cy="1617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6" name="Text Box 12"/>
          <p:cNvSpPr txBox="1">
            <a:spLocks noChangeArrowheads="1"/>
          </p:cNvSpPr>
          <p:nvPr/>
        </p:nvSpPr>
        <p:spPr bwMode="auto">
          <a:xfrm>
            <a:off x="1256810" y="1752600"/>
            <a:ext cx="46807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phương pháp lập trình </a:t>
            </a:r>
            <a:endParaRPr lang="en-US" sz="2800" dirty="0">
              <a:latin typeface="Times New Roman" pitchFamily="18" charset="0"/>
              <a:cs typeface="Times New Roman" pitchFamily="18" charset="0"/>
            </a:endParaRPr>
          </a:p>
        </p:txBody>
      </p:sp>
      <p:sp>
        <p:nvSpPr>
          <p:cNvPr id="107" name="Text Box 13"/>
          <p:cNvSpPr txBox="1">
            <a:spLocks noChangeArrowheads="1"/>
          </p:cNvSpPr>
          <p:nvPr/>
        </p:nvSpPr>
        <p:spPr bwMode="gray">
          <a:xfrm>
            <a:off x="509747" y="1774825"/>
            <a:ext cx="35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97" name="Group 96"/>
          <p:cNvGrpSpPr>
            <a:grpSpLocks/>
          </p:cNvGrpSpPr>
          <p:nvPr/>
        </p:nvGrpSpPr>
        <p:grpSpPr bwMode="auto">
          <a:xfrm>
            <a:off x="304801" y="2616198"/>
            <a:ext cx="762000" cy="665163"/>
            <a:chOff x="3174" y="2656"/>
            <a:chExt cx="1549" cy="1351"/>
          </a:xfrm>
        </p:grpSpPr>
        <p:sp>
          <p:nvSpPr>
            <p:cNvPr id="10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10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8" name="Line 14"/>
          <p:cNvSpPr>
            <a:spLocks noChangeShapeType="1"/>
          </p:cNvSpPr>
          <p:nvPr/>
        </p:nvSpPr>
        <p:spPr bwMode="auto">
          <a:xfrm>
            <a:off x="928824" y="3200399"/>
            <a:ext cx="5969064" cy="48007"/>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9" name="Text Box 15"/>
          <p:cNvSpPr txBox="1">
            <a:spLocks noChangeArrowheads="1"/>
          </p:cNvSpPr>
          <p:nvPr/>
        </p:nvSpPr>
        <p:spPr bwMode="auto">
          <a:xfrm>
            <a:off x="1231722" y="2667000"/>
            <a:ext cx="62358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Một số khái niệm cơ bản trong OOP</a:t>
            </a:r>
            <a:endParaRPr lang="en-US" sz="2800" dirty="0">
              <a:latin typeface="Times New Roman" pitchFamily="18" charset="0"/>
              <a:cs typeface="Times New Roman" pitchFamily="18" charset="0"/>
            </a:endParaRPr>
          </a:p>
        </p:txBody>
      </p:sp>
      <p:sp>
        <p:nvSpPr>
          <p:cNvPr id="100" name="Text Box 16"/>
          <p:cNvSpPr txBox="1">
            <a:spLocks noChangeArrowheads="1"/>
          </p:cNvSpPr>
          <p:nvPr/>
        </p:nvSpPr>
        <p:spPr bwMode="gray">
          <a:xfrm>
            <a:off x="506308" y="2667000"/>
            <a:ext cx="346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2</a:t>
            </a:r>
          </a:p>
        </p:txBody>
      </p:sp>
      <p:grpSp>
        <p:nvGrpSpPr>
          <p:cNvPr id="90" name="Group 89"/>
          <p:cNvGrpSpPr>
            <a:grpSpLocks/>
          </p:cNvGrpSpPr>
          <p:nvPr/>
        </p:nvGrpSpPr>
        <p:grpSpPr bwMode="auto">
          <a:xfrm>
            <a:off x="304800" y="3482975"/>
            <a:ext cx="762000" cy="665163"/>
            <a:chOff x="1110" y="2656"/>
            <a:chExt cx="1549" cy="1351"/>
          </a:xfrm>
        </p:grpSpPr>
        <p:sp>
          <p:nvSpPr>
            <p:cNvPr id="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91" name="Line 25"/>
          <p:cNvSpPr>
            <a:spLocks noChangeShapeType="1"/>
          </p:cNvSpPr>
          <p:nvPr/>
        </p:nvSpPr>
        <p:spPr bwMode="auto">
          <a:xfrm flipV="1">
            <a:off x="1069294" y="4037307"/>
            <a:ext cx="5712506" cy="55265"/>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92" name="Text Box 26"/>
          <p:cNvSpPr txBox="1">
            <a:spLocks noChangeArrowheads="1"/>
          </p:cNvSpPr>
          <p:nvPr/>
        </p:nvSpPr>
        <p:spPr bwMode="auto">
          <a:xfrm>
            <a:off x="1219200" y="3561546"/>
            <a:ext cx="556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eaLnBrk="0" hangingPunct="0"/>
            <a:r>
              <a:rPr lang="en-US" sz="2800">
                <a:latin typeface="Times New Roman" pitchFamily="18" charset="0"/>
                <a:cs typeface="Times New Roman" pitchFamily="18" charset="0"/>
              </a:rPr>
              <a:t>Các đặc điểm quan trọng của OOP</a:t>
            </a:r>
            <a:endParaRPr lang="en-US" sz="2800" dirty="0">
              <a:latin typeface="Times New Roman" pitchFamily="18" charset="0"/>
              <a:cs typeface="Times New Roman" pitchFamily="18" charset="0"/>
            </a:endParaRPr>
          </a:p>
        </p:txBody>
      </p:sp>
      <p:sp>
        <p:nvSpPr>
          <p:cNvPr id="93" name="Text Box 27"/>
          <p:cNvSpPr txBox="1">
            <a:spLocks noChangeArrowheads="1"/>
          </p:cNvSpPr>
          <p:nvPr/>
        </p:nvSpPr>
        <p:spPr bwMode="gray">
          <a:xfrm>
            <a:off x="489823" y="3576935"/>
            <a:ext cx="424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83" name="Group 82"/>
          <p:cNvGrpSpPr>
            <a:grpSpLocks/>
          </p:cNvGrpSpPr>
          <p:nvPr/>
        </p:nvGrpSpPr>
        <p:grpSpPr bwMode="auto">
          <a:xfrm>
            <a:off x="304800" y="4397375"/>
            <a:ext cx="762000" cy="665163"/>
            <a:chOff x="3174" y="2656"/>
            <a:chExt cx="1549" cy="1351"/>
          </a:xfrm>
        </p:grpSpPr>
        <p:sp>
          <p:nvSpPr>
            <p:cNvPr id="8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grpSp>
      <p:sp>
        <p:nvSpPr>
          <p:cNvPr id="84" name="Line 28"/>
          <p:cNvSpPr>
            <a:spLocks noChangeShapeType="1"/>
          </p:cNvSpPr>
          <p:nvPr/>
        </p:nvSpPr>
        <p:spPr bwMode="auto">
          <a:xfrm>
            <a:off x="914400" y="5006975"/>
            <a:ext cx="7848600" cy="32916"/>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endParaRPr lang="en-US">
              <a:latin typeface="Times New Roman" pitchFamily="18" charset="0"/>
              <a:cs typeface="Times New Roman" pitchFamily="18" charset="0"/>
            </a:endParaRPr>
          </a:p>
        </p:txBody>
      </p:sp>
      <p:sp>
        <p:nvSpPr>
          <p:cNvPr id="86" name="Text Box 30"/>
          <p:cNvSpPr txBox="1">
            <a:spLocks noChangeArrowheads="1"/>
          </p:cNvSpPr>
          <p:nvPr/>
        </p:nvSpPr>
        <p:spPr bwMode="gray">
          <a:xfrm>
            <a:off x="501650" y="44958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400" b="1">
                <a:solidFill>
                  <a:schemeClr val="bg1"/>
                </a:solidFill>
                <a:latin typeface="Times New Roman" pitchFamily="18" charset="0"/>
                <a:cs typeface="Times New Roman" pitchFamily="18" charset="0"/>
              </a:rPr>
              <a:t>4</a:t>
            </a:r>
          </a:p>
        </p:txBody>
      </p:sp>
      <p:sp>
        <p:nvSpPr>
          <p:cNvPr id="77" name="Text Box 29"/>
          <p:cNvSpPr txBox="1">
            <a:spLocks noChangeArrowheads="1"/>
          </p:cNvSpPr>
          <p:nvPr/>
        </p:nvSpPr>
        <p:spPr bwMode="auto">
          <a:xfrm>
            <a:off x="990600" y="4479854"/>
            <a:ext cx="792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a:lstStyle>
          <a:p>
            <a:pPr algn="ctr" eaLnBrk="0" hangingPunct="0"/>
            <a:r>
              <a:rPr lang="en-US" sz="2800">
                <a:latin typeface="Times New Roman" pitchFamily="18" charset="0"/>
                <a:cs typeface="Times New Roman" pitchFamily="18" charset="0"/>
              </a:rPr>
              <a:t>Phân tích, thiết kế và lập trình hướng đối tượng </a:t>
            </a: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dirty="0">
                <a:effectLst>
                  <a:outerShdw blurRad="38100" dist="38100" dir="2700000" algn="tl">
                    <a:srgbClr val="000000">
                      <a:alpha val="43137"/>
                    </a:srgbClr>
                  </a:outerShdw>
                </a:effectLst>
                <a:cs typeface="Arial" pitchFamily="34" charset="0"/>
              </a:rPr>
              <a:t>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lớp</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và</a:t>
            </a:r>
            <a:r>
              <a:rPr lang="vi-VN" sz="4000" b="1" dirty="0">
                <a:effectLst>
                  <a:outerShdw blurRad="38100" dist="38100" dir="2700000" algn="tl">
                    <a:srgbClr val="000000">
                      <a:alpha val="43137"/>
                    </a:srgbClr>
                  </a:outerShdw>
                </a:effectLst>
                <a:cs typeface="Arial" pitchFamily="34" charset="0"/>
              </a:rPr>
              <a:t> sơ </a:t>
            </a:r>
            <a:r>
              <a:rPr lang="vi-VN" sz="4000" b="1" dirty="0" err="1">
                <a:effectLst>
                  <a:outerShdw blurRad="38100" dist="38100" dir="2700000" algn="tl">
                    <a:srgbClr val="000000">
                      <a:alpha val="43137"/>
                    </a:srgbClr>
                  </a:outerShdw>
                </a:effectLst>
                <a:cs typeface="Arial" pitchFamily="34" charset="0"/>
              </a:rPr>
              <a:t>đồ</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thể</a:t>
            </a:r>
            <a:r>
              <a:rPr lang="vi-VN" sz="4000" b="1" dirty="0">
                <a:effectLst>
                  <a:outerShdw blurRad="38100" dist="38100" dir="2700000" algn="tl">
                    <a:srgbClr val="000000">
                      <a:alpha val="43137"/>
                    </a:srgbClr>
                  </a:outerShdw>
                </a:effectLst>
                <a:cs typeface="Arial" pitchFamily="34" charset="0"/>
              </a:rPr>
              <a:t> </a:t>
            </a:r>
            <a:r>
              <a:rPr lang="vi-VN" sz="4000" b="1" dirty="0" err="1">
                <a:effectLst>
                  <a:outerShdw blurRad="38100" dist="38100" dir="2700000" algn="tl">
                    <a:srgbClr val="000000">
                      <a:alpha val="43137"/>
                    </a:srgbClr>
                  </a:outerShdw>
                </a:effectLst>
                <a:cs typeface="Arial" pitchFamily="34" charset="0"/>
              </a:rPr>
              <a:t>hiện</a:t>
            </a:r>
            <a:endParaRPr lang="en-US" sz="4000" b="1" dirty="0">
              <a:effectLst>
                <a:outerShdw blurRad="38100" dist="38100" dir="2700000" algn="tl">
                  <a:srgbClr val="000000">
                    <a:alpha val="43137"/>
                  </a:srgbClr>
                </a:outerShdw>
              </a:effectLst>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z="1050" smtClean="0">
                <a:latin typeface="+mj-lt"/>
              </a:rPr>
              <a:pPr>
                <a:defRPr/>
              </a:pPr>
              <a:t>20/03/2021</a:t>
            </a:fld>
            <a:endParaRPr lang="en-US" sz="1050">
              <a:latin typeface="+mj-lt"/>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z="1050">
                <a:latin typeface="+mj-lt"/>
                <a:cs typeface="Times New Roman" pitchFamily="18" charset="0"/>
              </a:rPr>
              <a:t>Lập trình </a:t>
            </a:r>
            <a:r>
              <a:rPr lang="en-US" sz="1050">
                <a:latin typeface="+mj-lt"/>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z="1050" smtClean="0">
                <a:latin typeface="+mj-lt"/>
              </a:rPr>
              <a:pPr>
                <a:defRPr/>
              </a:pPr>
              <a:t>20</a:t>
            </a:fld>
            <a:endParaRPr lang="en-US" sz="1050">
              <a:latin typeface="+mj-lt"/>
            </a:endParaRPr>
          </a:p>
        </p:txBody>
      </p:sp>
      <p:grpSp>
        <p:nvGrpSpPr>
          <p:cNvPr id="8" name="Group 3"/>
          <p:cNvGrpSpPr>
            <a:grpSpLocks/>
          </p:cNvGrpSpPr>
          <p:nvPr/>
        </p:nvGrpSpPr>
        <p:grpSpPr bwMode="auto">
          <a:xfrm>
            <a:off x="2819400" y="1764268"/>
            <a:ext cx="1676400" cy="533400"/>
            <a:chOff x="1104" y="864"/>
            <a:chExt cx="1056" cy="336"/>
          </a:xfrm>
        </p:grpSpPr>
        <p:sp>
          <p:nvSpPr>
            <p:cNvPr id="9" name="Text Box 4"/>
            <p:cNvSpPr txBox="1">
              <a:spLocks noChangeArrowheads="1"/>
            </p:cNvSpPr>
            <p:nvPr/>
          </p:nvSpPr>
          <p:spPr bwMode="auto">
            <a:xfrm>
              <a:off x="1104" y="912"/>
              <a:ext cx="1056" cy="233"/>
            </a:xfrm>
            <a:prstGeom prst="rect">
              <a:avLst/>
            </a:prstGeom>
            <a:noFill/>
            <a:ln w="19050">
              <a:noFill/>
              <a:miter lim="800000"/>
              <a:headEnd/>
              <a:tailEnd/>
            </a:ln>
          </p:spPr>
          <p:txBody>
            <a:bodyPr>
              <a:spAutoFit/>
            </a:bodyPr>
            <a:lstStyle/>
            <a:p>
              <a:pPr algn="ctr" eaLnBrk="0" hangingPunct="0">
                <a:spcBef>
                  <a:spcPct val="50000"/>
                </a:spcBef>
              </a:pPr>
              <a:r>
                <a:rPr lang="en-US" sz="1800" dirty="0" err="1">
                  <a:latin typeface="+mj-lt"/>
                </a:rPr>
                <a:t>Sinh</a:t>
              </a:r>
              <a:r>
                <a:rPr lang="en-US" sz="1800" dirty="0">
                  <a:latin typeface="+mj-lt"/>
                </a:rPr>
                <a:t> </a:t>
              </a:r>
              <a:r>
                <a:rPr lang="en-US" sz="1800" dirty="0" err="1">
                  <a:latin typeface="+mj-lt"/>
                </a:rPr>
                <a:t>viên</a:t>
              </a:r>
              <a:endParaRPr lang="en-US" sz="1800" dirty="0">
                <a:latin typeface="+mj-lt"/>
              </a:endParaRPr>
            </a:p>
          </p:txBody>
        </p:sp>
        <p:sp>
          <p:nvSpPr>
            <p:cNvPr id="10" name="Rectangle 5"/>
            <p:cNvSpPr>
              <a:spLocks noChangeArrowheads="1"/>
            </p:cNvSpPr>
            <p:nvPr/>
          </p:nvSpPr>
          <p:spPr bwMode="auto">
            <a:xfrm>
              <a:off x="1104" y="864"/>
              <a:ext cx="1008" cy="336"/>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1" name="Group 6"/>
          <p:cNvGrpSpPr>
            <a:grpSpLocks/>
          </p:cNvGrpSpPr>
          <p:nvPr/>
        </p:nvGrpSpPr>
        <p:grpSpPr bwMode="auto">
          <a:xfrm>
            <a:off x="2819400" y="2297668"/>
            <a:ext cx="1676400" cy="1752600"/>
            <a:chOff x="1104" y="1200"/>
            <a:chExt cx="1056" cy="1104"/>
          </a:xfrm>
        </p:grpSpPr>
        <p:sp>
          <p:nvSpPr>
            <p:cNvPr id="12" name="Text Box 7"/>
            <p:cNvSpPr txBox="1">
              <a:spLocks noChangeArrowheads="1"/>
            </p:cNvSpPr>
            <p:nvPr/>
          </p:nvSpPr>
          <p:spPr bwMode="auto">
            <a:xfrm>
              <a:off x="1104" y="1200"/>
              <a:ext cx="1056" cy="861"/>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Họ</a:t>
              </a:r>
              <a:r>
                <a:rPr lang="en-US" sz="1800" dirty="0">
                  <a:latin typeface="+mj-lt"/>
                </a:rPr>
                <a:t> </a:t>
              </a:r>
              <a:r>
                <a:rPr lang="en-US" sz="1800" dirty="0" err="1">
                  <a:latin typeface="+mj-lt"/>
                </a:rPr>
                <a:t>tên</a:t>
              </a:r>
              <a:endParaRPr lang="en-US" sz="1800" dirty="0">
                <a:latin typeface="+mj-lt"/>
              </a:endParaRPr>
            </a:p>
            <a:p>
              <a:pPr eaLnBrk="0" hangingPunct="0">
                <a:spcBef>
                  <a:spcPct val="20000"/>
                </a:spcBef>
              </a:pPr>
              <a:r>
                <a:rPr lang="en-US" sz="1800" dirty="0" err="1">
                  <a:latin typeface="+mj-lt"/>
                </a:rPr>
                <a:t>Năm</a:t>
              </a:r>
              <a:r>
                <a:rPr lang="en-US" sz="1800" dirty="0">
                  <a:latin typeface="+mj-lt"/>
                </a:rPr>
                <a:t> </a:t>
              </a:r>
              <a:r>
                <a:rPr lang="en-US" sz="1800" dirty="0" err="1">
                  <a:latin typeface="+mj-lt"/>
                </a:rPr>
                <a:t>sinh</a:t>
              </a:r>
              <a:endParaRPr lang="en-US" sz="1800" dirty="0">
                <a:latin typeface="+mj-lt"/>
              </a:endParaRPr>
            </a:p>
            <a:p>
              <a:pPr eaLnBrk="0" hangingPunct="0">
                <a:spcBef>
                  <a:spcPct val="20000"/>
                </a:spcBef>
              </a:pPr>
              <a:r>
                <a:rPr lang="en-US" sz="1800" dirty="0" err="1">
                  <a:latin typeface="+mj-lt"/>
                </a:rPr>
                <a:t>Mã</a:t>
              </a:r>
              <a:r>
                <a:rPr lang="en-US" sz="1800" dirty="0">
                  <a:latin typeface="+mj-lt"/>
                </a:rPr>
                <a:t> </a:t>
              </a:r>
              <a:r>
                <a:rPr lang="en-US" sz="1800" dirty="0" err="1">
                  <a:latin typeface="+mj-lt"/>
                </a:rPr>
                <a:t>số</a:t>
              </a:r>
              <a:endParaRPr lang="en-US" sz="1800" dirty="0">
                <a:latin typeface="+mj-lt"/>
              </a:endParaRPr>
            </a:p>
            <a:p>
              <a:pPr eaLnBrk="0" hangingPunct="0">
                <a:spcBef>
                  <a:spcPct val="20000"/>
                </a:spcBef>
              </a:pPr>
              <a:r>
                <a:rPr lang="en-US" sz="1800" dirty="0" err="1">
                  <a:latin typeface="+mj-lt"/>
                </a:rPr>
                <a:t>Điểm</a:t>
              </a:r>
              <a:r>
                <a:rPr lang="en-US" sz="1800" dirty="0">
                  <a:latin typeface="+mj-lt"/>
                </a:rPr>
                <a:t> TB</a:t>
              </a:r>
            </a:p>
          </p:txBody>
        </p:sp>
        <p:sp>
          <p:nvSpPr>
            <p:cNvPr id="13" name="Rectangle 8"/>
            <p:cNvSpPr>
              <a:spLocks noChangeArrowheads="1"/>
            </p:cNvSpPr>
            <p:nvPr/>
          </p:nvSpPr>
          <p:spPr bwMode="auto">
            <a:xfrm>
              <a:off x="1104" y="1200"/>
              <a:ext cx="1008" cy="1104"/>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4" name="Group 9"/>
          <p:cNvGrpSpPr>
            <a:grpSpLocks/>
          </p:cNvGrpSpPr>
          <p:nvPr/>
        </p:nvGrpSpPr>
        <p:grpSpPr bwMode="auto">
          <a:xfrm>
            <a:off x="2819400" y="4050268"/>
            <a:ext cx="1676400" cy="1447800"/>
            <a:chOff x="1104" y="2304"/>
            <a:chExt cx="1056" cy="912"/>
          </a:xfrm>
        </p:grpSpPr>
        <p:sp>
          <p:nvSpPr>
            <p:cNvPr id="15" name="Text Box 10"/>
            <p:cNvSpPr txBox="1">
              <a:spLocks noChangeArrowheads="1"/>
            </p:cNvSpPr>
            <p:nvPr/>
          </p:nvSpPr>
          <p:spPr bwMode="auto">
            <a:xfrm>
              <a:off x="1104" y="2352"/>
              <a:ext cx="1056" cy="675"/>
            </a:xfrm>
            <a:prstGeom prst="rect">
              <a:avLst/>
            </a:prstGeom>
            <a:noFill/>
            <a:ln w="9525">
              <a:noFill/>
              <a:miter lim="800000"/>
              <a:headEnd/>
              <a:tailEnd/>
            </a:ln>
          </p:spPr>
          <p:txBody>
            <a:bodyPr>
              <a:spAutoFit/>
            </a:bodyPr>
            <a:lstStyle/>
            <a:p>
              <a:pPr eaLnBrk="0" hangingPunct="0">
                <a:spcBef>
                  <a:spcPct val="20000"/>
                </a:spcBef>
              </a:pPr>
              <a:r>
                <a:rPr lang="en-US" sz="1800" dirty="0" err="1">
                  <a:latin typeface="+mj-lt"/>
                </a:rPr>
                <a:t>Đi</a:t>
              </a:r>
              <a:r>
                <a:rPr lang="en-US" sz="1800" dirty="0">
                  <a:latin typeface="+mj-lt"/>
                </a:rPr>
                <a:t> </a:t>
              </a:r>
              <a:r>
                <a:rPr lang="en-US" sz="1800" dirty="0" err="1">
                  <a:latin typeface="+mj-lt"/>
                </a:rPr>
                <a:t>học</a:t>
              </a:r>
              <a:endParaRPr lang="en-US" sz="1800" dirty="0">
                <a:latin typeface="+mj-lt"/>
              </a:endParaRPr>
            </a:p>
            <a:p>
              <a:pPr eaLnBrk="0" hangingPunct="0">
                <a:spcBef>
                  <a:spcPct val="20000"/>
                </a:spcBef>
              </a:pPr>
              <a:r>
                <a:rPr lang="en-US" sz="1800" dirty="0" err="1">
                  <a:latin typeface="+mj-lt"/>
                </a:rPr>
                <a:t>Đi</a:t>
              </a:r>
              <a:r>
                <a:rPr lang="en-US" sz="1800" dirty="0">
                  <a:latin typeface="+mj-lt"/>
                </a:rPr>
                <a:t> </a:t>
              </a:r>
              <a:r>
                <a:rPr lang="en-US" sz="1800" dirty="0" err="1">
                  <a:latin typeface="+mj-lt"/>
                </a:rPr>
                <a:t>thi</a:t>
              </a:r>
              <a:endParaRPr lang="en-US" sz="1800" dirty="0">
                <a:latin typeface="+mj-lt"/>
              </a:endParaRPr>
            </a:p>
            <a:p>
              <a:pPr eaLnBrk="0" hangingPunct="0">
                <a:spcBef>
                  <a:spcPct val="20000"/>
                </a:spcBef>
              </a:pPr>
              <a:r>
                <a:rPr lang="en-US" sz="1800" dirty="0" err="1">
                  <a:latin typeface="+mj-lt"/>
                </a:rPr>
                <a:t>Phân</a:t>
              </a:r>
              <a:r>
                <a:rPr lang="en-US" sz="1800" dirty="0">
                  <a:latin typeface="+mj-lt"/>
                </a:rPr>
                <a:t> </a:t>
              </a:r>
              <a:r>
                <a:rPr lang="en-US" sz="1800" dirty="0" err="1">
                  <a:latin typeface="+mj-lt"/>
                </a:rPr>
                <a:t>loại</a:t>
              </a:r>
              <a:endParaRPr lang="en-US" sz="1800" dirty="0">
                <a:latin typeface="+mj-lt"/>
              </a:endParaRPr>
            </a:p>
          </p:txBody>
        </p:sp>
        <p:sp>
          <p:nvSpPr>
            <p:cNvPr id="16" name="Rectangle 11"/>
            <p:cNvSpPr>
              <a:spLocks noChangeArrowheads="1"/>
            </p:cNvSpPr>
            <p:nvPr/>
          </p:nvSpPr>
          <p:spPr bwMode="auto">
            <a:xfrm>
              <a:off x="1104" y="2304"/>
              <a:ext cx="1008" cy="912"/>
            </a:xfrm>
            <a:prstGeom prst="rect">
              <a:avLst/>
            </a:prstGeom>
            <a:noFill/>
            <a:ln w="19050">
              <a:solidFill>
                <a:srgbClr val="000000"/>
              </a:solidFill>
              <a:miter lim="800000"/>
              <a:headEnd/>
              <a:tailEnd/>
            </a:ln>
          </p:spPr>
          <p:txBody>
            <a:bodyPr wrap="none" anchor="ctr"/>
            <a:lstStyle/>
            <a:p>
              <a:endParaRPr lang="en-US" sz="1600">
                <a:latin typeface="+mj-lt"/>
              </a:endParaRPr>
            </a:p>
          </p:txBody>
        </p:sp>
      </p:grpSp>
      <p:grpSp>
        <p:nvGrpSpPr>
          <p:cNvPr id="17" name="Group 12"/>
          <p:cNvGrpSpPr>
            <a:grpSpLocks/>
          </p:cNvGrpSpPr>
          <p:nvPr/>
        </p:nvGrpSpPr>
        <p:grpSpPr bwMode="auto">
          <a:xfrm>
            <a:off x="5715000" y="1764268"/>
            <a:ext cx="2362200" cy="2514600"/>
            <a:chOff x="2688" y="864"/>
            <a:chExt cx="1488" cy="1584"/>
          </a:xfrm>
        </p:grpSpPr>
        <p:sp>
          <p:nvSpPr>
            <p:cNvPr id="18" name="Text Box 13"/>
            <p:cNvSpPr txBox="1">
              <a:spLocks noChangeArrowheads="1"/>
            </p:cNvSpPr>
            <p:nvPr/>
          </p:nvSpPr>
          <p:spPr bwMode="auto">
            <a:xfrm>
              <a:off x="2736" y="912"/>
              <a:ext cx="1344" cy="233"/>
            </a:xfrm>
            <a:prstGeom prst="rect">
              <a:avLst/>
            </a:prstGeom>
            <a:noFill/>
            <a:ln w="15875">
              <a:noFill/>
              <a:miter lim="800000"/>
              <a:headEnd/>
              <a:tailEnd/>
            </a:ln>
          </p:spPr>
          <p:txBody>
            <a:bodyPr>
              <a:spAutoFit/>
            </a:bodyPr>
            <a:lstStyle/>
            <a:p>
              <a:pPr algn="ctr" eaLnBrk="0" hangingPunct="0">
                <a:spcBef>
                  <a:spcPct val="50000"/>
                </a:spcBef>
              </a:pPr>
              <a:r>
                <a:rPr lang="en-US" sz="1800" dirty="0">
                  <a:latin typeface="+mj-lt"/>
                </a:rPr>
                <a:t>(</a:t>
              </a:r>
              <a:r>
                <a:rPr lang="en-US" sz="1800" dirty="0" err="1">
                  <a:latin typeface="+mj-lt"/>
                </a:rPr>
                <a:t>Sinh</a:t>
              </a:r>
              <a:r>
                <a:rPr lang="en-US" sz="1800" dirty="0">
                  <a:latin typeface="+mj-lt"/>
                </a:rPr>
                <a:t> </a:t>
              </a:r>
              <a:r>
                <a:rPr lang="en-US" sz="1800" dirty="0" err="1">
                  <a:latin typeface="+mj-lt"/>
                </a:rPr>
                <a:t>viên</a:t>
              </a:r>
              <a:r>
                <a:rPr lang="en-US" sz="1800" dirty="0">
                  <a:latin typeface="+mj-lt"/>
                </a:rPr>
                <a:t>)</a:t>
              </a:r>
            </a:p>
          </p:txBody>
        </p:sp>
        <p:sp>
          <p:nvSpPr>
            <p:cNvPr id="19" name="Text Box 14"/>
            <p:cNvSpPr txBox="1">
              <a:spLocks noChangeArrowheads="1"/>
            </p:cNvSpPr>
            <p:nvPr/>
          </p:nvSpPr>
          <p:spPr bwMode="auto">
            <a:xfrm>
              <a:off x="2736" y="1200"/>
              <a:ext cx="1440" cy="861"/>
            </a:xfrm>
            <a:prstGeom prst="rect">
              <a:avLst/>
            </a:prstGeom>
            <a:noFill/>
            <a:ln w="9525">
              <a:noFill/>
              <a:miter lim="800000"/>
              <a:headEnd/>
              <a:tailEnd/>
            </a:ln>
          </p:spPr>
          <p:txBody>
            <a:bodyPr>
              <a:spAutoFit/>
            </a:bodyPr>
            <a:lstStyle/>
            <a:p>
              <a:pPr eaLnBrk="0" hangingPunct="0">
                <a:spcBef>
                  <a:spcPct val="20000"/>
                </a:spcBef>
              </a:pPr>
              <a:r>
                <a:rPr lang="en-US" sz="1800" dirty="0">
                  <a:latin typeface="+mj-lt"/>
                </a:rPr>
                <a:t>Nguyễn Văn A</a:t>
              </a:r>
            </a:p>
            <a:p>
              <a:pPr eaLnBrk="0" hangingPunct="0">
                <a:spcBef>
                  <a:spcPct val="20000"/>
                </a:spcBef>
              </a:pPr>
              <a:r>
                <a:rPr lang="en-US" sz="1800" dirty="0">
                  <a:latin typeface="+mj-lt"/>
                </a:rPr>
                <a:t>1984</a:t>
              </a:r>
            </a:p>
            <a:p>
              <a:pPr eaLnBrk="0" hangingPunct="0">
                <a:spcBef>
                  <a:spcPct val="20000"/>
                </a:spcBef>
              </a:pPr>
              <a:r>
                <a:rPr lang="en-US" sz="1800" dirty="0">
                  <a:latin typeface="+mj-lt"/>
                </a:rPr>
                <a:t>0610234T</a:t>
              </a:r>
            </a:p>
            <a:p>
              <a:pPr eaLnBrk="0" hangingPunct="0">
                <a:spcBef>
                  <a:spcPct val="20000"/>
                </a:spcBef>
              </a:pPr>
              <a:r>
                <a:rPr lang="en-US" sz="1800" dirty="0">
                  <a:latin typeface="+mj-lt"/>
                </a:rPr>
                <a:t>9.2</a:t>
              </a:r>
            </a:p>
          </p:txBody>
        </p:sp>
        <p:sp>
          <p:nvSpPr>
            <p:cNvPr id="20" name="AutoShape 15"/>
            <p:cNvSpPr>
              <a:spLocks noChangeArrowheads="1"/>
            </p:cNvSpPr>
            <p:nvPr/>
          </p:nvSpPr>
          <p:spPr bwMode="auto">
            <a:xfrm>
              <a:off x="2688" y="864"/>
              <a:ext cx="1488" cy="1584"/>
            </a:xfrm>
            <a:prstGeom prst="roundRect">
              <a:avLst>
                <a:gd name="adj" fmla="val 16667"/>
              </a:avLst>
            </a:prstGeom>
            <a:noFill/>
            <a:ln w="19050">
              <a:solidFill>
                <a:srgbClr val="000000"/>
              </a:solidFill>
              <a:round/>
              <a:headEnd/>
              <a:tailEnd/>
            </a:ln>
          </p:spPr>
          <p:txBody>
            <a:bodyPr wrap="none" anchor="ctr"/>
            <a:lstStyle/>
            <a:p>
              <a:endParaRPr lang="en-US" sz="1600">
                <a:latin typeface="+mj-lt"/>
              </a:endParaRPr>
            </a:p>
          </p:txBody>
        </p:sp>
        <p:sp>
          <p:nvSpPr>
            <p:cNvPr id="21" name="Line 16"/>
            <p:cNvSpPr>
              <a:spLocks noChangeShapeType="1"/>
            </p:cNvSpPr>
            <p:nvPr/>
          </p:nvSpPr>
          <p:spPr bwMode="auto">
            <a:xfrm>
              <a:off x="2688" y="1200"/>
              <a:ext cx="1488" cy="0"/>
            </a:xfrm>
            <a:prstGeom prst="line">
              <a:avLst/>
            </a:prstGeom>
            <a:noFill/>
            <a:ln w="19050">
              <a:solidFill>
                <a:srgbClr val="000000"/>
              </a:solidFill>
              <a:round/>
              <a:headEnd/>
              <a:tailEnd/>
            </a:ln>
          </p:spPr>
          <p:txBody>
            <a:bodyPr/>
            <a:lstStyle/>
            <a:p>
              <a:endParaRPr lang="en-US" sz="1600">
                <a:latin typeface="+mj-lt"/>
              </a:endParaRPr>
            </a:p>
          </p:txBody>
        </p:sp>
      </p:grpSp>
      <p:grpSp>
        <p:nvGrpSpPr>
          <p:cNvPr id="22" name="Group 17"/>
          <p:cNvGrpSpPr>
            <a:grpSpLocks/>
          </p:cNvGrpSpPr>
          <p:nvPr/>
        </p:nvGrpSpPr>
        <p:grpSpPr bwMode="auto">
          <a:xfrm>
            <a:off x="838200" y="1840470"/>
            <a:ext cx="1981200" cy="338138"/>
            <a:chOff x="384" y="912"/>
            <a:chExt cx="1248" cy="213"/>
          </a:xfrm>
        </p:grpSpPr>
        <p:sp>
          <p:nvSpPr>
            <p:cNvPr id="23" name="Line 18"/>
            <p:cNvSpPr>
              <a:spLocks noChangeShapeType="1"/>
            </p:cNvSpPr>
            <p:nvPr/>
          </p:nvSpPr>
          <p:spPr bwMode="auto">
            <a:xfrm>
              <a:off x="1056" y="1056"/>
              <a:ext cx="576"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4" name="Text Box 19"/>
            <p:cNvSpPr txBox="1">
              <a:spLocks noChangeArrowheads="1"/>
            </p:cNvSpPr>
            <p:nvPr/>
          </p:nvSpPr>
          <p:spPr bwMode="auto">
            <a:xfrm>
              <a:off x="384" y="912"/>
              <a:ext cx="672"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Tên</a:t>
              </a:r>
              <a:r>
                <a:rPr lang="en-US" sz="1600" dirty="0">
                  <a:latin typeface="+mj-lt"/>
                </a:rPr>
                <a:t> </a:t>
              </a:r>
              <a:r>
                <a:rPr lang="en-US" sz="1600" dirty="0" err="1">
                  <a:latin typeface="+mj-lt"/>
                </a:rPr>
                <a:t>lớp</a:t>
              </a:r>
              <a:endParaRPr lang="en-US" sz="1600" dirty="0">
                <a:latin typeface="+mj-lt"/>
              </a:endParaRPr>
            </a:p>
          </p:txBody>
        </p:sp>
      </p:grpSp>
      <p:grpSp>
        <p:nvGrpSpPr>
          <p:cNvPr id="25" name="Group 20"/>
          <p:cNvGrpSpPr>
            <a:grpSpLocks/>
          </p:cNvGrpSpPr>
          <p:nvPr/>
        </p:nvGrpSpPr>
        <p:grpSpPr bwMode="auto">
          <a:xfrm>
            <a:off x="685800" y="3059672"/>
            <a:ext cx="2133600" cy="338138"/>
            <a:chOff x="288" y="1680"/>
            <a:chExt cx="1344" cy="213"/>
          </a:xfrm>
        </p:grpSpPr>
        <p:sp>
          <p:nvSpPr>
            <p:cNvPr id="26" name="Line 21"/>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27" name="Text Box 22"/>
            <p:cNvSpPr txBox="1">
              <a:spLocks noChangeArrowheads="1"/>
            </p:cNvSpPr>
            <p:nvPr/>
          </p:nvSpPr>
          <p:spPr bwMode="auto">
            <a:xfrm>
              <a:off x="288" y="1680"/>
              <a:ext cx="1056" cy="213"/>
            </a:xfrm>
            <a:prstGeom prst="rect">
              <a:avLst/>
            </a:prstGeom>
            <a:noFill/>
            <a:ln w="9525">
              <a:noFill/>
              <a:miter lim="800000"/>
              <a:headEnd/>
              <a:tailEnd/>
            </a:ln>
          </p:spPr>
          <p:txBody>
            <a:bodyPr wrap="square">
              <a:spAutoFit/>
            </a:bodyPr>
            <a:lstStyle/>
            <a:p>
              <a:pPr eaLnBrk="0" hangingPunct="0">
                <a:spcBef>
                  <a:spcPct val="50000"/>
                </a:spcBef>
              </a:pPr>
              <a:r>
                <a:rPr lang="en-US" sz="1600" dirty="0" err="1">
                  <a:latin typeface="+mj-lt"/>
                </a:rPr>
                <a:t>Thuộc</a:t>
              </a:r>
              <a:r>
                <a:rPr lang="en-US" sz="1600" dirty="0">
                  <a:latin typeface="+mj-lt"/>
                </a:rPr>
                <a:t> </a:t>
              </a:r>
              <a:r>
                <a:rPr lang="en-US" sz="1600" dirty="0" err="1">
                  <a:latin typeface="+mj-lt"/>
                </a:rPr>
                <a:t>tính</a:t>
              </a:r>
              <a:endParaRPr lang="en-US" sz="1600" dirty="0">
                <a:latin typeface="+mj-lt"/>
              </a:endParaRPr>
            </a:p>
          </p:txBody>
        </p:sp>
      </p:grpSp>
      <p:grpSp>
        <p:nvGrpSpPr>
          <p:cNvPr id="28" name="Group 23"/>
          <p:cNvGrpSpPr>
            <a:grpSpLocks/>
          </p:cNvGrpSpPr>
          <p:nvPr/>
        </p:nvGrpSpPr>
        <p:grpSpPr bwMode="auto">
          <a:xfrm>
            <a:off x="685800" y="4507472"/>
            <a:ext cx="2133600" cy="338138"/>
            <a:chOff x="288" y="1680"/>
            <a:chExt cx="1344" cy="213"/>
          </a:xfrm>
        </p:grpSpPr>
        <p:sp>
          <p:nvSpPr>
            <p:cNvPr id="29" name="Line 24"/>
            <p:cNvSpPr>
              <a:spLocks noChangeShapeType="1"/>
            </p:cNvSpPr>
            <p:nvPr/>
          </p:nvSpPr>
          <p:spPr bwMode="auto">
            <a:xfrm>
              <a:off x="1152" y="1824"/>
              <a:ext cx="480" cy="0"/>
            </a:xfrm>
            <a:prstGeom prst="line">
              <a:avLst/>
            </a:prstGeom>
            <a:noFill/>
            <a:ln w="9525">
              <a:solidFill>
                <a:srgbClr val="000000"/>
              </a:solidFill>
              <a:round/>
              <a:headEnd/>
              <a:tailEnd type="triangle" w="med" len="med"/>
            </a:ln>
          </p:spPr>
          <p:txBody>
            <a:bodyPr/>
            <a:lstStyle/>
            <a:p>
              <a:endParaRPr lang="en-US" sz="1600">
                <a:latin typeface="+mj-lt"/>
              </a:endParaRPr>
            </a:p>
          </p:txBody>
        </p:sp>
        <p:sp>
          <p:nvSpPr>
            <p:cNvPr id="30" name="Text Box 25"/>
            <p:cNvSpPr txBox="1">
              <a:spLocks noChangeArrowheads="1"/>
            </p:cNvSpPr>
            <p:nvPr/>
          </p:nvSpPr>
          <p:spPr bwMode="auto">
            <a:xfrm>
              <a:off x="288" y="1680"/>
              <a:ext cx="864" cy="213"/>
            </a:xfrm>
            <a:prstGeom prst="rect">
              <a:avLst/>
            </a:prstGeom>
            <a:noFill/>
            <a:ln w="9525">
              <a:noFill/>
              <a:miter lim="800000"/>
              <a:headEnd/>
              <a:tailEnd/>
            </a:ln>
          </p:spPr>
          <p:txBody>
            <a:bodyPr>
              <a:spAutoFit/>
            </a:bodyPr>
            <a:lstStyle/>
            <a:p>
              <a:pPr eaLnBrk="0" hangingPunct="0">
                <a:spcBef>
                  <a:spcPct val="50000"/>
                </a:spcBef>
              </a:pPr>
              <a:r>
                <a:rPr lang="en-US" sz="1600" dirty="0" err="1">
                  <a:latin typeface="+mj-lt"/>
                </a:rPr>
                <a:t>Hành</a:t>
              </a:r>
              <a:r>
                <a:rPr lang="en-US" sz="1600" dirty="0">
                  <a:latin typeface="+mj-lt"/>
                </a:rPr>
                <a:t> vi</a:t>
              </a:r>
            </a:p>
          </p:txBody>
        </p:sp>
      </p:grpSp>
      <p:sp>
        <p:nvSpPr>
          <p:cNvPr id="31" name="Text Box 26"/>
          <p:cNvSpPr txBox="1">
            <a:spLocks noChangeArrowheads="1"/>
          </p:cNvSpPr>
          <p:nvPr/>
        </p:nvSpPr>
        <p:spPr bwMode="auto">
          <a:xfrm>
            <a:off x="24384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lớp</a:t>
            </a:r>
            <a:endParaRPr lang="en-US" sz="2400" dirty="0">
              <a:latin typeface="+mj-lt"/>
            </a:endParaRPr>
          </a:p>
        </p:txBody>
      </p:sp>
      <p:sp>
        <p:nvSpPr>
          <p:cNvPr id="32" name="Text Box 27"/>
          <p:cNvSpPr txBox="1">
            <a:spLocks noChangeArrowheads="1"/>
          </p:cNvSpPr>
          <p:nvPr/>
        </p:nvSpPr>
        <p:spPr bwMode="auto">
          <a:xfrm>
            <a:off x="5791200" y="5650468"/>
            <a:ext cx="2286000" cy="461665"/>
          </a:xfrm>
          <a:prstGeom prst="rect">
            <a:avLst/>
          </a:prstGeom>
          <a:noFill/>
          <a:ln w="9525">
            <a:noFill/>
            <a:miter lim="800000"/>
            <a:headEnd/>
            <a:tailEnd/>
          </a:ln>
        </p:spPr>
        <p:txBody>
          <a:bodyPr>
            <a:spAutoFit/>
          </a:bodyPr>
          <a:lstStyle/>
          <a:p>
            <a:pPr algn="ctr" eaLnBrk="0" hangingPunct="0">
              <a:spcBef>
                <a:spcPct val="50000"/>
              </a:spcBef>
            </a:pPr>
            <a:r>
              <a:rPr lang="en-US" sz="2400" dirty="0" err="1">
                <a:latin typeface="+mj-lt"/>
              </a:rPr>
              <a:t>Sơ</a:t>
            </a:r>
            <a:r>
              <a:rPr lang="en-US" sz="2400" dirty="0">
                <a:latin typeface="+mj-lt"/>
              </a:rPr>
              <a:t> </a:t>
            </a:r>
            <a:r>
              <a:rPr lang="en-US" sz="2400" dirty="0" err="1">
                <a:latin typeface="+mj-lt"/>
              </a:rPr>
              <a:t>đồ</a:t>
            </a:r>
            <a:r>
              <a:rPr lang="en-US" sz="2400" dirty="0">
                <a:latin typeface="+mj-lt"/>
              </a:rPr>
              <a:t> </a:t>
            </a:r>
            <a:r>
              <a:rPr lang="en-US" sz="2400" dirty="0" err="1">
                <a:latin typeface="+mj-lt"/>
              </a:rPr>
              <a:t>thể</a:t>
            </a:r>
            <a:r>
              <a:rPr lang="en-US" sz="2400" dirty="0">
                <a:latin typeface="+mj-lt"/>
              </a:rPr>
              <a:t> </a:t>
            </a:r>
            <a:r>
              <a:rPr lang="en-US" sz="2400" dirty="0" err="1">
                <a:latin typeface="+mj-lt"/>
              </a:rPr>
              <a:t>hiện</a:t>
            </a:r>
            <a:endParaRPr lang="en-US" sz="2400" dirty="0">
              <a:latin typeface="+mj-lt"/>
            </a:endParaRPr>
          </a:p>
        </p:txBody>
      </p:sp>
    </p:spTree>
    <p:extLst>
      <p:ext uri="{BB962C8B-B14F-4D97-AF65-F5344CB8AC3E}">
        <p14:creationId xmlns:p14="http://schemas.microsoft.com/office/powerpoint/2010/main" val="10298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800" b="1">
                <a:effectLst>
                  <a:outerShdw blurRad="38100" dist="38100" dir="2700000" algn="tl">
                    <a:srgbClr val="000000">
                      <a:alpha val="43137"/>
                    </a:srgbClr>
                  </a:outerShdw>
                </a:effectLst>
                <a:latin typeface="Arial" pitchFamily="34" charset="0"/>
                <a:cs typeface="Arial" pitchFamily="34" charset="0"/>
              </a:rPr>
              <a:t>3. </a:t>
            </a:r>
            <a:r>
              <a:rPr lang="vi-VN" sz="3800" b="1">
                <a:effectLst>
                  <a:outerShdw blurRad="38100" dist="38100" dir="2700000" algn="tl">
                    <a:srgbClr val="000000">
                      <a:alpha val="43137"/>
                    </a:srgbClr>
                  </a:outerShdw>
                </a:effectLst>
                <a:latin typeface="Arial" pitchFamily="34" charset="0"/>
                <a:cs typeface="Arial" pitchFamily="34" charset="0"/>
              </a:rPr>
              <a:t>Các đặc điểm quan trọng của OO</a:t>
            </a:r>
            <a:r>
              <a:rPr lang="en-US" sz="3800" b="1">
                <a:effectLst>
                  <a:outerShdw blurRad="38100" dist="38100" dir="2700000" algn="tl">
                    <a:srgbClr val="000000">
                      <a:alpha val="43137"/>
                    </a:srgbClr>
                  </a:outerShdw>
                </a:effectLst>
                <a:latin typeface="Arial" pitchFamily="34" charset="0"/>
                <a:cs typeface="Arial" pitchFamily="34" charset="0"/>
              </a:rPr>
              <a:t>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pic>
        <p:nvPicPr>
          <p:cNvPr id="7" name="Picture 2"/>
          <p:cNvPicPr>
            <a:picLocks noChangeAspect="1" noChangeArrowheads="1"/>
          </p:cNvPicPr>
          <p:nvPr/>
        </p:nvPicPr>
        <p:blipFill>
          <a:blip r:embed="rId3" cstate="print"/>
          <a:srcRect/>
          <a:stretch>
            <a:fillRect/>
          </a:stretch>
        </p:blipFill>
        <p:spPr bwMode="auto">
          <a:xfrm>
            <a:off x="0" y="1295401"/>
            <a:ext cx="9144000" cy="5105400"/>
          </a:xfrm>
          <a:prstGeom prst="rect">
            <a:avLst/>
          </a:prstGeom>
          <a:noFill/>
        </p:spPr>
      </p:pic>
    </p:spTree>
    <p:extLst>
      <p:ext uri="{BB962C8B-B14F-4D97-AF65-F5344CB8AC3E}">
        <p14:creationId xmlns:p14="http://schemas.microsoft.com/office/powerpoint/2010/main" val="25437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7"/>
          <p:cNvSpPr>
            <a:spLocks/>
          </p:cNvSpPr>
          <p:nvPr/>
        </p:nvSpPr>
        <p:spPr bwMode="auto">
          <a:xfrm>
            <a:off x="3200400" y="4419600"/>
            <a:ext cx="2143125" cy="1392238"/>
          </a:xfrm>
          <a:custGeom>
            <a:avLst/>
            <a:gdLst/>
            <a:ahLst/>
            <a:cxnLst>
              <a:cxn ang="0">
                <a:pos x="57" y="411"/>
              </a:cxn>
              <a:cxn ang="0">
                <a:pos x="29" y="393"/>
              </a:cxn>
              <a:cxn ang="0">
                <a:pos x="66" y="173"/>
              </a:cxn>
              <a:cxn ang="0">
                <a:pos x="514" y="9"/>
              </a:cxn>
              <a:cxn ang="0">
                <a:pos x="623" y="0"/>
              </a:cxn>
              <a:cxn ang="0">
                <a:pos x="870" y="9"/>
              </a:cxn>
              <a:cxn ang="0">
                <a:pos x="1071" y="109"/>
              </a:cxn>
              <a:cxn ang="0">
                <a:pos x="1245" y="274"/>
              </a:cxn>
              <a:cxn ang="0">
                <a:pos x="1309" y="365"/>
              </a:cxn>
              <a:cxn ang="0">
                <a:pos x="1327" y="393"/>
              </a:cxn>
              <a:cxn ang="0">
                <a:pos x="1327" y="576"/>
              </a:cxn>
              <a:cxn ang="0">
                <a:pos x="1291" y="631"/>
              </a:cxn>
              <a:cxn ang="0">
                <a:pos x="1053" y="795"/>
              </a:cxn>
              <a:cxn ang="0">
                <a:pos x="825" y="877"/>
              </a:cxn>
              <a:cxn ang="0">
                <a:pos x="578" y="859"/>
              </a:cxn>
              <a:cxn ang="0">
                <a:pos x="514" y="823"/>
              </a:cxn>
              <a:cxn ang="0">
                <a:pos x="441" y="804"/>
              </a:cxn>
              <a:cxn ang="0">
                <a:pos x="386" y="777"/>
              </a:cxn>
              <a:cxn ang="0">
                <a:pos x="367" y="759"/>
              </a:cxn>
              <a:cxn ang="0">
                <a:pos x="221" y="722"/>
              </a:cxn>
              <a:cxn ang="0">
                <a:pos x="130" y="631"/>
              </a:cxn>
              <a:cxn ang="0">
                <a:pos x="84" y="493"/>
              </a:cxn>
              <a:cxn ang="0">
                <a:pos x="66" y="466"/>
              </a:cxn>
              <a:cxn ang="0">
                <a:pos x="57" y="439"/>
              </a:cxn>
              <a:cxn ang="0">
                <a:pos x="38" y="420"/>
              </a:cxn>
              <a:cxn ang="0">
                <a:pos x="57" y="411"/>
              </a:cxn>
            </a:cxnLst>
            <a:rect l="0" t="0" r="r" b="b"/>
            <a:pathLst>
              <a:path w="1350" h="877">
                <a:moveTo>
                  <a:pt x="57" y="411"/>
                </a:moveTo>
                <a:cubicBezTo>
                  <a:pt x="48" y="405"/>
                  <a:pt x="35" y="403"/>
                  <a:pt x="29" y="393"/>
                </a:cubicBezTo>
                <a:cubicBezTo>
                  <a:pt x="0" y="344"/>
                  <a:pt x="34" y="220"/>
                  <a:pt x="66" y="173"/>
                </a:cubicBezTo>
                <a:cubicBezTo>
                  <a:pt x="106" y="15"/>
                  <a:pt x="391" y="17"/>
                  <a:pt x="514" y="9"/>
                </a:cubicBezTo>
                <a:cubicBezTo>
                  <a:pt x="550" y="7"/>
                  <a:pt x="587" y="3"/>
                  <a:pt x="623" y="0"/>
                </a:cubicBezTo>
                <a:cubicBezTo>
                  <a:pt x="705" y="3"/>
                  <a:pt x="788" y="4"/>
                  <a:pt x="870" y="9"/>
                </a:cubicBezTo>
                <a:cubicBezTo>
                  <a:pt x="952" y="14"/>
                  <a:pt x="1001" y="86"/>
                  <a:pt x="1071" y="109"/>
                </a:cubicBezTo>
                <a:cubicBezTo>
                  <a:pt x="1116" y="140"/>
                  <a:pt x="1210" y="225"/>
                  <a:pt x="1245" y="274"/>
                </a:cubicBezTo>
                <a:cubicBezTo>
                  <a:pt x="1304" y="356"/>
                  <a:pt x="1239" y="259"/>
                  <a:pt x="1309" y="365"/>
                </a:cubicBezTo>
                <a:cubicBezTo>
                  <a:pt x="1315" y="374"/>
                  <a:pt x="1327" y="393"/>
                  <a:pt x="1327" y="393"/>
                </a:cubicBezTo>
                <a:cubicBezTo>
                  <a:pt x="1343" y="465"/>
                  <a:pt x="1350" y="479"/>
                  <a:pt x="1327" y="576"/>
                </a:cubicBezTo>
                <a:cubicBezTo>
                  <a:pt x="1322" y="597"/>
                  <a:pt x="1303" y="613"/>
                  <a:pt x="1291" y="631"/>
                </a:cubicBezTo>
                <a:cubicBezTo>
                  <a:pt x="1238" y="712"/>
                  <a:pt x="1144" y="766"/>
                  <a:pt x="1053" y="795"/>
                </a:cubicBezTo>
                <a:cubicBezTo>
                  <a:pt x="988" y="846"/>
                  <a:pt x="902" y="851"/>
                  <a:pt x="825" y="877"/>
                </a:cubicBezTo>
                <a:cubicBezTo>
                  <a:pt x="743" y="871"/>
                  <a:pt x="660" y="870"/>
                  <a:pt x="578" y="859"/>
                </a:cubicBezTo>
                <a:cubicBezTo>
                  <a:pt x="554" y="856"/>
                  <a:pt x="537" y="831"/>
                  <a:pt x="514" y="823"/>
                </a:cubicBezTo>
                <a:cubicBezTo>
                  <a:pt x="490" y="815"/>
                  <a:pt x="465" y="812"/>
                  <a:pt x="441" y="804"/>
                </a:cubicBezTo>
                <a:cubicBezTo>
                  <a:pt x="396" y="762"/>
                  <a:pt x="454" y="810"/>
                  <a:pt x="386" y="777"/>
                </a:cubicBezTo>
                <a:cubicBezTo>
                  <a:pt x="378" y="773"/>
                  <a:pt x="375" y="763"/>
                  <a:pt x="367" y="759"/>
                </a:cubicBezTo>
                <a:cubicBezTo>
                  <a:pt x="326" y="738"/>
                  <a:pt x="266" y="731"/>
                  <a:pt x="221" y="722"/>
                </a:cubicBezTo>
                <a:cubicBezTo>
                  <a:pt x="174" y="691"/>
                  <a:pt x="173" y="659"/>
                  <a:pt x="130" y="631"/>
                </a:cubicBezTo>
                <a:cubicBezTo>
                  <a:pt x="115" y="585"/>
                  <a:pt x="99" y="539"/>
                  <a:pt x="84" y="493"/>
                </a:cubicBezTo>
                <a:cubicBezTo>
                  <a:pt x="81" y="483"/>
                  <a:pt x="71" y="476"/>
                  <a:pt x="66" y="466"/>
                </a:cubicBezTo>
                <a:cubicBezTo>
                  <a:pt x="62" y="458"/>
                  <a:pt x="62" y="447"/>
                  <a:pt x="57" y="439"/>
                </a:cubicBezTo>
                <a:cubicBezTo>
                  <a:pt x="52" y="431"/>
                  <a:pt x="38" y="429"/>
                  <a:pt x="38" y="420"/>
                </a:cubicBezTo>
                <a:cubicBezTo>
                  <a:pt x="38" y="413"/>
                  <a:pt x="51" y="414"/>
                  <a:pt x="57" y="411"/>
                </a:cubicBezTo>
                <a:close/>
              </a:path>
            </a:pathLst>
          </a:custGeom>
          <a:noFill/>
          <a:ln w="22225">
            <a:solidFill>
              <a:schemeClr val="tx1"/>
            </a:solidFill>
            <a:round/>
            <a:headEnd/>
            <a:tailEnd/>
          </a:ln>
          <a:effectLst/>
        </p:spPr>
        <p:txBody>
          <a:bodyPr/>
          <a:lstStyle/>
          <a:p>
            <a:endParaRPr lang="en-US"/>
          </a:p>
        </p:txBody>
      </p:sp>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(Abstraction)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grpSp>
        <p:nvGrpSpPr>
          <p:cNvPr id="8" name="Group 30"/>
          <p:cNvGrpSpPr>
            <a:grpSpLocks/>
          </p:cNvGrpSpPr>
          <p:nvPr/>
        </p:nvGrpSpPr>
        <p:grpSpPr bwMode="auto">
          <a:xfrm>
            <a:off x="152401" y="2843689"/>
            <a:ext cx="2138442" cy="2405252"/>
            <a:chOff x="192" y="2256"/>
            <a:chExt cx="1074" cy="908"/>
          </a:xfrm>
        </p:grpSpPr>
        <p:sp>
          <p:nvSpPr>
            <p:cNvPr id="9" name="Freeform 4"/>
            <p:cNvSpPr>
              <a:spLocks/>
            </p:cNvSpPr>
            <p:nvPr/>
          </p:nvSpPr>
          <p:spPr bwMode="auto">
            <a:xfrm>
              <a:off x="192" y="2256"/>
              <a:ext cx="842" cy="695"/>
            </a:xfrm>
            <a:custGeom>
              <a:avLst/>
              <a:gdLst/>
              <a:ahLst/>
              <a:cxnLst>
                <a:cxn ang="0">
                  <a:pos x="266" y="46"/>
                </a:cxn>
                <a:cxn ang="0">
                  <a:pos x="138" y="156"/>
                </a:cxn>
                <a:cxn ang="0">
                  <a:pos x="64" y="229"/>
                </a:cxn>
                <a:cxn ang="0">
                  <a:pos x="0" y="375"/>
                </a:cxn>
                <a:cxn ang="0">
                  <a:pos x="128" y="631"/>
                </a:cxn>
                <a:cxn ang="0">
                  <a:pos x="192" y="658"/>
                </a:cxn>
                <a:cxn ang="0">
                  <a:pos x="266" y="677"/>
                </a:cxn>
                <a:cxn ang="0">
                  <a:pos x="302" y="695"/>
                </a:cxn>
                <a:cxn ang="0">
                  <a:pos x="430" y="631"/>
                </a:cxn>
                <a:cxn ang="0">
                  <a:pos x="522" y="604"/>
                </a:cxn>
                <a:cxn ang="0">
                  <a:pos x="714" y="549"/>
                </a:cxn>
                <a:cxn ang="0">
                  <a:pos x="814" y="412"/>
                </a:cxn>
                <a:cxn ang="0">
                  <a:pos x="842" y="192"/>
                </a:cxn>
                <a:cxn ang="0">
                  <a:pos x="832" y="137"/>
                </a:cxn>
                <a:cxn ang="0">
                  <a:pos x="695" y="73"/>
                </a:cxn>
                <a:cxn ang="0">
                  <a:pos x="567" y="28"/>
                </a:cxn>
                <a:cxn ang="0">
                  <a:pos x="485" y="0"/>
                </a:cxn>
                <a:cxn ang="0">
                  <a:pos x="266" y="46"/>
                </a:cxn>
              </a:cxnLst>
              <a:rect l="0" t="0" r="r" b="b"/>
              <a:pathLst>
                <a:path w="842" h="695">
                  <a:moveTo>
                    <a:pt x="266" y="46"/>
                  </a:moveTo>
                  <a:cubicBezTo>
                    <a:pt x="226" y="86"/>
                    <a:pt x="184" y="123"/>
                    <a:pt x="138" y="156"/>
                  </a:cubicBezTo>
                  <a:cubicBezTo>
                    <a:pt x="117" y="186"/>
                    <a:pt x="85" y="200"/>
                    <a:pt x="64" y="229"/>
                  </a:cubicBezTo>
                  <a:cubicBezTo>
                    <a:pt x="26" y="280"/>
                    <a:pt x="21" y="317"/>
                    <a:pt x="0" y="375"/>
                  </a:cubicBezTo>
                  <a:cubicBezTo>
                    <a:pt x="12" y="493"/>
                    <a:pt x="6" y="590"/>
                    <a:pt x="128" y="631"/>
                  </a:cubicBezTo>
                  <a:cubicBezTo>
                    <a:pt x="160" y="661"/>
                    <a:pt x="136" y="645"/>
                    <a:pt x="192" y="658"/>
                  </a:cubicBezTo>
                  <a:cubicBezTo>
                    <a:pt x="217" y="664"/>
                    <a:pt x="266" y="677"/>
                    <a:pt x="266" y="677"/>
                  </a:cubicBezTo>
                  <a:cubicBezTo>
                    <a:pt x="278" y="683"/>
                    <a:pt x="289" y="695"/>
                    <a:pt x="302" y="695"/>
                  </a:cubicBezTo>
                  <a:cubicBezTo>
                    <a:pt x="379" y="695"/>
                    <a:pt x="379" y="664"/>
                    <a:pt x="430" y="631"/>
                  </a:cubicBezTo>
                  <a:cubicBezTo>
                    <a:pt x="454" y="615"/>
                    <a:pt x="494" y="613"/>
                    <a:pt x="522" y="604"/>
                  </a:cubicBezTo>
                  <a:cubicBezTo>
                    <a:pt x="585" y="582"/>
                    <a:pt x="649" y="565"/>
                    <a:pt x="714" y="549"/>
                  </a:cubicBezTo>
                  <a:cubicBezTo>
                    <a:pt x="754" y="507"/>
                    <a:pt x="773" y="453"/>
                    <a:pt x="814" y="412"/>
                  </a:cubicBezTo>
                  <a:cubicBezTo>
                    <a:pt x="836" y="343"/>
                    <a:pt x="833" y="264"/>
                    <a:pt x="842" y="192"/>
                  </a:cubicBezTo>
                  <a:cubicBezTo>
                    <a:pt x="839" y="174"/>
                    <a:pt x="840" y="154"/>
                    <a:pt x="832" y="137"/>
                  </a:cubicBezTo>
                  <a:cubicBezTo>
                    <a:pt x="810" y="89"/>
                    <a:pt x="738" y="81"/>
                    <a:pt x="695" y="73"/>
                  </a:cubicBezTo>
                  <a:cubicBezTo>
                    <a:pt x="653" y="52"/>
                    <a:pt x="611" y="43"/>
                    <a:pt x="567" y="28"/>
                  </a:cubicBezTo>
                  <a:cubicBezTo>
                    <a:pt x="540" y="19"/>
                    <a:pt x="485" y="0"/>
                    <a:pt x="485" y="0"/>
                  </a:cubicBezTo>
                  <a:cubicBezTo>
                    <a:pt x="417" y="13"/>
                    <a:pt x="336" y="46"/>
                    <a:pt x="266" y="46"/>
                  </a:cubicBezTo>
                  <a:close/>
                </a:path>
              </a:pathLst>
            </a:custGeom>
            <a:noFill/>
            <a:ln w="19050">
              <a:solidFill>
                <a:schemeClr val="tx1"/>
              </a:solidFill>
              <a:round/>
              <a:headEnd/>
              <a:tailEnd/>
            </a:ln>
            <a:effectLst/>
          </p:spPr>
          <p:txBody>
            <a:bodyPr/>
            <a:lstStyle/>
            <a:p>
              <a:endParaRPr lang="en-US"/>
            </a:p>
          </p:txBody>
        </p:sp>
        <p:sp>
          <p:nvSpPr>
            <p:cNvPr id="10" name="Text Box 5"/>
            <p:cNvSpPr txBox="1">
              <a:spLocks noChangeArrowheads="1"/>
            </p:cNvSpPr>
            <p:nvPr/>
          </p:nvSpPr>
          <p:spPr bwMode="auto">
            <a:xfrm>
              <a:off x="354" y="2330"/>
              <a:ext cx="912" cy="834"/>
            </a:xfrm>
            <a:prstGeom prst="rect">
              <a:avLst/>
            </a:prstGeom>
            <a:noFill/>
            <a:ln w="9525">
              <a:noFill/>
              <a:miter lim="800000"/>
              <a:headEnd/>
              <a:tailEnd/>
            </a:ln>
            <a:effectLst/>
          </p:spPr>
          <p:txBody>
            <a:bodyPr>
              <a:spAutoFit/>
            </a:bodyPr>
            <a:lstStyle/>
            <a:p>
              <a:pPr>
                <a:spcBef>
                  <a:spcPct val="50000"/>
                </a:spcBef>
              </a:pPr>
              <a:r>
                <a:rPr lang="en-US"/>
                <a:t>Sự vật,</a:t>
              </a:r>
            </a:p>
            <a:p>
              <a:pPr>
                <a:spcBef>
                  <a:spcPct val="50000"/>
                </a:spcBef>
              </a:pPr>
              <a:r>
                <a:rPr lang="en-US"/>
                <a:t>Sự việc,</a:t>
              </a:r>
            </a:p>
            <a:p>
              <a:pPr>
                <a:spcBef>
                  <a:spcPct val="50000"/>
                </a:spcBef>
              </a:pPr>
              <a:r>
                <a:rPr lang="en-US"/>
                <a:t>Sự kiện.</a:t>
              </a:r>
            </a:p>
          </p:txBody>
        </p:sp>
      </p:grpSp>
      <p:sp>
        <p:nvSpPr>
          <p:cNvPr id="11" name="Line 6"/>
          <p:cNvSpPr>
            <a:spLocks noChangeShapeType="1"/>
          </p:cNvSpPr>
          <p:nvPr/>
        </p:nvSpPr>
        <p:spPr bwMode="auto">
          <a:xfrm>
            <a:off x="2438400" y="2438400"/>
            <a:ext cx="0" cy="3657600"/>
          </a:xfrm>
          <a:prstGeom prst="line">
            <a:avLst/>
          </a:prstGeom>
          <a:noFill/>
          <a:ln w="34925">
            <a:solidFill>
              <a:schemeClr val="tx1"/>
            </a:solidFill>
            <a:round/>
            <a:headEnd/>
            <a:tailEnd/>
          </a:ln>
          <a:effectLst/>
        </p:spPr>
        <p:txBody>
          <a:bodyPr/>
          <a:lstStyle/>
          <a:p>
            <a:endParaRPr lang="en-US"/>
          </a:p>
        </p:txBody>
      </p:sp>
      <p:sp>
        <p:nvSpPr>
          <p:cNvPr id="12" name="Line 7"/>
          <p:cNvSpPr>
            <a:spLocks noChangeShapeType="1"/>
          </p:cNvSpPr>
          <p:nvPr/>
        </p:nvSpPr>
        <p:spPr bwMode="auto">
          <a:xfrm>
            <a:off x="5715000" y="2438400"/>
            <a:ext cx="0" cy="3657600"/>
          </a:xfrm>
          <a:prstGeom prst="line">
            <a:avLst/>
          </a:prstGeom>
          <a:noFill/>
          <a:ln w="34925">
            <a:solidFill>
              <a:schemeClr val="tx1"/>
            </a:solidFill>
            <a:round/>
            <a:headEnd/>
            <a:tailEnd/>
          </a:ln>
          <a:effectLst/>
        </p:spPr>
        <p:txBody>
          <a:bodyPr/>
          <a:lstStyle/>
          <a:p>
            <a:endParaRPr lang="en-US"/>
          </a:p>
        </p:txBody>
      </p:sp>
      <p:sp>
        <p:nvSpPr>
          <p:cNvPr id="13" name="Freeform 16"/>
          <p:cNvSpPr>
            <a:spLocks/>
          </p:cNvSpPr>
          <p:nvPr/>
        </p:nvSpPr>
        <p:spPr bwMode="auto">
          <a:xfrm>
            <a:off x="3175000" y="2481263"/>
            <a:ext cx="1843088" cy="1330325"/>
          </a:xfrm>
          <a:custGeom>
            <a:avLst/>
            <a:gdLst/>
            <a:ahLst/>
            <a:cxnLst>
              <a:cxn ang="0">
                <a:pos x="9" y="394"/>
              </a:cxn>
              <a:cxn ang="0">
                <a:pos x="101" y="211"/>
              </a:cxn>
              <a:cxn ang="0">
                <a:pos x="238" y="174"/>
              </a:cxn>
              <a:cxn ang="0">
                <a:pos x="375" y="119"/>
              </a:cxn>
              <a:cxn ang="0">
                <a:pos x="549" y="92"/>
              </a:cxn>
              <a:cxn ang="0">
                <a:pos x="704" y="55"/>
              </a:cxn>
              <a:cxn ang="0">
                <a:pos x="1024" y="119"/>
              </a:cxn>
              <a:cxn ang="0">
                <a:pos x="1097" y="293"/>
              </a:cxn>
              <a:cxn ang="0">
                <a:pos x="1161" y="540"/>
              </a:cxn>
              <a:cxn ang="0">
                <a:pos x="1143" y="650"/>
              </a:cxn>
              <a:cxn ang="0">
                <a:pos x="1070" y="695"/>
              </a:cxn>
              <a:cxn ang="0">
                <a:pos x="622" y="805"/>
              </a:cxn>
              <a:cxn ang="0">
                <a:pos x="320" y="814"/>
              </a:cxn>
              <a:cxn ang="0">
                <a:pos x="229" y="787"/>
              </a:cxn>
              <a:cxn ang="0">
                <a:pos x="201" y="778"/>
              </a:cxn>
              <a:cxn ang="0">
                <a:pos x="128" y="732"/>
              </a:cxn>
              <a:cxn ang="0">
                <a:pos x="55" y="640"/>
              </a:cxn>
              <a:cxn ang="0">
                <a:pos x="18" y="476"/>
              </a:cxn>
              <a:cxn ang="0">
                <a:pos x="0" y="421"/>
              </a:cxn>
              <a:cxn ang="0">
                <a:pos x="9" y="394"/>
              </a:cxn>
            </a:cxnLst>
            <a:rect l="0" t="0" r="r" b="b"/>
            <a:pathLst>
              <a:path w="1161" h="838">
                <a:moveTo>
                  <a:pt x="9" y="394"/>
                </a:moveTo>
                <a:cubicBezTo>
                  <a:pt x="21" y="335"/>
                  <a:pt x="40" y="241"/>
                  <a:pt x="101" y="211"/>
                </a:cubicBezTo>
                <a:cubicBezTo>
                  <a:pt x="144" y="190"/>
                  <a:pt x="194" y="190"/>
                  <a:pt x="238" y="174"/>
                </a:cubicBezTo>
                <a:cubicBezTo>
                  <a:pt x="284" y="157"/>
                  <a:pt x="327" y="130"/>
                  <a:pt x="375" y="119"/>
                </a:cubicBezTo>
                <a:cubicBezTo>
                  <a:pt x="501" y="91"/>
                  <a:pt x="429" y="109"/>
                  <a:pt x="549" y="92"/>
                </a:cubicBezTo>
                <a:cubicBezTo>
                  <a:pt x="602" y="85"/>
                  <a:pt x="652" y="65"/>
                  <a:pt x="704" y="55"/>
                </a:cubicBezTo>
                <a:cubicBezTo>
                  <a:pt x="914" y="62"/>
                  <a:pt x="945" y="0"/>
                  <a:pt x="1024" y="119"/>
                </a:cubicBezTo>
                <a:cubicBezTo>
                  <a:pt x="1039" y="179"/>
                  <a:pt x="1063" y="241"/>
                  <a:pt x="1097" y="293"/>
                </a:cubicBezTo>
                <a:cubicBezTo>
                  <a:pt x="1113" y="377"/>
                  <a:pt x="1141" y="457"/>
                  <a:pt x="1161" y="540"/>
                </a:cubicBezTo>
                <a:cubicBezTo>
                  <a:pt x="1155" y="577"/>
                  <a:pt x="1157" y="616"/>
                  <a:pt x="1143" y="650"/>
                </a:cubicBezTo>
                <a:cubicBezTo>
                  <a:pt x="1136" y="667"/>
                  <a:pt x="1084" y="686"/>
                  <a:pt x="1070" y="695"/>
                </a:cubicBezTo>
                <a:cubicBezTo>
                  <a:pt x="953" y="774"/>
                  <a:pt x="760" y="793"/>
                  <a:pt x="622" y="805"/>
                </a:cubicBezTo>
                <a:cubicBezTo>
                  <a:pt x="519" y="838"/>
                  <a:pt x="437" y="819"/>
                  <a:pt x="320" y="814"/>
                </a:cubicBezTo>
                <a:cubicBezTo>
                  <a:pt x="262" y="800"/>
                  <a:pt x="298" y="810"/>
                  <a:pt x="229" y="787"/>
                </a:cubicBezTo>
                <a:cubicBezTo>
                  <a:pt x="220" y="784"/>
                  <a:pt x="201" y="778"/>
                  <a:pt x="201" y="778"/>
                </a:cubicBezTo>
                <a:cubicBezTo>
                  <a:pt x="174" y="759"/>
                  <a:pt x="159" y="742"/>
                  <a:pt x="128" y="732"/>
                </a:cubicBezTo>
                <a:cubicBezTo>
                  <a:pt x="107" y="700"/>
                  <a:pt x="82" y="668"/>
                  <a:pt x="55" y="640"/>
                </a:cubicBezTo>
                <a:cubicBezTo>
                  <a:pt x="41" y="586"/>
                  <a:pt x="31" y="530"/>
                  <a:pt x="18" y="476"/>
                </a:cubicBezTo>
                <a:cubicBezTo>
                  <a:pt x="13" y="457"/>
                  <a:pt x="0" y="421"/>
                  <a:pt x="0" y="421"/>
                </a:cubicBezTo>
                <a:cubicBezTo>
                  <a:pt x="3" y="412"/>
                  <a:pt x="9" y="394"/>
                  <a:pt x="9" y="394"/>
                </a:cubicBezTo>
                <a:close/>
              </a:path>
            </a:pathLst>
          </a:custGeom>
          <a:noFill/>
          <a:ln w="22225">
            <a:solidFill>
              <a:schemeClr val="tx1"/>
            </a:solidFill>
            <a:round/>
            <a:headEnd/>
            <a:tailEnd/>
          </a:ln>
          <a:effectLst/>
        </p:spPr>
        <p:txBody>
          <a:bodyPr/>
          <a:lstStyle/>
          <a:p>
            <a:endParaRPr lang="en-US"/>
          </a:p>
        </p:txBody>
      </p:sp>
      <p:sp>
        <p:nvSpPr>
          <p:cNvPr id="15" name="Text Box 18"/>
          <p:cNvSpPr txBox="1">
            <a:spLocks noChangeArrowheads="1"/>
          </p:cNvSpPr>
          <p:nvPr/>
        </p:nvSpPr>
        <p:spPr bwMode="auto">
          <a:xfrm>
            <a:off x="3429000" y="3048000"/>
            <a:ext cx="1905000" cy="400110"/>
          </a:xfrm>
          <a:prstGeom prst="rect">
            <a:avLst/>
          </a:prstGeom>
          <a:noFill/>
          <a:ln w="9525">
            <a:noFill/>
            <a:miter lim="800000"/>
            <a:headEnd/>
            <a:tailEnd/>
          </a:ln>
          <a:effectLst/>
        </p:spPr>
        <p:txBody>
          <a:bodyPr wrap="square">
            <a:spAutoFit/>
          </a:bodyPr>
          <a:lstStyle/>
          <a:p>
            <a:pPr>
              <a:spcBef>
                <a:spcPct val="50000"/>
              </a:spcBef>
            </a:pPr>
            <a:r>
              <a:rPr lang="en-US"/>
              <a:t>Thuộc tính</a:t>
            </a:r>
          </a:p>
        </p:txBody>
      </p:sp>
      <p:sp>
        <p:nvSpPr>
          <p:cNvPr id="16" name="Text Box 19"/>
          <p:cNvSpPr txBox="1">
            <a:spLocks noChangeArrowheads="1"/>
          </p:cNvSpPr>
          <p:nvPr/>
        </p:nvSpPr>
        <p:spPr bwMode="auto">
          <a:xfrm>
            <a:off x="3581400" y="4953000"/>
            <a:ext cx="1981200" cy="400110"/>
          </a:xfrm>
          <a:prstGeom prst="rect">
            <a:avLst/>
          </a:prstGeom>
          <a:noFill/>
          <a:ln w="9525">
            <a:noFill/>
            <a:miter lim="800000"/>
            <a:headEnd/>
            <a:tailEnd/>
          </a:ln>
          <a:effectLst/>
        </p:spPr>
        <p:txBody>
          <a:bodyPr wrap="square">
            <a:spAutoFit/>
          </a:bodyPr>
          <a:lstStyle/>
          <a:p>
            <a:pPr>
              <a:spcBef>
                <a:spcPct val="50000"/>
              </a:spcBef>
            </a:pPr>
            <a:r>
              <a:rPr lang="en-US"/>
              <a:t>Hành động</a:t>
            </a:r>
          </a:p>
        </p:txBody>
      </p:sp>
      <p:sp>
        <p:nvSpPr>
          <p:cNvPr id="17" name="Text Box 20"/>
          <p:cNvSpPr txBox="1">
            <a:spLocks noChangeArrowheads="1"/>
          </p:cNvSpPr>
          <p:nvPr/>
        </p:nvSpPr>
        <p:spPr bwMode="auto">
          <a:xfrm>
            <a:off x="152401" y="1690688"/>
            <a:ext cx="2362199"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Thế giới thực</a:t>
            </a:r>
          </a:p>
        </p:txBody>
      </p:sp>
      <p:sp>
        <p:nvSpPr>
          <p:cNvPr id="18" name="Text Box 21"/>
          <p:cNvSpPr txBox="1">
            <a:spLocks noChangeArrowheads="1"/>
          </p:cNvSpPr>
          <p:nvPr/>
        </p:nvSpPr>
        <p:spPr bwMode="auto">
          <a:xfrm>
            <a:off x="2809876" y="1690688"/>
            <a:ext cx="2828924" cy="461665"/>
          </a:xfrm>
          <a:prstGeom prst="rect">
            <a:avLst/>
          </a:prstGeom>
          <a:noFill/>
          <a:ln w="9525">
            <a:noFill/>
            <a:miter lim="800000"/>
            <a:headEnd/>
            <a:tailEnd/>
          </a:ln>
          <a:effectLst/>
        </p:spPr>
        <p:txBody>
          <a:bodyPr wrap="square">
            <a:spAutoFit/>
          </a:bodyPr>
          <a:lstStyle/>
          <a:p>
            <a:pPr>
              <a:spcBef>
                <a:spcPct val="50000"/>
              </a:spcBef>
            </a:pPr>
            <a:r>
              <a:rPr lang="en-US" sz="2400" b="1">
                <a:solidFill>
                  <a:srgbClr val="FF0000"/>
                </a:solidFill>
              </a:rPr>
              <a:t>Trừu tượng hóa</a:t>
            </a:r>
          </a:p>
        </p:txBody>
      </p:sp>
      <p:sp>
        <p:nvSpPr>
          <p:cNvPr id="19" name="Text Box 22"/>
          <p:cNvSpPr txBox="1">
            <a:spLocks noChangeArrowheads="1"/>
          </p:cNvSpPr>
          <p:nvPr/>
        </p:nvSpPr>
        <p:spPr bwMode="auto">
          <a:xfrm>
            <a:off x="6629400" y="1690688"/>
            <a:ext cx="1981200" cy="461665"/>
          </a:xfrm>
          <a:prstGeom prst="rect">
            <a:avLst/>
          </a:prstGeom>
          <a:noFill/>
          <a:ln w="9525">
            <a:noFill/>
            <a:miter lim="800000"/>
            <a:headEnd/>
            <a:tailEnd/>
          </a:ln>
          <a:effectLst/>
        </p:spPr>
        <p:txBody>
          <a:bodyPr>
            <a:spAutoFit/>
          </a:bodyPr>
          <a:lstStyle/>
          <a:p>
            <a:pPr>
              <a:spcBef>
                <a:spcPct val="50000"/>
              </a:spcBef>
            </a:pPr>
            <a:r>
              <a:rPr lang="en-US" sz="2400" b="1">
                <a:solidFill>
                  <a:srgbClr val="FF0000"/>
                </a:solidFill>
              </a:rPr>
              <a:t>Phần mềm</a:t>
            </a:r>
          </a:p>
        </p:txBody>
      </p:sp>
      <p:sp>
        <p:nvSpPr>
          <p:cNvPr id="20" name="Oval 23"/>
          <p:cNvSpPr>
            <a:spLocks noChangeArrowheads="1"/>
          </p:cNvSpPr>
          <p:nvPr/>
        </p:nvSpPr>
        <p:spPr bwMode="auto">
          <a:xfrm>
            <a:off x="6629399" y="2209800"/>
            <a:ext cx="2133593" cy="3886200"/>
          </a:xfrm>
          <a:prstGeom prst="ellipse">
            <a:avLst/>
          </a:prstGeom>
          <a:noFill/>
          <a:ln w="22225">
            <a:solidFill>
              <a:schemeClr val="tx1"/>
            </a:solidFill>
            <a:round/>
            <a:headEnd/>
            <a:tailEnd/>
          </a:ln>
          <a:effectLst/>
        </p:spPr>
        <p:txBody>
          <a:bodyPr wrap="none" anchor="ctr"/>
          <a:lstStyle/>
          <a:p>
            <a:endParaRPr lang="en-US"/>
          </a:p>
        </p:txBody>
      </p:sp>
      <p:sp>
        <p:nvSpPr>
          <p:cNvPr id="21" name="Text Box 24"/>
          <p:cNvSpPr txBox="1">
            <a:spLocks noChangeArrowheads="1"/>
          </p:cNvSpPr>
          <p:nvPr/>
        </p:nvSpPr>
        <p:spPr bwMode="auto">
          <a:xfrm>
            <a:off x="6934200" y="2971800"/>
            <a:ext cx="1447800" cy="366713"/>
          </a:xfrm>
          <a:prstGeom prst="rect">
            <a:avLst/>
          </a:prstGeom>
          <a:noFill/>
          <a:ln w="9525">
            <a:noFill/>
            <a:miter lim="800000"/>
            <a:headEnd/>
            <a:tailEnd/>
          </a:ln>
          <a:effectLst/>
        </p:spPr>
        <p:txBody>
          <a:bodyPr>
            <a:spAutoFit/>
          </a:bodyPr>
          <a:lstStyle/>
          <a:p>
            <a:pPr>
              <a:spcBef>
                <a:spcPct val="50000"/>
              </a:spcBef>
            </a:pPr>
            <a:r>
              <a:rPr lang="en-US"/>
              <a:t>Dữ liệu</a:t>
            </a:r>
          </a:p>
        </p:txBody>
      </p:sp>
      <p:sp>
        <p:nvSpPr>
          <p:cNvPr id="22" name="Text Box 25"/>
          <p:cNvSpPr txBox="1">
            <a:spLocks noChangeArrowheads="1"/>
          </p:cNvSpPr>
          <p:nvPr/>
        </p:nvSpPr>
        <p:spPr bwMode="auto">
          <a:xfrm>
            <a:off x="6743696" y="4781490"/>
            <a:ext cx="1904998" cy="400110"/>
          </a:xfrm>
          <a:prstGeom prst="rect">
            <a:avLst/>
          </a:prstGeom>
          <a:noFill/>
          <a:ln w="9525">
            <a:noFill/>
            <a:miter lim="800000"/>
            <a:headEnd/>
            <a:tailEnd/>
          </a:ln>
          <a:effectLst/>
        </p:spPr>
        <p:txBody>
          <a:bodyPr wrap="square">
            <a:spAutoFit/>
          </a:bodyPr>
          <a:lstStyle/>
          <a:p>
            <a:pPr>
              <a:spcBef>
                <a:spcPct val="50000"/>
              </a:spcBef>
            </a:pPr>
            <a:r>
              <a:rPr lang="en-US"/>
              <a:t>Phương thức</a:t>
            </a:r>
          </a:p>
        </p:txBody>
      </p:sp>
      <p:sp>
        <p:nvSpPr>
          <p:cNvPr id="24" name="Line 27"/>
          <p:cNvSpPr>
            <a:spLocks noChangeShapeType="1"/>
          </p:cNvSpPr>
          <p:nvPr/>
        </p:nvSpPr>
        <p:spPr bwMode="auto">
          <a:xfrm>
            <a:off x="1905000" y="4191000"/>
            <a:ext cx="1219200" cy="685800"/>
          </a:xfrm>
          <a:prstGeom prst="line">
            <a:avLst/>
          </a:prstGeom>
          <a:noFill/>
          <a:ln w="22225">
            <a:solidFill>
              <a:schemeClr val="tx1"/>
            </a:solidFill>
            <a:round/>
            <a:headEnd/>
            <a:tailEnd type="arrow" w="med" len="med"/>
          </a:ln>
          <a:effectLst/>
        </p:spPr>
        <p:txBody>
          <a:bodyPr/>
          <a:lstStyle/>
          <a:p>
            <a:endParaRPr lang="en-US"/>
          </a:p>
        </p:txBody>
      </p:sp>
      <p:sp>
        <p:nvSpPr>
          <p:cNvPr id="25" name="Line 28"/>
          <p:cNvSpPr>
            <a:spLocks noChangeShapeType="1"/>
          </p:cNvSpPr>
          <p:nvPr/>
        </p:nvSpPr>
        <p:spPr bwMode="auto">
          <a:xfrm flipV="1">
            <a:off x="5029200" y="3124200"/>
            <a:ext cx="1600200" cy="0"/>
          </a:xfrm>
          <a:prstGeom prst="line">
            <a:avLst/>
          </a:prstGeom>
          <a:noFill/>
          <a:ln w="22225">
            <a:solidFill>
              <a:schemeClr val="tx1"/>
            </a:solidFill>
            <a:round/>
            <a:headEnd/>
            <a:tailEnd type="arrow" w="med" len="med"/>
          </a:ln>
          <a:effectLst/>
        </p:spPr>
        <p:txBody>
          <a:bodyPr/>
          <a:lstStyle/>
          <a:p>
            <a:endParaRPr lang="en-US"/>
          </a:p>
        </p:txBody>
      </p:sp>
      <p:sp>
        <p:nvSpPr>
          <p:cNvPr id="26" name="Line 29"/>
          <p:cNvSpPr>
            <a:spLocks noChangeShapeType="1"/>
          </p:cNvSpPr>
          <p:nvPr/>
        </p:nvSpPr>
        <p:spPr bwMode="auto">
          <a:xfrm flipV="1">
            <a:off x="5029200" y="5181600"/>
            <a:ext cx="1600200" cy="0"/>
          </a:xfrm>
          <a:prstGeom prst="line">
            <a:avLst/>
          </a:prstGeom>
          <a:noFill/>
          <a:ln w="22225">
            <a:solidFill>
              <a:schemeClr val="tx1"/>
            </a:solidFill>
            <a:round/>
            <a:headEnd/>
            <a:tailEnd type="arrow" w="med" len="med"/>
          </a:ln>
          <a:effectLst/>
        </p:spPr>
        <p:txBody>
          <a:bodyPr/>
          <a:lstStyle/>
          <a:p>
            <a:endParaRPr lang="en-US"/>
          </a:p>
        </p:txBody>
      </p:sp>
      <p:sp>
        <p:nvSpPr>
          <p:cNvPr id="23" name="Line 26"/>
          <p:cNvSpPr>
            <a:spLocks noChangeShapeType="1"/>
          </p:cNvSpPr>
          <p:nvPr/>
        </p:nvSpPr>
        <p:spPr bwMode="auto">
          <a:xfrm flipV="1">
            <a:off x="1957724" y="3307557"/>
            <a:ext cx="1143000" cy="457200"/>
          </a:xfrm>
          <a:prstGeom prst="line">
            <a:avLst/>
          </a:prstGeom>
          <a:noFill/>
          <a:ln w="22225">
            <a:solidFill>
              <a:schemeClr val="tx1"/>
            </a:solidFill>
            <a:round/>
            <a:headEnd/>
            <a:tailEnd type="arrow" w="med" len="med"/>
          </a:ln>
          <a:effectLst/>
        </p:spPr>
        <p:txBody>
          <a:bodyPr/>
          <a:lstStyle/>
          <a:p>
            <a:endParaRPr lang="en-US"/>
          </a:p>
        </p:txBody>
      </p:sp>
    </p:spTree>
    <p:extLst>
      <p:ext uri="{BB962C8B-B14F-4D97-AF65-F5344CB8AC3E}">
        <p14:creationId xmlns:p14="http://schemas.microsoft.com/office/powerpoint/2010/main" val="27940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Trừu tượng hóa</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Trừu tượng hóa là c</a:t>
            </a:r>
            <a:r>
              <a:rPr lang="vi-VN" sz="2800">
                <a:solidFill>
                  <a:schemeClr val="tx1">
                    <a:lumMod val="95000"/>
                    <a:lumOff val="5000"/>
                  </a:schemeClr>
                </a:solidFill>
                <a:latin typeface="Arial" pitchFamily="34" charset="0"/>
                <a:cs typeface="Arial" pitchFamily="34" charset="0"/>
              </a:rPr>
              <a:t>ách nhìn </a:t>
            </a:r>
            <a:r>
              <a:rPr lang="vi-VN" sz="2800">
                <a:solidFill>
                  <a:srgbClr val="FF3300"/>
                </a:solidFill>
                <a:latin typeface="Arial" pitchFamily="34" charset="0"/>
                <a:cs typeface="Arial" pitchFamily="34" charset="0"/>
              </a:rPr>
              <a:t>khái quát hóa </a:t>
            </a:r>
            <a:r>
              <a:rPr lang="vi-VN" sz="2800">
                <a:solidFill>
                  <a:schemeClr val="tx1">
                    <a:lumMod val="95000"/>
                    <a:lumOff val="5000"/>
                  </a:schemeClr>
                </a:solidFill>
                <a:latin typeface="Arial" pitchFamily="34" charset="0"/>
                <a:cs typeface="Arial" pitchFamily="34" charset="0"/>
              </a:rPr>
              <a:t>về một tập các đối tượng </a:t>
            </a:r>
            <a:r>
              <a:rPr lang="vi-VN" sz="2800" u="sng">
                <a:latin typeface="Arial" pitchFamily="34" charset="0"/>
                <a:cs typeface="Arial" pitchFamily="34" charset="0"/>
              </a:rPr>
              <a:t>có chung các đặc điểm được quan tâm</a:t>
            </a:r>
            <a:r>
              <a:rPr lang="en-US" sz="2800">
                <a:latin typeface="Arial" pitchFamily="34" charset="0"/>
                <a:cs typeface="Arial" pitchFamily="34" charset="0"/>
              </a:rPr>
              <a:t> (bỏ qua những chi tiết không cần thiết).</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7" name="Picture 4"/>
          <p:cNvPicPr>
            <a:picLocks noChangeAspect="1" noChangeArrowheads="1"/>
          </p:cNvPicPr>
          <p:nvPr/>
        </p:nvPicPr>
        <p:blipFill>
          <a:blip r:embed="rId3" cstate="print"/>
          <a:srcRect/>
          <a:stretch>
            <a:fillRect/>
          </a:stretch>
        </p:blipFill>
        <p:spPr bwMode="auto">
          <a:xfrm>
            <a:off x="533400" y="1485900"/>
            <a:ext cx="8153400" cy="3314700"/>
          </a:xfrm>
          <a:prstGeom prst="rect">
            <a:avLst/>
          </a:prstGeom>
          <a:noFill/>
          <a:ln w="9525">
            <a:noFill/>
            <a:miter lim="800000"/>
            <a:headEnd/>
            <a:tailEnd/>
          </a:ln>
        </p:spPr>
      </p:pic>
    </p:spTree>
    <p:extLst>
      <p:ext uri="{BB962C8B-B14F-4D97-AF65-F5344CB8AC3E}">
        <p14:creationId xmlns:p14="http://schemas.microsoft.com/office/powerpoint/2010/main" val="371872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3" name="Content Placeholder 2"/>
          <p:cNvSpPr>
            <a:spLocks noGrp="1"/>
          </p:cNvSpPr>
          <p:nvPr>
            <p:ph idx="1"/>
          </p:nvPr>
        </p:nvSpPr>
        <p:spPr>
          <a:xfrm>
            <a:off x="381000" y="1524000"/>
            <a:ext cx="8077200" cy="5029200"/>
          </a:xfrm>
        </p:spPr>
        <p:txBody>
          <a:bodyPr>
            <a:normAutofit/>
          </a:bodyPr>
          <a:lstStyle/>
          <a:p>
            <a:pPr marL="457200" indent="-457200" algn="just">
              <a:lnSpc>
                <a:spcPct val="130000"/>
              </a:lnSpc>
              <a:spcBef>
                <a:spcPts val="300"/>
              </a:spcBef>
              <a:spcAft>
                <a:spcPts val="300"/>
              </a:spcAft>
              <a:buFont typeface="Wingdings" pitchFamily="2" charset="2"/>
              <a:buChar char="v"/>
            </a:pPr>
            <a:r>
              <a:rPr lang="en-US" b="1">
                <a:solidFill>
                  <a:srgbClr val="0000FF"/>
                </a:solidFill>
                <a:latin typeface="Arial" pitchFamily="34" charset="0"/>
                <a:cs typeface="Arial" pitchFamily="34" charset="0"/>
              </a:rPr>
              <a:t>Đóng gói</a:t>
            </a:r>
            <a:r>
              <a:rPr lang="vi-VN" b="1">
                <a:solidFill>
                  <a:srgbClr val="0000FF"/>
                </a:solidFill>
                <a:latin typeface="Arial" pitchFamily="34" charset="0"/>
                <a:cs typeface="Arial" pitchFamily="34" charset="0"/>
              </a:rPr>
              <a:t>:</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vi-VN" sz="3000">
                <a:solidFill>
                  <a:srgbClr val="FF3300"/>
                </a:solidFill>
                <a:latin typeface="Arial" pitchFamily="34" charset="0"/>
                <a:cs typeface="Arial" pitchFamily="34" charset="0"/>
              </a:rPr>
              <a:t>Nhóm những gì có liên quan với nhau vào làm một</a:t>
            </a:r>
            <a:r>
              <a:rPr lang="en-US" sz="3000">
                <a:solidFill>
                  <a:srgbClr val="FF3300"/>
                </a:solidFill>
                <a:latin typeface="Arial" pitchFamily="34" charset="0"/>
                <a:cs typeface="Arial" pitchFamily="34" charset="0"/>
              </a:rPr>
              <a:t> </a:t>
            </a:r>
            <a:r>
              <a:rPr lang="vi-VN" sz="3000">
                <a:solidFill>
                  <a:srgbClr val="FF3300"/>
                </a:solidFill>
                <a:latin typeface="Arial" pitchFamily="34" charset="0"/>
                <a:cs typeface="Arial" pitchFamily="34" charset="0"/>
              </a:rPr>
              <a:t>để sau này có thể dùng một cái tên để gọi đến</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hàm/ thủ tục đóng gói</a:t>
            </a:r>
            <a:r>
              <a:rPr lang="en-US" sz="3000">
                <a:latin typeface="Arial" pitchFamily="34" charset="0"/>
                <a:cs typeface="Arial" pitchFamily="34" charset="0"/>
              </a:rPr>
              <a:t> </a:t>
            </a:r>
            <a:r>
              <a:rPr lang="vi-VN" sz="3000">
                <a:latin typeface="Arial" pitchFamily="34" charset="0"/>
                <a:cs typeface="Arial" pitchFamily="34" charset="0"/>
              </a:rPr>
              <a:t>các câu lệnh</a:t>
            </a:r>
            <a:r>
              <a:rPr lang="en-US" sz="3000">
                <a:latin typeface="Arial" pitchFamily="34" charset="0"/>
                <a:cs typeface="Arial" pitchFamily="34" charset="0"/>
              </a:rPr>
              <a:t>.</a:t>
            </a:r>
            <a:endParaRPr lang="vi-VN" sz="30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3000">
                <a:latin typeface="Arial" pitchFamily="34" charset="0"/>
                <a:cs typeface="Arial" pitchFamily="34" charset="0"/>
              </a:rPr>
              <a:t>Các đối tượng đóng gói</a:t>
            </a:r>
            <a:r>
              <a:rPr lang="en-US" sz="3000">
                <a:latin typeface="Arial" pitchFamily="34" charset="0"/>
                <a:cs typeface="Arial" pitchFamily="34" charset="0"/>
              </a:rPr>
              <a:t> </a:t>
            </a:r>
            <a:r>
              <a:rPr lang="vi-VN" sz="3000">
                <a:latin typeface="Arial" pitchFamily="34" charset="0"/>
                <a:cs typeface="Arial" pitchFamily="34" charset="0"/>
              </a:rPr>
              <a:t>dữ liệu của chúng v</a:t>
            </a:r>
            <a:r>
              <a:rPr lang="en-US" sz="3000">
                <a:latin typeface="Arial" pitchFamily="34" charset="0"/>
                <a:cs typeface="Arial" pitchFamily="34" charset="0"/>
              </a:rPr>
              <a:t>à </a:t>
            </a:r>
            <a:r>
              <a:rPr lang="vi-VN" sz="3000">
                <a:latin typeface="Arial" pitchFamily="34" charset="0"/>
                <a:cs typeface="Arial" pitchFamily="34" charset="0"/>
              </a:rPr>
              <a:t>các thủ tục có liên quan</a:t>
            </a:r>
            <a:r>
              <a:rPr lang="en-US" sz="3000">
                <a:latin typeface="Arial" pitchFamily="34" charset="0"/>
                <a:cs typeface="Arial" pitchFamily="34" charset="0"/>
              </a:rPr>
              <a:t>.</a:t>
            </a:r>
            <a:endParaRPr lang="vi-VN" sz="3000">
              <a:latin typeface="Arial" pitchFamily="34" charset="0"/>
              <a:cs typeface="Arial" pitchFamily="34" charset="0"/>
            </a:endParaRPr>
          </a:p>
        </p:txBody>
      </p:sp>
    </p:spTree>
    <p:extLst>
      <p:ext uri="{BB962C8B-B14F-4D97-AF65-F5344CB8AC3E}">
        <p14:creationId xmlns:p14="http://schemas.microsoft.com/office/powerpoint/2010/main" val="125597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(Encapsulation)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pic>
        <p:nvPicPr>
          <p:cNvPr id="5122" name="Picture 2" descr="http://3.bp.blogspot.com/-RaE4n2akXyg/Un57jPxqErI/AAAAAAAAA5Y/1aZW3urb7So/s1600/code4lifevn-Encapsulation-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4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6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3" name="Content Placeholder 2"/>
          <p:cNvSpPr>
            <a:spLocks noGrp="1"/>
          </p:cNvSpPr>
          <p:nvPr>
            <p:ph idx="1"/>
          </p:nvPr>
        </p:nvSpPr>
        <p:spPr>
          <a:xfrm>
            <a:off x="76200" y="1628056"/>
            <a:ext cx="8839200" cy="4925144"/>
          </a:xfrm>
        </p:spPr>
        <p:txBody>
          <a:bodyPr>
            <a:normAutofit/>
          </a:bodyPr>
          <a:lstStyle/>
          <a:p>
            <a:pPr algn="just">
              <a:lnSpc>
                <a:spcPct val="130000"/>
              </a:lnSpc>
              <a:spcBef>
                <a:spcPts val="0"/>
              </a:spcBef>
              <a:buFont typeface="Wingdings" pitchFamily="2" charset="2"/>
              <a:buChar char="v"/>
            </a:pPr>
            <a:r>
              <a:rPr lang="en-US" b="1">
                <a:solidFill>
                  <a:srgbClr val="0000FF"/>
                </a:solidFill>
                <a:latin typeface="Arial" pitchFamily="34" charset="0"/>
                <a:cs typeface="Arial" pitchFamily="34" charset="0"/>
              </a:rPr>
              <a:t> </a:t>
            </a:r>
            <a:r>
              <a:rPr lang="vi-VN" b="1">
                <a:solidFill>
                  <a:srgbClr val="0000FF"/>
                </a:solidFill>
                <a:latin typeface="Arial" pitchFamily="34" charset="0"/>
                <a:cs typeface="Arial" pitchFamily="34" charset="0"/>
              </a:rPr>
              <a:t>Che dấu thông tin: </a:t>
            </a:r>
            <a:endParaRPr lang="en-US" b="1">
              <a:solidFill>
                <a:srgbClr val="0000FF"/>
              </a:solidFill>
              <a:latin typeface="Arial" pitchFamily="34" charset="0"/>
              <a:cs typeface="Arial" pitchFamily="34" charset="0"/>
            </a:endParaRPr>
          </a:p>
          <a:p>
            <a:pPr marL="457200" indent="0" algn="just">
              <a:lnSpc>
                <a:spcPct val="130000"/>
              </a:lnSpc>
              <a:spcBef>
                <a:spcPts val="0"/>
              </a:spcBef>
              <a:buNone/>
            </a:pPr>
            <a:r>
              <a:rPr lang="en-US" sz="3000">
                <a:solidFill>
                  <a:srgbClr val="FF3300"/>
                </a:solidFill>
                <a:latin typeface="Arial" pitchFamily="34" charset="0"/>
                <a:cs typeface="Arial" pitchFamily="34" charset="0"/>
              </a:rPr>
              <a:t>Đ</a:t>
            </a:r>
            <a:r>
              <a:rPr lang="vi-VN" sz="3000">
                <a:solidFill>
                  <a:srgbClr val="FF3300"/>
                </a:solidFill>
                <a:latin typeface="Arial" pitchFamily="34" charset="0"/>
                <a:cs typeface="Arial" pitchFamily="34" charset="0"/>
              </a:rPr>
              <a:t>óng gói để che một số thông tin và chi tiết cài đặt nội bộ để </a:t>
            </a:r>
            <a:r>
              <a:rPr lang="vi-VN" sz="3000" u="sng">
                <a:solidFill>
                  <a:srgbClr val="FF3300"/>
                </a:solidFill>
                <a:latin typeface="Arial" pitchFamily="34" charset="0"/>
                <a:cs typeface="Arial" pitchFamily="34" charset="0"/>
              </a:rPr>
              <a:t>bên ngoài không nhìn thấy</a:t>
            </a:r>
            <a:r>
              <a:rPr lang="en-US" sz="3000">
                <a:solidFill>
                  <a:srgbClr val="FF3300"/>
                </a:solidFill>
                <a:latin typeface="Arial" pitchFamily="34" charset="0"/>
                <a:cs typeface="Arial" pitchFamily="34" charset="0"/>
              </a:rPr>
              <a:t>.</a:t>
            </a:r>
            <a:endParaRPr lang="vi-VN" sz="3000">
              <a:solidFill>
                <a:srgbClr val="FF3300"/>
              </a:solidFill>
              <a:latin typeface="Arial" pitchFamily="34" charset="0"/>
              <a:cs typeface="Arial" pitchFamily="34" charset="0"/>
            </a:endParaRP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mình cần giữ bí mật</a:t>
            </a:r>
            <a:r>
              <a:rPr lang="en-US" sz="3000">
                <a:latin typeface="Arial" pitchFamily="34" charset="0"/>
                <a:cs typeface="Arial" pitchFamily="34" charset="0"/>
              </a:rPr>
              <a:t>.</a:t>
            </a:r>
          </a:p>
          <a:p>
            <a:pPr lvl="1" algn="just">
              <a:lnSpc>
                <a:spcPct val="130000"/>
              </a:lnSpc>
              <a:spcBef>
                <a:spcPts val="0"/>
              </a:spcBef>
              <a:buFont typeface="Wingdings" pitchFamily="2" charset="2"/>
              <a:buChar char="§"/>
            </a:pPr>
            <a:r>
              <a:rPr lang="en-US" sz="3000">
                <a:latin typeface="Arial" pitchFamily="34" charset="0"/>
                <a:cs typeface="Arial" pitchFamily="34" charset="0"/>
              </a:rPr>
              <a:t>C</a:t>
            </a:r>
            <a:r>
              <a:rPr lang="vi-VN" sz="3000">
                <a:latin typeface="Arial" pitchFamily="34" charset="0"/>
                <a:cs typeface="Arial" pitchFamily="34" charset="0"/>
              </a:rPr>
              <a:t>he giấu những gì mà người dùng không cần</a:t>
            </a:r>
            <a:r>
              <a:rPr lang="en-US" sz="3000">
                <a:latin typeface="Arial" pitchFamily="34" charset="0"/>
                <a:cs typeface="Arial" pitchFamily="34" charset="0"/>
              </a:rPr>
              <a:t>.</a:t>
            </a:r>
            <a:endParaRPr lang="vi-VN" sz="3000">
              <a:latin typeface="Arial" pitchFamily="34" charset="0"/>
              <a:cs typeface="Arial" pitchFamily="34" charset="0"/>
            </a:endParaRPr>
          </a:p>
          <a:p>
            <a:pPr marL="457200" lvl="1" indent="0" algn="just">
              <a:lnSpc>
                <a:spcPct val="130000"/>
              </a:lnSpc>
              <a:spcBef>
                <a:spcPts val="0"/>
              </a:spcBef>
              <a:buNone/>
            </a:pPr>
            <a:endParaRPr lang="vi-VN" sz="30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563114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stack.imgur.com/L9iX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484442"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3.1 Đóng gói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55526"/>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95228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3" name="Content Placeholder 2"/>
          <p:cNvSpPr>
            <a:spLocks noGrp="1"/>
          </p:cNvSpPr>
          <p:nvPr>
            <p:ph idx="1"/>
          </p:nvPr>
        </p:nvSpPr>
        <p:spPr>
          <a:xfrm>
            <a:off x="457200" y="1447800"/>
            <a:ext cx="83820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Là cơ </a:t>
            </a:r>
            <a:r>
              <a:rPr lang="vi-VN" sz="3000">
                <a:latin typeface="Arial" pitchFamily="34" charset="0"/>
                <a:cs typeface="Arial" pitchFamily="34" charset="0"/>
              </a:rPr>
              <a:t>chế cho phép một lớp D </a:t>
            </a:r>
            <a:r>
              <a:rPr lang="vi-VN" sz="3000">
                <a:solidFill>
                  <a:srgbClr val="FF3300"/>
                </a:solidFill>
                <a:latin typeface="Arial" pitchFamily="34" charset="0"/>
                <a:cs typeface="Arial" pitchFamily="34" charset="0"/>
              </a:rPr>
              <a:t>có được các thuộc tính và thao tác</a:t>
            </a:r>
            <a:r>
              <a:rPr lang="vi-VN" sz="3000">
                <a:solidFill>
                  <a:schemeClr val="tx1">
                    <a:lumMod val="95000"/>
                    <a:lumOff val="5000"/>
                  </a:schemeClr>
                </a:solidFill>
                <a:latin typeface="Arial" pitchFamily="34" charset="0"/>
                <a:cs typeface="Arial" pitchFamily="34" charset="0"/>
              </a:rPr>
              <a:t> của lớp C</a:t>
            </a:r>
            <a:r>
              <a:rPr lang="en-US" sz="3000">
                <a:solidFill>
                  <a:schemeClr val="tx1">
                    <a:lumMod val="95000"/>
                    <a:lumOff val="5000"/>
                  </a:schemeClr>
                </a:solidFill>
                <a:latin typeface="Arial" pitchFamily="34" charset="0"/>
                <a:cs typeface="Arial" pitchFamily="34" charset="0"/>
              </a:rPr>
              <a:t> (</a:t>
            </a:r>
            <a:r>
              <a:rPr lang="vi-VN" sz="3000">
                <a:solidFill>
                  <a:schemeClr val="tx1">
                    <a:lumMod val="95000"/>
                    <a:lumOff val="5000"/>
                  </a:schemeClr>
                </a:solidFill>
                <a:latin typeface="Arial" pitchFamily="34" charset="0"/>
                <a:cs typeface="Arial" pitchFamily="34" charset="0"/>
              </a:rPr>
              <a:t>như thể các thuộc tính và thao tác đó đã được định nghĩa tại lớp D</a:t>
            </a:r>
            <a:r>
              <a:rPr lang="en-US" sz="3000">
                <a:solidFill>
                  <a:schemeClr val="tx1">
                    <a:lumMod val="95000"/>
                    <a:lumOff val="5000"/>
                  </a:schemeClr>
                </a:solidFill>
                <a:latin typeface="Arial" pitchFamily="34" charset="0"/>
                <a:cs typeface="Arial" pitchFamily="34" charset="0"/>
              </a:rPr>
              <a:t>)</a:t>
            </a:r>
            <a:r>
              <a:rPr lang="vi-VN" sz="30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itchFamily="2" charset="2"/>
              <a:buChar char="v"/>
            </a:pPr>
            <a:r>
              <a:rPr lang="vi-VN" sz="3000">
                <a:solidFill>
                  <a:schemeClr val="tx1">
                    <a:lumMod val="95000"/>
                    <a:lumOff val="5000"/>
                  </a:schemeClr>
                </a:solidFill>
                <a:latin typeface="Arial" pitchFamily="34" charset="0"/>
                <a:cs typeface="Arial" pitchFamily="34" charset="0"/>
              </a:rPr>
              <a:t>Cho phép cài đặt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quan hệ </a:t>
            </a:r>
            <a:r>
              <a:rPr lang="en-US" sz="3000">
                <a:solidFill>
                  <a:schemeClr val="tx1">
                    <a:lumMod val="95000"/>
                    <a:lumOff val="5000"/>
                  </a:schemeClr>
                </a:solidFill>
                <a:latin typeface="Arial" pitchFamily="34" charset="0"/>
                <a:cs typeface="Arial" pitchFamily="34" charset="0"/>
              </a:rPr>
              <a:t>sau </a:t>
            </a:r>
            <a:r>
              <a:rPr lang="vi-VN" sz="3000">
                <a:solidFill>
                  <a:schemeClr val="tx1">
                    <a:lumMod val="95000"/>
                    <a:lumOff val="5000"/>
                  </a:schemeClr>
                </a:solidFill>
                <a:latin typeface="Arial" pitchFamily="34" charset="0"/>
                <a:cs typeface="Arial" pitchFamily="34" charset="0"/>
              </a:rPr>
              <a:t>giữa các đối tượng:</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Đặc biệt hóa (“là”)</a:t>
            </a:r>
          </a:p>
          <a:p>
            <a:pPr marL="1254125" lvl="1" indent="-392113" algn="just">
              <a:lnSpc>
                <a:spcPct val="130000"/>
              </a:lnSpc>
              <a:spcBef>
                <a:spcPts val="300"/>
              </a:spcBef>
              <a:spcAft>
                <a:spcPts val="300"/>
              </a:spcAft>
              <a:buFont typeface="Wingdings" pitchFamily="2" charset="2"/>
              <a:buChar char="§"/>
            </a:pPr>
            <a:r>
              <a:rPr lang="en-US" sz="3000">
                <a:solidFill>
                  <a:srgbClr val="0066FF"/>
                </a:solidFill>
                <a:latin typeface="Arial" pitchFamily="34" charset="0"/>
                <a:cs typeface="Arial" pitchFamily="34" charset="0"/>
              </a:rPr>
              <a:t>Khái quát hóa</a:t>
            </a:r>
            <a:endParaRPr lang="vi-VN" sz="30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259143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35D6AF3A-534D-46AD-B636-D27374CF2D7D}"/>
              </a:ext>
            </a:extLst>
          </p:cNvPr>
          <p:cNvSpPr/>
          <p:nvPr/>
        </p:nvSpPr>
        <p:spPr>
          <a:xfrm>
            <a:off x="5141281" y="3683057"/>
            <a:ext cx="3621719" cy="27640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BE9AAB31-8FBF-4E10-A6F8-CB8CC4D07D6F}"/>
              </a:ext>
            </a:extLst>
          </p:cNvPr>
          <p:cNvSpPr/>
          <p:nvPr/>
        </p:nvSpPr>
        <p:spPr>
          <a:xfrm>
            <a:off x="29586" y="3669251"/>
            <a:ext cx="4938535" cy="278465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4B51D993-3463-4981-9210-01631AAA9DDF}"/>
              </a:ext>
            </a:extLst>
          </p:cNvPr>
          <p:cNvSpPr/>
          <p:nvPr/>
        </p:nvSpPr>
        <p:spPr>
          <a:xfrm>
            <a:off x="4118541" y="1539925"/>
            <a:ext cx="4644459" cy="196763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000D917D-3C22-4095-8E99-E93EFEB2BA78}"/>
              </a:ext>
            </a:extLst>
          </p:cNvPr>
          <p:cNvSpPr/>
          <p:nvPr/>
        </p:nvSpPr>
        <p:spPr>
          <a:xfrm>
            <a:off x="76200" y="1524000"/>
            <a:ext cx="3890015" cy="199465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BC68698-2CBE-4DA1-8F75-0DAE727F899A}"/>
              </a:ext>
            </a:extLst>
          </p:cNvPr>
          <p:cNvSpPr>
            <a:spLocks noGrp="1"/>
          </p:cNvSpPr>
          <p:nvPr>
            <p:ph type="title"/>
          </p:nvPr>
        </p:nvSpPr>
        <p:spPr>
          <a:xfrm>
            <a:off x="457200" y="0"/>
            <a:ext cx="8229600" cy="11430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endParaRPr lang="en-US"/>
          </a:p>
        </p:txBody>
      </p:sp>
      <p:graphicFrame>
        <p:nvGraphicFramePr>
          <p:cNvPr id="7" name="Content Placeholder 6">
            <a:extLst>
              <a:ext uri="{FF2B5EF4-FFF2-40B4-BE49-F238E27FC236}">
                <a16:creationId xmlns:a16="http://schemas.microsoft.com/office/drawing/2014/main" id="{0CFA7F11-860C-4BEF-B7E6-190F825F4A3A}"/>
              </a:ext>
            </a:extLst>
          </p:cNvPr>
          <p:cNvGraphicFramePr>
            <a:graphicFrameLocks noGrp="1"/>
          </p:cNvGraphicFramePr>
          <p:nvPr>
            <p:ph idx="1"/>
            <p:extLst>
              <p:ext uri="{D42A27DB-BD31-4B8C-83A1-F6EECF244321}">
                <p14:modId xmlns:p14="http://schemas.microsoft.com/office/powerpoint/2010/main" val="4218288955"/>
              </p:ext>
            </p:extLst>
          </p:nvPr>
        </p:nvGraphicFramePr>
        <p:xfrm>
          <a:off x="349390" y="1814686"/>
          <a:ext cx="484822" cy="1528476"/>
        </p:xfrm>
        <a:graphic>
          <a:graphicData uri="http://schemas.openxmlformats.org/drawingml/2006/table">
            <a:tbl>
              <a:tblPr>
                <a:tableStyleId>{5C22544A-7EE6-4342-B048-85BDC9FD1C3A}</a:tableStyleId>
              </a:tblPr>
              <a:tblGrid>
                <a:gridCol w="484822">
                  <a:extLst>
                    <a:ext uri="{9D8B030D-6E8A-4147-A177-3AD203B41FA5}">
                      <a16:colId xmlns:a16="http://schemas.microsoft.com/office/drawing/2014/main" val="1646492451"/>
                    </a:ext>
                  </a:extLst>
                </a:gridCol>
              </a:tblGrid>
              <a:tr h="306854">
                <a:tc>
                  <a:txBody>
                    <a:bodyPr/>
                    <a:lstStyle/>
                    <a:p>
                      <a:pPr marL="0" marR="0" indent="0" algn="ctr" defTabSz="914400" rtl="0" eaLnBrk="1" latinLnBrk="0" hangingPunct="1">
                        <a:lnSpc>
                          <a:spcPts val="1600"/>
                        </a:lnSpc>
                        <a:spcBef>
                          <a:spcPts val="600"/>
                        </a:spcBef>
                        <a:spcAft>
                          <a:spcPts val="0"/>
                        </a:spcAft>
                      </a:pPr>
                      <a:r>
                        <a:rPr lang="en-US" sz="1200" kern="1200">
                          <a:solidFill>
                            <a:schemeClr val="dk1"/>
                          </a:solidFill>
                          <a:effectLst/>
                          <a:latin typeface="+mn-lt"/>
                          <a:ea typeface="+mn-ea"/>
                          <a:cs typeface="+mn-cs"/>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103083"/>
                  </a:ext>
                </a:extLst>
              </a:tr>
              <a:tr h="301060">
                <a:tc>
                  <a:txBody>
                    <a:bodyPr/>
                    <a:lstStyle/>
                    <a:p>
                      <a:pPr marL="0" marR="0" indent="0" algn="ctr">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4882666"/>
                  </a:ext>
                </a:extLst>
              </a:tr>
              <a:tr h="306854">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5150183"/>
                  </a:ext>
                </a:extLst>
              </a:tr>
              <a:tr h="306854">
                <a:tc>
                  <a:txBody>
                    <a:bodyPr/>
                    <a:lstStyle/>
                    <a:p>
                      <a:pPr marL="0" marR="0" indent="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072448"/>
                  </a:ext>
                </a:extLst>
              </a:tr>
              <a:tr h="306854">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1627884"/>
                  </a:ext>
                </a:extLst>
              </a:tr>
            </a:tbl>
          </a:graphicData>
        </a:graphic>
      </p:graphicFrame>
      <p:sp>
        <p:nvSpPr>
          <p:cNvPr id="4" name="Date Placeholder 3">
            <a:extLst>
              <a:ext uri="{FF2B5EF4-FFF2-40B4-BE49-F238E27FC236}">
                <a16:creationId xmlns:a16="http://schemas.microsoft.com/office/drawing/2014/main" id="{9C6A9459-C611-4874-BF86-70820C9EA9B6}"/>
              </a:ext>
            </a:extLst>
          </p:cNvPr>
          <p:cNvSpPr>
            <a:spLocks noGrp="1"/>
          </p:cNvSpPr>
          <p:nvPr>
            <p:ph type="dt" sz="half" idx="10"/>
          </p:nvPr>
        </p:nvSpPr>
        <p:spPr/>
        <p:txBody>
          <a:bodyPr/>
          <a:lstStyle/>
          <a:p>
            <a:pPr>
              <a:defRPr/>
            </a:pPr>
            <a:fld id="{44C22182-640A-4FDB-A760-8D0D3703758B}" type="datetime1">
              <a:rPr lang="vi-VN" smtClean="0"/>
              <a:pPr>
                <a:defRPr/>
              </a:pPr>
              <a:t>20/03/2021</a:t>
            </a:fld>
            <a:endParaRPr lang="en-US"/>
          </a:p>
        </p:txBody>
      </p:sp>
      <p:sp>
        <p:nvSpPr>
          <p:cNvPr id="5" name="Footer Placeholder 4">
            <a:extLst>
              <a:ext uri="{FF2B5EF4-FFF2-40B4-BE49-F238E27FC236}">
                <a16:creationId xmlns:a16="http://schemas.microsoft.com/office/drawing/2014/main" id="{FA32774D-FA18-41A6-8F38-670AD652BB47}"/>
              </a:ext>
            </a:extLst>
          </p:cNvPr>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a:extLst>
              <a:ext uri="{FF2B5EF4-FFF2-40B4-BE49-F238E27FC236}">
                <a16:creationId xmlns:a16="http://schemas.microsoft.com/office/drawing/2014/main" id="{CA0B2C4A-7E97-4CEB-8DC2-57DB8F3421AF}"/>
              </a:ext>
            </a:extLst>
          </p:cNvPr>
          <p:cNvSpPr>
            <a:spLocks noGrp="1"/>
          </p:cNvSpPr>
          <p:nvPr>
            <p:ph type="sldNum" sz="quarter" idx="12"/>
          </p:nvPr>
        </p:nvSpPr>
        <p:spPr/>
        <p:txBody>
          <a:bodyPr/>
          <a:lstStyle/>
          <a:p>
            <a:pPr>
              <a:defRPr/>
            </a:pPr>
            <a:fld id="{C28B05EC-EEAD-4141-B1F4-06C30AD2BDCB}" type="slidenum">
              <a:rPr lang="en-US" smtClean="0"/>
              <a:pPr>
                <a:defRPr/>
              </a:pPr>
              <a:t>29</a:t>
            </a:fld>
            <a:endParaRPr lang="en-US"/>
          </a:p>
        </p:txBody>
      </p:sp>
      <p:grpSp>
        <p:nvGrpSpPr>
          <p:cNvPr id="8" name="Group 7">
            <a:extLst>
              <a:ext uri="{FF2B5EF4-FFF2-40B4-BE49-F238E27FC236}">
                <a16:creationId xmlns:a16="http://schemas.microsoft.com/office/drawing/2014/main" id="{7BC45436-E281-4931-A3DD-E449011768D3}"/>
              </a:ext>
            </a:extLst>
          </p:cNvPr>
          <p:cNvGrpSpPr/>
          <p:nvPr/>
        </p:nvGrpSpPr>
        <p:grpSpPr>
          <a:xfrm>
            <a:off x="584848" y="2140774"/>
            <a:ext cx="1587" cy="876300"/>
            <a:chOff x="0" y="0"/>
            <a:chExt cx="1905" cy="875788"/>
          </a:xfrm>
        </p:grpSpPr>
        <p:cxnSp>
          <p:nvCxnSpPr>
            <p:cNvPr id="9" name="Straight Connector 8">
              <a:extLst>
                <a:ext uri="{FF2B5EF4-FFF2-40B4-BE49-F238E27FC236}">
                  <a16:creationId xmlns:a16="http://schemas.microsoft.com/office/drawing/2014/main" id="{0337FCA2-1594-45D0-8338-EE1559027AC3}"/>
                </a:ext>
              </a:extLst>
            </p:cNvPr>
            <p:cNvCxnSpPr>
              <a:cxnSpLocks noChangeShapeType="1"/>
            </p:cNvCxnSpPr>
            <p:nvPr/>
          </p:nvCxnSpPr>
          <p:spPr bwMode="auto">
            <a:xfrm flipH="1">
              <a:off x="1905" y="0"/>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0" name="Straight Connector 9">
              <a:extLst>
                <a:ext uri="{FF2B5EF4-FFF2-40B4-BE49-F238E27FC236}">
                  <a16:creationId xmlns:a16="http://schemas.microsoft.com/office/drawing/2014/main" id="{D6E47D11-6A8C-4044-939F-A751B644DC2F}"/>
                </a:ext>
              </a:extLst>
            </p:cNvPr>
            <p:cNvCxnSpPr>
              <a:cxnSpLocks noChangeShapeType="1"/>
            </p:cNvCxnSpPr>
            <p:nvPr/>
          </p:nvCxnSpPr>
          <p:spPr bwMode="auto">
            <a:xfrm flipH="1">
              <a:off x="0" y="563368"/>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11" name="Table 10">
            <a:extLst>
              <a:ext uri="{FF2B5EF4-FFF2-40B4-BE49-F238E27FC236}">
                <a16:creationId xmlns:a16="http://schemas.microsoft.com/office/drawing/2014/main" id="{BD215B7A-5C44-4DE8-8A5D-C63A5BFC5071}"/>
              </a:ext>
            </a:extLst>
          </p:cNvPr>
          <p:cNvGraphicFramePr>
            <a:graphicFrameLocks noGrp="1"/>
          </p:cNvGraphicFramePr>
          <p:nvPr>
            <p:extLst>
              <p:ext uri="{D42A27DB-BD31-4B8C-83A1-F6EECF244321}">
                <p14:modId xmlns:p14="http://schemas.microsoft.com/office/powerpoint/2010/main" val="1341605594"/>
              </p:ext>
            </p:extLst>
          </p:nvPr>
        </p:nvGraphicFramePr>
        <p:xfrm>
          <a:off x="4191000" y="1900056"/>
          <a:ext cx="1635124" cy="943611"/>
        </p:xfrm>
        <a:graphic>
          <a:graphicData uri="http://schemas.openxmlformats.org/drawingml/2006/table">
            <a:tbl>
              <a:tblPr>
                <a:tableStyleId>{5C22544A-7EE6-4342-B048-85BDC9FD1C3A}</a:tableStyleId>
              </a:tblPr>
              <a:tblGrid>
                <a:gridCol w="365726">
                  <a:extLst>
                    <a:ext uri="{9D8B030D-6E8A-4147-A177-3AD203B41FA5}">
                      <a16:colId xmlns:a16="http://schemas.microsoft.com/office/drawing/2014/main" val="3856520628"/>
                    </a:ext>
                  </a:extLst>
                </a:gridCol>
                <a:gridCol w="263168">
                  <a:extLst>
                    <a:ext uri="{9D8B030D-6E8A-4147-A177-3AD203B41FA5}">
                      <a16:colId xmlns:a16="http://schemas.microsoft.com/office/drawing/2014/main" val="1327819775"/>
                    </a:ext>
                  </a:extLst>
                </a:gridCol>
                <a:gridCol w="365726">
                  <a:extLst>
                    <a:ext uri="{9D8B030D-6E8A-4147-A177-3AD203B41FA5}">
                      <a16:colId xmlns:a16="http://schemas.microsoft.com/office/drawing/2014/main" val="3630133248"/>
                    </a:ext>
                  </a:extLst>
                </a:gridCol>
                <a:gridCol w="274778">
                  <a:extLst>
                    <a:ext uri="{9D8B030D-6E8A-4147-A177-3AD203B41FA5}">
                      <a16:colId xmlns:a16="http://schemas.microsoft.com/office/drawing/2014/main" val="907411078"/>
                    </a:ext>
                  </a:extLst>
                </a:gridCol>
                <a:gridCol w="365726">
                  <a:extLst>
                    <a:ext uri="{9D8B030D-6E8A-4147-A177-3AD203B41FA5}">
                      <a16:colId xmlns:a16="http://schemas.microsoft.com/office/drawing/2014/main" val="1259330469"/>
                    </a:ext>
                  </a:extLst>
                </a:gridCol>
              </a:tblGrid>
              <a:tr h="314537">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8695363"/>
                  </a:ext>
                </a:extLst>
              </a:tr>
              <a:tr h="314537">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just">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4235338"/>
                  </a:ext>
                </a:extLst>
              </a:tr>
              <a:tr h="314537">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4204517"/>
                  </a:ext>
                </a:extLst>
              </a:tr>
            </a:tbl>
          </a:graphicData>
        </a:graphic>
      </p:graphicFrame>
      <p:grpSp>
        <p:nvGrpSpPr>
          <p:cNvPr id="12" name="Group 11">
            <a:extLst>
              <a:ext uri="{FF2B5EF4-FFF2-40B4-BE49-F238E27FC236}">
                <a16:creationId xmlns:a16="http://schemas.microsoft.com/office/drawing/2014/main" id="{12CA3F98-2473-4E91-9F3C-0D851733B9D6}"/>
              </a:ext>
            </a:extLst>
          </p:cNvPr>
          <p:cNvGrpSpPr/>
          <p:nvPr/>
        </p:nvGrpSpPr>
        <p:grpSpPr>
          <a:xfrm>
            <a:off x="4337689" y="2226158"/>
            <a:ext cx="1263650" cy="312737"/>
            <a:chOff x="0" y="0"/>
            <a:chExt cx="1263896" cy="312420"/>
          </a:xfrm>
        </p:grpSpPr>
        <p:cxnSp>
          <p:nvCxnSpPr>
            <p:cNvPr id="13" name="Straight Connector 12">
              <a:extLst>
                <a:ext uri="{FF2B5EF4-FFF2-40B4-BE49-F238E27FC236}">
                  <a16:creationId xmlns:a16="http://schemas.microsoft.com/office/drawing/2014/main" id="{90336D75-56DA-4B6F-81CB-05B897B29A23}"/>
                </a:ext>
              </a:extLst>
            </p:cNvPr>
            <p:cNvCxnSpPr>
              <a:cxnSpLocks noChangeShapeType="1"/>
            </p:cNvCxnSpPr>
            <p:nvPr/>
          </p:nvCxnSpPr>
          <p:spPr bwMode="auto">
            <a:xfrm flipH="1">
              <a:off x="0" y="0"/>
              <a:ext cx="630555" cy="2933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E09B7997-1C02-4BF5-96A9-C1DABF92B80B}"/>
                </a:ext>
              </a:extLst>
            </p:cNvPr>
            <p:cNvCxnSpPr>
              <a:cxnSpLocks noChangeShapeType="1"/>
            </p:cNvCxnSpPr>
            <p:nvPr/>
          </p:nvCxnSpPr>
          <p:spPr bwMode="auto">
            <a:xfrm>
              <a:off x="635246" y="0"/>
              <a:ext cx="628650" cy="29718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D4C44347-E5EC-42C2-A62A-1F5E216DA7DE}"/>
                </a:ext>
              </a:extLst>
            </p:cNvPr>
            <p:cNvCxnSpPr>
              <a:cxnSpLocks noChangeShapeType="1"/>
            </p:cNvCxnSpPr>
            <p:nvPr/>
          </p:nvCxnSpPr>
          <p:spPr bwMode="auto">
            <a:xfrm flipH="1">
              <a:off x="635417" y="0"/>
              <a:ext cx="0" cy="312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16" name="Table 15">
            <a:extLst>
              <a:ext uri="{FF2B5EF4-FFF2-40B4-BE49-F238E27FC236}">
                <a16:creationId xmlns:a16="http://schemas.microsoft.com/office/drawing/2014/main" id="{760217DE-AF56-4B18-BB38-C38CE7E65F27}"/>
              </a:ext>
            </a:extLst>
          </p:cNvPr>
          <p:cNvGraphicFramePr>
            <a:graphicFrameLocks noGrp="1"/>
          </p:cNvGraphicFramePr>
          <p:nvPr>
            <p:extLst>
              <p:ext uri="{D42A27DB-BD31-4B8C-83A1-F6EECF244321}">
                <p14:modId xmlns:p14="http://schemas.microsoft.com/office/powerpoint/2010/main" val="914670403"/>
              </p:ext>
            </p:extLst>
          </p:nvPr>
        </p:nvGraphicFramePr>
        <p:xfrm>
          <a:off x="294895" y="4023841"/>
          <a:ext cx="1635125" cy="1357043"/>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804463469"/>
                    </a:ext>
                  </a:extLst>
                </a:gridCol>
                <a:gridCol w="262890">
                  <a:extLst>
                    <a:ext uri="{9D8B030D-6E8A-4147-A177-3AD203B41FA5}">
                      <a16:colId xmlns:a16="http://schemas.microsoft.com/office/drawing/2014/main" val="1878269752"/>
                    </a:ext>
                  </a:extLst>
                </a:gridCol>
                <a:gridCol w="365760">
                  <a:extLst>
                    <a:ext uri="{9D8B030D-6E8A-4147-A177-3AD203B41FA5}">
                      <a16:colId xmlns:a16="http://schemas.microsoft.com/office/drawing/2014/main" val="4127301425"/>
                    </a:ext>
                  </a:extLst>
                </a:gridCol>
                <a:gridCol w="274955">
                  <a:extLst>
                    <a:ext uri="{9D8B030D-6E8A-4147-A177-3AD203B41FA5}">
                      <a16:colId xmlns:a16="http://schemas.microsoft.com/office/drawing/2014/main" val="2252983584"/>
                    </a:ext>
                  </a:extLst>
                </a:gridCol>
                <a:gridCol w="365760">
                  <a:extLst>
                    <a:ext uri="{9D8B030D-6E8A-4147-A177-3AD203B41FA5}">
                      <a16:colId xmlns:a16="http://schemas.microsoft.com/office/drawing/2014/main" val="3829669174"/>
                    </a:ext>
                  </a:extLst>
                </a:gridCol>
              </a:tblGrid>
              <a:tr h="392684">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7037456"/>
                  </a:ext>
                </a:extLst>
              </a:tr>
              <a:tr h="571675">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200"/>
                        </a:spcBef>
                        <a:spcAft>
                          <a:spcPts val="0"/>
                        </a:spcAft>
                      </a:pP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3257910"/>
                  </a:ext>
                </a:extLst>
              </a:tr>
              <a:tr h="392684">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4019"/>
                  </a:ext>
                </a:extLst>
              </a:tr>
            </a:tbl>
          </a:graphicData>
        </a:graphic>
      </p:graphicFrame>
      <p:grpSp>
        <p:nvGrpSpPr>
          <p:cNvPr id="39" name="Group 38">
            <a:extLst>
              <a:ext uri="{FF2B5EF4-FFF2-40B4-BE49-F238E27FC236}">
                <a16:creationId xmlns:a16="http://schemas.microsoft.com/office/drawing/2014/main" id="{ABD4EDCA-4C98-4704-A668-24A531FA5759}"/>
              </a:ext>
            </a:extLst>
          </p:cNvPr>
          <p:cNvGrpSpPr/>
          <p:nvPr/>
        </p:nvGrpSpPr>
        <p:grpSpPr>
          <a:xfrm>
            <a:off x="468055" y="4460007"/>
            <a:ext cx="1265237" cy="424020"/>
            <a:chOff x="4229225" y="2431922"/>
            <a:chExt cx="1265237" cy="424020"/>
          </a:xfrm>
        </p:grpSpPr>
        <p:cxnSp>
          <p:nvCxnSpPr>
            <p:cNvPr id="18" name="Straight Connector 17">
              <a:extLst>
                <a:ext uri="{FF2B5EF4-FFF2-40B4-BE49-F238E27FC236}">
                  <a16:creationId xmlns:a16="http://schemas.microsoft.com/office/drawing/2014/main" id="{2DE484CE-071F-480C-BF3F-1CD52B3F1DF5}"/>
                </a:ext>
              </a:extLst>
            </p:cNvPr>
            <p:cNvCxnSpPr>
              <a:cxnSpLocks noChangeShapeType="1"/>
            </p:cNvCxnSpPr>
            <p:nvPr/>
          </p:nvCxnSpPr>
          <p:spPr bwMode="auto">
            <a:xfrm>
              <a:off x="4229225" y="2431922"/>
              <a:ext cx="540852" cy="4240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19" name="Straight Connector 18">
              <a:extLst>
                <a:ext uri="{FF2B5EF4-FFF2-40B4-BE49-F238E27FC236}">
                  <a16:creationId xmlns:a16="http://schemas.microsoft.com/office/drawing/2014/main" id="{CE5600B0-0451-4BD3-9F31-64AB9990E808}"/>
                </a:ext>
              </a:extLst>
            </p:cNvPr>
            <p:cNvCxnSpPr>
              <a:cxnSpLocks noChangeShapeType="1"/>
            </p:cNvCxnSpPr>
            <p:nvPr/>
          </p:nvCxnSpPr>
          <p:spPr bwMode="auto">
            <a:xfrm flipH="1">
              <a:off x="4953610" y="2438214"/>
              <a:ext cx="540852" cy="40939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0" name="Straight Connector 19">
              <a:extLst>
                <a:ext uri="{FF2B5EF4-FFF2-40B4-BE49-F238E27FC236}">
                  <a16:creationId xmlns:a16="http://schemas.microsoft.com/office/drawing/2014/main" id="{AB930725-0584-47F6-8797-7F0C9ECC4B6B}"/>
                </a:ext>
              </a:extLst>
            </p:cNvPr>
            <p:cNvCxnSpPr>
              <a:cxnSpLocks noChangeShapeType="1"/>
            </p:cNvCxnSpPr>
            <p:nvPr/>
          </p:nvCxnSpPr>
          <p:spPr bwMode="auto">
            <a:xfrm flipH="1">
              <a:off x="4856998" y="2439027"/>
              <a:ext cx="0" cy="39965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aphicFrame>
        <p:nvGraphicFramePr>
          <p:cNvPr id="21" name="Table 20">
            <a:extLst>
              <a:ext uri="{FF2B5EF4-FFF2-40B4-BE49-F238E27FC236}">
                <a16:creationId xmlns:a16="http://schemas.microsoft.com/office/drawing/2014/main" id="{EB42F347-F23A-4566-8CEB-5C9B5B64840D}"/>
              </a:ext>
            </a:extLst>
          </p:cNvPr>
          <p:cNvGraphicFramePr>
            <a:graphicFrameLocks noGrp="1"/>
          </p:cNvGraphicFramePr>
          <p:nvPr>
            <p:extLst>
              <p:ext uri="{D42A27DB-BD31-4B8C-83A1-F6EECF244321}">
                <p14:modId xmlns:p14="http://schemas.microsoft.com/office/powerpoint/2010/main" val="815753771"/>
              </p:ext>
            </p:extLst>
          </p:nvPr>
        </p:nvGraphicFramePr>
        <p:xfrm>
          <a:off x="5789634" y="3957613"/>
          <a:ext cx="2211630" cy="2265705"/>
        </p:xfrm>
        <a:graphic>
          <a:graphicData uri="http://schemas.openxmlformats.org/drawingml/2006/table">
            <a:tbl>
              <a:tblPr>
                <a:tableStyleId>{5C22544A-7EE6-4342-B048-85BDC9FD1C3A}</a:tableStyleId>
              </a:tblPr>
              <a:tblGrid>
                <a:gridCol w="494672">
                  <a:extLst>
                    <a:ext uri="{9D8B030D-6E8A-4147-A177-3AD203B41FA5}">
                      <a16:colId xmlns:a16="http://schemas.microsoft.com/office/drawing/2014/main" val="1176264494"/>
                    </a:ext>
                  </a:extLst>
                </a:gridCol>
                <a:gridCol w="355955">
                  <a:extLst>
                    <a:ext uri="{9D8B030D-6E8A-4147-A177-3AD203B41FA5}">
                      <a16:colId xmlns:a16="http://schemas.microsoft.com/office/drawing/2014/main" val="2222906210"/>
                    </a:ext>
                  </a:extLst>
                </a:gridCol>
                <a:gridCol w="494672">
                  <a:extLst>
                    <a:ext uri="{9D8B030D-6E8A-4147-A177-3AD203B41FA5}">
                      <a16:colId xmlns:a16="http://schemas.microsoft.com/office/drawing/2014/main" val="1886832071"/>
                    </a:ext>
                  </a:extLst>
                </a:gridCol>
                <a:gridCol w="371659">
                  <a:extLst>
                    <a:ext uri="{9D8B030D-6E8A-4147-A177-3AD203B41FA5}">
                      <a16:colId xmlns:a16="http://schemas.microsoft.com/office/drawing/2014/main" val="3123764461"/>
                    </a:ext>
                  </a:extLst>
                </a:gridCol>
                <a:gridCol w="494672">
                  <a:extLst>
                    <a:ext uri="{9D8B030D-6E8A-4147-A177-3AD203B41FA5}">
                      <a16:colId xmlns:a16="http://schemas.microsoft.com/office/drawing/2014/main" val="1311759402"/>
                    </a:ext>
                  </a:extLst>
                </a:gridCol>
              </a:tblGrid>
              <a:tr h="453141">
                <a:tc>
                  <a:txBody>
                    <a:bodyPr/>
                    <a:lstStyle/>
                    <a:p>
                      <a:pPr marL="0" marR="0" indent="0" algn="ctr">
                        <a:lnSpc>
                          <a:spcPts val="1600"/>
                        </a:lnSpc>
                        <a:spcBef>
                          <a:spcPts val="600"/>
                        </a:spcBef>
                        <a:spcAft>
                          <a:spcPts val="0"/>
                        </a:spcAft>
                      </a:pPr>
                      <a:r>
                        <a:rPr lang="en-US" sz="1200">
                          <a:effectLst/>
                        </a:rPr>
                        <a:t>A</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3496961"/>
                  </a:ext>
                </a:extLst>
              </a:tr>
              <a:tr h="453141">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2698423"/>
                  </a:ext>
                </a:extLst>
              </a:tr>
              <a:tr h="453141">
                <a:tc>
                  <a:txBody>
                    <a:bodyPr/>
                    <a:lstStyle/>
                    <a:p>
                      <a:pPr marL="0" marR="0" indent="0" algn="ctr">
                        <a:lnSpc>
                          <a:spcPts val="1600"/>
                        </a:lnSpc>
                        <a:spcBef>
                          <a:spcPts val="600"/>
                        </a:spcBef>
                        <a:spcAft>
                          <a:spcPts val="0"/>
                        </a:spcAft>
                      </a:pPr>
                      <a:r>
                        <a:rPr lang="en-US" sz="1200">
                          <a:effectLst/>
                        </a:rPr>
                        <a:t>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1125665"/>
                  </a:ext>
                </a:extLst>
              </a:tr>
              <a:tr h="453141">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182880" algn="ctr">
                        <a:lnSpc>
                          <a:spcPts val="1600"/>
                        </a:lnSpc>
                        <a:spcBef>
                          <a:spcPts val="18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1540255"/>
                  </a:ext>
                </a:extLst>
              </a:tr>
              <a:tr h="453141">
                <a:tc>
                  <a:txBody>
                    <a:bodyPr/>
                    <a:lstStyle/>
                    <a:p>
                      <a:pPr marL="0" marR="0" indent="0" algn="ctr">
                        <a:lnSpc>
                          <a:spcPts val="1600"/>
                        </a:lnSpc>
                        <a:spcBef>
                          <a:spcPts val="600"/>
                        </a:spcBef>
                        <a:spcAft>
                          <a:spcPts val="0"/>
                        </a:spcAft>
                      </a:pPr>
                      <a:r>
                        <a:rPr lang="en-US" sz="1200">
                          <a:effectLst/>
                        </a:rPr>
                        <a:t>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182880" algn="ctr">
                        <a:lnSpc>
                          <a:spcPts val="1600"/>
                        </a:lnSpc>
                        <a:spcBef>
                          <a:spcPts val="60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a:lnSpc>
                          <a:spcPts val="1600"/>
                        </a:lnSpc>
                        <a:spcBef>
                          <a:spcPts val="600"/>
                        </a:spcBef>
                        <a:spcAft>
                          <a:spcPts val="0"/>
                        </a:spcAft>
                      </a:pPr>
                      <a:r>
                        <a:rPr lang="en-US" sz="1200">
                          <a:effectLst/>
                        </a:rPr>
                        <a:t>H</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840704"/>
                  </a:ext>
                </a:extLst>
              </a:tr>
            </a:tbl>
          </a:graphicData>
        </a:graphic>
      </p:graphicFrame>
      <p:grpSp>
        <p:nvGrpSpPr>
          <p:cNvPr id="35" name="Group 34">
            <a:extLst>
              <a:ext uri="{FF2B5EF4-FFF2-40B4-BE49-F238E27FC236}">
                <a16:creationId xmlns:a16="http://schemas.microsoft.com/office/drawing/2014/main" id="{64244E97-8CD1-4893-A2FA-3F906FBB70D9}"/>
              </a:ext>
            </a:extLst>
          </p:cNvPr>
          <p:cNvGrpSpPr/>
          <p:nvPr/>
        </p:nvGrpSpPr>
        <p:grpSpPr>
          <a:xfrm>
            <a:off x="5974771" y="4399292"/>
            <a:ext cx="1794833" cy="471236"/>
            <a:chOff x="6733214" y="2162218"/>
            <a:chExt cx="1747611" cy="527047"/>
          </a:xfrm>
        </p:grpSpPr>
        <p:cxnSp>
          <p:nvCxnSpPr>
            <p:cNvPr id="23" name="Straight Connector 22">
              <a:extLst>
                <a:ext uri="{FF2B5EF4-FFF2-40B4-BE49-F238E27FC236}">
                  <a16:creationId xmlns:a16="http://schemas.microsoft.com/office/drawing/2014/main" id="{B4E435F1-8F41-4EAA-8C35-64B0A608C71F}"/>
                </a:ext>
              </a:extLst>
            </p:cNvPr>
            <p:cNvCxnSpPr>
              <a:cxnSpLocks noChangeShapeType="1"/>
            </p:cNvCxnSpPr>
            <p:nvPr/>
          </p:nvCxnSpPr>
          <p:spPr bwMode="auto">
            <a:xfrm>
              <a:off x="6734983" y="2162218"/>
              <a:ext cx="10535"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4" name="Straight Connector 23">
              <a:extLst>
                <a:ext uri="{FF2B5EF4-FFF2-40B4-BE49-F238E27FC236}">
                  <a16:creationId xmlns:a16="http://schemas.microsoft.com/office/drawing/2014/main" id="{B7A306D5-59F3-4C8F-B8EF-84CC78E632A7}"/>
                </a:ext>
              </a:extLst>
            </p:cNvPr>
            <p:cNvCxnSpPr>
              <a:cxnSpLocks noChangeShapeType="1"/>
            </p:cNvCxnSpPr>
            <p:nvPr/>
          </p:nvCxnSpPr>
          <p:spPr bwMode="auto">
            <a:xfrm flipH="1">
              <a:off x="7000674" y="2168577"/>
              <a:ext cx="1480151" cy="47286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5" name="Straight Connector 24">
              <a:extLst>
                <a:ext uri="{FF2B5EF4-FFF2-40B4-BE49-F238E27FC236}">
                  <a16:creationId xmlns:a16="http://schemas.microsoft.com/office/drawing/2014/main" id="{A4D585C0-D06D-4970-ACB2-71280D629F91}"/>
                </a:ext>
              </a:extLst>
            </p:cNvPr>
            <p:cNvCxnSpPr>
              <a:cxnSpLocks noChangeShapeType="1"/>
            </p:cNvCxnSpPr>
            <p:nvPr/>
          </p:nvCxnSpPr>
          <p:spPr bwMode="auto">
            <a:xfrm flipH="1">
              <a:off x="6808924" y="2169398"/>
              <a:ext cx="790116" cy="49667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6" name="Straight Connector 25">
              <a:extLst>
                <a:ext uri="{FF2B5EF4-FFF2-40B4-BE49-F238E27FC236}">
                  <a16:creationId xmlns:a16="http://schemas.microsoft.com/office/drawing/2014/main" id="{F049E879-2B34-4127-8CA2-1744B47C47CA}"/>
                </a:ext>
              </a:extLst>
            </p:cNvPr>
            <p:cNvCxnSpPr>
              <a:cxnSpLocks noChangeShapeType="1"/>
            </p:cNvCxnSpPr>
            <p:nvPr/>
          </p:nvCxnSpPr>
          <p:spPr bwMode="auto">
            <a:xfrm>
              <a:off x="7594363" y="2162218"/>
              <a:ext cx="811186" cy="52704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7" name="Straight Connector 26">
              <a:extLst>
                <a:ext uri="{FF2B5EF4-FFF2-40B4-BE49-F238E27FC236}">
                  <a16:creationId xmlns:a16="http://schemas.microsoft.com/office/drawing/2014/main" id="{9486DE6C-729C-44A9-A2D4-202A3EE93ACA}"/>
                </a:ext>
              </a:extLst>
            </p:cNvPr>
            <p:cNvCxnSpPr>
              <a:cxnSpLocks noChangeShapeType="1"/>
            </p:cNvCxnSpPr>
            <p:nvPr/>
          </p:nvCxnSpPr>
          <p:spPr bwMode="auto">
            <a:xfrm>
              <a:off x="8464079" y="2164681"/>
              <a:ext cx="5267" cy="52212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28" name="Straight Connector 27">
              <a:extLst>
                <a:ext uri="{FF2B5EF4-FFF2-40B4-BE49-F238E27FC236}">
                  <a16:creationId xmlns:a16="http://schemas.microsoft.com/office/drawing/2014/main" id="{57764DB1-CF35-4144-90DD-A327626BF7B5}"/>
                </a:ext>
              </a:extLst>
            </p:cNvPr>
            <p:cNvCxnSpPr>
              <a:cxnSpLocks noChangeShapeType="1"/>
            </p:cNvCxnSpPr>
            <p:nvPr/>
          </p:nvCxnSpPr>
          <p:spPr bwMode="auto">
            <a:xfrm>
              <a:off x="6733214" y="2167144"/>
              <a:ext cx="1469616"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pSp>
        <p:nvGrpSpPr>
          <p:cNvPr id="36" name="Group 35">
            <a:extLst>
              <a:ext uri="{FF2B5EF4-FFF2-40B4-BE49-F238E27FC236}">
                <a16:creationId xmlns:a16="http://schemas.microsoft.com/office/drawing/2014/main" id="{3EB2E1B1-389F-49BB-B257-92334065AF7F}"/>
              </a:ext>
            </a:extLst>
          </p:cNvPr>
          <p:cNvGrpSpPr/>
          <p:nvPr/>
        </p:nvGrpSpPr>
        <p:grpSpPr>
          <a:xfrm>
            <a:off x="5966697" y="5344672"/>
            <a:ext cx="1874718" cy="390482"/>
            <a:chOff x="6706680" y="2973852"/>
            <a:chExt cx="1780041" cy="531348"/>
          </a:xfrm>
        </p:grpSpPr>
        <p:cxnSp>
          <p:nvCxnSpPr>
            <p:cNvPr id="29" name="Straight Connector 28">
              <a:extLst>
                <a:ext uri="{FF2B5EF4-FFF2-40B4-BE49-F238E27FC236}">
                  <a16:creationId xmlns:a16="http://schemas.microsoft.com/office/drawing/2014/main" id="{7B13097A-2598-45D6-9B5B-A355D76E1012}"/>
                </a:ext>
              </a:extLst>
            </p:cNvPr>
            <p:cNvCxnSpPr>
              <a:cxnSpLocks noChangeShapeType="1"/>
            </p:cNvCxnSpPr>
            <p:nvPr/>
          </p:nvCxnSpPr>
          <p:spPr bwMode="auto">
            <a:xfrm>
              <a:off x="6706680" y="2973852"/>
              <a:ext cx="10535"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0" name="Straight Connector 29">
              <a:extLst>
                <a:ext uri="{FF2B5EF4-FFF2-40B4-BE49-F238E27FC236}">
                  <a16:creationId xmlns:a16="http://schemas.microsoft.com/office/drawing/2014/main" id="{94B0A97E-92CA-4C95-9F3E-C4968EA331EA}"/>
                </a:ext>
              </a:extLst>
            </p:cNvPr>
            <p:cNvCxnSpPr>
              <a:cxnSpLocks noChangeShapeType="1"/>
            </p:cNvCxnSpPr>
            <p:nvPr/>
          </p:nvCxnSpPr>
          <p:spPr bwMode="auto">
            <a:xfrm>
              <a:off x="6714346" y="2978777"/>
              <a:ext cx="1606569"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1" name="Straight Connector 30">
              <a:extLst>
                <a:ext uri="{FF2B5EF4-FFF2-40B4-BE49-F238E27FC236}">
                  <a16:creationId xmlns:a16="http://schemas.microsoft.com/office/drawing/2014/main" id="{45E242F4-25B9-4548-BDC0-C8FDD679F7B8}"/>
                </a:ext>
              </a:extLst>
            </p:cNvPr>
            <p:cNvCxnSpPr>
              <a:cxnSpLocks noChangeShapeType="1"/>
            </p:cNvCxnSpPr>
            <p:nvPr/>
          </p:nvCxnSpPr>
          <p:spPr bwMode="auto">
            <a:xfrm flipH="1">
              <a:off x="7728210" y="2981240"/>
              <a:ext cx="758511" cy="5122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2" name="Straight Connector 31">
              <a:extLst>
                <a:ext uri="{FF2B5EF4-FFF2-40B4-BE49-F238E27FC236}">
                  <a16:creationId xmlns:a16="http://schemas.microsoft.com/office/drawing/2014/main" id="{BD3E932B-0250-4E1B-8E86-028FBD9BCD96}"/>
                </a:ext>
              </a:extLst>
            </p:cNvPr>
            <p:cNvCxnSpPr>
              <a:cxnSpLocks noChangeShapeType="1"/>
            </p:cNvCxnSpPr>
            <p:nvPr/>
          </p:nvCxnSpPr>
          <p:spPr bwMode="auto">
            <a:xfrm>
              <a:off x="8464079" y="2973852"/>
              <a:ext cx="5267" cy="52212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3" name="Straight Connector 32">
              <a:extLst>
                <a:ext uri="{FF2B5EF4-FFF2-40B4-BE49-F238E27FC236}">
                  <a16:creationId xmlns:a16="http://schemas.microsoft.com/office/drawing/2014/main" id="{B4B6081E-2EDD-4BB5-A8A3-45549A3E07C5}"/>
                </a:ext>
              </a:extLst>
            </p:cNvPr>
            <p:cNvCxnSpPr>
              <a:cxnSpLocks noChangeShapeType="1"/>
            </p:cNvCxnSpPr>
            <p:nvPr/>
          </p:nvCxnSpPr>
          <p:spPr bwMode="auto">
            <a:xfrm flipH="1">
              <a:off x="6895365" y="3002781"/>
              <a:ext cx="1574965" cy="49749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cxnSp>
          <p:nvCxnSpPr>
            <p:cNvPr id="34" name="Straight Connector 33">
              <a:extLst>
                <a:ext uri="{FF2B5EF4-FFF2-40B4-BE49-F238E27FC236}">
                  <a16:creationId xmlns:a16="http://schemas.microsoft.com/office/drawing/2014/main" id="{0C661024-5350-4DC2-8131-5833F2C6D5DA}"/>
                </a:ext>
              </a:extLst>
            </p:cNvPr>
            <p:cNvCxnSpPr>
              <a:cxnSpLocks noChangeShapeType="1"/>
            </p:cNvCxnSpPr>
            <p:nvPr/>
          </p:nvCxnSpPr>
          <p:spPr bwMode="auto">
            <a:xfrm>
              <a:off x="6714346" y="2997855"/>
              <a:ext cx="763779" cy="50734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cxnSp>
      </p:grpSp>
      <p:grpSp>
        <p:nvGrpSpPr>
          <p:cNvPr id="40" name="Group 39">
            <a:extLst>
              <a:ext uri="{FF2B5EF4-FFF2-40B4-BE49-F238E27FC236}">
                <a16:creationId xmlns:a16="http://schemas.microsoft.com/office/drawing/2014/main" id="{524A75DB-DE2A-4BA6-94EC-C9A82DC836B3}"/>
              </a:ext>
            </a:extLst>
          </p:cNvPr>
          <p:cNvGrpSpPr/>
          <p:nvPr/>
        </p:nvGrpSpPr>
        <p:grpSpPr>
          <a:xfrm>
            <a:off x="1080546" y="1792183"/>
            <a:ext cx="2590800" cy="695420"/>
            <a:chOff x="1596153" y="1806426"/>
            <a:chExt cx="2590800" cy="695420"/>
          </a:xfrm>
        </p:grpSpPr>
        <p:sp>
          <p:nvSpPr>
            <p:cNvPr id="37" name="TextBox 36">
              <a:extLst>
                <a:ext uri="{FF2B5EF4-FFF2-40B4-BE49-F238E27FC236}">
                  <a16:creationId xmlns:a16="http://schemas.microsoft.com/office/drawing/2014/main" id="{8BAE6B3B-2B17-425B-AF7C-FAB2F3C7B8C7}"/>
                </a:ext>
              </a:extLst>
            </p:cNvPr>
            <p:cNvSpPr txBox="1"/>
            <p:nvPr/>
          </p:nvSpPr>
          <p:spPr>
            <a:xfrm>
              <a:off x="1596153" y="1806426"/>
              <a:ext cx="2590800" cy="369332"/>
            </a:xfrm>
            <a:prstGeom prst="rect">
              <a:avLst/>
            </a:prstGeom>
            <a:noFill/>
          </p:spPr>
          <p:txBody>
            <a:bodyPr wrap="square" rtlCol="0">
              <a:spAutoFit/>
            </a:bodyPr>
            <a:lstStyle/>
            <a:p>
              <a:r>
                <a:rPr lang="en-US" sz="1800"/>
                <a:t>class B: public A{ … }</a:t>
              </a:r>
            </a:p>
          </p:txBody>
        </p:sp>
        <p:sp>
          <p:nvSpPr>
            <p:cNvPr id="38" name="TextBox 37">
              <a:extLst>
                <a:ext uri="{FF2B5EF4-FFF2-40B4-BE49-F238E27FC236}">
                  <a16:creationId xmlns:a16="http://schemas.microsoft.com/office/drawing/2014/main" id="{E122391E-77F8-47E2-B2C0-A4BAC9647988}"/>
                </a:ext>
              </a:extLst>
            </p:cNvPr>
            <p:cNvSpPr txBox="1"/>
            <p:nvPr/>
          </p:nvSpPr>
          <p:spPr>
            <a:xfrm>
              <a:off x="1596153" y="2132514"/>
              <a:ext cx="2590800" cy="369332"/>
            </a:xfrm>
            <a:prstGeom prst="rect">
              <a:avLst/>
            </a:prstGeom>
            <a:noFill/>
          </p:spPr>
          <p:txBody>
            <a:bodyPr wrap="square" rtlCol="0">
              <a:spAutoFit/>
            </a:bodyPr>
            <a:lstStyle/>
            <a:p>
              <a:r>
                <a:rPr lang="en-US" sz="1800"/>
                <a:t>class C: public B{ … }</a:t>
              </a:r>
            </a:p>
          </p:txBody>
        </p:sp>
      </p:grpSp>
      <p:sp>
        <p:nvSpPr>
          <p:cNvPr id="42" name="TextBox 41">
            <a:extLst>
              <a:ext uri="{FF2B5EF4-FFF2-40B4-BE49-F238E27FC236}">
                <a16:creationId xmlns:a16="http://schemas.microsoft.com/office/drawing/2014/main" id="{1F25C556-45BA-473E-8ADC-EDBB1934E878}"/>
              </a:ext>
            </a:extLst>
          </p:cNvPr>
          <p:cNvSpPr txBox="1"/>
          <p:nvPr/>
        </p:nvSpPr>
        <p:spPr>
          <a:xfrm>
            <a:off x="5956775" y="1855748"/>
            <a:ext cx="2590800" cy="369332"/>
          </a:xfrm>
          <a:prstGeom prst="rect">
            <a:avLst/>
          </a:prstGeom>
          <a:noFill/>
        </p:spPr>
        <p:txBody>
          <a:bodyPr wrap="square" rtlCol="0">
            <a:spAutoFit/>
          </a:bodyPr>
          <a:lstStyle/>
          <a:p>
            <a:r>
              <a:rPr lang="en-US" sz="1800"/>
              <a:t>class B: public A{ … }</a:t>
            </a:r>
          </a:p>
        </p:txBody>
      </p:sp>
      <p:sp>
        <p:nvSpPr>
          <p:cNvPr id="44" name="TextBox 43">
            <a:extLst>
              <a:ext uri="{FF2B5EF4-FFF2-40B4-BE49-F238E27FC236}">
                <a16:creationId xmlns:a16="http://schemas.microsoft.com/office/drawing/2014/main" id="{CF9BEA35-DFC9-4470-AAF3-117AE990A3C9}"/>
              </a:ext>
            </a:extLst>
          </p:cNvPr>
          <p:cNvSpPr txBox="1"/>
          <p:nvPr/>
        </p:nvSpPr>
        <p:spPr>
          <a:xfrm>
            <a:off x="5956775" y="2295418"/>
            <a:ext cx="2590800" cy="369332"/>
          </a:xfrm>
          <a:prstGeom prst="rect">
            <a:avLst/>
          </a:prstGeom>
          <a:noFill/>
        </p:spPr>
        <p:txBody>
          <a:bodyPr wrap="square" rtlCol="0">
            <a:spAutoFit/>
          </a:bodyPr>
          <a:lstStyle/>
          <a:p>
            <a:r>
              <a:rPr lang="en-US" sz="1800"/>
              <a:t>class C: public A{ … }</a:t>
            </a:r>
          </a:p>
        </p:txBody>
      </p:sp>
      <p:sp>
        <p:nvSpPr>
          <p:cNvPr id="45" name="TextBox 44">
            <a:extLst>
              <a:ext uri="{FF2B5EF4-FFF2-40B4-BE49-F238E27FC236}">
                <a16:creationId xmlns:a16="http://schemas.microsoft.com/office/drawing/2014/main" id="{62E57FF0-5671-4998-8B55-8BABE4299D42}"/>
              </a:ext>
            </a:extLst>
          </p:cNvPr>
          <p:cNvSpPr txBox="1"/>
          <p:nvPr/>
        </p:nvSpPr>
        <p:spPr>
          <a:xfrm>
            <a:off x="5956775" y="2732149"/>
            <a:ext cx="2590800" cy="369332"/>
          </a:xfrm>
          <a:prstGeom prst="rect">
            <a:avLst/>
          </a:prstGeom>
          <a:noFill/>
        </p:spPr>
        <p:txBody>
          <a:bodyPr wrap="square" rtlCol="0">
            <a:spAutoFit/>
          </a:bodyPr>
          <a:lstStyle/>
          <a:p>
            <a:r>
              <a:rPr lang="en-US" sz="1800"/>
              <a:t>class D: public A{ … }</a:t>
            </a:r>
          </a:p>
        </p:txBody>
      </p:sp>
      <p:sp>
        <p:nvSpPr>
          <p:cNvPr id="46" name="TextBox 45">
            <a:extLst>
              <a:ext uri="{FF2B5EF4-FFF2-40B4-BE49-F238E27FC236}">
                <a16:creationId xmlns:a16="http://schemas.microsoft.com/office/drawing/2014/main" id="{2F512E8A-3A08-49BD-BCFA-D5CC92C69976}"/>
              </a:ext>
            </a:extLst>
          </p:cNvPr>
          <p:cNvSpPr txBox="1"/>
          <p:nvPr/>
        </p:nvSpPr>
        <p:spPr>
          <a:xfrm>
            <a:off x="2196838" y="3999346"/>
            <a:ext cx="2590800" cy="923330"/>
          </a:xfrm>
          <a:prstGeom prst="rect">
            <a:avLst/>
          </a:prstGeom>
          <a:noFill/>
        </p:spPr>
        <p:txBody>
          <a:bodyPr wrap="square" rtlCol="0">
            <a:spAutoFit/>
          </a:bodyPr>
          <a:lstStyle/>
          <a:p>
            <a:r>
              <a:rPr lang="en-US" sz="1800"/>
              <a:t>class D: public A, public B, public C</a:t>
            </a:r>
          </a:p>
          <a:p>
            <a:r>
              <a:rPr lang="en-US" sz="1800"/>
              <a:t>{ … }</a:t>
            </a:r>
          </a:p>
        </p:txBody>
      </p:sp>
      <p:sp>
        <p:nvSpPr>
          <p:cNvPr id="47" name="TextBox 46">
            <a:extLst>
              <a:ext uri="{FF2B5EF4-FFF2-40B4-BE49-F238E27FC236}">
                <a16:creationId xmlns:a16="http://schemas.microsoft.com/office/drawing/2014/main" id="{90F4550B-748F-4090-AC69-E2DF128C7663}"/>
              </a:ext>
            </a:extLst>
          </p:cNvPr>
          <p:cNvSpPr txBox="1"/>
          <p:nvPr/>
        </p:nvSpPr>
        <p:spPr>
          <a:xfrm>
            <a:off x="2138950" y="5247862"/>
            <a:ext cx="2648687" cy="646331"/>
          </a:xfrm>
          <a:prstGeom prst="rect">
            <a:avLst/>
          </a:prstGeom>
          <a:noFill/>
        </p:spPr>
        <p:txBody>
          <a:bodyPr wrap="square" rtlCol="0">
            <a:spAutoFit/>
          </a:bodyPr>
          <a:lstStyle/>
          <a:p>
            <a:r>
              <a:rPr lang="en-US" sz="1800">
                <a:solidFill>
                  <a:srgbClr val="0066FF"/>
                </a:solidFill>
              </a:rPr>
              <a:t>class D: public A, B, C</a:t>
            </a:r>
          </a:p>
          <a:p>
            <a:r>
              <a:rPr lang="en-US" sz="1800">
                <a:solidFill>
                  <a:srgbClr val="0066FF"/>
                </a:solidFill>
              </a:rPr>
              <a:t>{ … }</a:t>
            </a:r>
          </a:p>
        </p:txBody>
      </p:sp>
    </p:spTree>
    <p:extLst>
      <p:ext uri="{BB962C8B-B14F-4D97-AF65-F5344CB8AC3E}">
        <p14:creationId xmlns:p14="http://schemas.microsoft.com/office/powerpoint/2010/main" val="362503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 </a:t>
            </a:r>
            <a:r>
              <a:rPr lang="vi-VN" b="1">
                <a:effectLst>
                  <a:outerShdw blurRad="38100" dist="38100" dir="2700000" algn="tl">
                    <a:srgbClr val="000000">
                      <a:alpha val="43137"/>
                    </a:srgbClr>
                  </a:outerShdw>
                </a:effectLst>
                <a:latin typeface="Arial" pitchFamily="34" charset="0"/>
                <a:cs typeface="Arial" pitchFamily="34" charset="0"/>
              </a:rPr>
              <a:t>Các phương pháp lập trình</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a:bodyPr>
          <a:lstStyle/>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không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có cấu trúc</a:t>
            </a:r>
          </a:p>
          <a:p>
            <a:pPr marL="914400" lvl="1" indent="-509588" algn="just">
              <a:lnSpc>
                <a:spcPct val="130000"/>
              </a:lnSpc>
              <a:spcBef>
                <a:spcPts val="300"/>
              </a:spcBef>
              <a:spcAft>
                <a:spcPts val="300"/>
              </a:spcAft>
              <a:buFont typeface="Wingdings" panose="05000000000000000000" pitchFamily="2" charset="2"/>
              <a:buChar char="v"/>
            </a:pPr>
            <a:r>
              <a:rPr lang="vi-VN" b="1">
                <a:latin typeface="Arial" pitchFamily="34" charset="0"/>
                <a:cs typeface="Arial" pitchFamily="34" charset="0"/>
              </a:rPr>
              <a:t>Lập trình hướng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3.2 Thừa kế (Inheritance)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85800" y="1524000"/>
            <a:ext cx="7848600" cy="4876800"/>
          </a:xfrm>
          <a:prstGeom prst="rect">
            <a:avLst/>
          </a:prstGeom>
          <a:noFill/>
          <a:ln w="9525">
            <a:noFill/>
            <a:miter lim="800000"/>
            <a:headEnd/>
            <a:tailEnd/>
          </a:ln>
          <a:effectLst/>
        </p:spPr>
      </p:pic>
    </p:spTree>
    <p:extLst>
      <p:ext uri="{BB962C8B-B14F-4D97-AF65-F5344CB8AC3E}">
        <p14:creationId xmlns:p14="http://schemas.microsoft.com/office/powerpoint/2010/main" val="3354965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3" name="Content Placeholder 2"/>
          <p:cNvSpPr>
            <a:spLocks noGrp="1"/>
          </p:cNvSpPr>
          <p:nvPr>
            <p:ph idx="1"/>
          </p:nvPr>
        </p:nvSpPr>
        <p:spPr>
          <a:xfrm>
            <a:off x="403538" y="1371600"/>
            <a:ext cx="8382000" cy="2743200"/>
          </a:xfrm>
        </p:spPr>
        <p:txBody>
          <a:bodyPr>
            <a:normAutofit/>
          </a:bodyPr>
          <a:lstStyle/>
          <a:p>
            <a:pPr marL="0" indent="0" algn="just">
              <a:lnSpc>
                <a:spcPct val="130000"/>
              </a:lnSpc>
              <a:spcBef>
                <a:spcPts val="300"/>
              </a:spcBef>
              <a:spcAft>
                <a:spcPts val="300"/>
              </a:spcAft>
              <a:buNone/>
            </a:pPr>
            <a:r>
              <a:rPr lang="en-US">
                <a:solidFill>
                  <a:schemeClr val="tx1">
                    <a:lumMod val="95000"/>
                    <a:lumOff val="5000"/>
                  </a:schemeClr>
                </a:solidFill>
                <a:latin typeface="Arial" pitchFamily="34" charset="0"/>
                <a:cs typeface="Arial" pitchFamily="34" charset="0"/>
              </a:rPr>
              <a:t>Là </a:t>
            </a:r>
            <a:r>
              <a:rPr lang="vi-VN">
                <a:solidFill>
                  <a:schemeClr val="tx1">
                    <a:lumMod val="95000"/>
                    <a:lumOff val="5000"/>
                  </a:schemeClr>
                </a:solidFill>
                <a:latin typeface="Arial" pitchFamily="34" charset="0"/>
                <a:cs typeface="Arial" pitchFamily="34" charset="0"/>
              </a:rPr>
              <a:t>cơ chế cho phép </a:t>
            </a:r>
            <a:r>
              <a:rPr lang="vi-VN">
                <a:solidFill>
                  <a:srgbClr val="FF0000"/>
                </a:solidFill>
                <a:latin typeface="Arial" pitchFamily="34" charset="0"/>
                <a:cs typeface="Arial" pitchFamily="34" charset="0"/>
              </a:rPr>
              <a:t>tên </a:t>
            </a:r>
            <a:r>
              <a:rPr lang="en-US">
                <a:solidFill>
                  <a:srgbClr val="FF0000"/>
                </a:solidFill>
                <a:latin typeface="Arial" pitchFamily="34" charset="0"/>
                <a:cs typeface="Arial" pitchFamily="34" charset="0"/>
              </a:rPr>
              <a:t>một </a:t>
            </a:r>
            <a:r>
              <a:rPr lang="vi-VN">
                <a:solidFill>
                  <a:srgbClr val="FF0000"/>
                </a:solidFill>
                <a:latin typeface="Arial" pitchFamily="34" charset="0"/>
                <a:cs typeface="Arial" pitchFamily="34" charset="0"/>
              </a:rPr>
              <a:t>thao tác hoặc thuộc tính </a:t>
            </a:r>
            <a:r>
              <a:rPr lang="vi-VN">
                <a:solidFill>
                  <a:schemeClr val="tx1">
                    <a:lumMod val="95000"/>
                    <a:lumOff val="5000"/>
                  </a:schemeClr>
                </a:solidFill>
                <a:latin typeface="Arial" pitchFamily="34" charset="0"/>
                <a:cs typeface="Arial" pitchFamily="34" charset="0"/>
              </a:rPr>
              <a:t>có thể được </a:t>
            </a:r>
            <a:r>
              <a:rPr lang="vi-VN">
                <a:solidFill>
                  <a:srgbClr val="FF0000"/>
                </a:solidFill>
                <a:latin typeface="Arial" pitchFamily="34" charset="0"/>
                <a:cs typeface="Arial" pitchFamily="34" charset="0"/>
              </a:rPr>
              <a:t>định nghĩa tại nhiều lớp</a:t>
            </a:r>
            <a:r>
              <a:rPr lang="vi-VN">
                <a:solidFill>
                  <a:schemeClr val="tx1">
                    <a:lumMod val="95000"/>
                    <a:lumOff val="5000"/>
                  </a:schemeClr>
                </a:solidFill>
                <a:latin typeface="Arial" pitchFamily="34" charset="0"/>
                <a:cs typeface="Arial" pitchFamily="34" charset="0"/>
              </a:rPr>
              <a:t> và </a:t>
            </a:r>
            <a:r>
              <a:rPr lang="vi-VN" u="sng">
                <a:solidFill>
                  <a:schemeClr val="tx1">
                    <a:lumMod val="95000"/>
                    <a:lumOff val="5000"/>
                  </a:schemeClr>
                </a:solidFill>
                <a:latin typeface="Arial" pitchFamily="34" charset="0"/>
                <a:cs typeface="Arial" pitchFamily="34" charset="0"/>
              </a:rPr>
              <a:t>có thể có nh</a:t>
            </a:r>
            <a:r>
              <a:rPr lang="en-US" u="sng">
                <a:solidFill>
                  <a:schemeClr val="tx1">
                    <a:lumMod val="95000"/>
                    <a:lumOff val="5000"/>
                  </a:schemeClr>
                </a:solidFill>
                <a:latin typeface="Arial" pitchFamily="34" charset="0"/>
                <a:cs typeface="Arial" pitchFamily="34" charset="0"/>
              </a:rPr>
              <a:t>ững</a:t>
            </a:r>
            <a:r>
              <a:rPr lang="vi-VN" u="sng">
                <a:solidFill>
                  <a:schemeClr val="tx1">
                    <a:lumMod val="95000"/>
                    <a:lumOff val="5000"/>
                  </a:schemeClr>
                </a:solidFill>
                <a:latin typeface="Arial" pitchFamily="34" charset="0"/>
                <a:cs typeface="Arial" pitchFamily="34" charset="0"/>
              </a:rPr>
              <a:t> cài đặt khác nhau</a:t>
            </a:r>
            <a:r>
              <a:rPr lang="vi-VN">
                <a:solidFill>
                  <a:schemeClr val="tx1">
                    <a:lumMod val="95000"/>
                    <a:lumOff val="5000"/>
                  </a:schemeClr>
                </a:solidFill>
                <a:latin typeface="Arial" pitchFamily="34" charset="0"/>
                <a:cs typeface="Arial" pitchFamily="34" charset="0"/>
              </a:rPr>
              <a:t> tại các lớp đó</a:t>
            </a:r>
            <a:r>
              <a:rPr lang="en-US">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Content Placeholder 2">
            <a:extLst>
              <a:ext uri="{FF2B5EF4-FFF2-40B4-BE49-F238E27FC236}">
                <a16:creationId xmlns:a16="http://schemas.microsoft.com/office/drawing/2014/main" id="{BEFDA908-92B8-415E-A34D-75032D8A8212}"/>
              </a:ext>
            </a:extLst>
          </p:cNvPr>
          <p:cNvSpPr txBox="1">
            <a:spLocks/>
          </p:cNvSpPr>
          <p:nvPr/>
        </p:nvSpPr>
        <p:spPr>
          <a:xfrm>
            <a:off x="403538" y="4114800"/>
            <a:ext cx="83820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fontAlgn="auto">
              <a:lnSpc>
                <a:spcPct val="130000"/>
              </a:lnSpc>
              <a:spcBef>
                <a:spcPts val="300"/>
              </a:spcBef>
              <a:spcAft>
                <a:spcPts val="300"/>
              </a:spcAft>
              <a:buFont typeface="Wingdings" pitchFamily="2" charset="2"/>
              <a:buChar char="§"/>
            </a:pPr>
            <a:r>
              <a:rPr lang="en-US" b="0">
                <a:solidFill>
                  <a:schemeClr val="tx1">
                    <a:lumMod val="95000"/>
                    <a:lumOff val="5000"/>
                  </a:schemeClr>
                </a:solidFill>
                <a:latin typeface="Arial" pitchFamily="34" charset="0"/>
                <a:cs typeface="Arial" pitchFamily="34" charset="0"/>
              </a:rPr>
              <a:t>Đặc điểm:  Phương thức cùng tên, được xuất hiện trên nhiều lớp, cả lớp cơ sở và lớp dẫn xuất (kế thừa).</a:t>
            </a:r>
          </a:p>
        </p:txBody>
      </p:sp>
    </p:spTree>
    <p:extLst>
      <p:ext uri="{BB962C8B-B14F-4D97-AF65-F5344CB8AC3E}">
        <p14:creationId xmlns:p14="http://schemas.microsoft.com/office/powerpoint/2010/main" val="14284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javatpoint.com/images/polymorphi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3434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3.3 Đa hình (Polymorphism)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pic>
        <p:nvPicPr>
          <p:cNvPr id="3074" name="Picture 2" descr="http://www.mindcount.com/wp-content/uploads/2012/12/polymorph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1600"/>
            <a:ext cx="4572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7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458200" cy="5029200"/>
          </a:xfrm>
        </p:spPr>
        <p:txBody>
          <a:bodyPr>
            <a:normAutofit fontScale="70000" lnSpcReduction="20000"/>
          </a:bodyPr>
          <a:lstStyle/>
          <a:p>
            <a:pPr marL="0" indent="0" algn="just">
              <a:lnSpc>
                <a:spcPct val="130000"/>
              </a:lnSpc>
              <a:spcBef>
                <a:spcPts val="300"/>
              </a:spcBef>
              <a:spcAft>
                <a:spcPts val="300"/>
              </a:spcAft>
              <a:buNone/>
            </a:pPr>
            <a:r>
              <a:rPr lang="en-US" sz="3500" b="1">
                <a:latin typeface="Arial" pitchFamily="34" charset="0"/>
                <a:cs typeface="Arial" pitchFamily="34" charset="0"/>
              </a:rPr>
              <a:t>Mục tiêu của việc thiết kế phần mềm:</a:t>
            </a: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tái sử dụng (reusability): </a:t>
            </a:r>
            <a:endParaRPr lang="en-US" sz="3500">
              <a:solidFill>
                <a:srgbClr val="0000FF"/>
              </a:solidFill>
              <a:latin typeface="Arial" pitchFamily="34" charset="0"/>
              <a:cs typeface="Arial" pitchFamily="34" charset="0"/>
            </a:endParaRPr>
          </a:p>
          <a:p>
            <a:pPr marL="339725" indent="0" algn="just">
              <a:lnSpc>
                <a:spcPct val="130000"/>
              </a:lnSpc>
              <a:spcBef>
                <a:spcPts val="300"/>
              </a:spcBef>
              <a:spcAft>
                <a:spcPts val="300"/>
              </a:spcAft>
              <a:buNone/>
            </a:pPr>
            <a:r>
              <a:rPr lang="en-US" sz="3500">
                <a:solidFill>
                  <a:schemeClr val="tx1">
                    <a:lumMod val="95000"/>
                    <a:lumOff val="5000"/>
                  </a:schemeClr>
                </a:solidFill>
                <a:latin typeface="Arial" pitchFamily="34" charset="0"/>
                <a:cs typeface="Arial" pitchFamily="34" charset="0"/>
              </a:rPr>
              <a:t>T</a:t>
            </a:r>
            <a:r>
              <a:rPr lang="vi-VN" sz="3500">
                <a:solidFill>
                  <a:schemeClr val="tx1">
                    <a:lumMod val="95000"/>
                    <a:lumOff val="5000"/>
                  </a:schemeClr>
                </a:solidFill>
                <a:latin typeface="Arial" pitchFamily="34" charset="0"/>
                <a:cs typeface="Arial" pitchFamily="34" charset="0"/>
              </a:rPr>
              <a:t>hiết kế các thành phần có thể được sử dụng trong nhiều phần mềm khác nhau</a:t>
            </a:r>
            <a:r>
              <a:rPr lang="en-US" sz="3500">
                <a:solidFill>
                  <a:schemeClr val="tx1">
                    <a:lumMod val="95000"/>
                    <a:lumOff val="5000"/>
                  </a:schemeClr>
                </a:solidFill>
                <a:latin typeface="Arial" pitchFamily="34" charset="0"/>
                <a:cs typeface="Arial" pitchFamily="34" charset="0"/>
              </a:rPr>
              <a:t>.</a:t>
            </a:r>
            <a:endParaRPr lang="vi-VN" sz="35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mở rộng (extensibility)</a:t>
            </a:r>
            <a:r>
              <a:rPr lang="en-US" sz="3500">
                <a:solidFill>
                  <a:srgbClr val="0000FF"/>
                </a:solidFill>
                <a:latin typeface="Arial" pitchFamily="34" charset="0"/>
                <a:cs typeface="Arial" pitchFamily="34" charset="0"/>
              </a:rPr>
              <a:t>: </a:t>
            </a:r>
          </a:p>
          <a:p>
            <a:pPr marL="339725" indent="0" algn="just">
              <a:lnSpc>
                <a:spcPct val="130000"/>
              </a:lnSpc>
              <a:spcBef>
                <a:spcPts val="300"/>
              </a:spcBef>
              <a:spcAft>
                <a:spcPts val="300"/>
              </a:spcAft>
              <a:buNone/>
            </a:pPr>
            <a:r>
              <a:rPr lang="en-US" sz="3500">
                <a:latin typeface="Arial" pitchFamily="34" charset="0"/>
                <a:cs typeface="Arial" pitchFamily="34" charset="0"/>
              </a:rPr>
              <a:t>Hỗ trợ các plug-in/add-n. </a:t>
            </a:r>
            <a:endParaRPr lang="vi-VN" sz="35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3500">
                <a:solidFill>
                  <a:srgbClr val="0000FF"/>
                </a:solidFill>
                <a:latin typeface="Arial" pitchFamily="34" charset="0"/>
                <a:cs typeface="Arial" pitchFamily="34" charset="0"/>
              </a:rPr>
              <a:t>Tính mềm dẻo (flexibility):</a:t>
            </a:r>
          </a:p>
          <a:p>
            <a:pPr lvl="1" algn="just">
              <a:lnSpc>
                <a:spcPct val="130000"/>
              </a:lnSpc>
              <a:spcBef>
                <a:spcPts val="300"/>
              </a:spcBef>
              <a:spcAft>
                <a:spcPts val="300"/>
              </a:spcAft>
              <a:buFont typeface="Wingdings" pitchFamily="2" charset="2"/>
              <a:buChar char="§"/>
            </a:pPr>
            <a:r>
              <a:rPr lang="en-US" sz="3500">
                <a:latin typeface="Arial" pitchFamily="34" charset="0"/>
                <a:cs typeface="Arial" pitchFamily="34" charset="0"/>
              </a:rPr>
              <a:t>D</a:t>
            </a:r>
            <a:r>
              <a:rPr lang="vi-VN" sz="3500">
                <a:latin typeface="Arial" pitchFamily="34" charset="0"/>
                <a:cs typeface="Arial" pitchFamily="34" charset="0"/>
              </a:rPr>
              <a:t>ễ dàng thay đổi khi thêm mới dữ liệu hay tính năng.</a:t>
            </a:r>
          </a:p>
          <a:p>
            <a:pPr lvl="1" algn="just">
              <a:lnSpc>
                <a:spcPct val="130000"/>
              </a:lnSpc>
              <a:spcBef>
                <a:spcPts val="300"/>
              </a:spcBef>
              <a:spcAft>
                <a:spcPts val="300"/>
              </a:spcAft>
              <a:buFont typeface="Wingdings" pitchFamily="2" charset="2"/>
              <a:buChar char="§"/>
            </a:pPr>
            <a:r>
              <a:rPr lang="vi-VN" sz="3500">
                <a:latin typeface="Arial" pitchFamily="34" charset="0"/>
                <a:cs typeface="Arial" pitchFamily="34" charset="0"/>
              </a:rPr>
              <a:t>Các thay đổi không làm ảnh hưởng nhiều đến toàn bộ hệ thống</a:t>
            </a:r>
            <a:r>
              <a:rPr lang="en-US" sz="3500">
                <a:latin typeface="Arial" pitchFamily="34" charset="0"/>
                <a:cs typeface="Arial" pitchFamily="34" charset="0"/>
              </a:rPr>
              <a:t>.</a:t>
            </a:r>
            <a:endParaRPr lang="vi-VN" sz="35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Title 1">
            <a:extLst>
              <a:ext uri="{FF2B5EF4-FFF2-40B4-BE49-F238E27FC236}">
                <a16:creationId xmlns:a16="http://schemas.microsoft.com/office/drawing/2014/main" id="{1712C152-2020-4186-B310-661FE1B867E6}"/>
              </a:ext>
            </a:extLst>
          </p:cNvPr>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9550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4. Phân tích, t</a:t>
            </a:r>
            <a:r>
              <a:rPr lang="vi-VN" sz="3200" b="1">
                <a:effectLst>
                  <a:outerShdw blurRad="38100" dist="38100" dir="2700000" algn="tl">
                    <a:srgbClr val="000000">
                      <a:alpha val="43137"/>
                    </a:srgbClr>
                  </a:outerShdw>
                </a:effectLst>
                <a:latin typeface="Arial" pitchFamily="34" charset="0"/>
                <a:cs typeface="Arial" pitchFamily="34" charset="0"/>
              </a:rPr>
              <a:t>hiết kế </a:t>
            </a:r>
            <a:r>
              <a:rPr lang="en-US" sz="3200" b="1">
                <a:effectLst>
                  <a:outerShdw blurRad="38100" dist="38100" dir="2700000" algn="tl">
                    <a:srgbClr val="000000">
                      <a:alpha val="43137"/>
                    </a:srgbClr>
                  </a:outerShdw>
                </a:effectLst>
                <a:latin typeface="Arial" pitchFamily="34" charset="0"/>
                <a:cs typeface="Arial" pitchFamily="34" charset="0"/>
              </a:rPr>
              <a:t>và lập trình</a:t>
            </a:r>
            <a:br>
              <a:rPr lang="en-US" sz="3200" b="1">
                <a:effectLst>
                  <a:outerShdw blurRad="38100" dist="38100" dir="2700000" algn="tl">
                    <a:srgbClr val="000000">
                      <a:alpha val="43137"/>
                    </a:srgbClr>
                  </a:outerShdw>
                </a:effectLst>
                <a:latin typeface="Arial" pitchFamily="34" charset="0"/>
                <a:cs typeface="Arial" pitchFamily="34" charset="0"/>
              </a:rPr>
            </a:br>
            <a:r>
              <a:rPr lang="vi-VN" sz="3200" b="1">
                <a:effectLst>
                  <a:outerShdw blurRad="38100" dist="38100" dir="2700000" algn="tl">
                    <a:srgbClr val="000000">
                      <a:alpha val="43137"/>
                    </a:srgbClr>
                  </a:outerShdw>
                </a:effectLst>
                <a:latin typeface="Arial" pitchFamily="34" charset="0"/>
                <a:cs typeface="Arial" pitchFamily="34" charset="0"/>
              </a:rPr>
              <a:t>hướng đối tượng</a:t>
            </a:r>
            <a:r>
              <a:rPr lang="en-US" sz="3200"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152400" y="1628056"/>
            <a:ext cx="8382000" cy="4925144"/>
          </a:xfrm>
        </p:spPr>
        <p:txBody>
          <a:bodyPr>
            <a:normAutofit/>
          </a:bodyPr>
          <a:lstStyle/>
          <a:p>
            <a:pPr marL="574675" indent="-457200"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Phân tích hướng đối tượng </a:t>
            </a:r>
          </a:p>
          <a:p>
            <a:pPr marL="117475" indent="457200"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Analysis - OOA )</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Thiết kế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Design - OOD)</a:t>
            </a:r>
          </a:p>
          <a:p>
            <a:pPr marL="574675" indent="-460375" algn="just">
              <a:spcBef>
                <a:spcPts val="600"/>
              </a:spcBef>
              <a:spcAft>
                <a:spcPts val="600"/>
              </a:spcAft>
              <a:buClr>
                <a:schemeClr val="tx1"/>
              </a:buClr>
              <a:buFont typeface="Wingdings" pitchFamily="2" charset="2"/>
              <a:buChar char="v"/>
            </a:pPr>
            <a:r>
              <a:rPr lang="en-US" sz="3000">
                <a:latin typeface="Arial" pitchFamily="34" charset="0"/>
                <a:cs typeface="Arial" pitchFamily="34" charset="0"/>
              </a:rPr>
              <a:t>Lập trình hướng đối tượng </a:t>
            </a:r>
          </a:p>
          <a:p>
            <a:pPr marL="114300" indent="460375" algn="just">
              <a:spcBef>
                <a:spcPts val="600"/>
              </a:spcBef>
              <a:spcAft>
                <a:spcPts val="600"/>
              </a:spcAft>
              <a:buClr>
                <a:schemeClr val="tx1"/>
              </a:buClr>
              <a:buNone/>
            </a:pPr>
            <a:r>
              <a:rPr lang="en-US" sz="3000">
                <a:solidFill>
                  <a:srgbClr val="0066FF"/>
                </a:solidFill>
                <a:latin typeface="Arial" pitchFamily="34" charset="0"/>
                <a:cs typeface="Arial" pitchFamily="34" charset="0"/>
              </a:rPr>
              <a:t>(Object Oriented Programming - OOP)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81000" y="1447800"/>
            <a:ext cx="8458200" cy="685800"/>
          </a:xfrm>
        </p:spPr>
        <p:txBody>
          <a:bodyPr>
            <a:normAutofit/>
          </a:bodyPr>
          <a:lstStyle/>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Phân tích hướng đối tượng bao gồm các bước sau:</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TextBox 6">
            <a:extLst>
              <a:ext uri="{FF2B5EF4-FFF2-40B4-BE49-F238E27FC236}">
                <a16:creationId xmlns:a16="http://schemas.microsoft.com/office/drawing/2014/main" id="{920945CC-5D55-40CE-9820-560DC13E22DD}"/>
              </a:ext>
            </a:extLst>
          </p:cNvPr>
          <p:cNvSpPr txBox="1"/>
          <p:nvPr/>
        </p:nvSpPr>
        <p:spPr>
          <a:xfrm>
            <a:off x="1066800" y="4267200"/>
            <a:ext cx="7010400" cy="400110"/>
          </a:xfrm>
          <a:prstGeom prst="rect">
            <a:avLst/>
          </a:prstGeom>
          <a:noFill/>
          <a:ln w="31750">
            <a:solidFill>
              <a:srgbClr val="0070C0"/>
            </a:solidFill>
          </a:ln>
        </p:spPr>
        <p:txBody>
          <a:bodyPr wrap="square" rtlCol="0">
            <a:spAutoFit/>
          </a:bodyPr>
          <a:lstStyle/>
          <a:p>
            <a:pPr algn="ctr"/>
            <a:r>
              <a:rPr lang="en-US"/>
              <a:t>B3: Xác định các đối tượng và các thuộc tính của chúng</a:t>
            </a:r>
          </a:p>
        </p:txBody>
      </p:sp>
      <p:sp>
        <p:nvSpPr>
          <p:cNvPr id="9" name="TextBox 8">
            <a:extLst>
              <a:ext uri="{FF2B5EF4-FFF2-40B4-BE49-F238E27FC236}">
                <a16:creationId xmlns:a16="http://schemas.microsoft.com/office/drawing/2014/main" id="{01A30DB0-44E3-4F99-9664-33B329BA0EF6}"/>
              </a:ext>
            </a:extLst>
          </p:cNvPr>
          <p:cNvSpPr txBox="1"/>
          <p:nvPr/>
        </p:nvSpPr>
        <p:spPr>
          <a:xfrm>
            <a:off x="228600" y="3124200"/>
            <a:ext cx="8605160" cy="400110"/>
          </a:xfrm>
          <a:prstGeom prst="rect">
            <a:avLst/>
          </a:prstGeom>
          <a:noFill/>
          <a:ln w="31750">
            <a:solidFill>
              <a:srgbClr val="0070C0"/>
            </a:solidFill>
          </a:ln>
        </p:spPr>
        <p:txBody>
          <a:bodyPr wrap="square" rtlCol="0">
            <a:spAutoFit/>
          </a:bodyPr>
          <a:lstStyle/>
          <a:p>
            <a:pPr algn="ctr"/>
            <a:r>
              <a:rPr lang="en-US"/>
              <a:t>B2: Xây dựng các đặc tả yêu cầu của người sử dụng và của hệ thống </a:t>
            </a:r>
          </a:p>
        </p:txBody>
      </p:sp>
      <p:sp>
        <p:nvSpPr>
          <p:cNvPr id="11" name="TextBox 10">
            <a:extLst>
              <a:ext uri="{FF2B5EF4-FFF2-40B4-BE49-F238E27FC236}">
                <a16:creationId xmlns:a16="http://schemas.microsoft.com/office/drawing/2014/main" id="{5ABAAF9F-AC84-46D3-A421-4EDB00E48676}"/>
              </a:ext>
            </a:extLst>
          </p:cNvPr>
          <p:cNvSpPr txBox="1"/>
          <p:nvPr/>
        </p:nvSpPr>
        <p:spPr>
          <a:xfrm>
            <a:off x="3048000" y="2214638"/>
            <a:ext cx="3200400" cy="400110"/>
          </a:xfrm>
          <a:prstGeom prst="rect">
            <a:avLst/>
          </a:prstGeom>
          <a:noFill/>
          <a:ln w="31750">
            <a:solidFill>
              <a:srgbClr val="0070C0"/>
            </a:solidFill>
          </a:ln>
        </p:spPr>
        <p:txBody>
          <a:bodyPr wrap="square" rtlCol="0">
            <a:spAutoFit/>
          </a:bodyPr>
          <a:lstStyle/>
          <a:p>
            <a:pPr algn="ctr"/>
            <a:r>
              <a:rPr lang="en-US"/>
              <a:t>B1: Định nghĩa bài toán </a:t>
            </a:r>
          </a:p>
        </p:txBody>
      </p:sp>
      <p:sp>
        <p:nvSpPr>
          <p:cNvPr id="13" name="TextBox 12">
            <a:extLst>
              <a:ext uri="{FF2B5EF4-FFF2-40B4-BE49-F238E27FC236}">
                <a16:creationId xmlns:a16="http://schemas.microsoft.com/office/drawing/2014/main" id="{7660EA55-F63A-482B-99A0-CB43C581494E}"/>
              </a:ext>
            </a:extLst>
          </p:cNvPr>
          <p:cNvSpPr txBox="1"/>
          <p:nvPr/>
        </p:nvSpPr>
        <p:spPr>
          <a:xfrm>
            <a:off x="1295400" y="5388114"/>
            <a:ext cx="2743200" cy="707886"/>
          </a:xfrm>
          <a:prstGeom prst="rect">
            <a:avLst/>
          </a:prstGeom>
          <a:noFill/>
          <a:ln w="31750">
            <a:solidFill>
              <a:srgbClr val="0070C0"/>
            </a:solidFill>
          </a:ln>
        </p:spPr>
        <p:txBody>
          <a:bodyPr wrap="square" rtlCol="0">
            <a:spAutoFit/>
          </a:bodyPr>
          <a:lstStyle/>
          <a:p>
            <a:pPr algn="ctr"/>
            <a:r>
              <a:rPr lang="en-US"/>
              <a:t>B4: Xác định hành vi</a:t>
            </a:r>
          </a:p>
          <a:p>
            <a:pPr algn="ctr"/>
            <a:r>
              <a:rPr lang="en-US"/>
              <a:t>của các đối tượng</a:t>
            </a:r>
          </a:p>
        </p:txBody>
      </p:sp>
      <p:sp>
        <p:nvSpPr>
          <p:cNvPr id="15" name="TextBox 14">
            <a:extLst>
              <a:ext uri="{FF2B5EF4-FFF2-40B4-BE49-F238E27FC236}">
                <a16:creationId xmlns:a16="http://schemas.microsoft.com/office/drawing/2014/main" id="{C5412D7F-CCFE-4C8D-B65B-ECF9A043402B}"/>
              </a:ext>
            </a:extLst>
          </p:cNvPr>
          <p:cNvSpPr txBox="1"/>
          <p:nvPr/>
        </p:nvSpPr>
        <p:spPr>
          <a:xfrm>
            <a:off x="4800600" y="5381098"/>
            <a:ext cx="3048000" cy="707886"/>
          </a:xfrm>
          <a:prstGeom prst="rect">
            <a:avLst/>
          </a:prstGeom>
          <a:noFill/>
          <a:ln w="31750">
            <a:solidFill>
              <a:srgbClr val="0070C0"/>
            </a:solidFill>
          </a:ln>
        </p:spPr>
        <p:txBody>
          <a:bodyPr wrap="square" rtlCol="0">
            <a:spAutoFit/>
          </a:bodyPr>
          <a:lstStyle/>
          <a:p>
            <a:pPr algn="ctr"/>
            <a:r>
              <a:rPr lang="en-US"/>
              <a:t>B5: Xác định mối quan hệ giữa các đối tượng </a:t>
            </a:r>
          </a:p>
        </p:txBody>
      </p:sp>
      <p:cxnSp>
        <p:nvCxnSpPr>
          <p:cNvPr id="18" name="Straight Arrow Connector 17">
            <a:extLst>
              <a:ext uri="{FF2B5EF4-FFF2-40B4-BE49-F238E27FC236}">
                <a16:creationId xmlns:a16="http://schemas.microsoft.com/office/drawing/2014/main" id="{54B23FCD-CF1F-431F-8155-73214AABAC30}"/>
              </a:ext>
            </a:extLst>
          </p:cNvPr>
          <p:cNvCxnSpPr>
            <a:cxnSpLocks/>
          </p:cNvCxnSpPr>
          <p:nvPr/>
        </p:nvCxnSpPr>
        <p:spPr>
          <a:xfrm>
            <a:off x="4610100" y="3524310"/>
            <a:ext cx="0"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F0314D-0D96-4D99-A572-47E92F632B65}"/>
              </a:ext>
            </a:extLst>
          </p:cNvPr>
          <p:cNvCxnSpPr>
            <a:cxnSpLocks/>
            <a:endCxn id="15" idx="0"/>
          </p:cNvCxnSpPr>
          <p:nvPr/>
        </p:nvCxnSpPr>
        <p:spPr>
          <a:xfrm rot="16200000" flipH="1">
            <a:off x="5701006" y="4757504"/>
            <a:ext cx="713788" cy="5334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6FD16A1-7C78-4E21-B2B3-6A98A804B083}"/>
              </a:ext>
            </a:extLst>
          </p:cNvPr>
          <p:cNvCxnSpPr/>
          <p:nvPr/>
        </p:nvCxnSpPr>
        <p:spPr>
          <a:xfrm rot="5400000">
            <a:off x="2614906" y="4719404"/>
            <a:ext cx="713788" cy="609600"/>
          </a:xfrm>
          <a:prstGeom prst="bentConnector3">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F3D17B9-E218-44BC-BF76-95E7343BB861}"/>
              </a:ext>
            </a:extLst>
          </p:cNvPr>
          <p:cNvSpPr/>
          <p:nvPr/>
        </p:nvSpPr>
        <p:spPr>
          <a:xfrm>
            <a:off x="457200" y="4038600"/>
            <a:ext cx="8229600" cy="2286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9A8A8C8-9D92-4092-9119-E962FFF5CDF9}"/>
              </a:ext>
            </a:extLst>
          </p:cNvPr>
          <p:cNvCxnSpPr>
            <a:cxnSpLocks/>
          </p:cNvCxnSpPr>
          <p:nvPr/>
        </p:nvCxnSpPr>
        <p:spPr>
          <a:xfrm flipH="1">
            <a:off x="4609012" y="2616926"/>
            <a:ext cx="1088" cy="514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797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447800"/>
            <a:ext cx="8458200" cy="5029200"/>
          </a:xfrm>
        </p:spPr>
        <p:txBody>
          <a:bodyPr>
            <a:normAutofit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B1: </a:t>
            </a:r>
            <a:r>
              <a:rPr lang="en-US" sz="2800">
                <a:solidFill>
                  <a:schemeClr val="tx1">
                    <a:lumMod val="95000"/>
                    <a:lumOff val="5000"/>
                  </a:schemeClr>
                </a:solidFill>
                <a:latin typeface="Arial" pitchFamily="34" charset="0"/>
                <a:cs typeface="Arial" pitchFamily="34" charset="0"/>
              </a:rPr>
              <a:t>Tìm hiểu bài toán để xác định chính xác bài toán cần giải quyết.</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Tìm hiểu hệ thống cũ;</a:t>
            </a:r>
          </a:p>
          <a:p>
            <a:pPr marL="0" indent="45720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Lấy yêu cầu từ nhà đầu tư và người sử dụng;</a:t>
            </a:r>
          </a:p>
          <a:p>
            <a:pPr marL="45720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Làm rõ hơn các yêu cầu của bài toán và </a:t>
            </a:r>
            <a:r>
              <a:rPr lang="en-US" sz="2800" u="sng">
                <a:solidFill>
                  <a:schemeClr val="tx1">
                    <a:lumMod val="95000"/>
                    <a:lumOff val="5000"/>
                  </a:schemeClr>
                </a:solidFill>
                <a:latin typeface="Arial" pitchFamily="34" charset="0"/>
                <a:cs typeface="Arial" pitchFamily="34" charset="0"/>
              </a:rPr>
              <a:t>định nghĩa lại</a:t>
            </a:r>
            <a:r>
              <a:rPr lang="en-US" sz="2800">
                <a:solidFill>
                  <a:schemeClr val="tx1">
                    <a:lumMod val="95000"/>
                    <a:lumOff val="5000"/>
                  </a:schemeClr>
                </a:solidFill>
                <a:latin typeface="Arial" pitchFamily="34" charset="0"/>
                <a:cs typeface="Arial" pitchFamily="34" charset="0"/>
              </a:rPr>
              <a:t> theo quan điểm của người phát triển.</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B2: </a:t>
            </a:r>
            <a:r>
              <a:rPr lang="en-US" sz="2800">
                <a:solidFill>
                  <a:schemeClr val="tx1">
                    <a:lumMod val="95000"/>
                    <a:lumOff val="5000"/>
                  </a:schemeClr>
                </a:solidFill>
                <a:latin typeface="Arial" pitchFamily="34" charset="0"/>
                <a:cs typeface="Arial" pitchFamily="34" charset="0"/>
              </a:rPr>
              <a:t>Dựa trên những yêu cầu đã xác định để đưa ra </a:t>
            </a:r>
            <a:r>
              <a:rPr lang="en-US" sz="2800" u="sng">
                <a:solidFill>
                  <a:schemeClr val="tx1">
                    <a:lumMod val="95000"/>
                    <a:lumOff val="5000"/>
                  </a:schemeClr>
                </a:solidFill>
                <a:latin typeface="Arial" pitchFamily="34" charset="0"/>
                <a:cs typeface="Arial" pitchFamily="34" charset="0"/>
              </a:rPr>
              <a:t>các đặc tả chi tiết</a:t>
            </a:r>
            <a:r>
              <a:rPr lang="en-US" sz="2800">
                <a:solidFill>
                  <a:schemeClr val="tx1">
                    <a:lumMod val="95000"/>
                    <a:lumOff val="5000"/>
                  </a:schemeClr>
                </a:solidFill>
                <a:latin typeface="Arial" pitchFamily="34" charset="0"/>
                <a:cs typeface="Arial" pitchFamily="34" charset="0"/>
              </a:rPr>
              <a:t>, phục vụ cho việc xây dựng và kiểm tra hệ thống sau này.</a:t>
            </a:r>
          </a:p>
        </p:txBody>
      </p:sp>
    </p:spTree>
    <p:extLst>
      <p:ext uri="{BB962C8B-B14F-4D97-AF65-F5344CB8AC3E}">
        <p14:creationId xmlns:p14="http://schemas.microsoft.com/office/powerpoint/2010/main" val="2155426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2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 </a:t>
            </a:r>
            <a:r>
              <a:rPr lang="en-US" sz="2800">
                <a:solidFill>
                  <a:schemeClr val="tx1">
                    <a:lumMod val="95000"/>
                    <a:lumOff val="5000"/>
                  </a:schemeClr>
                </a:solidFill>
                <a:latin typeface="Arial" pitchFamily="34" charset="0"/>
                <a:cs typeface="Arial" pitchFamily="34" charset="0"/>
              </a:rPr>
              <a:t>Các đối tượng sẽ được xác định thông qua </a:t>
            </a:r>
            <a:r>
              <a:rPr lang="en-US" sz="2800" u="sng">
                <a:solidFill>
                  <a:schemeClr val="tx1">
                    <a:lumMod val="95000"/>
                    <a:lumOff val="5000"/>
                  </a:schemeClr>
                </a:solidFill>
                <a:latin typeface="Arial" pitchFamily="34" charset="0"/>
                <a:cs typeface="Arial" pitchFamily="34" charset="0"/>
              </a:rPr>
              <a:t>các thực thể trong thế giới thực</a:t>
            </a:r>
            <a:r>
              <a:rPr lang="en-US" sz="2800">
                <a:solidFill>
                  <a:schemeClr val="tx1">
                    <a:lumMod val="95000"/>
                    <a:lumOff val="5000"/>
                  </a:schemeClr>
                </a:solidFill>
                <a:latin typeface="Arial" pitchFamily="34" charset="0"/>
                <a:cs typeface="Arial" pitchFamily="34" charset="0"/>
              </a:rPr>
              <a:t> và được </a:t>
            </a:r>
            <a:r>
              <a:rPr lang="en-US" sz="2800" u="sng">
                <a:solidFill>
                  <a:schemeClr val="tx1">
                    <a:lumMod val="95000"/>
                    <a:lumOff val="5000"/>
                  </a:schemeClr>
                </a:solidFill>
                <a:latin typeface="Arial" pitchFamily="34" charset="0"/>
                <a:cs typeface="Arial" pitchFamily="34" charset="0"/>
              </a:rPr>
              <a:t>trừu tượng hóa thành các đối tượng trừu tượng.</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Để xác định danh sách các đối tượng của bài toán có thể sử dụng: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dữ liệu và kho dữ liệu</a:t>
            </a:r>
            <a:r>
              <a:rPr lang="en-US" sz="2800">
                <a:solidFill>
                  <a:schemeClr val="tx1">
                    <a:lumMod val="95000"/>
                    <a:lumOff val="5000"/>
                  </a:schemeClr>
                </a:solidFill>
                <a:latin typeface="Arial" pitchFamily="34" charset="0"/>
                <a:cs typeface="Arial" pitchFamily="34" charset="0"/>
              </a:rPr>
              <a:t> trong sơ đồ dòng dữ liệu có thể được xem như là các đối tượng.</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chemeClr val="tx1">
                    <a:lumMod val="95000"/>
                    <a:lumOff val="5000"/>
                  </a:schemeClr>
                </a:solidFill>
                <a:latin typeface="Arial" pitchFamily="34" charset="0"/>
                <a:cs typeface="Arial" pitchFamily="34" charset="0"/>
              </a:rPr>
              <a:t>các đối tượng thường được mô tả bằng </a:t>
            </a:r>
            <a:r>
              <a:rPr lang="en-US" sz="2800">
                <a:solidFill>
                  <a:srgbClr val="FF0000"/>
                </a:solidFill>
                <a:latin typeface="Arial" pitchFamily="34" charset="0"/>
                <a:cs typeface="Arial" pitchFamily="34" charset="0"/>
              </a:rPr>
              <a:t>các danh từ.</a:t>
            </a:r>
          </a:p>
        </p:txBody>
      </p:sp>
    </p:spTree>
    <p:extLst>
      <p:ext uri="{BB962C8B-B14F-4D97-AF65-F5344CB8AC3E}">
        <p14:creationId xmlns:p14="http://schemas.microsoft.com/office/powerpoint/2010/main" val="182459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4.1 Phân tích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19" name="Content Placeholder 2">
            <a:extLst>
              <a:ext uri="{FF2B5EF4-FFF2-40B4-BE49-F238E27FC236}">
                <a16:creationId xmlns:a16="http://schemas.microsoft.com/office/drawing/2014/main" id="{E06B5258-6E92-4216-885A-F765D3186834}"/>
              </a:ext>
            </a:extLst>
          </p:cNvPr>
          <p:cNvSpPr>
            <a:spLocks noGrp="1"/>
          </p:cNvSpPr>
          <p:nvPr>
            <p:ph idx="1"/>
          </p:nvPr>
        </p:nvSpPr>
        <p:spPr>
          <a:xfrm>
            <a:off x="342900" y="1600200"/>
            <a:ext cx="8458200" cy="4953000"/>
          </a:xfrm>
        </p:spPr>
        <p:txBody>
          <a:bodyPr>
            <a:normAutofit fontScale="92500" lnSpcReduction="10000"/>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B4: </a:t>
            </a:r>
            <a:r>
              <a:rPr lang="en-US" sz="2800">
                <a:solidFill>
                  <a:schemeClr val="tx1">
                    <a:lumMod val="95000"/>
                    <a:lumOff val="5000"/>
                  </a:schemeClr>
                </a:solidFill>
                <a:latin typeface="Arial" pitchFamily="34" charset="0"/>
                <a:cs typeface="Arial" pitchFamily="34" charset="0"/>
              </a:rPr>
              <a:t>Để mô tả đầy đủ và chính xác các đối tượng cần xác định các hàm mô tả hành vi của chúng.</a:t>
            </a:r>
            <a:r>
              <a:rPr lang="en-US" sz="2800" b="1">
                <a:solidFill>
                  <a:schemeClr val="tx1">
                    <a:lumMod val="95000"/>
                    <a:lumOff val="5000"/>
                  </a:schemeClr>
                </a:solidFill>
                <a:latin typeface="Arial" pitchFamily="34" charset="0"/>
                <a:cs typeface="Arial" pitchFamily="34" charset="0"/>
              </a:rPr>
              <a:t>  </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Sơ đồ dòng dữ liệu: </a:t>
            </a:r>
            <a:r>
              <a:rPr lang="en-US" sz="2800">
                <a:solidFill>
                  <a:srgbClr val="FF0000"/>
                </a:solidFill>
                <a:latin typeface="Arial" pitchFamily="34" charset="0"/>
                <a:cs typeface="Arial" pitchFamily="34" charset="0"/>
              </a:rPr>
              <a:t>các xử lý</a:t>
            </a:r>
            <a:r>
              <a:rPr lang="en-US" sz="2800">
                <a:solidFill>
                  <a:schemeClr val="tx1">
                    <a:lumMod val="95000"/>
                    <a:lumOff val="5000"/>
                  </a:schemeClr>
                </a:solidFill>
                <a:latin typeface="Arial" pitchFamily="34" charset="0"/>
                <a:cs typeface="Arial" pitchFamily="34" charset="0"/>
              </a:rPr>
              <a:t> trong sơ đồ.</a:t>
            </a:r>
          </a:p>
          <a:p>
            <a:pPr marL="45720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 Phân tích văn bản: </a:t>
            </a:r>
            <a:r>
              <a:rPr lang="en-US" sz="2800">
                <a:solidFill>
                  <a:srgbClr val="FF0000"/>
                </a:solidFill>
                <a:latin typeface="Arial" pitchFamily="34" charset="0"/>
                <a:cs typeface="Arial" pitchFamily="34" charset="0"/>
              </a:rPr>
              <a:t>các động từ</a:t>
            </a:r>
            <a:r>
              <a:rPr lang="en-US" sz="2800">
                <a:solidFill>
                  <a:schemeClr val="tx1">
                    <a:lumMod val="95000"/>
                    <a:lumOff val="5000"/>
                  </a:schemeClr>
                </a:solidFill>
                <a:latin typeface="Arial" pitchFamily="34" charset="0"/>
                <a:cs typeface="Arial" pitchFamily="34" charset="0"/>
              </a:rPr>
              <a:t> chỉ hành động và so sánh.</a:t>
            </a:r>
          </a:p>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B5: </a:t>
            </a:r>
            <a:r>
              <a:rPr lang="en-US" sz="2800">
                <a:solidFill>
                  <a:schemeClr val="tx1">
                    <a:lumMod val="95000"/>
                    <a:lumOff val="5000"/>
                  </a:schemeClr>
                </a:solidFill>
                <a:latin typeface="Arial" pitchFamily="34" charset="0"/>
                <a:cs typeface="Arial" pitchFamily="34" charset="0"/>
              </a:rPr>
              <a:t>Xác định mối quan hệ giữa các đối tượng dựa trên </a:t>
            </a:r>
            <a:r>
              <a:rPr lang="en-US" sz="2800" u="sng">
                <a:solidFill>
                  <a:schemeClr val="tx1">
                    <a:lumMod val="95000"/>
                    <a:lumOff val="5000"/>
                  </a:schemeClr>
                </a:solidFill>
                <a:latin typeface="Arial" pitchFamily="34" charset="0"/>
                <a:cs typeface="Arial" pitchFamily="34" charset="0"/>
              </a:rPr>
              <a:t>sự trao đổi thông tin giữa chúng</a:t>
            </a:r>
            <a:r>
              <a:rPr lang="en-US" sz="2800">
                <a:solidFill>
                  <a:schemeClr val="tx1">
                    <a:lumMod val="95000"/>
                    <a:lumOff val="5000"/>
                  </a:schemeClr>
                </a:solidFill>
                <a:latin typeface="Arial" pitchFamily="34" charset="0"/>
                <a:cs typeface="Arial" pitchFamily="34" charset="0"/>
              </a:rPr>
              <a:t>. </a:t>
            </a: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Trong một hệ thống, mỗi thực thể phải có quan hệ ít nhất với một thực thể khác. </a:t>
            </a:r>
          </a:p>
          <a:p>
            <a:pPr marL="0" indent="0" algn="just">
              <a:lnSpc>
                <a:spcPct val="130000"/>
              </a:lnSpc>
              <a:spcBef>
                <a:spcPts val="300"/>
              </a:spcBef>
              <a:spcAft>
                <a:spcPts val="300"/>
              </a:spcAft>
              <a:buNone/>
            </a:pPr>
            <a:endParaRPr lang="en-US" sz="2800" b="1">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312816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399456"/>
            <a:ext cx="8382000" cy="4925144"/>
          </a:xfrm>
        </p:spPr>
        <p:txBody>
          <a:bodyPr>
            <a:noAutofit/>
          </a:bodyPr>
          <a:lstStyle/>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Sử dụng cách tiếp cận Bottom – Up</a:t>
            </a:r>
            <a:r>
              <a:rPr lang="en-US" sz="2200">
                <a:solidFill>
                  <a:schemeClr val="tx1">
                    <a:lumMod val="95000"/>
                    <a:lumOff val="5000"/>
                  </a:schemeClr>
                </a:solidFill>
                <a:latin typeface="Arial" pitchFamily="34" charset="0"/>
                <a:cs typeface="Arial" pitchFamily="34" charset="0"/>
              </a:rPr>
              <a:t>, bao gồm các bước:</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B1:</a:t>
            </a:r>
            <a:r>
              <a:rPr lang="en-US" sz="2200">
                <a:solidFill>
                  <a:schemeClr val="tx1">
                    <a:lumMod val="95000"/>
                    <a:lumOff val="5000"/>
                  </a:schemeClr>
                </a:solidFill>
                <a:latin typeface="Arial" pitchFamily="34" charset="0"/>
                <a:cs typeface="Arial" pitchFamily="34" charset="0"/>
              </a:rPr>
              <a:t> Xác định các đối tượng </a:t>
            </a:r>
            <a:r>
              <a:rPr lang="en-US" sz="2200" u="sng">
                <a:solidFill>
                  <a:schemeClr val="tx1">
                    <a:lumMod val="95000"/>
                    <a:lumOff val="5000"/>
                  </a:schemeClr>
                </a:solidFill>
                <a:latin typeface="Arial" pitchFamily="34" charset="0"/>
                <a:cs typeface="Arial" pitchFamily="34" charset="0"/>
              </a:rPr>
              <a:t>trong không gian lời giải</a:t>
            </a:r>
            <a:r>
              <a:rPr lang="en-US" sz="2200">
                <a:solidFill>
                  <a:schemeClr val="tx1">
                    <a:lumMod val="95000"/>
                    <a:lumOff val="5000"/>
                  </a:schemeClr>
                </a:solidFill>
                <a:latin typeface="Arial" pitchFamily="34" charset="0"/>
                <a:cs typeface="Arial" pitchFamily="34" charset="0"/>
              </a:rPr>
              <a:t> dựa trên các đối tượng đã xác định được </a:t>
            </a:r>
            <a:r>
              <a:rPr lang="en-US" sz="2200" u="sng">
                <a:solidFill>
                  <a:schemeClr val="tx1">
                    <a:lumMod val="95000"/>
                    <a:lumOff val="5000"/>
                  </a:schemeClr>
                </a:solidFill>
                <a:latin typeface="Arial" pitchFamily="34" charset="0"/>
                <a:cs typeface="Arial" pitchFamily="34" charset="0"/>
              </a:rPr>
              <a:t>trong không gian bài toán</a:t>
            </a:r>
            <a:r>
              <a:rPr lang="en-US" sz="2200">
                <a:solidFill>
                  <a:schemeClr val="tx1">
                    <a:lumMod val="95000"/>
                    <a:lumOff val="5000"/>
                  </a:schemeClr>
                </a:solidFill>
                <a:latin typeface="Arial" pitchFamily="34" charset="0"/>
                <a:cs typeface="Arial" pitchFamily="34" charset="0"/>
              </a:rPr>
              <a:t>.</a:t>
            </a:r>
          </a:p>
          <a:p>
            <a:pPr marL="0" indent="0" algn="just">
              <a:lnSpc>
                <a:spcPct val="130000"/>
              </a:lnSpc>
              <a:spcBef>
                <a:spcPts val="300"/>
              </a:spcBef>
              <a:spcAft>
                <a:spcPts val="300"/>
              </a:spcAft>
              <a:buNone/>
            </a:pPr>
            <a:r>
              <a:rPr lang="en-US" sz="2200" b="1">
                <a:solidFill>
                  <a:schemeClr val="tx1">
                    <a:lumMod val="95000"/>
                    <a:lumOff val="5000"/>
                  </a:schemeClr>
                </a:solidFill>
                <a:latin typeface="Arial" pitchFamily="34" charset="0"/>
                <a:cs typeface="Arial" pitchFamily="34" charset="0"/>
              </a:rPr>
              <a:t>B2:</a:t>
            </a:r>
            <a:r>
              <a:rPr lang="en-US" sz="2200">
                <a:solidFill>
                  <a:schemeClr val="tx1">
                    <a:lumMod val="95000"/>
                    <a:lumOff val="5000"/>
                  </a:schemeClr>
                </a:solidFill>
                <a:latin typeface="Arial" pitchFamily="34" charset="0"/>
                <a:cs typeface="Arial" pitchFamily="34" charset="0"/>
              </a:rPr>
              <a:t> Xây dựng các đặc tả cho các đối tượng, các lớp và mối quan hệ giữa chúng.</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kế thừa: </a:t>
            </a:r>
            <a:r>
              <a:rPr lang="en-US" sz="2000">
                <a:solidFill>
                  <a:schemeClr val="tx1">
                    <a:lumMod val="95000"/>
                    <a:lumOff val="5000"/>
                  </a:schemeClr>
                </a:solidFill>
                <a:latin typeface="Arial" pitchFamily="34" charset="0"/>
                <a:cs typeface="Arial" pitchFamily="34" charset="0"/>
              </a:rPr>
              <a:t>một lớp có thể sử dụng lại một số thuộc tính, hàm của một hay nhiều lớp đã định nghĩa trước.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thành phần: </a:t>
            </a:r>
            <a:r>
              <a:rPr lang="en-US" sz="2000">
                <a:solidFill>
                  <a:schemeClr val="tx1">
                    <a:lumMod val="95000"/>
                    <a:lumOff val="5000"/>
                  </a:schemeClr>
                </a:solidFill>
                <a:latin typeface="Arial" pitchFamily="34" charset="0"/>
                <a:cs typeface="Arial" pitchFamily="34" charset="0"/>
              </a:rPr>
              <a:t>đối tượng của lớp này cũng là phần tử của lớp khác.</a:t>
            </a:r>
          </a:p>
          <a:p>
            <a:pPr marL="457200" indent="0" algn="just">
              <a:lnSpc>
                <a:spcPct val="130000"/>
              </a:lnSpc>
              <a:spcBef>
                <a:spcPts val="300"/>
              </a:spcBef>
              <a:spcAft>
                <a:spcPts val="300"/>
              </a:spcAft>
              <a:buNone/>
            </a:pPr>
            <a:r>
              <a:rPr lang="en-US" sz="2000" b="1">
                <a:solidFill>
                  <a:schemeClr val="tx1">
                    <a:lumMod val="95000"/>
                    <a:lumOff val="5000"/>
                  </a:schemeClr>
                </a:solidFill>
                <a:latin typeface="Arial" pitchFamily="34" charset="0"/>
                <a:cs typeface="Arial" pitchFamily="34" charset="0"/>
              </a:rPr>
              <a:t>+ Quan hệ về sử dụng: </a:t>
            </a:r>
            <a:r>
              <a:rPr lang="en-US" sz="2000">
                <a:solidFill>
                  <a:schemeClr val="tx1">
                    <a:lumMod val="95000"/>
                    <a:lumOff val="5000"/>
                  </a:schemeClr>
                </a:solidFill>
                <a:latin typeface="Arial" pitchFamily="34" charset="0"/>
                <a:cs typeface="Arial" pitchFamily="34" charset="0"/>
              </a:rPr>
              <a:t>khả năng sử dụng của một lớp để đọc, xử lý các đối tượng của những lớp khác.</a:t>
            </a:r>
            <a:endParaRPr lang="vi-VN" sz="2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377348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Là phương pháp xuất hiện đầu tiên:</a:t>
            </a: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Các ngôn ngữ như Assembly, Basic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Sử dụng các biến toàn cục</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10000"/>
              </a:lnSpc>
              <a:spcBef>
                <a:spcPts val="300"/>
              </a:spcBef>
              <a:spcAft>
                <a:spcPts val="300"/>
              </a:spcAft>
              <a:buFont typeface="Wingdings" pitchFamily="2" charset="2"/>
              <a:buChar char="§"/>
            </a:pPr>
            <a:r>
              <a:rPr lang="vi-VN">
                <a:latin typeface="Arial" pitchFamily="34" charset="0"/>
                <a:cs typeface="Arial" pitchFamily="34" charset="0"/>
              </a:rPr>
              <a:t>Lạm dụng lệnh GOTO</a:t>
            </a:r>
            <a:r>
              <a:rPr lang="en-US">
                <a:latin typeface="Arial" pitchFamily="34" charset="0"/>
                <a:cs typeface="Arial" pitchFamily="34" charset="0"/>
              </a:rPr>
              <a:t>.</a:t>
            </a:r>
            <a:endParaRPr lang="vi-VN">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 </a:t>
            </a:r>
            <a:r>
              <a:rPr lang="vi-VN" b="1">
                <a:solidFill>
                  <a:srgbClr val="FF3300"/>
                </a:solidFill>
                <a:latin typeface="Arial" pitchFamily="34" charset="0"/>
                <a:cs typeface="Arial" pitchFamily="34" charset="0"/>
              </a:rPr>
              <a:t>Nhược điểm</a:t>
            </a:r>
            <a:r>
              <a:rPr lang="en-US" b="1">
                <a:solidFill>
                  <a:srgbClr val="FF3300"/>
                </a:solidFill>
                <a:latin typeface="Arial" pitchFamily="34" charset="0"/>
                <a:cs typeface="Arial" pitchFamily="34" charset="0"/>
              </a:rPr>
              <a:t>:</a:t>
            </a:r>
            <a:endParaRPr lang="vi-VN" b="1">
              <a:solidFill>
                <a:srgbClr val="FF3300"/>
              </a:solidFill>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Khó hiểu, khó bảo trì</a:t>
            </a:r>
            <a:r>
              <a:rPr lang="en-US">
                <a:latin typeface="Arial" pitchFamily="34" charset="0"/>
                <a:cs typeface="Arial" pitchFamily="34" charset="0"/>
              </a:rPr>
              <a:t>;</a:t>
            </a:r>
          </a:p>
          <a:p>
            <a:pPr lvl="1" algn="just">
              <a:spcBef>
                <a:spcPts val="300"/>
              </a:spcBef>
              <a:spcAft>
                <a:spcPts val="300"/>
              </a:spcAft>
              <a:buFont typeface="Wingdings" pitchFamily="2" charset="2"/>
              <a:buChar char="§"/>
            </a:pPr>
            <a:r>
              <a:rPr lang="en-US">
                <a:latin typeface="Arial" pitchFamily="34" charset="0"/>
                <a:cs typeface="Arial" pitchFamily="34" charset="0"/>
              </a:rPr>
              <a:t>H</a:t>
            </a:r>
            <a:r>
              <a:rPr lang="vi-VN">
                <a:latin typeface="Arial" pitchFamily="34" charset="0"/>
                <a:cs typeface="Arial" pitchFamily="34" charset="0"/>
              </a:rPr>
              <a:t>ầu như không thể sử dụng lại</a:t>
            </a:r>
            <a:r>
              <a:rPr lang="en-US">
                <a:latin typeface="Arial" pitchFamily="34" charset="0"/>
                <a:cs typeface="Arial" pitchFamily="34" charset="0"/>
              </a:rPr>
              <a:t>, chi phí cao;</a:t>
            </a:r>
            <a:endParaRPr lang="vi-VN">
              <a:latin typeface="Arial" pitchFamily="34" charset="0"/>
              <a:cs typeface="Arial" pitchFamily="34" charset="0"/>
            </a:endParaRPr>
          </a:p>
          <a:p>
            <a:pPr lvl="1" algn="just">
              <a:spcBef>
                <a:spcPts val="300"/>
              </a:spcBef>
              <a:spcAft>
                <a:spcPts val="300"/>
              </a:spcAft>
              <a:buFont typeface="Wingdings" pitchFamily="2" charset="2"/>
              <a:buChar char="§"/>
            </a:pPr>
            <a:r>
              <a:rPr lang="vi-VN">
                <a:latin typeface="Arial" pitchFamily="34" charset="0"/>
                <a:cs typeface="Arial" pitchFamily="34" charset="0"/>
              </a:rPr>
              <a:t>Không thể phát triển các ứng dụng lớn</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81000" y="1628056"/>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B3:</a:t>
            </a:r>
            <a:r>
              <a:rPr lang="en-US" sz="2800">
                <a:solidFill>
                  <a:schemeClr val="tx1">
                    <a:lumMod val="95000"/>
                    <a:lumOff val="5000"/>
                  </a:schemeClr>
                </a:solidFill>
                <a:latin typeface="Arial" pitchFamily="34" charset="0"/>
                <a:cs typeface="Arial" pitchFamily="34" charset="0"/>
              </a:rPr>
              <a:t> Xây dựng </a:t>
            </a:r>
            <a:r>
              <a:rPr lang="en-US" sz="2800" u="sng">
                <a:solidFill>
                  <a:schemeClr val="tx1">
                    <a:lumMod val="95000"/>
                    <a:lumOff val="5000"/>
                  </a:schemeClr>
                </a:solidFill>
                <a:latin typeface="Arial" pitchFamily="34" charset="0"/>
                <a:cs typeface="Arial" pitchFamily="34" charset="0"/>
              </a:rPr>
              <a:t>cấu trúc phân cấp các lớp</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Theo </a:t>
            </a:r>
            <a:r>
              <a:rPr lang="en-US" sz="2800">
                <a:solidFill>
                  <a:srgbClr val="FF0000"/>
                </a:solidFill>
                <a:latin typeface="Arial" pitchFamily="34" charset="0"/>
                <a:cs typeface="Arial" pitchFamily="34" charset="0"/>
              </a:rPr>
              <a:t>nguyên lý tổng quát hóa. </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Dựa vào mối quan hệ giữa các lớp để xây dựng cấu trúc phân cấp trên nguyên tắc </a:t>
            </a:r>
            <a:r>
              <a:rPr lang="en-US" sz="2800">
                <a:solidFill>
                  <a:srgbClr val="FF0000"/>
                </a:solidFill>
                <a:latin typeface="Arial" pitchFamily="34" charset="0"/>
                <a:cs typeface="Arial" pitchFamily="34" charset="0"/>
              </a:rPr>
              <a:t>sử dụng lại tối đa các thuộc tính và hàm</a:t>
            </a:r>
            <a:r>
              <a:rPr lang="en-US" sz="2800">
                <a:solidFill>
                  <a:schemeClr val="tx1">
                    <a:lumMod val="95000"/>
                    <a:lumOff val="5000"/>
                  </a:schemeClr>
                </a:solidFill>
                <a:latin typeface="Arial" pitchFamily="34" charset="0"/>
                <a:cs typeface="Arial" pitchFamily="34" charset="0"/>
              </a:rPr>
              <a:t> của những lớp đã được thiết kế trước.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3382777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371600"/>
            <a:ext cx="8382000" cy="4925144"/>
          </a:xfrm>
        </p:spPr>
        <p:txBody>
          <a:bodyPr>
            <a:noAutofit/>
          </a:bodyPr>
          <a:lstStyle/>
          <a:p>
            <a:pPr marL="0" indent="0" algn="just">
              <a:lnSpc>
                <a:spcPct val="130000"/>
              </a:lnSpc>
              <a:spcBef>
                <a:spcPts val="300"/>
              </a:spcBef>
              <a:spcAft>
                <a:spcPts val="300"/>
              </a:spcAft>
              <a:buNone/>
            </a:pPr>
            <a:r>
              <a:rPr lang="en-US" sz="2300" b="1">
                <a:solidFill>
                  <a:schemeClr val="tx1">
                    <a:lumMod val="95000"/>
                    <a:lumOff val="5000"/>
                  </a:schemeClr>
                </a:solidFill>
                <a:latin typeface="Arial" pitchFamily="34" charset="0"/>
                <a:cs typeface="Arial" pitchFamily="34" charset="0"/>
              </a:rPr>
              <a:t>B4:</a:t>
            </a:r>
            <a:r>
              <a:rPr lang="en-US" sz="2300">
                <a:solidFill>
                  <a:schemeClr val="tx1">
                    <a:lumMod val="95000"/>
                    <a:lumOff val="5000"/>
                  </a:schemeClr>
                </a:solidFill>
                <a:latin typeface="Arial" pitchFamily="34" charset="0"/>
                <a:cs typeface="Arial" pitchFamily="34" charset="0"/>
              </a:rPr>
              <a:t> Thiết kế các lớp: bổ sung thêm </a:t>
            </a:r>
            <a:r>
              <a:rPr lang="en-US" sz="2300" u="sng">
                <a:solidFill>
                  <a:schemeClr val="tx1">
                    <a:lumMod val="95000"/>
                    <a:lumOff val="5000"/>
                  </a:schemeClr>
                </a:solidFill>
                <a:latin typeface="Arial" pitchFamily="34" charset="0"/>
                <a:cs typeface="Arial" pitchFamily="34" charset="0"/>
              </a:rPr>
              <a:t>những thuộc tính và hàm cần thiết</a:t>
            </a:r>
            <a:r>
              <a:rPr lang="en-US" sz="2300">
                <a:solidFill>
                  <a:schemeClr val="tx1">
                    <a:lumMod val="95000"/>
                    <a:lumOff val="5000"/>
                  </a:schemeClr>
                </a:solidFill>
                <a:latin typeface="Arial" pitchFamily="34" charset="0"/>
                <a:cs typeface="Arial" pitchFamily="34" charset="0"/>
              </a:rPr>
              <a:t> cho các lớp đối tượng.</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quản lý lớp: </a:t>
            </a:r>
            <a:r>
              <a:rPr lang="en-US" sz="2300">
                <a:solidFill>
                  <a:schemeClr val="tx1">
                    <a:lumMod val="95000"/>
                    <a:lumOff val="5000"/>
                  </a:schemeClr>
                </a:solidFill>
                <a:latin typeface="Arial" pitchFamily="34" charset="0"/>
                <a:cs typeface="Arial" pitchFamily="34" charset="0"/>
              </a:rPr>
              <a:t>một đối tượng được tạo lập/hủy bỏ như thế nào? </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thực hiện cài đặt lớp: </a:t>
            </a:r>
            <a:r>
              <a:rPr lang="en-US" sz="2300">
                <a:solidFill>
                  <a:schemeClr val="tx1">
                    <a:lumMod val="95000"/>
                    <a:lumOff val="5000"/>
                  </a:schemeClr>
                </a:solidFill>
                <a:latin typeface="Arial" pitchFamily="34" charset="0"/>
                <a:cs typeface="Arial" pitchFamily="34" charset="0"/>
              </a:rPr>
              <a:t>những phép toán nào được thực hiện trên dữ liệu kiểu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truy nhập vào lớp: </a:t>
            </a:r>
            <a:r>
              <a:rPr lang="en-US" sz="2300">
                <a:solidFill>
                  <a:schemeClr val="tx1">
                    <a:lumMod val="95000"/>
                    <a:lumOff val="5000"/>
                  </a:schemeClr>
                </a:solidFill>
                <a:latin typeface="Arial" pitchFamily="34" charset="0"/>
                <a:cs typeface="Arial" pitchFamily="34" charset="0"/>
              </a:rPr>
              <a:t>làm thế nào để nhận được thông tin về các biến nội bộ của một lớp?</a:t>
            </a:r>
          </a:p>
          <a:p>
            <a:pPr algn="just">
              <a:lnSpc>
                <a:spcPct val="130000"/>
              </a:lnSpc>
              <a:spcBef>
                <a:spcPts val="300"/>
              </a:spcBef>
              <a:spcAft>
                <a:spcPts val="300"/>
              </a:spcAft>
              <a:buFontTx/>
              <a:buChar char="-"/>
            </a:pPr>
            <a:r>
              <a:rPr lang="en-US" sz="2300" b="1">
                <a:solidFill>
                  <a:schemeClr val="tx1">
                    <a:lumMod val="95000"/>
                    <a:lumOff val="5000"/>
                  </a:schemeClr>
                </a:solidFill>
                <a:latin typeface="Arial" pitchFamily="34" charset="0"/>
                <a:cs typeface="Arial" pitchFamily="34" charset="0"/>
              </a:rPr>
              <a:t>Hàm xử lý lỗi: </a:t>
            </a:r>
            <a:r>
              <a:rPr lang="en-US" sz="2300">
                <a:solidFill>
                  <a:schemeClr val="tx1">
                    <a:lumMod val="95000"/>
                    <a:lumOff val="5000"/>
                  </a:schemeClr>
                </a:solidFill>
                <a:latin typeface="Arial" pitchFamily="34" charset="0"/>
                <a:cs typeface="Arial" pitchFamily="34" charset="0"/>
              </a:rPr>
              <a:t>làm thế nào xử lý được các lỗi xuất hiện khi thao tác với các đối tượng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32696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28056"/>
            <a:ext cx="8534400" cy="4925144"/>
          </a:xfrm>
        </p:spPr>
        <p:txBody>
          <a:bodyPr>
            <a:noAutofit/>
          </a:bodyPr>
          <a:lstStyle/>
          <a:p>
            <a:pPr marL="0" indent="0" algn="just">
              <a:lnSpc>
                <a:spcPct val="130000"/>
              </a:lnSpc>
              <a:spcBef>
                <a:spcPts val="300"/>
              </a:spcBef>
              <a:spcAft>
                <a:spcPts val="300"/>
              </a:spcAft>
              <a:buNone/>
            </a:pPr>
            <a:r>
              <a:rPr lang="en-US" sz="2600" b="1">
                <a:solidFill>
                  <a:schemeClr val="tx1">
                    <a:lumMod val="95000"/>
                    <a:lumOff val="5000"/>
                  </a:schemeClr>
                </a:solidFill>
                <a:latin typeface="Arial" pitchFamily="34" charset="0"/>
                <a:cs typeface="Arial" pitchFamily="34" charset="0"/>
              </a:rPr>
              <a:t>B5:</a:t>
            </a:r>
            <a:r>
              <a:rPr lang="en-US" sz="2600">
                <a:solidFill>
                  <a:schemeClr val="tx1">
                    <a:lumMod val="95000"/>
                    <a:lumOff val="5000"/>
                  </a:schemeClr>
                </a:solidFill>
                <a:latin typeface="Arial" pitchFamily="34" charset="0"/>
                <a:cs typeface="Arial" pitchFamily="34" charset="0"/>
              </a:rPr>
              <a:t> Thiết kế các hàm thành phần của lớp.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phân rã chức năng </a:t>
            </a:r>
            <a:r>
              <a:rPr lang="en-US" sz="2600" b="1">
                <a:solidFill>
                  <a:schemeClr val="tx1">
                    <a:lumMod val="95000"/>
                    <a:lumOff val="5000"/>
                  </a:schemeClr>
                </a:solidFill>
                <a:latin typeface="Arial" pitchFamily="34" charset="0"/>
                <a:cs typeface="Arial" pitchFamily="34" charset="0"/>
              </a:rPr>
              <a:t>Top – Down.</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Sử dụng kỹ thuật thiết kế có cấu trúc để tạo ra </a:t>
            </a:r>
            <a:r>
              <a:rPr lang="en-US" sz="2600" u="sng">
                <a:solidFill>
                  <a:schemeClr val="tx1">
                    <a:lumMod val="95000"/>
                    <a:lumOff val="5000"/>
                  </a:schemeClr>
                </a:solidFill>
                <a:latin typeface="Arial" pitchFamily="34" charset="0"/>
                <a:cs typeface="Arial" pitchFamily="34" charset="0"/>
              </a:rPr>
              <a:t>cấu trúc phân cấp về chức năng</a:t>
            </a:r>
            <a:r>
              <a:rPr lang="en-US" sz="2600">
                <a:solidFill>
                  <a:schemeClr val="tx1">
                    <a:lumMod val="95000"/>
                    <a:lumOff val="5000"/>
                  </a:schemeClr>
                </a:solidFill>
                <a:latin typeface="Arial" pitchFamily="34" charset="0"/>
                <a:cs typeface="Arial" pitchFamily="34" charset="0"/>
              </a:rPr>
              <a:t> cho những hàm phức tạp.</a:t>
            </a:r>
          </a:p>
          <a:p>
            <a:pPr algn="just">
              <a:lnSpc>
                <a:spcPct val="130000"/>
              </a:lnSpc>
              <a:spcBef>
                <a:spcPts val="300"/>
              </a:spcBef>
              <a:spcAft>
                <a:spcPts val="300"/>
              </a:spcAft>
              <a:buFontTx/>
              <a:buChar char="-"/>
            </a:pPr>
            <a:r>
              <a:rPr lang="en-US" sz="2600">
                <a:solidFill>
                  <a:schemeClr val="tx1">
                    <a:lumMod val="95000"/>
                    <a:lumOff val="5000"/>
                  </a:schemeClr>
                </a:solidFill>
                <a:latin typeface="Arial" pitchFamily="34" charset="0"/>
                <a:cs typeface="Arial" pitchFamily="34" charset="0"/>
              </a:rPr>
              <a:t>Kết quả của thiết kế có cấu trúc cho một hàm là một cấu trúc có mội lối vào và một lối ra được tổ hợp từ ba cấu trúc cơ bản là tuần tự, tuyển chọn và vòng lặp.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45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304800" y="1600200"/>
            <a:ext cx="8382000" cy="4925144"/>
          </a:xfrm>
        </p:spPr>
        <p:txBody>
          <a:bodyPr>
            <a:noAutofit/>
          </a:bodyPr>
          <a:lstStyle/>
          <a:p>
            <a:pPr marL="0" indent="0" algn="just">
              <a:lnSpc>
                <a:spcPct val="130000"/>
              </a:lnSpc>
              <a:spcBef>
                <a:spcPts val="300"/>
              </a:spcBef>
              <a:spcAft>
                <a:spcPts val="300"/>
              </a:spcAft>
              <a:buNone/>
            </a:pPr>
            <a:r>
              <a:rPr lang="en-US" sz="2800" b="1">
                <a:solidFill>
                  <a:schemeClr val="tx1">
                    <a:lumMod val="95000"/>
                    <a:lumOff val="5000"/>
                  </a:schemeClr>
                </a:solidFill>
                <a:latin typeface="Arial" pitchFamily="34" charset="0"/>
                <a:cs typeface="Arial" pitchFamily="34" charset="0"/>
              </a:rPr>
              <a:t>B6:</a:t>
            </a:r>
            <a:r>
              <a:rPr lang="en-US" sz="2800">
                <a:solidFill>
                  <a:schemeClr val="tx1">
                    <a:lumMod val="95000"/>
                    <a:lumOff val="5000"/>
                  </a:schemeClr>
                </a:solidFill>
                <a:latin typeface="Arial" pitchFamily="34" charset="0"/>
                <a:cs typeface="Arial" pitchFamily="34" charset="0"/>
              </a:rPr>
              <a:t> Thiết kế </a:t>
            </a:r>
            <a:r>
              <a:rPr lang="en-US" sz="2800" u="sng">
                <a:solidFill>
                  <a:schemeClr val="tx1">
                    <a:lumMod val="95000"/>
                    <a:lumOff val="5000"/>
                  </a:schemeClr>
                </a:solidFill>
                <a:latin typeface="Arial" pitchFamily="34" charset="0"/>
                <a:cs typeface="Arial" pitchFamily="34" charset="0"/>
              </a:rPr>
              <a:t>chương trình chính</a:t>
            </a:r>
            <a:r>
              <a:rPr lang="en-US" sz="2800">
                <a:solidFill>
                  <a:schemeClr val="tx1">
                    <a:lumMod val="95000"/>
                    <a:lumOff val="5000"/>
                  </a:schemeClr>
                </a:solidFill>
                <a:latin typeface="Arial" pitchFamily="34" charset="0"/>
                <a:cs typeface="Arial" pitchFamily="34" charset="0"/>
              </a:rPr>
              <a:t> với các nhiệm vụ:</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Nhập dữ liệu từ người sử dụng;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Tạo ra các đối tượng theo định nghĩa các lớp;</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Tổ chức thực hiện trao đổi thông tin giữa các đối tượng;</a:t>
            </a:r>
          </a:p>
          <a:p>
            <a:pPr algn="just">
              <a:lnSpc>
                <a:spcPct val="130000"/>
              </a:lnSpc>
              <a:spcBef>
                <a:spcPts val="300"/>
              </a:spcBef>
              <a:spcAft>
                <a:spcPts val="300"/>
              </a:spcAft>
              <a:buFontTx/>
              <a:buChar char="-"/>
            </a:pPr>
            <a:r>
              <a:rPr lang="en-US" sz="2800">
                <a:solidFill>
                  <a:schemeClr val="tx1">
                    <a:lumMod val="95000"/>
                    <a:lumOff val="5000"/>
                  </a:schemeClr>
                </a:solidFill>
                <a:latin typeface="Arial" pitchFamily="34" charset="0"/>
                <a:cs typeface="Arial" pitchFamily="34" charset="0"/>
              </a:rPr>
              <a:t>Lưu trữ kết quả xử lý hoặc hiện lên màn hình, máy in, thiết bị ngoại vi theo yêu cầu của người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228357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600200"/>
            <a:ext cx="8610600" cy="4772744"/>
          </a:xfrm>
        </p:spPr>
        <p:txBody>
          <a:bodyPr>
            <a:normAutofit/>
          </a:bodyPr>
          <a:lstStyle/>
          <a:p>
            <a:pPr marL="0" indent="0" algn="just">
              <a:spcBef>
                <a:spcPct val="15000"/>
              </a:spcBef>
              <a:spcAft>
                <a:spcPct val="15000"/>
              </a:spcAft>
              <a:buFont typeface="Wingdings" panose="05000000000000000000" pitchFamily="2" charset="2"/>
              <a:buNone/>
            </a:pPr>
            <a:r>
              <a:rPr lang="en-US" altLang="en-US" b="1">
                <a:latin typeface="Times New Roman" panose="02020603050405020304" pitchFamily="18" charset="0"/>
              </a:rPr>
              <a:t>Các n</a:t>
            </a:r>
            <a:r>
              <a:rPr lang="en-US" altLang="en-US" sz="3200" b="1">
                <a:latin typeface="Times New Roman" panose="02020603050405020304" pitchFamily="18" charset="0"/>
              </a:rPr>
              <a:t>guyên tắc thiết kế hướng đối tượng:</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S</a:t>
            </a:r>
            <a:r>
              <a:rPr lang="en-US" altLang="en-US" sz="3000" b="0">
                <a:latin typeface="Times New Roman" panose="02020603050405020304" pitchFamily="18" charset="0"/>
              </a:rPr>
              <a:t>ingle Responsibility Principle</a:t>
            </a: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O</a:t>
            </a:r>
            <a:r>
              <a:rPr lang="en-US" altLang="en-US" sz="3000" b="0">
                <a:latin typeface="Times New Roman" panose="02020603050405020304" pitchFamily="18" charset="0"/>
              </a:rPr>
              <a:t>pen Closed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Open for extension but Closed for modification</a:t>
            </a:r>
            <a:r>
              <a:rPr lang="en-US" altLang="ar-SA" sz="3000" i="1">
                <a:latin typeface="Times New Roman" panose="02020603050405020304" pitchFamily="18" charset="0"/>
              </a:rPr>
              <a:t>”</a:t>
            </a:r>
            <a:endParaRPr lang="en-US" altLang="ja-JP" sz="3000"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L</a:t>
            </a:r>
            <a:r>
              <a:rPr lang="en-US" altLang="en-US" sz="3000" b="0">
                <a:latin typeface="Times New Roman" panose="02020603050405020304" pitchFamily="18" charset="0"/>
              </a:rPr>
              <a:t>iskov Substitution Principle</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Subclasses should be substitutable for their base classes</a:t>
            </a:r>
            <a:r>
              <a:rPr lang="en-US" altLang="ar-SA" sz="3000" i="1">
                <a:latin typeface="Times New Roman" panose="02020603050405020304" pitchFamily="18" charset="0"/>
              </a:rPr>
              <a:t>”</a:t>
            </a: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29404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4.2 Thiết kế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228600" y="1704256"/>
            <a:ext cx="8610600" cy="4925144"/>
          </a:xfrm>
        </p:spPr>
        <p:txBody>
          <a:bodyPr>
            <a:normAutofit/>
          </a:bodyPr>
          <a:lstStyle/>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I</a:t>
            </a:r>
            <a:r>
              <a:rPr lang="en-US" altLang="en-US" sz="3000" b="0">
                <a:latin typeface="Times New Roman" panose="02020603050405020304" pitchFamily="18" charset="0"/>
              </a:rPr>
              <a:t>nterface Segregation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a:t>
            </a:r>
            <a:r>
              <a:rPr lang="en-US" altLang="en-US" sz="3000" i="1">
                <a:latin typeface="Times New Roman" panose="02020603050405020304" pitchFamily="18" charset="0"/>
              </a:rPr>
              <a:t>Many client specific interfaces are better than one general purpose interface</a:t>
            </a:r>
            <a:r>
              <a:rPr lang="en-US" altLang="ar-SA" sz="3000" i="1">
                <a:latin typeface="Times New Roman" panose="02020603050405020304" pitchFamily="18" charset="0"/>
              </a:rPr>
              <a:t>”</a:t>
            </a:r>
            <a:endParaRPr lang="en-US" altLang="en-US" sz="3000" b="1" i="1">
              <a:latin typeface="Times New Roman" panose="02020603050405020304" pitchFamily="18" charset="0"/>
            </a:endParaRPr>
          </a:p>
          <a:p>
            <a:pPr marL="457200" indent="-457200" algn="just">
              <a:spcBef>
                <a:spcPct val="15000"/>
              </a:spcBef>
              <a:spcAft>
                <a:spcPct val="15000"/>
              </a:spcAft>
              <a:buFont typeface="Wingdings" panose="05000000000000000000" pitchFamily="2" charset="2"/>
              <a:buChar char="Ø"/>
            </a:pPr>
            <a:r>
              <a:rPr lang="en-US" altLang="en-US" sz="3000" b="1" u="sng">
                <a:latin typeface="Times New Roman" panose="02020603050405020304" pitchFamily="18" charset="0"/>
              </a:rPr>
              <a:t>D</a:t>
            </a:r>
            <a:r>
              <a:rPr lang="en-US" altLang="en-US" sz="3000" b="0">
                <a:latin typeface="Times New Roman" panose="02020603050405020304" pitchFamily="18" charset="0"/>
              </a:rPr>
              <a:t>ependency Inversion Principle </a:t>
            </a:r>
          </a:p>
          <a:p>
            <a:pPr marL="457200" indent="0" algn="just">
              <a:spcBef>
                <a:spcPct val="15000"/>
              </a:spcBef>
              <a:spcAft>
                <a:spcPct val="15000"/>
              </a:spcAft>
              <a:buFont typeface="Wingdings" panose="05000000000000000000" pitchFamily="2" charset="2"/>
              <a:buNone/>
            </a:pPr>
            <a:r>
              <a:rPr lang="en-US" altLang="ar-SA" sz="3000" i="1">
                <a:latin typeface="Times New Roman" panose="02020603050405020304" pitchFamily="18" charset="0"/>
              </a:rPr>
              <a:t>“ </a:t>
            </a:r>
            <a:r>
              <a:rPr lang="en-US" altLang="en-US" sz="3000" i="1">
                <a:latin typeface="Times New Roman" panose="02020603050405020304" pitchFamily="18" charset="0"/>
              </a:rPr>
              <a:t>Depend upon Abstractions. Do not depend upon concretions</a:t>
            </a:r>
            <a:r>
              <a:rPr lang="en-US" altLang="ar-SA" sz="3000" i="1">
                <a:latin typeface="Times New Roman" panose="02020603050405020304" pitchFamily="18" charset="0"/>
              </a:rPr>
              <a:t>”</a:t>
            </a:r>
          </a:p>
          <a:p>
            <a:pPr marL="457200" indent="-457200" algn="just">
              <a:spcBef>
                <a:spcPct val="15000"/>
              </a:spcBef>
              <a:spcAft>
                <a:spcPct val="15000"/>
              </a:spcAft>
              <a:buNone/>
            </a:pPr>
            <a:r>
              <a:rPr lang="en-US" altLang="en-US" sz="3000" b="1">
                <a:latin typeface="Times New Roman" panose="02020603050405020304" pitchFamily="18" charset="0"/>
              </a:rPr>
              <a:t>=&gt; Gọi tắc là </a:t>
            </a:r>
            <a:r>
              <a:rPr lang="en-US" altLang="en-US" sz="2800" b="1">
                <a:latin typeface="Times New Roman" panose="02020603050405020304" pitchFamily="18" charset="0"/>
              </a:rPr>
              <a:t>SOLID</a:t>
            </a:r>
          </a:p>
          <a:p>
            <a:pPr marL="457200" indent="-457200" algn="just">
              <a:spcBef>
                <a:spcPct val="15000"/>
              </a:spcBef>
              <a:spcAft>
                <a:spcPct val="15000"/>
              </a:spcAft>
              <a:buFont typeface="Wingdings" panose="05000000000000000000" pitchFamily="2" charset="2"/>
              <a:buNone/>
            </a:pPr>
            <a:endParaRPr lang="en-US" altLang="en-US" sz="3000" i="1">
              <a:latin typeface="Times New Roman" panose="02020603050405020304" pitchFamily="18"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600031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704256"/>
            <a:ext cx="8382000" cy="4925144"/>
          </a:xfrm>
        </p:spPr>
        <p:txBody>
          <a:bodyPr>
            <a:normAutofit/>
          </a:bodyPr>
          <a:lstStyle/>
          <a:p>
            <a:pPr marL="457200" indent="-457200" algn="just">
              <a:buFont typeface="Wingdings" panose="05000000000000000000" pitchFamily="2" charset="2"/>
              <a:buChar char="v"/>
              <a:tabLst>
                <a:tab pos="457200" algn="l"/>
              </a:tabLst>
            </a:pPr>
            <a:r>
              <a:rPr lang="en-US" sz="3000">
                <a:latin typeface="Arial" panose="020B0604020202020204" pitchFamily="34" charset="0"/>
                <a:cs typeface="Arial" panose="020B0604020202020204" pitchFamily="34" charset="0"/>
              </a:rPr>
              <a:t>Tổ chức chương trình thành các Lớp (Lớp bao gồm dữ liệu và các phương thức xử lý dữ liệu).</a:t>
            </a: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Các cấu trúc dữ liệu được thiết kế sao cho đặc tả được </a:t>
            </a:r>
            <a:r>
              <a:rPr lang="en-US" sz="3000">
                <a:solidFill>
                  <a:schemeClr val="tx1">
                    <a:lumMod val="95000"/>
                    <a:lumOff val="5000"/>
                  </a:schemeClr>
                </a:solidFill>
                <a:latin typeface="Arial" pitchFamily="34" charset="0"/>
                <a:cs typeface="Arial" pitchFamily="34" charset="0"/>
              </a:rPr>
              <a:t>các </a:t>
            </a:r>
            <a:r>
              <a:rPr lang="vi-VN" sz="3000">
                <a:solidFill>
                  <a:schemeClr val="tx1">
                    <a:lumMod val="95000"/>
                    <a:lumOff val="5000"/>
                  </a:schemeClr>
                </a:solidFill>
                <a:latin typeface="Arial" pitchFamily="34" charset="0"/>
                <a:cs typeface="Arial" pitchFamily="34" charset="0"/>
              </a:rPr>
              <a:t>đối tượng.</a:t>
            </a:r>
            <a:endParaRPr lang="en-US" sz="30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tabLst>
                <a:tab pos="457200" algn="l"/>
              </a:tabLst>
            </a:pPr>
            <a:r>
              <a:rPr lang="vi-VN" sz="3000">
                <a:solidFill>
                  <a:schemeClr val="tx1">
                    <a:lumMod val="95000"/>
                    <a:lumOff val="5000"/>
                  </a:schemeClr>
                </a:solidFill>
                <a:latin typeface="Arial" pitchFamily="34" charset="0"/>
                <a:cs typeface="Arial" pitchFamily="34" charset="0"/>
              </a:rPr>
              <a:t>Dữ liệu được </a:t>
            </a:r>
            <a:r>
              <a:rPr lang="en-US" sz="3000">
                <a:solidFill>
                  <a:schemeClr val="tx1">
                    <a:lumMod val="95000"/>
                    <a:lumOff val="5000"/>
                  </a:schemeClr>
                </a:solidFill>
                <a:latin typeface="Arial" pitchFamily="34" charset="0"/>
                <a:cs typeface="Arial" pitchFamily="34" charset="0"/>
              </a:rPr>
              <a:t>bao bọc</a:t>
            </a:r>
            <a:r>
              <a:rPr lang="vi-VN" sz="3000">
                <a:solidFill>
                  <a:schemeClr val="tx1">
                    <a:lumMod val="95000"/>
                    <a:lumOff val="5000"/>
                  </a:schemeClr>
                </a:solidFill>
                <a:latin typeface="Arial" pitchFamily="34" charset="0"/>
                <a:cs typeface="Arial" pitchFamily="34" charset="0"/>
              </a:rPr>
              <a:t>, che giấu và không cho phép các hàm ngoại lai truy nhập tự do.</a:t>
            </a:r>
          </a:p>
          <a:p>
            <a:pPr marL="457200" indent="-457200" algn="just">
              <a:lnSpc>
                <a:spcPct val="130000"/>
              </a:lnSpc>
              <a:spcBef>
                <a:spcPts val="300"/>
              </a:spcBef>
              <a:spcAft>
                <a:spcPts val="300"/>
              </a:spcAft>
              <a:buFont typeface="Wingdings" pitchFamily="2" charset="2"/>
              <a:buChar char="v"/>
              <a:tabLst>
                <a:tab pos="457200" algn="l"/>
              </a:tabLst>
            </a:pPr>
            <a:endParaRPr lang="vi-VN" sz="3000">
              <a:solidFill>
                <a:schemeClr val="tx1">
                  <a:lumMod val="95000"/>
                  <a:lumOff val="5000"/>
                </a:schemeClr>
              </a:solidFill>
              <a:latin typeface="Arial" pitchFamily="34" charset="0"/>
              <a:cs typeface="Arial" pitchFamily="34" charset="0"/>
            </a:endParaRPr>
          </a:p>
          <a:p>
            <a:pPr algn="just">
              <a:buFont typeface="Wingdings" panose="05000000000000000000" pitchFamily="2" charset="2"/>
              <a:buChar char="v"/>
            </a:pPr>
            <a:endParaRPr lang="en-US" sz="3000">
              <a:latin typeface="Arial" panose="020B0604020202020204" pitchFamily="34" charset="0"/>
              <a:cs typeface="Arial" panose="020B0604020202020204" pitchFamily="34" charset="0"/>
            </a:endParaRPr>
          </a:p>
          <a:p>
            <a:pPr algn="just">
              <a:lnSpc>
                <a:spcPct val="130000"/>
              </a:lnSpc>
              <a:spcBef>
                <a:spcPts val="300"/>
              </a:spcBef>
              <a:spcAft>
                <a:spcPts val="300"/>
              </a:spcAft>
              <a:buFont typeface="Wingdings" pitchFamily="2" charset="2"/>
              <a:buChar char="v"/>
            </a:pPr>
            <a:endParaRPr lang="vi-VN" sz="30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2437614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4.3 Lập trình </a:t>
            </a:r>
            <a:r>
              <a:rPr lang="vi-VN" b="1">
                <a:effectLst>
                  <a:outerShdw blurRad="38100" dist="38100" dir="2700000" algn="tl">
                    <a:srgbClr val="000000">
                      <a:alpha val="43137"/>
                    </a:srgbClr>
                  </a:outerShdw>
                </a:effectLst>
                <a:latin typeface="Arial" pitchFamily="34" charset="0"/>
                <a:cs typeface="Arial" pitchFamily="34" charset="0"/>
              </a:rPr>
              <a:t>hướng đối tượng</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9" name="Content Placeholder 2">
            <a:extLst>
              <a:ext uri="{FF2B5EF4-FFF2-40B4-BE49-F238E27FC236}">
                <a16:creationId xmlns:a16="http://schemas.microsoft.com/office/drawing/2014/main" id="{9F3A2015-CB23-48EF-BCA1-C42B87FB3F19}"/>
              </a:ext>
            </a:extLst>
          </p:cNvPr>
          <p:cNvSpPr>
            <a:spLocks noGrp="1"/>
          </p:cNvSpPr>
          <p:nvPr>
            <p:ph idx="1"/>
          </p:nvPr>
        </p:nvSpPr>
        <p:spPr>
          <a:xfrm>
            <a:off x="228600" y="1676400"/>
            <a:ext cx="8382000" cy="4953000"/>
          </a:xfrm>
        </p:spPr>
        <p:txBody>
          <a:bodyPr>
            <a:normAutofit/>
          </a:bodyPr>
          <a:lstStyle/>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Các đối tượng trao </a:t>
            </a:r>
            <a:r>
              <a:rPr lang="en-US">
                <a:solidFill>
                  <a:schemeClr val="tx1">
                    <a:lumMod val="95000"/>
                    <a:lumOff val="5000"/>
                  </a:schemeClr>
                </a:solidFill>
                <a:latin typeface="Arial" pitchFamily="34" charset="0"/>
                <a:cs typeface="Arial" pitchFamily="34" charset="0"/>
              </a:rPr>
              <a:t>đổi </a:t>
            </a:r>
            <a:r>
              <a:rPr lang="vi-VN">
                <a:solidFill>
                  <a:schemeClr val="tx1">
                    <a:lumMod val="95000"/>
                    <a:lumOff val="5000"/>
                  </a:schemeClr>
                </a:solidFill>
                <a:latin typeface="Arial" pitchFamily="34" charset="0"/>
                <a:cs typeface="Arial" pitchFamily="34" charset="0"/>
              </a:rPr>
              <a:t>với nhau </a:t>
            </a:r>
            <a:r>
              <a:rPr lang="en-US">
                <a:solidFill>
                  <a:schemeClr val="tx1">
                    <a:lumMod val="95000"/>
                    <a:lumOff val="5000"/>
                  </a:schemeClr>
                </a:solidFill>
                <a:latin typeface="Arial" pitchFamily="34" charset="0"/>
                <a:cs typeface="Arial" pitchFamily="34" charset="0"/>
              </a:rPr>
              <a:t>thông </a:t>
            </a:r>
            <a:r>
              <a:rPr lang="vi-VN">
                <a:solidFill>
                  <a:schemeClr val="tx1">
                    <a:lumMod val="95000"/>
                    <a:lumOff val="5000"/>
                  </a:schemeClr>
                </a:solidFill>
                <a:latin typeface="Arial" pitchFamily="34" charset="0"/>
                <a:cs typeface="Arial" pitchFamily="34" charset="0"/>
              </a:rPr>
              <a:t>qua các hàm</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D</a:t>
            </a:r>
            <a:r>
              <a:rPr lang="vi-VN">
                <a:solidFill>
                  <a:schemeClr val="tx1">
                    <a:lumMod val="95000"/>
                    <a:lumOff val="5000"/>
                  </a:schemeClr>
                </a:solidFill>
                <a:latin typeface="Arial" pitchFamily="34" charset="0"/>
                <a:cs typeface="Arial" pitchFamily="34" charset="0"/>
              </a:rPr>
              <a:t>ễ dàng bổ sung dữ liệu và các hàm mới vào đối tượng khi cần thiết</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Chương trình được thiết kế theo cách tiếp </a:t>
            </a:r>
            <a:r>
              <a:rPr lang="en-US">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cận </a:t>
            </a:r>
            <a:r>
              <a:rPr lang="en-US" b="1">
                <a:solidFill>
                  <a:schemeClr val="tx1">
                    <a:lumMod val="95000"/>
                    <a:lumOff val="5000"/>
                  </a:schemeClr>
                </a:solidFill>
                <a:latin typeface="Arial" pitchFamily="34" charset="0"/>
                <a:cs typeface="Arial" pitchFamily="34" charset="0"/>
              </a:rPr>
              <a:t>Bottom – Up</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776452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Các ưu điểm của OOP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628056"/>
            <a:ext cx="8382000" cy="4925144"/>
          </a:xfrm>
        </p:spPr>
        <p:txBody>
          <a:bodyPr>
            <a:normAutofit fontScale="77500" lnSpcReduction="20000"/>
          </a:bodyPr>
          <a:lstStyle/>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kế thừa</a:t>
            </a:r>
            <a:r>
              <a:rPr lang="en-US">
                <a:solidFill>
                  <a:srgbClr val="0000FF"/>
                </a:solidFill>
                <a:latin typeface="Arial" pitchFamily="34" charset="0"/>
                <a:cs typeface="Arial" pitchFamily="34" charset="0"/>
              </a:rPr>
              <a:t> </a:t>
            </a:r>
          </a:p>
          <a:p>
            <a:pPr marL="457200" indent="0" algn="just">
              <a:lnSpc>
                <a:spcPct val="130000"/>
              </a:lnSpc>
              <a:spcBef>
                <a:spcPts val="300"/>
              </a:spcBef>
              <a:spcAft>
                <a:spcPts val="300"/>
              </a:spcAft>
              <a:buNone/>
            </a:pPr>
            <a:r>
              <a:rPr lang="en-US">
                <a:latin typeface="Arial" pitchFamily="34" charset="0"/>
                <a:cs typeface="Arial" pitchFamily="34" charset="0"/>
              </a:rPr>
              <a:t>=&gt; Loại bỏ những đoạn chương trình lặp lại và mở rộng khả năng </a:t>
            </a:r>
            <a:r>
              <a:rPr lang="en-US">
                <a:solidFill>
                  <a:schemeClr val="tx1">
                    <a:lumMod val="95000"/>
                    <a:lumOff val="5000"/>
                  </a:schemeClr>
                </a:solidFill>
                <a:latin typeface="Arial" pitchFamily="34" charset="0"/>
                <a:cs typeface="Arial" pitchFamily="34" charset="0"/>
              </a:rPr>
              <a:t>sử dụng các lớp đã được xây dựng.</a:t>
            </a:r>
            <a:endParaRPr lang="vi-VN">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Tính</a:t>
            </a:r>
            <a:r>
              <a:rPr lang="vi-VN">
                <a:solidFill>
                  <a:srgbClr val="0000FF"/>
                </a:solidFill>
                <a:latin typeface="Arial" pitchFamily="34" charset="0"/>
                <a:cs typeface="Arial" pitchFamily="34" charset="0"/>
              </a:rPr>
              <a:t> đóng gói</a:t>
            </a:r>
            <a:r>
              <a:rPr lang="en-US">
                <a:solidFill>
                  <a:srgbClr val="0000FF"/>
                </a:solidFill>
                <a:latin typeface="Arial" pitchFamily="34" charset="0"/>
                <a:cs typeface="Arial" pitchFamily="34" charset="0"/>
              </a:rPr>
              <a:t>, </a:t>
            </a:r>
            <a:r>
              <a:rPr lang="vi-VN">
                <a:solidFill>
                  <a:srgbClr val="0000FF"/>
                </a:solidFill>
                <a:latin typeface="Arial" pitchFamily="34" charset="0"/>
                <a:cs typeface="Arial" pitchFamily="34" charset="0"/>
              </a:rPr>
              <a:t>che dấu thông tin</a:t>
            </a:r>
            <a:endParaRPr lang="en-US">
              <a:solidFill>
                <a:srgbClr val="0000FF"/>
              </a:solidFill>
              <a:latin typeface="Arial" pitchFamily="34" charset="0"/>
              <a:cs typeface="Arial" pitchFamily="34" charset="0"/>
            </a:endParaRPr>
          </a:p>
          <a:p>
            <a:pPr marL="457200" indent="0" algn="just">
              <a:lnSpc>
                <a:spcPct val="130000"/>
              </a:lnSpc>
              <a:spcBef>
                <a:spcPts val="300"/>
              </a:spcBef>
              <a:spcAft>
                <a:spcPts val="300"/>
              </a:spcAft>
              <a:buNone/>
            </a:pPr>
            <a:r>
              <a:rPr lang="en-US">
                <a:latin typeface="Arial" pitchFamily="34" charset="0"/>
                <a:cs typeface="Arial" pitchFamily="34" charset="0"/>
              </a:rPr>
              <a:t>=&gt; C</a:t>
            </a:r>
            <a:r>
              <a:rPr lang="vi-VN">
                <a:latin typeface="Arial" pitchFamily="34" charset="0"/>
                <a:cs typeface="Arial" pitchFamily="34" charset="0"/>
              </a:rPr>
              <a:t>hương trình không bị thay đổi bới những đoạn chương trình khác</a:t>
            </a:r>
            <a:r>
              <a:rPr lang="en-US">
                <a:latin typeface="Arial" pitchFamily="34" charset="0"/>
                <a:cs typeface="Arial" pitchFamily="34" charset="0"/>
              </a:rPr>
              <a:t>.</a:t>
            </a:r>
            <a:r>
              <a:rPr lang="vi-VN">
                <a:latin typeface="Arial" pitchFamily="34" charset="0"/>
                <a:cs typeface="Arial" pitchFamily="34" charset="0"/>
              </a:rPr>
              <a:t>  </a:t>
            </a:r>
          </a:p>
          <a:p>
            <a:pPr marL="457200" indent="-457200"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Mô phỏng thế giới thực</a:t>
            </a:r>
            <a:r>
              <a:rPr lang="en-US">
                <a:solidFill>
                  <a:srgbClr val="0000FF"/>
                </a:solidFill>
                <a:latin typeface="Arial" pitchFamily="34" charset="0"/>
                <a:cs typeface="Arial" pitchFamily="34" charset="0"/>
              </a:rPr>
              <a:t> tốt hơn: </a:t>
            </a:r>
            <a:r>
              <a:rPr lang="en-US">
                <a:solidFill>
                  <a:schemeClr val="tx1">
                    <a:lumMod val="95000"/>
                    <a:lumOff val="5000"/>
                  </a:schemeClr>
                </a:solidFill>
                <a:latin typeface="Arial" pitchFamily="34" charset="0"/>
                <a:cs typeface="Arial" pitchFamily="34" charset="0"/>
              </a:rPr>
              <a:t>ánh xạ các đối tượng của bài toán vào đối tượng của chương trình.</a:t>
            </a:r>
          </a:p>
          <a:p>
            <a:pPr marL="457200" indent="-457200"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Hệ thống hướng đối tượng d</a:t>
            </a:r>
            <a:r>
              <a:rPr lang="vi-VN">
                <a:solidFill>
                  <a:schemeClr val="tx1">
                    <a:lumMod val="95000"/>
                    <a:lumOff val="5000"/>
                  </a:schemeClr>
                </a:solidFill>
                <a:latin typeface="Arial" pitchFamily="34" charset="0"/>
                <a:cs typeface="Arial" pitchFamily="34" charset="0"/>
              </a:rPr>
              <a:t>ễ mở rộng, nâng cấp</a:t>
            </a:r>
            <a:r>
              <a:rPr lang="en-US">
                <a:solidFill>
                  <a:schemeClr val="tx1">
                    <a:lumMod val="95000"/>
                    <a:lumOff val="5000"/>
                  </a:schemeClr>
                </a:solidFill>
                <a:latin typeface="Arial" pitchFamily="34" charset="0"/>
                <a:cs typeface="Arial" pitchFamily="34" charset="0"/>
              </a:rPr>
              <a:t> thành hệ thống lớn hơn.</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2077810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err="1">
                <a:effectLst>
                  <a:outerShdw blurRad="38100" dist="38100" dir="2700000" algn="tl">
                    <a:srgbClr val="000000">
                      <a:alpha val="43137"/>
                    </a:srgbClr>
                  </a:outerShdw>
                </a:effectLst>
                <a:latin typeface="Arial" pitchFamily="34" charset="0"/>
                <a:cs typeface="Arial" pitchFamily="34" charset="0"/>
              </a:rPr>
              <a:t>Bài</a:t>
            </a:r>
            <a:r>
              <a:rPr lang="en-US" b="1">
                <a:effectLst>
                  <a:outerShdw blurRad="38100" dist="38100" dir="2700000" algn="tl">
                    <a:srgbClr val="000000">
                      <a:alpha val="43137"/>
                    </a:srgbClr>
                  </a:outerShdw>
                </a:effectLst>
                <a:latin typeface="Arial" pitchFamily="34" charset="0"/>
                <a:cs typeface="Arial" pitchFamily="34" charset="0"/>
              </a:rPr>
              <a:t> tập nộp 1</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1430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1600">
              <a:solidFill>
                <a:schemeClr val="tx1">
                  <a:lumMod val="95000"/>
                  <a:lumOff val="5000"/>
                </a:schemeClr>
              </a:solidFill>
              <a:latin typeface="Arial" pitchFamily="34" charset="0"/>
              <a:cs typeface="Arial" pitchFamily="34" charset="0"/>
            </a:endParaRP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nhập vào 2 ma trận. Tính tổng, hiệu, tích hai ma trận đã nhập và in kết quả ra màn hình.</a:t>
            </a:r>
          </a:p>
          <a:p>
            <a:pPr marL="574675" indent="-574675" algn="just">
              <a:lnSpc>
                <a:spcPct val="130000"/>
              </a:lnSpc>
              <a:spcBef>
                <a:spcPts val="300"/>
              </a:spcBef>
              <a:spcAft>
                <a:spcPts val="300"/>
              </a:spcAft>
              <a:buFont typeface="+mj-lt"/>
              <a:buAutoNum type="arabicParenR"/>
            </a:pPr>
            <a:r>
              <a:rPr lang="en-US" sz="3600">
                <a:solidFill>
                  <a:schemeClr val="tx1">
                    <a:lumMod val="95000"/>
                    <a:lumOff val="5000"/>
                  </a:schemeClr>
                </a:solidFill>
                <a:latin typeface="Arial" pitchFamily="34" charset="0"/>
                <a:cs typeface="Arial" pitchFamily="34" charset="0"/>
              </a:rPr>
              <a:t>Viết chương trình cho phép nhập một dãy phân số. Cài đặt hàm tính tổng các phân số và tìm phân số lớn nhất.</a:t>
            </a:r>
            <a:endParaRPr lang="vi-VN" sz="3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311972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1.1 </a:t>
            </a:r>
            <a:r>
              <a:rPr lang="vi-VN" b="1">
                <a:effectLst>
                  <a:outerShdw blurRad="38100" dist="38100" dir="2700000" algn="tl">
                    <a:srgbClr val="000000">
                      <a:alpha val="43137"/>
                    </a:srgbClr>
                  </a:outerShdw>
                </a:effectLst>
                <a:latin typeface="Arial" pitchFamily="34" charset="0"/>
                <a:cs typeface="Arial" pitchFamily="34" charset="0"/>
              </a:rPr>
              <a:t>Lập trình không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pPr algn="just">
              <a:lnSpc>
                <a:spcPct val="150000"/>
              </a:lnSpc>
              <a:spcBef>
                <a:spcPts val="300"/>
              </a:spcBef>
              <a:spcAft>
                <a:spcPts val="300"/>
              </a:spcAft>
              <a:buFont typeface="Wingdings" pitchFamily="2" charset="2"/>
              <a:buChar char="v"/>
            </a:pPr>
            <a:r>
              <a:rPr lang="en-US" sz="3000" b="1">
                <a:solidFill>
                  <a:srgbClr val="0000FF"/>
                </a:solidFill>
                <a:latin typeface="Arial" pitchFamily="34" charset="0"/>
                <a:cs typeface="Arial" pitchFamily="34" charset="0"/>
              </a:rPr>
              <a:t> Ví dụ</a:t>
            </a:r>
            <a:r>
              <a:rPr lang="vi-VN" sz="3000" b="1">
                <a:solidFill>
                  <a:srgbClr val="0000FF"/>
                </a:solidFill>
                <a:latin typeface="Arial" pitchFamily="34" charset="0"/>
                <a:cs typeface="Arial" pitchFamily="34" charset="0"/>
              </a:rPr>
              <a:t>:</a:t>
            </a:r>
          </a:p>
          <a:p>
            <a:pPr lvl="1">
              <a:lnSpc>
                <a:spcPct val="120000"/>
              </a:lnSpc>
              <a:buNone/>
            </a:pPr>
            <a:r>
              <a:rPr lang="en-US"/>
              <a:t>	10  k =1</a:t>
            </a:r>
          </a:p>
          <a:p>
            <a:pPr lvl="1">
              <a:lnSpc>
                <a:spcPct val="115000"/>
              </a:lnSpc>
              <a:buNone/>
            </a:pPr>
            <a:r>
              <a:rPr lang="en-US"/>
              <a:t>	20  </a:t>
            </a:r>
            <a:r>
              <a:rPr lang="en-US">
                <a:solidFill>
                  <a:srgbClr val="FF0303"/>
                </a:solidFill>
              </a:rPr>
              <a:t>gosub 100</a:t>
            </a:r>
          </a:p>
          <a:p>
            <a:pPr lvl="1">
              <a:lnSpc>
                <a:spcPct val="115000"/>
              </a:lnSpc>
              <a:buNone/>
            </a:pPr>
            <a:r>
              <a:rPr lang="en-US"/>
              <a:t>	30  </a:t>
            </a:r>
            <a:r>
              <a:rPr lang="en-US">
                <a:solidFill>
                  <a:srgbClr val="0000FF"/>
                </a:solidFill>
              </a:rPr>
              <a:t>if</a:t>
            </a:r>
            <a:r>
              <a:rPr lang="en-US"/>
              <a:t> y &gt; 120 </a:t>
            </a:r>
            <a:r>
              <a:rPr lang="en-US">
                <a:solidFill>
                  <a:srgbClr val="FF0303"/>
                </a:solidFill>
              </a:rPr>
              <a:t>goto 60</a:t>
            </a:r>
          </a:p>
          <a:p>
            <a:pPr lvl="1">
              <a:lnSpc>
                <a:spcPct val="115000"/>
              </a:lnSpc>
              <a:buNone/>
            </a:pPr>
            <a:r>
              <a:rPr lang="en-US"/>
              <a:t>	40  k = k+1</a:t>
            </a:r>
          </a:p>
          <a:p>
            <a:pPr lvl="1">
              <a:lnSpc>
                <a:spcPct val="115000"/>
              </a:lnSpc>
              <a:buNone/>
            </a:pPr>
            <a:r>
              <a:rPr lang="en-US"/>
              <a:t>	50  </a:t>
            </a:r>
            <a:r>
              <a:rPr lang="en-US">
                <a:solidFill>
                  <a:srgbClr val="FF0303"/>
                </a:solidFill>
              </a:rPr>
              <a:t>goto 20</a:t>
            </a:r>
          </a:p>
          <a:p>
            <a:pPr lvl="1">
              <a:lnSpc>
                <a:spcPct val="115000"/>
              </a:lnSpc>
              <a:buNone/>
            </a:pPr>
            <a:r>
              <a:rPr lang="en-US"/>
              <a:t>	60  </a:t>
            </a:r>
            <a:r>
              <a:rPr lang="en-US">
                <a:solidFill>
                  <a:srgbClr val="0000FF"/>
                </a:solidFill>
              </a:rPr>
              <a:t>print</a:t>
            </a:r>
            <a:r>
              <a:rPr lang="en-US"/>
              <a:t> k, y</a:t>
            </a:r>
          </a:p>
          <a:p>
            <a:pPr lvl="1">
              <a:lnSpc>
                <a:spcPct val="115000"/>
              </a:lnSpc>
              <a:buNone/>
            </a:pPr>
            <a:r>
              <a:rPr lang="en-US"/>
              <a:t>	70  </a:t>
            </a:r>
            <a:r>
              <a:rPr lang="en-US">
                <a:solidFill>
                  <a:srgbClr val="0000FF"/>
                </a:solidFill>
              </a:rPr>
              <a:t>stop</a:t>
            </a:r>
          </a:p>
          <a:p>
            <a:pPr lvl="1">
              <a:lnSpc>
                <a:spcPct val="115000"/>
              </a:lnSpc>
              <a:buNone/>
            </a:pPr>
            <a:r>
              <a:rPr lang="en-US"/>
              <a:t>	100  y = 3*k*k + 7*k-3</a:t>
            </a:r>
          </a:p>
          <a:p>
            <a:pPr lvl="1">
              <a:lnSpc>
                <a:spcPct val="115000"/>
              </a:lnSpc>
              <a:buNone/>
            </a:pPr>
            <a:r>
              <a:rPr lang="en-US"/>
              <a:t>	110  </a:t>
            </a:r>
            <a:r>
              <a:rPr lang="en-US">
                <a:solidFill>
                  <a:srgbClr val="0000FF"/>
                </a:solidFill>
              </a:rPr>
              <a:t>return</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28056"/>
            <a:ext cx="8382000" cy="4925144"/>
          </a:xfrm>
        </p:spPr>
        <p:txBody>
          <a:bodyPr>
            <a:normAutofit lnSpcReduction="10000"/>
          </a:bodyPr>
          <a:lstStyle/>
          <a:p>
            <a:pPr marL="457200" indent="-457200" algn="just">
              <a:buFont typeface="Wingdings" panose="05000000000000000000" pitchFamily="2" charset="2"/>
              <a:buChar char="v"/>
            </a:pPr>
            <a:r>
              <a:rPr lang="en-US" sz="2800">
                <a:latin typeface="Arial" panose="020B0604020202020204" pitchFamily="34" charset="0"/>
                <a:cs typeface="Arial" panose="020B0604020202020204" pitchFamily="34" charset="0"/>
              </a:rPr>
              <a:t>Tổ chức phân chia chương trình thành các chương trình con (hàm/thủ tục).</a:t>
            </a:r>
          </a:p>
          <a:p>
            <a:pPr marL="0" indent="457200" algn="just">
              <a:buNone/>
            </a:pPr>
            <a:r>
              <a:rPr lang="en-US" sz="2800">
                <a:latin typeface="Arial" panose="020B0604020202020204" pitchFamily="34" charset="0"/>
                <a:cs typeface="Arial" panose="020B0604020202020204" pitchFamily="34" charset="0"/>
              </a:rPr>
              <a:t>-&gt; Vì vậy còn được gọi là </a:t>
            </a:r>
            <a:r>
              <a:rPr lang="en-US" sz="2800" b="1">
                <a:latin typeface="Arial" panose="020B0604020202020204" pitchFamily="34" charset="0"/>
                <a:cs typeface="Arial" panose="020B0604020202020204" pitchFamily="34" charset="0"/>
              </a:rPr>
              <a:t>“Lập trình thủ tục”.</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Mỗi chương trình con đảm nhận xử lý một công việc nhỏ hay một nhóm công việc trong toàn bộ hệ thống.</a:t>
            </a:r>
            <a:endParaRPr lang="en-US"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en-US" sz="2800">
                <a:latin typeface="Arial" panose="020B0604020202020204" pitchFamily="34" charset="0"/>
                <a:cs typeface="Arial" panose="020B0604020202020204" pitchFamily="34" charset="0"/>
              </a:rPr>
              <a:t>Việc trao đổi dữ liệu giữa các chương trình con được thực hiện thông qua </a:t>
            </a:r>
            <a:r>
              <a:rPr lang="en-US" sz="2800" u="sng">
                <a:latin typeface="Arial" panose="020B0604020202020204" pitchFamily="34" charset="0"/>
                <a:cs typeface="Arial" panose="020B0604020202020204" pitchFamily="34" charset="0"/>
              </a:rPr>
              <a:t>các đối số của hàm </a:t>
            </a:r>
            <a:r>
              <a:rPr lang="en-US" sz="2800">
                <a:latin typeface="Arial" panose="020B0604020202020204" pitchFamily="34" charset="0"/>
                <a:cs typeface="Arial" panose="020B0604020202020204" pitchFamily="34" charset="0"/>
              </a:rPr>
              <a:t>và </a:t>
            </a:r>
            <a:r>
              <a:rPr lang="en-US" sz="2800" u="sng">
                <a:latin typeface="Arial" panose="020B0604020202020204" pitchFamily="34" charset="0"/>
                <a:cs typeface="Arial" panose="020B0604020202020204" pitchFamily="34" charset="0"/>
              </a:rPr>
              <a:t>các biến toàn cục</a:t>
            </a:r>
            <a:r>
              <a:rPr lang="en-US" sz="2800">
                <a:latin typeface="Arial" panose="020B0604020202020204" pitchFamily="34" charset="0"/>
                <a:cs typeface="Arial" panose="020B0604020202020204" pitchFamily="34" charset="0"/>
              </a:rPr>
              <a:t>.</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các lệnh có cấu trúc: </a:t>
            </a:r>
            <a:endParaRPr lang="en-US" sz="2800">
              <a:solidFill>
                <a:schemeClr val="tx1">
                  <a:lumMod val="95000"/>
                  <a:lumOff val="5000"/>
                </a:schemeClr>
              </a:solidFill>
              <a:latin typeface="Arial" pitchFamily="34" charset="0"/>
              <a:cs typeface="Arial" pitchFamily="34" charset="0"/>
            </a:endParaRPr>
          </a:p>
          <a:p>
            <a:pPr marL="0" indent="914400" algn="just">
              <a:lnSpc>
                <a:spcPct val="130000"/>
              </a:lnSpc>
              <a:spcBef>
                <a:spcPts val="300"/>
              </a:spcBef>
              <a:spcAft>
                <a:spcPts val="300"/>
              </a:spcAft>
              <a:buNone/>
            </a:pPr>
            <a:r>
              <a:rPr lang="vi-VN" sz="2800">
                <a:solidFill>
                  <a:srgbClr val="0000FF"/>
                </a:solidFill>
                <a:latin typeface="Arial" pitchFamily="34" charset="0"/>
                <a:cs typeface="Arial" pitchFamily="34" charset="0"/>
              </a:rPr>
              <a:t>for, do, while, if then else...</a:t>
            </a:r>
          </a:p>
          <a:p>
            <a:pPr marL="457200" indent="-457200"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ngôn ngữ</a:t>
            </a:r>
            <a:r>
              <a:rPr lang="en-US" sz="2800">
                <a:solidFill>
                  <a:schemeClr val="tx1">
                    <a:lumMod val="95000"/>
                    <a:lumOff val="5000"/>
                  </a:schemeClr>
                </a:solidFill>
                <a:latin typeface="Arial" pitchFamily="34" charset="0"/>
                <a:cs typeface="Arial" pitchFamily="34" charset="0"/>
              </a:rPr>
              <a:t> như </a:t>
            </a:r>
            <a:r>
              <a:rPr lang="vi-VN" sz="2800">
                <a:solidFill>
                  <a:schemeClr val="tx1">
                    <a:lumMod val="95000"/>
                    <a:lumOff val="5000"/>
                  </a:schemeClr>
                </a:solidFill>
                <a:latin typeface="Arial" pitchFamily="34" charset="0"/>
                <a:cs typeface="Arial" pitchFamily="34" charset="0"/>
              </a:rPr>
              <a:t>Pascal, C</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itchFamily="2" charset="2"/>
              <a:buChar char="v"/>
            </a:pPr>
            <a:r>
              <a:rPr lang="vi-VN" sz="2800" b="1">
                <a:solidFill>
                  <a:srgbClr val="FF3300"/>
                </a:solidFill>
                <a:latin typeface="Arial" pitchFamily="34" charset="0"/>
                <a:cs typeface="Arial" pitchFamily="34" charset="0"/>
              </a:rPr>
              <a:t>Ưu điểm</a:t>
            </a:r>
            <a:r>
              <a:rPr lang="en-US" sz="2800" b="1">
                <a:solidFill>
                  <a:srgbClr val="FF3300"/>
                </a:solidFill>
                <a:latin typeface="Arial" pitchFamily="34" charset="0"/>
                <a:cs typeface="Arial" pitchFamily="34" charset="0"/>
              </a:rPr>
              <a:t>:</a:t>
            </a:r>
            <a:endParaRPr lang="vi-VN" sz="2800" b="1">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D</a:t>
            </a:r>
            <a:r>
              <a:rPr lang="vi-VN">
                <a:latin typeface="Arial" pitchFamily="34" charset="0"/>
                <a:cs typeface="Arial" pitchFamily="34" charset="0"/>
              </a:rPr>
              <a:t>ễ hiểu, dễ bảo trì hơn</a:t>
            </a:r>
            <a:r>
              <a:rPr lang="en-US">
                <a:latin typeface="Arial" pitchFamily="34" charset="0"/>
                <a:cs typeface="Arial" pitchFamily="34" charset="0"/>
              </a:rPr>
              <a:t> vì c</a:t>
            </a:r>
            <a:r>
              <a:rPr lang="vi-VN">
                <a:latin typeface="Arial" pitchFamily="34" charset="0"/>
                <a:cs typeface="Arial" pitchFamily="34" charset="0"/>
              </a:rPr>
              <a:t>hương trình được module hóa</a:t>
            </a:r>
            <a:r>
              <a:rPr lang="en-US">
                <a:latin typeface="Arial" pitchFamily="34" charset="0"/>
                <a:cs typeface="Arial" pitchFamily="34" charset="0"/>
              </a:rPr>
              <a:t>.</a:t>
            </a:r>
            <a:endParaRPr lang="vi-VN">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Dễ dàng tạo ra các thư viện phần mềm</a:t>
            </a:r>
            <a:r>
              <a:rPr lang="en-US">
                <a:latin typeface="Arial" pitchFamily="34" charset="0"/>
                <a:cs typeface="Arial" pitchFamily="34" charset="0"/>
              </a:rPr>
              <a:t>.</a:t>
            </a:r>
            <a:endParaRPr lang="vi-VN">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0000FF"/>
                </a:solidFill>
                <a:latin typeface="Arial" pitchFamily="34" charset="0"/>
                <a:cs typeface="Arial" pitchFamily="34" charset="0"/>
              </a:rPr>
              <a:t> Ví dụ</a:t>
            </a:r>
            <a:r>
              <a:rPr lang="vi-VN" sz="2800" b="1">
                <a:solidFill>
                  <a:srgbClr val="0000FF"/>
                </a:solidFill>
                <a:latin typeface="Arial" pitchFamily="34" charset="0"/>
                <a:cs typeface="Arial" pitchFamily="34" charset="0"/>
              </a:rPr>
              <a:t>:</a:t>
            </a:r>
          </a:p>
          <a:p>
            <a:pPr lvl="1">
              <a:lnSpc>
                <a:spcPct val="120000"/>
              </a:lnSpc>
              <a:buNone/>
            </a:pPr>
            <a:r>
              <a:rPr lang="en-US">
                <a:solidFill>
                  <a:srgbClr val="0000FF"/>
                </a:solidFill>
              </a:rPr>
              <a:t>struct</a:t>
            </a:r>
            <a:r>
              <a:rPr lang="en-US"/>
              <a:t> Date {</a:t>
            </a:r>
          </a:p>
          <a:p>
            <a:pPr lvl="1">
              <a:lnSpc>
                <a:spcPct val="120000"/>
              </a:lnSpc>
              <a:buNone/>
            </a:pPr>
            <a:r>
              <a:rPr lang="en-US"/>
              <a:t>		</a:t>
            </a:r>
            <a:r>
              <a:rPr lang="en-US">
                <a:solidFill>
                  <a:srgbClr val="0000FF"/>
                </a:solidFill>
              </a:rPr>
              <a:t>int</a:t>
            </a:r>
            <a:r>
              <a:rPr lang="en-US"/>
              <a:t> year, mon, day;</a:t>
            </a:r>
          </a:p>
          <a:p>
            <a:pPr lvl="1">
              <a:lnSpc>
                <a:spcPct val="120000"/>
              </a:lnSpc>
              <a:buNone/>
            </a:pPr>
            <a:r>
              <a:rPr lang="en-US"/>
              <a:t>};</a:t>
            </a:r>
          </a:p>
          <a:p>
            <a:pPr lvl="1">
              <a:lnSpc>
                <a:spcPct val="120000"/>
              </a:lnSpc>
              <a:buNone/>
            </a:pPr>
            <a:r>
              <a:rPr lang="en-US">
                <a:solidFill>
                  <a:srgbClr val="0000FF"/>
                </a:solidFill>
              </a:rPr>
              <a:t>void</a:t>
            </a:r>
            <a:r>
              <a:rPr lang="en-US"/>
              <a:t> print_date(</a:t>
            </a:r>
            <a:r>
              <a:rPr lang="en-US">
                <a:solidFill>
                  <a:srgbClr val="0000FF"/>
                </a:solidFill>
              </a:rPr>
              <a:t>Date</a:t>
            </a:r>
            <a:r>
              <a:rPr lang="en-US"/>
              <a:t> d) {</a:t>
            </a:r>
          </a:p>
          <a:p>
            <a:pPr lvl="1">
              <a:lnSpc>
                <a:spcPct val="120000"/>
              </a:lnSpc>
              <a:buNone/>
            </a:pPr>
            <a:r>
              <a:rPr lang="en-US"/>
              <a:t>		printf(“%d / %d / %d\n”, d.day, d.mon, d.year);</a:t>
            </a:r>
          </a:p>
          <a:p>
            <a:pPr lvl="1">
              <a:lnSpc>
                <a:spcPct val="120000"/>
              </a:lnSpc>
              <a:buNone/>
            </a:pPr>
            <a:r>
              <a:rPr lang="en-US"/>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1.2 </a:t>
            </a:r>
            <a:r>
              <a:rPr lang="vi-VN" b="1">
                <a:effectLst>
                  <a:outerShdw blurRad="38100" dist="38100" dir="2700000" algn="tl">
                    <a:srgbClr val="000000">
                      <a:alpha val="43137"/>
                    </a:srgbClr>
                  </a:outerShdw>
                </a:effectLst>
                <a:latin typeface="Arial" pitchFamily="34" charset="0"/>
                <a:cs typeface="Arial" pitchFamily="34" charset="0"/>
              </a:rPr>
              <a:t>Lập trình có cấu trúc</a:t>
            </a:r>
            <a:r>
              <a:rPr lang="en-US" b="1">
                <a:effectLst>
                  <a:outerShdw blurRad="38100" dist="38100" dir="2700000" algn="tl">
                    <a:srgbClr val="000000">
                      <a:alpha val="43137"/>
                    </a:srgbClr>
                  </a:outerShdw>
                </a:effectLst>
                <a:latin typeface="Arial" pitchFamily="34" charset="0"/>
                <a:cs typeface="Arial" pitchFamily="34" charset="0"/>
              </a:rPr>
              <a:t> (tt)</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en-US" sz="2800" b="1">
                <a:solidFill>
                  <a:srgbClr val="FF0000"/>
                </a:solidFill>
                <a:latin typeface="Arial" pitchFamily="34" charset="0"/>
                <a:cs typeface="Arial" pitchFamily="34" charset="0"/>
              </a:rPr>
              <a:t> Nhược điểm:</a:t>
            </a:r>
            <a:endParaRPr lang="vi-VN" sz="2800" b="1">
              <a:solidFill>
                <a:srgbClr val="FF00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dùng để xử lý dữ liệu nhưng lại tách rời dữ liệu. </a:t>
            </a:r>
          </a:p>
          <a:p>
            <a:pPr lvl="1" algn="just">
              <a:lnSpc>
                <a:spcPct val="130000"/>
              </a:lnSpc>
              <a:spcBef>
                <a:spcPts val="300"/>
              </a:spcBef>
              <a:spcAft>
                <a:spcPts val="300"/>
              </a:spcAft>
              <a:buFont typeface="Wingdings" pitchFamily="2" charset="2"/>
              <a:buChar char="§"/>
            </a:pPr>
            <a:r>
              <a:rPr lang="en-US" sz="2400">
                <a:latin typeface="Arial" panose="020B0604020202020204" pitchFamily="34" charset="0"/>
                <a:cs typeface="Arial" panose="020B0604020202020204" pitchFamily="34" charset="0"/>
              </a:rPr>
              <a:t>Chương trình = Cấu trúc dữ liệu + Giải thuật </a:t>
            </a:r>
          </a:p>
          <a:p>
            <a:pPr marL="744538" lvl="1" indent="0" algn="just">
              <a:lnSpc>
                <a:spcPct val="130000"/>
              </a:lnSpc>
              <a:spcBef>
                <a:spcPts val="300"/>
              </a:spcBef>
              <a:spcAft>
                <a:spcPts val="300"/>
              </a:spcAft>
              <a:buNone/>
            </a:pPr>
            <a:r>
              <a:rPr lang="en-US" sz="2400">
                <a:latin typeface="Arial" pitchFamily="34" charset="0"/>
                <a:cs typeface="Arial" pitchFamily="34" charset="0"/>
                <a:sym typeface="Wingdings" pitchFamily="2" charset="2"/>
              </a:rPr>
              <a:t> </a:t>
            </a:r>
            <a:r>
              <a:rPr lang="vi-VN" sz="2400">
                <a:latin typeface="Arial" pitchFamily="34" charset="0"/>
                <a:cs typeface="Arial" pitchFamily="34" charset="0"/>
              </a:rPr>
              <a:t>Khi thay đổi cấu trúc dữ liệu </a:t>
            </a:r>
            <a:r>
              <a:rPr lang="en-US" sz="2400">
                <a:latin typeface="Arial" pitchFamily="34" charset="0"/>
                <a:cs typeface="Arial" pitchFamily="34" charset="0"/>
              </a:rPr>
              <a:t>thì </a:t>
            </a:r>
            <a:r>
              <a:rPr lang="vi-VN" sz="2400">
                <a:latin typeface="Arial" pitchFamily="34" charset="0"/>
                <a:cs typeface="Arial" pitchFamily="34" charset="0"/>
              </a:rPr>
              <a:t>thuật toán phải thay đổi theo</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tự động khởi tạo hay giải phóng dữ liệu động</a:t>
            </a:r>
            <a:r>
              <a:rPr lang="en-US" sz="2400">
                <a:latin typeface="Arial" pitchFamily="34" charset="0"/>
                <a:cs typeface="Arial" pitchFamily="34" charset="0"/>
              </a:rPr>
              <a:t>.</a:t>
            </a:r>
            <a:endParaRPr lang="vi-VN"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Không mô tả được đầy đủ, trung thực hệ thống trong thực tế</a:t>
            </a:r>
            <a:r>
              <a:rPr lang="en-US" sz="2400">
                <a:latin typeface="Arial" pitchFamily="34" charset="0"/>
                <a:cs typeface="Arial" pitchFamily="34" charset="0"/>
              </a:rPr>
              <a:t>.</a:t>
            </a:r>
            <a:endParaRPr lang="vi-VN"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212</TotalTime>
  <Words>3870</Words>
  <Application>Microsoft Office PowerPoint</Application>
  <PresentationFormat>On-screen Show (4:3)</PresentationFormat>
  <Paragraphs>548</Paragraphs>
  <Slides>50</Slides>
  <Notes>46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Times New Roman</vt:lpstr>
      <vt:lpstr>Wingdings</vt:lpstr>
      <vt:lpstr>Template</vt:lpstr>
      <vt:lpstr>Visio</vt:lpstr>
      <vt:lpstr>TỔNG QUAN VỀ LẬP TRÌNH HƯỚNG ĐỐI TƯỢNG</vt:lpstr>
      <vt:lpstr>Nội dung</vt:lpstr>
      <vt:lpstr>1. Các phương pháp lập trình</vt:lpstr>
      <vt:lpstr>1.1 Lập trình không có cấu trúc</vt:lpstr>
      <vt:lpstr>1.1 Lập trình không có cấu trúc (tt)</vt:lpstr>
      <vt:lpstr>1.2 Lập trình có cấu trúc</vt:lpstr>
      <vt:lpstr>1.2 Lập trình có cấu trúc (tt)</vt:lpstr>
      <vt:lpstr>1.2 Lập trình có cấu trúc (tt)</vt:lpstr>
      <vt:lpstr>1.2 Lập trình có cấu trúc (tt)</vt:lpstr>
      <vt:lpstr>1.3 Lập trình hướng đối tượng</vt:lpstr>
      <vt:lpstr>1.3 Lập trình hướng đối tượng (tt)</vt:lpstr>
      <vt:lpstr>2. Một số khái niệm cơ bản trong OOP</vt:lpstr>
      <vt:lpstr>2. Một số khái niệm cơ bản trong OOP (tt)</vt:lpstr>
      <vt:lpstr>2. Một số khái niệm cơ bản trong OOP (tt)</vt:lpstr>
      <vt:lpstr>2. Một số khái niệm cơ bản trong OOP (tt)</vt:lpstr>
      <vt:lpstr>2. Một số khái niệm cơ bản trong OOP (tt)</vt:lpstr>
      <vt:lpstr>2. Một số khái niệm cơ bản trong OOP (tt)</vt:lpstr>
      <vt:lpstr>Interacting Objects</vt:lpstr>
      <vt:lpstr>Sơ đồ đối tượng</vt:lpstr>
      <vt:lpstr>Sơ đồ lớp và sơ đồ thể hiện</vt:lpstr>
      <vt:lpstr>3. Các đặc điểm quan trọng của OOP</vt:lpstr>
      <vt:lpstr>Trừu tượng hóa (Abstraction)</vt:lpstr>
      <vt:lpstr>Trừu tượng hóa (tt)</vt:lpstr>
      <vt:lpstr>3.1 Đóng gói (Encapsulation)</vt:lpstr>
      <vt:lpstr>3.1 Đóng gói (Encapsulation)</vt:lpstr>
      <vt:lpstr>3.1 Đóng gói (tt)</vt:lpstr>
      <vt:lpstr>3.1 Đóng gói (tt)</vt:lpstr>
      <vt:lpstr>3.2 Thừa kế (Inheritance)</vt:lpstr>
      <vt:lpstr>3.2 Thừa kế (Inheritance)</vt:lpstr>
      <vt:lpstr>3.2 Thừa kế (Inheritance)</vt:lpstr>
      <vt:lpstr>3.3 Đa hình (Polymorphism)</vt:lpstr>
      <vt:lpstr>3.3 Đa hình (Polymorphism)</vt:lpstr>
      <vt:lpstr>4. Phân tích, thiết kế và lập trình hướng đối tượng</vt:lpstr>
      <vt:lpstr>4. Phân tích, thiết kế và lập trình hướng đối tượng (tt)</vt:lpstr>
      <vt:lpstr>4.1 Phân tích hướng đối tượng</vt:lpstr>
      <vt:lpstr>4.1 Phân tích hướng đối tượng (tt)</vt:lpstr>
      <vt:lpstr>4.1 Phân tích hướng đối tượng (tt)</vt:lpstr>
      <vt:lpstr>4.1 Phân tích hướng đối tượng (tt)</vt:lpstr>
      <vt:lpstr>4.2 Thiết kế hướng đối tượng</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4.2 Thiết kế hướng đối tượng (tt)</vt:lpstr>
      <vt:lpstr>4.3 Lập trình hướng đối tượng</vt:lpstr>
      <vt:lpstr>4.3 Lập trình hướng đối tượng (tt)</vt:lpstr>
      <vt:lpstr>Các ưu điểm của OOP</vt:lpstr>
      <vt:lpstr>Bài tập nộp 1</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Nguyễn Trịnh Đông</cp:lastModifiedBy>
  <cp:revision>879</cp:revision>
  <cp:lastPrinted>1601-01-01T00:00:00Z</cp:lastPrinted>
  <dcterms:created xsi:type="dcterms:W3CDTF">1601-01-01T00:00:00Z</dcterms:created>
  <dcterms:modified xsi:type="dcterms:W3CDTF">2021-03-20T07:40:01Z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