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86"/>
  </p:notesMasterIdLst>
  <p:handoutMasterIdLst>
    <p:handoutMasterId r:id="rId87"/>
  </p:handoutMasterIdLst>
  <p:sldIdLst>
    <p:sldId id="747" r:id="rId2"/>
    <p:sldId id="943" r:id="rId3"/>
    <p:sldId id="1000" r:id="rId4"/>
    <p:sldId id="1001" r:id="rId5"/>
    <p:sldId id="1027" r:id="rId6"/>
    <p:sldId id="1002" r:id="rId7"/>
    <p:sldId id="1003" r:id="rId8"/>
    <p:sldId id="1026" r:id="rId9"/>
    <p:sldId id="1004" r:id="rId10"/>
    <p:sldId id="1005" r:id="rId11"/>
    <p:sldId id="1025" r:id="rId12"/>
    <p:sldId id="1006" r:id="rId13"/>
    <p:sldId id="1007" r:id="rId14"/>
    <p:sldId id="1024" r:id="rId15"/>
    <p:sldId id="1008" r:id="rId16"/>
    <p:sldId id="944" r:id="rId17"/>
    <p:sldId id="729" r:id="rId18"/>
    <p:sldId id="1017" r:id="rId19"/>
    <p:sldId id="1013" r:id="rId20"/>
    <p:sldId id="1018" r:id="rId21"/>
    <p:sldId id="949" r:id="rId22"/>
    <p:sldId id="1037" r:id="rId23"/>
    <p:sldId id="950" r:id="rId24"/>
    <p:sldId id="1039" r:id="rId25"/>
    <p:sldId id="1019" r:id="rId26"/>
    <p:sldId id="1040" r:id="rId27"/>
    <p:sldId id="998" r:id="rId28"/>
    <p:sldId id="999" r:id="rId29"/>
    <p:sldId id="1020" r:id="rId30"/>
    <p:sldId id="953" r:id="rId31"/>
    <p:sldId id="951" r:id="rId32"/>
    <p:sldId id="952" r:id="rId33"/>
    <p:sldId id="956" r:id="rId34"/>
    <p:sldId id="957" r:id="rId35"/>
    <p:sldId id="958" r:id="rId36"/>
    <p:sldId id="995" r:id="rId37"/>
    <p:sldId id="1041" r:id="rId38"/>
    <p:sldId id="1042" r:id="rId39"/>
    <p:sldId id="955" r:id="rId40"/>
    <p:sldId id="988" r:id="rId41"/>
    <p:sldId id="959" r:id="rId42"/>
    <p:sldId id="1043" r:id="rId43"/>
    <p:sldId id="960" r:id="rId44"/>
    <p:sldId id="991" r:id="rId45"/>
    <p:sldId id="1021" r:id="rId46"/>
    <p:sldId id="962" r:id="rId47"/>
    <p:sldId id="966" r:id="rId48"/>
    <p:sldId id="965" r:id="rId49"/>
    <p:sldId id="1029" r:id="rId50"/>
    <p:sldId id="1044" r:id="rId51"/>
    <p:sldId id="964" r:id="rId52"/>
    <p:sldId id="1046" r:id="rId53"/>
    <p:sldId id="968" r:id="rId54"/>
    <p:sldId id="1010" r:id="rId55"/>
    <p:sldId id="1011" r:id="rId56"/>
    <p:sldId id="1023" r:id="rId57"/>
    <p:sldId id="969" r:id="rId58"/>
    <p:sldId id="973" r:id="rId59"/>
    <p:sldId id="972" r:id="rId60"/>
    <p:sldId id="1022" r:id="rId61"/>
    <p:sldId id="979" r:id="rId62"/>
    <p:sldId id="974" r:id="rId63"/>
    <p:sldId id="975" r:id="rId64"/>
    <p:sldId id="982" r:id="rId65"/>
    <p:sldId id="980" r:id="rId66"/>
    <p:sldId id="1028" r:id="rId67"/>
    <p:sldId id="983" r:id="rId68"/>
    <p:sldId id="984" r:id="rId69"/>
    <p:sldId id="1047" r:id="rId70"/>
    <p:sldId id="986" r:id="rId71"/>
    <p:sldId id="1032" r:id="rId72"/>
    <p:sldId id="1036" r:id="rId73"/>
    <p:sldId id="989" r:id="rId74"/>
    <p:sldId id="990" r:id="rId75"/>
    <p:sldId id="1035" r:id="rId76"/>
    <p:sldId id="1048" r:id="rId77"/>
    <p:sldId id="1034" r:id="rId78"/>
    <p:sldId id="992" r:id="rId79"/>
    <p:sldId id="993" r:id="rId80"/>
    <p:sldId id="1033" r:id="rId81"/>
    <p:sldId id="1050" r:id="rId82"/>
    <p:sldId id="1049" r:id="rId83"/>
    <p:sldId id="1051" r:id="rId84"/>
    <p:sldId id="941" r:id="rId8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3265" autoAdjust="0"/>
  </p:normalViewPr>
  <p:slideViewPr>
    <p:cSldViewPr>
      <p:cViewPr varScale="1">
        <p:scale>
          <a:sx n="81" d="100"/>
          <a:sy n="81" d="100"/>
        </p:scale>
        <p:origin x="1908" y="9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3/20/2021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3/20/2021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1608742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154335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579077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151416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12381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2307170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 Đa giác: hình chữ nhật, hình tam giác</a:t>
            </a:r>
          </a:p>
          <a:p>
            <a:r>
              <a:rPr lang="en-US"/>
              <a:t>- Động vật trên cạn: mèo, ngựa, gà</a:t>
            </a:r>
          </a:p>
          <a:p>
            <a:r>
              <a:rPr lang="en-US"/>
              <a:t>- Động vật dưới nước: cá, bạch tuộc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2979869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13839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900250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709562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842897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1727346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4006632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76402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3835012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3443984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4038082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868687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43881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113303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2657603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25572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073889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813197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Khởi gán giá trị cho các thuộc tính của lớp dùng kiểu xây dựng hàm tạo của lớp bao: NamSinh(ns)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2706586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3823871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508805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itchFamily="34" charset="0"/>
                <a:cs typeface="Arial" pitchFamily="34" charset="0"/>
              </a:rPr>
              <a:t>Vì</a:t>
            </a:r>
            <a:r>
              <a:rPr lang="vi-VN" sz="1200">
                <a:latin typeface="Arial" pitchFamily="34" charset="0"/>
                <a:cs typeface="Arial" pitchFamily="34" charset="0"/>
              </a:rPr>
              <a:t> một đối tượng Sinh viên là một đối tượng Người</a:t>
            </a:r>
            <a:r>
              <a:rPr lang="en-US" sz="1200">
                <a:latin typeface="Arial" pitchFamily="34" charset="0"/>
                <a:cs typeface="Arial" pitchFamily="34" charset="0"/>
              </a:rPr>
              <a:t> (Sinh viên là Người)</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a:latin typeface="Arial" pitchFamily="34" charset="0"/>
                <a:cs typeface="Arial" pitchFamily="34" charset="0"/>
              </a:rPr>
              <a:t>N</a:t>
            </a:r>
            <a:r>
              <a:rPr lang="en-US" sz="1200">
                <a:latin typeface="Arial" pitchFamily="34" charset="0"/>
                <a:cs typeface="Arial" pitchFamily="34" charset="0"/>
              </a:rPr>
              <a:t>ên có thể thay một đối tượng Người bằng</a:t>
            </a:r>
            <a:r>
              <a:rPr lang="vi-VN" sz="1200">
                <a:latin typeface="Arial" pitchFamily="34" charset="0"/>
                <a:cs typeface="Arial" pitchFamily="34" charset="0"/>
              </a:rPr>
              <a:t> một đối tượng Sinh viên (chuyển kiểu</a:t>
            </a:r>
            <a:r>
              <a:rPr lang="en-US" sz="1200">
                <a:latin typeface="Arial" pitchFamily="34" charset="0"/>
                <a:cs typeface="Arial" pitchFamily="34" charset="0"/>
              </a:rPr>
              <a:t> tự động Sinh viên -&gt; Người</a:t>
            </a:r>
            <a:r>
              <a:rPr lang="vi-VN" sz="1200">
                <a:latin typeface="Arial" pitchFamily="34" charset="0"/>
                <a:cs typeface="Arial" pitchFamily="34" charset="0"/>
              </a:rPr>
              <a:t>)</a:t>
            </a:r>
            <a:endParaRPr lang="en-US" sz="1200">
              <a:latin typeface="Arial" pitchFamily="34" charset="0"/>
              <a:cs typeface="Arial" pitchFamily="34" charset="0"/>
            </a:endParaRPr>
          </a:p>
          <a:p>
            <a:endParaRPr lang="en-US"/>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1679237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1976896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4081340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2862484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37553008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301377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3026458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15481058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42935303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1">
              <a:latin typeface="Courier New" pitchFamily="49"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1858747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ct val="20000"/>
              </a:spcBef>
            </a:pPr>
            <a:endParaRPr lang="en-US" altLang="zh-TW" sz="1200" b="0">
              <a:ea typeface="新細明體" pitchFamily="18" charset="-12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3683010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1">
              <a:latin typeface="Courier New" pitchFamily="49"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31688408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13971150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10922037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4264027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11146216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4030430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1121389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2862417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27854908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24986611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36274307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31816094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32480754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20626591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13599254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27744852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4001464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297593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2771264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26212241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15881815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extLst>
      <p:ext uri="{BB962C8B-B14F-4D97-AF65-F5344CB8AC3E}">
        <p14:creationId xmlns:p14="http://schemas.microsoft.com/office/powerpoint/2010/main" val="19819002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33957364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6482210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extLst>
      <p:ext uri="{BB962C8B-B14F-4D97-AF65-F5344CB8AC3E}">
        <p14:creationId xmlns:p14="http://schemas.microsoft.com/office/powerpoint/2010/main" val="38069770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extLst>
      <p:ext uri="{BB962C8B-B14F-4D97-AF65-F5344CB8AC3E}">
        <p14:creationId xmlns:p14="http://schemas.microsoft.com/office/powerpoint/2010/main" val="18180222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extLst>
      <p:ext uri="{BB962C8B-B14F-4D97-AF65-F5344CB8AC3E}">
        <p14:creationId xmlns:p14="http://schemas.microsoft.com/office/powerpoint/2010/main" val="21720395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70</a:t>
            </a:fld>
            <a:endParaRPr lang="en-US"/>
          </a:p>
        </p:txBody>
      </p:sp>
    </p:spTree>
    <p:extLst>
      <p:ext uri="{BB962C8B-B14F-4D97-AF65-F5344CB8AC3E}">
        <p14:creationId xmlns:p14="http://schemas.microsoft.com/office/powerpoint/2010/main" val="122675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1730741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71</a:t>
            </a:fld>
            <a:endParaRPr lang="en-US"/>
          </a:p>
        </p:txBody>
      </p:sp>
    </p:spTree>
    <p:extLst>
      <p:ext uri="{BB962C8B-B14F-4D97-AF65-F5344CB8AC3E}">
        <p14:creationId xmlns:p14="http://schemas.microsoft.com/office/powerpoint/2010/main" val="20733459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72</a:t>
            </a:fld>
            <a:endParaRPr lang="en-US"/>
          </a:p>
        </p:txBody>
      </p:sp>
    </p:spTree>
    <p:extLst>
      <p:ext uri="{BB962C8B-B14F-4D97-AF65-F5344CB8AC3E}">
        <p14:creationId xmlns:p14="http://schemas.microsoft.com/office/powerpoint/2010/main" val="12773923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73</a:t>
            </a:fld>
            <a:endParaRPr lang="en-US"/>
          </a:p>
        </p:txBody>
      </p:sp>
    </p:spTree>
    <p:extLst>
      <p:ext uri="{BB962C8B-B14F-4D97-AF65-F5344CB8AC3E}">
        <p14:creationId xmlns:p14="http://schemas.microsoft.com/office/powerpoint/2010/main" val="252283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74</a:t>
            </a:fld>
            <a:endParaRPr lang="en-US"/>
          </a:p>
        </p:txBody>
      </p:sp>
    </p:spTree>
    <p:extLst>
      <p:ext uri="{BB962C8B-B14F-4D97-AF65-F5344CB8AC3E}">
        <p14:creationId xmlns:p14="http://schemas.microsoft.com/office/powerpoint/2010/main" val="19183037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75</a:t>
            </a:fld>
            <a:endParaRPr lang="en-US"/>
          </a:p>
        </p:txBody>
      </p:sp>
    </p:spTree>
    <p:extLst>
      <p:ext uri="{BB962C8B-B14F-4D97-AF65-F5344CB8AC3E}">
        <p14:creationId xmlns:p14="http://schemas.microsoft.com/office/powerpoint/2010/main" val="17929536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76</a:t>
            </a:fld>
            <a:endParaRPr lang="en-US"/>
          </a:p>
        </p:txBody>
      </p:sp>
    </p:spTree>
    <p:extLst>
      <p:ext uri="{BB962C8B-B14F-4D97-AF65-F5344CB8AC3E}">
        <p14:creationId xmlns:p14="http://schemas.microsoft.com/office/powerpoint/2010/main" val="36932336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77</a:t>
            </a:fld>
            <a:endParaRPr lang="en-US"/>
          </a:p>
        </p:txBody>
      </p:sp>
    </p:spTree>
    <p:extLst>
      <p:ext uri="{BB962C8B-B14F-4D97-AF65-F5344CB8AC3E}">
        <p14:creationId xmlns:p14="http://schemas.microsoft.com/office/powerpoint/2010/main" val="3864050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78</a:t>
            </a:fld>
            <a:endParaRPr lang="en-US"/>
          </a:p>
        </p:txBody>
      </p:sp>
    </p:spTree>
    <p:extLst>
      <p:ext uri="{BB962C8B-B14F-4D97-AF65-F5344CB8AC3E}">
        <p14:creationId xmlns:p14="http://schemas.microsoft.com/office/powerpoint/2010/main" val="3905217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79</a:t>
            </a:fld>
            <a:endParaRPr lang="en-US"/>
          </a:p>
        </p:txBody>
      </p:sp>
    </p:spTree>
    <p:extLst>
      <p:ext uri="{BB962C8B-B14F-4D97-AF65-F5344CB8AC3E}">
        <p14:creationId xmlns:p14="http://schemas.microsoft.com/office/powerpoint/2010/main" val="29034201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80</a:t>
            </a:fld>
            <a:endParaRPr lang="en-US"/>
          </a:p>
        </p:txBody>
      </p:sp>
    </p:spTree>
    <p:extLst>
      <p:ext uri="{BB962C8B-B14F-4D97-AF65-F5344CB8AC3E}">
        <p14:creationId xmlns:p14="http://schemas.microsoft.com/office/powerpoint/2010/main" val="4104457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42023117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81</a:t>
            </a:fld>
            <a:endParaRPr lang="en-US"/>
          </a:p>
        </p:txBody>
      </p:sp>
    </p:spTree>
    <p:extLst>
      <p:ext uri="{BB962C8B-B14F-4D97-AF65-F5344CB8AC3E}">
        <p14:creationId xmlns:p14="http://schemas.microsoft.com/office/powerpoint/2010/main" val="5816714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82</a:t>
            </a:fld>
            <a:endParaRPr lang="en-US"/>
          </a:p>
        </p:txBody>
      </p:sp>
    </p:spTree>
    <p:extLst>
      <p:ext uri="{BB962C8B-B14F-4D97-AF65-F5344CB8AC3E}">
        <p14:creationId xmlns:p14="http://schemas.microsoft.com/office/powerpoint/2010/main" val="10204857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83</a:t>
            </a:fld>
            <a:endParaRPr lang="en-US"/>
          </a:p>
        </p:txBody>
      </p:sp>
    </p:spTree>
    <p:extLst>
      <p:ext uri="{BB962C8B-B14F-4D97-AF65-F5344CB8AC3E}">
        <p14:creationId xmlns:p14="http://schemas.microsoft.com/office/powerpoint/2010/main" val="298523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210324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20/03/2021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20/03/2021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20/03/2021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20/03/2021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20/03/2021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20/03/2021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20/03/2021</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20/03/2021</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20/03/2021</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20/03/2021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20/03/2021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20/03/2021</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03910" y="2057400"/>
            <a:ext cx="6172200" cy="2209800"/>
          </a:xfrm>
        </p:spPr>
        <p:txBody>
          <a:bodyPr>
            <a:noAutofit/>
          </a:bodyPr>
          <a:lstStyle/>
          <a:p>
            <a:r>
              <a:rPr lang="en-US" sz="4600" b="1">
                <a:solidFill>
                  <a:schemeClr val="tx1"/>
                </a:solidFill>
              </a:rPr>
              <a:t>DẪN XUẤT V</a:t>
            </a:r>
            <a:r>
              <a:rPr lang="en-US" sz="4600" b="1"/>
              <a:t>À THỪA KẾ</a:t>
            </a:r>
            <a:endParaRPr lang="es-ES" sz="4600" b="1" dirty="0">
              <a:solidFill>
                <a:schemeClr val="tx1"/>
              </a:solidFill>
            </a:endParaRPr>
          </a:p>
        </p:txBody>
      </p:sp>
      <p:sp>
        <p:nvSpPr>
          <p:cNvPr id="3" name="Rectangle 3"/>
          <p:cNvSpPr>
            <a:spLocks noGrp="1" noChangeArrowheads="1"/>
          </p:cNvSpPr>
          <p:nvPr>
            <p:ph type="subTitle" idx="1"/>
          </p:nvPr>
        </p:nvSpPr>
        <p:spPr>
          <a:xfrm>
            <a:off x="3048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Quan hệ n-n</a:t>
            </a:r>
          </a:p>
        </p:txBody>
      </p:sp>
      <p:sp>
        <p:nvSpPr>
          <p:cNvPr id="3" name="Content Placeholder 2"/>
          <p:cNvSpPr>
            <a:spLocks noGrp="1"/>
          </p:cNvSpPr>
          <p:nvPr>
            <p:ph idx="1"/>
          </p:nvPr>
        </p:nvSpPr>
        <p:spPr>
          <a:xfrm>
            <a:off x="457200" y="1781504"/>
            <a:ext cx="8077200" cy="4009696"/>
          </a:xfrm>
        </p:spPr>
        <p:txBody>
          <a:bodyPr>
            <a:normAutofit/>
          </a:bodyPr>
          <a:lstStyle/>
          <a:p>
            <a:pPr marL="463550" indent="-463550" algn="just">
              <a:lnSpc>
                <a:spcPct val="130000"/>
              </a:lnSpc>
              <a:spcBef>
                <a:spcPts val="300"/>
              </a:spcBef>
              <a:spcAft>
                <a:spcPts val="300"/>
              </a:spcAft>
              <a:buFont typeface="Wingdings" pitchFamily="2" charset="2"/>
              <a:buChar char="v"/>
            </a:pPr>
            <a:r>
              <a:rPr lang="vi-VN" b="1">
                <a:latin typeface="Arial" pitchFamily="34" charset="0"/>
                <a:cs typeface="Arial" pitchFamily="34" charset="0"/>
              </a:rPr>
              <a:t>Khái niệm: </a:t>
            </a:r>
            <a:endParaRPr lang="en-US" b="1">
              <a:latin typeface="Arial" pitchFamily="34" charset="0"/>
              <a:cs typeface="Arial" pitchFamily="34" charset="0"/>
            </a:endParaRPr>
          </a:p>
          <a:p>
            <a:pPr marL="0" indent="0" algn="just">
              <a:lnSpc>
                <a:spcPct val="130000"/>
              </a:lnSpc>
              <a:spcBef>
                <a:spcPts val="300"/>
              </a:spcBef>
              <a:spcAft>
                <a:spcPts val="300"/>
              </a:spcAft>
              <a:buNone/>
            </a:pPr>
            <a:r>
              <a:rPr lang="en-US">
                <a:latin typeface="Arial" pitchFamily="34" charset="0"/>
                <a:cs typeface="Arial" pitchFamily="34" charset="0"/>
              </a:rPr>
              <a:t>H</a:t>
            </a:r>
            <a:r>
              <a:rPr lang="vi-VN">
                <a:latin typeface="Arial" pitchFamily="34" charset="0"/>
                <a:cs typeface="Arial" pitchFamily="34" charset="0"/>
              </a:rPr>
              <a:t>ai lớp đối tượng được gọi là </a:t>
            </a:r>
            <a:r>
              <a:rPr lang="en-US">
                <a:latin typeface="Arial" pitchFamily="34" charset="0"/>
                <a:cs typeface="Arial" pitchFamily="34" charset="0"/>
              </a:rPr>
              <a:t>có </a:t>
            </a:r>
            <a:r>
              <a:rPr lang="vi-VN">
                <a:latin typeface="Arial" pitchFamily="34" charset="0"/>
                <a:cs typeface="Arial" pitchFamily="34" charset="0"/>
              </a:rPr>
              <a:t>quan hệ </a:t>
            </a:r>
            <a:r>
              <a:rPr lang="en-US" b="1">
                <a:latin typeface="Arial" pitchFamily="34" charset="0"/>
                <a:cs typeface="Arial" pitchFamily="34" charset="0"/>
              </a:rPr>
              <a:t>n-n</a:t>
            </a:r>
            <a:r>
              <a:rPr lang="vi-VN">
                <a:latin typeface="Arial" pitchFamily="34" charset="0"/>
                <a:cs typeface="Arial" pitchFamily="34" charset="0"/>
              </a:rPr>
              <a:t> với nhau khi </a:t>
            </a:r>
            <a:r>
              <a:rPr lang="en-US" b="1">
                <a:latin typeface="Arial" pitchFamily="34" charset="0"/>
                <a:cs typeface="Arial" pitchFamily="34" charset="0"/>
              </a:rPr>
              <a:t>1</a:t>
            </a:r>
            <a:r>
              <a:rPr lang="vi-VN">
                <a:latin typeface="Arial" pitchFamily="34" charset="0"/>
                <a:cs typeface="Arial" pitchFamily="34" charset="0"/>
              </a:rPr>
              <a:t> đối tượng thuộc lớp này </a:t>
            </a:r>
            <a:r>
              <a:rPr lang="en-US">
                <a:latin typeface="Arial" pitchFamily="34" charset="0"/>
                <a:cs typeface="Arial" pitchFamily="34" charset="0"/>
              </a:rPr>
              <a:t>có </a:t>
            </a:r>
            <a:r>
              <a:rPr lang="vi-VN">
                <a:latin typeface="Arial" pitchFamily="34" charset="0"/>
                <a:cs typeface="Arial" pitchFamily="34" charset="0"/>
              </a:rPr>
              <a:t>quan hệ với </a:t>
            </a:r>
            <a:r>
              <a:rPr lang="en-US" b="1">
                <a:latin typeface="Arial" pitchFamily="34" charset="0"/>
                <a:cs typeface="Arial" pitchFamily="34" charset="0"/>
              </a:rPr>
              <a:t>n</a:t>
            </a:r>
            <a:r>
              <a:rPr lang="vi-VN">
                <a:latin typeface="Arial" pitchFamily="34" charset="0"/>
                <a:cs typeface="Arial" pitchFamily="34" charset="0"/>
              </a:rPr>
              <a:t> đối tượng thuộc lớp kia và </a:t>
            </a:r>
            <a:r>
              <a:rPr lang="en-US" b="1">
                <a:latin typeface="Arial" pitchFamily="34" charset="0"/>
                <a:cs typeface="Arial" pitchFamily="34" charset="0"/>
              </a:rPr>
              <a:t>1</a:t>
            </a:r>
            <a:r>
              <a:rPr lang="vi-VN">
                <a:latin typeface="Arial" pitchFamily="34" charset="0"/>
                <a:cs typeface="Arial" pitchFamily="34" charset="0"/>
              </a:rPr>
              <a:t> đối tượng </a:t>
            </a:r>
            <a:r>
              <a:rPr lang="en-US">
                <a:latin typeface="Arial" pitchFamily="34" charset="0"/>
                <a:cs typeface="Arial" pitchFamily="34" charset="0"/>
              </a:rPr>
              <a:t>thuộc </a:t>
            </a:r>
            <a:r>
              <a:rPr lang="vi-VN">
                <a:latin typeface="Arial" pitchFamily="34" charset="0"/>
                <a:cs typeface="Arial" pitchFamily="34" charset="0"/>
              </a:rPr>
              <a:t>lớp kia cũng có quan hệ với </a:t>
            </a:r>
            <a:r>
              <a:rPr lang="en-US" b="1">
                <a:latin typeface="Arial" pitchFamily="34" charset="0"/>
                <a:cs typeface="Arial" pitchFamily="34" charset="0"/>
              </a:rPr>
              <a:t>n</a:t>
            </a:r>
            <a:r>
              <a:rPr lang="vi-VN">
                <a:latin typeface="Arial" pitchFamily="34" charset="0"/>
                <a:cs typeface="Arial" pitchFamily="34" charset="0"/>
              </a:rPr>
              <a:t> đối tượng thuộc lớp này.</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958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Quan hệ n-n (tt)</a:t>
            </a:r>
          </a:p>
        </p:txBody>
      </p:sp>
      <p:sp>
        <p:nvSpPr>
          <p:cNvPr id="3" name="Content Placeholder 2"/>
          <p:cNvSpPr>
            <a:spLocks noGrp="1"/>
          </p:cNvSpPr>
          <p:nvPr>
            <p:ph idx="1"/>
          </p:nvPr>
        </p:nvSpPr>
        <p:spPr>
          <a:xfrm>
            <a:off x="381000" y="1600200"/>
            <a:ext cx="8382000" cy="48006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anose="020B0604020202020204" pitchFamily="34" charset="0"/>
                <a:cs typeface="Arial" pitchFamily="34" charset="0"/>
              </a:rPr>
              <a:t>Kí hiệu:</a:t>
            </a:r>
          </a:p>
          <a:p>
            <a:pPr marL="0" indent="0" algn="just">
              <a:lnSpc>
                <a:spcPct val="130000"/>
              </a:lnSpc>
              <a:spcBef>
                <a:spcPts val="300"/>
              </a:spcBef>
              <a:spcAft>
                <a:spcPts val="300"/>
              </a:spcAft>
              <a:buNone/>
            </a:pPr>
            <a:endParaRPr lang="en-US">
              <a:solidFill>
                <a:schemeClr val="tx1">
                  <a:lumMod val="95000"/>
                  <a:lumOff val="5000"/>
                </a:schemeClr>
              </a:solidFill>
              <a:latin typeface="Arial" panose="020B0604020202020204" pitchFamily="34" charset="0"/>
              <a:cs typeface="Arial" pitchFamily="34" charset="0"/>
            </a:endParaRPr>
          </a:p>
          <a:p>
            <a:pPr marL="0" indent="0" algn="just">
              <a:lnSpc>
                <a:spcPct val="130000"/>
              </a:lnSpc>
              <a:spcBef>
                <a:spcPts val="300"/>
              </a:spcBef>
              <a:spcAft>
                <a:spcPts val="300"/>
              </a:spcAft>
              <a:buNone/>
            </a:pPr>
            <a:endParaRPr lang="en-US" sz="1050">
              <a:solidFill>
                <a:schemeClr val="tx1">
                  <a:lumMod val="95000"/>
                  <a:lumOff val="5000"/>
                </a:schemeClr>
              </a:solidFill>
              <a:latin typeface="Arial" panose="020B0604020202020204" pitchFamily="34" charset="0"/>
              <a:cs typeface="Arial" pitchFamily="34" charset="0"/>
            </a:endParaRPr>
          </a:p>
          <a:p>
            <a:pPr marL="0" indent="0" algn="just">
              <a:lnSpc>
                <a:spcPct val="130000"/>
              </a:lnSpc>
              <a:spcBef>
                <a:spcPts val="300"/>
              </a:spcBef>
              <a:spcAft>
                <a:spcPts val="300"/>
              </a:spcAft>
              <a:buNone/>
            </a:pPr>
            <a:r>
              <a:rPr lang="vi-VN">
                <a:latin typeface="Arial" panose="020B0604020202020204" pitchFamily="34" charset="0"/>
                <a:cs typeface="Arial" panose="020B0604020202020204" pitchFamily="34" charset="0"/>
              </a:rPr>
              <a:t>Trong hình vẽ trên ta nói: </a:t>
            </a:r>
            <a:r>
              <a:rPr lang="en-US" b="1">
                <a:latin typeface="Arial" panose="020B0604020202020204" pitchFamily="34" charset="0"/>
                <a:cs typeface="Arial" panose="020B0604020202020204"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với </a:t>
            </a:r>
            <a:r>
              <a:rPr lang="en-US" b="1">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và </a:t>
            </a:r>
            <a:r>
              <a:rPr lang="en-US" b="1">
                <a:latin typeface="Arial" panose="020B0604020202020204" pitchFamily="34" charset="0"/>
                <a:cs typeface="Arial" panose="020B0604020202020204" pitchFamily="34" charset="0"/>
              </a:rPr>
              <a:t>1</a:t>
            </a:r>
            <a:r>
              <a:rPr lang="vi-VN">
                <a:latin typeface="Arial" panose="020B0604020202020204" pitchFamily="34" charset="0"/>
                <a:cs typeface="Arial" panose="020B0604020202020204" pitchFamily="34" charset="0"/>
              </a:rPr>
              <a:t> đối tượng </a:t>
            </a:r>
            <a:r>
              <a:rPr lang="en-US">
                <a:latin typeface="Arial" panose="020B0604020202020204" pitchFamily="34" charset="0"/>
                <a:cs typeface="Arial" panose="020B0604020202020204" pitchFamily="34" charset="0"/>
              </a:rPr>
              <a:t>thuộc </a:t>
            </a:r>
            <a:r>
              <a:rPr lang="vi-VN">
                <a:latin typeface="Arial" panose="020B0604020202020204" pitchFamily="34" charset="0"/>
                <a:cs typeface="Arial" panose="020B0604020202020204" pitchFamily="34" charset="0"/>
              </a:rPr>
              <a:t>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cũng có quan hệ với </a:t>
            </a:r>
            <a:r>
              <a:rPr lang="vi-VN" b="1">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anose="020B0604020202020204" pitchFamily="34" charset="0"/>
              <a:cs typeface="Arial" pitchFamily="34" charset="0"/>
            </a:endParaRPr>
          </a:p>
          <a:p>
            <a:pPr algn="just">
              <a:lnSpc>
                <a:spcPct val="130000"/>
              </a:lnSpc>
              <a:spcBef>
                <a:spcPts val="300"/>
              </a:spcBef>
              <a:spcAft>
                <a:spcPts val="300"/>
              </a:spcAft>
              <a:buFont typeface="Wingdings" pitchFamily="2" charset="2"/>
              <a:buChar char="v"/>
            </a:pPr>
            <a:endParaRPr lang="vi-VN">
              <a:solidFill>
                <a:schemeClr val="tx1">
                  <a:lumMod val="95000"/>
                  <a:lumOff val="5000"/>
                </a:schemeClr>
              </a:solidFill>
              <a:latin typeface="Arial" panose="020B0604020202020204"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grpSp>
        <p:nvGrpSpPr>
          <p:cNvPr id="15" name="Group 14"/>
          <p:cNvGrpSpPr/>
          <p:nvPr/>
        </p:nvGrpSpPr>
        <p:grpSpPr>
          <a:xfrm>
            <a:off x="2667000" y="2209800"/>
            <a:ext cx="5105400" cy="785648"/>
            <a:chOff x="2667000" y="5562600"/>
            <a:chExt cx="5105400" cy="785648"/>
          </a:xfrm>
        </p:grpSpPr>
        <p:grpSp>
          <p:nvGrpSpPr>
            <p:cNvPr id="7" name="Group 6"/>
            <p:cNvGrpSpPr/>
            <p:nvPr/>
          </p:nvGrpSpPr>
          <p:grpSpPr>
            <a:xfrm>
              <a:off x="2667000" y="5562600"/>
              <a:ext cx="5105400" cy="785648"/>
              <a:chOff x="2667000" y="5562600"/>
              <a:chExt cx="5105400" cy="785648"/>
            </a:xfrm>
          </p:grpSpPr>
          <p:grpSp>
            <p:nvGrpSpPr>
              <p:cNvPr id="8" name="Group 7"/>
              <p:cNvGrpSpPr/>
              <p:nvPr/>
            </p:nvGrpSpPr>
            <p:grpSpPr>
              <a:xfrm>
                <a:off x="2667000" y="5562600"/>
                <a:ext cx="5105400" cy="785648"/>
                <a:chOff x="2133600" y="4953000"/>
                <a:chExt cx="5105400" cy="785648"/>
              </a:xfrm>
            </p:grpSpPr>
            <p:sp>
              <p:nvSpPr>
                <p:cNvPr id="10" name="Rectangle 9"/>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A</a:t>
                  </a:r>
                </a:p>
              </p:txBody>
            </p:sp>
            <p:sp>
              <p:nvSpPr>
                <p:cNvPr id="11" name="Rectangle 10"/>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B</a:t>
                  </a:r>
                </a:p>
              </p:txBody>
            </p:sp>
            <p:cxnSp>
              <p:nvCxnSpPr>
                <p:cNvPr id="12" name="Straight Connector 11"/>
                <p:cNvCxnSpPr>
                  <a:stCxn id="10" idx="3"/>
                  <a:endCxn id="11"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0" y="4953000"/>
                  <a:ext cx="1447800" cy="461665"/>
                </a:xfrm>
                <a:prstGeom prst="rect">
                  <a:avLst/>
                </a:prstGeom>
                <a:noFill/>
              </p:spPr>
              <p:txBody>
                <a:bodyPr wrap="square" rtlCol="0">
                  <a:spAutoFit/>
                </a:bodyPr>
                <a:lstStyle/>
                <a:p>
                  <a:pPr algn="ctr"/>
                  <a:r>
                    <a:rPr lang="en-US" sz="2400">
                      <a:solidFill>
                        <a:srgbClr val="0000FF"/>
                      </a:solidFill>
                    </a:rPr>
                    <a:t>Quan hệ</a:t>
                  </a:r>
                </a:p>
              </p:txBody>
            </p:sp>
          </p:grpSp>
          <p:sp>
            <p:nvSpPr>
              <p:cNvPr id="9" name="Oval 8"/>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p:cNvSpPr/>
            <p:nvPr/>
          </p:nvSpPr>
          <p:spPr>
            <a:xfrm>
              <a:off x="4191000" y="59436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499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Quan hệ n-n (tt)</a:t>
            </a:r>
          </a:p>
        </p:txBody>
      </p:sp>
      <p:sp>
        <p:nvSpPr>
          <p:cNvPr id="3" name="Content Placeholder 2"/>
          <p:cNvSpPr>
            <a:spLocks noGrp="1"/>
          </p:cNvSpPr>
          <p:nvPr>
            <p:ph idx="1"/>
          </p:nvPr>
        </p:nvSpPr>
        <p:spPr>
          <a:xfrm>
            <a:off x="457200" y="1447800"/>
            <a:ext cx="8382000" cy="819017"/>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a:t>
            </a:r>
            <a:endParaRPr lang="vi-VN"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705600" y="6641207"/>
            <a:ext cx="2133600" cy="228600"/>
          </a:xfrm>
        </p:spPr>
        <p:txBody>
          <a:bodyPr/>
          <a:lstStyle/>
          <a:p>
            <a:pPr>
              <a:defRPr/>
            </a:pPr>
            <a:fld id="{C28B05EC-EEAD-4141-B1F4-06C30AD2BDCB}" type="slidenum">
              <a:rPr lang="en-US" smtClean="0"/>
              <a:pPr>
                <a:defRPr/>
              </a:pPr>
              <a:t>12</a:t>
            </a:fld>
            <a:endParaRPr lang="en-US"/>
          </a:p>
        </p:txBody>
      </p:sp>
      <p:grpSp>
        <p:nvGrpSpPr>
          <p:cNvPr id="29" name="Group 28"/>
          <p:cNvGrpSpPr/>
          <p:nvPr/>
        </p:nvGrpSpPr>
        <p:grpSpPr>
          <a:xfrm>
            <a:off x="1028700" y="2438400"/>
            <a:ext cx="6667500" cy="762000"/>
            <a:chOff x="685800" y="2286000"/>
            <a:chExt cx="6667500" cy="762000"/>
          </a:xfrm>
        </p:grpSpPr>
        <p:grpSp>
          <p:nvGrpSpPr>
            <p:cNvPr id="7" name="Group 6"/>
            <p:cNvGrpSpPr/>
            <p:nvPr/>
          </p:nvGrpSpPr>
          <p:grpSpPr>
            <a:xfrm>
              <a:off x="685800" y="2286000"/>
              <a:ext cx="6667500" cy="762000"/>
              <a:chOff x="1828800" y="4976648"/>
              <a:chExt cx="6667500" cy="762000"/>
            </a:xfrm>
          </p:grpSpPr>
          <p:sp>
            <p:nvSpPr>
              <p:cNvPr id="8" name="Rectangle 7"/>
              <p:cNvSpPr/>
              <p:nvPr/>
            </p:nvSpPr>
            <p:spPr>
              <a:xfrm>
                <a:off x="1828800" y="5129048"/>
                <a:ext cx="2133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SINHVIEN</a:t>
                </a: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MONHOC</a:t>
                </a:r>
              </a:p>
            </p:txBody>
          </p:sp>
          <p:cxnSp>
            <p:nvCxnSpPr>
              <p:cNvPr id="10" name="Straight Connector 9"/>
              <p:cNvCxnSpPr>
                <a:cxnSpLocks/>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a:solidFill>
                      <a:srgbClr val="0000FF"/>
                    </a:solidFill>
                  </a:rPr>
                  <a:t>Học</a:t>
                </a:r>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19400" y="261444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1333500" y="37338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BACSI</a:t>
                </a: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BENHNHAN</a:t>
                </a: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59468" y="4953000"/>
                <a:ext cx="1905000" cy="461665"/>
              </a:xfrm>
              <a:prstGeom prst="rect">
                <a:avLst/>
              </a:prstGeom>
              <a:noFill/>
            </p:spPr>
            <p:txBody>
              <a:bodyPr wrap="square" rtlCol="0">
                <a:spAutoFit/>
              </a:bodyPr>
              <a:lstStyle/>
              <a:p>
                <a:pPr algn="ctr"/>
                <a:r>
                  <a:rPr lang="en-US" sz="2400">
                    <a:solidFill>
                      <a:srgbClr val="0000FF"/>
                    </a:solidFill>
                  </a:rPr>
                  <a:t>Khám bệnh</a:t>
                </a:r>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194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p:nvPr/>
        </p:nvSpPr>
        <p:spPr>
          <a:xfrm>
            <a:off x="914400" y="5334000"/>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GIAOVIEN</a:t>
            </a:r>
          </a:p>
        </p:txBody>
      </p:sp>
      <p:sp>
        <p:nvSpPr>
          <p:cNvPr id="19" name="Rectangle 18"/>
          <p:cNvSpPr/>
          <p:nvPr/>
        </p:nvSpPr>
        <p:spPr>
          <a:xfrm>
            <a:off x="5448300" y="5334000"/>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MONHOC</a:t>
            </a:r>
          </a:p>
        </p:txBody>
      </p:sp>
      <p:cxnSp>
        <p:nvCxnSpPr>
          <p:cNvPr id="20" name="Straight Connector 19"/>
          <p:cNvCxnSpPr>
            <a:cxnSpLocks/>
            <a:stCxn id="18" idx="3"/>
            <a:endCxn id="19" idx="1"/>
          </p:cNvCxnSpPr>
          <p:nvPr/>
        </p:nvCxnSpPr>
        <p:spPr>
          <a:xfrm>
            <a:off x="3162300" y="5638800"/>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43300" y="5181600"/>
            <a:ext cx="1676400" cy="461665"/>
          </a:xfrm>
          <a:prstGeom prst="rect">
            <a:avLst/>
          </a:prstGeom>
          <a:noFill/>
        </p:spPr>
        <p:txBody>
          <a:bodyPr wrap="square" rtlCol="0">
            <a:spAutoFit/>
          </a:bodyPr>
          <a:lstStyle/>
          <a:p>
            <a:pPr algn="ctr"/>
            <a:r>
              <a:rPr lang="en-US" sz="2400">
                <a:solidFill>
                  <a:srgbClr val="0000FF"/>
                </a:solidFill>
              </a:rPr>
              <a:t>Dạy</a:t>
            </a:r>
          </a:p>
        </p:txBody>
      </p:sp>
      <p:sp>
        <p:nvSpPr>
          <p:cNvPr id="24" name="Oval 23"/>
          <p:cNvSpPr/>
          <p:nvPr/>
        </p:nvSpPr>
        <p:spPr>
          <a:xfrm>
            <a:off x="5295900" y="55258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162300" y="55258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58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500" b="1">
                <a:effectLst>
                  <a:outerShdw blurRad="38100" dist="38100" dir="2700000" algn="tl">
                    <a:srgbClr val="000000">
                      <a:alpha val="43137"/>
                    </a:srgbClr>
                  </a:outerShdw>
                </a:effectLst>
                <a:latin typeface="Arial" pitchFamily="34" charset="0"/>
                <a:cs typeface="Arial" pitchFamily="34" charset="0"/>
              </a:rPr>
              <a:t>1.4 Quan hệ đặc biệt hóa – tổng quát hóa</a:t>
            </a:r>
          </a:p>
        </p:txBody>
      </p:sp>
      <p:sp>
        <p:nvSpPr>
          <p:cNvPr id="3" name="Content Placeholder 2"/>
          <p:cNvSpPr>
            <a:spLocks noGrp="1"/>
          </p:cNvSpPr>
          <p:nvPr>
            <p:ph idx="1"/>
          </p:nvPr>
        </p:nvSpPr>
        <p:spPr>
          <a:xfrm>
            <a:off x="304800" y="1655382"/>
            <a:ext cx="8382000" cy="3907218"/>
          </a:xfrm>
        </p:spPr>
        <p:txBody>
          <a:bodyPr>
            <a:normAutofit/>
          </a:bodyPr>
          <a:lstStyle/>
          <a:p>
            <a:pPr marL="463550" indent="-463550" algn="just">
              <a:lnSpc>
                <a:spcPct val="130000"/>
              </a:lnSpc>
              <a:spcBef>
                <a:spcPts val="300"/>
              </a:spcBef>
              <a:spcAft>
                <a:spcPts val="300"/>
              </a:spcAft>
              <a:buFont typeface="Wingdings" pitchFamily="2" charset="2"/>
              <a:buChar char="v"/>
            </a:pPr>
            <a:r>
              <a:rPr lang="vi-VN" b="1">
                <a:latin typeface="Arial" pitchFamily="34" charset="0"/>
                <a:cs typeface="Arial" pitchFamily="34" charset="0"/>
              </a:rPr>
              <a:t>Khái niệm: </a:t>
            </a:r>
            <a:endParaRPr lang="en-US" b="1">
              <a:latin typeface="Arial" pitchFamily="34" charset="0"/>
              <a:cs typeface="Arial" pitchFamily="34" charset="0"/>
            </a:endParaRPr>
          </a:p>
          <a:p>
            <a:pPr marL="0" indent="0" algn="just">
              <a:lnSpc>
                <a:spcPct val="130000"/>
              </a:lnSpc>
              <a:spcBef>
                <a:spcPts val="300"/>
              </a:spcBef>
              <a:spcAft>
                <a:spcPts val="300"/>
              </a:spcAft>
              <a:buNone/>
            </a:pPr>
            <a:r>
              <a:rPr lang="en-US">
                <a:latin typeface="Arial" pitchFamily="34" charset="0"/>
                <a:cs typeface="Arial" pitchFamily="34" charset="0"/>
              </a:rPr>
              <a:t>H</a:t>
            </a:r>
            <a:r>
              <a:rPr lang="vi-VN">
                <a:latin typeface="Arial" pitchFamily="34" charset="0"/>
                <a:cs typeface="Arial" pitchFamily="34" charset="0"/>
              </a:rPr>
              <a:t>ai lớp đối tượng được gọi là</a:t>
            </a:r>
            <a:r>
              <a:rPr lang="en-US">
                <a:latin typeface="Arial" pitchFamily="34" charset="0"/>
                <a:cs typeface="Arial" pitchFamily="34" charset="0"/>
              </a:rPr>
              <a:t> có</a:t>
            </a:r>
            <a:r>
              <a:rPr lang="vi-VN">
                <a:latin typeface="Arial" pitchFamily="34" charset="0"/>
                <a:cs typeface="Arial" pitchFamily="34" charset="0"/>
              </a:rPr>
              <a:t> quan hệ </a:t>
            </a:r>
            <a:r>
              <a:rPr lang="vi-VN" b="1">
                <a:latin typeface="Arial" pitchFamily="34" charset="0"/>
                <a:cs typeface="Arial" pitchFamily="34" charset="0"/>
              </a:rPr>
              <a:t>đặc biệt hóa-tổng quát hóa </a:t>
            </a:r>
            <a:r>
              <a:rPr lang="vi-VN">
                <a:latin typeface="Arial" pitchFamily="34" charset="0"/>
                <a:cs typeface="Arial" pitchFamily="34" charset="0"/>
              </a:rPr>
              <a:t>với nhau khi lớp đối tượng này </a:t>
            </a:r>
            <a:r>
              <a:rPr lang="vi-VN" u="sng">
                <a:latin typeface="Arial" pitchFamily="34" charset="0"/>
                <a:cs typeface="Arial" pitchFamily="34" charset="0"/>
              </a:rPr>
              <a:t>là trường hợp đặc biệt</a:t>
            </a:r>
            <a:r>
              <a:rPr lang="vi-VN">
                <a:latin typeface="Arial" pitchFamily="34" charset="0"/>
                <a:cs typeface="Arial" pitchFamily="34" charset="0"/>
              </a:rPr>
              <a:t> của lớp đối tượng kia và lớp đối tượng kia </a:t>
            </a:r>
            <a:r>
              <a:rPr lang="vi-VN" u="sng">
                <a:latin typeface="Arial" pitchFamily="34" charset="0"/>
                <a:cs typeface="Arial" pitchFamily="34" charset="0"/>
              </a:rPr>
              <a:t>là trường hợp tổng quát</a:t>
            </a:r>
            <a:r>
              <a:rPr lang="vi-VN" b="1" i="1">
                <a:latin typeface="Arial" pitchFamily="34" charset="0"/>
                <a:cs typeface="Arial" pitchFamily="34" charset="0"/>
              </a:rPr>
              <a:t> </a:t>
            </a:r>
            <a:r>
              <a:rPr lang="vi-VN">
                <a:latin typeface="Arial" pitchFamily="34" charset="0"/>
                <a:cs typeface="Arial" pitchFamily="34" charset="0"/>
              </a:rPr>
              <a:t>của lớp đối tượng này.</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237642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300" b="1">
                <a:effectLst>
                  <a:outerShdw blurRad="38100" dist="38100" dir="2700000" algn="tl">
                    <a:srgbClr val="000000">
                      <a:alpha val="43137"/>
                    </a:srgbClr>
                  </a:outerShdw>
                </a:effectLst>
                <a:latin typeface="Arial" pitchFamily="34" charset="0"/>
                <a:cs typeface="Arial" pitchFamily="34" charset="0"/>
              </a:rPr>
              <a:t>1.4 Quan hệ đặc biệt hóa – tổng quát hóa (tt)</a:t>
            </a:r>
          </a:p>
        </p:txBody>
      </p:sp>
      <p:sp>
        <p:nvSpPr>
          <p:cNvPr id="3" name="Content Placeholder 2"/>
          <p:cNvSpPr>
            <a:spLocks noGrp="1"/>
          </p:cNvSpPr>
          <p:nvPr>
            <p:ph idx="1"/>
          </p:nvPr>
        </p:nvSpPr>
        <p:spPr>
          <a:xfrm>
            <a:off x="488732" y="1573925"/>
            <a:ext cx="8121868" cy="4903075"/>
          </a:xfrm>
        </p:spPr>
        <p:txBody>
          <a:bodyPr>
            <a:normAutofit fontScale="92500" lnSpcReduction="10000"/>
          </a:bodyPr>
          <a:lstStyle/>
          <a:p>
            <a:pPr marL="463550" indent="-463550" algn="just">
              <a:lnSpc>
                <a:spcPct val="130000"/>
              </a:lnSpc>
              <a:spcBef>
                <a:spcPts val="300"/>
              </a:spcBef>
              <a:spcAft>
                <a:spcPts val="300"/>
              </a:spcAft>
              <a:buFont typeface="Wingdings" pitchFamily="2" charset="2"/>
              <a:buChar char="v"/>
            </a:pPr>
            <a:r>
              <a:rPr lang="en-US" b="1">
                <a:latin typeface="Arial" pitchFamily="34" charset="0"/>
                <a:cs typeface="Arial" pitchFamily="34" charset="0"/>
              </a:rPr>
              <a:t>Kí kiệu:</a:t>
            </a: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a:p>
            <a:pPr marL="0" indent="0" algn="just">
              <a:lnSpc>
                <a:spcPct val="130000"/>
              </a:lnSpc>
              <a:spcBef>
                <a:spcPts val="300"/>
              </a:spcBef>
              <a:spcAft>
                <a:spcPts val="300"/>
              </a:spcAft>
              <a:buNone/>
            </a:pPr>
            <a:r>
              <a:rPr lang="vi-VN"/>
              <a:t>Trong hình vẽ trên ta nói: lớp đối tượng </a:t>
            </a:r>
            <a:r>
              <a:rPr lang="vi-VN" b="1"/>
              <a:t>B</a:t>
            </a:r>
            <a:r>
              <a:rPr lang="vi-VN"/>
              <a:t> </a:t>
            </a:r>
            <a:r>
              <a:rPr lang="vi-VN" u="sng"/>
              <a:t>là trường hợp đặc biệt</a:t>
            </a:r>
            <a:r>
              <a:rPr lang="vi-VN"/>
              <a:t> của lớp đối tượng </a:t>
            </a:r>
            <a:r>
              <a:rPr lang="vi-VN" b="1"/>
              <a:t>A</a:t>
            </a:r>
            <a:r>
              <a:rPr lang="vi-VN"/>
              <a:t> và lớp đối tượng </a:t>
            </a:r>
            <a:r>
              <a:rPr lang="vi-VN" b="1"/>
              <a:t>A</a:t>
            </a:r>
            <a:r>
              <a:rPr lang="vi-VN"/>
              <a:t> </a:t>
            </a:r>
            <a:r>
              <a:rPr lang="vi-VN" u="sng"/>
              <a:t>là trường hợp tổng quát</a:t>
            </a:r>
            <a:r>
              <a:rPr lang="vi-VN"/>
              <a:t> của lớp đối tượng </a:t>
            </a:r>
            <a:r>
              <a:rPr lang="vi-VN" b="1"/>
              <a:t>B</a:t>
            </a:r>
            <a:r>
              <a:rPr lang="vi-VN"/>
              <a:t>.</a:t>
            </a:r>
            <a:endParaRPr lang="en-US"/>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grpSp>
        <p:nvGrpSpPr>
          <p:cNvPr id="18" name="Group 17"/>
          <p:cNvGrpSpPr/>
          <p:nvPr/>
        </p:nvGrpSpPr>
        <p:grpSpPr>
          <a:xfrm>
            <a:off x="3810000" y="2125718"/>
            <a:ext cx="1524000" cy="1836682"/>
            <a:chOff x="5715000" y="4800600"/>
            <a:chExt cx="1524000" cy="1836682"/>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A</a:t>
              </a:r>
            </a:p>
          </p:txBody>
        </p:sp>
        <p:sp>
          <p:nvSpPr>
            <p:cNvPr id="9" name="Rectangle 8"/>
            <p:cNvSpPr/>
            <p:nvPr/>
          </p:nvSpPr>
          <p:spPr>
            <a:xfrm>
              <a:off x="5715000" y="6027682"/>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B</a:t>
              </a:r>
            </a:p>
          </p:txBody>
        </p:sp>
        <p:sp>
          <p:nvSpPr>
            <p:cNvPr id="15" name="Isosceles Triangle 14"/>
            <p:cNvSpPr/>
            <p:nvPr/>
          </p:nvSpPr>
          <p:spPr>
            <a:xfrm>
              <a:off x="6356132" y="541020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9" idx="0"/>
              <a:endCxn id="15" idx="3"/>
            </p:cNvCxnSpPr>
            <p:nvPr/>
          </p:nvCxnSpPr>
          <p:spPr>
            <a:xfrm flipH="1" flipV="1">
              <a:off x="6470432" y="5638800"/>
              <a:ext cx="6568" cy="388882"/>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322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300" b="1">
                <a:effectLst>
                  <a:outerShdw blurRad="38100" dist="38100" dir="2700000" algn="tl">
                    <a:srgbClr val="000000">
                      <a:alpha val="43137"/>
                    </a:srgbClr>
                  </a:outerShdw>
                </a:effectLst>
                <a:latin typeface="Arial" pitchFamily="34" charset="0"/>
                <a:cs typeface="Arial" pitchFamily="34" charset="0"/>
              </a:rPr>
              <a:t>1.4 Quan hệ đặc biệt hóa – tổng quát hóa (tt)</a:t>
            </a:r>
          </a:p>
        </p:txBody>
      </p:sp>
      <p:sp>
        <p:nvSpPr>
          <p:cNvPr id="3" name="Content Placeholder 2"/>
          <p:cNvSpPr>
            <a:spLocks noGrp="1"/>
          </p:cNvSpPr>
          <p:nvPr>
            <p:ph idx="1"/>
          </p:nvPr>
        </p:nvSpPr>
        <p:spPr>
          <a:xfrm>
            <a:off x="457200" y="1600200"/>
            <a:ext cx="8382000" cy="7620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a:t>
            </a:r>
            <a:endParaRPr lang="vi-VN" b="1">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grpSp>
        <p:nvGrpSpPr>
          <p:cNvPr id="7" name="Group 6"/>
          <p:cNvGrpSpPr/>
          <p:nvPr/>
        </p:nvGrpSpPr>
        <p:grpSpPr>
          <a:xfrm>
            <a:off x="1066800" y="2895600"/>
            <a:ext cx="2819402" cy="2514600"/>
            <a:chOff x="5713859" y="4800600"/>
            <a:chExt cx="1523697" cy="2514600"/>
          </a:xfrm>
        </p:grpSpPr>
        <p:sp>
          <p:nvSpPr>
            <p:cNvPr id="8" name="Rectangle 7"/>
            <p:cNvSpPr/>
            <p:nvPr/>
          </p:nvSpPr>
          <p:spPr>
            <a:xfrm>
              <a:off x="5713859" y="4800600"/>
              <a:ext cx="152369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TAMGIAC</a:t>
              </a:r>
            </a:p>
          </p:txBody>
        </p:sp>
        <p:sp>
          <p:nvSpPr>
            <p:cNvPr id="9" name="Rectangle 8"/>
            <p:cNvSpPr/>
            <p:nvPr/>
          </p:nvSpPr>
          <p:spPr>
            <a:xfrm>
              <a:off x="5713860" y="6705600"/>
              <a:ext cx="1523696"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TAMGIACCAN</a:t>
              </a:r>
            </a:p>
          </p:txBody>
        </p:sp>
        <p:sp>
          <p:nvSpPr>
            <p:cNvPr id="10" name="Isosceles Triangle 9"/>
            <p:cNvSpPr/>
            <p:nvPr/>
          </p:nvSpPr>
          <p:spPr>
            <a:xfrm>
              <a:off x="6416632" y="5410200"/>
              <a:ext cx="120844"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0"/>
              <a:endCxn id="10"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105400" y="2895600"/>
            <a:ext cx="2819400" cy="2514600"/>
            <a:chOff x="5715000" y="4800600"/>
            <a:chExt cx="1524000" cy="2514600"/>
          </a:xfrm>
        </p:grpSpPr>
        <p:sp>
          <p:nvSpPr>
            <p:cNvPr id="13" name="Rectangle 12"/>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NGUOI</a:t>
              </a:r>
            </a:p>
          </p:txBody>
        </p:sp>
        <p:sp>
          <p:nvSpPr>
            <p:cNvPr id="14" name="Rectangle 13"/>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SINHVIEN</a:t>
              </a:r>
            </a:p>
          </p:txBody>
        </p:sp>
        <p:sp>
          <p:nvSpPr>
            <p:cNvPr id="15" name="Isosceles Triangle 14"/>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0"/>
              <a:endCxn id="15"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991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9" name="AutoShape 5"/>
          <p:cNvSpPr>
            <a:spLocks noChangeArrowheads="1"/>
          </p:cNvSpPr>
          <p:nvPr/>
        </p:nvSpPr>
        <p:spPr bwMode="auto">
          <a:xfrm>
            <a:off x="4464268" y="2727434"/>
            <a:ext cx="1905000" cy="641132"/>
          </a:xfrm>
          <a:prstGeom prst="triangle">
            <a:avLst>
              <a:gd name="adj" fmla="val 50000"/>
            </a:avLst>
          </a:prstGeom>
          <a:solidFill>
            <a:srgbClr val="000066"/>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Triangle</a:t>
            </a:r>
          </a:p>
        </p:txBody>
      </p:sp>
      <p:sp>
        <p:nvSpPr>
          <p:cNvPr id="10" name="Rectangle 6"/>
          <p:cNvSpPr>
            <a:spLocks noChangeArrowheads="1"/>
          </p:cNvSpPr>
          <p:nvPr/>
        </p:nvSpPr>
        <p:spPr bwMode="auto">
          <a:xfrm>
            <a:off x="3505200" y="1524000"/>
            <a:ext cx="1828800" cy="5334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sz="2800">
                <a:solidFill>
                  <a:srgbClr val="000066"/>
                </a:solidFill>
                <a:ea typeface="新細明體" pitchFamily="18" charset="-120"/>
              </a:rPr>
              <a:t>Polygon</a:t>
            </a:r>
          </a:p>
        </p:txBody>
      </p:sp>
      <p:sp>
        <p:nvSpPr>
          <p:cNvPr id="11" name="Line 7"/>
          <p:cNvSpPr>
            <a:spLocks noChangeShapeType="1"/>
          </p:cNvSpPr>
          <p:nvPr/>
        </p:nvSpPr>
        <p:spPr bwMode="auto">
          <a:xfrm flipH="1">
            <a:off x="3276600" y="2057400"/>
            <a:ext cx="609600" cy="762000"/>
          </a:xfrm>
          <a:prstGeom prst="line">
            <a:avLst/>
          </a:prstGeom>
          <a:noFill/>
          <a:ln w="38100">
            <a:solidFill>
              <a:schemeClr val="tx1"/>
            </a:solidFill>
            <a:round/>
            <a:headEnd type="triangle" w="med" len="med"/>
            <a:tailEnd/>
          </a:ln>
          <a:effectLst/>
        </p:spPr>
        <p:txBody>
          <a:bodyPr/>
          <a:lstStyle/>
          <a:p>
            <a:endParaRPr lang="en-US"/>
          </a:p>
        </p:txBody>
      </p:sp>
      <p:sp>
        <p:nvSpPr>
          <p:cNvPr id="12" name="Line 8"/>
          <p:cNvSpPr>
            <a:spLocks noChangeShapeType="1"/>
          </p:cNvSpPr>
          <p:nvPr/>
        </p:nvSpPr>
        <p:spPr bwMode="auto">
          <a:xfrm>
            <a:off x="4876800" y="2057400"/>
            <a:ext cx="533400" cy="685800"/>
          </a:xfrm>
          <a:prstGeom prst="line">
            <a:avLst/>
          </a:prstGeom>
          <a:noFill/>
          <a:ln w="38100">
            <a:solidFill>
              <a:schemeClr val="tx1"/>
            </a:solidFill>
            <a:round/>
            <a:headEnd type="triangle" w="med" len="med"/>
            <a:tailEnd/>
          </a:ln>
          <a:effectLst/>
        </p:spPr>
        <p:txBody>
          <a:bodyPr/>
          <a:lstStyle/>
          <a:p>
            <a:endParaRPr lang="en-US"/>
          </a:p>
        </p:txBody>
      </p:sp>
      <p:grpSp>
        <p:nvGrpSpPr>
          <p:cNvPr id="14" name="Group 4"/>
          <p:cNvGrpSpPr>
            <a:grpSpLocks/>
          </p:cNvGrpSpPr>
          <p:nvPr/>
        </p:nvGrpSpPr>
        <p:grpSpPr bwMode="auto">
          <a:xfrm>
            <a:off x="914398" y="3581400"/>
            <a:ext cx="7696196" cy="2895600"/>
            <a:chOff x="336" y="1296"/>
            <a:chExt cx="5182" cy="1872"/>
          </a:xfrm>
        </p:grpSpPr>
        <p:sp>
          <p:nvSpPr>
            <p:cNvPr id="15" name="Rectangle 5"/>
            <p:cNvSpPr>
              <a:spLocks noChangeArrowheads="1"/>
            </p:cNvSpPr>
            <p:nvPr/>
          </p:nvSpPr>
          <p:spPr bwMode="auto">
            <a:xfrm>
              <a:off x="336" y="1296"/>
              <a:ext cx="5182" cy="1872"/>
            </a:xfrm>
            <a:prstGeom prst="rect">
              <a:avLst/>
            </a:prstGeom>
            <a:solidFill>
              <a:srgbClr val="FFE699"/>
            </a:solidFill>
            <a:ln w="0">
              <a:noFill/>
              <a:miter lim="800000"/>
              <a:headEnd/>
              <a:tailEnd/>
            </a:ln>
            <a:effectLst/>
          </p:spPr>
          <p:txBody>
            <a:bodyPr/>
            <a:lstStyle/>
            <a:p>
              <a:endParaRPr lang="en-US" b="0"/>
            </a:p>
          </p:txBody>
        </p:sp>
        <p:grpSp>
          <p:nvGrpSpPr>
            <p:cNvPr id="16" name="Group 6"/>
            <p:cNvGrpSpPr>
              <a:grpSpLocks/>
            </p:cNvGrpSpPr>
            <p:nvPr/>
          </p:nvGrpSpPr>
          <p:grpSpPr bwMode="auto">
            <a:xfrm>
              <a:off x="2198" y="1344"/>
              <a:ext cx="1037" cy="224"/>
              <a:chOff x="0" y="0"/>
              <a:chExt cx="20000" cy="20000"/>
            </a:xfrm>
          </p:grpSpPr>
          <p:grpSp>
            <p:nvGrpSpPr>
              <p:cNvPr id="62" name="Group 7"/>
              <p:cNvGrpSpPr>
                <a:grpSpLocks/>
              </p:cNvGrpSpPr>
              <p:nvPr/>
            </p:nvGrpSpPr>
            <p:grpSpPr bwMode="auto">
              <a:xfrm>
                <a:off x="9" y="0"/>
                <a:ext cx="19991" cy="20000"/>
                <a:chOff x="0" y="0"/>
                <a:chExt cx="20000" cy="20000"/>
              </a:xfrm>
            </p:grpSpPr>
            <p:sp>
              <p:nvSpPr>
                <p:cNvPr id="64" name="Freeform 8"/>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5" name="Freeform 9"/>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63" name="Rectangle 10"/>
              <p:cNvSpPr>
                <a:spLocks noChangeArrowheads="1"/>
              </p:cNvSpPr>
              <p:nvPr/>
            </p:nvSpPr>
            <p:spPr bwMode="auto">
              <a:xfrm>
                <a:off x="0" y="6005"/>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Animal</a:t>
                </a:r>
                <a:endParaRPr lang="en-US" sz="1800" b="0" noProof="1">
                  <a:latin typeface="Verdana" pitchFamily="34" charset="0"/>
                </a:endParaRPr>
              </a:p>
            </p:txBody>
          </p:sp>
        </p:grpSp>
        <p:grpSp>
          <p:nvGrpSpPr>
            <p:cNvPr id="17" name="Group 11"/>
            <p:cNvGrpSpPr>
              <a:grpSpLocks/>
            </p:cNvGrpSpPr>
            <p:nvPr/>
          </p:nvGrpSpPr>
          <p:grpSpPr bwMode="auto">
            <a:xfrm>
              <a:off x="384" y="2758"/>
              <a:ext cx="2074" cy="224"/>
              <a:chOff x="0" y="0"/>
              <a:chExt cx="20003" cy="20000"/>
            </a:xfrm>
          </p:grpSpPr>
          <p:grpSp>
            <p:nvGrpSpPr>
              <p:cNvPr id="47" name="Group 12"/>
              <p:cNvGrpSpPr>
                <a:grpSpLocks/>
              </p:cNvGrpSpPr>
              <p:nvPr/>
            </p:nvGrpSpPr>
            <p:grpSpPr bwMode="auto">
              <a:xfrm>
                <a:off x="0" y="0"/>
                <a:ext cx="6114" cy="20000"/>
                <a:chOff x="0" y="0"/>
                <a:chExt cx="20000" cy="20000"/>
              </a:xfrm>
            </p:grpSpPr>
            <p:grpSp>
              <p:nvGrpSpPr>
                <p:cNvPr id="58" name="Group 13"/>
                <p:cNvGrpSpPr>
                  <a:grpSpLocks/>
                </p:cNvGrpSpPr>
                <p:nvPr/>
              </p:nvGrpSpPr>
              <p:grpSpPr bwMode="auto">
                <a:xfrm>
                  <a:off x="16" y="0"/>
                  <a:ext cx="19984" cy="20000"/>
                  <a:chOff x="0" y="0"/>
                  <a:chExt cx="20000" cy="20000"/>
                </a:xfrm>
              </p:grpSpPr>
              <p:sp>
                <p:nvSpPr>
                  <p:cNvPr id="60"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1"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9"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Cat</a:t>
                  </a:r>
                  <a:endParaRPr lang="en-US" sz="1800" b="0" noProof="1">
                    <a:latin typeface="Verdana" pitchFamily="34" charset="0"/>
                  </a:endParaRPr>
                </a:p>
              </p:txBody>
            </p:sp>
          </p:grpSp>
          <p:grpSp>
            <p:nvGrpSpPr>
              <p:cNvPr id="48" name="Group 17"/>
              <p:cNvGrpSpPr>
                <a:grpSpLocks/>
              </p:cNvGrpSpPr>
              <p:nvPr/>
            </p:nvGrpSpPr>
            <p:grpSpPr bwMode="auto">
              <a:xfrm>
                <a:off x="6942" y="0"/>
                <a:ext cx="6116" cy="20000"/>
                <a:chOff x="3" y="0"/>
                <a:chExt cx="19997" cy="20000"/>
              </a:xfrm>
            </p:grpSpPr>
            <p:grpSp>
              <p:nvGrpSpPr>
                <p:cNvPr id="54" name="Group 18"/>
                <p:cNvGrpSpPr>
                  <a:grpSpLocks/>
                </p:cNvGrpSpPr>
                <p:nvPr/>
              </p:nvGrpSpPr>
              <p:grpSpPr bwMode="auto">
                <a:xfrm>
                  <a:off x="26" y="0"/>
                  <a:ext cx="19974" cy="20000"/>
                  <a:chOff x="0" y="0"/>
                  <a:chExt cx="20000" cy="20000"/>
                </a:xfrm>
              </p:grpSpPr>
              <p:sp>
                <p:nvSpPr>
                  <p:cNvPr id="56"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7"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5"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H</a:t>
                  </a:r>
                  <a:r>
                    <a:rPr lang="en-US" sz="1800" b="0" noProof="1">
                      <a:latin typeface="Verdana" pitchFamily="34" charset="0"/>
                    </a:rPr>
                    <a:t>or</a:t>
                  </a:r>
                  <a:r>
                    <a:rPr lang="en-US" sz="1800" b="0">
                      <a:latin typeface="Verdana" pitchFamily="34" charset="0"/>
                    </a:rPr>
                    <a:t>se</a:t>
                  </a:r>
                  <a:endParaRPr lang="en-US" sz="1800" b="0" noProof="1">
                    <a:latin typeface="Verdana" pitchFamily="34" charset="0"/>
                  </a:endParaRPr>
                </a:p>
              </p:txBody>
            </p:sp>
          </p:grpSp>
          <p:grpSp>
            <p:nvGrpSpPr>
              <p:cNvPr id="49" name="Group 22"/>
              <p:cNvGrpSpPr>
                <a:grpSpLocks/>
              </p:cNvGrpSpPr>
              <p:nvPr/>
            </p:nvGrpSpPr>
            <p:grpSpPr bwMode="auto">
              <a:xfrm>
                <a:off x="13882" y="0"/>
                <a:ext cx="6121" cy="20000"/>
                <a:chOff x="-2" y="0"/>
                <a:chExt cx="20014" cy="20000"/>
              </a:xfrm>
            </p:grpSpPr>
            <p:grpSp>
              <p:nvGrpSpPr>
                <p:cNvPr id="50" name="Group 23"/>
                <p:cNvGrpSpPr>
                  <a:grpSpLocks/>
                </p:cNvGrpSpPr>
                <p:nvPr/>
              </p:nvGrpSpPr>
              <p:grpSpPr bwMode="auto">
                <a:xfrm>
                  <a:off x="26" y="0"/>
                  <a:ext cx="19986" cy="20000"/>
                  <a:chOff x="0" y="0"/>
                  <a:chExt cx="20012" cy="20000"/>
                </a:xfrm>
              </p:grpSpPr>
              <p:sp>
                <p:nvSpPr>
                  <p:cNvPr id="52"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3" name="Freeform 25"/>
                  <p:cNvSpPr>
                    <a:spLocks/>
                  </p:cNvSpPr>
                  <p:nvPr/>
                </p:nvSpPr>
                <p:spPr bwMode="auto">
                  <a:xfrm>
                    <a:off x="8" y="41"/>
                    <a:ext cx="20004" cy="19959"/>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1" name="Rectangle 26"/>
                <p:cNvSpPr>
                  <a:spLocks noChangeArrowheads="1"/>
                </p:cNvSpPr>
                <p:nvPr/>
              </p:nvSpPr>
              <p:spPr bwMode="auto">
                <a:xfrm>
                  <a:off x="-2" y="6019"/>
                  <a:ext cx="19999" cy="10911"/>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Chicken	</a:t>
                  </a:r>
                  <a:endParaRPr lang="en-US" sz="1800" b="0" noProof="1">
                    <a:latin typeface="Verdana" pitchFamily="34" charset="0"/>
                  </a:endParaRPr>
                </a:p>
              </p:txBody>
            </p:sp>
          </p:grpSp>
        </p:grpSp>
        <p:grpSp>
          <p:nvGrpSpPr>
            <p:cNvPr id="18" name="Group 27"/>
            <p:cNvGrpSpPr>
              <a:grpSpLocks/>
            </p:cNvGrpSpPr>
            <p:nvPr/>
          </p:nvGrpSpPr>
          <p:grpSpPr bwMode="auto">
            <a:xfrm>
              <a:off x="657" y="1999"/>
              <a:ext cx="1527" cy="224"/>
              <a:chOff x="0" y="0"/>
              <a:chExt cx="20000" cy="20000"/>
            </a:xfrm>
          </p:grpSpPr>
          <p:grpSp>
            <p:nvGrpSpPr>
              <p:cNvPr id="43" name="Group 28"/>
              <p:cNvGrpSpPr>
                <a:grpSpLocks/>
              </p:cNvGrpSpPr>
              <p:nvPr/>
            </p:nvGrpSpPr>
            <p:grpSpPr bwMode="auto">
              <a:xfrm>
                <a:off x="10" y="0"/>
                <a:ext cx="19990" cy="20000"/>
                <a:chOff x="0" y="0"/>
                <a:chExt cx="20000" cy="20000"/>
              </a:xfrm>
            </p:grpSpPr>
            <p:sp>
              <p:nvSpPr>
                <p:cNvPr id="45"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6"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4"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T</a:t>
                </a:r>
                <a:r>
                  <a:rPr lang="en-US" sz="1800" b="0" noProof="1">
                    <a:latin typeface="Verdana" pitchFamily="34" charset="0"/>
                  </a:rPr>
                  <a:t>er</a:t>
                </a:r>
                <a:r>
                  <a:rPr lang="en-US" sz="1800" b="0">
                    <a:latin typeface="Verdana" pitchFamily="34" charset="0"/>
                  </a:rPr>
                  <a:t>restrialAnimal</a:t>
                </a:r>
                <a:endParaRPr lang="en-US" sz="1800" b="0" noProof="1">
                  <a:latin typeface="Verdana" pitchFamily="34" charset="0"/>
                </a:endParaRPr>
              </a:p>
            </p:txBody>
          </p:sp>
        </p:grpSp>
        <p:grpSp>
          <p:nvGrpSpPr>
            <p:cNvPr id="19" name="Group 32"/>
            <p:cNvGrpSpPr>
              <a:grpSpLocks/>
            </p:cNvGrpSpPr>
            <p:nvPr/>
          </p:nvGrpSpPr>
          <p:grpSpPr bwMode="auto">
            <a:xfrm>
              <a:off x="3292" y="1999"/>
              <a:ext cx="1526" cy="224"/>
              <a:chOff x="0" y="0"/>
              <a:chExt cx="20000" cy="20000"/>
            </a:xfrm>
          </p:grpSpPr>
          <p:grpSp>
            <p:nvGrpSpPr>
              <p:cNvPr id="39" name="Group 33"/>
              <p:cNvGrpSpPr>
                <a:grpSpLocks/>
              </p:cNvGrpSpPr>
              <p:nvPr/>
            </p:nvGrpSpPr>
            <p:grpSpPr bwMode="auto">
              <a:xfrm>
                <a:off x="10" y="0"/>
                <a:ext cx="19990" cy="20000"/>
                <a:chOff x="0" y="0"/>
                <a:chExt cx="20000" cy="20000"/>
              </a:xfrm>
            </p:grpSpPr>
            <p:sp>
              <p:nvSpPr>
                <p:cNvPr id="41"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2"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0"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AquaticAnimal</a:t>
                </a:r>
                <a:endParaRPr lang="en-US" sz="1800" b="0" noProof="1">
                  <a:latin typeface="Verdana" pitchFamily="34" charset="0"/>
                </a:endParaRPr>
              </a:p>
            </p:txBody>
          </p:sp>
        </p:grpSp>
        <p:grpSp>
          <p:nvGrpSpPr>
            <p:cNvPr id="20" name="Group 37"/>
            <p:cNvGrpSpPr>
              <a:grpSpLocks/>
            </p:cNvGrpSpPr>
            <p:nvPr/>
          </p:nvGrpSpPr>
          <p:grpSpPr bwMode="auto">
            <a:xfrm>
              <a:off x="3024" y="2784"/>
              <a:ext cx="634" cy="224"/>
              <a:chOff x="0" y="0"/>
              <a:chExt cx="20000" cy="20000"/>
            </a:xfrm>
          </p:grpSpPr>
          <p:grpSp>
            <p:nvGrpSpPr>
              <p:cNvPr id="35" name="Group 38"/>
              <p:cNvGrpSpPr>
                <a:grpSpLocks/>
              </p:cNvGrpSpPr>
              <p:nvPr/>
            </p:nvGrpSpPr>
            <p:grpSpPr bwMode="auto">
              <a:xfrm>
                <a:off x="22" y="0"/>
                <a:ext cx="19978" cy="20000"/>
                <a:chOff x="0" y="0"/>
                <a:chExt cx="20000" cy="20000"/>
              </a:xfrm>
            </p:grpSpPr>
            <p:sp>
              <p:nvSpPr>
                <p:cNvPr id="37"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8"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6"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F</a:t>
                </a:r>
                <a:r>
                  <a:rPr lang="en-US" sz="1800" b="0" noProof="1">
                    <a:latin typeface="Verdana" pitchFamily="34" charset="0"/>
                  </a:rPr>
                  <a:t>is</a:t>
                </a:r>
                <a:r>
                  <a:rPr lang="en-US" sz="1800" b="0">
                    <a:latin typeface="Verdana" pitchFamily="34" charset="0"/>
                  </a:rPr>
                  <a:t>h</a:t>
                </a:r>
                <a:endParaRPr lang="en-US" sz="1800" b="0" noProof="1">
                  <a:latin typeface="Verdana" pitchFamily="34" charset="0"/>
                </a:endParaRPr>
              </a:p>
            </p:txBody>
          </p:sp>
        </p:grpSp>
        <p:grpSp>
          <p:nvGrpSpPr>
            <p:cNvPr id="21" name="Group 42"/>
            <p:cNvGrpSpPr>
              <a:grpSpLocks/>
            </p:cNvGrpSpPr>
            <p:nvPr/>
          </p:nvGrpSpPr>
          <p:grpSpPr bwMode="auto">
            <a:xfrm>
              <a:off x="4416" y="2784"/>
              <a:ext cx="835" cy="224"/>
              <a:chOff x="0" y="0"/>
              <a:chExt cx="20000" cy="20000"/>
            </a:xfrm>
          </p:grpSpPr>
          <p:grpSp>
            <p:nvGrpSpPr>
              <p:cNvPr id="31" name="Group 43"/>
              <p:cNvGrpSpPr>
                <a:grpSpLocks/>
              </p:cNvGrpSpPr>
              <p:nvPr/>
            </p:nvGrpSpPr>
            <p:grpSpPr bwMode="auto">
              <a:xfrm>
                <a:off x="16" y="0"/>
                <a:ext cx="19984" cy="20000"/>
                <a:chOff x="0" y="0"/>
                <a:chExt cx="20000" cy="20000"/>
              </a:xfrm>
            </p:grpSpPr>
            <p:sp>
              <p:nvSpPr>
                <p:cNvPr id="33"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4"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2"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noProof="1">
                    <a:latin typeface="Verdana" pitchFamily="34" charset="0"/>
                  </a:rPr>
                  <a:t>Octo</a:t>
                </a:r>
                <a:r>
                  <a:rPr lang="en-US" sz="1800" b="0">
                    <a:latin typeface="Verdana" pitchFamily="34" charset="0"/>
                  </a:rPr>
                  <a:t>pus</a:t>
                </a:r>
                <a:endParaRPr lang="en-US" sz="1800" b="0" noProof="1">
                  <a:latin typeface="Verdana" pitchFamily="34" charset="0"/>
                </a:endParaRPr>
              </a:p>
            </p:txBody>
          </p:sp>
        </p:grpSp>
        <p:grpSp>
          <p:nvGrpSpPr>
            <p:cNvPr id="22" name="Group 47"/>
            <p:cNvGrpSpPr>
              <a:grpSpLocks/>
            </p:cNvGrpSpPr>
            <p:nvPr/>
          </p:nvGrpSpPr>
          <p:grpSpPr bwMode="auto">
            <a:xfrm>
              <a:off x="1968" y="1584"/>
              <a:ext cx="1497" cy="415"/>
              <a:chOff x="0" y="0"/>
              <a:chExt cx="20002" cy="20000"/>
            </a:xfrm>
          </p:grpSpPr>
          <p:sp>
            <p:nvSpPr>
              <p:cNvPr id="29" name="Freeform 48"/>
              <p:cNvSpPr>
                <a:spLocks/>
              </p:cNvSpPr>
              <p:nvPr/>
            </p:nvSpPr>
            <p:spPr bwMode="auto">
              <a:xfrm>
                <a:off x="0" y="0"/>
                <a:ext cx="4998" cy="20000"/>
              </a:xfrm>
              <a:custGeom>
                <a:avLst/>
                <a:gdLst/>
                <a:ahLst/>
                <a:cxnLst>
                  <a:cxn ang="0">
                    <a:pos x="0" y="19962"/>
                  </a:cxn>
                  <a:cxn ang="0">
                    <a:pos x="19962" y="0"/>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p:spPr>
            <p:txBody>
              <a:bodyPr/>
              <a:lstStyle/>
              <a:p>
                <a:endParaRPr lang="en-US" sz="1800" b="0"/>
              </a:p>
            </p:txBody>
          </p:sp>
          <p:sp>
            <p:nvSpPr>
              <p:cNvPr id="30" name="Freeform 49"/>
              <p:cNvSpPr>
                <a:spLocks/>
              </p:cNvSpPr>
              <p:nvPr/>
            </p:nvSpPr>
            <p:spPr bwMode="auto">
              <a:xfrm>
                <a:off x="14997" y="0"/>
                <a:ext cx="5005" cy="20000"/>
              </a:xfrm>
              <a:custGeom>
                <a:avLst/>
                <a:gdLst/>
                <a:ahLst/>
                <a:cxnLst>
                  <a:cxn ang="0">
                    <a:pos x="19962" y="19962"/>
                  </a:cxn>
                  <a:cxn ang="0">
                    <a:pos x="0" y="0"/>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grpSp>
          <p:nvGrpSpPr>
            <p:cNvPr id="23" name="Group 50"/>
            <p:cNvGrpSpPr>
              <a:grpSpLocks/>
            </p:cNvGrpSpPr>
            <p:nvPr/>
          </p:nvGrpSpPr>
          <p:grpSpPr bwMode="auto">
            <a:xfrm>
              <a:off x="701" y="2223"/>
              <a:ext cx="1440" cy="551"/>
              <a:chOff x="-767" y="0"/>
              <a:chExt cx="21534" cy="20000"/>
            </a:xfrm>
          </p:grpSpPr>
          <p:sp>
            <p:nvSpPr>
              <p:cNvPr id="26" name="Freeform 51"/>
              <p:cNvSpPr>
                <a:spLocks/>
              </p:cNvSpPr>
              <p:nvPr/>
            </p:nvSpPr>
            <p:spPr bwMode="auto">
              <a:xfrm>
                <a:off x="9991" y="0"/>
                <a:ext cx="11" cy="20000"/>
              </a:xfrm>
              <a:custGeom>
                <a:avLst/>
                <a:gdLst/>
                <a:ahLst/>
                <a:cxnLst>
                  <a:cxn ang="0">
                    <a:pos x="0" y="19971"/>
                  </a:cxn>
                  <a:cxn ang="0">
                    <a:pos x="0" y="0"/>
                  </a:cxn>
                </a:cxnLst>
                <a:rect l="0" t="0" r="r" b="b"/>
                <a:pathLst>
                  <a:path w="20000" h="20000">
                    <a:moveTo>
                      <a:pt x="0"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7" name="Freeform 52"/>
              <p:cNvSpPr>
                <a:spLocks/>
              </p:cNvSpPr>
              <p:nvPr/>
            </p:nvSpPr>
            <p:spPr bwMode="auto">
              <a:xfrm>
                <a:off x="-767" y="0"/>
                <a:ext cx="7377" cy="20000"/>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8" name="Freeform 53"/>
              <p:cNvSpPr>
                <a:spLocks/>
              </p:cNvSpPr>
              <p:nvPr/>
            </p:nvSpPr>
            <p:spPr bwMode="auto">
              <a:xfrm>
                <a:off x="13394" y="0"/>
                <a:ext cx="7373" cy="20000"/>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24" name="Freeform 54"/>
            <p:cNvSpPr>
              <a:spLocks/>
            </p:cNvSpPr>
            <p:nvPr/>
          </p:nvSpPr>
          <p:spPr bwMode="auto">
            <a:xfrm>
              <a:off x="3336" y="2223"/>
              <a:ext cx="493" cy="551"/>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5" name="Freeform 55"/>
            <p:cNvSpPr>
              <a:spLocks/>
            </p:cNvSpPr>
            <p:nvPr/>
          </p:nvSpPr>
          <p:spPr bwMode="auto">
            <a:xfrm>
              <a:off x="4282" y="2223"/>
              <a:ext cx="493" cy="551"/>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8" name="Rectangle 4"/>
          <p:cNvSpPr>
            <a:spLocks noChangeArrowheads="1"/>
          </p:cNvSpPr>
          <p:nvPr/>
        </p:nvSpPr>
        <p:spPr bwMode="auto">
          <a:xfrm>
            <a:off x="2590800" y="2790498"/>
            <a:ext cx="1524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Rectangle</a:t>
            </a:r>
          </a:p>
        </p:txBody>
      </p:sp>
      <p:sp>
        <p:nvSpPr>
          <p:cNvPr id="66" name="Title 1">
            <a:extLst>
              <a:ext uri="{FF2B5EF4-FFF2-40B4-BE49-F238E27FC236}">
                <a16:creationId xmlns:a16="http://schemas.microsoft.com/office/drawing/2014/main" id="{AF1ABAC6-8694-4B48-AA48-13639101CF09}"/>
              </a:ext>
            </a:extLst>
          </p:cNvPr>
          <p:cNvSpPr>
            <a:spLocks noGrp="1"/>
          </p:cNvSpPr>
          <p:nvPr>
            <p:ph type="title"/>
          </p:nvPr>
        </p:nvSpPr>
        <p:spPr>
          <a:xfrm>
            <a:off x="0" y="0"/>
            <a:ext cx="9144000" cy="1066800"/>
          </a:xfrm>
        </p:spPr>
        <p:txBody>
          <a:bodyPr>
            <a:noAutofit/>
          </a:bodyPr>
          <a:lstStyle/>
          <a:p>
            <a:r>
              <a:rPr lang="en-US" sz="3300" b="1">
                <a:effectLst>
                  <a:outerShdw blurRad="38100" dist="38100" dir="2700000" algn="tl">
                    <a:srgbClr val="000000">
                      <a:alpha val="43137"/>
                    </a:srgbClr>
                  </a:outerShdw>
                </a:effectLst>
                <a:latin typeface="Arial" pitchFamily="34" charset="0"/>
                <a:cs typeface="Arial" pitchFamily="34" charset="0"/>
              </a:rPr>
              <a:t>1.4 Quan hệ đặc biệt hóa – tổng quát hóa (tt)</a:t>
            </a:r>
          </a:p>
        </p:txBody>
      </p:sp>
      <p:sp>
        <p:nvSpPr>
          <p:cNvPr id="67" name="Content Placeholder 2">
            <a:extLst>
              <a:ext uri="{FF2B5EF4-FFF2-40B4-BE49-F238E27FC236}">
                <a16:creationId xmlns:a16="http://schemas.microsoft.com/office/drawing/2014/main" id="{9D3596AA-DF69-4294-BB8D-4B2943304835}"/>
              </a:ext>
            </a:extLst>
          </p:cNvPr>
          <p:cNvSpPr>
            <a:spLocks noGrp="1"/>
          </p:cNvSpPr>
          <p:nvPr>
            <p:ph idx="1"/>
          </p:nvPr>
        </p:nvSpPr>
        <p:spPr>
          <a:xfrm>
            <a:off x="381000" y="1447800"/>
            <a:ext cx="8382000" cy="7620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 (tt):</a:t>
            </a:r>
            <a:endParaRPr lang="vi-VN" b="1">
              <a:solidFill>
                <a:srgbClr val="FF3300"/>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2. Lớp cơ sở và lớp dẫn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9" name="Content Placeholder 2">
            <a:extLst>
              <a:ext uri="{FF2B5EF4-FFF2-40B4-BE49-F238E27FC236}">
                <a16:creationId xmlns:a16="http://schemas.microsoft.com/office/drawing/2014/main" id="{2EAA286F-B521-450D-803E-6FC222333435}"/>
              </a:ext>
            </a:extLst>
          </p:cNvPr>
          <p:cNvSpPr>
            <a:spLocks noGrp="1"/>
          </p:cNvSpPr>
          <p:nvPr>
            <p:ph idx="1"/>
          </p:nvPr>
        </p:nvSpPr>
        <p:spPr>
          <a:xfrm>
            <a:off x="152400" y="1676400"/>
            <a:ext cx="8610600" cy="4724400"/>
          </a:xfrm>
        </p:spPr>
        <p:txBody>
          <a:bodyPr>
            <a:noAutofit/>
          </a:bodyPr>
          <a:lstStyle/>
          <a:p>
            <a:pPr marL="463550" lvl="1" indent="-463550" algn="just">
              <a:lnSpc>
                <a:spcPct val="130000"/>
              </a:lnSpc>
              <a:spcBef>
                <a:spcPts val="300"/>
              </a:spcBef>
              <a:spcAft>
                <a:spcPts val="300"/>
              </a:spcAft>
              <a:buFont typeface="Wingdings" panose="05000000000000000000" pitchFamily="2" charset="2"/>
              <a:buChar char="v"/>
            </a:pPr>
            <a:r>
              <a:rPr lang="en-US" sz="2700">
                <a:solidFill>
                  <a:schemeClr val="tx1">
                    <a:lumMod val="95000"/>
                    <a:lumOff val="5000"/>
                  </a:schemeClr>
                </a:solidFill>
                <a:latin typeface="Arial" pitchFamily="34" charset="0"/>
                <a:cs typeface="Arial" pitchFamily="34" charset="0"/>
              </a:rPr>
              <a:t>Một lớp thừa kế một lớp khác gọi là </a:t>
            </a:r>
            <a:r>
              <a:rPr lang="en-US" sz="2700" b="1">
                <a:solidFill>
                  <a:schemeClr val="tx1">
                    <a:lumMod val="95000"/>
                    <a:lumOff val="5000"/>
                  </a:schemeClr>
                </a:solidFill>
                <a:latin typeface="Arial" pitchFamily="34" charset="0"/>
                <a:cs typeface="Arial" pitchFamily="34" charset="0"/>
              </a:rPr>
              <a:t>lớp dẫn xuất (derived class </a:t>
            </a:r>
            <a:r>
              <a:rPr lang="en-US" sz="2700">
                <a:solidFill>
                  <a:schemeClr val="tx1">
                    <a:lumMod val="95000"/>
                    <a:lumOff val="5000"/>
                  </a:schemeClr>
                </a:solidFill>
                <a:latin typeface="Arial" pitchFamily="34" charset="0"/>
                <a:cs typeface="Arial" pitchFamily="34" charset="0"/>
              </a:rPr>
              <a:t>hay</a:t>
            </a:r>
            <a:r>
              <a:rPr lang="en-US" sz="2700" b="1">
                <a:solidFill>
                  <a:schemeClr val="tx1">
                    <a:lumMod val="95000"/>
                    <a:lumOff val="5000"/>
                  </a:schemeClr>
                </a:solidFill>
                <a:latin typeface="Arial" pitchFamily="34" charset="0"/>
                <a:cs typeface="Arial" pitchFamily="34" charset="0"/>
              </a:rPr>
              <a:t> sub class).</a:t>
            </a:r>
          </a:p>
          <a:p>
            <a:pPr marL="463550" lvl="1" indent="-463550" algn="just">
              <a:lnSpc>
                <a:spcPct val="130000"/>
              </a:lnSpc>
              <a:spcBef>
                <a:spcPts val="300"/>
              </a:spcBef>
              <a:spcAft>
                <a:spcPts val="300"/>
              </a:spcAft>
              <a:buFont typeface="Wingdings" panose="05000000000000000000" pitchFamily="2" charset="2"/>
              <a:buChar char="v"/>
            </a:pPr>
            <a:r>
              <a:rPr lang="en-US" sz="2700">
                <a:solidFill>
                  <a:schemeClr val="tx1">
                    <a:lumMod val="95000"/>
                    <a:lumOff val="5000"/>
                  </a:schemeClr>
                </a:solidFill>
                <a:latin typeface="Arial" pitchFamily="34" charset="0"/>
                <a:cs typeface="Arial" pitchFamily="34" charset="0"/>
              </a:rPr>
              <a:t>Lớp dùng để xây dựng lớp dẫn xuất gọi là </a:t>
            </a:r>
            <a:r>
              <a:rPr lang="en-US" sz="2700" b="1">
                <a:solidFill>
                  <a:schemeClr val="tx1">
                    <a:lumMod val="95000"/>
                    <a:lumOff val="5000"/>
                  </a:schemeClr>
                </a:solidFill>
                <a:latin typeface="Arial" pitchFamily="34" charset="0"/>
                <a:cs typeface="Arial" pitchFamily="34" charset="0"/>
              </a:rPr>
              <a:t>lớp cơ sở (super class </a:t>
            </a:r>
            <a:r>
              <a:rPr lang="en-US" sz="2700">
                <a:solidFill>
                  <a:schemeClr val="tx1">
                    <a:lumMod val="95000"/>
                    <a:lumOff val="5000"/>
                  </a:schemeClr>
                </a:solidFill>
                <a:latin typeface="Arial" pitchFamily="34" charset="0"/>
                <a:cs typeface="Arial" pitchFamily="34" charset="0"/>
              </a:rPr>
              <a:t>hay</a:t>
            </a:r>
            <a:r>
              <a:rPr lang="en-US" sz="2700" b="1">
                <a:solidFill>
                  <a:schemeClr val="tx1">
                    <a:lumMod val="95000"/>
                    <a:lumOff val="5000"/>
                  </a:schemeClr>
                </a:solidFill>
                <a:latin typeface="Arial" pitchFamily="34" charset="0"/>
                <a:cs typeface="Arial" pitchFamily="34" charset="0"/>
              </a:rPr>
              <a:t> base class).</a:t>
            </a:r>
          </a:p>
          <a:p>
            <a:pPr marL="463550" lvl="1" indent="-463550" algn="just">
              <a:lnSpc>
                <a:spcPct val="130000"/>
              </a:lnSpc>
              <a:spcBef>
                <a:spcPts val="300"/>
              </a:spcBef>
              <a:spcAft>
                <a:spcPts val="300"/>
              </a:spcAft>
              <a:buFont typeface="Wingdings" panose="05000000000000000000" pitchFamily="2" charset="2"/>
              <a:buChar char="v"/>
            </a:pPr>
            <a:r>
              <a:rPr lang="en-US" sz="2700">
                <a:solidFill>
                  <a:schemeClr val="tx1">
                    <a:lumMod val="95000"/>
                    <a:lumOff val="5000"/>
                  </a:schemeClr>
                </a:solidFill>
                <a:latin typeface="Arial" pitchFamily="34" charset="0"/>
                <a:cs typeface="Arial" pitchFamily="34" charset="0"/>
              </a:rPr>
              <a:t>Một lớp có thể </a:t>
            </a:r>
            <a:r>
              <a:rPr lang="en-US" sz="2700" u="sng">
                <a:solidFill>
                  <a:schemeClr val="tx1">
                    <a:lumMod val="95000"/>
                    <a:lumOff val="5000"/>
                  </a:schemeClr>
                </a:solidFill>
                <a:latin typeface="Arial" pitchFamily="34" charset="0"/>
                <a:cs typeface="Arial" pitchFamily="34" charset="0"/>
              </a:rPr>
              <a:t>vừa là lớp cơ sở vừa là lớp dẫn xuất</a:t>
            </a:r>
            <a:r>
              <a:rPr lang="en-US" sz="2700">
                <a:solidFill>
                  <a:schemeClr val="tx1">
                    <a:lumMod val="95000"/>
                    <a:lumOff val="5000"/>
                  </a:schemeClr>
                </a:solidFill>
                <a:latin typeface="Arial" pitchFamily="34" charset="0"/>
                <a:cs typeface="Arial" pitchFamily="34" charset="0"/>
              </a:rPr>
              <a:t>.</a:t>
            </a:r>
          </a:p>
          <a:p>
            <a:pPr marL="463550" lvl="1" indent="-463550" algn="just">
              <a:lnSpc>
                <a:spcPct val="130000"/>
              </a:lnSpc>
              <a:spcBef>
                <a:spcPts val="300"/>
              </a:spcBef>
              <a:spcAft>
                <a:spcPts val="300"/>
              </a:spcAft>
              <a:buFont typeface="Wingdings" panose="05000000000000000000" pitchFamily="2" charset="2"/>
              <a:buChar char="v"/>
            </a:pPr>
            <a:r>
              <a:rPr lang="en-US" sz="2700">
                <a:solidFill>
                  <a:schemeClr val="tx1">
                    <a:lumMod val="95000"/>
                    <a:lumOff val="5000"/>
                  </a:schemeClr>
                </a:solidFill>
                <a:latin typeface="Arial" pitchFamily="34" charset="0"/>
                <a:cs typeface="Arial" pitchFamily="34" charset="0"/>
              </a:rPr>
              <a:t>Một lớp có thể </a:t>
            </a:r>
            <a:r>
              <a:rPr lang="en-US" sz="2700" b="1" i="1">
                <a:solidFill>
                  <a:schemeClr val="tx1">
                    <a:lumMod val="95000"/>
                    <a:lumOff val="5000"/>
                  </a:schemeClr>
                </a:solidFill>
                <a:latin typeface="Arial" pitchFamily="34" charset="0"/>
                <a:cs typeface="Arial" pitchFamily="34" charset="0"/>
              </a:rPr>
              <a:t>dẫn xuất từ nhiều lớp cơ sở</a:t>
            </a:r>
            <a:r>
              <a:rPr lang="en-US" sz="2700">
                <a:solidFill>
                  <a:schemeClr val="tx1">
                    <a:lumMod val="95000"/>
                    <a:lumOff val="5000"/>
                  </a:schemeClr>
                </a:solidFill>
                <a:latin typeface="Arial" pitchFamily="34" charset="0"/>
                <a:cs typeface="Arial" pitchFamily="34" charset="0"/>
              </a:rPr>
              <a:t> và cũng có thể </a:t>
            </a:r>
            <a:r>
              <a:rPr lang="en-US" sz="2700" b="1" i="1">
                <a:solidFill>
                  <a:schemeClr val="tx1">
                    <a:lumMod val="95000"/>
                    <a:lumOff val="5000"/>
                  </a:schemeClr>
                </a:solidFill>
                <a:latin typeface="Arial" pitchFamily="34" charset="0"/>
                <a:cs typeface="Arial" pitchFamily="34" charset="0"/>
              </a:rPr>
              <a:t>là lớp cơ sở cho nhiều lớp dẫn xuất</a:t>
            </a:r>
            <a:r>
              <a:rPr lang="en-US" sz="2700">
                <a:solidFill>
                  <a:schemeClr val="tx1">
                    <a:lumMod val="95000"/>
                    <a:lumOff val="5000"/>
                  </a:schemeClr>
                </a:solidFill>
                <a:latin typeface="Arial" pitchFamily="34" charset="0"/>
                <a:cs typeface="Arial" pitchFamily="34" charset="0"/>
              </a:rPr>
              <a:t> khác nhau.</a:t>
            </a:r>
          </a:p>
          <a:p>
            <a:pPr marL="463550" lvl="1" indent="-463550" algn="just">
              <a:lnSpc>
                <a:spcPct val="130000"/>
              </a:lnSpc>
              <a:spcBef>
                <a:spcPts val="300"/>
              </a:spcBef>
              <a:spcAft>
                <a:spcPts val="300"/>
              </a:spcAft>
              <a:buFont typeface="Wingdings" panose="05000000000000000000" pitchFamily="2" charset="2"/>
              <a:buChar char="v"/>
            </a:pPr>
            <a:endParaRPr lang="en-US" sz="27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2. Lớp cơ sở và lớp dẫn xuất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9" name="Content Placeholder 2">
            <a:extLst>
              <a:ext uri="{FF2B5EF4-FFF2-40B4-BE49-F238E27FC236}">
                <a16:creationId xmlns:a16="http://schemas.microsoft.com/office/drawing/2014/main" id="{2EAA286F-B521-450D-803E-6FC222333435}"/>
              </a:ext>
            </a:extLst>
          </p:cNvPr>
          <p:cNvSpPr>
            <a:spLocks noGrp="1"/>
          </p:cNvSpPr>
          <p:nvPr>
            <p:ph idx="1"/>
          </p:nvPr>
        </p:nvSpPr>
        <p:spPr>
          <a:xfrm>
            <a:off x="381000" y="1676400"/>
            <a:ext cx="8382000" cy="4876800"/>
          </a:xfrm>
        </p:spPr>
        <p:txBody>
          <a:bodyPr>
            <a:normAutofit/>
          </a:bodyPr>
          <a:lstStyle/>
          <a:p>
            <a:pPr marL="0" lvl="1" indent="0" algn="just">
              <a:lnSpc>
                <a:spcPct val="130000"/>
              </a:lnSpc>
              <a:spcBef>
                <a:spcPts val="300"/>
              </a:spcBef>
              <a:spcAft>
                <a:spcPts val="300"/>
              </a:spcAft>
              <a:buNone/>
            </a:pPr>
            <a:r>
              <a:rPr lang="en-US" sz="2400" b="1" u="sng">
                <a:solidFill>
                  <a:schemeClr val="tx1">
                    <a:lumMod val="95000"/>
                    <a:lumOff val="5000"/>
                  </a:schemeClr>
                </a:solidFill>
                <a:latin typeface="Arial" pitchFamily="34" charset="0"/>
                <a:cs typeface="Arial" pitchFamily="34" charset="0"/>
              </a:rPr>
              <a:t>Ví dụ</a:t>
            </a:r>
            <a:r>
              <a:rPr lang="en-US" sz="2400" b="1">
                <a:solidFill>
                  <a:schemeClr val="tx1">
                    <a:lumMod val="95000"/>
                    <a:lumOff val="5000"/>
                  </a:schemeClr>
                </a:solidFill>
                <a:latin typeface="Arial" pitchFamily="34" charset="0"/>
                <a:cs typeface="Arial" pitchFamily="34" charset="0"/>
              </a:rPr>
              <a:t>: </a:t>
            </a:r>
            <a:r>
              <a:rPr lang="en-US" sz="2400">
                <a:solidFill>
                  <a:schemeClr val="tx1">
                    <a:lumMod val="95000"/>
                    <a:lumOff val="5000"/>
                  </a:schemeClr>
                </a:solidFill>
                <a:latin typeface="Arial" pitchFamily="34" charset="0"/>
                <a:cs typeface="Arial" pitchFamily="34" charset="0"/>
              </a:rPr>
              <a:t>Xây dựng lớp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dẫn xuất từ lớp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và lớp </a:t>
            </a:r>
            <a:r>
              <a:rPr lang="en-US" sz="2400" b="1">
                <a:solidFill>
                  <a:schemeClr val="tx1">
                    <a:lumMod val="95000"/>
                    <a:lumOff val="5000"/>
                  </a:schemeClr>
                </a:solidFill>
                <a:latin typeface="Arial" pitchFamily="34" charset="0"/>
                <a:cs typeface="Arial" pitchFamily="34" charset="0"/>
              </a:rPr>
              <a:t>B</a:t>
            </a: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a:solidFill>
                  <a:srgbClr val="0000FF"/>
                </a:solidFill>
                <a:latin typeface="Arial" pitchFamily="34" charset="0"/>
                <a:cs typeface="Arial" pitchFamily="34" charset="0"/>
              </a:rPr>
              <a:t>class</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B</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private</a:t>
            </a: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//Khai báo các thuộc tính</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//Các phương thức</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endParaRPr lang="en-US" sz="2400">
              <a:solidFill>
                <a:schemeClr val="tx1">
                  <a:lumMod val="95000"/>
                  <a:lumOff val="5000"/>
                </a:schemeClr>
              </a:solidFill>
              <a:latin typeface="Arial" pitchFamily="34" charset="0"/>
              <a:cs typeface="Arial" pitchFamily="34" charset="0"/>
            </a:endParaRPr>
          </a:p>
          <a:p>
            <a:pPr marL="0" lvl="1" indent="0" algn="just">
              <a:lnSpc>
                <a:spcPct val="130000"/>
              </a:lnSpc>
              <a:spcBef>
                <a:spcPts val="300"/>
              </a:spcBef>
              <a:spcAft>
                <a:spcPts val="300"/>
              </a:spcAft>
              <a:buNone/>
            </a:pPr>
            <a:endParaRPr lang="en-US" sz="24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28324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Tính thừa kế</a:t>
            </a:r>
          </a:p>
        </p:txBody>
      </p:sp>
      <p:sp>
        <p:nvSpPr>
          <p:cNvPr id="3" name="Content Placeholder 2"/>
          <p:cNvSpPr>
            <a:spLocks noGrp="1"/>
          </p:cNvSpPr>
          <p:nvPr>
            <p:ph idx="1"/>
          </p:nvPr>
        </p:nvSpPr>
        <p:spPr>
          <a:xfrm>
            <a:off x="457200" y="1704256"/>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 Khái niệm</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Khai báo thừa kế </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Các loại thừa kế</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Thừa kế thuộc tính</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Thừa kế phương thức</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Lớp cơ sở là thành phần của lớp dẫn xuất  </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Phạm vi truy xuất</a:t>
            </a:r>
          </a:p>
          <a:p>
            <a:pPr marL="0" indent="0" algn="just">
              <a:lnSpc>
                <a:spcPct val="130000"/>
              </a:lnSpc>
              <a:spcBef>
                <a:spcPts val="300"/>
              </a:spcBef>
              <a:spcAft>
                <a:spcPts val="300"/>
              </a:spcAft>
              <a:buNone/>
            </a:pPr>
            <a:endParaRPr lang="en-US"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83927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3/20/2021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219200" y="1697037"/>
            <a:ext cx="5943600" cy="665163"/>
            <a:chOff x="1828800" y="1665516"/>
            <a:chExt cx="59436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02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Quan hệ giữa các lớp đối tượng</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7" name="Group 7"/>
          <p:cNvGrpSpPr>
            <a:grpSpLocks/>
          </p:cNvGrpSpPr>
          <p:nvPr/>
        </p:nvGrpSpPr>
        <p:grpSpPr bwMode="auto">
          <a:xfrm>
            <a:off x="1219200" y="2636835"/>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1828800" y="3221037"/>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133600" y="2687637"/>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Lớp cơ sở và lớp dẫn xuất</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1416050" y="27432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nvGrpSpPr>
          <p:cNvPr id="46" name="Group 45"/>
          <p:cNvGrpSpPr/>
          <p:nvPr/>
        </p:nvGrpSpPr>
        <p:grpSpPr>
          <a:xfrm>
            <a:off x="1219200" y="3503612"/>
            <a:ext cx="5943600" cy="665163"/>
            <a:chOff x="1828800" y="3472091"/>
            <a:chExt cx="59436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53340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Tính thừa kế </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9" name="Group 21"/>
          <p:cNvGrpSpPr>
            <a:grpSpLocks/>
          </p:cNvGrpSpPr>
          <p:nvPr/>
        </p:nvGrpSpPr>
        <p:grpSpPr bwMode="auto">
          <a:xfrm>
            <a:off x="1219200" y="4418012"/>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8" name="Text Box 29"/>
          <p:cNvSpPr txBox="1">
            <a:spLocks noChangeArrowheads="1"/>
          </p:cNvSpPr>
          <p:nvPr/>
        </p:nvSpPr>
        <p:spPr bwMode="auto">
          <a:xfrm>
            <a:off x="2133600" y="4267200"/>
            <a:ext cx="5334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Hàm tạo, hàm hủy và hàm toán tử gán trong thừa kế</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1416050" y="4516437"/>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nvGrpSpPr>
          <p:cNvPr id="60" name="Group 59"/>
          <p:cNvGrpSpPr/>
          <p:nvPr/>
        </p:nvGrpSpPr>
        <p:grpSpPr>
          <a:xfrm>
            <a:off x="1219200" y="5354637"/>
            <a:ext cx="5943599" cy="665163"/>
            <a:chOff x="1828800" y="5323116"/>
            <a:chExt cx="5943599" cy="665163"/>
          </a:xfrm>
        </p:grpSpPr>
        <p:sp>
          <p:nvSpPr>
            <p:cNvPr id="70" name="Line 28"/>
            <p:cNvSpPr>
              <a:spLocks noChangeShapeType="1"/>
            </p:cNvSpPr>
            <p:nvPr/>
          </p:nvSpPr>
          <p:spPr bwMode="auto">
            <a:xfrm>
              <a:off x="2441974" y="5912078"/>
              <a:ext cx="5330425" cy="3152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Ứng dụng của tính thừa kế </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3.1 Khái niệm thừa kế</a:t>
            </a:r>
          </a:p>
        </p:txBody>
      </p:sp>
      <p:sp>
        <p:nvSpPr>
          <p:cNvPr id="3" name="Content Placeholder 2"/>
          <p:cNvSpPr>
            <a:spLocks noGrp="1"/>
          </p:cNvSpPr>
          <p:nvPr>
            <p:ph idx="1"/>
          </p:nvPr>
        </p:nvSpPr>
        <p:spPr>
          <a:xfrm>
            <a:off x="228600" y="1628056"/>
            <a:ext cx="83820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Tính thừa kế cho phép các lớp được xây dựng trên các lớp đã có.</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Tính thừa kế được dùng để biểu diễn mối quan hệ </a:t>
            </a:r>
            <a:r>
              <a:rPr lang="en-US" sz="2800" b="1">
                <a:latin typeface="Arial" pitchFamily="34" charset="0"/>
                <a:cs typeface="Arial" pitchFamily="34" charset="0"/>
              </a:rPr>
              <a:t>đặc biệt hóa – tổng quát hóa </a:t>
            </a:r>
            <a:r>
              <a:rPr lang="en-US" sz="2800">
                <a:latin typeface="Arial" pitchFamily="34" charset="0"/>
                <a:cs typeface="Arial" pitchFamily="34" charset="0"/>
              </a:rPr>
              <a:t>giữa các lớp. Trong đó, </a:t>
            </a:r>
            <a:r>
              <a:rPr lang="en-US" sz="2800" u="sng">
                <a:latin typeface="Arial" pitchFamily="34" charset="0"/>
                <a:cs typeface="Arial" pitchFamily="34" charset="0"/>
              </a:rPr>
              <a:t>lớp dẫn xuất thừa kế lớp cơ sở</a:t>
            </a:r>
            <a:r>
              <a:rPr lang="en-US" sz="28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Lớp dẫn xuất thừa kế tất cả các thành phần (thuộc tính và phương thức) của lớp cơ sở, </a:t>
            </a:r>
            <a:r>
              <a:rPr lang="en-US" sz="2800" u="sng">
                <a:latin typeface="Arial" pitchFamily="34" charset="0"/>
                <a:cs typeface="Arial" pitchFamily="34" charset="0"/>
              </a:rPr>
              <a:t>kể cả các thành phần mà lớp cơ sở được thừa kế</a:t>
            </a:r>
            <a:r>
              <a:rPr lang="en-US" sz="2800">
                <a:latin typeface="Arial" pitchFamily="34" charset="0"/>
                <a:cs typeface="Arial" pitchFamily="34" charset="0"/>
              </a:rPr>
              <a:t>.</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381278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a:t>
            </a:r>
          </a:p>
        </p:txBody>
      </p:sp>
      <p:sp>
        <p:nvSpPr>
          <p:cNvPr id="3" name="Content Placeholder 2"/>
          <p:cNvSpPr>
            <a:spLocks noGrp="1"/>
          </p:cNvSpPr>
          <p:nvPr>
            <p:ph idx="1"/>
          </p:nvPr>
        </p:nvSpPr>
        <p:spPr>
          <a:xfrm>
            <a:off x="381000" y="1932856"/>
            <a:ext cx="8382000" cy="4391744"/>
          </a:xfrm>
        </p:spPr>
        <p:txBody>
          <a:bodyPr>
            <a:normAutofit/>
          </a:bodyPr>
          <a:lstStyle/>
          <a:p>
            <a:pPr algn="just">
              <a:lnSpc>
                <a:spcPct val="120000"/>
              </a:lnSpc>
              <a:buFont typeface="Wingdings" pitchFamily="2" charset="2"/>
              <a:buNone/>
            </a:pPr>
            <a:r>
              <a:rPr lang="en-US" sz="2400">
                <a:solidFill>
                  <a:srgbClr val="0000FF"/>
                </a:solidFill>
                <a:latin typeface="Arial" pitchFamily="34" charset="0"/>
                <a:cs typeface="Arial" pitchFamily="34" charset="0"/>
              </a:rPr>
              <a:t>class</a:t>
            </a:r>
            <a:r>
              <a:rPr lang="en-US" sz="2400">
                <a:latin typeface="Arial" pitchFamily="34" charset="0"/>
                <a:cs typeface="Arial" pitchFamily="34" charset="0"/>
              </a:rPr>
              <a:t> </a:t>
            </a:r>
            <a:r>
              <a:rPr lang="en-US" sz="2400">
                <a:solidFill>
                  <a:srgbClr val="FF0303"/>
                </a:solidFill>
                <a:latin typeface="Arial" pitchFamily="34" charset="0"/>
                <a:cs typeface="Arial" pitchFamily="34" charset="0"/>
              </a:rPr>
              <a:t>SuperClass</a:t>
            </a:r>
            <a:r>
              <a:rPr lang="en-US" sz="2400">
                <a:latin typeface="Arial" pitchFamily="34" charset="0"/>
                <a:cs typeface="Arial" pitchFamily="34" charset="0"/>
              </a:rPr>
              <a:t>{</a:t>
            </a:r>
          </a:p>
          <a:p>
            <a:pPr algn="just">
              <a:lnSpc>
                <a:spcPct val="120000"/>
              </a:lnSpc>
              <a:buFont typeface="Wingdings" pitchFamily="2" charset="2"/>
              <a:buNone/>
            </a:pPr>
            <a:r>
              <a:rPr lang="en-US" sz="2400">
                <a:latin typeface="Arial" pitchFamily="34" charset="0"/>
                <a:cs typeface="Arial" pitchFamily="34" charset="0"/>
              </a:rPr>
              <a:t>	//Thành phần của lớp cơ sở</a:t>
            </a:r>
          </a:p>
          <a:p>
            <a:pPr algn="just">
              <a:lnSpc>
                <a:spcPct val="120000"/>
              </a:lnSpc>
              <a:buFont typeface="Wingdings" pitchFamily="2" charset="2"/>
              <a:buNone/>
            </a:pPr>
            <a:r>
              <a:rPr lang="en-US" sz="2400">
                <a:latin typeface="Arial" pitchFamily="34" charset="0"/>
                <a:cs typeface="Arial" pitchFamily="34" charset="0"/>
              </a:rPr>
              <a:t>};</a:t>
            </a:r>
          </a:p>
          <a:p>
            <a:pPr>
              <a:lnSpc>
                <a:spcPct val="120000"/>
              </a:lnSpc>
              <a:buFont typeface="Wingdings" pitchFamily="2" charset="2"/>
              <a:buNone/>
            </a:pPr>
            <a:r>
              <a:rPr lang="en-US" sz="2400">
                <a:solidFill>
                  <a:srgbClr val="0000FF"/>
                </a:solidFill>
                <a:latin typeface="Arial" pitchFamily="34" charset="0"/>
                <a:cs typeface="Arial" pitchFamily="34" charset="0"/>
              </a:rPr>
              <a:t>class</a:t>
            </a:r>
            <a:r>
              <a:rPr lang="en-US" sz="2400">
                <a:latin typeface="Arial" pitchFamily="34" charset="0"/>
                <a:cs typeface="Arial" pitchFamily="34" charset="0"/>
              </a:rPr>
              <a:t> </a:t>
            </a:r>
            <a:r>
              <a:rPr lang="en-US" sz="2400">
                <a:solidFill>
                  <a:srgbClr val="FF0000"/>
                </a:solidFill>
                <a:latin typeface="Arial" pitchFamily="34" charset="0"/>
                <a:cs typeface="Arial" pitchFamily="34" charset="0"/>
              </a:rPr>
              <a:t>DerivedClass</a:t>
            </a:r>
            <a:r>
              <a:rPr lang="en-US" sz="2400">
                <a:latin typeface="Arial" pitchFamily="34" charset="0"/>
                <a:cs typeface="Arial" pitchFamily="34" charset="0"/>
              </a:rPr>
              <a:t> </a:t>
            </a:r>
            <a:r>
              <a:rPr lang="en-US" sz="2400">
                <a:solidFill>
                  <a:srgbClr val="FF0303"/>
                </a:solidFill>
                <a:latin typeface="Arial" pitchFamily="34" charset="0"/>
                <a:cs typeface="Arial" pitchFamily="34" charset="0"/>
              </a:rPr>
              <a:t>:</a:t>
            </a: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public/[private] </a:t>
            </a:r>
            <a:r>
              <a:rPr lang="en-US" sz="2400">
                <a:solidFill>
                  <a:srgbClr val="FF0303"/>
                </a:solidFill>
                <a:latin typeface="Arial" pitchFamily="34" charset="0"/>
                <a:cs typeface="Arial" pitchFamily="34" charset="0"/>
              </a:rPr>
              <a:t>SusperClass</a:t>
            </a:r>
            <a:r>
              <a:rPr lang="en-US" sz="2400">
                <a:latin typeface="Arial" pitchFamily="34" charset="0"/>
                <a:cs typeface="Arial" pitchFamily="34" charset="0"/>
              </a:rPr>
              <a:t>{</a:t>
            </a:r>
          </a:p>
          <a:p>
            <a:pPr algn="just">
              <a:lnSpc>
                <a:spcPct val="120000"/>
              </a:lnSpc>
              <a:buFont typeface="Wingdings" pitchFamily="2" charset="2"/>
              <a:buNone/>
            </a:pPr>
            <a:r>
              <a:rPr lang="en-US" sz="2400">
                <a:latin typeface="Arial" pitchFamily="34" charset="0"/>
                <a:cs typeface="Arial" pitchFamily="34" charset="0"/>
              </a:rPr>
              <a:t>	//Thành phần bổ sung của lớp dẫn xuất</a:t>
            </a:r>
          </a:p>
          <a:p>
            <a:pPr algn="just">
              <a:lnSpc>
                <a:spcPct val="120000"/>
              </a:lnSpc>
              <a:buFont typeface="Wingdings" pitchFamily="2" charset="2"/>
              <a:buNone/>
            </a:pPr>
            <a:r>
              <a:rPr lang="en-US" sz="240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62088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9" name="Content Placeholder 2">
            <a:extLst>
              <a:ext uri="{FF2B5EF4-FFF2-40B4-BE49-F238E27FC236}">
                <a16:creationId xmlns:a16="http://schemas.microsoft.com/office/drawing/2014/main" id="{2EAA286F-B521-450D-803E-6FC222333435}"/>
              </a:ext>
            </a:extLst>
          </p:cNvPr>
          <p:cNvSpPr>
            <a:spLocks noGrp="1"/>
          </p:cNvSpPr>
          <p:nvPr>
            <p:ph idx="1"/>
          </p:nvPr>
        </p:nvSpPr>
        <p:spPr>
          <a:xfrm>
            <a:off x="381000" y="1524000"/>
            <a:ext cx="8382000" cy="5029200"/>
          </a:xfrm>
        </p:spPr>
        <p:txBody>
          <a:bodyPr>
            <a:normAutofit/>
          </a:bodyPr>
          <a:lstStyle/>
          <a:p>
            <a:pPr marL="0" lvl="1" indent="0" algn="just">
              <a:lnSpc>
                <a:spcPct val="130000"/>
              </a:lnSpc>
              <a:spcBef>
                <a:spcPts val="300"/>
              </a:spcBef>
              <a:spcAft>
                <a:spcPts val="300"/>
              </a:spcAft>
              <a:buNone/>
            </a:pPr>
            <a:r>
              <a:rPr lang="en-US" sz="2400" b="1" u="sng">
                <a:solidFill>
                  <a:schemeClr val="tx1">
                    <a:lumMod val="95000"/>
                    <a:lumOff val="5000"/>
                  </a:schemeClr>
                </a:solidFill>
                <a:latin typeface="Arial" pitchFamily="34" charset="0"/>
                <a:cs typeface="Arial" pitchFamily="34" charset="0"/>
              </a:rPr>
              <a:t>Ví dụ</a:t>
            </a:r>
            <a:r>
              <a:rPr lang="en-US" sz="2400">
                <a:solidFill>
                  <a:schemeClr val="tx1">
                    <a:lumMod val="95000"/>
                    <a:lumOff val="5000"/>
                  </a:schemeClr>
                </a:solidFill>
                <a:latin typeface="Arial" pitchFamily="34" charset="0"/>
                <a:cs typeface="Arial" pitchFamily="34" charset="0"/>
              </a:rPr>
              <a:t>: Xây dựng Lớp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thừa kế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lớp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và lớp </a:t>
            </a:r>
            <a:r>
              <a:rPr lang="en-US" sz="2400" b="1">
                <a:solidFill>
                  <a:schemeClr val="tx1">
                    <a:lumMod val="95000"/>
                    <a:lumOff val="5000"/>
                  </a:schemeClr>
                </a:solidFill>
                <a:latin typeface="Arial" pitchFamily="34" charset="0"/>
                <a:cs typeface="Arial" pitchFamily="34" charset="0"/>
              </a:rPr>
              <a:t>B</a:t>
            </a:r>
            <a:endParaRPr lang="en-US" sz="2400">
              <a:solidFill>
                <a:srgbClr val="0000FF"/>
              </a:solidFill>
              <a:latin typeface="Arial" pitchFamily="34" charset="0"/>
              <a:cs typeface="Arial" pitchFamily="34" charset="0"/>
            </a:endParaRPr>
          </a:p>
          <a:p>
            <a:pPr marL="0" lvl="1" indent="0" algn="just">
              <a:lnSpc>
                <a:spcPct val="130000"/>
              </a:lnSpc>
              <a:spcBef>
                <a:spcPts val="300"/>
              </a:spcBef>
              <a:spcAft>
                <a:spcPts val="300"/>
              </a:spcAft>
              <a:buNone/>
            </a:pPr>
            <a:r>
              <a:rPr lang="en-US" sz="2400">
                <a:solidFill>
                  <a:srgbClr val="0000FF"/>
                </a:solidFill>
                <a:latin typeface="Arial" pitchFamily="34" charset="0"/>
                <a:cs typeface="Arial" pitchFamily="34" charset="0"/>
              </a:rPr>
              <a:t>class</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B</a:t>
            </a: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private</a:t>
            </a:r>
            <a:r>
              <a:rPr lang="en-US" sz="2400">
                <a:solidFill>
                  <a:schemeClr val="tx1">
                    <a:lumMod val="95000"/>
                    <a:lumOff val="5000"/>
                  </a:schemeClr>
                </a:solidFill>
                <a:latin typeface="Arial" pitchFamily="34" charset="0"/>
                <a:cs typeface="Arial" pitchFamily="34" charset="0"/>
              </a:rPr>
              <a:t>: //Khai báo các thuộc tính</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//Các phương thức</a:t>
            </a:r>
          </a:p>
          <a:p>
            <a:pPr marL="0" lvl="1"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a:t>
            </a:r>
          </a:p>
          <a:p>
            <a:pPr marL="0" lvl="1" indent="0" algn="just">
              <a:lnSpc>
                <a:spcPct val="130000"/>
              </a:lnSpc>
              <a:spcBef>
                <a:spcPts val="300"/>
              </a:spcBef>
              <a:spcAft>
                <a:spcPts val="300"/>
              </a:spcAft>
              <a:buNone/>
            </a:pPr>
            <a:r>
              <a:rPr lang="en-US" sz="2400" b="1" u="sng">
                <a:solidFill>
                  <a:schemeClr val="tx1">
                    <a:lumMod val="95000"/>
                    <a:lumOff val="5000"/>
                  </a:schemeClr>
                </a:solidFill>
                <a:latin typeface="Arial" pitchFamily="34" charset="0"/>
                <a:cs typeface="Arial" pitchFamily="34" charset="0"/>
              </a:rPr>
              <a:t>Lưu ý</a:t>
            </a:r>
            <a:r>
              <a:rPr lang="en-US" sz="2400">
                <a:solidFill>
                  <a:schemeClr val="tx1">
                    <a:lumMod val="95000"/>
                    <a:lumOff val="5000"/>
                  </a:schemeClr>
                </a:solidFill>
                <a:latin typeface="Arial" pitchFamily="34" charset="0"/>
                <a:cs typeface="Arial" pitchFamily="34" charset="0"/>
              </a:rPr>
              <a:t>: nếu không dùng từ khóa nào thì hiểu là </a:t>
            </a:r>
            <a:r>
              <a:rPr lang="en-US" sz="2400">
                <a:solidFill>
                  <a:srgbClr val="0000FF"/>
                </a:solidFill>
                <a:latin typeface="Arial" pitchFamily="34" charset="0"/>
                <a:cs typeface="Arial" pitchFamily="34" charset="0"/>
              </a:rPr>
              <a:t>private</a:t>
            </a:r>
          </a:p>
          <a:p>
            <a:pPr marL="0" lvl="1" indent="0" algn="just">
              <a:lnSpc>
                <a:spcPct val="130000"/>
              </a:lnSpc>
              <a:spcBef>
                <a:spcPts val="300"/>
              </a:spcBef>
              <a:spcAft>
                <a:spcPts val="300"/>
              </a:spcAft>
              <a:buNone/>
            </a:pPr>
            <a:r>
              <a:rPr lang="en-US" sz="2400">
                <a:latin typeface="Arial" pitchFamily="34" charset="0"/>
                <a:cs typeface="Arial" pitchFamily="34" charset="0"/>
              </a:rPr>
              <a:t>Ví dụ:</a:t>
            </a:r>
            <a:r>
              <a:rPr lang="en-US" sz="2400">
                <a:solidFill>
                  <a:srgbClr val="0000FF"/>
                </a:solidFill>
                <a:latin typeface="Arial" pitchFamily="34" charset="0"/>
                <a:cs typeface="Arial" pitchFamily="34" charset="0"/>
              </a:rPr>
              <a:t> class</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A</a:t>
            </a:r>
            <a:r>
              <a:rPr lang="en-US" sz="24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B</a:t>
            </a:r>
            <a:r>
              <a:rPr lang="en-US" sz="2400">
                <a:solidFill>
                  <a:schemeClr val="tx1">
                    <a:lumMod val="95000"/>
                    <a:lumOff val="5000"/>
                  </a:schemeClr>
                </a:solidFill>
                <a:latin typeface="Arial" pitchFamily="34" charset="0"/>
                <a:cs typeface="Arial" pitchFamily="34" charset="0"/>
              </a:rPr>
              <a:t>{…};</a:t>
            </a:r>
          </a:p>
          <a:p>
            <a:pPr marL="0" lvl="1" indent="511175"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-&gt; Lớp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thừa kế </a:t>
            </a:r>
            <a:r>
              <a:rPr lang="en-US" sz="2400">
                <a:solidFill>
                  <a:srgbClr val="0000FF"/>
                </a:solidFill>
                <a:latin typeface="Arial" pitchFamily="34" charset="0"/>
                <a:cs typeface="Arial" pitchFamily="34" charset="0"/>
              </a:rPr>
              <a:t>public</a:t>
            </a:r>
            <a:r>
              <a:rPr lang="en-US" sz="2400">
                <a:solidFill>
                  <a:schemeClr val="tx1">
                    <a:lumMod val="95000"/>
                    <a:lumOff val="5000"/>
                  </a:schemeClr>
                </a:solidFill>
                <a:latin typeface="Arial" pitchFamily="34" charset="0"/>
                <a:cs typeface="Arial" pitchFamily="34" charset="0"/>
              </a:rPr>
              <a:t> lớp </a:t>
            </a:r>
            <a:r>
              <a:rPr lang="en-US" sz="2400" b="1">
                <a:solidFill>
                  <a:schemeClr val="tx1">
                    <a:lumMod val="95000"/>
                    <a:lumOff val="5000"/>
                  </a:schemeClr>
                </a:solidFill>
                <a:latin typeface="Arial" pitchFamily="34" charset="0"/>
                <a:cs typeface="Arial" pitchFamily="34" charset="0"/>
              </a:rPr>
              <a:t>A</a:t>
            </a:r>
          </a:p>
          <a:p>
            <a:pPr marL="0" lvl="1" indent="511175"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-&gt; Lớp </a:t>
            </a:r>
            <a:r>
              <a:rPr lang="en-US" sz="2400" b="1">
                <a:solidFill>
                  <a:schemeClr val="tx1">
                    <a:lumMod val="95000"/>
                    <a:lumOff val="5000"/>
                  </a:schemeClr>
                </a:solidFill>
                <a:latin typeface="Arial" pitchFamily="34" charset="0"/>
                <a:cs typeface="Arial" pitchFamily="34" charset="0"/>
              </a:rPr>
              <a:t>C</a:t>
            </a:r>
            <a:r>
              <a:rPr lang="en-US" sz="2400">
                <a:solidFill>
                  <a:schemeClr val="tx1">
                    <a:lumMod val="95000"/>
                    <a:lumOff val="5000"/>
                  </a:schemeClr>
                </a:solidFill>
                <a:latin typeface="Arial" pitchFamily="34" charset="0"/>
                <a:cs typeface="Arial" pitchFamily="34" charset="0"/>
              </a:rPr>
              <a:t> thừa kế </a:t>
            </a:r>
            <a:r>
              <a:rPr lang="en-US" sz="2400">
                <a:solidFill>
                  <a:srgbClr val="0000FF"/>
                </a:solidFill>
                <a:latin typeface="Arial" pitchFamily="34" charset="0"/>
                <a:cs typeface="Arial" pitchFamily="34" charset="0"/>
              </a:rPr>
              <a:t>private</a:t>
            </a:r>
            <a:r>
              <a:rPr lang="en-US" sz="2400">
                <a:solidFill>
                  <a:schemeClr val="tx1">
                    <a:lumMod val="95000"/>
                    <a:lumOff val="5000"/>
                  </a:schemeClr>
                </a:solidFill>
                <a:latin typeface="Arial" pitchFamily="34" charset="0"/>
                <a:cs typeface="Arial" pitchFamily="34" charset="0"/>
              </a:rPr>
              <a:t> lớp </a:t>
            </a:r>
            <a:r>
              <a:rPr lang="en-US" sz="2400" b="1">
                <a:solidFill>
                  <a:schemeClr val="tx1">
                    <a:lumMod val="95000"/>
                    <a:lumOff val="5000"/>
                  </a:schemeClr>
                </a:solidFill>
                <a:latin typeface="Arial" pitchFamily="34" charset="0"/>
                <a:cs typeface="Arial" pitchFamily="34" charset="0"/>
              </a:rPr>
              <a:t>B</a:t>
            </a:r>
          </a:p>
          <a:p>
            <a:pPr marL="0" lvl="1" indent="0" algn="just">
              <a:lnSpc>
                <a:spcPct val="130000"/>
              </a:lnSpc>
              <a:spcBef>
                <a:spcPts val="300"/>
              </a:spcBef>
              <a:spcAft>
                <a:spcPts val="300"/>
              </a:spcAft>
              <a:buNone/>
            </a:pPr>
            <a:endParaRPr lang="en-US" sz="2400">
              <a:solidFill>
                <a:srgbClr val="0000FF"/>
              </a:solidFill>
              <a:latin typeface="Arial" pitchFamily="34" charset="0"/>
              <a:cs typeface="Arial" pitchFamily="34" charset="0"/>
            </a:endParaRPr>
          </a:p>
          <a:p>
            <a:pPr marL="0" lvl="1" indent="0" algn="just">
              <a:lnSpc>
                <a:spcPct val="130000"/>
              </a:lnSpc>
              <a:spcBef>
                <a:spcPts val="300"/>
              </a:spcBef>
              <a:spcAft>
                <a:spcPts val="300"/>
              </a:spcAft>
              <a:buNone/>
            </a:pPr>
            <a:endParaRPr lang="en-US" sz="2400">
              <a:solidFill>
                <a:schemeClr val="tx1">
                  <a:lumMod val="95000"/>
                  <a:lumOff val="5000"/>
                </a:schemeClr>
              </a:solidFill>
              <a:latin typeface="Arial" pitchFamily="34" charset="0"/>
              <a:cs typeface="Arial" pitchFamily="34" charset="0"/>
            </a:endParaRPr>
          </a:p>
        </p:txBody>
      </p:sp>
      <p:sp>
        <p:nvSpPr>
          <p:cNvPr id="10" name="Title 1">
            <a:extLst>
              <a:ext uri="{FF2B5EF4-FFF2-40B4-BE49-F238E27FC236}">
                <a16:creationId xmlns:a16="http://schemas.microsoft.com/office/drawing/2014/main" id="{D8B90D02-A054-40F0-BBF3-F622BB9D9B6E}"/>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 (tt)</a:t>
            </a:r>
          </a:p>
        </p:txBody>
      </p:sp>
    </p:spTree>
    <p:extLst>
      <p:ext uri="{BB962C8B-B14F-4D97-AF65-F5344CB8AC3E}">
        <p14:creationId xmlns:p14="http://schemas.microsoft.com/office/powerpoint/2010/main" val="2757884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pic>
        <p:nvPicPr>
          <p:cNvPr id="8" name="Picture 23"/>
          <p:cNvPicPr>
            <a:picLocks noChangeAspect="1" noChangeArrowheads="1"/>
          </p:cNvPicPr>
          <p:nvPr/>
        </p:nvPicPr>
        <p:blipFill>
          <a:blip r:embed="rId3" cstate="print"/>
          <a:srcRect/>
          <a:stretch>
            <a:fillRect/>
          </a:stretch>
        </p:blipFill>
        <p:spPr bwMode="auto">
          <a:xfrm>
            <a:off x="263162" y="1685925"/>
            <a:ext cx="8576038" cy="4638675"/>
          </a:xfrm>
          <a:prstGeom prst="rect">
            <a:avLst/>
          </a:prstGeom>
          <a:noFill/>
        </p:spPr>
      </p:pic>
    </p:spTree>
    <p:extLst>
      <p:ext uri="{BB962C8B-B14F-4D97-AF65-F5344CB8AC3E}">
        <p14:creationId xmlns:p14="http://schemas.microsoft.com/office/powerpoint/2010/main" val="102981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 (tt)</a:t>
            </a:r>
          </a:p>
        </p:txBody>
      </p:sp>
      <p:sp>
        <p:nvSpPr>
          <p:cNvPr id="3" name="Content Placeholder 2"/>
          <p:cNvSpPr>
            <a:spLocks noGrp="1"/>
          </p:cNvSpPr>
          <p:nvPr>
            <p:ph idx="1"/>
          </p:nvPr>
        </p:nvSpPr>
        <p:spPr>
          <a:xfrm>
            <a:off x="304800" y="1551856"/>
            <a:ext cx="8458200" cy="4925144"/>
          </a:xfrm>
        </p:spPr>
        <p:txBody>
          <a:bodyPr>
            <a:normAutofit fontScale="92500"/>
          </a:bodyPr>
          <a:lstStyle/>
          <a:p>
            <a:pPr marL="0" indent="0" algn="just">
              <a:lnSpc>
                <a:spcPct val="140000"/>
              </a:lnSpc>
              <a:spcBef>
                <a:spcPts val="0"/>
              </a:spcBef>
              <a:buNone/>
            </a:pPr>
            <a:r>
              <a:rPr lang="en-US" sz="2400">
                <a:latin typeface="Arial" panose="020B0604020202020204" pitchFamily="34" charset="0"/>
                <a:cs typeface="Arial" panose="020B0604020202020204" pitchFamily="34" charset="0"/>
              </a:rPr>
              <a:t>Việc truy cập các thành phần của lớp cơ sở được lớp dẫn xuất thừa kế phụ thuộc vào 2 yếu tố:</a:t>
            </a:r>
          </a:p>
          <a:p>
            <a:pPr marL="463550" indent="-463550" algn="just">
              <a:lnSpc>
                <a:spcPct val="140000"/>
              </a:lnSpc>
              <a:spcBef>
                <a:spcPts val="0"/>
              </a:spcBef>
              <a:buFont typeface="+mj-lt"/>
              <a:buAutoNum type="arabicParenR"/>
            </a:pPr>
            <a:r>
              <a:rPr lang="en-US" sz="2400">
                <a:latin typeface="Arial" panose="020B0604020202020204" pitchFamily="34" charset="0"/>
                <a:cs typeface="Arial" panose="020B0604020202020204" pitchFamily="34" charset="0"/>
              </a:rPr>
              <a:t>Các thành phần đó được khai báo là</a:t>
            </a:r>
            <a:r>
              <a:rPr lang="en-US" sz="2400">
                <a:solidFill>
                  <a:srgbClr val="0000FF"/>
                </a:solidFill>
                <a:latin typeface="Arial" panose="020B0604020202020204" pitchFamily="34" charset="0"/>
                <a:cs typeface="Arial" panose="020B0604020202020204" pitchFamily="34" charset="0"/>
              </a:rPr>
              <a:t> private </a:t>
            </a:r>
            <a:r>
              <a:rPr lang="en-US" sz="2400">
                <a:latin typeface="Arial" panose="020B0604020202020204" pitchFamily="34" charset="0"/>
                <a:cs typeface="Arial" panose="020B0604020202020204" pitchFamily="34" charset="0"/>
              </a:rPr>
              <a:t>hay</a:t>
            </a:r>
            <a:r>
              <a:rPr lang="en-US" sz="2400">
                <a:solidFill>
                  <a:srgbClr val="0000FF"/>
                </a:solidFill>
                <a:latin typeface="Arial" panose="020B0604020202020204" pitchFamily="34" charset="0"/>
                <a:cs typeface="Arial" panose="020B0604020202020204" pitchFamily="34" charset="0"/>
              </a:rPr>
              <a:t> public </a:t>
            </a:r>
            <a:r>
              <a:rPr lang="en-US" sz="2400">
                <a:latin typeface="Arial" panose="020B0604020202020204" pitchFamily="34" charset="0"/>
                <a:cs typeface="Arial" panose="020B0604020202020204" pitchFamily="34" charset="0"/>
              </a:rPr>
              <a:t>hay</a:t>
            </a:r>
            <a:r>
              <a:rPr lang="en-US" sz="2400">
                <a:solidFill>
                  <a:srgbClr val="0000FF"/>
                </a:solidFill>
                <a:latin typeface="Arial" panose="020B0604020202020204" pitchFamily="34" charset="0"/>
                <a:cs typeface="Arial" panose="020B0604020202020204" pitchFamily="34" charset="0"/>
              </a:rPr>
              <a:t> protected</a:t>
            </a:r>
            <a:r>
              <a:rPr lang="en-US" sz="2400">
                <a:latin typeface="Arial" panose="020B0604020202020204" pitchFamily="34" charset="0"/>
                <a:cs typeface="Arial" panose="020B0604020202020204" pitchFamily="34" charset="0"/>
              </a:rPr>
              <a:t> trong lớp cơ sở.</a:t>
            </a:r>
          </a:p>
          <a:p>
            <a:pPr marL="795338" indent="-331788" algn="just">
              <a:lnSpc>
                <a:spcPct val="140000"/>
              </a:lnSpc>
              <a:spcBef>
                <a:spcPts val="0"/>
              </a:spcBef>
              <a:buFont typeface="Wingdings" panose="05000000000000000000" pitchFamily="2" charset="2"/>
              <a:buChar char="§"/>
            </a:pPr>
            <a:r>
              <a:rPr lang="en-US" sz="2400">
                <a:solidFill>
                  <a:srgbClr val="0000FF"/>
                </a:solidFill>
                <a:latin typeface="Arial" panose="020B0604020202020204" pitchFamily="34" charset="0"/>
                <a:cs typeface="Arial" panose="020B0604020202020204" pitchFamily="34" charset="0"/>
              </a:rPr>
              <a:t>private</a:t>
            </a:r>
            <a:r>
              <a:rPr lang="en-US" sz="2400">
                <a:solidFill>
                  <a:srgbClr val="FF0000"/>
                </a:solidFill>
                <a:latin typeface="Arial" panose="020B0604020202020204" pitchFamily="34" charset="0"/>
                <a:cs typeface="Arial" panose="020B0604020202020204" pitchFamily="34" charset="0"/>
              </a:rPr>
              <a:t>: </a:t>
            </a:r>
            <a:r>
              <a:rPr lang="en-US" sz="2400" u="sng">
                <a:solidFill>
                  <a:srgbClr val="FF0000"/>
                </a:solidFill>
                <a:latin typeface="Arial" panose="020B0604020202020204" pitchFamily="34" charset="0"/>
                <a:cs typeface="Arial" panose="020B0604020202020204" pitchFamily="34" charset="0"/>
              </a:rPr>
              <a:t>không cho phép truy nhập trong lớp dẫn xuất</a:t>
            </a:r>
            <a:r>
              <a:rPr lang="en-US" sz="2400">
                <a:solidFill>
                  <a:srgbClr val="FF0000"/>
                </a:solidFill>
                <a:latin typeface="Arial" panose="020B0604020202020204" pitchFamily="34" charset="0"/>
                <a:cs typeface="Arial" panose="020B0604020202020204" pitchFamily="34" charset="0"/>
              </a:rPr>
              <a:t>.</a:t>
            </a:r>
          </a:p>
          <a:p>
            <a:pPr marL="795338" indent="-331788" algn="just">
              <a:lnSpc>
                <a:spcPct val="140000"/>
              </a:lnSpc>
              <a:spcBef>
                <a:spcPts val="0"/>
              </a:spcBef>
              <a:buFont typeface="Wingdings" panose="05000000000000000000" pitchFamily="2" charset="2"/>
              <a:buChar char="§"/>
            </a:pPr>
            <a:r>
              <a:rPr lang="en-US" sz="2400">
                <a:solidFill>
                  <a:srgbClr val="0000FF"/>
                </a:solidFill>
                <a:latin typeface="Arial" panose="020B0604020202020204" pitchFamily="34" charset="0"/>
                <a:cs typeface="Arial" panose="020B0604020202020204" pitchFamily="34" charset="0"/>
              </a:rPr>
              <a:t>public: </a:t>
            </a:r>
            <a:r>
              <a:rPr lang="en-US" sz="2400">
                <a:latin typeface="Arial" panose="020B0604020202020204" pitchFamily="34" charset="0"/>
                <a:cs typeface="Arial" panose="020B0604020202020204" pitchFamily="34" charset="0"/>
              </a:rPr>
              <a:t>có thể truy nhập tại bất kỳ chỗ nào trong chương trình nên các lớp dẫn xuất có thể truy nhập được.</a:t>
            </a:r>
          </a:p>
          <a:p>
            <a:pPr marL="795338" indent="-331788" algn="just">
              <a:lnSpc>
                <a:spcPct val="140000"/>
              </a:lnSpc>
              <a:spcBef>
                <a:spcPts val="0"/>
              </a:spcBef>
              <a:buFont typeface="Wingdings" panose="05000000000000000000" pitchFamily="2" charset="2"/>
              <a:buChar char="§"/>
            </a:pPr>
            <a:r>
              <a:rPr lang="en-US" sz="2400">
                <a:solidFill>
                  <a:srgbClr val="0000FF"/>
                </a:solidFill>
                <a:latin typeface="Arial" panose="020B0604020202020204" pitchFamily="34" charset="0"/>
                <a:cs typeface="Arial" panose="020B0604020202020204" pitchFamily="34" charset="0"/>
              </a:rPr>
              <a:t>protected: </a:t>
            </a:r>
            <a:r>
              <a:rPr lang="en-US" sz="2400" u="sng">
                <a:solidFill>
                  <a:srgbClr val="FF0000"/>
                </a:solidFill>
                <a:latin typeface="Arial" panose="020B0604020202020204" pitchFamily="34" charset="0"/>
                <a:cs typeface="Arial" panose="020B0604020202020204" pitchFamily="34" charset="0"/>
              </a:rPr>
              <a:t>chỉ được truy nhập bởi các lớp dẫn xuất trực tiếp</a:t>
            </a:r>
            <a:r>
              <a:rPr lang="en-US" sz="2400">
                <a:solidFill>
                  <a:srgbClr val="FF0000"/>
                </a:solidFill>
                <a:latin typeface="Arial" panose="020B0604020202020204" pitchFamily="34" charset="0"/>
                <a:cs typeface="Arial" panose="020B0604020202020204" pitchFamily="34" charset="0"/>
              </a:rPr>
              <a:t>.</a:t>
            </a:r>
          </a:p>
          <a:p>
            <a:pPr marL="795338" indent="0" algn="just">
              <a:lnSpc>
                <a:spcPct val="140000"/>
              </a:lnSpc>
              <a:spcBef>
                <a:spcPts val="0"/>
              </a:spcBef>
              <a:buNone/>
            </a:pPr>
            <a:r>
              <a:rPr lang="en-US" sz="2400">
                <a:latin typeface="Arial" panose="020B0604020202020204" pitchFamily="34" charset="0"/>
                <a:cs typeface="Arial" panose="020B0604020202020204" pitchFamily="34" charset="0"/>
              </a:rPr>
              <a:t>Các thành phần </a:t>
            </a:r>
            <a:r>
              <a:rPr lang="en-US" sz="2400">
                <a:solidFill>
                  <a:srgbClr val="0000FF"/>
                </a:solidFill>
                <a:latin typeface="Arial" panose="020B0604020202020204" pitchFamily="34" charset="0"/>
                <a:cs typeface="Arial" panose="020B0604020202020204" pitchFamily="34" charset="0"/>
              </a:rPr>
              <a:t>private</a:t>
            </a:r>
            <a:r>
              <a:rPr lang="en-US" sz="2400">
                <a:latin typeface="Arial" panose="020B0604020202020204" pitchFamily="34" charset="0"/>
                <a:cs typeface="Arial" panose="020B0604020202020204" pitchFamily="34" charset="0"/>
              </a:rPr>
              <a:t> &lt; các thành phần khai báo là </a:t>
            </a:r>
            <a:r>
              <a:rPr lang="en-US" sz="2400">
                <a:solidFill>
                  <a:srgbClr val="0000FF"/>
                </a:solidFill>
                <a:latin typeface="Arial" panose="020B0604020202020204" pitchFamily="34" charset="0"/>
                <a:cs typeface="Arial" panose="020B0604020202020204" pitchFamily="34" charset="0"/>
              </a:rPr>
              <a:t>protected</a:t>
            </a:r>
            <a:r>
              <a:rPr lang="en-US" sz="2400">
                <a:latin typeface="Arial" panose="020B0604020202020204" pitchFamily="34" charset="0"/>
                <a:cs typeface="Arial" panose="020B0604020202020204" pitchFamily="34" charset="0"/>
              </a:rPr>
              <a:t> có phạm vi truy nhập &lt; các thành phần </a:t>
            </a:r>
            <a:r>
              <a:rPr lang="en-US" sz="2400">
                <a:solidFill>
                  <a:srgbClr val="0000FF"/>
                </a:solidFill>
                <a:latin typeface="Arial" panose="020B0604020202020204" pitchFamily="34" charset="0"/>
                <a:cs typeface="Arial" panose="020B0604020202020204" pitchFamily="34" charset="0"/>
              </a:rPr>
              <a:t>public</a:t>
            </a:r>
            <a:r>
              <a:rPr lang="en-US" sz="2400">
                <a:latin typeface="Arial" panose="020B0604020202020204" pitchFamily="34" charset="0"/>
                <a:cs typeface="Arial" panose="020B0604020202020204" pitchFamily="34" charset="0"/>
              </a:rPr>
              <a:t> </a:t>
            </a:r>
          </a:p>
          <a:p>
            <a:pPr>
              <a:lnSpc>
                <a:spcPct val="140000"/>
              </a:lnSpc>
              <a:spcBef>
                <a:spcPts val="0"/>
              </a:spcBef>
              <a:buFontTx/>
              <a:buChar char="-"/>
            </a:pPr>
            <a:endParaRPr lang="en-US" sz="2400">
              <a:latin typeface="Arial" panose="020B0604020202020204" pitchFamily="34" charset="0"/>
              <a:cs typeface="Arial" panose="020B0604020202020204" pitchFamily="34" charset="0"/>
            </a:endParaRPr>
          </a:p>
          <a:p>
            <a:pPr algn="just">
              <a:lnSpc>
                <a:spcPct val="140000"/>
              </a:lnSpc>
              <a:spcBef>
                <a:spcPts val="0"/>
              </a:spcBef>
              <a:buNone/>
            </a:pPr>
            <a:endParaRPr lang="en-US" sz="2400">
              <a:latin typeface="Arial" panose="020B0604020202020204" pitchFamily="34" charset="0"/>
              <a:cs typeface="Arial" panose="020B0604020202020204" pitchFamily="34" charset="0"/>
            </a:endParaRPr>
          </a:p>
          <a:p>
            <a:pPr algn="just">
              <a:lnSpc>
                <a:spcPct val="140000"/>
              </a:lnSpc>
              <a:spcBef>
                <a:spcPts val="0"/>
              </a:spcBef>
              <a:buFont typeface="Wingdings" pitchFamily="2" charset="2"/>
              <a:buNone/>
            </a:pPr>
            <a:endParaRPr lang="en-US" sz="24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92914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Khai báo thừa kế (tt)</a:t>
            </a:r>
          </a:p>
        </p:txBody>
      </p:sp>
      <p:sp>
        <p:nvSpPr>
          <p:cNvPr id="3" name="Content Placeholder 2"/>
          <p:cNvSpPr>
            <a:spLocks noGrp="1"/>
          </p:cNvSpPr>
          <p:nvPr>
            <p:ph idx="1"/>
          </p:nvPr>
        </p:nvSpPr>
        <p:spPr>
          <a:xfrm>
            <a:off x="152400" y="1628056"/>
            <a:ext cx="8534400" cy="4925144"/>
          </a:xfrm>
        </p:spPr>
        <p:txBody>
          <a:bodyPr>
            <a:normAutofit lnSpcReduction="10000"/>
          </a:bodyPr>
          <a:lstStyle/>
          <a:p>
            <a:pPr marL="514350" indent="-514350" algn="just">
              <a:lnSpc>
                <a:spcPct val="130000"/>
              </a:lnSpc>
              <a:spcBef>
                <a:spcPts val="0"/>
              </a:spcBef>
              <a:buFont typeface="+mj-lt"/>
              <a:buAutoNum type="arabicParenR" startAt="2"/>
            </a:pPr>
            <a:r>
              <a:rPr lang="en-US" sz="2800">
                <a:latin typeface="Arial" panose="020B0604020202020204" pitchFamily="34" charset="0"/>
                <a:cs typeface="Arial" panose="020B0604020202020204" pitchFamily="34" charset="0"/>
              </a:rPr>
              <a:t>Kiểu dẫn xuất là </a:t>
            </a:r>
            <a:r>
              <a:rPr lang="en-US" sz="2800">
                <a:solidFill>
                  <a:srgbClr val="0000FF"/>
                </a:solidFill>
                <a:latin typeface="Arial" panose="020B0604020202020204" pitchFamily="34" charset="0"/>
                <a:cs typeface="Arial" panose="020B0604020202020204" pitchFamily="34" charset="0"/>
              </a:rPr>
              <a:t>private</a:t>
            </a:r>
            <a:r>
              <a:rPr lang="en-US" sz="2800">
                <a:latin typeface="Arial" panose="020B0604020202020204" pitchFamily="34" charset="0"/>
                <a:cs typeface="Arial" panose="020B0604020202020204" pitchFamily="34" charset="0"/>
              </a:rPr>
              <a:t> (mặc định) hay </a:t>
            </a:r>
            <a:r>
              <a:rPr lang="en-US" sz="2800">
                <a:solidFill>
                  <a:srgbClr val="0000FF"/>
                </a:solidFill>
                <a:latin typeface="Arial" panose="020B0604020202020204" pitchFamily="34" charset="0"/>
                <a:cs typeface="Arial" panose="020B0604020202020204" pitchFamily="34" charset="0"/>
              </a:rPr>
              <a:t>public</a:t>
            </a:r>
            <a:r>
              <a:rPr lang="en-US" sz="2800">
                <a:latin typeface="Arial" panose="020B0604020202020204" pitchFamily="34" charset="0"/>
                <a:cs typeface="Arial" panose="020B0604020202020204" pitchFamily="34" charset="0"/>
              </a:rPr>
              <a:t> hay </a:t>
            </a:r>
            <a:r>
              <a:rPr lang="en-US" sz="2800">
                <a:solidFill>
                  <a:srgbClr val="0000FF"/>
                </a:solidFill>
                <a:latin typeface="Arial" panose="020B0604020202020204" pitchFamily="34" charset="0"/>
                <a:cs typeface="Arial" panose="020B0604020202020204" pitchFamily="34" charset="0"/>
              </a:rPr>
              <a:t>protected </a:t>
            </a:r>
            <a:r>
              <a:rPr lang="en-US" sz="2800">
                <a:latin typeface="Arial" panose="020B0604020202020204" pitchFamily="34" charset="0"/>
                <a:cs typeface="Arial" panose="020B0604020202020204" pitchFamily="34" charset="0"/>
              </a:rPr>
              <a:t>được chỉ định khi định nghĩa lớp dẫn xuất.</a:t>
            </a:r>
            <a:endParaRPr lang="en-US" sz="2800" b="1">
              <a:latin typeface="Arial" panose="020B0604020202020204" pitchFamily="34" charset="0"/>
              <a:cs typeface="Arial" panose="020B0604020202020204" pitchFamily="34" charset="0"/>
            </a:endParaRPr>
          </a:p>
          <a:p>
            <a:pPr marL="795338" indent="-331788" algn="just">
              <a:lnSpc>
                <a:spcPct val="130000"/>
              </a:lnSpc>
              <a:spcBef>
                <a:spcPts val="0"/>
              </a:spcBef>
              <a:buFont typeface="Wingdings" panose="05000000000000000000" pitchFamily="2" charset="2"/>
              <a:buChar char="§"/>
            </a:pPr>
            <a:r>
              <a:rPr lang="en-US" sz="2800">
                <a:solidFill>
                  <a:srgbClr val="0000FF"/>
                </a:solidFill>
                <a:latin typeface="Arial" panose="020B0604020202020204" pitchFamily="34" charset="0"/>
                <a:cs typeface="Arial" panose="020B0604020202020204" pitchFamily="34" charset="0"/>
              </a:rPr>
              <a:t>public: </a:t>
            </a:r>
            <a:r>
              <a:rPr lang="en-US" sz="2800">
                <a:latin typeface="Arial" panose="020B0604020202020204" pitchFamily="34" charset="0"/>
                <a:cs typeface="Arial" panose="020B0604020202020204" pitchFamily="34" charset="0"/>
              </a:rPr>
              <a:t>các thành phần </a:t>
            </a:r>
            <a:r>
              <a:rPr lang="en-US" sz="2800" b="1">
                <a:latin typeface="Arial" panose="020B0604020202020204" pitchFamily="34" charset="0"/>
                <a:cs typeface="Arial" panose="020B0604020202020204" pitchFamily="34" charset="0"/>
              </a:rPr>
              <a:t>public và protected </a:t>
            </a:r>
            <a:r>
              <a:rPr lang="en-US" sz="2800">
                <a:latin typeface="Arial" panose="020B0604020202020204" pitchFamily="34" charset="0"/>
                <a:cs typeface="Arial" panose="020B0604020202020204" pitchFamily="34" charset="0"/>
              </a:rPr>
              <a:t>của lớp cơ sở sẽ trở thành các thành phần </a:t>
            </a:r>
            <a:r>
              <a:rPr lang="en-US" sz="2800" b="1">
                <a:solidFill>
                  <a:srgbClr val="FF0000"/>
                </a:solidFill>
                <a:latin typeface="Arial" panose="020B0604020202020204" pitchFamily="34" charset="0"/>
                <a:cs typeface="Arial" panose="020B0604020202020204" pitchFamily="34" charset="0"/>
              </a:rPr>
              <a:t>public và protected</a:t>
            </a:r>
            <a:r>
              <a:rPr lang="en-US" sz="2800">
                <a:solidFill>
                  <a:srgbClr val="FF0000"/>
                </a:solidFill>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của lớp dẫn xuất.</a:t>
            </a:r>
          </a:p>
          <a:p>
            <a:pPr marL="795338" indent="-331788" algn="just">
              <a:lnSpc>
                <a:spcPct val="130000"/>
              </a:lnSpc>
              <a:spcBef>
                <a:spcPts val="0"/>
              </a:spcBef>
              <a:buFont typeface="Wingdings" panose="05000000000000000000" pitchFamily="2" charset="2"/>
              <a:buChar char="§"/>
            </a:pPr>
            <a:r>
              <a:rPr lang="en-US" sz="2800">
                <a:solidFill>
                  <a:srgbClr val="0000FF"/>
                </a:solidFill>
                <a:latin typeface="Arial" panose="020B0604020202020204" pitchFamily="34" charset="0"/>
                <a:cs typeface="Arial" panose="020B0604020202020204" pitchFamily="34" charset="0"/>
              </a:rPr>
              <a:t>private: </a:t>
            </a:r>
            <a:r>
              <a:rPr lang="en-US" sz="2800">
                <a:latin typeface="Arial" panose="020B0604020202020204" pitchFamily="34" charset="0"/>
                <a:cs typeface="Arial" panose="020B0604020202020204" pitchFamily="34" charset="0"/>
              </a:rPr>
              <a:t>các thành phần </a:t>
            </a:r>
            <a:r>
              <a:rPr lang="en-US" sz="2800" b="1">
                <a:latin typeface="Arial" panose="020B0604020202020204" pitchFamily="34" charset="0"/>
                <a:cs typeface="Arial" panose="020B0604020202020204" pitchFamily="34" charset="0"/>
              </a:rPr>
              <a:t>public và protected </a:t>
            </a:r>
            <a:r>
              <a:rPr lang="en-US" sz="2800">
                <a:latin typeface="Arial" panose="020B0604020202020204" pitchFamily="34" charset="0"/>
                <a:cs typeface="Arial" panose="020B0604020202020204" pitchFamily="34" charset="0"/>
              </a:rPr>
              <a:t>của lớp cơ sở sẽ trở thành các thành phần </a:t>
            </a:r>
            <a:r>
              <a:rPr lang="en-US" sz="2800" b="1">
                <a:solidFill>
                  <a:srgbClr val="FF0000"/>
                </a:solidFill>
                <a:latin typeface="Arial" panose="020B0604020202020204" pitchFamily="34" charset="0"/>
                <a:cs typeface="Arial" panose="020B0604020202020204" pitchFamily="34" charset="0"/>
              </a:rPr>
              <a:t>private</a:t>
            </a:r>
            <a:r>
              <a:rPr lang="en-US" sz="2800">
                <a:solidFill>
                  <a:srgbClr val="FF0000"/>
                </a:solidFill>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của lớp dẫn xuất.</a:t>
            </a:r>
          </a:p>
          <a:p>
            <a:pPr marL="463550" indent="0" algn="just">
              <a:lnSpc>
                <a:spcPct val="130000"/>
              </a:lnSpc>
              <a:spcBef>
                <a:spcPts val="0"/>
              </a:spcBef>
              <a:buNone/>
            </a:pPr>
            <a:endParaRPr lang="en-US" sz="2800">
              <a:solidFill>
                <a:srgbClr val="0000FF"/>
              </a:solidFill>
              <a:latin typeface="Arial" panose="020B0604020202020204" pitchFamily="34" charset="0"/>
              <a:cs typeface="Arial" panose="020B0604020202020204" pitchFamily="34" charset="0"/>
            </a:endParaRPr>
          </a:p>
          <a:p>
            <a:pPr marL="0" indent="0" algn="just">
              <a:lnSpc>
                <a:spcPct val="130000"/>
              </a:lnSpc>
              <a:spcBef>
                <a:spcPts val="0"/>
              </a:spcBef>
              <a:buNone/>
            </a:pPr>
            <a:endParaRPr lang="en-US" sz="2800">
              <a:latin typeface="Arial" panose="020B0604020202020204" pitchFamily="34" charset="0"/>
              <a:cs typeface="Arial" panose="020B0604020202020204" pitchFamily="34" charset="0"/>
            </a:endParaRPr>
          </a:p>
          <a:p>
            <a:pPr algn="just">
              <a:lnSpc>
                <a:spcPct val="130000"/>
              </a:lnSpc>
              <a:spcBef>
                <a:spcPts val="0"/>
              </a:spcBef>
              <a:buNone/>
            </a:pPr>
            <a:endParaRPr lang="en-US" sz="2800">
              <a:latin typeface="Arial" panose="020B0604020202020204" pitchFamily="34" charset="0"/>
              <a:cs typeface="Arial" panose="020B0604020202020204" pitchFamily="34" charset="0"/>
            </a:endParaRPr>
          </a:p>
          <a:p>
            <a:pPr algn="just">
              <a:lnSpc>
                <a:spcPct val="130000"/>
              </a:lnSpc>
              <a:spcBef>
                <a:spcPts val="0"/>
              </a:spcBef>
              <a:buFont typeface="Wingdings" pitchFamily="2" charset="2"/>
              <a:buNone/>
            </a:pPr>
            <a:endParaRPr lang="en-US" sz="28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3097860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3.3 Thừa kế và sự trùng tên</a:t>
            </a:r>
          </a:p>
        </p:txBody>
      </p:sp>
      <p:sp>
        <p:nvSpPr>
          <p:cNvPr id="3" name="Content Placeholder 2"/>
          <p:cNvSpPr>
            <a:spLocks noGrp="1"/>
          </p:cNvSpPr>
          <p:nvPr>
            <p:ph idx="1"/>
          </p:nvPr>
        </p:nvSpPr>
        <p:spPr>
          <a:xfrm>
            <a:off x="152400" y="1676400"/>
            <a:ext cx="8610600" cy="4724400"/>
          </a:xfrm>
        </p:spPr>
        <p:txBody>
          <a:bodyPr>
            <a:noAutofit/>
          </a:bodyPr>
          <a:lstStyle/>
          <a:p>
            <a:pPr marL="463550" indent="-463550" algn="just">
              <a:lnSpc>
                <a:spcPct val="130000"/>
              </a:lnSpc>
              <a:spcBef>
                <a:spcPts val="300"/>
              </a:spcBef>
              <a:spcAft>
                <a:spcPts val="300"/>
              </a:spcAft>
              <a:buFont typeface="Wingdings" panose="05000000000000000000" pitchFamily="2" charset="2"/>
              <a:buChar char="v"/>
            </a:pPr>
            <a:r>
              <a:rPr lang="en-US" sz="2200">
                <a:solidFill>
                  <a:schemeClr val="tx1">
                    <a:lumMod val="95000"/>
                    <a:lumOff val="5000"/>
                  </a:schemeClr>
                </a:solidFill>
                <a:latin typeface="Arial" pitchFamily="34" charset="0"/>
                <a:cs typeface="Arial" pitchFamily="34" charset="0"/>
              </a:rPr>
              <a:t>Tên các lớp không được giống nhau.</a:t>
            </a:r>
          </a:p>
          <a:p>
            <a:pPr marL="463550" indent="-463550" algn="just">
              <a:lnSpc>
                <a:spcPct val="130000"/>
              </a:lnSpc>
              <a:spcBef>
                <a:spcPts val="300"/>
              </a:spcBef>
              <a:spcAft>
                <a:spcPts val="300"/>
              </a:spcAft>
              <a:buFont typeface="Wingdings" panose="05000000000000000000" pitchFamily="2" charset="2"/>
              <a:buChar char="v"/>
            </a:pPr>
            <a:r>
              <a:rPr lang="en-US" sz="2200">
                <a:solidFill>
                  <a:schemeClr val="tx1">
                    <a:lumMod val="95000"/>
                    <a:lumOff val="5000"/>
                  </a:schemeClr>
                </a:solidFill>
                <a:latin typeface="Arial" pitchFamily="34" charset="0"/>
                <a:cs typeface="Arial" pitchFamily="34" charset="0"/>
              </a:rPr>
              <a:t>Tên các thành phần </a:t>
            </a:r>
            <a:r>
              <a:rPr lang="en-US" sz="2200" u="sng">
                <a:solidFill>
                  <a:schemeClr val="tx1">
                    <a:lumMod val="95000"/>
                    <a:lumOff val="5000"/>
                  </a:schemeClr>
                </a:solidFill>
                <a:latin typeface="Arial" pitchFamily="34" charset="0"/>
                <a:cs typeface="Arial" pitchFamily="34" charset="0"/>
              </a:rPr>
              <a:t>trong 1 lớp</a:t>
            </a:r>
            <a:r>
              <a:rPr lang="en-US" sz="2200">
                <a:solidFill>
                  <a:schemeClr val="tx1">
                    <a:lumMod val="95000"/>
                    <a:lumOff val="5000"/>
                  </a:schemeClr>
                </a:solidFill>
                <a:latin typeface="Arial" pitchFamily="34" charset="0"/>
                <a:cs typeface="Arial" pitchFamily="34" charset="0"/>
              </a:rPr>
              <a:t> cũng không được giống nhau.</a:t>
            </a:r>
          </a:p>
          <a:p>
            <a:pPr marL="463550" indent="-463550" algn="just">
              <a:lnSpc>
                <a:spcPct val="130000"/>
              </a:lnSpc>
              <a:spcBef>
                <a:spcPts val="300"/>
              </a:spcBef>
              <a:spcAft>
                <a:spcPts val="300"/>
              </a:spcAft>
              <a:buFont typeface="Wingdings" panose="05000000000000000000" pitchFamily="2" charset="2"/>
              <a:buChar char="v"/>
            </a:pPr>
            <a:r>
              <a:rPr lang="en-US" sz="2200">
                <a:solidFill>
                  <a:schemeClr val="tx1">
                    <a:lumMod val="95000"/>
                    <a:lumOff val="5000"/>
                  </a:schemeClr>
                </a:solidFill>
                <a:latin typeface="Arial" pitchFamily="34" charset="0"/>
                <a:cs typeface="Arial" pitchFamily="34" charset="0"/>
              </a:rPr>
              <a:t>Tên các thành phần </a:t>
            </a:r>
            <a:r>
              <a:rPr lang="en-US" sz="2200" u="sng">
                <a:solidFill>
                  <a:schemeClr val="tx1">
                    <a:lumMod val="95000"/>
                    <a:lumOff val="5000"/>
                  </a:schemeClr>
                </a:solidFill>
                <a:latin typeface="Arial" pitchFamily="34" charset="0"/>
                <a:cs typeface="Arial" pitchFamily="34" charset="0"/>
              </a:rPr>
              <a:t>trong các lớp khác nhau</a:t>
            </a:r>
            <a:r>
              <a:rPr lang="en-US" sz="2200">
                <a:solidFill>
                  <a:schemeClr val="tx1">
                    <a:lumMod val="95000"/>
                    <a:lumOff val="5000"/>
                  </a:schemeClr>
                </a:solidFill>
                <a:latin typeface="Arial" pitchFamily="34" charset="0"/>
                <a:cs typeface="Arial" pitchFamily="34" charset="0"/>
              </a:rPr>
              <a:t> thì được phép đặt giống nhau.</a:t>
            </a:r>
          </a:p>
          <a:p>
            <a:pPr marL="463550" indent="0" algn="just">
              <a:lnSpc>
                <a:spcPct val="130000"/>
              </a:lnSpc>
              <a:spcBef>
                <a:spcPts val="300"/>
              </a:spcBef>
              <a:spcAft>
                <a:spcPts val="300"/>
              </a:spcAft>
              <a:buNone/>
            </a:pPr>
            <a:r>
              <a:rPr lang="en-US" sz="2200">
                <a:solidFill>
                  <a:schemeClr val="tx1">
                    <a:lumMod val="95000"/>
                    <a:lumOff val="5000"/>
                  </a:schemeClr>
                </a:solidFill>
                <a:latin typeface="Arial" pitchFamily="34" charset="0"/>
                <a:cs typeface="Arial" pitchFamily="34" charset="0"/>
              </a:rPr>
              <a:t>=&gt; Sử dụng </a:t>
            </a:r>
            <a:r>
              <a:rPr lang="en-US" sz="2200" b="1">
                <a:solidFill>
                  <a:schemeClr val="tx1">
                    <a:lumMod val="95000"/>
                    <a:lumOff val="5000"/>
                  </a:schemeClr>
                </a:solidFill>
                <a:latin typeface="Arial" pitchFamily="34" charset="0"/>
                <a:cs typeface="Arial" pitchFamily="34" charset="0"/>
              </a:rPr>
              <a:t>tên lớp và toán tử phạm vi </a:t>
            </a:r>
            <a:r>
              <a:rPr lang="en-US" sz="2200">
                <a:solidFill>
                  <a:schemeClr val="tx1">
                    <a:lumMod val="95000"/>
                    <a:lumOff val="5000"/>
                  </a:schemeClr>
                </a:solidFill>
                <a:latin typeface="Arial" pitchFamily="34" charset="0"/>
                <a:cs typeface="Arial" pitchFamily="34" charset="0"/>
              </a:rPr>
              <a:t>để chỉ rõ thành phần đó thuộc lớp nào.</a:t>
            </a:r>
          </a:p>
          <a:p>
            <a:pPr marL="0" indent="463550" algn="just">
              <a:lnSpc>
                <a:spcPct val="130000"/>
              </a:lnSpc>
              <a:spcBef>
                <a:spcPts val="300"/>
              </a:spcBef>
              <a:spcAft>
                <a:spcPts val="300"/>
              </a:spcAft>
              <a:buNone/>
            </a:pPr>
            <a:r>
              <a:rPr lang="en-US" sz="2200" u="sng">
                <a:solidFill>
                  <a:schemeClr val="tx1">
                    <a:lumMod val="95000"/>
                    <a:lumOff val="5000"/>
                  </a:schemeClr>
                </a:solidFill>
                <a:latin typeface="Arial" pitchFamily="34" charset="0"/>
                <a:cs typeface="Arial" pitchFamily="34" charset="0"/>
              </a:rPr>
              <a:t>VD</a:t>
            </a:r>
            <a:r>
              <a:rPr lang="en-US" sz="2200">
                <a:solidFill>
                  <a:schemeClr val="tx1">
                    <a:lumMod val="95000"/>
                    <a:lumOff val="5000"/>
                  </a:schemeClr>
                </a:solidFill>
                <a:latin typeface="Arial" pitchFamily="34" charset="0"/>
                <a:cs typeface="Arial" pitchFamily="34" charset="0"/>
              </a:rPr>
              <a:t>:   </a:t>
            </a:r>
            <a:r>
              <a:rPr lang="en-US" sz="2200">
                <a:solidFill>
                  <a:srgbClr val="0000FF"/>
                </a:solidFill>
                <a:latin typeface="Arial" pitchFamily="34" charset="0"/>
                <a:cs typeface="Arial" pitchFamily="34" charset="0"/>
              </a:rPr>
              <a:t>class</a:t>
            </a:r>
            <a:r>
              <a:rPr lang="en-US" sz="2200">
                <a:solidFill>
                  <a:schemeClr val="tx1">
                    <a:lumMod val="95000"/>
                    <a:lumOff val="5000"/>
                  </a:schemeClr>
                </a:solidFill>
                <a:latin typeface="Arial" pitchFamily="34" charset="0"/>
                <a:cs typeface="Arial" pitchFamily="34" charset="0"/>
              </a:rPr>
              <a:t> </a:t>
            </a:r>
            <a:r>
              <a:rPr lang="en-US" sz="2200" b="1">
                <a:solidFill>
                  <a:schemeClr val="tx1">
                    <a:lumMod val="95000"/>
                    <a:lumOff val="5000"/>
                  </a:schemeClr>
                </a:solidFill>
                <a:latin typeface="Arial" pitchFamily="34" charset="0"/>
                <a:cs typeface="Arial" pitchFamily="34" charset="0"/>
              </a:rPr>
              <a:t>B</a:t>
            </a:r>
            <a:r>
              <a:rPr lang="en-US" sz="2200">
                <a:solidFill>
                  <a:schemeClr val="tx1">
                    <a:lumMod val="95000"/>
                    <a:lumOff val="5000"/>
                  </a:schemeClr>
                </a:solidFill>
                <a:latin typeface="Arial" pitchFamily="34" charset="0"/>
                <a:cs typeface="Arial" pitchFamily="34" charset="0"/>
              </a:rPr>
              <a:t>: </a:t>
            </a:r>
            <a:r>
              <a:rPr lang="en-US" sz="2200">
                <a:solidFill>
                  <a:srgbClr val="0000FF"/>
                </a:solidFill>
                <a:latin typeface="Arial" pitchFamily="34" charset="0"/>
                <a:cs typeface="Arial" pitchFamily="34" charset="0"/>
              </a:rPr>
              <a:t>public</a:t>
            </a:r>
            <a:r>
              <a:rPr lang="en-US" sz="2200">
                <a:solidFill>
                  <a:schemeClr val="tx1">
                    <a:lumMod val="95000"/>
                    <a:lumOff val="5000"/>
                  </a:schemeClr>
                </a:solidFill>
                <a:latin typeface="Arial" pitchFamily="34" charset="0"/>
                <a:cs typeface="Arial" pitchFamily="34" charset="0"/>
              </a:rPr>
              <a:t> </a:t>
            </a:r>
            <a:r>
              <a:rPr lang="en-US" sz="2200" b="1">
                <a:solidFill>
                  <a:schemeClr val="tx1">
                    <a:lumMod val="95000"/>
                    <a:lumOff val="5000"/>
                  </a:schemeClr>
                </a:solidFill>
                <a:latin typeface="Arial" pitchFamily="34" charset="0"/>
                <a:cs typeface="Arial" pitchFamily="34" charset="0"/>
              </a:rPr>
              <a:t>A</a:t>
            </a:r>
            <a:r>
              <a:rPr lang="en-US" sz="2200">
                <a:solidFill>
                  <a:schemeClr val="tx1">
                    <a:lumMod val="95000"/>
                    <a:lumOff val="5000"/>
                  </a:schemeClr>
                </a:solidFill>
                <a:latin typeface="Arial" pitchFamily="34" charset="0"/>
                <a:cs typeface="Arial" pitchFamily="34" charset="0"/>
              </a:rPr>
              <a:t>{…}; </a:t>
            </a:r>
            <a:r>
              <a:rPr lang="en-US" sz="2200" b="1">
                <a:solidFill>
                  <a:schemeClr val="tx1">
                    <a:lumMod val="95000"/>
                    <a:lumOff val="5000"/>
                  </a:schemeClr>
                </a:solidFill>
                <a:latin typeface="Arial" pitchFamily="34" charset="0"/>
                <a:cs typeface="Arial" pitchFamily="34" charset="0"/>
              </a:rPr>
              <a:t>B</a:t>
            </a:r>
            <a:r>
              <a:rPr lang="en-US" sz="2200">
                <a:solidFill>
                  <a:schemeClr val="tx1">
                    <a:lumMod val="95000"/>
                    <a:lumOff val="5000"/>
                  </a:schemeClr>
                </a:solidFill>
                <a:latin typeface="Arial" pitchFamily="34" charset="0"/>
                <a:cs typeface="Arial" pitchFamily="34" charset="0"/>
              </a:rPr>
              <a:t> b;</a:t>
            </a:r>
          </a:p>
          <a:p>
            <a:pPr marL="0" indent="463550" algn="just">
              <a:lnSpc>
                <a:spcPct val="130000"/>
              </a:lnSpc>
              <a:spcBef>
                <a:spcPts val="300"/>
              </a:spcBef>
              <a:spcAft>
                <a:spcPts val="300"/>
              </a:spcAft>
              <a:buNone/>
            </a:pPr>
            <a:r>
              <a:rPr lang="en-US" sz="2200">
                <a:solidFill>
                  <a:schemeClr val="tx1">
                    <a:lumMod val="95000"/>
                    <a:lumOff val="5000"/>
                  </a:schemeClr>
                </a:solidFill>
                <a:latin typeface="Arial" pitchFamily="34" charset="0"/>
                <a:cs typeface="Arial" pitchFamily="34" charset="0"/>
              </a:rPr>
              <a:t>	   b.</a:t>
            </a:r>
            <a:r>
              <a:rPr lang="en-US" sz="2200" b="1">
                <a:solidFill>
                  <a:schemeClr val="tx1">
                    <a:lumMod val="95000"/>
                    <a:lumOff val="5000"/>
                  </a:schemeClr>
                </a:solidFill>
                <a:latin typeface="Arial" pitchFamily="34" charset="0"/>
                <a:cs typeface="Arial" pitchFamily="34" charset="0"/>
              </a:rPr>
              <a:t>B::</a:t>
            </a:r>
            <a:r>
              <a:rPr lang="en-US" sz="2200">
                <a:solidFill>
                  <a:schemeClr val="tx1">
                    <a:lumMod val="95000"/>
                    <a:lumOff val="5000"/>
                  </a:schemeClr>
                </a:solidFill>
                <a:latin typeface="Arial" pitchFamily="34" charset="0"/>
                <a:cs typeface="Arial" pitchFamily="34" charset="0"/>
              </a:rPr>
              <a:t>n -&gt; truy xuất tới thuộc tính n của lớp </a:t>
            </a:r>
            <a:r>
              <a:rPr lang="en-US" sz="2200" b="1">
                <a:solidFill>
                  <a:schemeClr val="tx1">
                    <a:lumMod val="95000"/>
                    <a:lumOff val="5000"/>
                  </a:schemeClr>
                </a:solidFill>
                <a:latin typeface="Arial" pitchFamily="34" charset="0"/>
                <a:cs typeface="Arial" pitchFamily="34" charset="0"/>
              </a:rPr>
              <a:t>B</a:t>
            </a:r>
          </a:p>
          <a:p>
            <a:pPr marL="0" indent="463550" algn="just">
              <a:lnSpc>
                <a:spcPct val="130000"/>
              </a:lnSpc>
              <a:spcBef>
                <a:spcPts val="300"/>
              </a:spcBef>
              <a:spcAft>
                <a:spcPts val="300"/>
              </a:spcAft>
              <a:buNone/>
            </a:pPr>
            <a:r>
              <a:rPr lang="en-US" sz="2200">
                <a:solidFill>
                  <a:schemeClr val="tx1">
                    <a:lumMod val="95000"/>
                    <a:lumOff val="5000"/>
                  </a:schemeClr>
                </a:solidFill>
                <a:latin typeface="Arial" pitchFamily="34" charset="0"/>
                <a:cs typeface="Arial" pitchFamily="34" charset="0"/>
              </a:rPr>
              <a:t>	   b.</a:t>
            </a:r>
            <a:r>
              <a:rPr lang="en-US" sz="2200" b="1">
                <a:solidFill>
                  <a:schemeClr val="tx1">
                    <a:lumMod val="95000"/>
                    <a:lumOff val="5000"/>
                  </a:schemeClr>
                </a:solidFill>
                <a:latin typeface="Arial" pitchFamily="34" charset="0"/>
                <a:cs typeface="Arial" pitchFamily="34" charset="0"/>
              </a:rPr>
              <a:t>A::</a:t>
            </a:r>
            <a:r>
              <a:rPr lang="en-US" sz="2200">
                <a:solidFill>
                  <a:schemeClr val="tx1">
                    <a:lumMod val="95000"/>
                    <a:lumOff val="5000"/>
                  </a:schemeClr>
                </a:solidFill>
                <a:latin typeface="Arial" pitchFamily="34" charset="0"/>
                <a:cs typeface="Arial" pitchFamily="34" charset="0"/>
              </a:rPr>
              <a:t>nhap() -&gt; gọi phương thức nhap() của lớp </a:t>
            </a:r>
            <a:r>
              <a:rPr lang="en-US" sz="2200" b="1">
                <a:solidFill>
                  <a:schemeClr val="tx1">
                    <a:lumMod val="95000"/>
                    <a:lumOff val="5000"/>
                  </a:schemeClr>
                </a:solidFill>
                <a:latin typeface="Arial" pitchFamily="34" charset="0"/>
                <a:cs typeface="Arial" pitchFamily="34" charset="0"/>
              </a:rPr>
              <a:t>A</a:t>
            </a:r>
            <a:endParaRPr lang="vi-VN" sz="2200"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3594131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a:spLocks noChangeArrowheads="1"/>
          </p:cNvSpPr>
          <p:nvPr/>
        </p:nvSpPr>
        <p:spPr bwMode="auto">
          <a:xfrm>
            <a:off x="381000" y="1524000"/>
            <a:ext cx="4038600" cy="49083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BASE_A{</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g(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h( ) {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4724400" y="1524000"/>
            <a:ext cx="4038600" cy="49083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BASE_B{</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g(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
        <p:nvSpPr>
          <p:cNvPr id="10" name="Title 1">
            <a:extLst>
              <a:ext uri="{FF2B5EF4-FFF2-40B4-BE49-F238E27FC236}">
                <a16:creationId xmlns:a16="http://schemas.microsoft.com/office/drawing/2014/main" id="{019645EC-5D90-4BC8-B1C6-AB367CF54403}"/>
              </a:ext>
            </a:extLst>
          </p:cNvPr>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3.3 Thừa kế và sự trùng tên – Ví dụ</a:t>
            </a:r>
          </a:p>
        </p:txBody>
      </p:sp>
    </p:spTree>
    <p:extLst>
      <p:ext uri="{BB962C8B-B14F-4D97-AF65-F5344CB8AC3E}">
        <p14:creationId xmlns:p14="http://schemas.microsoft.com/office/powerpoint/2010/main" val="154742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7" name="Rectangle 3"/>
          <p:cNvSpPr>
            <a:spLocks noChangeArrowheads="1"/>
          </p:cNvSpPr>
          <p:nvPr/>
        </p:nvSpPr>
        <p:spPr bwMode="auto">
          <a:xfrm>
            <a:off x="457200" y="1524000"/>
            <a:ext cx="8229600" cy="48768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100" b="0">
                <a:solidFill>
                  <a:srgbClr val="0000FF"/>
                </a:solidFill>
              </a:rPr>
              <a:t>class</a:t>
            </a:r>
            <a:r>
              <a:rPr lang="en-US" sz="2100" b="0">
                <a:solidFill>
                  <a:srgbClr val="000000"/>
                </a:solidFill>
              </a:rPr>
              <a:t> ClassC : </a:t>
            </a:r>
            <a:r>
              <a:rPr lang="en-US" sz="2100" b="0">
                <a:solidFill>
                  <a:srgbClr val="0000FF"/>
                </a:solidFill>
              </a:rPr>
              <a:t>public</a:t>
            </a:r>
            <a:r>
              <a:rPr lang="en-US" sz="2100" b="0">
                <a:solidFill>
                  <a:srgbClr val="000000"/>
                </a:solidFill>
              </a:rPr>
              <a:t> BASE_A</a:t>
            </a:r>
            <a:r>
              <a:rPr lang="en-US" sz="2100" b="0"/>
              <a:t>, </a:t>
            </a:r>
            <a:r>
              <a:rPr lang="en-US" sz="2100" b="0">
                <a:solidFill>
                  <a:srgbClr val="0000FF"/>
                </a:solidFill>
              </a:rPr>
              <a:t>public</a:t>
            </a:r>
            <a:r>
              <a:rPr lang="en-US" sz="2100" b="0">
                <a:solidFill>
                  <a:srgbClr val="000000"/>
                </a:solidFill>
              </a:rPr>
              <a:t> BASE_B{</a:t>
            </a:r>
          </a:p>
          <a:p>
            <a:pPr marL="342900" indent="-342900">
              <a:spcBef>
                <a:spcPct val="20000"/>
              </a:spcBef>
              <a:buFont typeface="Wingdings" pitchFamily="2" charset="2"/>
              <a:buNone/>
            </a:pPr>
            <a:r>
              <a:rPr lang="en-US" sz="2100" b="0">
                <a:solidFill>
                  <a:srgbClr val="000000"/>
                </a:solidFill>
              </a:rPr>
              <a:t>	//…</a:t>
            </a:r>
          </a:p>
          <a:p>
            <a:pPr marL="342900" indent="-342900">
              <a:spcBef>
                <a:spcPct val="20000"/>
              </a:spcBef>
              <a:buFont typeface="Wingdings" pitchFamily="2" charset="2"/>
              <a:buNone/>
            </a:pPr>
            <a:r>
              <a:rPr lang="en-US" sz="2100" b="0">
                <a:solidFill>
                  <a:srgbClr val="000000"/>
                </a:solidFill>
              </a:rPr>
              <a:t>};</a:t>
            </a:r>
          </a:p>
          <a:p>
            <a:pPr marL="342900" indent="-342900">
              <a:spcBef>
                <a:spcPct val="20000"/>
              </a:spcBef>
              <a:buFont typeface="Wingdings" pitchFamily="2" charset="2"/>
              <a:buNone/>
            </a:pPr>
            <a:r>
              <a:rPr lang="en-US" sz="2100" b="0">
                <a:solidFill>
                  <a:srgbClr val="0000FF"/>
                </a:solidFill>
              </a:rPr>
              <a:t>void</a:t>
            </a:r>
            <a:r>
              <a:rPr lang="en-US" sz="2100" b="0">
                <a:solidFill>
                  <a:srgbClr val="000000"/>
                </a:solidFill>
              </a:rPr>
              <a:t> main(){</a:t>
            </a:r>
          </a:p>
          <a:p>
            <a:pPr marL="342900" indent="-342900">
              <a:spcBef>
                <a:spcPct val="20000"/>
              </a:spcBef>
              <a:buFont typeface="Wingdings" pitchFamily="2" charset="2"/>
              <a:buNone/>
            </a:pPr>
            <a:r>
              <a:rPr lang="en-US" sz="2100" b="0">
                <a:solidFill>
                  <a:srgbClr val="000000"/>
                </a:solidFill>
              </a:rPr>
              <a:t>	ClassC C;</a:t>
            </a:r>
          </a:p>
          <a:p>
            <a:pPr marL="342900" indent="-342900">
              <a:spcBef>
                <a:spcPct val="20000"/>
              </a:spcBef>
              <a:buFont typeface="Wingdings" pitchFamily="2" charset="2"/>
              <a:buNone/>
            </a:pPr>
            <a:r>
              <a:rPr lang="en-US" sz="2100" b="0">
                <a:solidFill>
                  <a:srgbClr val="000000"/>
                </a:solidFill>
              </a:rPr>
              <a:t>	C.a = 1;	</a:t>
            </a:r>
            <a:r>
              <a:rPr lang="en-US" sz="2100" b="0">
                <a:solidFill>
                  <a:srgbClr val="C00000"/>
                </a:solidFill>
              </a:rPr>
              <a:t>//Lỗi: “ClassC::a is ambiguous”</a:t>
            </a:r>
          </a:p>
          <a:p>
            <a:pPr marL="342900" indent="-342900">
              <a:spcBef>
                <a:spcPct val="20000"/>
              </a:spcBef>
              <a:buFont typeface="Wingdings" pitchFamily="2" charset="2"/>
              <a:buNone/>
            </a:pPr>
            <a:r>
              <a:rPr lang="en-US" sz="2100" b="0">
                <a:solidFill>
                  <a:srgbClr val="000000"/>
                </a:solidFill>
              </a:rPr>
              <a:t>	C.g();	</a:t>
            </a:r>
            <a:r>
              <a:rPr lang="en-US" sz="2100" b="0">
                <a:solidFill>
                  <a:srgbClr val="C00000"/>
                </a:solidFill>
              </a:rPr>
              <a:t>//Lỗi: “ClassC::g is ambiguous”</a:t>
            </a:r>
          </a:p>
          <a:p>
            <a:pPr marL="342900" indent="-342900">
              <a:spcBef>
                <a:spcPct val="20000"/>
              </a:spcBef>
              <a:buFont typeface="Wingdings" pitchFamily="2" charset="2"/>
              <a:buNone/>
            </a:pPr>
            <a:r>
              <a:rPr lang="en-US" sz="2100" b="0">
                <a:solidFill>
                  <a:srgbClr val="000000"/>
                </a:solidFill>
              </a:rPr>
              <a:t>	C.h();	</a:t>
            </a:r>
            <a:r>
              <a:rPr lang="en-US" sz="2100" b="0">
                <a:solidFill>
                  <a:srgbClr val="C00000"/>
                </a:solidFill>
              </a:rPr>
              <a:t>//Ok</a:t>
            </a:r>
          </a:p>
          <a:p>
            <a:pPr marL="342900" indent="-342900">
              <a:spcBef>
                <a:spcPct val="20000"/>
              </a:spcBef>
              <a:buFont typeface="Wingdings" pitchFamily="2" charset="2"/>
              <a:buNone/>
            </a:pPr>
            <a:r>
              <a:rPr lang="en-US" sz="2100" b="0">
                <a:solidFill>
                  <a:srgbClr val="000000"/>
                </a:solidFill>
              </a:rPr>
              <a:t>}</a:t>
            </a:r>
          </a:p>
          <a:p>
            <a:pPr marL="403225" indent="-403225" algn="just">
              <a:spcBef>
                <a:spcPct val="20000"/>
              </a:spcBef>
              <a:buFont typeface="Wingdings" pitchFamily="2" charset="2"/>
              <a:buNone/>
            </a:pPr>
            <a:r>
              <a:rPr lang="en-US" sz="2100" b="0">
                <a:solidFill>
                  <a:srgbClr val="FF0000"/>
                </a:solidFill>
              </a:rPr>
              <a:t>=&gt; Dùng tên lớp và toán tử phạm vi để chỉ rõ thành phần đó thuộc lớp nào:</a:t>
            </a:r>
          </a:p>
          <a:p>
            <a:pPr indent="1377950"/>
            <a:r>
              <a:rPr lang="pt-BR" sz="2100" b="0">
                <a:solidFill>
                  <a:srgbClr val="000000"/>
                </a:solidFill>
                <a:latin typeface="Consolas" panose="020B0609020204030204" pitchFamily="49" charset="0"/>
              </a:rPr>
              <a:t>C.</a:t>
            </a:r>
            <a:r>
              <a:rPr lang="pt-BR" sz="2100" b="0">
                <a:solidFill>
                  <a:srgbClr val="2B91AF"/>
                </a:solidFill>
                <a:latin typeface="Consolas" panose="020B0609020204030204" pitchFamily="49" charset="0"/>
              </a:rPr>
              <a:t>BASE_A</a:t>
            </a:r>
            <a:r>
              <a:rPr lang="pt-BR" sz="2100" b="0">
                <a:solidFill>
                  <a:srgbClr val="000000"/>
                </a:solidFill>
                <a:latin typeface="Consolas" panose="020B0609020204030204" pitchFamily="49" charset="0"/>
              </a:rPr>
              <a:t>::a = 1;</a:t>
            </a:r>
          </a:p>
          <a:p>
            <a:pPr indent="1377950"/>
            <a:r>
              <a:rPr lang="en-US" sz="2100" b="0">
                <a:solidFill>
                  <a:srgbClr val="000000"/>
                </a:solidFill>
                <a:latin typeface="Consolas" panose="020B0609020204030204" pitchFamily="49" charset="0"/>
              </a:rPr>
              <a:t>C.</a:t>
            </a:r>
            <a:r>
              <a:rPr lang="en-US" sz="2100" b="0">
                <a:solidFill>
                  <a:srgbClr val="2B91AF"/>
                </a:solidFill>
                <a:latin typeface="Consolas" panose="020B0609020204030204" pitchFamily="49" charset="0"/>
              </a:rPr>
              <a:t>BASE_B</a:t>
            </a:r>
            <a:r>
              <a:rPr lang="en-US" sz="2100" b="0">
                <a:solidFill>
                  <a:srgbClr val="000000"/>
                </a:solidFill>
                <a:latin typeface="Consolas" panose="020B0609020204030204" pitchFamily="49" charset="0"/>
              </a:rPr>
              <a:t>::g();</a:t>
            </a:r>
            <a:endParaRPr lang="en-US" sz="2100" b="0">
              <a:solidFill>
                <a:srgbClr val="FF0000"/>
              </a:solidFill>
            </a:endParaRPr>
          </a:p>
        </p:txBody>
      </p:sp>
      <p:sp>
        <p:nvSpPr>
          <p:cNvPr id="9" name="Title 1">
            <a:extLst>
              <a:ext uri="{FF2B5EF4-FFF2-40B4-BE49-F238E27FC236}">
                <a16:creationId xmlns:a16="http://schemas.microsoft.com/office/drawing/2014/main" id="{F4CEE406-6D2B-4F7E-AD94-F509A832E439}"/>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3.3 Thừa kế và sự trùng tên – Ví dụ (tt)</a:t>
            </a:r>
          </a:p>
        </p:txBody>
      </p:sp>
    </p:spTree>
    <p:extLst>
      <p:ext uri="{BB962C8B-B14F-4D97-AF65-F5344CB8AC3E}">
        <p14:creationId xmlns:p14="http://schemas.microsoft.com/office/powerpoint/2010/main" val="2633125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 Các loại thừa kế</a:t>
            </a:r>
          </a:p>
        </p:txBody>
      </p:sp>
      <p:sp>
        <p:nvSpPr>
          <p:cNvPr id="3" name="Content Placeholder 2"/>
          <p:cNvSpPr>
            <a:spLocks noGrp="1"/>
          </p:cNvSpPr>
          <p:nvPr>
            <p:ph idx="1"/>
          </p:nvPr>
        </p:nvSpPr>
        <p:spPr>
          <a:xfrm>
            <a:off x="304800" y="1704256"/>
            <a:ext cx="8382000" cy="4696544"/>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 </a:t>
            </a:r>
            <a:r>
              <a:rPr lang="en-US" sz="2800" b="1">
                <a:latin typeface="Arial" pitchFamily="34" charset="0"/>
                <a:cs typeface="Arial" pitchFamily="34" charset="0"/>
              </a:rPr>
              <a:t>Đơn thừa kế: </a:t>
            </a:r>
            <a:r>
              <a:rPr lang="en-US" sz="2800">
                <a:latin typeface="Arial" pitchFamily="34" charset="0"/>
                <a:cs typeface="Arial" pitchFamily="34" charset="0"/>
              </a:rPr>
              <a:t>lớp được dẫn xuất từ </a:t>
            </a:r>
            <a:r>
              <a:rPr lang="en-US" sz="2800" b="1">
                <a:latin typeface="Arial" pitchFamily="34" charset="0"/>
                <a:cs typeface="Arial" pitchFamily="34" charset="0"/>
              </a:rPr>
              <a:t>1</a:t>
            </a:r>
            <a:r>
              <a:rPr lang="en-US" sz="2800">
                <a:latin typeface="Arial" pitchFamily="34" charset="0"/>
                <a:cs typeface="Arial" pitchFamily="34" charset="0"/>
              </a:rPr>
              <a:t> lớp cơ sở.</a:t>
            </a:r>
          </a:p>
          <a:p>
            <a:pPr marL="0" indent="463550" algn="just">
              <a:lnSpc>
                <a:spcPct val="130000"/>
              </a:lnSpc>
              <a:spcBef>
                <a:spcPts val="300"/>
              </a:spcBef>
              <a:spcAft>
                <a:spcPts val="300"/>
              </a:spcAft>
              <a:buNone/>
            </a:pPr>
            <a:r>
              <a:rPr lang="en-US" sz="2800" u="sng">
                <a:latin typeface="Arial" pitchFamily="34" charset="0"/>
                <a:cs typeface="Arial" pitchFamily="34" charset="0"/>
              </a:rPr>
              <a:t>VD</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class</a:t>
            </a:r>
            <a:r>
              <a:rPr lang="en-US" sz="2800">
                <a:latin typeface="Arial" pitchFamily="34" charset="0"/>
                <a:cs typeface="Arial" pitchFamily="34" charset="0"/>
              </a:rPr>
              <a:t> A :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B {…};</a:t>
            </a:r>
            <a:endParaRPr lang="en-US" sz="2800" b="1">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Đa thừa kế: </a:t>
            </a:r>
            <a:r>
              <a:rPr lang="vi-VN" sz="2800">
                <a:latin typeface="Arial" pitchFamily="34" charset="0"/>
                <a:cs typeface="Arial" pitchFamily="34" charset="0"/>
              </a:rPr>
              <a:t>một lớp có thể </a:t>
            </a:r>
            <a:r>
              <a:rPr lang="en-US" sz="2800">
                <a:latin typeface="Arial" pitchFamily="34" charset="0"/>
                <a:cs typeface="Arial" pitchFamily="34" charset="0"/>
              </a:rPr>
              <a:t>được </a:t>
            </a:r>
            <a:r>
              <a:rPr lang="vi-VN" sz="2800">
                <a:latin typeface="Arial" pitchFamily="34" charset="0"/>
                <a:cs typeface="Arial" pitchFamily="34" charset="0"/>
              </a:rPr>
              <a:t>dẫn xuất </a:t>
            </a:r>
            <a:r>
              <a:rPr lang="en-US" sz="2800">
                <a:latin typeface="Arial" pitchFamily="34" charset="0"/>
                <a:cs typeface="Arial" pitchFamily="34" charset="0"/>
              </a:rPr>
              <a:t>từ</a:t>
            </a:r>
            <a:r>
              <a:rPr lang="vi-VN" sz="2800">
                <a:latin typeface="Arial" pitchFamily="34" charset="0"/>
                <a:cs typeface="Arial" pitchFamily="34" charset="0"/>
              </a:rPr>
              <a:t> nhiều lớp cơ sở.</a:t>
            </a:r>
            <a:endParaRPr lang="en-US" sz="2800">
              <a:latin typeface="Arial" pitchFamily="34" charset="0"/>
              <a:cs typeface="Arial" pitchFamily="34" charset="0"/>
            </a:endParaRPr>
          </a:p>
          <a:p>
            <a:pPr marL="463550" indent="-463550" algn="just">
              <a:lnSpc>
                <a:spcPct val="130000"/>
              </a:lnSpc>
              <a:spcBef>
                <a:spcPts val="1200"/>
              </a:spcBef>
              <a:spcAft>
                <a:spcPts val="300"/>
              </a:spcAft>
              <a:buNone/>
            </a:pPr>
            <a:r>
              <a:rPr lang="en-US" sz="2800">
                <a:latin typeface="Arial" pitchFamily="34" charset="0"/>
                <a:cs typeface="Arial" pitchFamily="34" charset="0"/>
              </a:rPr>
              <a:t>	</a:t>
            </a:r>
            <a:r>
              <a:rPr lang="en-US" sz="2800" u="sng">
                <a:latin typeface="Arial" pitchFamily="34" charset="0"/>
                <a:cs typeface="Arial" pitchFamily="34" charset="0"/>
              </a:rPr>
              <a:t>VD</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class</a:t>
            </a:r>
            <a:r>
              <a:rPr lang="en-US" sz="2800">
                <a:latin typeface="Arial" pitchFamily="34" charset="0"/>
                <a:cs typeface="Arial" pitchFamily="34" charset="0"/>
              </a:rPr>
              <a:t> A :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B,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C {…};</a:t>
            </a:r>
          </a:p>
          <a:p>
            <a:pPr marL="463550" indent="-463550" algn="just">
              <a:lnSpc>
                <a:spcPct val="130000"/>
              </a:lnSpc>
              <a:spcBef>
                <a:spcPts val="300"/>
              </a:spcBef>
              <a:spcAft>
                <a:spcPts val="300"/>
              </a:spcAft>
              <a:buFont typeface="Wingdings" pitchFamily="2" charset="2"/>
              <a:buChar char="v"/>
            </a:pPr>
            <a:endParaRPr lang="en-US" sz="2800" b="1">
              <a:latin typeface="Arial" pitchFamily="34" charset="0"/>
              <a:cs typeface="Arial" pitchFamily="34" charset="0"/>
            </a:endParaRPr>
          </a:p>
          <a:p>
            <a:pPr marL="0" indent="0" algn="just">
              <a:lnSpc>
                <a:spcPct val="130000"/>
              </a:lnSpc>
              <a:spcBef>
                <a:spcPts val="300"/>
              </a:spcBef>
              <a:spcAft>
                <a:spcPts val="300"/>
              </a:spcAft>
              <a:buNone/>
            </a:pPr>
            <a:endParaRPr lang="en-US"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256403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1. Quan hệ giữa các lớp đối tượng</a:t>
            </a:r>
          </a:p>
        </p:txBody>
      </p:sp>
      <p:sp>
        <p:nvSpPr>
          <p:cNvPr id="3" name="Content Placeholder 2"/>
          <p:cNvSpPr>
            <a:spLocks noGrp="1"/>
          </p:cNvSpPr>
          <p:nvPr>
            <p:ph idx="1"/>
          </p:nvPr>
        </p:nvSpPr>
        <p:spPr>
          <a:xfrm>
            <a:off x="381000" y="1676400"/>
            <a:ext cx="8382000" cy="4343400"/>
          </a:xfrm>
        </p:spPr>
        <p:txBody>
          <a:bodyPr>
            <a:normAutofit/>
          </a:bodyPr>
          <a:lstStyle/>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Giữa các lớp đối tượng có những loại quan hệ sau:</a:t>
            </a:r>
          </a:p>
          <a:p>
            <a:pPr marL="803275" lvl="1" indent="-346075" algn="just">
              <a:lnSpc>
                <a:spcPct val="130000"/>
              </a:lnSpc>
              <a:spcBef>
                <a:spcPts val="300"/>
              </a:spcBef>
              <a:spcAft>
                <a:spcPts val="300"/>
              </a:spcAft>
              <a:buFont typeface="Wingdings" pitchFamily="2" charset="2"/>
              <a:buChar char="§"/>
            </a:pPr>
            <a:r>
              <a:rPr lang="en-US">
                <a:latin typeface="Arial" pitchFamily="34" charset="0"/>
                <a:cs typeface="Arial" pitchFamily="34" charset="0"/>
              </a:rPr>
              <a:t>Quan hệ một một </a:t>
            </a:r>
            <a:r>
              <a:rPr lang="en-US" b="1">
                <a:latin typeface="Arial" pitchFamily="34" charset="0"/>
                <a:cs typeface="Arial" pitchFamily="34" charset="0"/>
              </a:rPr>
              <a:t>(1-1)</a:t>
            </a:r>
          </a:p>
          <a:p>
            <a:pPr marL="803275" lvl="1" indent="-346075" algn="just">
              <a:lnSpc>
                <a:spcPct val="130000"/>
              </a:lnSpc>
              <a:spcBef>
                <a:spcPts val="300"/>
              </a:spcBef>
              <a:spcAft>
                <a:spcPts val="300"/>
              </a:spcAft>
              <a:buFont typeface="Wingdings" pitchFamily="2" charset="2"/>
              <a:buChar char="§"/>
            </a:pPr>
            <a:r>
              <a:rPr lang="en-US">
                <a:latin typeface="Arial" pitchFamily="34" charset="0"/>
                <a:cs typeface="Arial" pitchFamily="34" charset="0"/>
              </a:rPr>
              <a:t>Quan hệ một nhiều </a:t>
            </a:r>
            <a:r>
              <a:rPr lang="en-US" b="1">
                <a:latin typeface="Arial" pitchFamily="34" charset="0"/>
                <a:cs typeface="Arial" pitchFamily="34" charset="0"/>
              </a:rPr>
              <a:t>(1-n)</a:t>
            </a:r>
          </a:p>
          <a:p>
            <a:pPr marL="803275" lvl="1" indent="-346075" algn="just">
              <a:lnSpc>
                <a:spcPct val="130000"/>
              </a:lnSpc>
              <a:spcBef>
                <a:spcPts val="300"/>
              </a:spcBef>
              <a:spcAft>
                <a:spcPts val="300"/>
              </a:spcAft>
              <a:buFont typeface="Wingdings" pitchFamily="2" charset="2"/>
              <a:buChar char="§"/>
            </a:pPr>
            <a:r>
              <a:rPr lang="en-US">
                <a:latin typeface="Arial" pitchFamily="34" charset="0"/>
                <a:cs typeface="Arial" pitchFamily="34" charset="0"/>
              </a:rPr>
              <a:t>Quan hệ nhiều nhiều </a:t>
            </a:r>
            <a:r>
              <a:rPr lang="en-US" b="1">
                <a:latin typeface="Arial" pitchFamily="34" charset="0"/>
                <a:cs typeface="Arial" pitchFamily="34" charset="0"/>
              </a:rPr>
              <a:t>(n-n)</a:t>
            </a:r>
          </a:p>
          <a:p>
            <a:pPr marL="803275" lvl="1" indent="-346075" algn="just">
              <a:lnSpc>
                <a:spcPct val="130000"/>
              </a:lnSpc>
              <a:spcBef>
                <a:spcPts val="300"/>
              </a:spcBef>
              <a:spcAft>
                <a:spcPts val="300"/>
              </a:spcAft>
              <a:buFont typeface="Wingdings" pitchFamily="2" charset="2"/>
              <a:buChar char="§"/>
            </a:pPr>
            <a:r>
              <a:rPr lang="en-US">
                <a:latin typeface="Arial" pitchFamily="34" charset="0"/>
                <a:cs typeface="Arial" pitchFamily="34" charset="0"/>
              </a:rPr>
              <a:t>Quan hệ đặc biệt hóa – tổng quát hóa</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417018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grpSp>
        <p:nvGrpSpPr>
          <p:cNvPr id="24" name="Group 23"/>
          <p:cNvGrpSpPr/>
          <p:nvPr/>
        </p:nvGrpSpPr>
        <p:grpSpPr>
          <a:xfrm>
            <a:off x="1600200" y="1676400"/>
            <a:ext cx="6019800" cy="4419600"/>
            <a:chOff x="2590800" y="3714750"/>
            <a:chExt cx="4191000" cy="2838450"/>
          </a:xfrm>
        </p:grpSpPr>
        <p:sp>
          <p:nvSpPr>
            <p:cNvPr id="7" name="Rectangle 6"/>
            <p:cNvSpPr>
              <a:spLocks noChangeArrowheads="1"/>
            </p:cNvSpPr>
            <p:nvPr/>
          </p:nvSpPr>
          <p:spPr bwMode="auto">
            <a:xfrm>
              <a:off x="3581400" y="3714750"/>
              <a:ext cx="1524000" cy="533400"/>
            </a:xfrm>
            <a:prstGeom prst="rect">
              <a:avLst/>
            </a:prstGeom>
            <a:noFill/>
            <a:ln w="9525">
              <a:solidFill>
                <a:schemeClr val="tx1"/>
              </a:solidFill>
              <a:miter lim="800000"/>
              <a:headEnd/>
              <a:tailEnd/>
            </a:ln>
            <a:effectLst/>
          </p:spPr>
          <p:txBody>
            <a:bodyPr wrap="none" anchor="ctr"/>
            <a:lstStyle/>
            <a:p>
              <a:pPr algn="ctr"/>
              <a:r>
                <a:rPr lang="en-US" b="1"/>
                <a:t>NGƯỜI</a:t>
              </a:r>
              <a:endParaRPr lang="en-US"/>
            </a:p>
          </p:txBody>
        </p:sp>
        <p:sp>
          <p:nvSpPr>
            <p:cNvPr id="8" name="Rectangle 7"/>
            <p:cNvSpPr>
              <a:spLocks noChangeArrowheads="1"/>
            </p:cNvSpPr>
            <p:nvPr/>
          </p:nvSpPr>
          <p:spPr bwMode="auto">
            <a:xfrm>
              <a:off x="2590800" y="4876800"/>
              <a:ext cx="1676400" cy="533400"/>
            </a:xfrm>
            <a:prstGeom prst="rect">
              <a:avLst/>
            </a:prstGeom>
            <a:noFill/>
            <a:ln w="9525">
              <a:solidFill>
                <a:schemeClr val="tx1"/>
              </a:solidFill>
              <a:miter lim="800000"/>
              <a:headEnd/>
              <a:tailEnd/>
            </a:ln>
            <a:effectLst/>
          </p:spPr>
          <p:txBody>
            <a:bodyPr wrap="none" anchor="ctr"/>
            <a:lstStyle/>
            <a:p>
              <a:pPr algn="ctr"/>
              <a:r>
                <a:rPr lang="en-US" b="1"/>
                <a:t>GIẢNG VIÊN</a:t>
              </a:r>
              <a:endParaRPr lang="en-US"/>
            </a:p>
          </p:txBody>
        </p:sp>
        <p:grpSp>
          <p:nvGrpSpPr>
            <p:cNvPr id="9" name="Group 8"/>
            <p:cNvGrpSpPr>
              <a:grpSpLocks/>
            </p:cNvGrpSpPr>
            <p:nvPr/>
          </p:nvGrpSpPr>
          <p:grpSpPr bwMode="auto">
            <a:xfrm>
              <a:off x="4267200" y="4251325"/>
              <a:ext cx="152400" cy="457200"/>
              <a:chOff x="2496" y="2880"/>
              <a:chExt cx="144" cy="576"/>
            </a:xfrm>
          </p:grpSpPr>
          <p:sp>
            <p:nvSpPr>
              <p:cNvPr id="10" name="Line 9"/>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11" name="AutoShape 10"/>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12" name="Rectangle 11"/>
            <p:cNvSpPr>
              <a:spLocks noChangeArrowheads="1"/>
            </p:cNvSpPr>
            <p:nvPr/>
          </p:nvSpPr>
          <p:spPr bwMode="auto">
            <a:xfrm>
              <a:off x="4419600" y="4876800"/>
              <a:ext cx="1524000" cy="533400"/>
            </a:xfrm>
            <a:prstGeom prst="rect">
              <a:avLst/>
            </a:prstGeom>
            <a:noFill/>
            <a:ln w="9525">
              <a:solidFill>
                <a:schemeClr val="tx1"/>
              </a:solidFill>
              <a:miter lim="800000"/>
              <a:headEnd/>
              <a:tailEnd/>
            </a:ln>
            <a:effectLst/>
          </p:spPr>
          <p:txBody>
            <a:bodyPr wrap="none" anchor="ctr"/>
            <a:lstStyle/>
            <a:p>
              <a:pPr algn="ctr"/>
              <a:r>
                <a:rPr lang="en-US" b="1"/>
                <a:t>SINH VIÊN</a:t>
              </a:r>
              <a:endParaRPr lang="en-US"/>
            </a:p>
          </p:txBody>
        </p:sp>
        <p:sp>
          <p:nvSpPr>
            <p:cNvPr id="13" name="Rectangle 12"/>
            <p:cNvSpPr>
              <a:spLocks noChangeArrowheads="1"/>
            </p:cNvSpPr>
            <p:nvPr/>
          </p:nvSpPr>
          <p:spPr bwMode="auto">
            <a:xfrm>
              <a:off x="3505200" y="6019800"/>
              <a:ext cx="1524000" cy="533400"/>
            </a:xfrm>
            <a:prstGeom prst="rect">
              <a:avLst/>
            </a:prstGeom>
            <a:noFill/>
            <a:ln w="9525">
              <a:solidFill>
                <a:schemeClr val="tx1"/>
              </a:solidFill>
              <a:miter lim="800000"/>
              <a:headEnd/>
              <a:tailEnd/>
            </a:ln>
            <a:effectLst/>
          </p:spPr>
          <p:txBody>
            <a:bodyPr wrap="none" anchor="ctr"/>
            <a:lstStyle/>
            <a:p>
              <a:pPr algn="ctr"/>
              <a:r>
                <a:rPr lang="en-US" b="1"/>
                <a:t>NAM SINH</a:t>
              </a:r>
              <a:endParaRPr lang="en-US"/>
            </a:p>
          </p:txBody>
        </p:sp>
        <p:sp>
          <p:nvSpPr>
            <p:cNvPr id="14" name="Rectangle 13"/>
            <p:cNvSpPr>
              <a:spLocks noChangeArrowheads="1"/>
            </p:cNvSpPr>
            <p:nvPr/>
          </p:nvSpPr>
          <p:spPr bwMode="auto">
            <a:xfrm>
              <a:off x="5257800" y="6019800"/>
              <a:ext cx="1524000" cy="533400"/>
            </a:xfrm>
            <a:prstGeom prst="rect">
              <a:avLst/>
            </a:prstGeom>
            <a:noFill/>
            <a:ln w="9525">
              <a:solidFill>
                <a:schemeClr val="tx1"/>
              </a:solidFill>
              <a:miter lim="800000"/>
              <a:headEnd/>
              <a:tailEnd/>
            </a:ln>
            <a:effectLst/>
          </p:spPr>
          <p:txBody>
            <a:bodyPr wrap="none" anchor="ctr"/>
            <a:lstStyle/>
            <a:p>
              <a:pPr algn="ctr"/>
              <a:r>
                <a:rPr lang="en-US" b="1"/>
                <a:t>NỮ SINH</a:t>
              </a:r>
              <a:endParaRPr lang="en-US"/>
            </a:p>
          </p:txBody>
        </p:sp>
        <p:sp>
          <p:nvSpPr>
            <p:cNvPr id="15" name="Line 14"/>
            <p:cNvSpPr>
              <a:spLocks noChangeShapeType="1"/>
            </p:cNvSpPr>
            <p:nvPr/>
          </p:nvSpPr>
          <p:spPr bwMode="auto">
            <a:xfrm>
              <a:off x="3505200" y="4711700"/>
              <a:ext cx="1676400" cy="0"/>
            </a:xfrm>
            <a:prstGeom prst="line">
              <a:avLst/>
            </a:prstGeom>
            <a:noFill/>
            <a:ln w="9525">
              <a:solidFill>
                <a:schemeClr val="tx1"/>
              </a:solidFill>
              <a:round/>
              <a:headEnd/>
              <a:tailEnd/>
            </a:ln>
            <a:effectLst/>
          </p:spPr>
          <p:txBody>
            <a:bodyPr/>
            <a:lstStyle/>
            <a:p>
              <a:endParaRPr lang="en-US"/>
            </a:p>
          </p:txBody>
        </p:sp>
        <p:sp>
          <p:nvSpPr>
            <p:cNvPr id="16" name="Line 15"/>
            <p:cNvSpPr>
              <a:spLocks noChangeShapeType="1"/>
            </p:cNvSpPr>
            <p:nvPr/>
          </p:nvSpPr>
          <p:spPr bwMode="auto">
            <a:xfrm>
              <a:off x="3505200" y="4724400"/>
              <a:ext cx="0" cy="152400"/>
            </a:xfrm>
            <a:prstGeom prst="line">
              <a:avLst/>
            </a:prstGeom>
            <a:noFill/>
            <a:ln w="9525">
              <a:solidFill>
                <a:schemeClr val="tx1"/>
              </a:solidFill>
              <a:round/>
              <a:headEnd/>
              <a:tailEnd/>
            </a:ln>
            <a:effectLst/>
          </p:spPr>
          <p:txBody>
            <a:bodyPr/>
            <a:lstStyle/>
            <a:p>
              <a:endParaRPr lang="en-US"/>
            </a:p>
          </p:txBody>
        </p:sp>
        <p:sp>
          <p:nvSpPr>
            <p:cNvPr id="17" name="Line 16"/>
            <p:cNvSpPr>
              <a:spLocks noChangeShapeType="1"/>
            </p:cNvSpPr>
            <p:nvPr/>
          </p:nvSpPr>
          <p:spPr bwMode="auto">
            <a:xfrm>
              <a:off x="5181600" y="4724400"/>
              <a:ext cx="0" cy="152400"/>
            </a:xfrm>
            <a:prstGeom prst="line">
              <a:avLst/>
            </a:prstGeom>
            <a:noFill/>
            <a:ln w="9525">
              <a:solidFill>
                <a:schemeClr val="tx1"/>
              </a:solidFill>
              <a:round/>
              <a:headEnd/>
              <a:tailEnd/>
            </a:ln>
            <a:effectLst/>
          </p:spPr>
          <p:txBody>
            <a:bodyPr/>
            <a:lstStyle/>
            <a:p>
              <a:endParaRPr lang="en-US"/>
            </a:p>
          </p:txBody>
        </p:sp>
        <p:grpSp>
          <p:nvGrpSpPr>
            <p:cNvPr id="18" name="Group 17"/>
            <p:cNvGrpSpPr>
              <a:grpSpLocks/>
            </p:cNvGrpSpPr>
            <p:nvPr/>
          </p:nvGrpSpPr>
          <p:grpSpPr bwMode="auto">
            <a:xfrm>
              <a:off x="5105400" y="5410200"/>
              <a:ext cx="152400" cy="457200"/>
              <a:chOff x="2496" y="2880"/>
              <a:chExt cx="144" cy="576"/>
            </a:xfrm>
          </p:grpSpPr>
          <p:sp>
            <p:nvSpPr>
              <p:cNvPr id="19" name="Line 18"/>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20" name="AutoShape 19"/>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21" name="Line 20"/>
            <p:cNvSpPr>
              <a:spLocks noChangeShapeType="1"/>
            </p:cNvSpPr>
            <p:nvPr/>
          </p:nvSpPr>
          <p:spPr bwMode="auto">
            <a:xfrm>
              <a:off x="4343400" y="5870575"/>
              <a:ext cx="1676400" cy="0"/>
            </a:xfrm>
            <a:prstGeom prst="line">
              <a:avLst/>
            </a:prstGeom>
            <a:noFill/>
            <a:ln w="9525">
              <a:solidFill>
                <a:schemeClr val="tx1"/>
              </a:solidFill>
              <a:round/>
              <a:headEnd/>
              <a:tailEnd/>
            </a:ln>
            <a:effectLst/>
          </p:spPr>
          <p:txBody>
            <a:bodyPr/>
            <a:lstStyle/>
            <a:p>
              <a:endParaRPr lang="en-US"/>
            </a:p>
          </p:txBody>
        </p:sp>
        <p:sp>
          <p:nvSpPr>
            <p:cNvPr id="22" name="Line 21"/>
            <p:cNvSpPr>
              <a:spLocks noChangeShapeType="1"/>
            </p:cNvSpPr>
            <p:nvPr/>
          </p:nvSpPr>
          <p:spPr bwMode="auto">
            <a:xfrm>
              <a:off x="4343400" y="5867400"/>
              <a:ext cx="0" cy="152400"/>
            </a:xfrm>
            <a:prstGeom prst="line">
              <a:avLst/>
            </a:prstGeom>
            <a:noFill/>
            <a:ln w="9525">
              <a:solidFill>
                <a:schemeClr val="tx1"/>
              </a:solidFill>
              <a:round/>
              <a:headEnd/>
              <a:tailEnd/>
            </a:ln>
            <a:effectLst/>
          </p:spPr>
          <p:txBody>
            <a:bodyPr/>
            <a:lstStyle/>
            <a:p>
              <a:endParaRPr lang="en-US"/>
            </a:p>
          </p:txBody>
        </p:sp>
        <p:sp>
          <p:nvSpPr>
            <p:cNvPr id="23" name="Line 22"/>
            <p:cNvSpPr>
              <a:spLocks noChangeShapeType="1"/>
            </p:cNvSpPr>
            <p:nvPr/>
          </p:nvSpPr>
          <p:spPr bwMode="auto">
            <a:xfrm>
              <a:off x="6019800" y="5867400"/>
              <a:ext cx="0" cy="15240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(tt)</a:t>
            </a:r>
          </a:p>
        </p:txBody>
      </p:sp>
      <p:sp>
        <p:nvSpPr>
          <p:cNvPr id="3" name="Content Placeholder 2"/>
          <p:cNvSpPr>
            <a:spLocks noGrp="1"/>
          </p:cNvSpPr>
          <p:nvPr>
            <p:ph idx="1"/>
          </p:nvPr>
        </p:nvSpPr>
        <p:spPr>
          <a:xfrm>
            <a:off x="228600" y="1551856"/>
            <a:ext cx="8458200" cy="4925144"/>
          </a:xfrm>
        </p:spPr>
        <p:txBody>
          <a:bodyPr>
            <a:normAutofit/>
          </a:bodyPr>
          <a:lstStyle/>
          <a:p>
            <a:pPr algn="just">
              <a:lnSpc>
                <a:spcPct val="130000"/>
              </a:lnSpc>
              <a:spcBef>
                <a:spcPts val="300"/>
              </a:spcBef>
              <a:spcAft>
                <a:spcPts val="300"/>
              </a:spcAft>
              <a:buFont typeface="Wingdings" panose="05000000000000000000" pitchFamily="2" charset="2"/>
              <a:buChar char="§"/>
            </a:pPr>
            <a:r>
              <a:rPr lang="en-US" sz="2800">
                <a:latin typeface="Arial" pitchFamily="34" charset="0"/>
                <a:cs typeface="Arial" pitchFamily="34" charset="0"/>
              </a:rPr>
              <a:t>Một </a:t>
            </a:r>
            <a:r>
              <a:rPr lang="vi-VN" sz="2800">
                <a:latin typeface="Arial" pitchFamily="34" charset="0"/>
                <a:cs typeface="Arial" pitchFamily="34" charset="0"/>
              </a:rPr>
              <a:t>sinh viên là một người</a:t>
            </a:r>
            <a:r>
              <a:rPr lang="en-US" sz="2800">
                <a:latin typeface="Arial" pitchFamily="34" charset="0"/>
                <a:cs typeface="Arial" pitchFamily="34" charset="0"/>
              </a:rPr>
              <a:t>, </a:t>
            </a:r>
            <a:r>
              <a:rPr lang="vi-VN" sz="2800">
                <a:latin typeface="Arial" pitchFamily="34" charset="0"/>
                <a:cs typeface="Arial" pitchFamily="34" charset="0"/>
              </a:rPr>
              <a:t>có thêm một số thông tin và một số thao tác của </a:t>
            </a:r>
            <a:r>
              <a:rPr lang="en-US" sz="2800">
                <a:latin typeface="Arial" pitchFamily="34" charset="0"/>
                <a:cs typeface="Arial" pitchFamily="34" charset="0"/>
              </a:rPr>
              <a:t>riêng </a:t>
            </a:r>
            <a:r>
              <a:rPr lang="vi-VN" sz="2800">
                <a:latin typeface="Arial" pitchFamily="34" charset="0"/>
                <a:cs typeface="Arial" pitchFamily="34" charset="0"/>
              </a:rPr>
              <a:t>sinh viên.</a:t>
            </a:r>
            <a:endParaRPr lang="en-US" sz="2800">
              <a:latin typeface="Arial" pitchFamily="34" charset="0"/>
              <a:cs typeface="Arial" pitchFamily="34" charset="0"/>
            </a:endParaRPr>
          </a:p>
          <a:p>
            <a:pPr marL="0" indent="344488" algn="just">
              <a:lnSpc>
                <a:spcPct val="130000"/>
              </a:lnSpc>
              <a:spcBef>
                <a:spcPts val="300"/>
              </a:spcBef>
              <a:spcAft>
                <a:spcPts val="300"/>
              </a:spcAft>
              <a:buNone/>
            </a:pPr>
            <a:r>
              <a:rPr lang="en-US" sz="2800">
                <a:latin typeface="Arial" pitchFamily="34" charset="0"/>
                <a:cs typeface="Arial" pitchFamily="34" charset="0"/>
              </a:rPr>
              <a:t>=&gt;</a:t>
            </a:r>
            <a:r>
              <a:rPr lang="vi-VN" sz="2800">
                <a:latin typeface="Arial" pitchFamily="34" charset="0"/>
                <a:cs typeface="Arial" pitchFamily="34" charset="0"/>
              </a:rPr>
              <a:t> </a:t>
            </a:r>
            <a:r>
              <a:rPr lang="en-US" sz="2800">
                <a:latin typeface="Arial" pitchFamily="34" charset="0"/>
                <a:cs typeface="Arial" pitchFamily="34" charset="0"/>
              </a:rPr>
              <a:t>L</a:t>
            </a:r>
            <a:r>
              <a:rPr lang="vi-VN" sz="2800">
                <a:latin typeface="Arial" pitchFamily="34" charset="0"/>
                <a:cs typeface="Arial" pitchFamily="34" charset="0"/>
              </a:rPr>
              <a:t>ớp </a:t>
            </a:r>
            <a:r>
              <a:rPr lang="en-US" sz="2800">
                <a:latin typeface="Arial" pitchFamily="34" charset="0"/>
                <a:cs typeface="Arial" pitchFamily="34" charset="0"/>
              </a:rPr>
              <a:t>SINH VIÊN</a:t>
            </a:r>
            <a:r>
              <a:rPr lang="vi-VN" sz="2800">
                <a:latin typeface="Arial" pitchFamily="34" charset="0"/>
                <a:cs typeface="Arial" pitchFamily="34" charset="0"/>
              </a:rPr>
              <a:t> thừa</a:t>
            </a:r>
            <a:r>
              <a:rPr lang="en-US" sz="2800">
                <a:latin typeface="Arial" pitchFamily="34" charset="0"/>
                <a:cs typeface="Arial" pitchFamily="34" charset="0"/>
              </a:rPr>
              <a:t> kế</a:t>
            </a:r>
            <a:r>
              <a:rPr lang="vi-VN" sz="2800">
                <a:latin typeface="Arial" pitchFamily="34" charset="0"/>
                <a:cs typeface="Arial" pitchFamily="34" charset="0"/>
              </a:rPr>
              <a:t> lớp </a:t>
            </a:r>
            <a:r>
              <a:rPr lang="en-US" sz="2800">
                <a:latin typeface="Arial" pitchFamily="34" charset="0"/>
                <a:cs typeface="Arial" pitchFamily="34" charset="0"/>
              </a:rPr>
              <a:t>NGƯỜI</a:t>
            </a:r>
            <a:r>
              <a:rPr lang="vi-VN" sz="2800">
                <a:latin typeface="Arial" pitchFamily="34" charset="0"/>
                <a:cs typeface="Arial" pitchFamily="34" charset="0"/>
              </a:rPr>
              <a:t>.</a:t>
            </a:r>
            <a:endParaRPr lang="en-US" sz="2800">
              <a:latin typeface="Arial" pitchFamily="34" charset="0"/>
              <a:cs typeface="Arial" pitchFamily="34" charset="0"/>
            </a:endParaRPr>
          </a:p>
          <a:p>
            <a:pPr algn="just">
              <a:lnSpc>
                <a:spcPct val="130000"/>
              </a:lnSpc>
              <a:spcBef>
                <a:spcPts val="300"/>
              </a:spcBef>
              <a:spcAft>
                <a:spcPts val="300"/>
              </a:spcAft>
              <a:buFont typeface="Wingdings" panose="05000000000000000000" pitchFamily="2" charset="2"/>
              <a:buChar char="§"/>
            </a:pPr>
            <a:r>
              <a:rPr lang="en-US" sz="2800">
                <a:latin typeface="Arial" pitchFamily="34" charset="0"/>
                <a:cs typeface="Arial" pitchFamily="34" charset="0"/>
              </a:rPr>
              <a:t>Một nam sinh/nữ sinh là một sinh viên, có thêm một số thông tin và thao tác riêng của nó. </a:t>
            </a:r>
          </a:p>
          <a:p>
            <a:pPr marL="344488" indent="0" algn="just">
              <a:lnSpc>
                <a:spcPct val="130000"/>
              </a:lnSpc>
              <a:spcBef>
                <a:spcPts val="300"/>
              </a:spcBef>
              <a:spcAft>
                <a:spcPts val="300"/>
              </a:spcAft>
              <a:buNone/>
            </a:pPr>
            <a:r>
              <a:rPr lang="en-US" sz="2800">
                <a:latin typeface="Arial" pitchFamily="34" charset="0"/>
                <a:cs typeface="Arial" pitchFamily="34" charset="0"/>
              </a:rPr>
              <a:t>=&gt;</a:t>
            </a:r>
            <a:r>
              <a:rPr lang="vi-VN" sz="2800">
                <a:latin typeface="Arial" pitchFamily="34" charset="0"/>
                <a:cs typeface="Arial" pitchFamily="34" charset="0"/>
              </a:rPr>
              <a:t> </a:t>
            </a:r>
            <a:r>
              <a:rPr lang="en-US" sz="2800">
                <a:latin typeface="Arial" pitchFamily="34" charset="0"/>
                <a:cs typeface="Arial" pitchFamily="34" charset="0"/>
              </a:rPr>
              <a:t>L</a:t>
            </a:r>
            <a:r>
              <a:rPr lang="vi-VN" sz="2800">
                <a:latin typeface="Arial" pitchFamily="34" charset="0"/>
                <a:cs typeface="Arial" pitchFamily="34" charset="0"/>
              </a:rPr>
              <a:t>ớp </a:t>
            </a:r>
            <a:r>
              <a:rPr lang="en-US" sz="2800">
                <a:latin typeface="Arial" pitchFamily="34" charset="0"/>
                <a:cs typeface="Arial" pitchFamily="34" charset="0"/>
              </a:rPr>
              <a:t>NAM SINH</a:t>
            </a:r>
            <a:r>
              <a:rPr lang="vi-VN" sz="2800">
                <a:latin typeface="Arial" pitchFamily="34" charset="0"/>
                <a:cs typeface="Arial" pitchFamily="34" charset="0"/>
              </a:rPr>
              <a:t> và </a:t>
            </a:r>
            <a:r>
              <a:rPr lang="en-US" sz="2800">
                <a:latin typeface="Arial" pitchFamily="34" charset="0"/>
                <a:cs typeface="Arial" pitchFamily="34" charset="0"/>
              </a:rPr>
              <a:t>lớp </a:t>
            </a:r>
            <a:r>
              <a:rPr lang="vi-VN" sz="2800">
                <a:latin typeface="Arial" pitchFamily="34" charset="0"/>
                <a:cs typeface="Arial" pitchFamily="34" charset="0"/>
              </a:rPr>
              <a:t>N</a:t>
            </a:r>
            <a:r>
              <a:rPr lang="en-US" sz="2800">
                <a:latin typeface="Arial" pitchFamily="34" charset="0"/>
                <a:cs typeface="Arial" pitchFamily="34" charset="0"/>
              </a:rPr>
              <a:t>Ữ SINH</a:t>
            </a:r>
            <a:r>
              <a:rPr lang="vi-VN" sz="2800">
                <a:latin typeface="Arial" pitchFamily="34" charset="0"/>
                <a:cs typeface="Arial" pitchFamily="34" charset="0"/>
              </a:rPr>
              <a:t> </a:t>
            </a:r>
            <a:r>
              <a:rPr lang="en-US" sz="2800">
                <a:latin typeface="Arial" pitchFamily="34" charset="0"/>
                <a:cs typeface="Arial" pitchFamily="34" charset="0"/>
              </a:rPr>
              <a:t>thừa kế</a:t>
            </a:r>
            <a:r>
              <a:rPr lang="vi-VN" sz="2800">
                <a:latin typeface="Arial" pitchFamily="34" charset="0"/>
                <a:cs typeface="Arial" pitchFamily="34" charset="0"/>
              </a:rPr>
              <a:t> lớp S</a:t>
            </a:r>
            <a:r>
              <a:rPr lang="en-US" sz="2800">
                <a:latin typeface="Arial" pitchFamily="34" charset="0"/>
                <a:cs typeface="Arial" pitchFamily="34" charset="0"/>
              </a:rPr>
              <a:t>INH VIÊN, khi đó </a:t>
            </a:r>
            <a:r>
              <a:rPr lang="vi-VN" sz="2800">
                <a:latin typeface="Arial" pitchFamily="34" charset="0"/>
                <a:cs typeface="Arial" pitchFamily="34" charset="0"/>
              </a:rPr>
              <a:t>lớp S</a:t>
            </a:r>
            <a:r>
              <a:rPr lang="en-US" sz="2800">
                <a:latin typeface="Arial" pitchFamily="34" charset="0"/>
                <a:cs typeface="Arial" pitchFamily="34" charset="0"/>
              </a:rPr>
              <a:t>INH VIÊN</a:t>
            </a:r>
            <a:r>
              <a:rPr lang="vi-VN" sz="2800">
                <a:latin typeface="Arial" pitchFamily="34" charset="0"/>
                <a:cs typeface="Arial" pitchFamily="34" charset="0"/>
              </a:rPr>
              <a:t> trở thành lớp cơ sở của hai lớp </a:t>
            </a:r>
            <a:r>
              <a:rPr lang="en-US" sz="2800">
                <a:latin typeface="Arial" pitchFamily="34" charset="0"/>
                <a:cs typeface="Arial" pitchFamily="34" charset="0"/>
              </a:rPr>
              <a:t>NAM SINH và NỮ SINH.</a:t>
            </a:r>
            <a:endParaRPr lang="vi-VN"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1029817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a:t>
            </a:r>
            <a:r>
              <a:rPr lang="vi-VN" b="1">
                <a:effectLst>
                  <a:outerShdw blurRad="38100" dist="38100" dir="2700000" algn="tl">
                    <a:srgbClr val="000000">
                      <a:alpha val="43137"/>
                    </a:srgbClr>
                  </a:outerShdw>
                </a:effectLst>
                <a:latin typeface="Arial" pitchFamily="34" charset="0"/>
                <a:cs typeface="Arial" pitchFamily="34" charset="0"/>
              </a:rPr>
              <a:t>–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9" name="Rectangle 3"/>
          <p:cNvSpPr>
            <a:spLocks noChangeArrowheads="1"/>
          </p:cNvSpPr>
          <p:nvPr/>
        </p:nvSpPr>
        <p:spPr bwMode="auto">
          <a:xfrm>
            <a:off x="457200" y="1568668"/>
            <a:ext cx="8229600" cy="4908332"/>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*HoTen;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NamSinh;</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char</a:t>
            </a:r>
            <a:r>
              <a:rPr lang="en-US" sz="2200" b="0">
                <a:solidFill>
                  <a:srgbClr val="000000"/>
                </a:solidFill>
              </a:rPr>
              <a:t> *ht, </a:t>
            </a:r>
            <a:r>
              <a:rPr lang="en-US" sz="2200" b="0">
                <a:solidFill>
                  <a:srgbClr val="0000FF"/>
                </a:solidFill>
              </a:rPr>
              <a:t>int</a:t>
            </a:r>
            <a:r>
              <a:rPr lang="en-US" sz="2200" b="0">
                <a:solidFill>
                  <a:srgbClr val="000000"/>
                </a:solidFill>
              </a:rPr>
              <a:t> ns):NamSinh(ns) {HoTen=_strdup(ht);}</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delete</a:t>
            </a:r>
            <a:r>
              <a:rPr lang="en-US" sz="2200" b="0">
                <a:solidFill>
                  <a:srgbClr val="000000"/>
                </a:solidFill>
              </a:rPr>
              <a:t> [ ] HoTen;}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cout&lt;&lt;HoTen&lt;&lt;" an 3 chen com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Ngu() </a:t>
            </a:r>
            <a:r>
              <a:rPr lang="en-US" sz="2200" b="0">
                <a:solidFill>
                  <a:srgbClr val="0000FF"/>
                </a:solidFill>
              </a:rPr>
              <a:t>const</a:t>
            </a:r>
            <a:r>
              <a:rPr lang="en-US" sz="2200" b="0">
                <a:solidFill>
                  <a:srgbClr val="000000"/>
                </a:solidFill>
              </a:rPr>
              <a:t> { cout&lt;&lt;HoTen&lt;&lt; " ngu ngay 8 tieng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ostream&amp; operator &lt;&lt; (ostream&amp; os, </a:t>
            </a:r>
            <a:r>
              <a:rPr lang="en-US" sz="2200" b="0">
                <a:solidFill>
                  <a:srgbClr val="0000FF"/>
                </a:solidFill>
              </a:rPr>
              <a:t>const</a:t>
            </a:r>
            <a:r>
              <a:rPr lang="en-US" sz="2200" b="0">
                <a:solidFill>
                  <a:srgbClr val="000000"/>
                </a:solidFill>
              </a:rPr>
              <a:t> Nguoi &amp;p);</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a:t>
            </a:r>
            <a:r>
              <a:rPr lang="vi-VN" b="1">
                <a:effectLst>
                  <a:outerShdw blurRad="38100" dist="38100" dir="2700000" algn="tl">
                    <a:srgbClr val="000000">
                      <a:alpha val="43137"/>
                    </a:srgbClr>
                  </a:outerShdw>
                </a:effectLst>
                <a:latin typeface="Arial" pitchFamily="34" charset="0"/>
                <a:cs typeface="Arial" pitchFamily="34" charset="0"/>
              </a:rPr>
              <a:t>– Ví dụ</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7" name="Rectangle 3"/>
          <p:cNvSpPr>
            <a:spLocks noChangeArrowheads="1"/>
          </p:cNvSpPr>
          <p:nvPr/>
        </p:nvSpPr>
        <p:spPr bwMode="auto">
          <a:xfrm>
            <a:off x="457200" y="1568668"/>
            <a:ext cx="8229600" cy="4908332"/>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SinhVien();</a:t>
            </a:r>
          </a:p>
          <a:p>
            <a:pPr marL="342900" indent="-342900">
              <a:lnSpc>
                <a:spcPct val="120000"/>
              </a:lnSpc>
              <a:spcBef>
                <a:spcPts val="0"/>
              </a:spcBef>
              <a:buFont typeface="Wingdings" pitchFamily="2" charset="2"/>
              <a:buNone/>
            </a:pPr>
            <a:r>
              <a:rPr lang="en-US" sz="2200" b="0">
                <a:solidFill>
                  <a:srgbClr val="000000"/>
                </a:solidFill>
              </a:rPr>
              <a:t>	SinhVien( </a:t>
            </a:r>
            <a:r>
              <a:rPr lang="en-US" sz="2200" b="0">
                <a:solidFill>
                  <a:srgbClr val="0000FF"/>
                </a:solidFill>
              </a:rPr>
              <a:t>char</a:t>
            </a:r>
            <a:r>
              <a:rPr lang="en-US" sz="2200" b="0">
                <a:solidFill>
                  <a:srgbClr val="000000"/>
                </a:solidFill>
              </a:rPr>
              <a:t> *ht, </a:t>
            </a:r>
            <a:r>
              <a:rPr lang="en-US" sz="2200" b="0">
                <a:solidFill>
                  <a:srgbClr val="0000FF"/>
                </a:solidFill>
              </a:rPr>
              <a:t>char</a:t>
            </a:r>
            <a:r>
              <a:rPr lang="en-US" sz="2200" b="0">
                <a:solidFill>
                  <a:srgbClr val="000000"/>
                </a:solidFill>
              </a:rPr>
              <a:t> *ms, </a:t>
            </a:r>
            <a:r>
              <a:rPr lang="en-US" sz="2200" b="0">
                <a:solidFill>
                  <a:srgbClr val="0000FF"/>
                </a:solidFill>
              </a:rPr>
              <a:t>int</a:t>
            </a:r>
            <a:r>
              <a:rPr lang="en-US" sz="2200" b="0">
                <a:solidFill>
                  <a:srgbClr val="000000"/>
                </a:solidFill>
              </a:rPr>
              <a:t> ns) : Nguoi(ht,ns) { 	</a:t>
            </a:r>
          </a:p>
          <a:p>
            <a:pPr marL="342900" indent="-342900">
              <a:lnSpc>
                <a:spcPct val="120000"/>
              </a:lnSpc>
              <a:spcBef>
                <a:spcPts val="0"/>
              </a:spcBef>
              <a:buFont typeface="Wingdings" pitchFamily="2" charset="2"/>
              <a:buNone/>
            </a:pPr>
            <a:r>
              <a:rPr lang="en-US" sz="2200" b="0">
                <a:solidFill>
                  <a:srgbClr val="000000"/>
                </a:solidFill>
              </a:rPr>
              <a:t>		MaSo = _strdup(ms);</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~SinhVien()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delete</a:t>
            </a:r>
            <a:r>
              <a:rPr lang="en-US" sz="2200" b="0">
                <a:solidFill>
                  <a:srgbClr val="000000"/>
                </a:solidFill>
              </a:rPr>
              <a:t> [ ] MaSo;</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a:t>
            </a:r>
            <a:r>
              <a:rPr lang="vi-VN" b="1">
                <a:effectLst>
                  <a:outerShdw blurRad="38100" dist="38100" dir="2700000" algn="tl">
                    <a:srgbClr val="000000">
                      <a:alpha val="43137"/>
                    </a:srgbClr>
                  </a:outerShdw>
                </a:effectLst>
                <a:latin typeface="Arial" pitchFamily="34" charset="0"/>
                <a:cs typeface="Arial" pitchFamily="34" charset="0"/>
              </a:rPr>
              <a:t>– Ví dụ</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264225" y="1447800"/>
            <a:ext cx="8621486"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1800" b="0">
                <a:solidFill>
                  <a:srgbClr val="0000FF"/>
                </a:solidFill>
              </a:rPr>
              <a:t>void</a:t>
            </a:r>
            <a:r>
              <a:rPr lang="en-US" sz="1800" b="0">
                <a:solidFill>
                  <a:srgbClr val="000000"/>
                </a:solidFill>
              </a:rPr>
              <a:t> Nguoi::Xuat() </a:t>
            </a:r>
            <a:r>
              <a:rPr lang="en-US" sz="1800" b="0">
                <a:solidFill>
                  <a:srgbClr val="0000FF"/>
                </a:solidFill>
              </a:rPr>
              <a:t>const</a:t>
            </a:r>
            <a:r>
              <a:rPr lang="en-US" sz="1800" b="0">
                <a:solidFill>
                  <a:srgbClr val="000000"/>
                </a:solidFill>
              </a:rPr>
              <a:t> </a:t>
            </a:r>
          </a:p>
          <a:p>
            <a:pPr marL="342900" indent="-342900">
              <a:lnSpc>
                <a:spcPct val="120000"/>
              </a:lnSpc>
              <a:spcBef>
                <a:spcPts val="0"/>
              </a:spcBef>
              <a:buFont typeface="Wingdings" pitchFamily="2" charset="2"/>
              <a:buNone/>
            </a:pPr>
            <a:r>
              <a:rPr lang="en-US" sz="1800" b="0">
                <a:solidFill>
                  <a:srgbClr val="000000"/>
                </a:solidFill>
              </a:rPr>
              <a:t>{</a:t>
            </a:r>
          </a:p>
          <a:p>
            <a:pPr marL="342900" indent="-342900">
              <a:lnSpc>
                <a:spcPct val="120000"/>
              </a:lnSpc>
              <a:spcBef>
                <a:spcPts val="0"/>
              </a:spcBef>
              <a:buFont typeface="Wingdings" pitchFamily="2" charset="2"/>
              <a:buNone/>
            </a:pPr>
            <a:r>
              <a:rPr lang="en-US" sz="1800" b="0">
                <a:solidFill>
                  <a:srgbClr val="000000"/>
                </a:solidFill>
              </a:rPr>
              <a:t>	cout &lt;&lt; "Nguoi, ho ten: " &lt;&lt; HoTen;</a:t>
            </a:r>
          </a:p>
          <a:p>
            <a:pPr marL="342900" indent="-342900">
              <a:lnSpc>
                <a:spcPct val="120000"/>
              </a:lnSpc>
              <a:spcBef>
                <a:spcPts val="0"/>
              </a:spcBef>
              <a:buFont typeface="Wingdings" pitchFamily="2" charset="2"/>
              <a:buNone/>
            </a:pPr>
            <a:r>
              <a:rPr lang="en-US" sz="1800" b="0">
                <a:solidFill>
                  <a:srgbClr val="000000"/>
                </a:solidFill>
              </a:rPr>
              <a:t>	cout	 &lt;&lt; “ - Sinh nam: " &lt;&lt; NamSinh &lt;&lt; endl;</a:t>
            </a:r>
          </a:p>
          <a:p>
            <a:pPr marL="342900" indent="-342900">
              <a:lnSpc>
                <a:spcPct val="120000"/>
              </a:lnSpc>
              <a:spcBef>
                <a:spcPts val="0"/>
              </a:spcBef>
              <a:buFont typeface="Wingdings" pitchFamily="2" charset="2"/>
              <a:buNone/>
            </a:pPr>
            <a:r>
              <a:rPr lang="en-US" sz="1800" b="0">
                <a:solidFill>
                  <a:srgbClr val="000000"/>
                </a:solidFill>
              </a:rPr>
              <a:t>}</a:t>
            </a:r>
          </a:p>
          <a:p>
            <a:r>
              <a:rPr lang="pt-BR" sz="1800" b="0">
                <a:solidFill>
                  <a:srgbClr val="2B91AF"/>
                </a:solidFill>
                <a:latin typeface="Consolas" panose="020B0609020204030204" pitchFamily="49" charset="0"/>
              </a:rPr>
              <a:t>ostream</a:t>
            </a:r>
            <a:r>
              <a:rPr lang="pt-BR" sz="1800" b="0">
                <a:solidFill>
                  <a:srgbClr val="000000"/>
                </a:solidFill>
                <a:latin typeface="Consolas" panose="020B0609020204030204" pitchFamily="49" charset="0"/>
              </a:rPr>
              <a:t>&amp; </a:t>
            </a:r>
            <a:r>
              <a:rPr lang="pt-BR" sz="1800" b="0">
                <a:solidFill>
                  <a:srgbClr val="008080"/>
                </a:solidFill>
                <a:latin typeface="Consolas" panose="020B0609020204030204" pitchFamily="49" charset="0"/>
              </a:rPr>
              <a:t>operator&lt;&lt;</a:t>
            </a:r>
            <a:r>
              <a:rPr lang="pt-BR" sz="1800" b="0">
                <a:solidFill>
                  <a:srgbClr val="000000"/>
                </a:solidFill>
                <a:latin typeface="Consolas" panose="020B0609020204030204" pitchFamily="49" charset="0"/>
              </a:rPr>
              <a:t>(</a:t>
            </a:r>
            <a:r>
              <a:rPr lang="pt-BR" sz="1800" b="0">
                <a:solidFill>
                  <a:srgbClr val="2B91AF"/>
                </a:solidFill>
                <a:latin typeface="Consolas" panose="020B0609020204030204" pitchFamily="49" charset="0"/>
              </a:rPr>
              <a:t>ostream</a:t>
            </a:r>
            <a:r>
              <a:rPr lang="pt-BR" sz="1800" b="0">
                <a:solidFill>
                  <a:srgbClr val="000000"/>
                </a:solidFill>
                <a:latin typeface="Consolas" panose="020B0609020204030204" pitchFamily="49" charset="0"/>
              </a:rPr>
              <a:t> &amp;</a:t>
            </a:r>
            <a:r>
              <a:rPr lang="pt-BR" sz="1800" b="0">
                <a:solidFill>
                  <a:srgbClr val="808080"/>
                </a:solidFill>
                <a:latin typeface="Consolas" panose="020B0609020204030204" pitchFamily="49" charset="0"/>
              </a:rPr>
              <a:t>os</a:t>
            </a:r>
            <a:r>
              <a:rPr lang="pt-BR" sz="1800" b="0">
                <a:solidFill>
                  <a:srgbClr val="000000"/>
                </a:solidFill>
                <a:latin typeface="Consolas" panose="020B0609020204030204" pitchFamily="49" charset="0"/>
              </a:rPr>
              <a:t>, </a:t>
            </a:r>
            <a:r>
              <a:rPr lang="pt-BR" sz="1800" b="0">
                <a:solidFill>
                  <a:srgbClr val="0000FF"/>
                </a:solidFill>
                <a:latin typeface="Consolas" panose="020B0609020204030204" pitchFamily="49" charset="0"/>
              </a:rPr>
              <a:t>const</a:t>
            </a:r>
            <a:r>
              <a:rPr lang="pt-BR" sz="1800" b="0">
                <a:solidFill>
                  <a:srgbClr val="000000"/>
                </a:solidFill>
                <a:latin typeface="Consolas" panose="020B0609020204030204" pitchFamily="49" charset="0"/>
              </a:rPr>
              <a:t> </a:t>
            </a:r>
            <a:r>
              <a:rPr lang="pt-BR" sz="1800" b="0">
                <a:solidFill>
                  <a:srgbClr val="2B91AF"/>
                </a:solidFill>
                <a:latin typeface="Consolas" panose="020B0609020204030204" pitchFamily="49" charset="0"/>
              </a:rPr>
              <a:t>NGUOI</a:t>
            </a:r>
            <a:r>
              <a:rPr lang="pt-BR" sz="1800" b="0">
                <a:solidFill>
                  <a:srgbClr val="000000"/>
                </a:solidFill>
                <a:latin typeface="Consolas" panose="020B0609020204030204" pitchFamily="49" charset="0"/>
              </a:rPr>
              <a:t>&amp; </a:t>
            </a:r>
            <a:r>
              <a:rPr lang="pt-BR" sz="1800" b="0">
                <a:solidFill>
                  <a:srgbClr val="808080"/>
                </a:solidFill>
                <a:latin typeface="Consolas" panose="020B0609020204030204" pitchFamily="49" charset="0"/>
              </a:rPr>
              <a:t>p</a:t>
            </a:r>
            <a:r>
              <a:rPr lang="pt-BR" sz="1800" b="0">
                <a:solidFill>
                  <a:srgbClr val="000000"/>
                </a:solidFill>
                <a:latin typeface="Consolas" panose="020B0609020204030204" pitchFamily="49" charset="0"/>
              </a:rPr>
              <a:t>) {</a:t>
            </a:r>
          </a:p>
          <a:p>
            <a:pPr indent="344488"/>
            <a:r>
              <a:rPr lang="en-US" sz="1800" b="0">
                <a:solidFill>
                  <a:srgbClr val="808080"/>
                </a:solidFill>
                <a:latin typeface="Consolas" panose="020B0609020204030204" pitchFamily="49" charset="0"/>
              </a:rPr>
              <a:t>os</a:t>
            </a:r>
            <a:r>
              <a:rPr lang="en-US" sz="1800" b="0">
                <a:solidFill>
                  <a:srgbClr val="000000"/>
                </a:solidFill>
                <a:latin typeface="Consolas" panose="020B0609020204030204" pitchFamily="49" charset="0"/>
              </a:rPr>
              <a:t>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a:t>
            </a:r>
            <a:r>
              <a:rPr lang="en-US" sz="1800" b="0">
                <a:solidFill>
                  <a:srgbClr val="A31515"/>
                </a:solidFill>
                <a:latin typeface="Consolas" panose="020B0609020204030204" pitchFamily="49" charset="0"/>
              </a:rPr>
              <a:t>"Ho ten:"</a:t>
            </a:r>
            <a:r>
              <a:rPr lang="en-US" sz="1800" b="0">
                <a:solidFill>
                  <a:srgbClr val="000000"/>
                </a:solidFill>
                <a:latin typeface="Consolas" panose="020B0609020204030204" pitchFamily="49" charset="0"/>
              </a:rPr>
              <a:t>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a:t>
            </a:r>
            <a:r>
              <a:rPr lang="en-US" sz="1800" b="0">
                <a:solidFill>
                  <a:srgbClr val="808080"/>
                </a:solidFill>
                <a:latin typeface="Consolas" panose="020B0609020204030204" pitchFamily="49" charset="0"/>
              </a:rPr>
              <a:t>p</a:t>
            </a:r>
            <a:r>
              <a:rPr lang="en-US" sz="1800" b="0">
                <a:solidFill>
                  <a:srgbClr val="000000"/>
                </a:solidFill>
                <a:latin typeface="Consolas" panose="020B0609020204030204" pitchFamily="49" charset="0"/>
              </a:rPr>
              <a:t>.HoTen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a:t>
            </a:r>
            <a:r>
              <a:rPr lang="en-US" sz="1800" b="0">
                <a:solidFill>
                  <a:srgbClr val="A31515"/>
                </a:solidFill>
                <a:latin typeface="Consolas" panose="020B0609020204030204" pitchFamily="49" charset="0"/>
              </a:rPr>
              <a:t>"-Sinh nam:"</a:t>
            </a:r>
            <a:r>
              <a:rPr lang="en-US" sz="1800" b="0">
                <a:solidFill>
                  <a:srgbClr val="000000"/>
                </a:solidFill>
                <a:latin typeface="Consolas" panose="020B0609020204030204" pitchFamily="49" charset="0"/>
              </a:rPr>
              <a:t>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a:t>
            </a:r>
            <a:r>
              <a:rPr lang="en-US" sz="1800" b="0">
                <a:solidFill>
                  <a:srgbClr val="808080"/>
                </a:solidFill>
                <a:latin typeface="Consolas" panose="020B0609020204030204" pitchFamily="49" charset="0"/>
              </a:rPr>
              <a:t>p</a:t>
            </a:r>
            <a:r>
              <a:rPr lang="en-US" sz="1800" b="0">
                <a:solidFill>
                  <a:srgbClr val="000000"/>
                </a:solidFill>
                <a:latin typeface="Consolas" panose="020B0609020204030204" pitchFamily="49" charset="0"/>
              </a:rPr>
              <a:t>.NamSinh </a:t>
            </a:r>
            <a:r>
              <a:rPr lang="en-US" sz="1800" b="0">
                <a:solidFill>
                  <a:srgbClr val="008080"/>
                </a:solidFill>
                <a:latin typeface="Consolas" panose="020B0609020204030204" pitchFamily="49" charset="0"/>
              </a:rPr>
              <a:t>&lt;&lt;</a:t>
            </a:r>
            <a:r>
              <a:rPr lang="en-US" sz="1800" b="0">
                <a:solidFill>
                  <a:srgbClr val="000000"/>
                </a:solidFill>
                <a:latin typeface="Consolas" panose="020B0609020204030204" pitchFamily="49" charset="0"/>
              </a:rPr>
              <a:t> endl;</a:t>
            </a:r>
          </a:p>
          <a:p>
            <a:pPr indent="344488"/>
            <a:r>
              <a:rPr lang="en-US" sz="1800" b="0">
                <a:solidFill>
                  <a:srgbClr val="0000FF"/>
                </a:solidFill>
                <a:latin typeface="Consolas" panose="020B0609020204030204" pitchFamily="49" charset="0"/>
              </a:rPr>
              <a:t>return</a:t>
            </a:r>
            <a:r>
              <a:rPr lang="en-US" sz="1800" b="0">
                <a:solidFill>
                  <a:srgbClr val="000000"/>
                </a:solidFill>
                <a:latin typeface="Consolas" panose="020B0609020204030204" pitchFamily="49" charset="0"/>
              </a:rPr>
              <a:t> </a:t>
            </a:r>
            <a:r>
              <a:rPr lang="en-US" sz="1800" b="0">
                <a:solidFill>
                  <a:srgbClr val="808080"/>
                </a:solidFill>
                <a:latin typeface="Consolas" panose="020B0609020204030204" pitchFamily="49" charset="0"/>
              </a:rPr>
              <a:t>os</a:t>
            </a:r>
            <a:r>
              <a:rPr lang="en-US" sz="1800" b="0">
                <a:solidFill>
                  <a:srgbClr val="000000"/>
                </a:solidFill>
                <a:latin typeface="Consolas" panose="020B0609020204030204" pitchFamily="49" charset="0"/>
              </a:rPr>
              <a:t>;</a:t>
            </a:r>
          </a:p>
          <a:p>
            <a:r>
              <a:rPr lang="en-US" sz="1800" b="0">
                <a:solidFill>
                  <a:srgbClr val="000000"/>
                </a:solidFill>
                <a:latin typeface="Consolas" panose="020B0609020204030204" pitchFamily="49" charset="0"/>
              </a:rPr>
              <a:t>}</a:t>
            </a:r>
            <a:endParaRPr lang="en-US" sz="1800" b="0">
              <a:solidFill>
                <a:srgbClr val="000000"/>
              </a:solidFill>
            </a:endParaRPr>
          </a:p>
          <a:p>
            <a:pPr marL="342900" indent="-342900">
              <a:lnSpc>
                <a:spcPct val="120000"/>
              </a:lnSpc>
              <a:spcBef>
                <a:spcPts val="0"/>
              </a:spcBef>
              <a:buFont typeface="Wingdings" pitchFamily="2" charset="2"/>
              <a:buNone/>
            </a:pPr>
            <a:r>
              <a:rPr lang="en-US" sz="1800" b="0">
                <a:solidFill>
                  <a:srgbClr val="0000FF"/>
                </a:solidFill>
              </a:rPr>
              <a:t>void</a:t>
            </a:r>
            <a:r>
              <a:rPr lang="en-US" sz="1800" b="0">
                <a:solidFill>
                  <a:srgbClr val="000000"/>
                </a:solidFill>
              </a:rPr>
              <a:t> SinhVien::Xuat() </a:t>
            </a:r>
            <a:r>
              <a:rPr lang="en-US" sz="1800" b="0">
                <a:solidFill>
                  <a:srgbClr val="0000FF"/>
                </a:solidFill>
              </a:rPr>
              <a:t>const</a:t>
            </a:r>
            <a:r>
              <a:rPr lang="en-US" sz="1800" b="0">
                <a:solidFill>
                  <a:srgbClr val="000000"/>
                </a:solidFill>
              </a:rPr>
              <a:t> {</a:t>
            </a:r>
          </a:p>
          <a:p>
            <a:pPr marL="342900" indent="-342900">
              <a:lnSpc>
                <a:spcPct val="120000"/>
              </a:lnSpc>
              <a:spcBef>
                <a:spcPts val="0"/>
              </a:spcBef>
              <a:buFont typeface="Wingdings" pitchFamily="2" charset="2"/>
              <a:buNone/>
            </a:pPr>
            <a:r>
              <a:rPr lang="en-US" sz="1800" b="0">
                <a:solidFill>
                  <a:srgbClr val="000000"/>
                </a:solidFill>
              </a:rPr>
              <a:t>	cout &lt;&lt; "Sinh vien, ma so: " &lt;&lt; MaSo;</a:t>
            </a:r>
          </a:p>
          <a:p>
            <a:pPr marL="342900" indent="-342900">
              <a:lnSpc>
                <a:spcPct val="120000"/>
              </a:lnSpc>
              <a:spcBef>
                <a:spcPts val="0"/>
              </a:spcBef>
              <a:buFont typeface="Wingdings" pitchFamily="2" charset="2"/>
              <a:buNone/>
            </a:pPr>
            <a:r>
              <a:rPr lang="en-US" sz="1800" b="0">
                <a:solidFill>
                  <a:srgbClr val="000000"/>
                </a:solidFill>
              </a:rPr>
              <a:t>	</a:t>
            </a:r>
            <a:r>
              <a:rPr lang="en-US" sz="1800" b="0">
                <a:solidFill>
                  <a:srgbClr val="C00000"/>
                </a:solidFill>
              </a:rPr>
              <a:t>/*Không cho phép truy xuất thành phần private của lớp cơ sở*/</a:t>
            </a:r>
          </a:p>
          <a:p>
            <a:pPr marL="342900" indent="-342900">
              <a:lnSpc>
                <a:spcPct val="120000"/>
              </a:lnSpc>
              <a:spcBef>
                <a:spcPts val="0"/>
              </a:spcBef>
              <a:buFont typeface="Wingdings" pitchFamily="2" charset="2"/>
              <a:buNone/>
            </a:pPr>
            <a:r>
              <a:rPr lang="en-US" sz="1800" b="0">
                <a:solidFill>
                  <a:srgbClr val="000000"/>
                </a:solidFill>
              </a:rPr>
              <a:t>	</a:t>
            </a:r>
            <a:r>
              <a:rPr lang="en-US" sz="1800" b="0">
                <a:solidFill>
                  <a:schemeClr val="bg1">
                    <a:lumMod val="50000"/>
                  </a:schemeClr>
                </a:solidFill>
              </a:rPr>
              <a:t>//cout &lt;&lt; ", ho ten: " &lt;&lt; HoTen; </a:t>
            </a:r>
          </a:p>
          <a:p>
            <a:pPr marL="342900" indent="-342900">
              <a:lnSpc>
                <a:spcPct val="120000"/>
              </a:lnSpc>
              <a:spcBef>
                <a:spcPts val="0"/>
              </a:spcBef>
            </a:pPr>
            <a:r>
              <a:rPr lang="en-US" sz="1800" b="0">
                <a:solidFill>
                  <a:schemeClr val="bg1">
                    <a:lumMod val="50000"/>
                  </a:schemeClr>
                </a:solidFill>
              </a:rPr>
              <a:t>	//cout &lt;&lt; ", nam sinh: " &lt;&lt; NamSinh;</a:t>
            </a:r>
          </a:p>
          <a:p>
            <a:pPr marL="342900" indent="-342900">
              <a:lnSpc>
                <a:spcPct val="120000"/>
              </a:lnSpc>
              <a:spcBef>
                <a:spcPts val="0"/>
              </a:spcBef>
              <a:buFont typeface="Wingdings" pitchFamily="2" charset="2"/>
              <a:buNone/>
            </a:pPr>
            <a:r>
              <a:rPr lang="en-US" sz="1800" b="0">
                <a:solidFill>
                  <a:srgbClr val="000000"/>
                </a:solidFill>
              </a:rPr>
              <a:t>	cout &lt;&lt; endl;</a:t>
            </a:r>
          </a:p>
          <a:p>
            <a:pPr marL="342900" indent="-342900">
              <a:lnSpc>
                <a:spcPct val="120000"/>
              </a:lnSpc>
              <a:spcBef>
                <a:spcPts val="0"/>
              </a:spcBef>
              <a:buFont typeface="Wingdings" pitchFamily="2" charset="2"/>
              <a:buNone/>
            </a:pPr>
            <a:r>
              <a:rPr lang="en-US" sz="18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3.4.1 Đ</a:t>
            </a:r>
            <a:r>
              <a:rPr lang="vi-VN" b="1">
                <a:effectLst>
                  <a:outerShdw blurRad="38100" dist="38100" dir="2700000" algn="tl">
                    <a:srgbClr val="000000">
                      <a:alpha val="43137"/>
                    </a:srgbClr>
                  </a:outerShdw>
                </a:effectLst>
                <a:latin typeface="Arial" pitchFamily="34" charset="0"/>
                <a:cs typeface="Arial" pitchFamily="34" charset="0"/>
              </a:rPr>
              <a:t>ơn</a:t>
            </a:r>
            <a:r>
              <a:rPr lang="en-US" b="1">
                <a:effectLst>
                  <a:outerShdw blurRad="38100" dist="38100" dir="2700000" algn="tl">
                    <a:srgbClr val="000000">
                      <a:alpha val="43137"/>
                    </a:srgbClr>
                  </a:outerShdw>
                </a:effectLst>
                <a:latin typeface="Arial" pitchFamily="34" charset="0"/>
                <a:cs typeface="Arial" pitchFamily="34" charset="0"/>
              </a:rPr>
              <a:t> thừa kế </a:t>
            </a:r>
            <a:r>
              <a:rPr lang="vi-VN" b="1">
                <a:effectLst>
                  <a:outerShdw blurRad="38100" dist="38100" dir="2700000" algn="tl">
                    <a:srgbClr val="000000">
                      <a:alpha val="43137"/>
                    </a:srgbClr>
                  </a:outerShdw>
                </a:effectLst>
                <a:latin typeface="Arial" pitchFamily="34" charset="0"/>
                <a:cs typeface="Arial" pitchFamily="34" charset="0"/>
              </a:rPr>
              <a:t>– Ví dụ</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7" name="Rectangle 3"/>
          <p:cNvSpPr>
            <a:spLocks noChangeArrowheads="1"/>
          </p:cNvSpPr>
          <p:nvPr/>
        </p:nvSpPr>
        <p:spPr bwMode="auto">
          <a:xfrm>
            <a:off x="457200" y="1492468"/>
            <a:ext cx="8229600" cy="5060732"/>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342900" indent="-342900">
              <a:lnSpc>
                <a:spcPct val="105000"/>
              </a:lnSpc>
              <a:spcBef>
                <a:spcPct val="20000"/>
              </a:spcBef>
              <a:buFont typeface="Wingdings" pitchFamily="2" charset="2"/>
              <a:buNone/>
            </a:pPr>
            <a:r>
              <a:rPr lang="en-US" sz="2200" b="0">
                <a:solidFill>
                  <a:srgbClr val="000000"/>
                </a:solidFill>
              </a:rPr>
              <a:t>	Nguoi p1("Le Van Nhan",1980);</a:t>
            </a:r>
          </a:p>
          <a:p>
            <a:pPr marL="342900" indent="-342900">
              <a:lnSpc>
                <a:spcPct val="105000"/>
              </a:lnSpc>
              <a:spcBef>
                <a:spcPct val="20000"/>
              </a:spcBef>
              <a:buFont typeface="Wingdings" pitchFamily="2" charset="2"/>
              <a:buNone/>
            </a:pPr>
            <a:r>
              <a:rPr lang="en-US" sz="2200" b="0">
                <a:solidFill>
                  <a:srgbClr val="000000"/>
                </a:solidFill>
              </a:rPr>
              <a:t>	SinhVien s1("Vo Vien Sinh", "200002541",1984);</a:t>
            </a:r>
          </a:p>
          <a:p>
            <a:pPr marL="342900" indent="-342900">
              <a:lnSpc>
                <a:spcPct val="105000"/>
              </a:lnSpc>
              <a:spcBef>
                <a:spcPct val="20000"/>
              </a:spcBef>
              <a:buFont typeface="Wingdings" pitchFamily="2" charset="2"/>
              <a:buNone/>
            </a:pPr>
            <a:r>
              <a:rPr lang="en-US" sz="2200" b="0">
                <a:solidFill>
                  <a:srgbClr val="000000"/>
                </a:solidFill>
              </a:rPr>
              <a:t>	p1.An(); </a:t>
            </a:r>
            <a:r>
              <a:rPr lang="en-US" sz="2200" b="0">
                <a:solidFill>
                  <a:srgbClr val="C00000"/>
                </a:solidFill>
              </a:rPr>
              <a:t>//Gọi hàm Nguoi::An()</a:t>
            </a:r>
          </a:p>
          <a:p>
            <a:pPr marL="342900" indent="-342900">
              <a:lnSpc>
                <a:spcPct val="105000"/>
              </a:lnSpc>
              <a:spcBef>
                <a:spcPct val="20000"/>
              </a:spcBef>
              <a:buFont typeface="Wingdings" pitchFamily="2" charset="2"/>
              <a:buNone/>
            </a:pPr>
            <a:r>
              <a:rPr lang="en-US" sz="2200" b="0">
                <a:solidFill>
                  <a:srgbClr val="000000"/>
                </a:solidFill>
              </a:rPr>
              <a:t>	s1.An(); </a:t>
            </a:r>
            <a:r>
              <a:rPr lang="en-US" sz="2200" b="0">
                <a:solidFill>
                  <a:srgbClr val="C00000"/>
                </a:solidFill>
              </a:rPr>
              <a:t>//Gọi hàm Nguoi::An()</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p1.Xuat(); </a:t>
            </a:r>
            <a:r>
              <a:rPr lang="en-US" sz="2200" b="0">
                <a:solidFill>
                  <a:srgbClr val="C00000"/>
                </a:solidFill>
              </a:rPr>
              <a:t>//Gọi hàm Nguoi::Xuat() </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s1.Xuat(); </a:t>
            </a:r>
            <a:r>
              <a:rPr lang="en-US" sz="2200" b="0">
                <a:solidFill>
                  <a:srgbClr val="C00000"/>
                </a:solidFill>
              </a:rPr>
              <a:t>//Gọi hàm SinhVien::Xuat()</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s1.Nguoi::Xuat(); </a:t>
            </a:r>
            <a:r>
              <a:rPr lang="en-US" sz="2200" b="0">
                <a:solidFill>
                  <a:srgbClr val="C00000"/>
                </a:solidFill>
              </a:rPr>
              <a:t>//Gọi hàm Nguoi::Xuat()</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cout &lt;&lt; p1 &lt;&lt; "\n"; </a:t>
            </a:r>
            <a:r>
              <a:rPr lang="en-US" sz="2200" b="0">
                <a:solidFill>
                  <a:srgbClr val="C00000"/>
                </a:solidFill>
              </a:rPr>
              <a:t>//Gọi hàm toán tử &lt;&lt;</a:t>
            </a:r>
          </a:p>
          <a:p>
            <a:pPr marL="342900" indent="-342900">
              <a:lnSpc>
                <a:spcPct val="105000"/>
              </a:lnSpc>
              <a:spcBef>
                <a:spcPct val="20000"/>
              </a:spcBef>
              <a:buFont typeface="Wingdings" pitchFamily="2" charset="2"/>
              <a:buNone/>
            </a:pPr>
            <a:r>
              <a:rPr lang="en-US" sz="2200" b="0">
                <a:solidFill>
                  <a:srgbClr val="000000"/>
                </a:solidFill>
              </a:rPr>
              <a:t>	cout &lt;&lt; s1 &lt;&lt; "\n"; </a:t>
            </a:r>
            <a:r>
              <a:rPr lang="en-US" sz="2200" b="0">
                <a:solidFill>
                  <a:srgbClr val="C00000"/>
                </a:solidFill>
              </a:rPr>
              <a:t>//Gọi hàm toán tử &lt;&lt;</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3.4.2 Đa thừa kế</a:t>
            </a:r>
          </a:p>
        </p:txBody>
      </p:sp>
      <p:sp>
        <p:nvSpPr>
          <p:cNvPr id="3" name="Content Placeholder 2"/>
          <p:cNvSpPr>
            <a:spLocks noGrp="1"/>
          </p:cNvSpPr>
          <p:nvPr>
            <p:ph idx="1"/>
          </p:nvPr>
        </p:nvSpPr>
        <p:spPr>
          <a:xfrm>
            <a:off x="304800" y="1752600"/>
            <a:ext cx="8382000" cy="4620344"/>
          </a:xfrm>
        </p:spPr>
        <p:txBody>
          <a:bodyPr>
            <a:normAutofit/>
          </a:bodyPr>
          <a:lstStyle/>
          <a:p>
            <a:pPr marL="463550" indent="-46355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đặc điểm của đơn</a:t>
            </a:r>
            <a:r>
              <a:rPr lang="en-US" sz="2800">
                <a:solidFill>
                  <a:schemeClr val="tx1">
                    <a:lumMod val="95000"/>
                    <a:lumOff val="5000"/>
                  </a:schemeClr>
                </a:solidFill>
                <a:latin typeface="Arial" pitchFamily="34" charset="0"/>
                <a:cs typeface="Arial" pitchFamily="34" charset="0"/>
              </a:rPr>
              <a:t> thừa kế</a:t>
            </a:r>
            <a:r>
              <a:rPr lang="vi-VN" sz="2800">
                <a:solidFill>
                  <a:schemeClr val="tx1">
                    <a:lumMod val="95000"/>
                    <a:lumOff val="5000"/>
                  </a:schemeClr>
                </a:solidFill>
                <a:latin typeface="Arial" pitchFamily="34" charset="0"/>
                <a:cs typeface="Arial" pitchFamily="34" charset="0"/>
              </a:rPr>
              <a:t> vẫn đúng cho trường hợp đa thừa</a:t>
            </a:r>
            <a:r>
              <a:rPr lang="en-US" sz="2800">
                <a:solidFill>
                  <a:schemeClr val="tx1">
                    <a:lumMod val="95000"/>
                    <a:lumOff val="5000"/>
                  </a:schemeClr>
                </a:solidFill>
                <a:latin typeface="Arial" pitchFamily="34" charset="0"/>
                <a:cs typeface="Arial" pitchFamily="34" charset="0"/>
              </a:rPr>
              <a:t> kế</a:t>
            </a:r>
            <a:r>
              <a:rPr lang="vi-VN" sz="2800">
                <a:solidFill>
                  <a:schemeClr val="tx1">
                    <a:lumMod val="95000"/>
                    <a:lumOff val="5000"/>
                  </a:schemeClr>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Tuy nhiên, trong đa thừa kế có thể có sự nhập nhằng =&gt; Khai báo</a:t>
            </a:r>
            <a:r>
              <a:rPr lang="en-US" sz="2800" b="1">
                <a:solidFill>
                  <a:schemeClr val="tx1">
                    <a:lumMod val="95000"/>
                    <a:lumOff val="5000"/>
                  </a:schemeClr>
                </a:solidFill>
                <a:latin typeface="Arial" pitchFamily="34" charset="0"/>
                <a:cs typeface="Arial" pitchFamily="34" charset="0"/>
              </a:rPr>
              <a:t> lớp cơ sở ảo.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55851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7" name="Rectangle 3"/>
          <p:cNvSpPr>
            <a:spLocks noChangeArrowheads="1"/>
          </p:cNvSpPr>
          <p:nvPr/>
        </p:nvSpPr>
        <p:spPr bwMode="auto">
          <a:xfrm>
            <a:off x="457200" y="1492468"/>
            <a:ext cx="3886200" cy="4984532"/>
          </a:xfrm>
          <a:prstGeom prst="rect">
            <a:avLst/>
          </a:prstGeom>
          <a:solidFill>
            <a:srgbClr val="CCFFFF"/>
          </a:solidFill>
          <a:ln w="9525">
            <a:noFill/>
            <a:miter lim="800000"/>
            <a:headEnd/>
            <a:tailEnd/>
          </a:ln>
        </p:spPr>
        <p:txBody>
          <a:bodyPr/>
          <a:lstStyle/>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91440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B</a:t>
            </a:r>
            <a:r>
              <a:rPr lang="en-US" b="0">
                <a:solidFill>
                  <a:srgbClr val="000000"/>
                </a:solidFill>
                <a:latin typeface="Arial" panose="020B0604020202020204" pitchFamily="34" charset="0"/>
                <a:cs typeface="Arial" panose="020B0604020202020204" pitchFamily="34" charset="0"/>
              </a:rPr>
              <a: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91440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b;</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a:t>
            </a:r>
            <a:r>
              <a:rPr lang="en-US" b="0">
                <a:solidFill>
                  <a:srgbClr val="000000"/>
                </a:solidFill>
                <a:latin typeface="Arial" panose="020B0604020202020204" pitchFamily="34" charset="0"/>
                <a:cs typeface="Arial" panose="020B0604020202020204" pitchFamily="34" charset="0"/>
              </a:rPr>
              <a: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91440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c;</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D</a:t>
            </a:r>
            <a:r>
              <a:rPr lang="en-US" b="0">
                <a:solidFill>
                  <a:srgbClr val="000000"/>
                </a:solidFill>
                <a:latin typeface="Arial" panose="020B0604020202020204" pitchFamily="34" charset="0"/>
                <a:cs typeface="Arial" panose="020B0604020202020204" pitchFamily="34" charset="0"/>
              </a:rPr>
              <a: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B</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91440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d;</a:t>
            </a:r>
          </a:p>
          <a:p>
            <a:pPr marL="0" indent="0">
              <a:buNone/>
            </a:pPr>
            <a:r>
              <a:rPr lang="en-US" b="0">
                <a:solidFill>
                  <a:srgbClr val="000000"/>
                </a:solidFill>
                <a:latin typeface="Arial" panose="020B0604020202020204" pitchFamily="34" charset="0"/>
                <a:cs typeface="Arial" panose="020B0604020202020204" pitchFamily="34" charset="0"/>
              </a:rPr>
              <a:t>};</a:t>
            </a:r>
            <a:endParaRPr lang="vi-VN" b="0">
              <a:solidFill>
                <a:schemeClr val="tx1">
                  <a:lumMod val="95000"/>
                  <a:lumOff val="5000"/>
                </a:schemeClr>
              </a:solidFill>
              <a:latin typeface="Arial" panose="020B0604020202020204" pitchFamily="34" charset="0"/>
              <a:cs typeface="Arial" pitchFamily="34" charset="0"/>
            </a:endParaRPr>
          </a:p>
        </p:txBody>
      </p:sp>
      <p:sp>
        <p:nvSpPr>
          <p:cNvPr id="8" name="Rectangle 3">
            <a:extLst>
              <a:ext uri="{FF2B5EF4-FFF2-40B4-BE49-F238E27FC236}">
                <a16:creationId xmlns:a16="http://schemas.microsoft.com/office/drawing/2014/main" id="{0E386E7D-C228-40F2-BCAB-5E0A109C35F2}"/>
              </a:ext>
            </a:extLst>
          </p:cNvPr>
          <p:cNvSpPr>
            <a:spLocks noChangeArrowheads="1"/>
          </p:cNvSpPr>
          <p:nvPr/>
        </p:nvSpPr>
        <p:spPr bwMode="auto">
          <a:xfrm>
            <a:off x="4800600" y="1492468"/>
            <a:ext cx="3886200" cy="4984532"/>
          </a:xfrm>
          <a:prstGeom prst="rect">
            <a:avLst/>
          </a:prstGeom>
          <a:solidFill>
            <a:srgbClr val="CCFFFF"/>
          </a:solidFill>
          <a:ln w="9525">
            <a:noFill/>
            <a:miter lim="800000"/>
            <a:headEnd/>
            <a:tailEnd/>
          </a:ln>
        </p:spPr>
        <p:txBody>
          <a:bodyPr/>
          <a:lstStyle/>
          <a:p>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main() {</a:t>
            </a:r>
          </a:p>
          <a:p>
            <a:pPr indent="463550"/>
            <a:r>
              <a:rPr lang="en-US" b="0">
                <a:solidFill>
                  <a:srgbClr val="2B91AF"/>
                </a:solidFill>
                <a:latin typeface="Arial" panose="020B0604020202020204" pitchFamily="34" charset="0"/>
                <a:cs typeface="Arial" panose="020B0604020202020204" pitchFamily="34" charset="0"/>
              </a:rPr>
              <a:t>D</a:t>
            </a:r>
            <a:r>
              <a:rPr lang="en-US" b="0">
                <a:solidFill>
                  <a:srgbClr val="000000"/>
                </a:solidFill>
                <a:latin typeface="Arial" panose="020B0604020202020204" pitchFamily="34" charset="0"/>
                <a:cs typeface="Arial" panose="020B0604020202020204" pitchFamily="34" charset="0"/>
              </a:rPr>
              <a:t> h;</a:t>
            </a:r>
          </a:p>
          <a:p>
            <a:pPr indent="463550"/>
            <a:r>
              <a:rPr lang="en-US" b="0">
                <a:solidFill>
                  <a:srgbClr val="FF0000"/>
                </a:solidFill>
                <a:latin typeface="Arial" panose="020B0604020202020204" pitchFamily="34" charset="0"/>
                <a:cs typeface="Arial" panose="020B0604020202020204" pitchFamily="34" charset="0"/>
              </a:rPr>
              <a:t>h.a = 1; ???</a:t>
            </a:r>
          </a:p>
          <a:p>
            <a:pPr indent="463550"/>
            <a:r>
              <a:rPr lang="en-US" b="0">
                <a:solidFill>
                  <a:srgbClr val="000000"/>
                </a:solidFill>
                <a:latin typeface="Arial" panose="020B0604020202020204" pitchFamily="34" charset="0"/>
                <a:cs typeface="Arial" panose="020B0604020202020204" pitchFamily="34" charset="0"/>
              </a:rPr>
              <a:t>h.b = 2;</a:t>
            </a:r>
          </a:p>
          <a:p>
            <a:pPr indent="463550"/>
            <a:r>
              <a:rPr lang="en-US" b="0">
                <a:solidFill>
                  <a:srgbClr val="000000"/>
                </a:solidFill>
                <a:latin typeface="Arial" panose="020B0604020202020204" pitchFamily="34" charset="0"/>
                <a:cs typeface="Arial" panose="020B0604020202020204" pitchFamily="34" charset="0"/>
              </a:rPr>
              <a:t>h.c = 3;</a:t>
            </a:r>
          </a:p>
          <a:p>
            <a:pPr indent="463550"/>
            <a:r>
              <a:rPr lang="en-US" b="0">
                <a:solidFill>
                  <a:srgbClr val="000000"/>
                </a:solidFill>
                <a:latin typeface="Arial" panose="020B0604020202020204" pitchFamily="34" charset="0"/>
                <a:cs typeface="Arial" panose="020B0604020202020204" pitchFamily="34" charset="0"/>
              </a:rPr>
              <a:t>h.d = 4;</a:t>
            </a:r>
          </a:p>
          <a:p>
            <a:pPr indent="463550"/>
            <a:r>
              <a:rPr lang="en-US" b="0">
                <a:solidFill>
                  <a:srgbClr val="000000"/>
                </a:solidFill>
                <a:latin typeface="Arial" panose="020B0604020202020204" pitchFamily="34" charset="0"/>
                <a:cs typeface="Arial" panose="020B0604020202020204" pitchFamily="34" charset="0"/>
              </a:rPr>
              <a:t>system(</a:t>
            </a:r>
            <a:r>
              <a:rPr lang="en-US" b="0">
                <a:solidFill>
                  <a:srgbClr val="A31515"/>
                </a:solidFill>
                <a:latin typeface="Arial" panose="020B0604020202020204" pitchFamily="34" charset="0"/>
                <a:cs typeface="Arial" panose="020B0604020202020204" pitchFamily="34" charset="0"/>
              </a:rPr>
              <a:t>"pause"</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FF"/>
                </a:solidFill>
                <a:latin typeface="Arial" panose="020B0604020202020204" pitchFamily="34" charset="0"/>
                <a:cs typeface="Arial" panose="020B0604020202020204" pitchFamily="34" charset="0"/>
              </a:rPr>
              <a:t>return</a:t>
            </a:r>
            <a:r>
              <a:rPr lang="en-US" b="0">
                <a:solidFill>
                  <a:srgbClr val="000000"/>
                </a:solidFill>
                <a:latin typeface="Arial" panose="020B0604020202020204" pitchFamily="34" charset="0"/>
                <a:cs typeface="Arial" panose="020B0604020202020204" pitchFamily="34" charset="0"/>
              </a:rPr>
              <a:t> 0;</a:t>
            </a:r>
          </a:p>
          <a:p>
            <a:r>
              <a:rPr lang="en-US" b="0">
                <a:solidFill>
                  <a:srgbClr val="000000"/>
                </a:solidFill>
                <a:latin typeface="Arial" panose="020B0604020202020204" pitchFamily="34" charset="0"/>
                <a:cs typeface="Arial" panose="020B0604020202020204" pitchFamily="34" charset="0"/>
              </a:rPr>
              <a:t>}</a:t>
            </a:r>
          </a:p>
          <a:p>
            <a:r>
              <a:rPr lang="en-US" b="0">
                <a:solidFill>
                  <a:srgbClr val="FF0000"/>
                </a:solidFill>
                <a:latin typeface="Arial" panose="020B0604020202020204" pitchFamily="34" charset="0"/>
                <a:cs typeface="Arial" panose="020B0604020202020204" pitchFamily="34" charset="0"/>
              </a:rPr>
              <a:t>-&gt; Báo lỗi: “D::a” is ambiguous</a:t>
            </a:r>
          </a:p>
          <a:p>
            <a:pPr algn="just"/>
            <a:r>
              <a:rPr lang="en-US" b="0">
                <a:solidFill>
                  <a:schemeClr val="accent2">
                    <a:lumMod val="75000"/>
                  </a:schemeClr>
                </a:solidFill>
                <a:latin typeface="Arial" panose="020B0604020202020204" pitchFamily="34" charset="0"/>
                <a:cs typeface="Arial" panose="020B0604020202020204" pitchFamily="34" charset="0"/>
              </a:rPr>
              <a:t>Trình biên dịch không thể nhận biết thuộc tính a được thừa kế thông qua lớp B hay lớp C (vì lớp A là cơ sở cho cả hai lớp cơ sở trực tiếp của lớp D là lớp B và lớp C).</a:t>
            </a:r>
            <a:endParaRPr lang="vi-VN" b="0">
              <a:solidFill>
                <a:schemeClr val="accent2">
                  <a:lumMod val="75000"/>
                </a:schemeClr>
              </a:solidFill>
              <a:latin typeface="Arial" panose="020B0604020202020204" pitchFamily="34" charset="0"/>
              <a:cs typeface="Arial" pitchFamily="34" charset="0"/>
            </a:endParaRPr>
          </a:p>
        </p:txBody>
      </p:sp>
      <p:sp>
        <p:nvSpPr>
          <p:cNvPr id="10" name="Title 1">
            <a:extLst>
              <a:ext uri="{FF2B5EF4-FFF2-40B4-BE49-F238E27FC236}">
                <a16:creationId xmlns:a16="http://schemas.microsoft.com/office/drawing/2014/main" id="{1E2BE143-87A9-4093-92C7-6FAB1E985BB8}"/>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3.4.2 Đa thừa kế – Lớp cơ sở ảo</a:t>
            </a:r>
          </a:p>
        </p:txBody>
      </p:sp>
    </p:spTree>
    <p:extLst>
      <p:ext uri="{BB962C8B-B14F-4D97-AF65-F5344CB8AC3E}">
        <p14:creationId xmlns:p14="http://schemas.microsoft.com/office/powerpoint/2010/main" val="1065896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7" name="Rectangle 3"/>
          <p:cNvSpPr>
            <a:spLocks noChangeArrowheads="1"/>
          </p:cNvSpPr>
          <p:nvPr/>
        </p:nvSpPr>
        <p:spPr bwMode="auto">
          <a:xfrm>
            <a:off x="457200" y="1492468"/>
            <a:ext cx="3886200" cy="4984532"/>
          </a:xfrm>
          <a:prstGeom prst="rect">
            <a:avLst/>
          </a:prstGeom>
          <a:solidFill>
            <a:srgbClr val="CCFFFF"/>
          </a:solidFill>
          <a:ln w="9525">
            <a:noFill/>
            <a:miter lim="800000"/>
            <a:headEnd/>
            <a:tailEnd/>
          </a:ln>
        </p:spPr>
        <p:txBody>
          <a:bodyPr/>
          <a:lstStyle/>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marL="0" indent="46355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B</a:t>
            </a:r>
            <a:r>
              <a:rPr lang="en-US" b="0">
                <a:solidFill>
                  <a:srgbClr val="000000"/>
                </a:solidFill>
                <a:latin typeface="Arial" panose="020B0604020202020204" pitchFamily="34" charset="0"/>
                <a:cs typeface="Arial" panose="020B0604020202020204" pitchFamily="34" charset="0"/>
              </a:rPr>
              <a:t> : </a:t>
            </a:r>
            <a:r>
              <a:rPr lang="en-US" b="0">
                <a:solidFill>
                  <a:srgbClr val="FF0000"/>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marL="0" indent="46355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b;</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a:t>
            </a:r>
            <a:r>
              <a:rPr lang="en-US" b="0">
                <a:solidFill>
                  <a:srgbClr val="000000"/>
                </a:solidFill>
                <a:latin typeface="Arial" panose="020B0604020202020204" pitchFamily="34" charset="0"/>
                <a:cs typeface="Arial" panose="020B0604020202020204" pitchFamily="34" charset="0"/>
              </a:rPr>
              <a:t> : </a:t>
            </a:r>
            <a:r>
              <a:rPr lang="en-US" b="0">
                <a:solidFill>
                  <a:srgbClr val="FF0000"/>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A</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marL="0" indent="46355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c;</a:t>
            </a:r>
          </a:p>
          <a:p>
            <a:pPr marL="0" indent="0">
              <a:buNone/>
            </a:pPr>
            <a:r>
              <a:rPr lang="en-US" b="0">
                <a:solidFill>
                  <a:srgbClr val="000000"/>
                </a:solidFill>
                <a:latin typeface="Arial" panose="020B0604020202020204" pitchFamily="34" charset="0"/>
                <a:cs typeface="Arial" panose="020B0604020202020204" pitchFamily="34" charset="0"/>
              </a:rPr>
              <a:t>};</a:t>
            </a:r>
          </a:p>
          <a:p>
            <a:pPr marL="0" indent="0">
              <a:buNone/>
            </a:pPr>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D</a:t>
            </a:r>
            <a:r>
              <a:rPr lang="en-US" b="0">
                <a:solidFill>
                  <a:srgbClr val="000000"/>
                </a:solidFill>
                <a:latin typeface="Arial" panose="020B0604020202020204" pitchFamily="34" charset="0"/>
                <a:cs typeface="Arial" panose="020B0604020202020204" pitchFamily="34" charset="0"/>
              </a:rPr>
              <a: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B</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a:t>
            </a:r>
            <a:r>
              <a:rPr lang="en-US" b="0">
                <a:solidFill>
                  <a:srgbClr val="000000"/>
                </a:solidFill>
                <a:latin typeface="Arial" panose="020B0604020202020204" pitchFamily="34" charset="0"/>
                <a:cs typeface="Arial" panose="020B0604020202020204" pitchFamily="34" charset="0"/>
              </a:rPr>
              <a:t> {</a:t>
            </a:r>
          </a:p>
          <a:p>
            <a:pPr marL="0" indent="463550">
              <a:buNone/>
            </a:pP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marL="0" indent="463550">
              <a:buNone/>
            </a:pP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d;</a:t>
            </a:r>
          </a:p>
          <a:p>
            <a:pPr marL="0" indent="0">
              <a:buNone/>
            </a:pPr>
            <a:r>
              <a:rPr lang="en-US" b="0">
                <a:solidFill>
                  <a:srgbClr val="000000"/>
                </a:solidFill>
                <a:latin typeface="Arial" panose="020B0604020202020204" pitchFamily="34" charset="0"/>
                <a:cs typeface="Arial" panose="020B0604020202020204" pitchFamily="34" charset="0"/>
              </a:rPr>
              <a:t>};</a:t>
            </a:r>
            <a:endParaRPr lang="vi-VN" b="0">
              <a:solidFill>
                <a:schemeClr val="tx1">
                  <a:lumMod val="95000"/>
                  <a:lumOff val="5000"/>
                </a:schemeClr>
              </a:solidFill>
              <a:latin typeface="Arial" panose="020B0604020202020204" pitchFamily="34" charset="0"/>
              <a:cs typeface="Arial" pitchFamily="34" charset="0"/>
            </a:endParaRPr>
          </a:p>
        </p:txBody>
      </p:sp>
      <p:sp>
        <p:nvSpPr>
          <p:cNvPr id="8" name="Rectangle 3">
            <a:extLst>
              <a:ext uri="{FF2B5EF4-FFF2-40B4-BE49-F238E27FC236}">
                <a16:creationId xmlns:a16="http://schemas.microsoft.com/office/drawing/2014/main" id="{0E386E7D-C228-40F2-BCAB-5E0A109C35F2}"/>
              </a:ext>
            </a:extLst>
          </p:cNvPr>
          <p:cNvSpPr>
            <a:spLocks noChangeArrowheads="1"/>
          </p:cNvSpPr>
          <p:nvPr/>
        </p:nvSpPr>
        <p:spPr bwMode="auto">
          <a:xfrm>
            <a:off x="4800600" y="1492468"/>
            <a:ext cx="3886200" cy="4984532"/>
          </a:xfrm>
          <a:prstGeom prst="rect">
            <a:avLst/>
          </a:prstGeom>
          <a:solidFill>
            <a:srgbClr val="CCFFFF"/>
          </a:solidFill>
          <a:ln w="9525">
            <a:noFill/>
            <a:miter lim="800000"/>
            <a:headEnd/>
            <a:tailEnd/>
          </a:ln>
        </p:spPr>
        <p:txBody>
          <a:bodyPr/>
          <a:lstStyle/>
          <a:p>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main() {</a:t>
            </a:r>
          </a:p>
          <a:p>
            <a:pPr indent="463550"/>
            <a:r>
              <a:rPr lang="en-US" b="0">
                <a:solidFill>
                  <a:srgbClr val="2B91AF"/>
                </a:solidFill>
                <a:latin typeface="Arial" panose="020B0604020202020204" pitchFamily="34" charset="0"/>
                <a:cs typeface="Arial" panose="020B0604020202020204" pitchFamily="34" charset="0"/>
              </a:rPr>
              <a:t>D</a:t>
            </a:r>
            <a:r>
              <a:rPr lang="en-US" b="0">
                <a:solidFill>
                  <a:srgbClr val="000000"/>
                </a:solidFill>
                <a:latin typeface="Arial" panose="020B0604020202020204" pitchFamily="34" charset="0"/>
                <a:cs typeface="Arial" panose="020B0604020202020204" pitchFamily="34" charset="0"/>
              </a:rPr>
              <a:t> h;</a:t>
            </a:r>
          </a:p>
          <a:p>
            <a:pPr indent="463550"/>
            <a:r>
              <a:rPr lang="en-US" b="0">
                <a:solidFill>
                  <a:srgbClr val="FF0000"/>
                </a:solidFill>
                <a:latin typeface="Arial" panose="020B0604020202020204" pitchFamily="34" charset="0"/>
                <a:cs typeface="Arial" panose="020B0604020202020204" pitchFamily="34" charset="0"/>
              </a:rPr>
              <a:t>h.a = 1; </a:t>
            </a:r>
            <a:r>
              <a:rPr lang="en-US" b="0">
                <a:solidFill>
                  <a:srgbClr val="C00000"/>
                </a:solidFill>
                <a:latin typeface="Arial" panose="020B0604020202020204" pitchFamily="34" charset="0"/>
                <a:cs typeface="Arial" panose="020B0604020202020204" pitchFamily="34" charset="0"/>
              </a:rPr>
              <a:t>//Ok</a:t>
            </a:r>
          </a:p>
          <a:p>
            <a:pPr indent="463550"/>
            <a:r>
              <a:rPr lang="en-US" b="0">
                <a:solidFill>
                  <a:srgbClr val="000000"/>
                </a:solidFill>
                <a:latin typeface="Arial" panose="020B0604020202020204" pitchFamily="34" charset="0"/>
                <a:cs typeface="Arial" panose="020B0604020202020204" pitchFamily="34" charset="0"/>
              </a:rPr>
              <a:t>h.b = 2;</a:t>
            </a:r>
          </a:p>
          <a:p>
            <a:pPr indent="463550"/>
            <a:r>
              <a:rPr lang="en-US" b="0">
                <a:solidFill>
                  <a:srgbClr val="000000"/>
                </a:solidFill>
                <a:latin typeface="Arial" panose="020B0604020202020204" pitchFamily="34" charset="0"/>
                <a:cs typeface="Arial" panose="020B0604020202020204" pitchFamily="34" charset="0"/>
              </a:rPr>
              <a:t>h.c = 3;</a:t>
            </a:r>
          </a:p>
          <a:p>
            <a:pPr indent="463550"/>
            <a:r>
              <a:rPr lang="en-US" b="0">
                <a:solidFill>
                  <a:srgbClr val="000000"/>
                </a:solidFill>
                <a:latin typeface="Arial" panose="020B0604020202020204" pitchFamily="34" charset="0"/>
                <a:cs typeface="Arial" panose="020B0604020202020204" pitchFamily="34" charset="0"/>
              </a:rPr>
              <a:t>h.d = 4;</a:t>
            </a:r>
          </a:p>
          <a:p>
            <a:pPr indent="463550"/>
            <a:r>
              <a:rPr lang="en-US" b="0">
                <a:solidFill>
                  <a:srgbClr val="000000"/>
                </a:solidFill>
                <a:latin typeface="Arial" panose="020B0604020202020204" pitchFamily="34" charset="0"/>
                <a:cs typeface="Arial" panose="020B0604020202020204" pitchFamily="34" charset="0"/>
              </a:rPr>
              <a:t>system(</a:t>
            </a:r>
            <a:r>
              <a:rPr lang="en-US" b="0">
                <a:solidFill>
                  <a:srgbClr val="A31515"/>
                </a:solidFill>
                <a:latin typeface="Arial" panose="020B0604020202020204" pitchFamily="34" charset="0"/>
                <a:cs typeface="Arial" panose="020B0604020202020204" pitchFamily="34" charset="0"/>
              </a:rPr>
              <a:t>"pause"</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FF"/>
                </a:solidFill>
                <a:latin typeface="Arial" panose="020B0604020202020204" pitchFamily="34" charset="0"/>
                <a:cs typeface="Arial" panose="020B0604020202020204" pitchFamily="34" charset="0"/>
              </a:rPr>
              <a:t>return</a:t>
            </a:r>
            <a:r>
              <a:rPr lang="en-US" b="0">
                <a:solidFill>
                  <a:srgbClr val="000000"/>
                </a:solidFill>
                <a:latin typeface="Arial" panose="020B0604020202020204" pitchFamily="34" charset="0"/>
                <a:cs typeface="Arial" panose="020B0604020202020204" pitchFamily="34" charset="0"/>
              </a:rPr>
              <a:t> 0;</a:t>
            </a:r>
          </a:p>
          <a:p>
            <a:r>
              <a:rPr lang="en-US" b="0">
                <a:solidFill>
                  <a:srgbClr val="000000"/>
                </a:solidFill>
                <a:latin typeface="Arial" panose="020B0604020202020204" pitchFamily="34" charset="0"/>
                <a:cs typeface="Arial" panose="020B0604020202020204" pitchFamily="34" charset="0"/>
              </a:rPr>
              <a:t>}</a:t>
            </a:r>
          </a:p>
          <a:p>
            <a:pPr algn="just"/>
            <a:r>
              <a:rPr lang="en-US" b="0">
                <a:solidFill>
                  <a:schemeClr val="accent2">
                    <a:lumMod val="75000"/>
                  </a:schemeClr>
                </a:solidFill>
                <a:latin typeface="Arial" panose="020B0604020202020204" pitchFamily="34" charset="0"/>
                <a:cs typeface="Arial" panose="020B0604020202020204" pitchFamily="34" charset="0"/>
              </a:rPr>
              <a:t>=&gt; Khai báo A là lớp cơ sở </a:t>
            </a:r>
            <a:r>
              <a:rPr lang="en-US" b="0" u="sng">
                <a:solidFill>
                  <a:schemeClr val="accent2">
                    <a:lumMod val="75000"/>
                  </a:schemeClr>
                </a:solidFill>
                <a:latin typeface="Arial" panose="020B0604020202020204" pitchFamily="34" charset="0"/>
                <a:cs typeface="Arial" panose="020B0604020202020204" pitchFamily="34" charset="0"/>
              </a:rPr>
              <a:t>kiểu virtual</a:t>
            </a:r>
            <a:r>
              <a:rPr lang="en-US" b="0">
                <a:solidFill>
                  <a:schemeClr val="accent2">
                    <a:lumMod val="75000"/>
                  </a:schemeClr>
                </a:solidFill>
                <a:latin typeface="Arial" panose="020B0604020202020204" pitchFamily="34" charset="0"/>
                <a:cs typeface="Arial" panose="020B0604020202020204" pitchFamily="34" charset="0"/>
              </a:rPr>
              <a:t> cho cả B và C. Khi đó, hai lớp cơ sở A (A là cơ sở của B và A là cơ sở của C) sẽ kết hợp lại để trở thành 1 lớp cơ sở A duy nhất cho bất kỳ lớp dẫn xuất nào từ B và C.</a:t>
            </a:r>
          </a:p>
          <a:p>
            <a:pPr algn="just"/>
            <a:endParaRPr lang="vi-VN" b="0">
              <a:solidFill>
                <a:schemeClr val="accent2">
                  <a:lumMod val="75000"/>
                </a:schemeClr>
              </a:solidFill>
              <a:latin typeface="Arial" panose="020B0604020202020204" pitchFamily="34" charset="0"/>
              <a:cs typeface="Arial" pitchFamily="34" charset="0"/>
            </a:endParaRPr>
          </a:p>
        </p:txBody>
      </p:sp>
      <p:sp>
        <p:nvSpPr>
          <p:cNvPr id="10" name="Title 1">
            <a:extLst>
              <a:ext uri="{FF2B5EF4-FFF2-40B4-BE49-F238E27FC236}">
                <a16:creationId xmlns:a16="http://schemas.microsoft.com/office/drawing/2014/main" id="{1E2BE143-87A9-4093-92C7-6FAB1E985BB8}"/>
              </a:ext>
            </a:extLst>
          </p:cNvPr>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3.4.2 Đa thừa kế – Lớp cơ sở ảo (tt)</a:t>
            </a:r>
          </a:p>
        </p:txBody>
      </p:sp>
    </p:spTree>
    <p:extLst>
      <p:ext uri="{BB962C8B-B14F-4D97-AF65-F5344CB8AC3E}">
        <p14:creationId xmlns:p14="http://schemas.microsoft.com/office/powerpoint/2010/main" val="1394217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3.5 Thừa kế thuộc tính</a:t>
            </a:r>
          </a:p>
        </p:txBody>
      </p:sp>
      <p:sp>
        <p:nvSpPr>
          <p:cNvPr id="3" name="Content Placeholder 2"/>
          <p:cNvSpPr>
            <a:spLocks noGrp="1"/>
          </p:cNvSpPr>
          <p:nvPr>
            <p:ph idx="1"/>
          </p:nvPr>
        </p:nvSpPr>
        <p:spPr>
          <a:xfrm>
            <a:off x="228600" y="1600200"/>
            <a:ext cx="8382000" cy="44196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Gọi </a:t>
            </a:r>
            <a:r>
              <a:rPr lang="en-US" sz="2800" b="1">
                <a:latin typeface="Arial" pitchFamily="34" charset="0"/>
                <a:cs typeface="Arial" pitchFamily="34" charset="0"/>
              </a:rPr>
              <a:t>A</a:t>
            </a:r>
            <a:r>
              <a:rPr lang="en-US" sz="2800">
                <a:latin typeface="Arial" pitchFamily="34" charset="0"/>
                <a:cs typeface="Arial" pitchFamily="34" charset="0"/>
              </a:rPr>
              <a:t> = các thuộc tính của lớp cơ sở </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A</a:t>
            </a:r>
            <a:r>
              <a:rPr lang="en-US" sz="2800">
                <a:latin typeface="Arial" pitchFamily="34" charset="0"/>
                <a:cs typeface="Arial" pitchFamily="34" charset="0"/>
              </a:rPr>
              <a:t> được thừa kế trong lớp dẫn xuất:</a:t>
            </a:r>
          </a:p>
          <a:p>
            <a:pPr marL="0" indent="463550" algn="just">
              <a:lnSpc>
                <a:spcPct val="130000"/>
              </a:lnSpc>
              <a:spcBef>
                <a:spcPts val="300"/>
              </a:spcBef>
              <a:spcAft>
                <a:spcPts val="300"/>
              </a:spcAft>
              <a:buNone/>
            </a:pPr>
            <a:r>
              <a:rPr lang="en-US" sz="2800">
                <a:latin typeface="Arial" pitchFamily="34" charset="0"/>
                <a:cs typeface="Arial" pitchFamily="34" charset="0"/>
              </a:rPr>
              <a:t>Tập thuộc tính của lớp dẫn xuất </a:t>
            </a:r>
          </a:p>
          <a:p>
            <a:pPr marL="0" indent="914400" algn="just">
              <a:lnSpc>
                <a:spcPct val="130000"/>
              </a:lnSpc>
              <a:spcBef>
                <a:spcPts val="300"/>
              </a:spcBef>
              <a:spcAft>
                <a:spcPts val="300"/>
              </a:spcAft>
              <a:buNone/>
            </a:pPr>
            <a:r>
              <a:rPr lang="en-US" sz="2800">
                <a:latin typeface="Arial" pitchFamily="34" charset="0"/>
                <a:cs typeface="Arial" pitchFamily="34" charset="0"/>
              </a:rPr>
              <a:t>= các thuộc tính mới của lớp dẫn xuất + </a:t>
            </a:r>
            <a:r>
              <a:rPr lang="en-US" sz="2800" b="1">
                <a:latin typeface="Arial" pitchFamily="34" charset="0"/>
                <a:cs typeface="Arial" pitchFamily="34" charset="0"/>
              </a:rPr>
              <a:t>A</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Tuy nhiên trong các phương thức của lớp dẫn xuất </a:t>
            </a:r>
            <a:r>
              <a:rPr lang="en-US" sz="2800" b="1" u="sng">
                <a:latin typeface="Arial" pitchFamily="34" charset="0"/>
                <a:cs typeface="Arial" pitchFamily="34" charset="0"/>
              </a:rPr>
              <a:t>không cho phép truy nhập</a:t>
            </a:r>
            <a:r>
              <a:rPr lang="en-US" sz="2800">
                <a:latin typeface="Arial" pitchFamily="34" charset="0"/>
                <a:cs typeface="Arial" pitchFamily="34" charset="0"/>
              </a:rPr>
              <a:t> đến các thuộc tính </a:t>
            </a:r>
            <a:r>
              <a:rPr lang="en-US" sz="2800">
                <a:solidFill>
                  <a:srgbClr val="0000FF"/>
                </a:solidFill>
                <a:latin typeface="Arial" pitchFamily="34" charset="0"/>
                <a:cs typeface="Arial" pitchFamily="34" charset="0"/>
              </a:rPr>
              <a:t>private</a:t>
            </a:r>
            <a:r>
              <a:rPr lang="en-US" sz="2800">
                <a:latin typeface="Arial" pitchFamily="34" charset="0"/>
                <a:cs typeface="Arial" pitchFamily="34" charset="0"/>
              </a:rPr>
              <a:t> của lớp cơ sở.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102981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Quan hệ 1-1</a:t>
            </a:r>
          </a:p>
        </p:txBody>
      </p:sp>
      <p:sp>
        <p:nvSpPr>
          <p:cNvPr id="3" name="Content Placeholder 2"/>
          <p:cNvSpPr>
            <a:spLocks noGrp="1"/>
          </p:cNvSpPr>
          <p:nvPr>
            <p:ph idx="1"/>
          </p:nvPr>
        </p:nvSpPr>
        <p:spPr>
          <a:xfrm>
            <a:off x="533400" y="1705307"/>
            <a:ext cx="8077200" cy="4009693"/>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latin typeface="Arial" pitchFamily="34" charset="0"/>
                <a:cs typeface="Arial" pitchFamily="34" charset="0"/>
              </a:rPr>
              <a:t>Kh</a:t>
            </a:r>
            <a:r>
              <a:rPr lang="vi-VN" b="1">
                <a:latin typeface="Arial" pitchFamily="34" charset="0"/>
                <a:cs typeface="Arial" pitchFamily="34" charset="0"/>
              </a:rPr>
              <a:t>ái niệm: </a:t>
            </a:r>
            <a:endParaRPr lang="en-US" b="1">
              <a:latin typeface="Arial" pitchFamily="34" charset="0"/>
              <a:cs typeface="Arial" pitchFamily="34" charset="0"/>
            </a:endParaRPr>
          </a:p>
          <a:p>
            <a:pPr marL="0" indent="0" algn="just">
              <a:lnSpc>
                <a:spcPct val="130000"/>
              </a:lnSpc>
              <a:spcBef>
                <a:spcPts val="300"/>
              </a:spcBef>
              <a:spcAft>
                <a:spcPts val="300"/>
              </a:spcAft>
              <a:buNone/>
            </a:pPr>
            <a:r>
              <a:rPr lang="vi-VN">
                <a:latin typeface="Arial" pitchFamily="34" charset="0"/>
                <a:cs typeface="Arial" pitchFamily="34" charset="0"/>
              </a:rPr>
              <a:t>Hai lớp đối tượng được gọi là </a:t>
            </a:r>
            <a:r>
              <a:rPr lang="en-US">
                <a:latin typeface="Arial" pitchFamily="34" charset="0"/>
                <a:cs typeface="Arial" pitchFamily="34" charset="0"/>
              </a:rPr>
              <a:t>có </a:t>
            </a:r>
            <a:r>
              <a:rPr lang="vi-VN">
                <a:latin typeface="Arial" pitchFamily="34" charset="0"/>
                <a:cs typeface="Arial" pitchFamily="34" charset="0"/>
              </a:rPr>
              <a:t>quan hệ </a:t>
            </a:r>
            <a:r>
              <a:rPr lang="en-US" b="1">
                <a:latin typeface="Arial" pitchFamily="34" charset="0"/>
                <a:cs typeface="Arial" pitchFamily="34" charset="0"/>
              </a:rPr>
              <a:t>1</a:t>
            </a:r>
            <a:r>
              <a:rPr lang="vi-VN" b="1">
                <a:latin typeface="Arial" pitchFamily="34" charset="0"/>
                <a:cs typeface="Arial" pitchFamily="34" charset="0"/>
              </a:rPr>
              <a:t>-</a:t>
            </a:r>
            <a:r>
              <a:rPr lang="en-US" b="1">
                <a:latin typeface="Arial" pitchFamily="34" charset="0"/>
                <a:cs typeface="Arial" pitchFamily="34" charset="0"/>
              </a:rPr>
              <a:t>1</a:t>
            </a:r>
            <a:r>
              <a:rPr lang="vi-VN">
                <a:latin typeface="Arial" pitchFamily="34" charset="0"/>
                <a:cs typeface="Arial" pitchFamily="34" charset="0"/>
              </a:rPr>
              <a:t> với nhau khi </a:t>
            </a:r>
            <a:r>
              <a:rPr lang="en-US" b="1">
                <a:latin typeface="Arial" pitchFamily="34" charset="0"/>
                <a:cs typeface="Arial" pitchFamily="34" charset="0"/>
              </a:rPr>
              <a:t>1</a:t>
            </a:r>
            <a:r>
              <a:rPr lang="vi-VN">
                <a:latin typeface="Arial" pitchFamily="34" charset="0"/>
                <a:cs typeface="Arial" pitchFamily="34" charset="0"/>
              </a:rPr>
              <a:t> đối tượng thuộc lớp này </a:t>
            </a:r>
            <a:r>
              <a:rPr lang="en-US">
                <a:latin typeface="Arial" pitchFamily="34" charset="0"/>
                <a:cs typeface="Arial" pitchFamily="34" charset="0"/>
              </a:rPr>
              <a:t>có </a:t>
            </a:r>
            <a:r>
              <a:rPr lang="vi-VN">
                <a:latin typeface="Arial" pitchFamily="34" charset="0"/>
                <a:cs typeface="Arial" pitchFamily="34" charset="0"/>
              </a:rPr>
              <a:t>quan hệ với </a:t>
            </a:r>
            <a:r>
              <a:rPr lang="en-US" b="1">
                <a:latin typeface="Arial" pitchFamily="34" charset="0"/>
                <a:cs typeface="Arial" pitchFamily="34" charset="0"/>
              </a:rPr>
              <a:t>1</a:t>
            </a:r>
            <a:r>
              <a:rPr lang="vi-VN">
                <a:latin typeface="Arial" pitchFamily="34" charset="0"/>
                <a:cs typeface="Arial" pitchFamily="34" charset="0"/>
              </a:rPr>
              <a:t> đối tượng thuộc lớp kia và </a:t>
            </a:r>
            <a:r>
              <a:rPr lang="en-US" b="1">
                <a:latin typeface="Arial" pitchFamily="34" charset="0"/>
                <a:cs typeface="Arial" pitchFamily="34" charset="0"/>
              </a:rPr>
              <a:t>1</a:t>
            </a:r>
            <a:r>
              <a:rPr lang="vi-VN">
                <a:latin typeface="Arial" pitchFamily="34" charset="0"/>
                <a:cs typeface="Arial" pitchFamily="34" charset="0"/>
              </a:rPr>
              <a:t> đối tượng thuộc lớp kia</a:t>
            </a:r>
            <a:r>
              <a:rPr lang="en-US">
                <a:latin typeface="Arial" pitchFamily="34" charset="0"/>
                <a:cs typeface="Arial" pitchFamily="34" charset="0"/>
              </a:rPr>
              <a:t> có</a:t>
            </a:r>
            <a:r>
              <a:rPr lang="vi-VN">
                <a:latin typeface="Arial" pitchFamily="34" charset="0"/>
                <a:cs typeface="Arial" pitchFamily="34" charset="0"/>
              </a:rPr>
              <a:t> quan hệ </a:t>
            </a:r>
            <a:r>
              <a:rPr lang="vi-VN" u="sng">
                <a:latin typeface="Arial" pitchFamily="34" charset="0"/>
                <a:cs typeface="Arial" pitchFamily="34" charset="0"/>
              </a:rPr>
              <a:t>duy nhất</a:t>
            </a:r>
            <a:r>
              <a:rPr lang="vi-VN">
                <a:latin typeface="Arial" pitchFamily="34" charset="0"/>
                <a:cs typeface="Arial" pitchFamily="34" charset="0"/>
              </a:rPr>
              <a:t> với </a:t>
            </a:r>
            <a:r>
              <a:rPr lang="en-US" b="1">
                <a:latin typeface="Arial" pitchFamily="34" charset="0"/>
                <a:cs typeface="Arial" pitchFamily="34" charset="0"/>
              </a:rPr>
              <a:t>1</a:t>
            </a:r>
            <a:r>
              <a:rPr lang="vi-VN">
                <a:latin typeface="Arial" pitchFamily="34" charset="0"/>
                <a:cs typeface="Arial" pitchFamily="34" charset="0"/>
              </a:rPr>
              <a:t> đối tượng thuộc lớp này.</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3955932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3.5 Thừa kế thuộc tính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7" name="Rectangle 3"/>
          <p:cNvSpPr>
            <a:spLocks noChangeArrowheads="1"/>
          </p:cNvSpPr>
          <p:nvPr/>
        </p:nvSpPr>
        <p:spPr bwMode="auto">
          <a:xfrm>
            <a:off x="533400" y="1600200"/>
            <a:ext cx="8077200" cy="4800600"/>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sz="2400" b="0">
                <a:solidFill>
                  <a:srgbClr val="0000FF"/>
                </a:solidFill>
              </a:rPr>
              <a:t>class</a:t>
            </a:r>
            <a:r>
              <a:rPr lang="en-US" sz="2400" b="0">
                <a:solidFill>
                  <a:srgbClr val="000000"/>
                </a:solidFill>
              </a:rPr>
              <a:t> HinhTron : </a:t>
            </a:r>
            <a:r>
              <a:rPr lang="en-US" sz="2400" b="0">
                <a:solidFill>
                  <a:srgbClr val="0000FF"/>
                </a:solidFill>
              </a:rPr>
              <a:t>public </a:t>
            </a:r>
            <a:r>
              <a:rPr lang="en-US" sz="2400" b="0">
                <a:solidFill>
                  <a:srgbClr val="000000"/>
                </a:solidFill>
              </a:rPr>
              <a:t>Diem {</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FF0000"/>
                </a:solidFill>
              </a:rPr>
              <a:t>double r; </a:t>
            </a:r>
            <a:r>
              <a:rPr lang="en-US" sz="2400" b="0">
                <a:solidFill>
                  <a:srgbClr val="00B050"/>
                </a:solidFill>
              </a:rPr>
              <a:t>//Bán kính, là thuộc tính mới của lớp dẫn xuất</a:t>
            </a:r>
          </a:p>
          <a:p>
            <a:pPr marL="342900" indent="-342900">
              <a:lnSpc>
                <a:spcPct val="130000"/>
              </a:lnSpc>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HinhTron( </a:t>
            </a:r>
            <a:r>
              <a:rPr lang="en-US" sz="2400" b="0">
                <a:solidFill>
                  <a:srgbClr val="0000FF"/>
                </a:solidFill>
              </a:rPr>
              <a:t>double</a:t>
            </a:r>
            <a:r>
              <a:rPr lang="en-US" sz="2400" b="0">
                <a:solidFill>
                  <a:srgbClr val="000000"/>
                </a:solidFill>
              </a:rPr>
              <a:t> tx, </a:t>
            </a:r>
            <a:r>
              <a:rPr lang="en-US" sz="2400" b="0">
                <a:solidFill>
                  <a:srgbClr val="0000FF"/>
                </a:solidFill>
              </a:rPr>
              <a:t>double</a:t>
            </a:r>
            <a:r>
              <a:rPr lang="en-US" sz="2400" b="0">
                <a:solidFill>
                  <a:srgbClr val="000000"/>
                </a:solidFill>
              </a:rPr>
              <a:t> ty, </a:t>
            </a:r>
            <a:r>
              <a:rPr lang="en-US" sz="2400" b="0">
                <a:solidFill>
                  <a:srgbClr val="0000FF"/>
                </a:solidFill>
              </a:rPr>
              <a:t>double</a:t>
            </a:r>
            <a:r>
              <a:rPr lang="en-US" sz="2400" b="0">
                <a:solidFill>
                  <a:srgbClr val="000000"/>
                </a:solidFill>
              </a:rPr>
              <a:t> rr) </a:t>
            </a:r>
            <a:r>
              <a:rPr lang="en-US" sz="2400" b="0">
                <a:solidFill>
                  <a:srgbClr val="FF0000"/>
                </a:solidFill>
              </a:rPr>
              <a:t>: Diem(tx, ty)</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FF0000"/>
                </a:solidFill>
              </a:rPr>
              <a:t>r = rr; </a:t>
            </a:r>
          </a:p>
          <a:p>
            <a:pPr marL="342900" indent="-342900">
              <a:lnSpc>
                <a:spcPct val="130000"/>
              </a:lnSpc>
              <a:spcBef>
                <a:spcPts val="0"/>
              </a:spcBef>
              <a:buFont typeface="Wingdings" pitchFamily="2" charset="2"/>
              <a:buNone/>
            </a:pPr>
            <a:r>
              <a:rPr lang="en-US" sz="2400" b="0">
                <a:solidFill>
                  <a:srgbClr val="000000"/>
                </a:solidFill>
              </a:rPr>
              <a:t>	}</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r>
              <a:rPr lang="en-US" sz="2400" b="0">
                <a:solidFill>
                  <a:srgbClr val="0000FF"/>
                </a:solidFill>
              </a:rPr>
              <a:t>int </a:t>
            </a:r>
            <a:r>
              <a:rPr lang="en-US" sz="2400" b="0">
                <a:solidFill>
                  <a:srgbClr val="000000"/>
                </a:solidFill>
              </a:rPr>
              <a:t>color) </a:t>
            </a:r>
            <a:r>
              <a:rPr lang="en-US" sz="2400" b="0">
                <a:solidFill>
                  <a:srgbClr val="0000FF"/>
                </a:solidFill>
              </a:rPr>
              <a:t>const</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TinhTien( </a:t>
            </a:r>
            <a:r>
              <a:rPr lang="en-US" sz="2400" b="0">
                <a:solidFill>
                  <a:srgbClr val="0000FF"/>
                </a:solidFill>
              </a:rPr>
              <a:t>double</a:t>
            </a:r>
            <a:r>
              <a:rPr lang="en-US" sz="2400" b="0">
                <a:solidFill>
                  <a:srgbClr val="000000"/>
                </a:solidFill>
              </a:rPr>
              <a:t> dx, </a:t>
            </a:r>
            <a:r>
              <a:rPr lang="en-US" sz="2400" b="0">
                <a:solidFill>
                  <a:srgbClr val="0000FF"/>
                </a:solidFill>
              </a:rPr>
              <a:t>double</a:t>
            </a:r>
            <a:r>
              <a:rPr lang="en-US" sz="2400" b="0">
                <a:solidFill>
                  <a:srgbClr val="000000"/>
                </a:solidFill>
              </a:rPr>
              <a:t> dy) </a:t>
            </a:r>
            <a:r>
              <a:rPr lang="en-US" sz="2400" b="0">
                <a:solidFill>
                  <a:srgbClr val="0000FF"/>
                </a:solidFill>
              </a:rPr>
              <a:t>const</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HinhTron t(200,200,50); </a:t>
            </a:r>
            <a:r>
              <a:rPr lang="en-US" sz="2400" b="0">
                <a:solidFill>
                  <a:srgbClr val="00B050"/>
                </a:solidFill>
              </a:rPr>
              <a:t>//Gọi hàm tạo của lớp HinhTron</a:t>
            </a:r>
          </a:p>
        </p:txBody>
      </p:sp>
    </p:spTree>
    <p:extLst>
      <p:ext uri="{BB962C8B-B14F-4D97-AF65-F5344CB8AC3E}">
        <p14:creationId xmlns:p14="http://schemas.microsoft.com/office/powerpoint/2010/main" val="3149818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3.6 Thừa kế phương thức</a:t>
            </a:r>
          </a:p>
        </p:txBody>
      </p:sp>
      <p:sp>
        <p:nvSpPr>
          <p:cNvPr id="3" name="Content Placeholder 2"/>
          <p:cNvSpPr>
            <a:spLocks noGrp="1"/>
          </p:cNvSpPr>
          <p:nvPr>
            <p:ph idx="1"/>
          </p:nvPr>
        </p:nvSpPr>
        <p:spPr>
          <a:xfrm>
            <a:off x="76200" y="1704256"/>
            <a:ext cx="8686800" cy="4925144"/>
          </a:xfrm>
        </p:spPr>
        <p:txBody>
          <a:bodyPr>
            <a:noAutofit/>
          </a:bodyPr>
          <a:lstStyle/>
          <a:p>
            <a:pPr marL="463550" indent="-463550" algn="just">
              <a:lnSpc>
                <a:spcPct val="150000"/>
              </a:lnSpc>
              <a:spcBef>
                <a:spcPts val="300"/>
              </a:spcBef>
              <a:spcAft>
                <a:spcPts val="300"/>
              </a:spcAft>
              <a:buFont typeface="Wingdings" panose="05000000000000000000" pitchFamily="2" charset="2"/>
              <a:buChar char="v"/>
            </a:pPr>
            <a:r>
              <a:rPr lang="en-US" sz="2800">
                <a:latin typeface="Arial" pitchFamily="34" charset="0"/>
                <a:cs typeface="Arial" pitchFamily="34" charset="0"/>
              </a:rPr>
              <a:t>Lớp dẫn xuất </a:t>
            </a:r>
            <a:r>
              <a:rPr lang="en-US" sz="2800" b="1" u="sng">
                <a:latin typeface="Arial" pitchFamily="34" charset="0"/>
                <a:cs typeface="Arial" pitchFamily="34" charset="0"/>
              </a:rPr>
              <a:t>không thừa kế</a:t>
            </a:r>
            <a:r>
              <a:rPr lang="en-US" sz="2800">
                <a:latin typeface="Arial" pitchFamily="34" charset="0"/>
                <a:cs typeface="Arial" pitchFamily="34" charset="0"/>
              </a:rPr>
              <a:t> các </a:t>
            </a:r>
            <a:r>
              <a:rPr lang="en-US" sz="2800">
                <a:solidFill>
                  <a:srgbClr val="FF0000"/>
                </a:solidFill>
                <a:latin typeface="Arial" pitchFamily="34" charset="0"/>
                <a:cs typeface="Arial" pitchFamily="34" charset="0"/>
              </a:rPr>
              <a:t>HÀM TẠO, HÀM HỦY, HÀM TOÁN TỬ GÁN </a:t>
            </a:r>
            <a:r>
              <a:rPr lang="en-US" sz="2800">
                <a:latin typeface="Arial" pitchFamily="34" charset="0"/>
                <a:cs typeface="Arial" pitchFamily="34" charset="0"/>
              </a:rPr>
              <a:t>của các lớp cơ sở.</a:t>
            </a:r>
          </a:p>
          <a:p>
            <a:pPr marL="463550" indent="-463550" algn="just">
              <a:lnSpc>
                <a:spcPct val="150000"/>
              </a:lnSpc>
              <a:spcBef>
                <a:spcPts val="300"/>
              </a:spcBef>
              <a:spcAft>
                <a:spcPts val="300"/>
              </a:spcAft>
              <a:buFont typeface="Wingdings" panose="05000000000000000000" pitchFamily="2" charset="2"/>
              <a:buChar char="v"/>
            </a:pPr>
            <a:r>
              <a:rPr lang="en-US" sz="2800">
                <a:latin typeface="Arial" pitchFamily="34" charset="0"/>
                <a:cs typeface="Arial" pitchFamily="34" charset="0"/>
              </a:rPr>
              <a:t>Các phương thức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khác của lớp cơ sở được thừa kế trong lớp dẫn xuất.</a:t>
            </a:r>
          </a:p>
          <a:p>
            <a:pPr algn="just">
              <a:lnSpc>
                <a:spcPct val="150000"/>
              </a:lnSpc>
              <a:spcBef>
                <a:spcPts val="300"/>
              </a:spcBef>
              <a:spcAft>
                <a:spcPts val="300"/>
              </a:spcAft>
              <a:buFont typeface="Wingdings" panose="05000000000000000000" pitchFamily="2" charset="2"/>
              <a:buChar char="§"/>
            </a:pPr>
            <a:endParaRPr lang="en-US" sz="2800">
              <a:latin typeface="Arial" pitchFamily="34" charset="0"/>
              <a:cs typeface="Arial" pitchFamily="34" charset="0"/>
            </a:endParaRPr>
          </a:p>
          <a:p>
            <a:pPr marL="463550" indent="-463550" algn="just">
              <a:lnSpc>
                <a:spcPct val="150000"/>
              </a:lnSpc>
              <a:spcBef>
                <a:spcPts val="300"/>
              </a:spcBef>
              <a:spcAft>
                <a:spcPts val="300"/>
              </a:spcAft>
              <a:buFont typeface="Wingdings" panose="05000000000000000000" pitchFamily="2" charset="2"/>
              <a:buChar char="v"/>
            </a:pP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1029817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3.6 Thừa kế phương thức (tt)</a:t>
            </a:r>
          </a:p>
        </p:txBody>
      </p:sp>
      <p:sp>
        <p:nvSpPr>
          <p:cNvPr id="3" name="Content Placeholder 2"/>
          <p:cNvSpPr>
            <a:spLocks noGrp="1"/>
          </p:cNvSpPr>
          <p:nvPr>
            <p:ph idx="1"/>
          </p:nvPr>
        </p:nvSpPr>
        <p:spPr>
          <a:xfrm>
            <a:off x="76200" y="1447800"/>
            <a:ext cx="8763000" cy="5105400"/>
          </a:xfrm>
        </p:spPr>
        <p:txBody>
          <a:bodyPr>
            <a:noAutofit/>
          </a:bodyPr>
          <a:lstStyle/>
          <a:p>
            <a:pPr marL="463550" indent="-463550" algn="just">
              <a:lnSpc>
                <a:spcPct val="130000"/>
              </a:lnSpc>
              <a:spcBef>
                <a:spcPts val="300"/>
              </a:spcBef>
              <a:spcAft>
                <a:spcPts val="300"/>
              </a:spcAft>
              <a:buFont typeface="Wingdings" panose="05000000000000000000" pitchFamily="2" charset="2"/>
              <a:buChar char="v"/>
            </a:pPr>
            <a:r>
              <a:rPr lang="en-US" sz="2100">
                <a:latin typeface="Arial" pitchFamily="34" charset="0"/>
                <a:cs typeface="Arial" pitchFamily="34" charset="0"/>
              </a:rPr>
              <a:t>Tuy nhiên, </a:t>
            </a:r>
            <a:r>
              <a:rPr lang="en-US" sz="2100" u="sng">
                <a:latin typeface="Arial" pitchFamily="34" charset="0"/>
                <a:cs typeface="Arial" pitchFamily="34" charset="0"/>
              </a:rPr>
              <a:t>các phương thức của lớp cơ sở có thể được cài đặt lại</a:t>
            </a:r>
            <a:r>
              <a:rPr lang="en-US" sz="2100">
                <a:latin typeface="Arial" pitchFamily="34" charset="0"/>
                <a:cs typeface="Arial" pitchFamily="34" charset="0"/>
              </a:rPr>
              <a:t> trong lớp dẫn xuất trong một số trường hợp sau: </a:t>
            </a:r>
          </a:p>
          <a:p>
            <a:pPr marL="628650" algn="just">
              <a:lnSpc>
                <a:spcPct val="130000"/>
              </a:lnSpc>
              <a:buFont typeface="Wingdings" panose="05000000000000000000" pitchFamily="2" charset="2"/>
              <a:buChar char="§"/>
            </a:pPr>
            <a:r>
              <a:rPr lang="en-US" sz="2100" b="1">
                <a:latin typeface="Arial" panose="020B0604020202020204" pitchFamily="34" charset="0"/>
                <a:cs typeface="Arial" panose="020B0604020202020204" pitchFamily="34" charset="0"/>
              </a:rPr>
              <a:t>TH1: </a:t>
            </a:r>
            <a:r>
              <a:rPr lang="en-US" sz="2100">
                <a:latin typeface="Arial" panose="020B0604020202020204" pitchFamily="34" charset="0"/>
                <a:cs typeface="Arial" panose="020B0604020202020204" pitchFamily="34" charset="0"/>
              </a:rPr>
              <a:t>T</a:t>
            </a:r>
            <a:r>
              <a:rPr lang="vi-VN" sz="2100">
                <a:latin typeface="Arial" panose="020B0604020202020204" pitchFamily="34" charset="0"/>
                <a:cs typeface="Arial" panose="020B0604020202020204" pitchFamily="34" charset="0"/>
              </a:rPr>
              <a:t>hao tác ở lớp</a:t>
            </a:r>
            <a:r>
              <a:rPr lang="en-US" sz="2100">
                <a:latin typeface="Arial" panose="020B0604020202020204" pitchFamily="34" charset="0"/>
                <a:cs typeface="Arial" panose="020B0604020202020204" pitchFamily="34" charset="0"/>
              </a:rPr>
              <a:t> dẫn xuất</a:t>
            </a:r>
            <a:r>
              <a:rPr lang="vi-VN" sz="2100">
                <a:latin typeface="Arial" panose="020B0604020202020204" pitchFamily="34" charset="0"/>
                <a:cs typeface="Arial" panose="020B0604020202020204" pitchFamily="34" charset="0"/>
              </a:rPr>
              <a:t> </a:t>
            </a:r>
            <a:r>
              <a:rPr lang="vi-VN" sz="2100" b="1">
                <a:latin typeface="Arial" panose="020B0604020202020204" pitchFamily="34" charset="0"/>
                <a:cs typeface="Arial" panose="020B0604020202020204" pitchFamily="34" charset="0"/>
              </a:rPr>
              <a:t>khác</a:t>
            </a:r>
            <a:r>
              <a:rPr lang="vi-VN" sz="2100">
                <a:latin typeface="Arial" panose="020B0604020202020204" pitchFamily="34" charset="0"/>
                <a:cs typeface="Arial" panose="020B0604020202020204" pitchFamily="34" charset="0"/>
              </a:rPr>
              <a:t> thao tác ở lớp </a:t>
            </a:r>
            <a:r>
              <a:rPr lang="en-US" sz="2100">
                <a:latin typeface="Arial" panose="020B0604020202020204" pitchFamily="34" charset="0"/>
                <a:cs typeface="Arial" panose="020B0604020202020204" pitchFamily="34" charset="0"/>
              </a:rPr>
              <a:t>cơ sở</a:t>
            </a:r>
            <a:r>
              <a:rPr lang="vi-VN" sz="2100">
                <a:latin typeface="Arial" panose="020B0604020202020204" pitchFamily="34" charset="0"/>
                <a:cs typeface="Arial" panose="020B0604020202020204" pitchFamily="34" charset="0"/>
              </a:rPr>
              <a:t>. </a:t>
            </a:r>
            <a:endParaRPr lang="en-US" sz="2100">
              <a:latin typeface="Arial" panose="020B0604020202020204" pitchFamily="34" charset="0"/>
              <a:cs typeface="Arial" panose="020B0604020202020204" pitchFamily="34" charset="0"/>
            </a:endParaRPr>
          </a:p>
          <a:p>
            <a:pPr marL="628650" indent="0" algn="just">
              <a:lnSpc>
                <a:spcPct val="130000"/>
              </a:lnSpc>
              <a:buNone/>
            </a:pPr>
            <a:r>
              <a:rPr lang="vi-VN" sz="2100">
                <a:latin typeface="Arial" panose="020B0604020202020204" pitchFamily="34" charset="0"/>
                <a:cs typeface="Arial" panose="020B0604020202020204" pitchFamily="34" charset="0"/>
              </a:rPr>
              <a:t>Thông thường là các thao tác nhập</a:t>
            </a:r>
            <a:r>
              <a:rPr lang="en-US" sz="2100">
                <a:latin typeface="Arial" panose="020B0604020202020204" pitchFamily="34" charset="0"/>
                <a:cs typeface="Arial" panose="020B0604020202020204" pitchFamily="34" charset="0"/>
              </a:rPr>
              <a:t>, xuất</a:t>
            </a:r>
            <a:r>
              <a:rPr lang="vi-VN" sz="2100">
                <a:latin typeface="Arial" panose="020B0604020202020204" pitchFamily="34" charset="0"/>
                <a:cs typeface="Arial" panose="020B0604020202020204" pitchFamily="34" charset="0"/>
              </a:rPr>
              <a:t>.</a:t>
            </a:r>
          </a:p>
          <a:p>
            <a:pPr marL="628650" algn="just">
              <a:lnSpc>
                <a:spcPct val="130000"/>
              </a:lnSpc>
              <a:buFont typeface="Wingdings" panose="05000000000000000000" pitchFamily="2" charset="2"/>
              <a:buChar char="§"/>
            </a:pPr>
            <a:r>
              <a:rPr lang="en-US" sz="2100" b="1">
                <a:latin typeface="Arial" panose="020B0604020202020204" pitchFamily="34" charset="0"/>
                <a:cs typeface="Arial" panose="020B0604020202020204" pitchFamily="34" charset="0"/>
              </a:rPr>
              <a:t>TH2:</a:t>
            </a:r>
            <a:r>
              <a:rPr lang="en-US" sz="2100">
                <a:latin typeface="Arial" panose="020B0604020202020204" pitchFamily="34" charset="0"/>
                <a:cs typeface="Arial" panose="020B0604020202020204" pitchFamily="34" charset="0"/>
              </a:rPr>
              <a:t> Giải </a:t>
            </a:r>
            <a:r>
              <a:rPr lang="vi-VN" sz="2100">
                <a:latin typeface="Arial" panose="020B0604020202020204" pitchFamily="34" charset="0"/>
                <a:cs typeface="Arial" panose="020B0604020202020204" pitchFamily="34" charset="0"/>
              </a:rPr>
              <a:t>thuật ở lớp </a:t>
            </a:r>
            <a:r>
              <a:rPr lang="en-US" sz="2100">
                <a:latin typeface="Arial" panose="020B0604020202020204" pitchFamily="34" charset="0"/>
                <a:cs typeface="Arial" panose="020B0604020202020204" pitchFamily="34" charset="0"/>
              </a:rPr>
              <a:t>dẫn xuất</a:t>
            </a:r>
            <a:r>
              <a:rPr lang="vi-VN" sz="2100">
                <a:latin typeface="Arial" panose="020B0604020202020204" pitchFamily="34" charset="0"/>
                <a:cs typeface="Arial" panose="020B0604020202020204" pitchFamily="34" charset="0"/>
              </a:rPr>
              <a:t> </a:t>
            </a:r>
            <a:r>
              <a:rPr lang="vi-VN" sz="2100" b="1">
                <a:latin typeface="Arial" panose="020B0604020202020204" pitchFamily="34" charset="0"/>
                <a:cs typeface="Arial" panose="020B0604020202020204" pitchFamily="34" charset="0"/>
              </a:rPr>
              <a:t>đơn giản hơn</a:t>
            </a:r>
            <a:r>
              <a:rPr lang="vi-VN" sz="2100">
                <a:latin typeface="Arial" panose="020B0604020202020204" pitchFamily="34" charset="0"/>
                <a:cs typeface="Arial" panose="020B0604020202020204" pitchFamily="34" charset="0"/>
              </a:rPr>
              <a:t> (</a:t>
            </a:r>
            <a:r>
              <a:rPr lang="en-US" sz="2100">
                <a:latin typeface="Arial" panose="020B0604020202020204" pitchFamily="34" charset="0"/>
                <a:cs typeface="Arial" panose="020B0604020202020204" pitchFamily="34" charset="0"/>
              </a:rPr>
              <a:t>ví dụ như </a:t>
            </a:r>
            <a:r>
              <a:rPr lang="vi-VN" sz="2100">
                <a:latin typeface="Arial" panose="020B0604020202020204" pitchFamily="34" charset="0"/>
                <a:cs typeface="Arial" panose="020B0604020202020204" pitchFamily="34" charset="0"/>
              </a:rPr>
              <a:t>tô màu đa giác, tính diện tích...).</a:t>
            </a:r>
          </a:p>
          <a:p>
            <a:pPr marL="628650" algn="just">
              <a:lnSpc>
                <a:spcPct val="130000"/>
              </a:lnSpc>
              <a:buFont typeface="Wingdings" panose="05000000000000000000" pitchFamily="2" charset="2"/>
              <a:buChar char="§"/>
            </a:pPr>
            <a:r>
              <a:rPr lang="en-US" sz="2100" b="1">
                <a:latin typeface="Arial" panose="020B0604020202020204" pitchFamily="34" charset="0"/>
                <a:cs typeface="Arial" panose="020B0604020202020204" pitchFamily="34" charset="0"/>
              </a:rPr>
              <a:t>TH3:</a:t>
            </a:r>
            <a:r>
              <a:rPr lang="en-US" sz="2100">
                <a:latin typeface="Arial" panose="020B0604020202020204" pitchFamily="34" charset="0"/>
                <a:cs typeface="Arial" panose="020B0604020202020204" pitchFamily="34" charset="0"/>
              </a:rPr>
              <a:t> T</a:t>
            </a:r>
            <a:r>
              <a:rPr lang="vi-VN" sz="2100">
                <a:latin typeface="Arial" panose="020B0604020202020204" pitchFamily="34" charset="0"/>
                <a:cs typeface="Arial" panose="020B0604020202020204" pitchFamily="34" charset="0"/>
              </a:rPr>
              <a:t>hao tác </a:t>
            </a:r>
            <a:r>
              <a:rPr lang="vi-VN" sz="2100" b="1">
                <a:latin typeface="Arial" panose="020B0604020202020204" pitchFamily="34" charset="0"/>
                <a:cs typeface="Arial" panose="020B0604020202020204" pitchFamily="34" charset="0"/>
              </a:rPr>
              <a:t>không có </a:t>
            </a:r>
            <a:r>
              <a:rPr lang="en-US" sz="2100" b="1">
                <a:latin typeface="Arial" panose="020B0604020202020204" pitchFamily="34" charset="0"/>
                <a:cs typeface="Arial" panose="020B0604020202020204" pitchFamily="34" charset="0"/>
              </a:rPr>
              <a:t>ý nghĩa</a:t>
            </a:r>
            <a:r>
              <a:rPr lang="en-US" sz="2100">
                <a:latin typeface="Arial" panose="020B0604020202020204" pitchFamily="34" charset="0"/>
                <a:cs typeface="Arial" panose="020B0604020202020204" pitchFamily="34" charset="0"/>
              </a:rPr>
              <a:t> trong lớp dẫn xuất (ví dụ</a:t>
            </a:r>
            <a:r>
              <a:rPr lang="vi-VN" sz="2100">
                <a:latin typeface="Arial" panose="020B0604020202020204" pitchFamily="34" charset="0"/>
                <a:cs typeface="Arial" panose="020B0604020202020204" pitchFamily="34" charset="0"/>
              </a:rPr>
              <a:t> hàm quay 1 hình tròn</a:t>
            </a:r>
            <a:r>
              <a:rPr lang="en-US" sz="2100">
                <a:latin typeface="Arial" panose="020B0604020202020204" pitchFamily="34" charset="0"/>
                <a:cs typeface="Arial" panose="020B0604020202020204" pitchFamily="34" charset="0"/>
              </a:rPr>
              <a:t> </a:t>
            </a:r>
            <a:r>
              <a:rPr lang="vi-VN" sz="2100">
                <a:latin typeface="Arial" panose="020B0604020202020204" pitchFamily="34" charset="0"/>
                <a:cs typeface="Arial" panose="020B0604020202020204" pitchFamily="34" charset="0"/>
              </a:rPr>
              <a:t>(</a:t>
            </a:r>
            <a:r>
              <a:rPr lang="en-US" sz="2100">
                <a:latin typeface="Arial" panose="020B0604020202020204" pitchFamily="34" charset="0"/>
                <a:cs typeface="Arial" panose="020B0604020202020204" pitchFamily="34" charset="0"/>
              </a:rPr>
              <a:t>lớp </a:t>
            </a:r>
            <a:r>
              <a:rPr lang="vi-VN" sz="2100">
                <a:latin typeface="Arial" panose="020B0604020202020204" pitchFamily="34" charset="0"/>
                <a:cs typeface="Arial" panose="020B0604020202020204" pitchFamily="34" charset="0"/>
              </a:rPr>
              <a:t>hình tròn thừa </a:t>
            </a:r>
            <a:r>
              <a:rPr lang="en-US" sz="2100">
                <a:latin typeface="Arial" panose="020B0604020202020204" pitchFamily="34" charset="0"/>
                <a:cs typeface="Arial" panose="020B0604020202020204" pitchFamily="34" charset="0"/>
              </a:rPr>
              <a:t>kế lớp</a:t>
            </a:r>
            <a:r>
              <a:rPr lang="vi-VN" sz="2100">
                <a:latin typeface="Arial" panose="020B0604020202020204" pitchFamily="34" charset="0"/>
                <a:cs typeface="Arial" panose="020B0604020202020204" pitchFamily="34" charset="0"/>
              </a:rPr>
              <a:t> elip)</a:t>
            </a:r>
            <a:r>
              <a:rPr lang="en-US" sz="2100">
                <a:latin typeface="Arial" panose="020B0604020202020204" pitchFamily="34" charset="0"/>
                <a:cs typeface="Arial" panose="020B0604020202020204" pitchFamily="34" charset="0"/>
              </a:rPr>
              <a:t>).</a:t>
            </a:r>
          </a:p>
          <a:p>
            <a:pPr marL="628650" algn="just">
              <a:lnSpc>
                <a:spcPct val="130000"/>
              </a:lnSpc>
              <a:buFont typeface="Wingdings" panose="05000000000000000000" pitchFamily="2" charset="2"/>
              <a:buChar char="§"/>
            </a:pPr>
            <a:r>
              <a:rPr lang="en-US" sz="2100" b="1">
                <a:latin typeface="Arial" panose="020B0604020202020204" pitchFamily="34" charset="0"/>
                <a:cs typeface="Arial" panose="020B0604020202020204" pitchFamily="34" charset="0"/>
              </a:rPr>
              <a:t>TH4:</a:t>
            </a:r>
            <a:r>
              <a:rPr lang="en-US" sz="2100">
                <a:latin typeface="Arial" panose="020B0604020202020204" pitchFamily="34" charset="0"/>
                <a:cs typeface="Arial" panose="020B0604020202020204" pitchFamily="34" charset="0"/>
              </a:rPr>
              <a:t> </a:t>
            </a:r>
            <a:r>
              <a:rPr lang="en-US" sz="2100">
                <a:solidFill>
                  <a:schemeClr val="tx1">
                    <a:lumMod val="95000"/>
                    <a:lumOff val="5000"/>
                  </a:schemeClr>
                </a:solidFill>
                <a:latin typeface="Arial" pitchFamily="34" charset="0"/>
                <a:cs typeface="Arial" pitchFamily="34" charset="0"/>
              </a:rPr>
              <a:t>Các phương thức</a:t>
            </a:r>
            <a:r>
              <a:rPr lang="vi-VN" sz="2100">
                <a:solidFill>
                  <a:schemeClr val="tx1">
                    <a:lumMod val="95000"/>
                    <a:lumOff val="5000"/>
                  </a:schemeClr>
                </a:solidFill>
                <a:latin typeface="Arial" pitchFamily="34" charset="0"/>
                <a:cs typeface="Arial" pitchFamily="34" charset="0"/>
              </a:rPr>
              <a:t> có thể </a:t>
            </a:r>
            <a:r>
              <a:rPr lang="vi-VN" sz="2100" b="1">
                <a:solidFill>
                  <a:schemeClr val="tx1">
                    <a:lumMod val="95000"/>
                    <a:lumOff val="5000"/>
                  </a:schemeClr>
                </a:solidFill>
                <a:latin typeface="Arial" pitchFamily="34" charset="0"/>
                <a:cs typeface="Arial" pitchFamily="34" charset="0"/>
              </a:rPr>
              <a:t>vi phạm </a:t>
            </a:r>
            <a:r>
              <a:rPr lang="en-US" sz="2100" b="1">
                <a:solidFill>
                  <a:schemeClr val="tx1">
                    <a:lumMod val="95000"/>
                    <a:lumOff val="5000"/>
                  </a:schemeClr>
                </a:solidFill>
                <a:latin typeface="Arial" pitchFamily="34" charset="0"/>
                <a:cs typeface="Arial" pitchFamily="34" charset="0"/>
              </a:rPr>
              <a:t>ràng buộc dữ liệu</a:t>
            </a:r>
            <a:r>
              <a:rPr lang="en-US" sz="2100">
                <a:solidFill>
                  <a:schemeClr val="tx1">
                    <a:lumMod val="95000"/>
                    <a:lumOff val="5000"/>
                  </a:schemeClr>
                </a:solidFill>
                <a:latin typeface="Arial" pitchFamily="34" charset="0"/>
                <a:cs typeface="Arial" pitchFamily="34" charset="0"/>
              </a:rPr>
              <a:t> của lớp dẫn xuất (ví dụ cài đặt lại toán tử gán để đảm bảo ràng buộc là </a:t>
            </a:r>
            <a:r>
              <a:rPr lang="vi-VN" sz="2100">
                <a:solidFill>
                  <a:schemeClr val="tx1">
                    <a:lumMod val="95000"/>
                    <a:lumOff val="5000"/>
                  </a:schemeClr>
                </a:solidFill>
                <a:latin typeface="Arial" pitchFamily="34" charset="0"/>
                <a:cs typeface="Arial" pitchFamily="34" charset="0"/>
              </a:rPr>
              <a:t>mọi đối tượng thuộc lớp </a:t>
            </a:r>
            <a:r>
              <a:rPr lang="en-US" sz="2100">
                <a:solidFill>
                  <a:schemeClr val="tx1">
                    <a:lumMod val="95000"/>
                    <a:lumOff val="5000"/>
                  </a:schemeClr>
                </a:solidFill>
                <a:latin typeface="Arial" pitchFamily="34" charset="0"/>
                <a:cs typeface="Arial" pitchFamily="34" charset="0"/>
              </a:rPr>
              <a:t>S</a:t>
            </a:r>
            <a:r>
              <a:rPr lang="vi-VN" sz="2100">
                <a:solidFill>
                  <a:schemeClr val="tx1">
                    <a:lumMod val="95000"/>
                    <a:lumOff val="5000"/>
                  </a:schemeClr>
                </a:solidFill>
                <a:latin typeface="Arial" pitchFamily="34" charset="0"/>
                <a:cs typeface="Arial" pitchFamily="34" charset="0"/>
              </a:rPr>
              <a:t>ố ảo phải có phần thực bằng 0</a:t>
            </a:r>
            <a:r>
              <a:rPr lang="en-US" sz="2100">
                <a:solidFill>
                  <a:schemeClr val="tx1">
                    <a:lumMod val="95000"/>
                    <a:lumOff val="5000"/>
                  </a:schemeClr>
                </a:solidFill>
                <a:latin typeface="Arial" pitchFamily="34" charset="0"/>
                <a:cs typeface="Arial" pitchFamily="34" charset="0"/>
              </a:rPr>
              <a:t>).</a:t>
            </a:r>
            <a:endParaRPr lang="vi-VN" sz="2100">
              <a:solidFill>
                <a:schemeClr val="tx1">
                  <a:lumMod val="95000"/>
                  <a:lumOff val="5000"/>
                </a:schemeClr>
              </a:solidFill>
              <a:latin typeface="Arial" pitchFamily="34" charset="0"/>
              <a:cs typeface="Arial" pitchFamily="34" charset="0"/>
            </a:endParaRPr>
          </a:p>
          <a:p>
            <a:pPr marL="628650" algn="just">
              <a:lnSpc>
                <a:spcPct val="130000"/>
              </a:lnSpc>
              <a:buFont typeface="Wingdings" panose="05000000000000000000" pitchFamily="2" charset="2"/>
              <a:buChar char="§"/>
            </a:pPr>
            <a:endParaRPr lang="en-US" sz="21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endParaRPr lang="en-US" sz="2100">
              <a:latin typeface="Arial" panose="020B0604020202020204" pitchFamily="34" charset="0"/>
              <a:cs typeface="Arial" panose="020B0604020202020204" pitchFamily="34" charset="0"/>
            </a:endParaRPr>
          </a:p>
          <a:p>
            <a:pPr marL="463550" indent="-463550" algn="just">
              <a:lnSpc>
                <a:spcPct val="130000"/>
              </a:lnSpc>
              <a:spcBef>
                <a:spcPts val="300"/>
              </a:spcBef>
              <a:spcAft>
                <a:spcPts val="300"/>
              </a:spcAft>
              <a:buFont typeface="Wingdings" panose="05000000000000000000" pitchFamily="2" charset="2"/>
              <a:buChar char="v"/>
            </a:pPr>
            <a:endParaRPr lang="en-US" sz="21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3923234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7" name="Rectangle 3"/>
          <p:cNvSpPr>
            <a:spLocks noChangeArrowheads="1"/>
          </p:cNvSpPr>
          <p:nvPr/>
        </p:nvSpPr>
        <p:spPr bwMode="auto">
          <a:xfrm>
            <a:off x="609600" y="1447800"/>
            <a:ext cx="7924800" cy="5105400"/>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b="0">
                <a:solidFill>
                  <a:srgbClr val="0000FF"/>
                </a:solidFill>
              </a:rPr>
              <a:t>class</a:t>
            </a:r>
            <a:r>
              <a:rPr lang="en-US" b="0">
                <a:solidFill>
                  <a:srgbClr val="000000"/>
                </a:solidFill>
              </a:rPr>
              <a:t> </a:t>
            </a:r>
            <a:r>
              <a:rPr lang="en-US" b="0">
                <a:solidFill>
                  <a:schemeClr val="accent5"/>
                </a:solidFill>
              </a:rPr>
              <a:t>SinhVien</a:t>
            </a:r>
            <a:r>
              <a:rPr lang="en-US" b="0">
                <a:solidFill>
                  <a:srgbClr val="000000"/>
                </a:solidFill>
              </a:rPr>
              <a:t> : </a:t>
            </a:r>
            <a:r>
              <a:rPr lang="en-US" b="0">
                <a:solidFill>
                  <a:srgbClr val="0000FF"/>
                </a:solidFill>
              </a:rPr>
              <a:t>public</a:t>
            </a:r>
            <a:r>
              <a:rPr lang="en-US" b="0">
                <a:solidFill>
                  <a:srgbClr val="000000"/>
                </a:solidFill>
              </a:rPr>
              <a:t> </a:t>
            </a:r>
            <a:r>
              <a:rPr lang="en-US" b="0">
                <a:solidFill>
                  <a:schemeClr val="accent1"/>
                </a:solidFill>
              </a:rPr>
              <a:t>Nguoi</a:t>
            </a:r>
            <a:r>
              <a:rPr lang="en-US" b="0">
                <a:solidFill>
                  <a:srgbClr val="000000"/>
                </a:solidFill>
              </a:rPr>
              <a:t> {</a:t>
            </a:r>
          </a:p>
          <a:p>
            <a:pPr marL="342900" indent="-342900">
              <a:lnSpc>
                <a:spcPct val="130000"/>
              </a:lnSpc>
              <a:spcBef>
                <a:spcPts val="0"/>
              </a:spcBef>
              <a:buFont typeface="Wingdings" pitchFamily="2" charset="2"/>
              <a:buNone/>
            </a:pPr>
            <a:r>
              <a:rPr lang="en-US" b="0">
                <a:solidFill>
                  <a:srgbClr val="000000"/>
                </a:solidFill>
              </a:rPr>
              <a:t>	</a:t>
            </a:r>
            <a:r>
              <a:rPr lang="en-US" b="0">
                <a:solidFill>
                  <a:srgbClr val="0000FF"/>
                </a:solidFill>
              </a:rPr>
              <a:t>char</a:t>
            </a:r>
            <a:r>
              <a:rPr lang="en-US" b="0">
                <a:solidFill>
                  <a:srgbClr val="000000"/>
                </a:solidFill>
              </a:rPr>
              <a:t> *MaSo;</a:t>
            </a:r>
          </a:p>
          <a:p>
            <a:pPr marL="342900" indent="-342900">
              <a:lnSpc>
                <a:spcPct val="13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130000"/>
              </a:lnSpc>
              <a:spcBef>
                <a:spcPts val="0"/>
              </a:spcBef>
              <a:buFont typeface="Wingdings" pitchFamily="2" charset="2"/>
              <a:buNone/>
            </a:pPr>
            <a:r>
              <a:rPr lang="en-US" b="0">
                <a:solidFill>
                  <a:srgbClr val="000000"/>
                </a:solidFill>
              </a:rPr>
              <a:t>	</a:t>
            </a:r>
            <a:r>
              <a:rPr lang="en-US" b="0">
                <a:solidFill>
                  <a:srgbClr val="FF0303"/>
                </a:solidFill>
              </a:rPr>
              <a:t>void Xuat() const;</a:t>
            </a:r>
          </a:p>
          <a:p>
            <a:pPr marL="342900" indent="-342900">
              <a:lnSpc>
                <a:spcPct val="130000"/>
              </a:lnSpc>
              <a:spcBef>
                <a:spcPts val="0"/>
              </a:spcBef>
              <a:buFont typeface="Wingdings" pitchFamily="2" charset="2"/>
              <a:buNone/>
            </a:pPr>
            <a:r>
              <a:rPr lang="en-US" b="0">
                <a:solidFill>
                  <a:srgbClr val="000000"/>
                </a:solidFill>
              </a:rPr>
              <a:t>};</a:t>
            </a:r>
          </a:p>
          <a:p>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Nguoi</a:t>
            </a:r>
            <a:r>
              <a:rPr lang="en-US" b="0">
                <a:solidFill>
                  <a:srgbClr val="000000"/>
                </a:solidFill>
                <a:latin typeface="Arial" panose="020B0604020202020204" pitchFamily="34" charset="0"/>
                <a:cs typeface="Arial" panose="020B0604020202020204" pitchFamily="34" charset="0"/>
              </a:rPr>
              <a:t>::Xuat() </a:t>
            </a:r>
            <a:r>
              <a:rPr lang="en-US" b="0">
                <a:solidFill>
                  <a:srgbClr val="0000FF"/>
                </a:solidFill>
                <a:latin typeface="Arial" panose="020B0604020202020204" pitchFamily="34" charset="0"/>
                <a:cs typeface="Arial" panose="020B0604020202020204" pitchFamily="34" charset="0"/>
              </a:rPr>
              <a:t>const</a:t>
            </a:r>
            <a:endParaRPr lang="en-US" b="0">
              <a:solidFill>
                <a:srgbClr val="000000"/>
              </a:solidFill>
              <a:latin typeface="Arial" panose="020B0604020202020204" pitchFamily="34" charset="0"/>
              <a:cs typeface="Arial" panose="020B0604020202020204" pitchFamily="34" charset="0"/>
            </a:endParaRPr>
          </a:p>
          <a:p>
            <a:r>
              <a:rPr lang="en-US" b="0">
                <a:solidFill>
                  <a:srgbClr val="000000"/>
                </a:solidFill>
                <a:latin typeface="Arial" panose="020B0604020202020204" pitchFamily="34" charset="0"/>
                <a:cs typeface="Arial" panose="020B0604020202020204" pitchFamily="34" charset="0"/>
              </a:rPr>
              <a:t>{</a:t>
            </a:r>
          </a:p>
          <a:p>
            <a:pPr indent="344488"/>
            <a:r>
              <a:rPr lang="en-US" b="0">
                <a:solidFill>
                  <a:srgbClr val="000000"/>
                </a:solidFill>
                <a:latin typeface="Arial" panose="020B0604020202020204" pitchFamily="34" charset="0"/>
                <a:cs typeface="Arial" panose="020B0604020202020204" pitchFamily="34" charset="0"/>
              </a:rPr>
              <a:t>cout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A31515"/>
                </a:solidFill>
                <a:latin typeface="Arial" panose="020B0604020202020204" pitchFamily="34" charset="0"/>
                <a:cs typeface="Arial" panose="020B0604020202020204" pitchFamily="34" charset="0"/>
              </a:rPr>
              <a:t>"Ho ten: "</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HoTen;</a:t>
            </a:r>
          </a:p>
          <a:p>
            <a:pPr indent="344488"/>
            <a:r>
              <a:rPr lang="en-US" b="0">
                <a:solidFill>
                  <a:srgbClr val="000000"/>
                </a:solidFill>
                <a:latin typeface="Arial" panose="020B0604020202020204" pitchFamily="34" charset="0"/>
                <a:cs typeface="Arial" panose="020B0604020202020204" pitchFamily="34" charset="0"/>
              </a:rPr>
              <a:t>cout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A31515"/>
                </a:solidFill>
                <a:latin typeface="Arial" panose="020B0604020202020204" pitchFamily="34" charset="0"/>
                <a:cs typeface="Arial" panose="020B0604020202020204" pitchFamily="34" charset="0"/>
              </a:rPr>
              <a:t>"-Sinh nam: "</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NamSinh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endl;</a:t>
            </a:r>
          </a:p>
          <a:p>
            <a:r>
              <a:rPr lang="en-US" b="0">
                <a:solidFill>
                  <a:srgbClr val="000000"/>
                </a:solidFill>
                <a:latin typeface="Arial" panose="020B0604020202020204" pitchFamily="34" charset="0"/>
                <a:cs typeface="Arial" panose="020B0604020202020204" pitchFamily="34" charset="0"/>
              </a:rPr>
              <a:t>}</a:t>
            </a:r>
          </a:p>
          <a:p>
            <a:pPr marL="342900" indent="-342900">
              <a:lnSpc>
                <a:spcPct val="130000"/>
              </a:lnSpc>
              <a:spcBef>
                <a:spcPts val="0"/>
              </a:spcBef>
              <a:buFont typeface="Wingdings" pitchFamily="2" charset="2"/>
              <a:buNone/>
            </a:pPr>
            <a:r>
              <a:rPr lang="en-US" b="0">
                <a:solidFill>
                  <a:srgbClr val="0000FF"/>
                </a:solidFill>
              </a:rPr>
              <a:t>void</a:t>
            </a:r>
            <a:r>
              <a:rPr lang="en-US" b="0">
                <a:solidFill>
                  <a:srgbClr val="000000"/>
                </a:solidFill>
              </a:rPr>
              <a:t> </a:t>
            </a:r>
            <a:r>
              <a:rPr lang="en-US" b="0">
                <a:solidFill>
                  <a:schemeClr val="accent5"/>
                </a:solidFill>
              </a:rPr>
              <a:t>SinhVien</a:t>
            </a:r>
            <a:r>
              <a:rPr lang="en-US" b="0">
                <a:solidFill>
                  <a:srgbClr val="000000"/>
                </a:solidFill>
              </a:rPr>
              <a:t>::Xuat() </a:t>
            </a:r>
            <a:r>
              <a:rPr lang="en-US" b="0">
                <a:solidFill>
                  <a:srgbClr val="0000FF"/>
                </a:solidFill>
              </a:rPr>
              <a:t>const</a:t>
            </a:r>
            <a:r>
              <a:rPr lang="en-US" b="0">
                <a:solidFill>
                  <a:srgbClr val="000000"/>
                </a:solidFill>
              </a:rPr>
              <a:t> {</a:t>
            </a:r>
          </a:p>
          <a:p>
            <a:pPr marL="342900" indent="-342900">
              <a:lnSpc>
                <a:spcPct val="130000"/>
              </a:lnSpc>
              <a:spcBef>
                <a:spcPts val="0"/>
              </a:spcBef>
              <a:buFont typeface="Wingdings" pitchFamily="2" charset="2"/>
              <a:buNone/>
            </a:pPr>
            <a:r>
              <a:rPr lang="en-US" b="0">
                <a:solidFill>
                  <a:srgbClr val="000000"/>
                </a:solidFill>
              </a:rPr>
              <a:t>	</a:t>
            </a:r>
            <a:r>
              <a:rPr lang="en-US" b="0">
                <a:solidFill>
                  <a:srgbClr val="FF0000"/>
                </a:solidFill>
              </a:rPr>
              <a:t>NGUOI::Xuat();</a:t>
            </a:r>
          </a:p>
          <a:p>
            <a:pPr marL="342900" indent="-342900">
              <a:lnSpc>
                <a:spcPct val="130000"/>
              </a:lnSpc>
              <a:spcBef>
                <a:spcPts val="0"/>
              </a:spcBef>
              <a:buFont typeface="Wingdings" pitchFamily="2" charset="2"/>
              <a:buNone/>
            </a:pPr>
            <a:r>
              <a:rPr lang="en-US" b="0">
                <a:solidFill>
                  <a:srgbClr val="000000"/>
                </a:solidFill>
              </a:rPr>
              <a:t>	cout &lt;&lt; "Sinh vien, ma so: " &lt;&lt; MaSo &lt;&lt; endl;</a:t>
            </a:r>
          </a:p>
          <a:p>
            <a:pPr marL="342900" indent="-342900">
              <a:lnSpc>
                <a:spcPct val="13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9" name="Rectangle 6"/>
          <p:cNvSpPr>
            <a:spLocks noChangeArrowheads="1"/>
          </p:cNvSpPr>
          <p:nvPr/>
        </p:nvSpPr>
        <p:spPr bwMode="auto">
          <a:xfrm>
            <a:off x="4191000" y="1524000"/>
            <a:ext cx="4648200" cy="3352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ea typeface="新細明體" pitchFamily="18" charset="-120"/>
              </a:rPr>
              <a:t>class</a:t>
            </a:r>
            <a:r>
              <a:rPr lang="en-US" altLang="zh-TW" b="0">
                <a:solidFill>
                  <a:srgbClr val="000066"/>
                </a:solidFill>
                <a:ea typeface="新細明體" pitchFamily="18" charset="-120"/>
              </a:rPr>
              <a:t> Circle : </a:t>
            </a:r>
            <a:r>
              <a:rPr lang="en-US" altLang="zh-TW" b="0">
                <a:solidFill>
                  <a:srgbClr val="0000FF"/>
                </a:solidFill>
                <a:ea typeface="新細明體" pitchFamily="18" charset="-120"/>
              </a:rPr>
              <a:t>public</a:t>
            </a:r>
            <a:r>
              <a:rPr lang="en-US" altLang="zh-TW" b="0">
                <a:solidFill>
                  <a:srgbClr val="000066"/>
                </a:solidFill>
                <a:ea typeface="新細明體" pitchFamily="18" charset="-120"/>
              </a:rPr>
              <a:t> Point{</a:t>
            </a:r>
          </a:p>
          <a:p>
            <a:pPr marL="342900" indent="-342900">
              <a:spcBef>
                <a:spcPct val="20000"/>
              </a:spcBef>
            </a:pPr>
            <a:r>
              <a:rPr lang="en-US" altLang="zh-TW" b="0">
                <a:solidFill>
                  <a:srgbClr val="000066"/>
                </a:solidFill>
                <a:ea typeface="新細明體" pitchFamily="18" charset="-120"/>
              </a:rPr>
              <a:t>  </a:t>
            </a:r>
            <a:r>
              <a:rPr lang="en-US" altLang="zh-TW" b="0">
                <a:solidFill>
                  <a:srgbClr val="0000FF"/>
                </a:solidFill>
                <a:ea typeface="新細明體" pitchFamily="18" charset="-120"/>
              </a:rPr>
              <a:t>private</a:t>
            </a:r>
            <a:r>
              <a:rPr lang="en-US" altLang="zh-TW" b="0">
                <a:solidFill>
                  <a:srgbClr val="000066"/>
                </a:solidFill>
                <a:ea typeface="新細明體" pitchFamily="18" charset="-120"/>
              </a:rPr>
              <a:t>:  </a:t>
            </a:r>
            <a:r>
              <a:rPr lang="en-US" altLang="zh-TW" b="0">
                <a:solidFill>
                  <a:srgbClr val="0000FF"/>
                </a:solidFill>
                <a:ea typeface="新細明體" pitchFamily="18" charset="-120"/>
              </a:rPr>
              <a:t>double</a:t>
            </a:r>
            <a:r>
              <a:rPr lang="en-US" altLang="zh-TW" b="0">
                <a:solidFill>
                  <a:srgbClr val="000066"/>
                </a:solidFill>
                <a:ea typeface="新細明體" pitchFamily="18" charset="-120"/>
              </a:rPr>
              <a:t> r;</a:t>
            </a:r>
          </a:p>
          <a:p>
            <a:pPr marL="342900" indent="-342900">
              <a:spcBef>
                <a:spcPct val="20000"/>
              </a:spcBef>
            </a:pPr>
            <a:r>
              <a:rPr lang="en-US" altLang="zh-TW" b="0">
                <a:solidFill>
                  <a:srgbClr val="000066"/>
                </a:solidFill>
                <a:ea typeface="新細明體" pitchFamily="18" charset="-120"/>
              </a:rPr>
              <a:t>  </a:t>
            </a:r>
            <a:r>
              <a:rPr lang="en-US" altLang="zh-TW" b="0">
                <a:solidFill>
                  <a:srgbClr val="0000FF"/>
                </a:solidFill>
                <a:ea typeface="新細明體" pitchFamily="18" charset="-120"/>
              </a:rPr>
              <a:t>public</a:t>
            </a:r>
            <a:r>
              <a:rPr lang="en-US" altLang="zh-TW" b="0">
                <a:solidFill>
                  <a:srgbClr val="000066"/>
                </a:solidFill>
                <a:ea typeface="新細明體" pitchFamily="18" charset="-120"/>
              </a:rPr>
              <a:t>:</a:t>
            </a:r>
          </a:p>
          <a:p>
            <a:pPr marL="342900" indent="-342900">
              <a:spcBef>
                <a:spcPct val="20000"/>
              </a:spcBef>
            </a:pPr>
            <a:r>
              <a:rPr lang="en-US" altLang="zh-TW" b="0">
                <a:solidFill>
                  <a:srgbClr val="000066"/>
                </a:solidFill>
                <a:ea typeface="新細明體" pitchFamily="18" charset="-120"/>
              </a:rPr>
              <a:t>	</a:t>
            </a:r>
            <a:r>
              <a:rPr lang="en-US" altLang="zh-TW" b="0">
                <a:solidFill>
                  <a:srgbClr val="0000FF"/>
                </a:solidFill>
                <a:ea typeface="新細明體" pitchFamily="18" charset="-120"/>
              </a:rPr>
              <a:t>void</a:t>
            </a:r>
            <a:r>
              <a:rPr lang="en-US" altLang="zh-TW" b="0">
                <a:solidFill>
                  <a:srgbClr val="000066"/>
                </a:solidFill>
                <a:ea typeface="新細明體" pitchFamily="18" charset="-120"/>
              </a:rPr>
              <a:t> </a:t>
            </a:r>
            <a:r>
              <a:rPr lang="en-US" altLang="zh-TW" b="0">
                <a:solidFill>
                  <a:srgbClr val="FF0000"/>
                </a:solidFill>
                <a:ea typeface="新細明體" pitchFamily="18" charset="-120"/>
              </a:rPr>
              <a:t>set</a:t>
            </a:r>
            <a:r>
              <a:rPr lang="en-US" altLang="zh-TW" b="0">
                <a:solidFill>
                  <a:srgbClr val="000066"/>
                </a:solidFill>
                <a:ea typeface="新細明體" pitchFamily="18" charset="-120"/>
              </a:rPr>
              <a:t>(</a:t>
            </a:r>
            <a:r>
              <a:rPr lang="en-US" altLang="zh-TW" b="0">
                <a:solidFill>
                  <a:srgbClr val="0000FF"/>
                </a:solidFill>
                <a:ea typeface="新細明體" pitchFamily="18" charset="-120"/>
              </a:rPr>
              <a:t>int</a:t>
            </a:r>
            <a:r>
              <a:rPr lang="en-US" altLang="zh-TW" b="0">
                <a:solidFill>
                  <a:srgbClr val="000066"/>
                </a:solidFill>
                <a:ea typeface="新細明體" pitchFamily="18" charset="-120"/>
              </a:rPr>
              <a:t> a, </a:t>
            </a:r>
            <a:r>
              <a:rPr lang="en-US" altLang="zh-TW" b="0">
                <a:solidFill>
                  <a:srgbClr val="0000FF"/>
                </a:solidFill>
                <a:ea typeface="新細明體" pitchFamily="18" charset="-120"/>
              </a:rPr>
              <a:t>int</a:t>
            </a:r>
            <a:r>
              <a:rPr lang="en-US" altLang="zh-TW" b="0">
                <a:solidFill>
                  <a:srgbClr val="000066"/>
                </a:solidFill>
                <a:ea typeface="新細明體" pitchFamily="18" charset="-120"/>
              </a:rPr>
              <a:t> b, </a:t>
            </a:r>
            <a:r>
              <a:rPr lang="en-US" altLang="zh-TW" b="0">
                <a:solidFill>
                  <a:srgbClr val="0000FF"/>
                </a:solidFill>
                <a:ea typeface="新細明體" pitchFamily="18" charset="-120"/>
              </a:rPr>
              <a:t>double</a:t>
            </a:r>
            <a:r>
              <a:rPr lang="en-US" altLang="zh-TW" b="0">
                <a:solidFill>
                  <a:srgbClr val="000066"/>
                </a:solidFill>
                <a:ea typeface="新細明體" pitchFamily="18" charset="-120"/>
              </a:rPr>
              <a:t> c) {</a:t>
            </a:r>
          </a:p>
          <a:p>
            <a:pPr marL="342900" indent="-342900">
              <a:spcBef>
                <a:spcPct val="20000"/>
              </a:spcBef>
            </a:pPr>
            <a:r>
              <a:rPr lang="en-US" altLang="zh-TW" b="0">
                <a:solidFill>
                  <a:srgbClr val="000066"/>
                </a:solidFill>
                <a:ea typeface="新細明體" pitchFamily="18" charset="-120"/>
              </a:rPr>
              <a:t>	</a:t>
            </a:r>
            <a:r>
              <a:rPr lang="en-US" altLang="zh-TW" b="0">
                <a:solidFill>
                  <a:srgbClr val="FF0000"/>
                </a:solidFill>
                <a:ea typeface="新細明體" pitchFamily="18" charset="-120"/>
              </a:rPr>
              <a:t>     Point::set(a, b);</a:t>
            </a:r>
            <a:r>
              <a:rPr lang="en-US" altLang="zh-TW" b="0">
                <a:solidFill>
                  <a:schemeClr val="accent2"/>
                </a:solidFill>
                <a:ea typeface="新細明體" pitchFamily="18" charset="-120"/>
              </a:rPr>
              <a:t> </a:t>
            </a:r>
          </a:p>
          <a:p>
            <a:pPr marL="342900" indent="-342900">
              <a:spcBef>
                <a:spcPct val="20000"/>
              </a:spcBef>
            </a:pPr>
            <a:r>
              <a:rPr lang="en-US" altLang="zh-TW" b="0">
                <a:solidFill>
                  <a:srgbClr val="000066"/>
                </a:solidFill>
                <a:ea typeface="新細明體" pitchFamily="18" charset="-120"/>
              </a:rPr>
              <a:t>	     r = c;</a:t>
            </a:r>
          </a:p>
          <a:p>
            <a:pPr marL="342900" indent="-342900">
              <a:spcBef>
                <a:spcPct val="20000"/>
              </a:spcBef>
            </a:pPr>
            <a:r>
              <a:rPr lang="en-US" altLang="zh-TW" b="0">
                <a:solidFill>
                  <a:srgbClr val="000066"/>
                </a:solidFill>
                <a:ea typeface="新細明體" pitchFamily="18" charset="-120"/>
              </a:rPr>
              <a:t>	}</a:t>
            </a:r>
          </a:p>
          <a:p>
            <a:pPr marL="342900" indent="-342900">
              <a:spcBef>
                <a:spcPct val="20000"/>
              </a:spcBef>
            </a:pPr>
            <a:r>
              <a:rPr lang="en-US" altLang="zh-TW" b="0">
                <a:solidFill>
                  <a:srgbClr val="000066"/>
                </a:solidFill>
                <a:ea typeface="新細明體" pitchFamily="18" charset="-120"/>
              </a:rPr>
              <a:t>	</a:t>
            </a:r>
            <a:r>
              <a:rPr lang="en-US" altLang="zh-TW" b="0">
                <a:solidFill>
                  <a:srgbClr val="0000FF"/>
                </a:solidFill>
                <a:ea typeface="新細明體" pitchFamily="18" charset="-120"/>
              </a:rPr>
              <a:t>void</a:t>
            </a:r>
            <a:r>
              <a:rPr lang="en-US" altLang="zh-TW" b="0">
                <a:solidFill>
                  <a:srgbClr val="000066"/>
                </a:solidFill>
                <a:ea typeface="新細明體" pitchFamily="18" charset="-120"/>
              </a:rPr>
              <a:t> </a:t>
            </a:r>
            <a:r>
              <a:rPr lang="en-US" altLang="zh-TW" b="0">
                <a:solidFill>
                  <a:srgbClr val="FF0000"/>
                </a:solidFill>
                <a:ea typeface="新細明體" pitchFamily="18" charset="-120"/>
              </a:rPr>
              <a:t>print</a:t>
            </a:r>
            <a:r>
              <a:rPr lang="en-US" altLang="zh-TW" b="0">
                <a:ea typeface="新細明體" pitchFamily="18" charset="-120"/>
              </a:rPr>
              <a:t>() </a:t>
            </a:r>
            <a:r>
              <a:rPr lang="en-US" altLang="zh-TW" b="0">
                <a:solidFill>
                  <a:srgbClr val="000066"/>
                </a:solidFill>
                <a:ea typeface="新細明體" pitchFamily="18" charset="-120"/>
              </a:rPr>
              <a:t>{..}</a:t>
            </a:r>
          </a:p>
          <a:p>
            <a:pPr marL="342900" indent="-342900">
              <a:spcBef>
                <a:spcPct val="20000"/>
              </a:spcBef>
            </a:pPr>
            <a:r>
              <a:rPr lang="en-US" altLang="zh-TW" b="0">
                <a:solidFill>
                  <a:srgbClr val="000066"/>
                </a:solidFill>
                <a:ea typeface="新細明體" pitchFamily="18" charset="-120"/>
              </a:rPr>
              <a:t>};</a:t>
            </a:r>
          </a:p>
        </p:txBody>
      </p:sp>
      <p:sp>
        <p:nvSpPr>
          <p:cNvPr id="10" name="Rectangle 11"/>
          <p:cNvSpPr>
            <a:spLocks noChangeArrowheads="1"/>
          </p:cNvSpPr>
          <p:nvPr/>
        </p:nvSpPr>
        <p:spPr bwMode="auto">
          <a:xfrm>
            <a:off x="4191000" y="4953000"/>
            <a:ext cx="4648200" cy="1524000"/>
          </a:xfrm>
          <a:prstGeom prst="rect">
            <a:avLst/>
          </a:prstGeom>
          <a:solidFill>
            <a:schemeClr val="accent5">
              <a:lumMod val="20000"/>
              <a:lumOff val="80000"/>
            </a:schemeClr>
          </a:solidFill>
          <a:ln w="9525">
            <a:noFill/>
            <a:miter lim="800000"/>
            <a:headEnd/>
            <a:tailEnd/>
          </a:ln>
          <a:effectLst/>
        </p:spPr>
        <p:txBody>
          <a:bodyPr/>
          <a:lstStyle/>
          <a:p>
            <a:pPr>
              <a:spcBef>
                <a:spcPct val="20000"/>
              </a:spcBef>
            </a:pPr>
            <a:r>
              <a:rPr lang="en-US" altLang="zh-TW" sz="2000" b="0">
                <a:ea typeface="新細明體" pitchFamily="18" charset="-120"/>
              </a:rPr>
              <a:t>Circle C;</a:t>
            </a:r>
          </a:p>
          <a:p>
            <a:pPr>
              <a:spcBef>
                <a:spcPct val="20000"/>
              </a:spcBef>
            </a:pPr>
            <a:r>
              <a:rPr lang="en-US" altLang="zh-TW" sz="2000" b="0">
                <a:ea typeface="新細明體" pitchFamily="18" charset="-120"/>
              </a:rPr>
              <a:t>C.</a:t>
            </a:r>
            <a:r>
              <a:rPr lang="en-US" altLang="zh-TW" sz="2000" b="0">
                <a:solidFill>
                  <a:srgbClr val="FF0000"/>
                </a:solidFill>
                <a:ea typeface="新細明體" pitchFamily="18" charset="-120"/>
              </a:rPr>
              <a:t>set</a:t>
            </a:r>
            <a:r>
              <a:rPr lang="en-US" altLang="zh-TW" sz="2000" b="0">
                <a:ea typeface="新細明體" pitchFamily="18" charset="-120"/>
              </a:rPr>
              <a:t>(10,10,100); </a:t>
            </a:r>
            <a:r>
              <a:rPr lang="en-US" altLang="zh-TW" b="0">
                <a:solidFill>
                  <a:schemeClr val="accent2">
                    <a:lumMod val="75000"/>
                  </a:schemeClr>
                </a:solidFill>
              </a:rPr>
              <a:t>//class Circle</a:t>
            </a:r>
            <a:endParaRPr lang="en-US" altLang="zh-TW" sz="2000" b="0">
              <a:ea typeface="新細明體" pitchFamily="18" charset="-120"/>
            </a:endParaRPr>
          </a:p>
          <a:p>
            <a:pPr>
              <a:spcBef>
                <a:spcPct val="20000"/>
              </a:spcBef>
            </a:pPr>
            <a:r>
              <a:rPr lang="en-US" altLang="zh-TW" sz="2000" b="0">
                <a:ea typeface="新細明體" pitchFamily="18" charset="-120"/>
              </a:rPr>
              <a:t>C.foo(); </a:t>
            </a:r>
            <a:r>
              <a:rPr lang="en-US" altLang="zh-TW" b="0">
                <a:solidFill>
                  <a:schemeClr val="accent2">
                    <a:lumMod val="75000"/>
                  </a:schemeClr>
                </a:solidFill>
              </a:rPr>
              <a:t>//class Point</a:t>
            </a:r>
            <a:endParaRPr lang="en-US" altLang="zh-TW" sz="2000" b="0">
              <a:ea typeface="新細明體" pitchFamily="18" charset="-120"/>
            </a:endParaRPr>
          </a:p>
          <a:p>
            <a:pPr>
              <a:spcBef>
                <a:spcPct val="20000"/>
              </a:spcBef>
            </a:pPr>
            <a:r>
              <a:rPr lang="en-US" altLang="zh-TW" sz="2000" b="0">
                <a:ea typeface="新細明體" pitchFamily="18" charset="-120"/>
              </a:rPr>
              <a:t>C.</a:t>
            </a:r>
            <a:r>
              <a:rPr lang="en-US" altLang="zh-TW" sz="2000" b="0">
                <a:solidFill>
                  <a:srgbClr val="FF0000"/>
                </a:solidFill>
                <a:ea typeface="新細明體" pitchFamily="18" charset="-120"/>
              </a:rPr>
              <a:t>print</a:t>
            </a:r>
            <a:r>
              <a:rPr lang="en-US" altLang="zh-TW" sz="2000" b="0">
                <a:ea typeface="新細明體" pitchFamily="18" charset="-120"/>
              </a:rPr>
              <a:t>(); </a:t>
            </a:r>
            <a:r>
              <a:rPr lang="en-US" altLang="zh-TW" b="0">
                <a:solidFill>
                  <a:schemeClr val="accent2">
                    <a:lumMod val="75000"/>
                  </a:schemeClr>
                </a:solidFill>
              </a:rPr>
              <a:t>//class Circle</a:t>
            </a:r>
            <a:endParaRPr lang="en-US" altLang="zh-TW" sz="2000" b="0">
              <a:ea typeface="新細明體" pitchFamily="18" charset="-120"/>
            </a:endParaRPr>
          </a:p>
        </p:txBody>
      </p:sp>
      <p:sp>
        <p:nvSpPr>
          <p:cNvPr id="12" name="Title 1">
            <a:extLst>
              <a:ext uri="{FF2B5EF4-FFF2-40B4-BE49-F238E27FC236}">
                <a16:creationId xmlns:a16="http://schemas.microsoft.com/office/drawing/2014/main" id="{144978C6-1AE5-4FA6-A1D2-A83704DA8223}"/>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TH1 </a:t>
            </a:r>
          </a:p>
        </p:txBody>
      </p:sp>
      <p:sp>
        <p:nvSpPr>
          <p:cNvPr id="13" name="Rectangle 6">
            <a:extLst>
              <a:ext uri="{FF2B5EF4-FFF2-40B4-BE49-F238E27FC236}">
                <a16:creationId xmlns:a16="http://schemas.microsoft.com/office/drawing/2014/main" id="{46D851E1-3E19-47DE-8B8D-459F00D3BC8D}"/>
              </a:ext>
            </a:extLst>
          </p:cNvPr>
          <p:cNvSpPr>
            <a:spLocks noChangeArrowheads="1"/>
          </p:cNvSpPr>
          <p:nvPr/>
        </p:nvSpPr>
        <p:spPr bwMode="auto">
          <a:xfrm>
            <a:off x="304800" y="1524000"/>
            <a:ext cx="3733800" cy="3352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ea typeface="新細明體" pitchFamily="18" charset="-120"/>
              </a:rPr>
              <a:t> Point{</a:t>
            </a:r>
          </a:p>
          <a:p>
            <a:pPr marL="342900" indent="-342900">
              <a:spcBef>
                <a:spcPct val="20000"/>
              </a:spcBef>
            </a:pPr>
            <a:r>
              <a:rPr lang="en-US" altLang="zh-TW" sz="2000" b="0">
                <a:ea typeface="新細明體" pitchFamily="18" charset="-120"/>
              </a:rPr>
              <a:t>	</a:t>
            </a:r>
            <a:r>
              <a:rPr lang="en-US" altLang="zh-TW" sz="2000" b="0">
                <a:solidFill>
                  <a:srgbClr val="FF0000"/>
                </a:solidFill>
                <a:ea typeface="新細明體" pitchFamily="18" charset="-120"/>
              </a:rPr>
              <a:t>protected:</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int</a:t>
            </a:r>
            <a:r>
              <a:rPr lang="en-US" altLang="zh-TW" sz="2000" b="0">
                <a:ea typeface="新細明體" pitchFamily="18" charset="-120"/>
              </a:rPr>
              <a:t> x, y;</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public</a:t>
            </a:r>
            <a:r>
              <a:rPr lang="en-US" altLang="zh-TW" sz="2000" b="0">
                <a:ea typeface="新細明體" pitchFamily="18" charset="-120"/>
              </a:rPr>
              <a:t>:</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FF0000"/>
                </a:solidFill>
                <a:ea typeface="新細明體" pitchFamily="18" charset="-120"/>
              </a:rPr>
              <a:t>set</a:t>
            </a:r>
            <a:r>
              <a:rPr lang="en-US" altLang="zh-TW" sz="2000" b="0">
                <a:ea typeface="新細明體" pitchFamily="18" charset="-120"/>
              </a:rPr>
              <a:t>(</a:t>
            </a:r>
            <a:r>
              <a:rPr lang="en-US" altLang="zh-TW" sz="2000" b="0">
                <a:solidFill>
                  <a:srgbClr val="0000FF"/>
                </a:solidFill>
                <a:ea typeface="新細明體" pitchFamily="18" charset="-120"/>
              </a:rPr>
              <a:t>int</a:t>
            </a:r>
            <a:r>
              <a:rPr lang="en-US" altLang="zh-TW" sz="2000" b="0">
                <a:ea typeface="新細明體" pitchFamily="18" charset="-120"/>
              </a:rPr>
              <a:t> a, </a:t>
            </a:r>
            <a:r>
              <a:rPr lang="en-US" altLang="zh-TW" sz="2000" b="0">
                <a:solidFill>
                  <a:srgbClr val="0000FF"/>
                </a:solidFill>
                <a:ea typeface="新細明體" pitchFamily="18" charset="-120"/>
              </a:rPr>
              <a:t>int</a:t>
            </a:r>
            <a:r>
              <a:rPr lang="en-US" altLang="zh-TW" sz="2000" b="0">
                <a:ea typeface="新細明體" pitchFamily="18" charset="-120"/>
              </a:rPr>
              <a:t> b)</a:t>
            </a:r>
          </a:p>
          <a:p>
            <a:pPr marL="342900" indent="-342900">
              <a:spcBef>
                <a:spcPct val="20000"/>
              </a:spcBef>
            </a:pPr>
            <a:r>
              <a:rPr lang="en-US" altLang="zh-TW" sz="2000" b="0">
                <a:ea typeface="新細明體" pitchFamily="18" charset="-120"/>
              </a:rPr>
              <a:t>		{ x=a; y=b;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660066"/>
                </a:solidFill>
                <a:ea typeface="新細明體" pitchFamily="18" charset="-120"/>
              </a:rPr>
              <a:t>foo</a:t>
            </a:r>
            <a:r>
              <a:rPr lang="en-US" altLang="zh-TW" sz="2000" b="0">
                <a:ea typeface="新細明體" pitchFamily="18" charset="-120"/>
              </a:rPr>
              <a:t>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FF0000"/>
                </a:solidFill>
                <a:ea typeface="新細明體" pitchFamily="18" charset="-120"/>
              </a:rPr>
              <a:t>print</a:t>
            </a:r>
            <a:r>
              <a:rPr lang="en-US" altLang="zh-TW" sz="2000" b="0">
                <a:ea typeface="新細明體" pitchFamily="18" charset="-120"/>
              </a:rPr>
              <a:t>();</a:t>
            </a:r>
          </a:p>
          <a:p>
            <a:pPr marL="342900" indent="-342900">
              <a:spcBef>
                <a:spcPct val="20000"/>
              </a:spcBef>
            </a:pPr>
            <a:r>
              <a:rPr lang="en-US" altLang="zh-TW" sz="2000" b="0">
                <a:ea typeface="新細明體" pitchFamily="18" charset="-120"/>
              </a:rPr>
              <a:t>};</a:t>
            </a:r>
          </a:p>
        </p:txBody>
      </p:sp>
      <p:sp>
        <p:nvSpPr>
          <p:cNvPr id="14" name="Rectangle 11">
            <a:extLst>
              <a:ext uri="{FF2B5EF4-FFF2-40B4-BE49-F238E27FC236}">
                <a16:creationId xmlns:a16="http://schemas.microsoft.com/office/drawing/2014/main" id="{41A56344-59CA-4FB1-BA21-E33437DDBB21}"/>
              </a:ext>
            </a:extLst>
          </p:cNvPr>
          <p:cNvSpPr>
            <a:spLocks noChangeArrowheads="1"/>
          </p:cNvSpPr>
          <p:nvPr/>
        </p:nvSpPr>
        <p:spPr bwMode="auto">
          <a:xfrm>
            <a:off x="304800" y="4953000"/>
            <a:ext cx="3733800" cy="1524000"/>
          </a:xfrm>
          <a:prstGeom prst="rect">
            <a:avLst/>
          </a:prstGeom>
          <a:solidFill>
            <a:schemeClr val="accent5">
              <a:lumMod val="20000"/>
              <a:lumOff val="80000"/>
            </a:schemeClr>
          </a:solidFill>
          <a:ln w="9525">
            <a:noFill/>
            <a:miter lim="800000"/>
            <a:headEnd/>
            <a:tailEnd/>
          </a:ln>
          <a:effectLst/>
        </p:spPr>
        <p:txBody>
          <a:bodyPr/>
          <a:lstStyle/>
          <a:p>
            <a:pPr marL="342900" indent="-342900">
              <a:spcBef>
                <a:spcPct val="20000"/>
              </a:spcBef>
            </a:pPr>
            <a:r>
              <a:rPr lang="en-US" altLang="zh-TW" b="0"/>
              <a:t>Point A;</a:t>
            </a:r>
          </a:p>
          <a:p>
            <a:pPr marL="342900" indent="-342900">
              <a:spcBef>
                <a:spcPct val="20000"/>
              </a:spcBef>
            </a:pPr>
            <a:r>
              <a:rPr lang="en-US" altLang="zh-TW" b="0"/>
              <a:t>A.</a:t>
            </a:r>
            <a:r>
              <a:rPr lang="en-US" altLang="zh-TW" b="0">
                <a:solidFill>
                  <a:srgbClr val="FF0000"/>
                </a:solidFill>
              </a:rPr>
              <a:t>set</a:t>
            </a:r>
            <a:r>
              <a:rPr lang="en-US" altLang="zh-TW" b="0"/>
              <a:t>(30,50); </a:t>
            </a:r>
            <a:r>
              <a:rPr lang="en-US" altLang="zh-TW" b="0">
                <a:solidFill>
                  <a:schemeClr val="accent2">
                    <a:lumMod val="75000"/>
                  </a:schemeClr>
                </a:solidFill>
              </a:rPr>
              <a:t>//class Point</a:t>
            </a:r>
          </a:p>
          <a:p>
            <a:pPr marL="342900" indent="-342900">
              <a:spcBef>
                <a:spcPct val="20000"/>
              </a:spcBef>
            </a:pPr>
            <a:r>
              <a:rPr lang="en-US" altLang="zh-TW" b="0"/>
              <a:t>A.</a:t>
            </a:r>
            <a:r>
              <a:rPr lang="en-US" altLang="zh-TW" b="0">
                <a:solidFill>
                  <a:srgbClr val="FF0000"/>
                </a:solidFill>
              </a:rPr>
              <a:t>print</a:t>
            </a:r>
            <a:r>
              <a:rPr lang="en-US" altLang="zh-TW" b="0"/>
              <a:t>(); </a:t>
            </a:r>
            <a:r>
              <a:rPr lang="en-US" altLang="zh-TW" b="0">
                <a:solidFill>
                  <a:schemeClr val="accent2">
                    <a:lumMod val="75000"/>
                  </a:schemeClr>
                </a:solidFill>
              </a:rPr>
              <a:t>//class Point</a:t>
            </a:r>
            <a:endParaRPr lang="en-US" altLang="zh-TW" b="0">
              <a:solidFill>
                <a:srgbClr val="00B050"/>
              </a:solidFill>
            </a:endParaRPr>
          </a:p>
        </p:txBody>
      </p:sp>
    </p:spTree>
    <p:extLst>
      <p:ext uri="{BB962C8B-B14F-4D97-AF65-F5344CB8AC3E}">
        <p14:creationId xmlns:p14="http://schemas.microsoft.com/office/powerpoint/2010/main" val="291442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ou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amond(ou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TH3</a:t>
            </a:r>
          </a:p>
        </p:txBody>
      </p:sp>
      <p:sp>
        <p:nvSpPr>
          <p:cNvPr id="3" name="Content Placeholder 2"/>
          <p:cNvSpPr>
            <a:spLocks noGrp="1"/>
          </p:cNvSpPr>
          <p:nvPr>
            <p:ph idx="1"/>
          </p:nvPr>
        </p:nvSpPr>
        <p:spPr>
          <a:xfrm>
            <a:off x="457200" y="1447800"/>
            <a:ext cx="8382000" cy="4925144"/>
          </a:xfrm>
        </p:spPr>
        <p:txBody>
          <a:bodyPr>
            <a:normAutofit/>
          </a:bodyPr>
          <a:lstStyle/>
          <a:p>
            <a:pPr>
              <a:buFontTx/>
              <a:buNone/>
            </a:pPr>
            <a:r>
              <a:rPr lang="en-US" sz="2200" b="1">
                <a:latin typeface="Arial" panose="020B0604020202020204" pitchFamily="34" charset="0"/>
                <a:cs typeface="Arial" panose="020B0604020202020204" pitchFamily="34" charset="0"/>
              </a:rPr>
              <a:t> </a:t>
            </a:r>
            <a:endParaRPr lang="vi-VN" sz="2200">
              <a:solidFill>
                <a:schemeClr val="tx1">
                  <a:lumMod val="95000"/>
                  <a:lumOff val="5000"/>
                </a:schemeClr>
              </a:solidFill>
              <a:latin typeface="Arial" panose="020B0604020202020204"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7" name="Rectangle 3"/>
          <p:cNvSpPr>
            <a:spLocks noChangeArrowheads="1"/>
          </p:cNvSpPr>
          <p:nvPr/>
        </p:nvSpPr>
        <p:spPr bwMode="auto">
          <a:xfrm>
            <a:off x="609600" y="1752600"/>
            <a:ext cx="7924800" cy="4572000"/>
          </a:xfrm>
          <a:prstGeom prst="rect">
            <a:avLst/>
          </a:prstGeom>
          <a:solidFill>
            <a:srgbClr val="CCFFFF"/>
          </a:solidFill>
          <a:ln w="9525">
            <a:noFill/>
            <a:miter lim="800000"/>
            <a:headEnd/>
            <a:tailEnd/>
          </a:ln>
        </p:spPr>
        <p:txBody>
          <a:bodyPr/>
          <a:lstStyle/>
          <a:p>
            <a:r>
              <a:rPr lang="en-US" sz="2400" b="0">
                <a:solidFill>
                  <a:srgbClr val="0000FF"/>
                </a:solidFill>
                <a:latin typeface="Arial" panose="020B0604020202020204" pitchFamily="34" charset="0"/>
                <a:cs typeface="Arial" panose="020B0604020202020204" pitchFamily="34" charset="0"/>
              </a:rPr>
              <a:t>class</a:t>
            </a:r>
            <a:r>
              <a:rPr lang="en-US" sz="2400" b="0">
                <a:latin typeface="Arial" panose="020B0604020202020204" pitchFamily="34" charset="0"/>
                <a:cs typeface="Arial" panose="020B0604020202020204" pitchFamily="34" charset="0"/>
              </a:rPr>
              <a:t> Ellipse {</a:t>
            </a:r>
          </a:p>
          <a:p>
            <a:pPr lvl="1">
              <a:tabLst>
                <a:tab pos="463550" algn="l"/>
              </a:tabLst>
            </a:pPr>
            <a:r>
              <a:rPr lang="en-US" sz="2400" b="0">
                <a:solidFill>
                  <a:srgbClr val="0000FF"/>
                </a:solidFill>
                <a:latin typeface="Arial" panose="020B0604020202020204" pitchFamily="34" charset="0"/>
                <a:cs typeface="Arial" panose="020B0604020202020204" pitchFamily="34" charset="0"/>
              </a:rPr>
              <a:t>public:</a:t>
            </a:r>
            <a:r>
              <a:rPr lang="en-US" sz="2400" b="0">
                <a:latin typeface="Arial" panose="020B0604020202020204" pitchFamily="34" charset="0"/>
                <a:cs typeface="Arial" panose="020B0604020202020204" pitchFamily="34" charset="0"/>
              </a:rPr>
              <a:t> </a:t>
            </a:r>
          </a:p>
          <a:p>
            <a:pPr lvl="1"/>
            <a:r>
              <a:rPr lang="en-US" sz="2400" b="0">
                <a:latin typeface="Arial" panose="020B0604020202020204" pitchFamily="34" charset="0"/>
                <a:cs typeface="Arial" panose="020B0604020202020204" pitchFamily="34" charset="0"/>
              </a:rPr>
              <a:t>	void rotate(double rotangle){ </a:t>
            </a:r>
          </a:p>
          <a:p>
            <a:pPr lvl="1"/>
            <a:r>
              <a:rPr lang="en-US" sz="2400" b="0">
                <a:latin typeface="Arial" panose="020B0604020202020204" pitchFamily="34" charset="0"/>
                <a:cs typeface="Arial" panose="020B0604020202020204" pitchFamily="34" charset="0"/>
              </a:rPr>
              <a:t>		</a:t>
            </a:r>
            <a:r>
              <a:rPr lang="en-US" sz="2400" b="0">
                <a:solidFill>
                  <a:srgbClr val="C00000"/>
                </a:solidFill>
                <a:latin typeface="Arial" panose="020B0604020202020204" pitchFamily="34" charset="0"/>
                <a:cs typeface="Arial" panose="020B0604020202020204" pitchFamily="34" charset="0"/>
              </a:rPr>
              <a:t>//...</a:t>
            </a:r>
          </a:p>
          <a:p>
            <a:pPr lvl="1"/>
            <a:r>
              <a:rPr lang="en-US" sz="2400" b="0">
                <a:latin typeface="Arial" panose="020B0604020202020204" pitchFamily="34" charset="0"/>
                <a:cs typeface="Arial" panose="020B0604020202020204" pitchFamily="34" charset="0"/>
              </a:rPr>
              <a:t>	}</a:t>
            </a:r>
          </a:p>
          <a:p>
            <a:pPr lvl="1" indent="-457200"/>
            <a:r>
              <a:rPr lang="en-US" sz="2400" b="0">
                <a:latin typeface="Arial" panose="020B0604020202020204" pitchFamily="34" charset="0"/>
                <a:cs typeface="Arial" panose="020B0604020202020204" pitchFamily="34" charset="0"/>
              </a:rPr>
              <a:t>};</a:t>
            </a:r>
          </a:p>
          <a:p>
            <a:pPr lvl="1" indent="-457200"/>
            <a:r>
              <a:rPr lang="en-US" sz="2400" b="0">
                <a:solidFill>
                  <a:srgbClr val="0000FF"/>
                </a:solidFill>
                <a:latin typeface="Arial" panose="020B0604020202020204" pitchFamily="34" charset="0"/>
                <a:cs typeface="Arial" panose="020B0604020202020204" pitchFamily="34" charset="0"/>
              </a:rPr>
              <a:t>class</a:t>
            </a:r>
            <a:r>
              <a:rPr lang="en-US" sz="2400" b="0">
                <a:latin typeface="Arial" panose="020B0604020202020204" pitchFamily="34" charset="0"/>
                <a:cs typeface="Arial" panose="020B0604020202020204" pitchFamily="34" charset="0"/>
              </a:rPr>
              <a:t> Circle : </a:t>
            </a:r>
            <a:r>
              <a:rPr lang="en-US" sz="2400" b="0">
                <a:solidFill>
                  <a:srgbClr val="0000FF"/>
                </a:solidFill>
                <a:latin typeface="Arial" panose="020B0604020202020204" pitchFamily="34" charset="0"/>
                <a:cs typeface="Arial" panose="020B0604020202020204" pitchFamily="34" charset="0"/>
              </a:rPr>
              <a:t>public</a:t>
            </a:r>
            <a:r>
              <a:rPr lang="en-US" sz="2400" b="0">
                <a:latin typeface="Arial" panose="020B0604020202020204" pitchFamily="34" charset="0"/>
                <a:cs typeface="Arial" panose="020B0604020202020204" pitchFamily="34" charset="0"/>
              </a:rPr>
              <a:t> Ellipse {</a:t>
            </a:r>
          </a:p>
          <a:p>
            <a:pPr lvl="1">
              <a:tabLst>
                <a:tab pos="463550" algn="l"/>
              </a:tabLst>
            </a:pPr>
            <a:r>
              <a:rPr lang="en-US" sz="2400" b="0">
                <a:latin typeface="Arial" panose="020B0604020202020204" pitchFamily="34" charset="0"/>
                <a:cs typeface="Arial" panose="020B0604020202020204" pitchFamily="34" charset="0"/>
              </a:rPr>
              <a:t>	</a:t>
            </a:r>
            <a:r>
              <a:rPr lang="en-US" sz="2400" b="0">
                <a:solidFill>
                  <a:srgbClr val="0000FF"/>
                </a:solidFill>
                <a:latin typeface="Arial" panose="020B0604020202020204" pitchFamily="34" charset="0"/>
                <a:cs typeface="Arial" panose="020B0604020202020204" pitchFamily="34" charset="0"/>
              </a:rPr>
              <a:t>public:</a:t>
            </a:r>
            <a:r>
              <a:rPr lang="en-US" sz="2400" b="0">
                <a:latin typeface="Arial" panose="020B0604020202020204" pitchFamily="34" charset="0"/>
                <a:cs typeface="Arial" panose="020B0604020202020204" pitchFamily="34" charset="0"/>
              </a:rPr>
              <a:t> </a:t>
            </a:r>
          </a:p>
          <a:p>
            <a:pPr lvl="1"/>
            <a:r>
              <a:rPr lang="en-US" sz="2400" b="0">
                <a:latin typeface="Arial" panose="020B0604020202020204" pitchFamily="34" charset="0"/>
                <a:cs typeface="Arial" panose="020B0604020202020204" pitchFamily="34" charset="0"/>
              </a:rPr>
              <a:t>	void rotate(double rotangle){</a:t>
            </a:r>
          </a:p>
          <a:p>
            <a:pPr lvl="1"/>
            <a:r>
              <a:rPr lang="en-US" sz="2400" b="0">
                <a:latin typeface="Arial" panose="020B0604020202020204" pitchFamily="34" charset="0"/>
                <a:cs typeface="Arial" panose="020B0604020202020204" pitchFamily="34" charset="0"/>
              </a:rPr>
              <a:t>		</a:t>
            </a:r>
            <a:r>
              <a:rPr lang="en-US" sz="2400" b="0">
                <a:solidFill>
                  <a:srgbClr val="FF0000"/>
                </a:solidFill>
                <a:latin typeface="Arial" panose="020B0604020202020204" pitchFamily="34" charset="0"/>
                <a:cs typeface="Arial" panose="020B0604020202020204" pitchFamily="34" charset="0"/>
              </a:rPr>
              <a:t>/* do nothing */</a:t>
            </a:r>
          </a:p>
          <a:p>
            <a:pPr lvl="1"/>
            <a:r>
              <a:rPr lang="en-US" sz="2400" b="0">
                <a:latin typeface="Arial" panose="020B0604020202020204" pitchFamily="34" charset="0"/>
                <a:cs typeface="Arial" panose="020B0604020202020204" pitchFamily="34" charset="0"/>
              </a:rPr>
              <a:t>	}</a:t>
            </a:r>
          </a:p>
          <a:p>
            <a:pPr lvl="1" indent="-457200"/>
            <a:r>
              <a:rPr lang="en-US" sz="2400" b="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54971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TH4</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3"/>
          <p:cNvSpPr>
            <a:spLocks noChangeArrowheads="1"/>
          </p:cNvSpPr>
          <p:nvPr/>
        </p:nvSpPr>
        <p:spPr bwMode="auto">
          <a:xfrm>
            <a:off x="533400" y="1511135"/>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Complex { </a:t>
            </a:r>
            <a:r>
              <a:rPr lang="en-US" sz="1800" b="0">
                <a:solidFill>
                  <a:srgbClr val="FF0000"/>
                </a:solidFill>
                <a:latin typeface="Arial" panose="020B0604020202020204" pitchFamily="34" charset="0"/>
                <a:cs typeface="Arial" panose="020B0604020202020204" pitchFamily="34" charset="0"/>
              </a:rPr>
              <a:t>//Số phức </a:t>
            </a:r>
          </a:p>
          <a:p>
            <a:pPr marL="342900" indent="-342900">
              <a:lnSpc>
                <a:spcPct val="90000"/>
              </a:lnSpc>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friend</a:t>
            </a:r>
            <a:r>
              <a:rPr lang="en-US" sz="1800" b="0">
                <a:solidFill>
                  <a:srgbClr val="000000"/>
                </a:solidFill>
                <a:latin typeface="Arial" panose="020B0604020202020204" pitchFamily="34" charset="0"/>
                <a:cs typeface="Arial" panose="020B0604020202020204" pitchFamily="34" charset="0"/>
              </a:rPr>
              <a:t> ostream&amp; operator &lt;&lt;(ostream&amp;, Complex&amp;);</a:t>
            </a:r>
          </a:p>
          <a:p>
            <a:pPr marL="342900" indent="-342900">
              <a:lnSpc>
                <a:spcPct val="90000"/>
              </a:lnSpc>
              <a:spcBef>
                <a:spcPct val="20000"/>
              </a:spcBef>
              <a:buFont typeface="Wingdings" pitchFamily="2" charset="2"/>
              <a:buNone/>
            </a:pPr>
            <a:r>
              <a:rPr lang="en-US" sz="1800" b="0">
                <a:solidFill>
                  <a:srgbClr val="FF0000"/>
                </a:solidFill>
                <a:latin typeface="Arial" panose="020B0604020202020204" pitchFamily="34" charset="0"/>
                <a:cs typeface="Arial" panose="020B0604020202020204" pitchFamily="34" charset="0"/>
              </a:rPr>
              <a:t>	friend class Imag; </a:t>
            </a:r>
            <a:r>
              <a:rPr lang="en-US" sz="1800" b="0">
                <a:solidFill>
                  <a:srgbClr val="00B050"/>
                </a:solidFill>
                <a:latin typeface="Arial" panose="020B0604020202020204" pitchFamily="34" charset="0"/>
                <a:cs typeface="Arial" panose="020B0604020202020204" pitchFamily="34" charset="0"/>
              </a:rPr>
              <a:t>//Khai báo lớp Số ảo là lớp bạn của lớp Số phức </a:t>
            </a:r>
          </a:p>
          <a:p>
            <a:pPr marL="342900" indent="-342900">
              <a:lnSpc>
                <a:spcPct val="90000"/>
              </a:lnSpc>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re, im;</a:t>
            </a:r>
          </a:p>
          <a:p>
            <a:pPr marL="342900" indent="-342900">
              <a:spcBef>
                <a:spcPct val="20000"/>
              </a:spcBef>
              <a:buFont typeface="Wingdings" pitchFamily="2" charset="2"/>
              <a:buNone/>
            </a:pPr>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marL="342900" indent="-342900">
              <a:lnSpc>
                <a:spcPct val="95000"/>
              </a:lnSpc>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r = 0,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i = 0)</a:t>
            </a:r>
            <a:r>
              <a:rPr lang="en-US" sz="1800" b="0">
                <a:solidFill>
                  <a:srgbClr val="FF0000"/>
                </a:solidFill>
                <a:latin typeface="Arial" panose="020B0604020202020204" pitchFamily="34" charset="0"/>
                <a:cs typeface="Arial" panose="020B0604020202020204" pitchFamily="34" charset="0"/>
              </a:rPr>
              <a:t>:re(r), im(i)</a:t>
            </a:r>
            <a:r>
              <a:rPr lang="en-US" sz="1800" b="0">
                <a:solidFill>
                  <a:srgbClr val="000000"/>
                </a:solidFill>
                <a:latin typeface="Arial" panose="020B0604020202020204" pitchFamily="34" charset="0"/>
                <a:cs typeface="Arial" panose="020B0604020202020204" pitchFamily="34" charset="0"/>
              </a:rPr>
              <a:t>{ }</a:t>
            </a:r>
          </a:p>
          <a:p>
            <a:pPr indent="344488"/>
            <a:r>
              <a:rPr lang="en-US" sz="1800" b="0">
                <a:solidFill>
                  <a:srgbClr val="2B91AF"/>
                </a:solidFill>
                <a:latin typeface="Arial" panose="020B0604020202020204" pitchFamily="34" charset="0"/>
                <a:cs typeface="Arial" panose="020B0604020202020204" pitchFamily="34" charset="0"/>
              </a:rPr>
              <a:t>Complex</a:t>
            </a:r>
            <a:r>
              <a:rPr lang="en-US" sz="1800" b="0">
                <a:solidFill>
                  <a:srgbClr val="000000"/>
                </a:solidFill>
                <a:latin typeface="Arial" panose="020B0604020202020204" pitchFamily="34" charset="0"/>
                <a:cs typeface="Arial" panose="020B0604020202020204" pitchFamily="34" charset="0"/>
              </a:rPr>
              <a:t>&amp; </a:t>
            </a:r>
            <a:r>
              <a:rPr lang="en-US" sz="1800" b="0">
                <a:solidFill>
                  <a:srgbClr val="008080"/>
                </a:solidFill>
                <a:latin typeface="Arial" panose="020B0604020202020204" pitchFamily="34" charset="0"/>
                <a:cs typeface="Arial" panose="020B0604020202020204" pitchFamily="34" charset="0"/>
              </a:rPr>
              <a:t>operator =</a:t>
            </a: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const</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Complex</a:t>
            </a:r>
            <a:r>
              <a:rPr lang="en-US" sz="1800" b="0">
                <a:solidFill>
                  <a:srgbClr val="000000"/>
                </a:solidFill>
                <a:latin typeface="Arial" panose="020B0604020202020204" pitchFamily="34" charset="0"/>
                <a:cs typeface="Arial" panose="020B0604020202020204" pitchFamily="34" charset="0"/>
              </a:rPr>
              <a:t> &amp;</a:t>
            </a:r>
            <a:r>
              <a:rPr lang="en-US" sz="1800" b="0">
                <a:solidFill>
                  <a:srgbClr val="808080"/>
                </a:solidFill>
                <a:latin typeface="Arial" panose="020B0604020202020204" pitchFamily="34" charset="0"/>
                <a:cs typeface="Arial" panose="020B0604020202020204" pitchFamily="34" charset="0"/>
              </a:rPr>
              <a:t>c</a:t>
            </a:r>
            <a:r>
              <a:rPr lang="en-US" sz="1800" b="0">
                <a:solidFill>
                  <a:srgbClr val="000000"/>
                </a:solidFill>
                <a:latin typeface="Arial" panose="020B0604020202020204" pitchFamily="34" charset="0"/>
                <a:cs typeface="Arial" panose="020B0604020202020204" pitchFamily="34" charset="0"/>
              </a:rPr>
              <a:t>) {</a:t>
            </a:r>
          </a:p>
          <a:p>
            <a:pPr indent="914400"/>
            <a:r>
              <a:rPr lang="de-DE" sz="1800" b="0">
                <a:solidFill>
                  <a:srgbClr val="000000"/>
                </a:solidFill>
                <a:latin typeface="Arial" panose="020B0604020202020204" pitchFamily="34" charset="0"/>
                <a:cs typeface="Arial" panose="020B0604020202020204" pitchFamily="34" charset="0"/>
              </a:rPr>
              <a:t>re = </a:t>
            </a:r>
            <a:r>
              <a:rPr lang="de-DE" sz="1800" b="0">
                <a:solidFill>
                  <a:srgbClr val="808080"/>
                </a:solidFill>
                <a:latin typeface="Arial" panose="020B0604020202020204" pitchFamily="34" charset="0"/>
                <a:cs typeface="Arial" panose="020B0604020202020204" pitchFamily="34" charset="0"/>
              </a:rPr>
              <a:t>c</a:t>
            </a:r>
            <a:r>
              <a:rPr lang="de-DE" sz="1800" b="0">
                <a:solidFill>
                  <a:srgbClr val="000000"/>
                </a:solidFill>
                <a:latin typeface="Arial" panose="020B0604020202020204" pitchFamily="34" charset="0"/>
                <a:cs typeface="Arial" panose="020B0604020202020204" pitchFamily="34" charset="0"/>
              </a:rPr>
              <a:t>.re; im = </a:t>
            </a:r>
            <a:r>
              <a:rPr lang="de-DE" sz="1800" b="0">
                <a:solidFill>
                  <a:srgbClr val="808080"/>
                </a:solidFill>
                <a:latin typeface="Arial" panose="020B0604020202020204" pitchFamily="34" charset="0"/>
                <a:cs typeface="Arial" panose="020B0604020202020204" pitchFamily="34" charset="0"/>
              </a:rPr>
              <a:t>c</a:t>
            </a:r>
            <a:r>
              <a:rPr lang="de-DE" sz="1800" b="0">
                <a:solidFill>
                  <a:srgbClr val="000000"/>
                </a:solidFill>
                <a:latin typeface="Arial" panose="020B0604020202020204" pitchFamily="34" charset="0"/>
                <a:cs typeface="Arial" panose="020B0604020202020204" pitchFamily="34" charset="0"/>
              </a:rPr>
              <a:t>.im;</a:t>
            </a:r>
          </a:p>
          <a:p>
            <a:pPr indent="914400"/>
            <a:r>
              <a:rPr lang="en-US" sz="1800" b="0">
                <a:solidFill>
                  <a:srgbClr val="0000FF"/>
                </a:solidFill>
                <a:latin typeface="Arial" panose="020B0604020202020204" pitchFamily="34" charset="0"/>
                <a:cs typeface="Arial" panose="020B0604020202020204" pitchFamily="34" charset="0"/>
              </a:rPr>
              <a:t>return</a:t>
            </a: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this</a:t>
            </a:r>
            <a:r>
              <a:rPr lang="en-US" sz="1800" b="0">
                <a:solidFill>
                  <a:srgbClr val="000000"/>
                </a:solidFill>
                <a:latin typeface="Arial" panose="020B0604020202020204" pitchFamily="34" charset="0"/>
                <a:cs typeface="Arial" panose="020B0604020202020204" pitchFamily="34" charset="0"/>
              </a:rPr>
              <a:t>;</a:t>
            </a:r>
          </a:p>
          <a:p>
            <a:pPr indent="344488"/>
            <a:r>
              <a:rPr lang="en-US" sz="1800" b="0">
                <a:solidFill>
                  <a:srgbClr val="000000"/>
                </a:solidFill>
                <a:latin typeface="Arial" panose="020B0604020202020204" pitchFamily="34" charset="0"/>
                <a:cs typeface="Arial" panose="020B0604020202020204" pitchFamily="34" charset="0"/>
              </a:rPr>
              <a:t>}</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operator +(Complex b);</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operator -(Complex b);</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operator *(Complex b);</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Complex operator /(Complex b);</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Norm() </a:t>
            </a:r>
            <a:r>
              <a:rPr lang="en-US" sz="1800" b="0">
                <a:solidFill>
                  <a:srgbClr val="0000FF"/>
                </a:solidFill>
                <a:latin typeface="Arial" panose="020B0604020202020204" pitchFamily="34" charset="0"/>
                <a:cs typeface="Arial" panose="020B0604020202020204" pitchFamily="34" charset="0"/>
              </a:rPr>
              <a:t>const</a:t>
            </a:r>
            <a:r>
              <a:rPr lang="en-US" sz="1800" b="0">
                <a:solidFill>
                  <a:srgbClr val="000000"/>
                </a:solidFill>
                <a:latin typeface="Arial" panose="020B0604020202020204" pitchFamily="34" charset="0"/>
                <a:cs typeface="Arial" panose="020B0604020202020204" pitchFamily="34" charset="0"/>
              </a:rPr>
              <a:t> { </a:t>
            </a:r>
            <a:r>
              <a:rPr lang="en-US" sz="1800" b="0">
                <a:solidFill>
                  <a:srgbClr val="0000FF"/>
                </a:solidFill>
                <a:latin typeface="Arial" panose="020B0604020202020204" pitchFamily="34" charset="0"/>
                <a:cs typeface="Arial" panose="020B0604020202020204" pitchFamily="34" charset="0"/>
              </a:rPr>
              <a:t>return</a:t>
            </a:r>
            <a:r>
              <a:rPr lang="en-US" sz="1800" b="0">
                <a:solidFill>
                  <a:srgbClr val="000000"/>
                </a:solidFill>
                <a:latin typeface="Arial" panose="020B0604020202020204" pitchFamily="34" charset="0"/>
                <a:cs typeface="Arial" panose="020B0604020202020204" pitchFamily="34" charset="0"/>
              </a:rPr>
              <a:t> sqrt(re*re + im*im);}</a:t>
            </a:r>
          </a:p>
          <a:p>
            <a:pPr marL="342900" indent="-342900">
              <a:spcBef>
                <a:spcPct val="20000"/>
              </a:spcBef>
              <a:buFont typeface="Wingdings" pitchFamily="2" charset="2"/>
              <a:buNone/>
            </a:pPr>
            <a:r>
              <a:rPr lang="en-US" sz="1800"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29817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TH4</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7" name="Rectangle 3"/>
          <p:cNvSpPr>
            <a:spLocks noChangeArrowheads="1"/>
          </p:cNvSpPr>
          <p:nvPr/>
        </p:nvSpPr>
        <p:spPr bwMode="auto">
          <a:xfrm>
            <a:off x="0" y="1371600"/>
            <a:ext cx="9144000" cy="5213132"/>
          </a:xfrm>
          <a:prstGeom prst="rect">
            <a:avLst/>
          </a:prstGeom>
          <a:solidFill>
            <a:srgbClr val="CCFFFF"/>
          </a:solidFill>
          <a:ln w="9525">
            <a:noFill/>
            <a:miter lim="800000"/>
            <a:headEnd/>
            <a:tailEnd/>
          </a:ln>
        </p:spPr>
        <p:txBody>
          <a:bodyPr/>
          <a:lstStyle/>
          <a:p>
            <a:pPr marL="342900" indent="-342900">
              <a:spcBef>
                <a:spcPct val="20000"/>
              </a:spcBef>
            </a:pPr>
            <a:r>
              <a:rPr lang="en-US" sz="2400" b="0">
                <a:solidFill>
                  <a:srgbClr val="0000FF"/>
                </a:solidFill>
              </a:rPr>
              <a:t>class</a:t>
            </a:r>
            <a:r>
              <a:rPr lang="en-US" sz="2400" b="0">
                <a:solidFill>
                  <a:srgbClr val="000000"/>
                </a:solidFill>
              </a:rPr>
              <a:t> Imag: </a:t>
            </a:r>
            <a:r>
              <a:rPr lang="en-US" sz="2400" b="0">
                <a:solidFill>
                  <a:srgbClr val="0000FF"/>
                </a:solidFill>
              </a:rPr>
              <a:t>public</a:t>
            </a:r>
            <a:r>
              <a:rPr lang="en-US" sz="2400" b="0">
                <a:solidFill>
                  <a:srgbClr val="000000"/>
                </a:solidFill>
              </a:rPr>
              <a:t> Complex { </a:t>
            </a:r>
            <a:r>
              <a:rPr lang="en-US" sz="2400" b="0">
                <a:solidFill>
                  <a:srgbClr val="FF0000"/>
                </a:solidFill>
              </a:rPr>
              <a:t>//Số ảo </a:t>
            </a:r>
            <a:r>
              <a:rPr lang="en-US" sz="2400" b="0">
                <a:solidFill>
                  <a:srgbClr val="FF0000"/>
                </a:solidFill>
                <a:latin typeface="Arial" panose="020B0604020202020204" pitchFamily="34" charset="0"/>
                <a:cs typeface="Arial" panose="020B0604020202020204" pitchFamily="34" charset="0"/>
              </a:rPr>
              <a:t>là số phức với phần thực = 0</a:t>
            </a:r>
            <a:endParaRPr lang="en-US" sz="2400" b="0">
              <a:solidFill>
                <a:srgbClr val="FF0000"/>
              </a:solidFill>
            </a:endParaRP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double</a:t>
            </a:r>
            <a:r>
              <a:rPr lang="en-US" sz="2400" b="0">
                <a:solidFill>
                  <a:srgbClr val="000000"/>
                </a:solidFill>
              </a:rPr>
              <a:t> i = 0) </a:t>
            </a:r>
            <a:r>
              <a:rPr lang="en-US" sz="2400" b="0">
                <a:solidFill>
                  <a:srgbClr val="FF0000"/>
                </a:solidFill>
              </a:rPr>
              <a:t>: Complex(0, i)</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const</a:t>
            </a:r>
            <a:r>
              <a:rPr lang="en-US" sz="2400" b="0">
                <a:solidFill>
                  <a:srgbClr val="000000"/>
                </a:solidFill>
              </a:rPr>
              <a:t> Complex &amp;c) </a:t>
            </a:r>
            <a:r>
              <a:rPr lang="en-US" sz="2400" b="0">
                <a:solidFill>
                  <a:srgbClr val="FF0000"/>
                </a:solidFill>
              </a:rPr>
              <a:t>: Complex(0, c.im)</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Imag&amp; operator = (</a:t>
            </a:r>
            <a:r>
              <a:rPr lang="en-US" sz="2400" b="0">
                <a:solidFill>
                  <a:srgbClr val="0000FF"/>
                </a:solidFill>
              </a:rPr>
              <a:t>const</a:t>
            </a:r>
            <a:r>
              <a:rPr lang="en-US" sz="2400" b="0">
                <a:solidFill>
                  <a:srgbClr val="000000"/>
                </a:solidFill>
              </a:rPr>
              <a:t> Complex &amp;c){</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FF0000"/>
                </a:solidFill>
              </a:rPr>
              <a:t>re = 0; </a:t>
            </a:r>
            <a:r>
              <a:rPr lang="en-US" sz="2400" b="0">
                <a:solidFill>
                  <a:srgbClr val="000000"/>
                </a:solidFill>
              </a:rPr>
              <a:t>im = c.im; //do là lớp bạn với lớp Complex</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*this;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Norm() </a:t>
            </a:r>
            <a:r>
              <a:rPr lang="en-US" sz="2400" b="0">
                <a:solidFill>
                  <a:srgbClr val="0000FF"/>
                </a:solidFill>
              </a:rPr>
              <a:t>const</a:t>
            </a: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fabs(im);</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3.6 Thừa kế phương thức – TH4</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7" name="Rectangle 3"/>
          <p:cNvSpPr>
            <a:spLocks noChangeArrowheads="1"/>
          </p:cNvSpPr>
          <p:nvPr/>
        </p:nvSpPr>
        <p:spPr bwMode="auto">
          <a:xfrm>
            <a:off x="76200" y="1492468"/>
            <a:ext cx="8991600" cy="4984532"/>
          </a:xfrm>
          <a:prstGeom prst="rect">
            <a:avLst/>
          </a:prstGeom>
          <a:solidFill>
            <a:srgbClr val="CCFFFF"/>
          </a:solidFill>
          <a:ln w="9525">
            <a:noFill/>
            <a:miter lim="800000"/>
            <a:headEnd/>
            <a:tailEnd/>
          </a:ln>
        </p:spPr>
        <p:txBody>
          <a:bodyPr/>
          <a:lstStyle/>
          <a:p>
            <a:r>
              <a:rPr lang="pt-BR" b="0">
                <a:solidFill>
                  <a:srgbClr val="2B91AF"/>
                </a:solidFill>
                <a:latin typeface="Arial" panose="020B0604020202020204" pitchFamily="34" charset="0"/>
                <a:cs typeface="Arial" panose="020B0604020202020204" pitchFamily="34" charset="0"/>
              </a:rPr>
              <a:t>ostream</a:t>
            </a:r>
            <a:r>
              <a:rPr lang="pt-BR" b="0">
                <a:solidFill>
                  <a:srgbClr val="000000"/>
                </a:solidFill>
                <a:latin typeface="Arial" panose="020B0604020202020204" pitchFamily="34" charset="0"/>
                <a:cs typeface="Arial" panose="020B0604020202020204" pitchFamily="34" charset="0"/>
              </a:rPr>
              <a:t>&amp; </a:t>
            </a:r>
            <a:r>
              <a:rPr lang="pt-BR" b="0">
                <a:solidFill>
                  <a:srgbClr val="008080"/>
                </a:solidFill>
                <a:latin typeface="Arial" panose="020B0604020202020204" pitchFamily="34" charset="0"/>
                <a:cs typeface="Arial" panose="020B0604020202020204" pitchFamily="34" charset="0"/>
              </a:rPr>
              <a:t>operator&lt;&lt;</a:t>
            </a:r>
            <a:r>
              <a:rPr lang="pt-BR" b="0">
                <a:solidFill>
                  <a:srgbClr val="000000"/>
                </a:solidFill>
                <a:latin typeface="Arial" panose="020B0604020202020204" pitchFamily="34" charset="0"/>
                <a:cs typeface="Arial" panose="020B0604020202020204" pitchFamily="34" charset="0"/>
              </a:rPr>
              <a:t>(</a:t>
            </a:r>
            <a:r>
              <a:rPr lang="pt-BR" b="0">
                <a:solidFill>
                  <a:srgbClr val="2B91AF"/>
                </a:solidFill>
                <a:latin typeface="Arial" panose="020B0604020202020204" pitchFamily="34" charset="0"/>
                <a:cs typeface="Arial" panose="020B0604020202020204" pitchFamily="34" charset="0"/>
              </a:rPr>
              <a:t>ostream</a:t>
            </a:r>
            <a:r>
              <a:rPr lang="pt-BR" b="0">
                <a:solidFill>
                  <a:srgbClr val="000000"/>
                </a:solidFill>
                <a:latin typeface="Arial" panose="020B0604020202020204" pitchFamily="34" charset="0"/>
                <a:cs typeface="Arial" panose="020B0604020202020204" pitchFamily="34" charset="0"/>
              </a:rPr>
              <a:t>&amp; </a:t>
            </a:r>
            <a:r>
              <a:rPr lang="pt-BR" b="0">
                <a:solidFill>
                  <a:srgbClr val="808080"/>
                </a:solidFill>
                <a:latin typeface="Arial" panose="020B0604020202020204" pitchFamily="34" charset="0"/>
                <a:cs typeface="Arial" panose="020B0604020202020204" pitchFamily="34" charset="0"/>
              </a:rPr>
              <a:t>os</a:t>
            </a:r>
            <a:r>
              <a:rPr lang="pt-BR" b="0">
                <a:solidFill>
                  <a:srgbClr val="000000"/>
                </a:solidFill>
                <a:latin typeface="Arial" panose="020B0604020202020204" pitchFamily="34" charset="0"/>
                <a:cs typeface="Arial" panose="020B0604020202020204" pitchFamily="34" charset="0"/>
              </a:rPr>
              <a:t>, </a:t>
            </a:r>
            <a:r>
              <a:rPr lang="pt-BR" b="0">
                <a:solidFill>
                  <a:srgbClr val="2B91AF"/>
                </a:solidFill>
                <a:latin typeface="Arial" panose="020B0604020202020204" pitchFamily="34" charset="0"/>
                <a:cs typeface="Arial" panose="020B0604020202020204" pitchFamily="34" charset="0"/>
              </a:rPr>
              <a:t>Complex</a:t>
            </a:r>
            <a:r>
              <a:rPr lang="pt-BR" b="0">
                <a:solidFill>
                  <a:srgbClr val="000000"/>
                </a:solidFill>
                <a:latin typeface="Arial" panose="020B0604020202020204" pitchFamily="34" charset="0"/>
                <a:cs typeface="Arial" panose="020B0604020202020204" pitchFamily="34" charset="0"/>
              </a:rPr>
              <a:t> &amp;</a:t>
            </a:r>
            <a:r>
              <a:rPr lang="pt-BR" b="0">
                <a:solidFill>
                  <a:srgbClr val="808080"/>
                </a:solidFill>
                <a:latin typeface="Arial" panose="020B0604020202020204" pitchFamily="34" charset="0"/>
                <a:cs typeface="Arial" panose="020B0604020202020204" pitchFamily="34" charset="0"/>
              </a:rPr>
              <a:t>p</a:t>
            </a:r>
            <a:r>
              <a:rPr lang="pt-BR" b="0">
                <a:solidFill>
                  <a:srgbClr val="000000"/>
                </a:solidFill>
                <a:latin typeface="Arial" panose="020B0604020202020204" pitchFamily="34" charset="0"/>
                <a:cs typeface="Arial" panose="020B0604020202020204" pitchFamily="34" charset="0"/>
              </a:rPr>
              <a:t>){</a:t>
            </a:r>
          </a:p>
          <a:p>
            <a:pPr indent="344488"/>
            <a:r>
              <a:rPr lang="en-US" b="0">
                <a:solidFill>
                  <a:srgbClr val="808080"/>
                </a:solidFill>
                <a:latin typeface="Arial" panose="020B0604020202020204" pitchFamily="34" charset="0"/>
                <a:cs typeface="Arial" panose="020B0604020202020204" pitchFamily="34" charset="0"/>
              </a:rPr>
              <a:t>os</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A31515"/>
                </a:solidFill>
                <a:latin typeface="Arial" panose="020B0604020202020204" pitchFamily="34" charset="0"/>
                <a:cs typeface="Arial" panose="020B0604020202020204" pitchFamily="34" charset="0"/>
              </a:rPr>
              <a:t>"phan thuc la: "</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808080"/>
                </a:solidFill>
                <a:latin typeface="Arial" panose="020B0604020202020204" pitchFamily="34" charset="0"/>
                <a:cs typeface="Arial" panose="020B0604020202020204" pitchFamily="34" charset="0"/>
              </a:rPr>
              <a:t>p</a:t>
            </a:r>
            <a:r>
              <a:rPr lang="en-US" b="0">
                <a:solidFill>
                  <a:srgbClr val="000000"/>
                </a:solidFill>
                <a:latin typeface="Arial" panose="020B0604020202020204" pitchFamily="34" charset="0"/>
                <a:cs typeface="Arial" panose="020B0604020202020204" pitchFamily="34" charset="0"/>
              </a:rPr>
              <a:t>.re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A31515"/>
                </a:solidFill>
                <a:latin typeface="Arial" panose="020B0604020202020204" pitchFamily="34" charset="0"/>
                <a:cs typeface="Arial" panose="020B0604020202020204" pitchFamily="34" charset="0"/>
              </a:rPr>
              <a:t>" va phan ao la: "</a:t>
            </a:r>
            <a:r>
              <a:rPr lang="en-US" b="0">
                <a:solidFill>
                  <a:srgbClr val="000000"/>
                </a:solidFill>
                <a:latin typeface="Arial" panose="020B0604020202020204" pitchFamily="34" charset="0"/>
                <a:cs typeface="Arial" panose="020B0604020202020204" pitchFamily="34" charset="0"/>
              </a:rPr>
              <a:t>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a:t>
            </a:r>
            <a:r>
              <a:rPr lang="en-US" b="0">
                <a:solidFill>
                  <a:srgbClr val="808080"/>
                </a:solidFill>
                <a:latin typeface="Arial" panose="020B0604020202020204" pitchFamily="34" charset="0"/>
                <a:cs typeface="Arial" panose="020B0604020202020204" pitchFamily="34" charset="0"/>
              </a:rPr>
              <a:t>p</a:t>
            </a:r>
            <a:r>
              <a:rPr lang="en-US" b="0">
                <a:solidFill>
                  <a:srgbClr val="000000"/>
                </a:solidFill>
                <a:latin typeface="Arial" panose="020B0604020202020204" pitchFamily="34" charset="0"/>
                <a:cs typeface="Arial" panose="020B0604020202020204" pitchFamily="34" charset="0"/>
              </a:rPr>
              <a:t>.im </a:t>
            </a:r>
            <a:r>
              <a:rPr lang="en-US" b="0">
                <a:solidFill>
                  <a:srgbClr val="008080"/>
                </a:solidFill>
                <a:latin typeface="Arial" panose="020B0604020202020204" pitchFamily="34" charset="0"/>
                <a:cs typeface="Arial" panose="020B0604020202020204" pitchFamily="34" charset="0"/>
              </a:rPr>
              <a:t>&lt;&lt;</a:t>
            </a:r>
            <a:r>
              <a:rPr lang="en-US" b="0">
                <a:solidFill>
                  <a:srgbClr val="000000"/>
                </a:solidFill>
                <a:latin typeface="Arial" panose="020B0604020202020204" pitchFamily="34" charset="0"/>
                <a:cs typeface="Arial" panose="020B0604020202020204" pitchFamily="34" charset="0"/>
              </a:rPr>
              <a:t> endl;</a:t>
            </a:r>
          </a:p>
          <a:p>
            <a:pPr indent="344488"/>
            <a:r>
              <a:rPr lang="en-US" b="0">
                <a:solidFill>
                  <a:srgbClr val="0000FF"/>
                </a:solidFill>
                <a:latin typeface="Arial" panose="020B0604020202020204" pitchFamily="34" charset="0"/>
                <a:cs typeface="Arial" panose="020B0604020202020204" pitchFamily="34" charset="0"/>
              </a:rPr>
              <a:t>return</a:t>
            </a:r>
            <a:r>
              <a:rPr lang="en-US" b="0">
                <a:solidFill>
                  <a:srgbClr val="000000"/>
                </a:solidFill>
                <a:latin typeface="Arial" panose="020B0604020202020204" pitchFamily="34" charset="0"/>
                <a:cs typeface="Arial" panose="020B0604020202020204" pitchFamily="34" charset="0"/>
              </a:rPr>
              <a:t> </a:t>
            </a:r>
            <a:r>
              <a:rPr lang="en-US" b="0">
                <a:solidFill>
                  <a:srgbClr val="808080"/>
                </a:solidFill>
                <a:latin typeface="Arial" panose="020B0604020202020204" pitchFamily="34" charset="0"/>
                <a:cs typeface="Arial" panose="020B0604020202020204" pitchFamily="34" charset="0"/>
              </a:rPr>
              <a:t>os</a:t>
            </a:r>
            <a:r>
              <a:rPr lang="en-US" b="0">
                <a:solidFill>
                  <a:srgbClr val="000000"/>
                </a:solidFill>
                <a:latin typeface="Arial" panose="020B0604020202020204" pitchFamily="34" charset="0"/>
                <a:cs typeface="Arial" panose="020B0604020202020204" pitchFamily="34" charset="0"/>
              </a:rPr>
              <a:t>;</a:t>
            </a:r>
          </a:p>
          <a:p>
            <a:r>
              <a:rPr lang="en-US" b="0">
                <a:solidFill>
                  <a:srgbClr val="000000"/>
                </a:solidFill>
                <a:latin typeface="Arial" panose="020B0604020202020204" pitchFamily="34" charset="0"/>
                <a:cs typeface="Arial" panose="020B0604020202020204" pitchFamily="34" charset="0"/>
              </a:rPr>
              <a:t>}</a:t>
            </a:r>
            <a:endParaRPr lang="en-US" b="0">
              <a:solidFill>
                <a:srgbClr val="0000FF"/>
              </a:solidFill>
              <a:latin typeface="Arial" panose="020B0604020202020204" pitchFamily="34" charset="0"/>
              <a:cs typeface="Arial" panose="020B0604020202020204" pitchFamily="34" charset="0"/>
            </a:endParaRPr>
          </a:p>
          <a:p>
            <a:pPr marL="342900" indent="-342900">
              <a:spcBef>
                <a:spcPct val="20000"/>
              </a:spcBef>
              <a:buFont typeface="Wingdings" pitchFamily="2" charset="2"/>
              <a:buNone/>
            </a:pP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main() </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Imag i = 1; </a:t>
            </a:r>
            <a:r>
              <a:rPr lang="en-US" b="0">
                <a:solidFill>
                  <a:srgbClr val="C00000"/>
                </a:solidFill>
                <a:latin typeface="Arial" panose="020B0604020202020204" pitchFamily="34" charset="0"/>
                <a:cs typeface="Arial" panose="020B0604020202020204" pitchFamily="34" charset="0"/>
              </a:rPr>
              <a:t>// i la so ao (0,1), do gọi hàm tạo </a:t>
            </a:r>
            <a:r>
              <a:rPr lang="en-US" sz="2000" b="0">
                <a:solidFill>
                  <a:srgbClr val="000000"/>
                </a:solidFill>
              </a:rPr>
              <a:t>Imag(</a:t>
            </a:r>
            <a:r>
              <a:rPr lang="en-US" sz="2000" b="0">
                <a:solidFill>
                  <a:srgbClr val="0000FF"/>
                </a:solidFill>
              </a:rPr>
              <a:t>double</a:t>
            </a:r>
            <a:r>
              <a:rPr lang="en-US" sz="2000" b="0">
                <a:solidFill>
                  <a:srgbClr val="000000"/>
                </a:solidFill>
              </a:rPr>
              <a:t> i = 0) </a:t>
            </a:r>
            <a:endParaRPr lang="en-US" b="0">
              <a:solidFill>
                <a:srgbClr val="C00000"/>
              </a:solidFill>
              <a:latin typeface="Arial" panose="020B0604020202020204" pitchFamily="34" charset="0"/>
              <a:cs typeface="Arial" panose="020B0604020202020204" pitchFamily="34" charset="0"/>
            </a:endParaRP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Complex z1(1,1); </a:t>
            </a:r>
            <a:r>
              <a:rPr lang="en-US" b="0">
                <a:solidFill>
                  <a:srgbClr val="C00000"/>
                </a:solidFill>
                <a:latin typeface="Arial" panose="020B0604020202020204" pitchFamily="34" charset="0"/>
                <a:cs typeface="Arial" panose="020B0604020202020204" pitchFamily="34" charset="0"/>
              </a:rPr>
              <a:t>// z1 la so phuc (1,1)</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Complex z2 = z1 - i; </a:t>
            </a:r>
            <a:r>
              <a:rPr lang="en-US" b="0">
                <a:solidFill>
                  <a:srgbClr val="C00000"/>
                </a:solidFill>
                <a:latin typeface="Arial" panose="020B0604020202020204" pitchFamily="34" charset="0"/>
                <a:cs typeface="Arial" panose="020B0604020202020204" pitchFamily="34" charset="0"/>
              </a:rPr>
              <a:t>// z2 la so phuc (1,0), do gọi htt gán trong lớp Complex</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i = Complex(5,2); </a:t>
            </a:r>
            <a:r>
              <a:rPr lang="en-US" b="0">
                <a:solidFill>
                  <a:srgbClr val="C00000"/>
                </a:solidFill>
                <a:latin typeface="Arial" panose="020B0604020202020204" pitchFamily="34" charset="0"/>
                <a:cs typeface="Arial" panose="020B0604020202020204" pitchFamily="34" charset="0"/>
              </a:rPr>
              <a:t>// i la so ao (0,2), do gọi hàm toán tử gán trong lớp Imag</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Imag j = z1; </a:t>
            </a:r>
            <a:r>
              <a:rPr lang="en-US" b="0">
                <a:solidFill>
                  <a:srgbClr val="C00000"/>
                </a:solidFill>
                <a:latin typeface="Arial" panose="020B0604020202020204" pitchFamily="34" charset="0"/>
                <a:cs typeface="Arial" panose="020B0604020202020204" pitchFamily="34" charset="0"/>
              </a:rPr>
              <a:t>// j la so ao (0,1), do gọi hàm toán tử gán trong lớp Imag</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cout &lt;&lt; "i co " &lt;&lt; i &lt;&lt; "\n";</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	cout &lt;&lt; "j co " &lt;&lt; j &lt;&lt; "\n";</a:t>
            </a:r>
          </a:p>
          <a:p>
            <a:pPr marL="342900" indent="-342900">
              <a:spcBef>
                <a:spcPct val="20000"/>
              </a:spcBef>
              <a:buFont typeface="Wingdings" pitchFamily="2" charset="2"/>
              <a:buNone/>
            </a:pPr>
            <a:r>
              <a:rPr lang="en-US"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29817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3.7 Lớp cơ sở là thành phần</a:t>
            </a:r>
            <a:br>
              <a:rPr lang="en-US" sz="3600" b="1">
                <a:effectLst>
                  <a:outerShdw blurRad="38100" dist="38100" dir="2700000" algn="tl">
                    <a:srgbClr val="000000">
                      <a:alpha val="43137"/>
                    </a:srgbClr>
                  </a:outerShdw>
                </a:effectLst>
                <a:latin typeface="Arial" pitchFamily="34" charset="0"/>
                <a:cs typeface="Arial" pitchFamily="34" charset="0"/>
              </a:rPr>
            </a:br>
            <a:r>
              <a:rPr lang="en-US" sz="3600" b="1">
                <a:effectLst>
                  <a:outerShdw blurRad="38100" dist="38100" dir="2700000" algn="tl">
                    <a:srgbClr val="000000">
                      <a:alpha val="43137"/>
                    </a:srgbClr>
                  </a:outerShdw>
                </a:effectLst>
                <a:latin typeface="Arial" pitchFamily="34" charset="0"/>
                <a:cs typeface="Arial" pitchFamily="34" charset="0"/>
              </a:rPr>
              <a:t>của lớp dẫn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7" name="Content Placeholder 2">
            <a:extLst>
              <a:ext uri="{FF2B5EF4-FFF2-40B4-BE49-F238E27FC236}">
                <a16:creationId xmlns:a16="http://schemas.microsoft.com/office/drawing/2014/main" id="{A693F3D5-F46E-43B7-A4E8-3966C0D4CCCC}"/>
              </a:ext>
            </a:extLst>
          </p:cNvPr>
          <p:cNvSpPr>
            <a:spLocks noGrp="1"/>
          </p:cNvSpPr>
          <p:nvPr>
            <p:ph idx="1"/>
          </p:nvPr>
        </p:nvSpPr>
        <p:spPr>
          <a:xfrm>
            <a:off x="228600" y="1704256"/>
            <a:ext cx="8534400" cy="4696544"/>
          </a:xfrm>
        </p:spPr>
        <p:txBody>
          <a:bodyPr>
            <a:noAutofit/>
          </a:bodyPr>
          <a:lstStyle/>
          <a:p>
            <a:pPr marL="463550" indent="-463550" algn="just">
              <a:lnSpc>
                <a:spcPct val="150000"/>
              </a:lnSpc>
              <a:spcBef>
                <a:spcPts val="300"/>
              </a:spcBef>
              <a:spcAft>
                <a:spcPts val="300"/>
              </a:spcAft>
              <a:buFont typeface="Wingdings" panose="05000000000000000000" pitchFamily="2" charset="2"/>
              <a:buChar char="v"/>
            </a:pPr>
            <a:r>
              <a:rPr lang="en-US" sz="2800">
                <a:latin typeface="Arial" pitchFamily="34" charset="0"/>
                <a:cs typeface="Arial" pitchFamily="34" charset="0"/>
              </a:rPr>
              <a:t>Có thể thay thừa kế bằng cách </a:t>
            </a:r>
            <a:r>
              <a:rPr lang="en-US" sz="2800" u="sng">
                <a:latin typeface="Arial" pitchFamily="34" charset="0"/>
                <a:cs typeface="Arial" pitchFamily="34" charset="0"/>
              </a:rPr>
              <a:t>khai báo lớp cơ sở là thành phần của lớp dẫn xuất</a:t>
            </a:r>
            <a:r>
              <a:rPr lang="en-US" sz="2800">
                <a:latin typeface="Arial" pitchFamily="34" charset="0"/>
                <a:cs typeface="Arial" pitchFamily="34" charset="0"/>
              </a:rPr>
              <a:t>.</a:t>
            </a:r>
          </a:p>
          <a:p>
            <a:pPr marL="463550" indent="-463550" algn="just">
              <a:lnSpc>
                <a:spcPct val="150000"/>
              </a:lnSpc>
              <a:spcBef>
                <a:spcPts val="300"/>
              </a:spcBef>
              <a:spcAft>
                <a:spcPts val="300"/>
              </a:spcAft>
              <a:buFont typeface="Wingdings" panose="05000000000000000000" pitchFamily="2" charset="2"/>
              <a:buChar char="v"/>
            </a:pPr>
            <a:r>
              <a:rPr lang="en-US" sz="2800">
                <a:latin typeface="Arial" pitchFamily="34" charset="0"/>
                <a:cs typeface="Arial" pitchFamily="34" charset="0"/>
              </a:rPr>
              <a:t>Khi đó lớp dẫn xuất là </a:t>
            </a:r>
            <a:r>
              <a:rPr lang="en-US" sz="2800" b="1">
                <a:latin typeface="Arial" pitchFamily="34" charset="0"/>
                <a:cs typeface="Arial" pitchFamily="34" charset="0"/>
              </a:rPr>
              <a:t>lớp bao</a:t>
            </a:r>
            <a:r>
              <a:rPr lang="en-US" sz="2800">
                <a:latin typeface="Arial" pitchFamily="34" charset="0"/>
                <a:cs typeface="Arial" pitchFamily="34" charset="0"/>
              </a:rPr>
              <a:t> =&gt; xây dựng </a:t>
            </a:r>
            <a:r>
              <a:rPr lang="en-US" sz="2800" b="1">
                <a:latin typeface="Arial" pitchFamily="34" charset="0"/>
                <a:cs typeface="Arial" pitchFamily="34" charset="0"/>
              </a:rPr>
              <a:t>hàm tạo của lớp bao</a:t>
            </a:r>
            <a:r>
              <a:rPr lang="en-US" sz="2800">
                <a:latin typeface="Arial" pitchFamily="34" charset="0"/>
                <a:cs typeface="Arial" pitchFamily="34" charset="0"/>
              </a:rPr>
              <a:t> sẽ sử dụng </a:t>
            </a:r>
            <a:r>
              <a:rPr lang="en-US" sz="2800" u="sng">
                <a:latin typeface="Arial" pitchFamily="34" charset="0"/>
                <a:cs typeface="Arial" pitchFamily="34" charset="0"/>
              </a:rPr>
              <a:t>các hàm tạo của các lớp thành phần tương ứng</a:t>
            </a:r>
            <a:r>
              <a:rPr lang="en-US" sz="2800">
                <a:solidFill>
                  <a:srgbClr val="FF0000"/>
                </a:solidFill>
                <a:latin typeface="Arial" pitchFamily="34" charset="0"/>
                <a:cs typeface="Arial" pitchFamily="34" charset="0"/>
              </a:rPr>
              <a:t> </a:t>
            </a:r>
            <a:r>
              <a:rPr lang="en-US" sz="2800">
                <a:latin typeface="Arial" pitchFamily="34" charset="0"/>
                <a:cs typeface="Arial" pitchFamily="34" charset="0"/>
              </a:rPr>
              <a:t>để khởi gán cho các thuộc tính là đối tượng của lớp bao.</a:t>
            </a:r>
          </a:p>
          <a:p>
            <a:pPr marL="463550" indent="-463550" algn="just">
              <a:lnSpc>
                <a:spcPct val="150000"/>
              </a:lnSpc>
              <a:spcBef>
                <a:spcPts val="300"/>
              </a:spcBef>
              <a:spcAft>
                <a:spcPts val="300"/>
              </a:spcAft>
              <a:buFont typeface="Wingdings" panose="05000000000000000000" pitchFamily="2" charset="2"/>
              <a:buChar char="v"/>
            </a:pPr>
            <a:endParaRPr lang="en-US" sz="2800">
              <a:latin typeface="Arial" pitchFamily="34" charset="0"/>
              <a:cs typeface="Arial" pitchFamily="34" charset="0"/>
            </a:endParaRPr>
          </a:p>
          <a:p>
            <a:pPr algn="just">
              <a:lnSpc>
                <a:spcPct val="150000"/>
              </a:lnSpc>
              <a:spcBef>
                <a:spcPts val="300"/>
              </a:spcBef>
              <a:spcAft>
                <a:spcPts val="300"/>
              </a:spcAft>
              <a:buFont typeface="Wingdings" panose="05000000000000000000" pitchFamily="2" charset="2"/>
              <a:buChar char="§"/>
            </a:pPr>
            <a:endParaRPr lang="en-US" sz="2800">
              <a:latin typeface="Arial" pitchFamily="34" charset="0"/>
              <a:cs typeface="Arial" pitchFamily="34" charset="0"/>
            </a:endParaRPr>
          </a:p>
          <a:p>
            <a:pPr marL="463550" indent="-463550" algn="just">
              <a:lnSpc>
                <a:spcPct val="150000"/>
              </a:lnSpc>
              <a:spcBef>
                <a:spcPts val="300"/>
              </a:spcBef>
              <a:spcAft>
                <a:spcPts val="300"/>
              </a:spcAft>
              <a:buFont typeface="Wingdings" panose="05000000000000000000" pitchFamily="2" charset="2"/>
              <a:buChar char="v"/>
            </a:pPr>
            <a:endParaRPr lang="en-US" sz="2800">
              <a:latin typeface="Arial" pitchFamily="34" charset="0"/>
              <a:cs typeface="Arial" pitchFamily="34" charset="0"/>
            </a:endParaRPr>
          </a:p>
        </p:txBody>
      </p:sp>
    </p:spTree>
    <p:extLst>
      <p:ext uri="{BB962C8B-B14F-4D97-AF65-F5344CB8AC3E}">
        <p14:creationId xmlns:p14="http://schemas.microsoft.com/office/powerpoint/2010/main" val="201038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Quan hệ 1-1 (tt)</a:t>
            </a:r>
          </a:p>
        </p:txBody>
      </p:sp>
      <p:sp>
        <p:nvSpPr>
          <p:cNvPr id="3" name="Content Placeholder 2"/>
          <p:cNvSpPr>
            <a:spLocks noGrp="1"/>
          </p:cNvSpPr>
          <p:nvPr>
            <p:ph idx="1"/>
          </p:nvPr>
        </p:nvSpPr>
        <p:spPr>
          <a:xfrm>
            <a:off x="381000" y="1551856"/>
            <a:ext cx="83820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latin typeface="Arial" panose="020B0604020202020204" pitchFamily="34" charset="0"/>
                <a:cs typeface="Arial" pitchFamily="34" charset="0"/>
              </a:rPr>
              <a:t>Ký hiệu:</a:t>
            </a:r>
          </a:p>
          <a:p>
            <a:pPr marL="0" indent="0" algn="just">
              <a:lnSpc>
                <a:spcPct val="130000"/>
              </a:lnSpc>
              <a:spcBef>
                <a:spcPts val="300"/>
              </a:spcBef>
              <a:spcAft>
                <a:spcPts val="300"/>
              </a:spcAft>
              <a:buNone/>
            </a:pPr>
            <a:endParaRPr lang="en-US">
              <a:latin typeface="Arial" panose="020B0604020202020204" pitchFamily="34" charset="0"/>
              <a:cs typeface="Arial" pitchFamily="34" charset="0"/>
            </a:endParaRPr>
          </a:p>
          <a:p>
            <a:pPr marL="0" indent="0" algn="just">
              <a:lnSpc>
                <a:spcPct val="130000"/>
              </a:lnSpc>
              <a:spcBef>
                <a:spcPts val="300"/>
              </a:spcBef>
              <a:spcAft>
                <a:spcPts val="300"/>
              </a:spcAft>
              <a:buNone/>
            </a:pPr>
            <a:endParaRPr lang="en-US" sz="14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vi-VN">
                <a:latin typeface="Arial" panose="020B0604020202020204" pitchFamily="34" charset="0"/>
                <a:cs typeface="Arial" panose="020B0604020202020204" pitchFamily="34" charset="0"/>
              </a:rPr>
              <a:t>Trong hình vẽ trên ta nói: </a:t>
            </a:r>
            <a:r>
              <a:rPr lang="en-US" b="1">
                <a:latin typeface="Arial" panose="020B0604020202020204" pitchFamily="34" charset="0"/>
                <a:cs typeface="Arial"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với </a:t>
            </a:r>
            <a:r>
              <a:rPr lang="en-US" b="1">
                <a:latin typeface="Arial" panose="020B0604020202020204" pitchFamily="34" charset="0"/>
                <a:cs typeface="Arial"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và </a:t>
            </a:r>
            <a:r>
              <a:rPr lang="en-US" b="1">
                <a:latin typeface="Arial" panose="020B0604020202020204" pitchFamily="34" charset="0"/>
                <a:cs typeface="Arial" pitchFamily="34" charset="0"/>
              </a:rPr>
              <a:t>1</a:t>
            </a:r>
            <a:r>
              <a:rPr lang="vi-VN">
                <a:latin typeface="Arial" panose="020B0604020202020204" pitchFamily="34" charset="0"/>
                <a:cs typeface="Arial" panose="020B0604020202020204" pitchFamily="34" charset="0"/>
              </a:rPr>
              <a:t> đối tượn</a:t>
            </a:r>
            <a:r>
              <a:rPr lang="en-US">
                <a:latin typeface="Arial" panose="020B0604020202020204" pitchFamily="34" charset="0"/>
                <a:cs typeface="Arial" panose="020B0604020202020204" pitchFamily="34" charset="0"/>
              </a:rPr>
              <a:t>g thuộc </a:t>
            </a:r>
            <a:r>
              <a:rPr lang="vi-VN">
                <a:latin typeface="Arial" panose="020B0604020202020204" pitchFamily="34" charset="0"/>
                <a:cs typeface="Arial" panose="020B0604020202020204" pitchFamily="34" charset="0"/>
              </a:rPr>
              <a:t>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a:t>
            </a:r>
            <a:r>
              <a:rPr lang="vi-VN" u="sng">
                <a:latin typeface="Arial" panose="020B0604020202020204" pitchFamily="34" charset="0"/>
                <a:cs typeface="Arial" panose="020B0604020202020204" pitchFamily="34" charset="0"/>
              </a:rPr>
              <a:t>duy nhất</a:t>
            </a:r>
            <a:r>
              <a:rPr lang="vi-VN">
                <a:latin typeface="Arial" panose="020B0604020202020204" pitchFamily="34" charset="0"/>
                <a:cs typeface="Arial" panose="020B0604020202020204" pitchFamily="34" charset="0"/>
              </a:rPr>
              <a:t> với </a:t>
            </a:r>
            <a:r>
              <a:rPr lang="en-US" b="1">
                <a:latin typeface="Arial" panose="020B0604020202020204" pitchFamily="34" charset="0"/>
                <a:cs typeface="Arial"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grpSp>
        <p:nvGrpSpPr>
          <p:cNvPr id="8" name="Group 7">
            <a:extLst>
              <a:ext uri="{FF2B5EF4-FFF2-40B4-BE49-F238E27FC236}">
                <a16:creationId xmlns:a16="http://schemas.microsoft.com/office/drawing/2014/main" id="{5C8C345A-1936-4E8B-ADD5-2048764A60BD}"/>
              </a:ext>
            </a:extLst>
          </p:cNvPr>
          <p:cNvGrpSpPr/>
          <p:nvPr/>
        </p:nvGrpSpPr>
        <p:grpSpPr>
          <a:xfrm>
            <a:off x="2743200" y="2133600"/>
            <a:ext cx="5105400" cy="785648"/>
            <a:chOff x="2743200" y="2133600"/>
            <a:chExt cx="5105400" cy="785648"/>
          </a:xfrm>
        </p:grpSpPr>
        <p:cxnSp>
          <p:nvCxnSpPr>
            <p:cNvPr id="10" name="Straight Connector 9"/>
            <p:cNvCxnSpPr>
              <a:stCxn id="7" idx="3"/>
              <a:endCxn id="9" idx="1"/>
            </p:cNvCxnSpPr>
            <p:nvPr/>
          </p:nvCxnSpPr>
          <p:spPr>
            <a:xfrm>
              <a:off x="4267200" y="26144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324600" y="23096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B</a:t>
              </a:r>
            </a:p>
          </p:txBody>
        </p:sp>
        <p:sp>
          <p:nvSpPr>
            <p:cNvPr id="7" name="Rectangle 6"/>
            <p:cNvSpPr/>
            <p:nvPr/>
          </p:nvSpPr>
          <p:spPr>
            <a:xfrm>
              <a:off x="2743200" y="23096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A</a:t>
              </a:r>
            </a:p>
          </p:txBody>
        </p:sp>
        <p:sp>
          <p:nvSpPr>
            <p:cNvPr id="12" name="TextBox 11"/>
            <p:cNvSpPr txBox="1"/>
            <p:nvPr/>
          </p:nvSpPr>
          <p:spPr>
            <a:xfrm>
              <a:off x="4572000" y="2133600"/>
              <a:ext cx="1447800" cy="461665"/>
            </a:xfrm>
            <a:prstGeom prst="rect">
              <a:avLst/>
            </a:prstGeom>
            <a:noFill/>
          </p:spPr>
          <p:txBody>
            <a:bodyPr wrap="square" rtlCol="0">
              <a:spAutoFit/>
            </a:bodyPr>
            <a:lstStyle/>
            <a:p>
              <a:pPr algn="ctr"/>
              <a:r>
                <a:rPr lang="en-US" sz="2400">
                  <a:solidFill>
                    <a:srgbClr val="0000FF"/>
                  </a:solidFill>
                </a:rPr>
                <a:t>Quan hệ</a:t>
              </a:r>
            </a:p>
          </p:txBody>
        </p:sp>
      </p:grpSp>
    </p:spTree>
    <p:extLst>
      <p:ext uri="{BB962C8B-B14F-4D97-AF65-F5344CB8AC3E}">
        <p14:creationId xmlns:p14="http://schemas.microsoft.com/office/powerpoint/2010/main" val="2728543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3.7 Lớp cơ sở là thành phần</a:t>
            </a:r>
            <a:br>
              <a:rPr lang="en-US" sz="3600" b="1">
                <a:effectLst>
                  <a:outerShdw blurRad="38100" dist="38100" dir="2700000" algn="tl">
                    <a:srgbClr val="000000">
                      <a:alpha val="43137"/>
                    </a:srgbClr>
                  </a:outerShdw>
                </a:effectLst>
                <a:latin typeface="Arial" pitchFamily="34" charset="0"/>
                <a:cs typeface="Arial" pitchFamily="34" charset="0"/>
              </a:rPr>
            </a:br>
            <a:r>
              <a:rPr lang="en-US" sz="3600" b="1">
                <a:effectLst>
                  <a:outerShdw blurRad="38100" dist="38100" dir="2700000" algn="tl">
                    <a:srgbClr val="000000">
                      <a:alpha val="43137"/>
                    </a:srgbClr>
                  </a:outerShdw>
                </a:effectLst>
                <a:latin typeface="Arial" pitchFamily="34" charset="0"/>
                <a:cs typeface="Arial" pitchFamily="34" charset="0"/>
              </a:rPr>
              <a:t>của lớp dẫn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11" name="Rectangle 6">
            <a:extLst>
              <a:ext uri="{FF2B5EF4-FFF2-40B4-BE49-F238E27FC236}">
                <a16:creationId xmlns:a16="http://schemas.microsoft.com/office/drawing/2014/main" id="{A8ECBE32-CD9D-430D-BD08-1072D8FC5D06}"/>
              </a:ext>
            </a:extLst>
          </p:cNvPr>
          <p:cNvSpPr>
            <a:spLocks noChangeArrowheads="1"/>
          </p:cNvSpPr>
          <p:nvPr/>
        </p:nvSpPr>
        <p:spPr bwMode="auto">
          <a:xfrm>
            <a:off x="111825" y="1612075"/>
            <a:ext cx="4419600" cy="48006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DIEM</a:t>
            </a:r>
            <a:r>
              <a:rPr lang="en-US" sz="1800" b="0">
                <a:solidFill>
                  <a:srgbClr val="000000"/>
                </a:solidFill>
                <a:latin typeface="Arial" panose="020B0604020202020204" pitchFamily="34" charset="0"/>
                <a:cs typeface="Arial" panose="020B0604020202020204" pitchFamily="34" charset="0"/>
              </a:rPr>
              <a:t> {</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x, y;</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DIEM() { x = y = 0.0; }</a:t>
            </a:r>
          </a:p>
          <a:p>
            <a:pPr indent="463550"/>
            <a:r>
              <a:rPr lang="fr-FR" sz="1800" b="0">
                <a:solidFill>
                  <a:srgbClr val="000000"/>
                </a:solidFill>
                <a:latin typeface="Arial" panose="020B0604020202020204" pitchFamily="34" charset="0"/>
                <a:cs typeface="Arial" panose="020B0604020202020204" pitchFamily="34" charset="0"/>
              </a:rPr>
              <a:t>DIEM(</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xx</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yy</a:t>
            </a:r>
            <a:r>
              <a:rPr lang="fr-FR" sz="1800" b="0">
                <a:solidFill>
                  <a:srgbClr val="000000"/>
                </a:solidFill>
                <a:latin typeface="Arial" panose="020B0604020202020204" pitchFamily="34" charset="0"/>
                <a:cs typeface="Arial" panose="020B0604020202020204" pitchFamily="34" charset="0"/>
              </a:rPr>
              <a:t>) {</a:t>
            </a:r>
          </a:p>
          <a:p>
            <a:pPr indent="914400"/>
            <a:r>
              <a:rPr lang="en-US" sz="1800" b="0">
                <a:solidFill>
                  <a:srgbClr val="000000"/>
                </a:solidFill>
                <a:latin typeface="Arial" panose="020B0604020202020204" pitchFamily="34" charset="0"/>
                <a:cs typeface="Arial" panose="020B0604020202020204" pitchFamily="34" charset="0"/>
              </a:rPr>
              <a:t>x = </a:t>
            </a:r>
            <a:r>
              <a:rPr lang="en-US" sz="1800" b="0">
                <a:solidFill>
                  <a:srgbClr val="808080"/>
                </a:solidFill>
                <a:latin typeface="Arial" panose="020B0604020202020204" pitchFamily="34" charset="0"/>
                <a:cs typeface="Arial" panose="020B0604020202020204" pitchFamily="34" charset="0"/>
              </a:rPr>
              <a:t>xx</a:t>
            </a:r>
            <a:r>
              <a:rPr lang="en-US" sz="1800" b="0">
                <a:solidFill>
                  <a:srgbClr val="000000"/>
                </a:solidFill>
                <a:latin typeface="Arial" panose="020B0604020202020204" pitchFamily="34" charset="0"/>
                <a:cs typeface="Arial" panose="020B0604020202020204" pitchFamily="34" charset="0"/>
              </a:rPr>
              <a:t>;</a:t>
            </a:r>
          </a:p>
          <a:p>
            <a:pPr indent="914400"/>
            <a:r>
              <a:rPr lang="en-US" sz="1800" b="0">
                <a:solidFill>
                  <a:srgbClr val="000000"/>
                </a:solidFill>
                <a:latin typeface="Arial" panose="020B0604020202020204" pitchFamily="34" charset="0"/>
                <a:cs typeface="Arial" panose="020B0604020202020204" pitchFamily="34" charset="0"/>
              </a:rPr>
              <a:t>y = </a:t>
            </a:r>
            <a:r>
              <a:rPr lang="en-US" sz="1800" b="0">
                <a:solidFill>
                  <a:srgbClr val="808080"/>
                </a:solidFill>
                <a:latin typeface="Arial" panose="020B0604020202020204" pitchFamily="34" charset="0"/>
                <a:cs typeface="Arial" panose="020B0604020202020204" pitchFamily="34" charset="0"/>
              </a:rPr>
              <a:t>yy</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HINHTRON</a:t>
            </a:r>
            <a:r>
              <a:rPr lang="en-US" sz="1800" b="0">
                <a:solidFill>
                  <a:srgbClr val="000000"/>
                </a:solidFill>
                <a:latin typeface="Arial" panose="020B0604020202020204" pitchFamily="34" charset="0"/>
                <a:cs typeface="Arial" panose="020B0604020202020204" pitchFamily="34" charset="0"/>
              </a:rPr>
              <a:t> </a:t>
            </a:r>
            <a:r>
              <a:rPr lang="en-US" sz="1800" b="0">
                <a:solidFill>
                  <a:srgbClr val="FF0000"/>
                </a:solidFill>
                <a:latin typeface="Arial" panose="020B0604020202020204" pitchFamily="34" charset="0"/>
                <a:cs typeface="Arial" panose="020B0604020202020204" pitchFamily="34" charset="0"/>
              </a:rPr>
              <a:t>: public DIEM</a:t>
            </a:r>
            <a:r>
              <a:rPr lang="en-US" sz="1800" b="0">
                <a:solidFill>
                  <a:srgbClr val="000000"/>
                </a:solidFill>
                <a:latin typeface="Arial" panose="020B0604020202020204" pitchFamily="34" charset="0"/>
                <a:cs typeface="Arial" panose="020B0604020202020204" pitchFamily="34" charset="0"/>
              </a:rPr>
              <a:t> {</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r;</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HINHTRON() { r = 0.0; }</a:t>
            </a:r>
          </a:p>
          <a:p>
            <a:pPr marL="463550"/>
            <a:r>
              <a:rPr lang="fr-FR" sz="1800" b="0">
                <a:solidFill>
                  <a:srgbClr val="000000"/>
                </a:solidFill>
                <a:latin typeface="Arial" panose="020B0604020202020204" pitchFamily="34" charset="0"/>
                <a:cs typeface="Arial" panose="020B0604020202020204" pitchFamily="34" charset="0"/>
              </a:rPr>
              <a:t>HINHTRON(</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xx</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yy</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rr</a:t>
            </a:r>
            <a:r>
              <a:rPr lang="fr-FR" sz="1800" b="0">
                <a:solidFill>
                  <a:srgbClr val="000000"/>
                </a:solidFill>
                <a:latin typeface="Arial" panose="020B0604020202020204" pitchFamily="34" charset="0"/>
                <a:cs typeface="Arial" panose="020B0604020202020204" pitchFamily="34" charset="0"/>
              </a:rPr>
              <a:t>) </a:t>
            </a:r>
            <a:r>
              <a:rPr lang="fr-FR" sz="1800" b="0">
                <a:solidFill>
                  <a:srgbClr val="FF0000"/>
                </a:solidFill>
                <a:latin typeface="Arial" panose="020B0604020202020204" pitchFamily="34" charset="0"/>
                <a:cs typeface="Arial" panose="020B0604020202020204" pitchFamily="34" charset="0"/>
              </a:rPr>
              <a:t>: DIEM(xx,yy)</a:t>
            </a:r>
            <a:r>
              <a:rPr lang="fr-FR" sz="1800" b="0">
                <a:solidFill>
                  <a:srgbClr val="000000"/>
                </a:solidFill>
                <a:latin typeface="Arial" panose="020B0604020202020204" pitchFamily="34" charset="0"/>
                <a:cs typeface="Arial" panose="020B0604020202020204" pitchFamily="34" charset="0"/>
              </a:rPr>
              <a:t> {</a:t>
            </a:r>
            <a:r>
              <a:rPr lang="en-US" sz="1800" b="0">
                <a:solidFill>
                  <a:srgbClr val="000000"/>
                </a:solidFill>
                <a:latin typeface="Arial" panose="020B0604020202020204" pitchFamily="34" charset="0"/>
                <a:cs typeface="Arial" panose="020B0604020202020204" pitchFamily="34" charset="0"/>
              </a:rPr>
              <a:t>r = </a:t>
            </a:r>
            <a:r>
              <a:rPr lang="en-US" sz="1800" b="0">
                <a:solidFill>
                  <a:srgbClr val="808080"/>
                </a:solidFill>
                <a:latin typeface="Arial" panose="020B0604020202020204" pitchFamily="34" charset="0"/>
                <a:cs typeface="Arial" panose="020B0604020202020204" pitchFamily="34" charset="0"/>
              </a:rPr>
              <a:t>rr</a:t>
            </a:r>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 </a:t>
            </a:r>
            <a:endParaRPr lang="en-US" altLang="zh-TW" sz="1800" b="0">
              <a:solidFill>
                <a:srgbClr val="000066"/>
              </a:solidFill>
              <a:latin typeface="Arial" panose="020B0604020202020204" pitchFamily="34" charset="0"/>
              <a:ea typeface="新細明體" pitchFamily="18" charset="-120"/>
              <a:cs typeface="Arial" panose="020B0604020202020204" pitchFamily="34" charset="0"/>
            </a:endParaRPr>
          </a:p>
        </p:txBody>
      </p:sp>
      <p:sp>
        <p:nvSpPr>
          <p:cNvPr id="12" name="Rectangle 6">
            <a:extLst>
              <a:ext uri="{FF2B5EF4-FFF2-40B4-BE49-F238E27FC236}">
                <a16:creationId xmlns:a16="http://schemas.microsoft.com/office/drawing/2014/main" id="{F0C3F1DE-E2D8-4B06-AD42-1958B58BF1D0}"/>
              </a:ext>
            </a:extLst>
          </p:cNvPr>
          <p:cNvSpPr>
            <a:spLocks noChangeArrowheads="1"/>
          </p:cNvSpPr>
          <p:nvPr/>
        </p:nvSpPr>
        <p:spPr bwMode="auto">
          <a:xfrm>
            <a:off x="4636325" y="1619000"/>
            <a:ext cx="4419600" cy="48006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DIEM</a:t>
            </a:r>
            <a:r>
              <a:rPr lang="en-US" sz="1800" b="0">
                <a:solidFill>
                  <a:srgbClr val="000000"/>
                </a:solidFill>
                <a:latin typeface="Arial" panose="020B0604020202020204" pitchFamily="34" charset="0"/>
                <a:cs typeface="Arial" panose="020B0604020202020204" pitchFamily="34" charset="0"/>
              </a:rPr>
              <a:t> {</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x, y;</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DIEM() { x = y = 0.0; }</a:t>
            </a:r>
          </a:p>
          <a:p>
            <a:pPr indent="463550"/>
            <a:r>
              <a:rPr lang="fr-FR" sz="1800" b="0">
                <a:solidFill>
                  <a:srgbClr val="000000"/>
                </a:solidFill>
                <a:latin typeface="Arial" panose="020B0604020202020204" pitchFamily="34" charset="0"/>
                <a:cs typeface="Arial" panose="020B0604020202020204" pitchFamily="34" charset="0"/>
              </a:rPr>
              <a:t>DIEM(</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xx</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yy</a:t>
            </a:r>
            <a:r>
              <a:rPr lang="fr-FR" sz="1800" b="0">
                <a:solidFill>
                  <a:srgbClr val="000000"/>
                </a:solidFill>
                <a:latin typeface="Arial" panose="020B0604020202020204" pitchFamily="34" charset="0"/>
                <a:cs typeface="Arial" panose="020B0604020202020204" pitchFamily="34" charset="0"/>
              </a:rPr>
              <a:t>) {</a:t>
            </a:r>
          </a:p>
          <a:p>
            <a:pPr indent="914400"/>
            <a:r>
              <a:rPr lang="en-US" sz="1800" b="0">
                <a:solidFill>
                  <a:srgbClr val="000000"/>
                </a:solidFill>
                <a:latin typeface="Arial" panose="020B0604020202020204" pitchFamily="34" charset="0"/>
                <a:cs typeface="Arial" panose="020B0604020202020204" pitchFamily="34" charset="0"/>
              </a:rPr>
              <a:t>x = </a:t>
            </a:r>
            <a:r>
              <a:rPr lang="en-US" sz="1800" b="0">
                <a:solidFill>
                  <a:srgbClr val="808080"/>
                </a:solidFill>
                <a:latin typeface="Arial" panose="020B0604020202020204" pitchFamily="34" charset="0"/>
                <a:cs typeface="Arial" panose="020B0604020202020204" pitchFamily="34" charset="0"/>
              </a:rPr>
              <a:t>xx</a:t>
            </a:r>
            <a:r>
              <a:rPr lang="en-US" sz="1800" b="0">
                <a:solidFill>
                  <a:srgbClr val="000000"/>
                </a:solidFill>
                <a:latin typeface="Arial" panose="020B0604020202020204" pitchFamily="34" charset="0"/>
                <a:cs typeface="Arial" panose="020B0604020202020204" pitchFamily="34" charset="0"/>
              </a:rPr>
              <a:t>;</a:t>
            </a:r>
          </a:p>
          <a:p>
            <a:pPr indent="914400"/>
            <a:r>
              <a:rPr lang="en-US" sz="1800" b="0">
                <a:solidFill>
                  <a:srgbClr val="000000"/>
                </a:solidFill>
                <a:latin typeface="Arial" panose="020B0604020202020204" pitchFamily="34" charset="0"/>
                <a:cs typeface="Arial" panose="020B0604020202020204" pitchFamily="34" charset="0"/>
              </a:rPr>
              <a:t>y = </a:t>
            </a:r>
            <a:r>
              <a:rPr lang="en-US" sz="1800" b="0">
                <a:solidFill>
                  <a:srgbClr val="808080"/>
                </a:solidFill>
                <a:latin typeface="Arial" panose="020B0604020202020204" pitchFamily="34" charset="0"/>
                <a:cs typeface="Arial" panose="020B0604020202020204" pitchFamily="34" charset="0"/>
              </a:rPr>
              <a:t>yy</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HINHTRON</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FF0000"/>
                </a:solidFill>
                <a:latin typeface="Arial" panose="020B0604020202020204" pitchFamily="34" charset="0"/>
                <a:cs typeface="Arial" panose="020B0604020202020204" pitchFamily="34" charset="0"/>
              </a:rPr>
              <a:t>DIEM d;</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r;</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marL="463550"/>
            <a:r>
              <a:rPr lang="en-US" sz="1800" b="0">
                <a:solidFill>
                  <a:srgbClr val="000000"/>
                </a:solidFill>
                <a:latin typeface="Arial" panose="020B0604020202020204" pitchFamily="34" charset="0"/>
                <a:cs typeface="Arial" panose="020B0604020202020204" pitchFamily="34" charset="0"/>
              </a:rPr>
              <a:t>HINHTRON()</a:t>
            </a:r>
            <a:r>
              <a:rPr lang="en-US" sz="1800" b="0">
                <a:solidFill>
                  <a:srgbClr val="FF0000"/>
                </a:solidFill>
                <a:latin typeface="Arial" panose="020B0604020202020204" pitchFamily="34" charset="0"/>
                <a:cs typeface="Arial" panose="020B0604020202020204" pitchFamily="34" charset="0"/>
              </a:rPr>
              <a:t>: d() </a:t>
            </a:r>
            <a:r>
              <a:rPr lang="en-US" sz="1800" b="0">
                <a:solidFill>
                  <a:srgbClr val="000000"/>
                </a:solidFill>
                <a:latin typeface="Arial" panose="020B0604020202020204" pitchFamily="34" charset="0"/>
                <a:cs typeface="Arial" panose="020B0604020202020204" pitchFamily="34" charset="0"/>
              </a:rPr>
              <a:t>{ r = 0.0; }</a:t>
            </a:r>
          </a:p>
          <a:p>
            <a:pPr marL="463550"/>
            <a:r>
              <a:rPr lang="fr-FR" sz="1800" b="0">
                <a:solidFill>
                  <a:srgbClr val="000000"/>
                </a:solidFill>
                <a:latin typeface="Arial" panose="020B0604020202020204" pitchFamily="34" charset="0"/>
                <a:cs typeface="Arial" panose="020B0604020202020204" pitchFamily="34" charset="0"/>
              </a:rPr>
              <a:t>HINHTRON(</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xx</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yy</a:t>
            </a:r>
            <a:r>
              <a:rPr lang="fr-FR" sz="1800" b="0">
                <a:solidFill>
                  <a:srgbClr val="000000"/>
                </a:solidFill>
                <a:latin typeface="Arial" panose="020B0604020202020204" pitchFamily="34" charset="0"/>
                <a:cs typeface="Arial" panose="020B0604020202020204" pitchFamily="34" charset="0"/>
              </a:rPr>
              <a:t>, </a:t>
            </a:r>
            <a:r>
              <a:rPr lang="fr-FR" sz="1800" b="0">
                <a:solidFill>
                  <a:srgbClr val="0000FF"/>
                </a:solidFill>
                <a:latin typeface="Arial" panose="020B0604020202020204" pitchFamily="34" charset="0"/>
                <a:cs typeface="Arial" panose="020B0604020202020204" pitchFamily="34" charset="0"/>
              </a:rPr>
              <a:t>double</a:t>
            </a:r>
            <a:r>
              <a:rPr lang="fr-FR" sz="1800" b="0">
                <a:solidFill>
                  <a:srgbClr val="000000"/>
                </a:solidFill>
                <a:latin typeface="Arial" panose="020B0604020202020204" pitchFamily="34" charset="0"/>
                <a:cs typeface="Arial" panose="020B0604020202020204" pitchFamily="34" charset="0"/>
              </a:rPr>
              <a:t> </a:t>
            </a:r>
            <a:r>
              <a:rPr lang="fr-FR" sz="1800" b="0">
                <a:solidFill>
                  <a:srgbClr val="808080"/>
                </a:solidFill>
                <a:latin typeface="Arial" panose="020B0604020202020204" pitchFamily="34" charset="0"/>
                <a:cs typeface="Arial" panose="020B0604020202020204" pitchFamily="34" charset="0"/>
              </a:rPr>
              <a:t>rr</a:t>
            </a:r>
            <a:r>
              <a:rPr lang="fr-FR" sz="1800" b="0">
                <a:solidFill>
                  <a:srgbClr val="000000"/>
                </a:solidFill>
                <a:latin typeface="Arial" panose="020B0604020202020204" pitchFamily="34" charset="0"/>
                <a:cs typeface="Arial" panose="020B0604020202020204" pitchFamily="34" charset="0"/>
              </a:rPr>
              <a:t>) </a:t>
            </a:r>
            <a:r>
              <a:rPr lang="fr-FR" sz="1800" b="0">
                <a:solidFill>
                  <a:srgbClr val="FF0000"/>
                </a:solidFill>
                <a:latin typeface="Arial" panose="020B0604020202020204" pitchFamily="34" charset="0"/>
                <a:cs typeface="Arial" panose="020B0604020202020204" pitchFamily="34" charset="0"/>
              </a:rPr>
              <a:t>: d(xx,yy)</a:t>
            </a:r>
            <a:r>
              <a:rPr lang="fr-FR" sz="1800" b="0">
                <a:solidFill>
                  <a:srgbClr val="000000"/>
                </a:solidFill>
                <a:latin typeface="Arial" panose="020B0604020202020204" pitchFamily="34" charset="0"/>
                <a:cs typeface="Arial" panose="020B0604020202020204" pitchFamily="34" charset="0"/>
              </a:rPr>
              <a:t> {</a:t>
            </a:r>
            <a:r>
              <a:rPr lang="en-US" sz="1800" b="0">
                <a:solidFill>
                  <a:srgbClr val="000000"/>
                </a:solidFill>
                <a:latin typeface="Arial" panose="020B0604020202020204" pitchFamily="34" charset="0"/>
                <a:cs typeface="Arial" panose="020B0604020202020204" pitchFamily="34" charset="0"/>
              </a:rPr>
              <a:t>r = </a:t>
            </a:r>
            <a:r>
              <a:rPr lang="en-US" sz="1800" b="0">
                <a:solidFill>
                  <a:srgbClr val="808080"/>
                </a:solidFill>
                <a:latin typeface="Arial" panose="020B0604020202020204" pitchFamily="34" charset="0"/>
                <a:cs typeface="Arial" panose="020B0604020202020204" pitchFamily="34" charset="0"/>
              </a:rPr>
              <a:t>rr</a:t>
            </a:r>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endParaRPr lang="en-US" altLang="zh-TW" sz="1800" b="0">
              <a:solidFill>
                <a:srgbClr val="000066"/>
              </a:solidFill>
              <a:latin typeface="Arial" panose="020B0604020202020204" pitchFamily="34" charset="0"/>
              <a:ea typeface="新細明體" pitchFamily="18" charset="-120"/>
              <a:cs typeface="Arial" panose="020B0604020202020204" pitchFamily="34" charset="0"/>
            </a:endParaRPr>
          </a:p>
        </p:txBody>
      </p:sp>
    </p:spTree>
    <p:extLst>
      <p:ext uri="{BB962C8B-B14F-4D97-AF65-F5344CB8AC3E}">
        <p14:creationId xmlns:p14="http://schemas.microsoft.com/office/powerpoint/2010/main" val="3415393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3.8 </a:t>
            </a:r>
            <a:r>
              <a:rPr lang="vi-VN" b="1">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704256"/>
            <a:ext cx="8382000" cy="49251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Mặc dù lớp dẫn xuất được thừa kế tất cả các thành phần của lớp cơ sở (thuộc tính và phương thức), nhưng trong lớp dẫn xuất không thể truy nhập đến tất cả các thành phần này.</a:t>
            </a:r>
          </a:p>
          <a:p>
            <a:pPr marL="463550" indent="-46355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Thường thì các thuộc tính của lớp cơ sở sẽ được truy nhập </a:t>
            </a:r>
            <a:r>
              <a:rPr lang="en-US" sz="2800" u="sng">
                <a:solidFill>
                  <a:schemeClr val="tx1">
                    <a:lumMod val="95000"/>
                    <a:lumOff val="5000"/>
                  </a:schemeClr>
                </a:solidFill>
                <a:latin typeface="Arial" pitchFamily="34" charset="0"/>
                <a:cs typeface="Arial" pitchFamily="34" charset="0"/>
              </a:rPr>
              <a:t>thông qua các phương thức </a:t>
            </a:r>
            <a:r>
              <a:rPr lang="en-US" sz="2800" b="1" u="sng">
                <a:latin typeface="Arial" pitchFamily="34" charset="0"/>
                <a:cs typeface="Arial" pitchFamily="34" charset="0"/>
              </a:rPr>
              <a:t>public</a:t>
            </a:r>
            <a:r>
              <a:rPr lang="en-US" sz="2800" u="sng">
                <a:latin typeface="Arial" pitchFamily="34" charset="0"/>
                <a:cs typeface="Arial" pitchFamily="34" charset="0"/>
              </a:rPr>
              <a:t> mà lớp cơ sở cung cấp</a:t>
            </a:r>
            <a:r>
              <a:rPr lang="en-US" sz="28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Tree>
    <p:extLst>
      <p:ext uri="{BB962C8B-B14F-4D97-AF65-F5344CB8AC3E}">
        <p14:creationId xmlns:p14="http://schemas.microsoft.com/office/powerpoint/2010/main" val="1029817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3.8 </a:t>
            </a:r>
            <a:r>
              <a:rPr lang="vi-VN" b="1">
                <a:effectLst>
                  <a:outerShdw blurRad="38100" dist="38100" dir="2700000" algn="tl">
                    <a:srgbClr val="000000">
                      <a:alpha val="43137"/>
                    </a:srgbClr>
                  </a:outerShdw>
                </a:effectLst>
                <a:latin typeface="Arial" pitchFamily="34" charset="0"/>
                <a:cs typeface="Arial" pitchFamily="34" charset="0"/>
              </a:rPr>
              <a:t>Phạm vi truy xuất</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00200"/>
            <a:ext cx="8458200" cy="4925144"/>
          </a:xfrm>
        </p:spPr>
        <p:txBody>
          <a:bodyPr>
            <a:noAutofit/>
          </a:bodyPr>
          <a:lstStyle/>
          <a:p>
            <a:pPr marL="463550" indent="-463550" algn="just">
              <a:lnSpc>
                <a:spcPct val="140000"/>
              </a:lnSpc>
              <a:spcBef>
                <a:spcPts val="0"/>
              </a:spcBef>
              <a:buFont typeface="Wingdings" panose="05000000000000000000" pitchFamily="2" charset="2"/>
              <a:buChar char="v"/>
            </a:pPr>
            <a:r>
              <a:rPr lang="en-US" sz="2500">
                <a:latin typeface="Arial" panose="020B0604020202020204" pitchFamily="34" charset="0"/>
                <a:cs typeface="Arial" panose="020B0604020202020204" pitchFamily="34" charset="0"/>
              </a:rPr>
              <a:t>Việc truy nhập đến các thành phần của lớp cơ sở phụ thuộc vào 2 yếu tố:</a:t>
            </a:r>
          </a:p>
          <a:p>
            <a:pPr marL="914400" indent="-450850" algn="just">
              <a:lnSpc>
                <a:spcPct val="140000"/>
              </a:lnSpc>
              <a:spcBef>
                <a:spcPts val="0"/>
              </a:spcBef>
              <a:buFont typeface="+mj-lt"/>
              <a:buAutoNum type="arabicParenR"/>
            </a:pPr>
            <a:r>
              <a:rPr lang="en-US" sz="2500">
                <a:latin typeface="Arial" panose="020B0604020202020204" pitchFamily="34" charset="0"/>
                <a:cs typeface="Arial" panose="020B0604020202020204" pitchFamily="34" charset="0"/>
              </a:rPr>
              <a:t>Các thành phần đó </a:t>
            </a:r>
            <a:r>
              <a:rPr lang="en-US" sz="2500" u="sng">
                <a:latin typeface="Arial" panose="020B0604020202020204" pitchFamily="34" charset="0"/>
                <a:cs typeface="Arial" panose="020B0604020202020204" pitchFamily="34" charset="0"/>
              </a:rPr>
              <a:t>được khai báo</a:t>
            </a:r>
            <a:r>
              <a:rPr lang="en-US" sz="2500">
                <a:latin typeface="Arial" panose="020B0604020202020204" pitchFamily="34" charset="0"/>
                <a:cs typeface="Arial" panose="020B0604020202020204" pitchFamily="34" charset="0"/>
              </a:rPr>
              <a:t> là</a:t>
            </a:r>
            <a:r>
              <a:rPr lang="en-US" sz="2500">
                <a:solidFill>
                  <a:srgbClr val="0000FF"/>
                </a:solidFill>
                <a:latin typeface="Arial" panose="020B0604020202020204" pitchFamily="34" charset="0"/>
                <a:cs typeface="Arial" panose="020B0604020202020204" pitchFamily="34" charset="0"/>
              </a:rPr>
              <a:t> private </a:t>
            </a:r>
            <a:r>
              <a:rPr lang="en-US" sz="2500">
                <a:latin typeface="Arial" panose="020B0604020202020204" pitchFamily="34" charset="0"/>
                <a:cs typeface="Arial" panose="020B0604020202020204" pitchFamily="34" charset="0"/>
              </a:rPr>
              <a:t>(mặc định)</a:t>
            </a:r>
            <a:r>
              <a:rPr lang="en-US" sz="2500">
                <a:solidFill>
                  <a:srgbClr val="0000FF"/>
                </a:solidFill>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hay</a:t>
            </a:r>
            <a:r>
              <a:rPr lang="en-US" sz="2500">
                <a:solidFill>
                  <a:srgbClr val="0000FF"/>
                </a:solidFill>
                <a:latin typeface="Arial" panose="020B0604020202020204" pitchFamily="34" charset="0"/>
                <a:cs typeface="Arial" panose="020B0604020202020204" pitchFamily="34" charset="0"/>
              </a:rPr>
              <a:t> public </a:t>
            </a:r>
            <a:r>
              <a:rPr lang="en-US" sz="2500">
                <a:latin typeface="Arial" panose="020B0604020202020204" pitchFamily="34" charset="0"/>
                <a:cs typeface="Arial" panose="020B0604020202020204" pitchFamily="34" charset="0"/>
              </a:rPr>
              <a:t>hay</a:t>
            </a:r>
            <a:r>
              <a:rPr lang="en-US" sz="2500">
                <a:solidFill>
                  <a:srgbClr val="0000FF"/>
                </a:solidFill>
                <a:latin typeface="Arial" panose="020B0604020202020204" pitchFamily="34" charset="0"/>
                <a:cs typeface="Arial" panose="020B0604020202020204" pitchFamily="34" charset="0"/>
              </a:rPr>
              <a:t> protected</a:t>
            </a:r>
            <a:r>
              <a:rPr lang="en-US" sz="2500">
                <a:latin typeface="Arial" panose="020B0604020202020204" pitchFamily="34" charset="0"/>
                <a:cs typeface="Arial" panose="020B0604020202020204" pitchFamily="34" charset="0"/>
              </a:rPr>
              <a:t> trong lớp cơ sở.</a:t>
            </a:r>
          </a:p>
          <a:p>
            <a:pPr marL="463550" indent="450850" algn="just">
              <a:lnSpc>
                <a:spcPct val="140000"/>
              </a:lnSpc>
              <a:spcBef>
                <a:spcPts val="0"/>
              </a:spcBef>
              <a:buNone/>
            </a:pPr>
            <a:r>
              <a:rPr lang="en-US" sz="2500">
                <a:solidFill>
                  <a:srgbClr val="FF0000"/>
                </a:solidFill>
                <a:latin typeface="Arial" panose="020B0604020202020204" pitchFamily="34" charset="0"/>
                <a:cs typeface="Arial" panose="020B0604020202020204" pitchFamily="34" charset="0"/>
              </a:rPr>
              <a:t>=&gt; Truy xuất theo chiều dọc.</a:t>
            </a:r>
          </a:p>
          <a:p>
            <a:pPr marL="920750" indent="-457200" algn="just">
              <a:lnSpc>
                <a:spcPct val="140000"/>
              </a:lnSpc>
              <a:spcBef>
                <a:spcPts val="0"/>
              </a:spcBef>
              <a:buFont typeface="+mj-lt"/>
              <a:buAutoNum type="arabicParenR" startAt="2"/>
            </a:pPr>
            <a:r>
              <a:rPr lang="en-US" sz="2500">
                <a:latin typeface="Arial" panose="020B0604020202020204" pitchFamily="34" charset="0"/>
                <a:cs typeface="Arial" panose="020B0604020202020204" pitchFamily="34" charset="0"/>
              </a:rPr>
              <a:t>Kiểu dẫn xuất là </a:t>
            </a:r>
            <a:r>
              <a:rPr lang="en-US" sz="2500">
                <a:solidFill>
                  <a:srgbClr val="0000FF"/>
                </a:solidFill>
                <a:latin typeface="Arial" panose="020B0604020202020204" pitchFamily="34" charset="0"/>
                <a:cs typeface="Arial" panose="020B0604020202020204" pitchFamily="34" charset="0"/>
              </a:rPr>
              <a:t>private</a:t>
            </a:r>
            <a:r>
              <a:rPr lang="en-US" sz="2500">
                <a:latin typeface="Arial" panose="020B0604020202020204" pitchFamily="34" charset="0"/>
                <a:cs typeface="Arial" panose="020B0604020202020204" pitchFamily="34" charset="0"/>
              </a:rPr>
              <a:t> (mặc định) hay </a:t>
            </a:r>
            <a:r>
              <a:rPr lang="en-US" sz="2500">
                <a:solidFill>
                  <a:srgbClr val="0000FF"/>
                </a:solidFill>
                <a:latin typeface="Arial" panose="020B0604020202020204" pitchFamily="34" charset="0"/>
                <a:cs typeface="Arial" panose="020B0604020202020204" pitchFamily="34" charset="0"/>
              </a:rPr>
              <a:t>public </a:t>
            </a:r>
            <a:r>
              <a:rPr lang="en-US" sz="2500">
                <a:latin typeface="Arial" panose="020B0604020202020204" pitchFamily="34" charset="0"/>
                <a:cs typeface="Arial" panose="020B0604020202020204" pitchFamily="34" charset="0"/>
              </a:rPr>
              <a:t>hay</a:t>
            </a:r>
            <a:r>
              <a:rPr lang="en-US" sz="2500">
                <a:solidFill>
                  <a:srgbClr val="0000FF"/>
                </a:solidFill>
                <a:latin typeface="Arial" panose="020B0604020202020204" pitchFamily="34" charset="0"/>
                <a:cs typeface="Arial" panose="020B0604020202020204" pitchFamily="34" charset="0"/>
              </a:rPr>
              <a:t> protected </a:t>
            </a:r>
            <a:r>
              <a:rPr lang="en-US" sz="2500" u="sng">
                <a:latin typeface="Arial" panose="020B0604020202020204" pitchFamily="34" charset="0"/>
                <a:cs typeface="Arial" panose="020B0604020202020204" pitchFamily="34" charset="0"/>
              </a:rPr>
              <a:t>được chỉ định khi định nghĩa lớp dẫn xuất</a:t>
            </a:r>
            <a:r>
              <a:rPr lang="en-US" sz="2500">
                <a:latin typeface="Arial" panose="020B0604020202020204" pitchFamily="34" charset="0"/>
                <a:cs typeface="Arial" panose="020B0604020202020204" pitchFamily="34" charset="0"/>
              </a:rPr>
              <a:t>.</a:t>
            </a:r>
          </a:p>
          <a:p>
            <a:pPr marL="463550" indent="450850" algn="just">
              <a:lnSpc>
                <a:spcPct val="140000"/>
              </a:lnSpc>
              <a:spcBef>
                <a:spcPts val="0"/>
              </a:spcBef>
              <a:buNone/>
            </a:pPr>
            <a:r>
              <a:rPr lang="en-US" sz="2500">
                <a:solidFill>
                  <a:srgbClr val="FF0000"/>
                </a:solidFill>
                <a:latin typeface="Arial" panose="020B0604020202020204" pitchFamily="34" charset="0"/>
                <a:cs typeface="Arial" panose="020B0604020202020204" pitchFamily="34" charset="0"/>
              </a:rPr>
              <a:t>=&gt; Truy xuất theo chiều ngang.</a:t>
            </a:r>
            <a:endParaRPr lang="en-US" sz="2500" b="1">
              <a:solidFill>
                <a:srgbClr val="FF000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Tree>
    <p:extLst>
      <p:ext uri="{BB962C8B-B14F-4D97-AF65-F5344CB8AC3E}">
        <p14:creationId xmlns:p14="http://schemas.microsoft.com/office/powerpoint/2010/main" val="3902985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3.8.1 </a:t>
            </a:r>
            <a:r>
              <a:rPr lang="vi-VN" sz="4000" b="1">
                <a:effectLst>
                  <a:outerShdw blurRad="38100" dist="38100" dir="2700000" algn="tl">
                    <a:srgbClr val="000000">
                      <a:alpha val="43137"/>
                    </a:srgbClr>
                  </a:outerShdw>
                </a:effectLst>
                <a:latin typeface="Arial" pitchFamily="34" charset="0"/>
                <a:cs typeface="Arial" pitchFamily="34" charset="0"/>
              </a:rPr>
              <a:t>Truy xuất theo chiều dọc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76400"/>
            <a:ext cx="8382000" cy="4572000"/>
          </a:xfrm>
        </p:spPr>
        <p:txBody>
          <a:bodyPr>
            <a:normAutofit/>
          </a:bodyPr>
          <a:lstStyle/>
          <a:p>
            <a:pPr marL="463550" indent="-46355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Th</a:t>
            </a:r>
            <a:r>
              <a:rPr lang="en-US" sz="2800">
                <a:latin typeface="Arial" pitchFamily="34" charset="0"/>
                <a:cs typeface="Arial" pitchFamily="34" charset="0"/>
              </a:rPr>
              <a:t>ành phần</a:t>
            </a:r>
            <a:r>
              <a:rPr lang="vi-VN" sz="2800">
                <a:latin typeface="Arial" pitchFamily="34" charset="0"/>
                <a:cs typeface="Arial" pitchFamily="34" charset="0"/>
              </a:rPr>
              <a:t> </a:t>
            </a:r>
            <a:r>
              <a:rPr lang="vi-VN" sz="2800">
                <a:solidFill>
                  <a:srgbClr val="0000FF"/>
                </a:solidFill>
                <a:latin typeface="Arial" pitchFamily="34" charset="0"/>
                <a:cs typeface="Arial" pitchFamily="34" charset="0"/>
              </a:rPr>
              <a:t>p</a:t>
            </a:r>
            <a:r>
              <a:rPr lang="en-US" sz="2800">
                <a:solidFill>
                  <a:srgbClr val="0000FF"/>
                </a:solidFill>
                <a:latin typeface="Arial" pitchFamily="34" charset="0"/>
                <a:cs typeface="Arial" pitchFamily="34" charset="0"/>
              </a:rPr>
              <a:t>rivate</a:t>
            </a:r>
            <a:endParaRPr lang="vi-VN" sz="2800">
              <a:solidFill>
                <a:srgbClr val="0000FF"/>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Th</a:t>
            </a:r>
            <a:r>
              <a:rPr lang="en-US" sz="2800">
                <a:latin typeface="Arial" pitchFamily="34" charset="0"/>
                <a:cs typeface="Arial" pitchFamily="34" charset="0"/>
              </a:rPr>
              <a:t>ành phần </a:t>
            </a:r>
            <a:r>
              <a:rPr lang="en-US" sz="2800">
                <a:solidFill>
                  <a:srgbClr val="0000FF"/>
                </a:solidFill>
                <a:latin typeface="Arial" pitchFamily="34" charset="0"/>
                <a:cs typeface="Arial" pitchFamily="34" charset="0"/>
              </a:rPr>
              <a:t>public</a:t>
            </a:r>
          </a:p>
          <a:p>
            <a:pPr marL="463550" indent="-46355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Th</a:t>
            </a:r>
            <a:r>
              <a:rPr lang="en-US" sz="2800">
                <a:latin typeface="Arial" pitchFamily="34" charset="0"/>
                <a:cs typeface="Arial" pitchFamily="34" charset="0"/>
              </a:rPr>
              <a:t>ành phần</a:t>
            </a:r>
            <a:r>
              <a:rPr lang="vi-VN" sz="2800">
                <a:latin typeface="Arial" pitchFamily="34" charset="0"/>
                <a:cs typeface="Arial" pitchFamily="34" charset="0"/>
              </a:rPr>
              <a:t> </a:t>
            </a:r>
            <a:r>
              <a:rPr lang="en-US" sz="2800">
                <a:solidFill>
                  <a:srgbClr val="0000FF"/>
                </a:solidFill>
                <a:latin typeface="Arial" pitchFamily="34" charset="0"/>
                <a:cs typeface="Arial" pitchFamily="34" charset="0"/>
              </a:rPr>
              <a:t>protected</a:t>
            </a:r>
            <a:endParaRPr lang="vi-VN"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val="1029817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3.8.1 </a:t>
            </a:r>
            <a:r>
              <a:rPr lang="vi-VN" sz="4000" b="1">
                <a:effectLst>
                  <a:outerShdw blurRad="38100" dist="38100" dir="2700000" algn="tl">
                    <a:srgbClr val="000000">
                      <a:alpha val="43137"/>
                    </a:srgbClr>
                  </a:outerShdw>
                </a:effectLst>
                <a:latin typeface="Arial" pitchFamily="34" charset="0"/>
                <a:cs typeface="Arial" pitchFamily="34" charset="0"/>
              </a:rPr>
              <a:t>Truy xuất theo chiều dọc</a:t>
            </a:r>
            <a:r>
              <a:rPr lang="en-US" sz="4000" b="1">
                <a:effectLst>
                  <a:outerShdw blurRad="38100" dist="38100" dir="2700000" algn="tl">
                    <a:srgbClr val="000000">
                      <a:alpha val="43137"/>
                    </a:srgbClr>
                  </a:outerShdw>
                </a:effectLst>
                <a:latin typeface="Arial" pitchFamily="34" charset="0"/>
                <a:cs typeface="Arial" pitchFamily="34" charset="0"/>
              </a:rPr>
              <a: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8" name="Rectangle 3"/>
          <p:cNvSpPr>
            <a:spLocks noChangeArrowheads="1"/>
          </p:cNvSpPr>
          <p:nvPr/>
        </p:nvSpPr>
        <p:spPr bwMode="auto">
          <a:xfrm>
            <a:off x="457200" y="1447800"/>
            <a:ext cx="27432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0">
                <a:solidFill>
                  <a:srgbClr val="0000FF"/>
                </a:solidFill>
              </a:rPr>
              <a:t>class</a:t>
            </a:r>
            <a:r>
              <a:rPr lang="en-US" sz="2400" b="0">
                <a:solidFill>
                  <a:srgbClr val="000000"/>
                </a:solidFill>
              </a:rPr>
              <a:t> A{</a:t>
            </a:r>
          </a:p>
          <a:p>
            <a:pPr marL="342900" indent="1588">
              <a:lnSpc>
                <a:spcPct val="105000"/>
              </a:lnSpc>
              <a:spcBef>
                <a:spcPct val="20000"/>
              </a:spcBef>
              <a:buFont typeface="Wingdings" pitchFamily="2" charset="2"/>
              <a:buNone/>
            </a:pPr>
            <a:r>
              <a:rPr lang="en-US" sz="2400" b="0">
                <a:solidFill>
                  <a:srgbClr val="0000FF"/>
                </a:solidFill>
              </a:rPr>
              <a:t>private</a:t>
            </a:r>
            <a:r>
              <a:rPr lang="en-US" sz="2400" b="0">
                <a:solidFill>
                  <a:srgbClr val="000000"/>
                </a:solidFill>
              </a:rPr>
              <a:t>:</a:t>
            </a:r>
          </a:p>
          <a:p>
            <a:pPr marL="342900" indent="571500">
              <a:lnSpc>
                <a:spcPct val="105000"/>
              </a:lnSpc>
              <a:spcBef>
                <a:spcPct val="20000"/>
              </a:spcBef>
              <a:buFont typeface="Wingdings" pitchFamily="2" charset="2"/>
              <a:buNone/>
            </a:pPr>
            <a:r>
              <a:rPr lang="en-US" sz="2400" b="0">
                <a:solidFill>
                  <a:srgbClr val="0000FF"/>
                </a:solidFill>
              </a:rPr>
              <a:t>int</a:t>
            </a:r>
            <a:r>
              <a:rPr lang="en-US" sz="2400" b="0">
                <a:solidFill>
                  <a:srgbClr val="000000"/>
                </a:solidFill>
              </a:rPr>
              <a:t> a;</a:t>
            </a:r>
          </a:p>
          <a:p>
            <a:pPr marL="342900" indent="571500">
              <a:lnSpc>
                <a:spcPct val="105000"/>
              </a:lnSpc>
              <a:spcBef>
                <a:spcPct val="20000"/>
              </a:spcBef>
              <a:buFont typeface="Wingdings" pitchFamily="2" charset="2"/>
              <a:buNone/>
            </a:pPr>
            <a:r>
              <a:rPr lang="en-US" sz="2400" b="0">
                <a:solidFill>
                  <a:srgbClr val="0000FF"/>
                </a:solidFill>
              </a:rPr>
              <a:t>void</a:t>
            </a:r>
            <a:r>
              <a:rPr lang="en-US" sz="2400" b="0">
                <a:solidFill>
                  <a:srgbClr val="000000"/>
                </a:solidFill>
              </a:rPr>
              <a:t> f();</a:t>
            </a:r>
          </a:p>
          <a:p>
            <a:pPr marL="342900" indent="120650">
              <a:lnSpc>
                <a:spcPct val="105000"/>
              </a:lnSpc>
              <a:spcBef>
                <a:spcPct val="20000"/>
              </a:spcBef>
            </a:pPr>
            <a:r>
              <a:rPr lang="en-US" sz="2400" b="0">
                <a:solidFill>
                  <a:srgbClr val="0000FF"/>
                </a:solidFill>
              </a:rPr>
              <a:t>protected</a:t>
            </a:r>
            <a:r>
              <a:rPr lang="en-US" sz="2400" b="0">
                <a:solidFill>
                  <a:srgbClr val="000000"/>
                </a:solidFill>
              </a:rPr>
              <a:t>:</a:t>
            </a:r>
          </a:p>
          <a:p>
            <a:pPr marL="342900" indent="571500">
              <a:lnSpc>
                <a:spcPct val="105000"/>
              </a:lnSpc>
              <a:spcBef>
                <a:spcPct val="20000"/>
              </a:spcBef>
              <a:buFont typeface="Wingdings" pitchFamily="2" charset="2"/>
              <a:buNone/>
            </a:pPr>
            <a:r>
              <a:rPr lang="en-US" sz="2400" b="0">
                <a:solidFill>
                  <a:srgbClr val="0000FF"/>
                </a:solidFill>
              </a:rPr>
              <a:t>int</a:t>
            </a:r>
            <a:r>
              <a:rPr lang="en-US" sz="2400" b="0">
                <a:solidFill>
                  <a:srgbClr val="000000"/>
                </a:solidFill>
              </a:rPr>
              <a:t> b;</a:t>
            </a:r>
          </a:p>
          <a:p>
            <a:pPr marL="342900" indent="571500">
              <a:lnSpc>
                <a:spcPct val="105000"/>
              </a:lnSpc>
              <a:spcBef>
                <a:spcPct val="20000"/>
              </a:spcBef>
              <a:buFont typeface="Wingdings" pitchFamily="2" charset="2"/>
              <a:buNone/>
            </a:pPr>
            <a:r>
              <a:rPr lang="en-US" sz="2400" b="0">
                <a:solidFill>
                  <a:srgbClr val="0000FF"/>
                </a:solidFill>
              </a:rPr>
              <a:t>void</a:t>
            </a:r>
            <a:r>
              <a:rPr lang="en-US" sz="2400" b="0">
                <a:solidFill>
                  <a:srgbClr val="000000"/>
                </a:solidFill>
              </a:rPr>
              <a:t> g();</a:t>
            </a:r>
          </a:p>
          <a:p>
            <a:pPr marL="342900" indent="120650">
              <a:lnSpc>
                <a:spcPct val="10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571500">
              <a:lnSpc>
                <a:spcPct val="105000"/>
              </a:lnSpc>
              <a:spcBef>
                <a:spcPct val="20000"/>
              </a:spcBef>
              <a:buFont typeface="Wingdings" pitchFamily="2" charset="2"/>
              <a:buNone/>
            </a:pPr>
            <a:r>
              <a:rPr lang="en-US" sz="2400" b="0">
                <a:solidFill>
                  <a:srgbClr val="0000FF"/>
                </a:solidFill>
              </a:rPr>
              <a:t>int</a:t>
            </a:r>
            <a:r>
              <a:rPr lang="en-US" sz="2400" b="0">
                <a:solidFill>
                  <a:schemeClr val="tx1">
                    <a:lumMod val="95000"/>
                    <a:lumOff val="5000"/>
                  </a:schemeClr>
                </a:solidFill>
              </a:rPr>
              <a:t> c;</a:t>
            </a:r>
          </a:p>
          <a:p>
            <a:pPr marL="342900" indent="571500">
              <a:lnSpc>
                <a:spcPct val="105000"/>
              </a:lnSpc>
              <a:spcBef>
                <a:spcPct val="20000"/>
              </a:spcBef>
              <a:buFont typeface="Wingdings" pitchFamily="2" charset="2"/>
              <a:buNone/>
            </a:pPr>
            <a:r>
              <a:rPr lang="en-US" sz="2400" b="0">
                <a:solidFill>
                  <a:srgbClr val="0000FF"/>
                </a:solidFill>
              </a:rPr>
              <a:t>void</a:t>
            </a:r>
            <a:r>
              <a:rPr lang="en-US" sz="2400" b="0">
                <a:solidFill>
                  <a:schemeClr val="tx1">
                    <a:lumMod val="95000"/>
                    <a:lumOff val="5000"/>
                  </a:schemeClr>
                </a:solidFill>
              </a:rPr>
              <a:t> h();</a:t>
            </a:r>
          </a:p>
          <a:p>
            <a:pPr marL="342900" indent="-342900">
              <a:lnSpc>
                <a:spcPct val="105000"/>
              </a:lnSpc>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3505200" y="1447800"/>
            <a:ext cx="5181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A::f()</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1;	b = 2;		c = 3;</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A::g()</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4;	b = 5;		c = 6;</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A::h(){</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7;	b = 8;		c = 9;</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endParaRPr lang="en-US" sz="2400" b="0">
              <a:solidFill>
                <a:schemeClr val="tx1">
                  <a:lumMod val="95000"/>
                  <a:lumOff val="5000"/>
                </a:schemeClr>
              </a:solidFill>
            </a:endParaRPr>
          </a:p>
        </p:txBody>
      </p:sp>
    </p:spTree>
    <p:extLst>
      <p:ext uri="{BB962C8B-B14F-4D97-AF65-F5344CB8AC3E}">
        <p14:creationId xmlns:p14="http://schemas.microsoft.com/office/powerpoint/2010/main" val="2827008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3.8.1 </a:t>
            </a:r>
            <a:r>
              <a:rPr lang="vi-VN" sz="3600" b="1">
                <a:effectLst>
                  <a:outerShdw blurRad="38100" dist="38100" dir="2700000" algn="tl">
                    <a:srgbClr val="000000">
                      <a:alpha val="43137"/>
                    </a:srgbClr>
                  </a:outerShdw>
                </a:effectLst>
                <a:latin typeface="Arial" pitchFamily="34" charset="0"/>
                <a:cs typeface="Arial" pitchFamily="34" charset="0"/>
              </a:rPr>
              <a:t>Truy xuất theo chiều dọc</a:t>
            </a:r>
            <a:r>
              <a:rPr lang="en-US" sz="3600" b="1">
                <a:effectLst>
                  <a:outerShdw blurRad="38100" dist="38100" dir="2700000" algn="tl">
                    <a:srgbClr val="000000">
                      <a:alpha val="43137"/>
                    </a:srgbClr>
                  </a:outerShdw>
                </a:effectLst>
                <a:latin typeface="Arial" pitchFamily="34" charset="0"/>
                <a:cs typeface="Arial" pitchFamily="34" charset="0"/>
              </a:rPr>
              <a:t>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8" name="Rectangle 3"/>
          <p:cNvSpPr>
            <a:spLocks noChangeArrowheads="1"/>
          </p:cNvSpPr>
          <p:nvPr/>
        </p:nvSpPr>
        <p:spPr bwMode="auto">
          <a:xfrm>
            <a:off x="381000" y="1752600"/>
            <a:ext cx="8382000" cy="4267200"/>
          </a:xfrm>
          <a:prstGeom prst="rect">
            <a:avLst/>
          </a:prstGeom>
          <a:solidFill>
            <a:srgbClr val="CCFFFF"/>
          </a:solidFill>
          <a:ln w="9525">
            <a:noFill/>
            <a:miter lim="800000"/>
            <a:headEnd/>
            <a:tailEnd/>
          </a:ln>
        </p:spPr>
        <p:txBody>
          <a:bodyPr/>
          <a:lstStyle/>
          <a:p>
            <a:pPr marL="342900" indent="-342900">
              <a:lnSpc>
                <a:spcPct val="130000"/>
              </a:lnSpc>
              <a:spcBef>
                <a:spcPct val="20000"/>
              </a:spcBef>
              <a:buFont typeface="Wingdings" pitchFamily="2" charset="2"/>
              <a:buNone/>
            </a:pPr>
            <a:r>
              <a:rPr lang="en-US" sz="2200" b="0">
                <a:solidFill>
                  <a:srgbClr val="0000FF"/>
                </a:solidFill>
                <a:latin typeface="Arial" panose="020B0604020202020204" pitchFamily="34" charset="0"/>
                <a:cs typeface="Arial" panose="020B0604020202020204" pitchFamily="34" charset="0"/>
              </a:rPr>
              <a:t>void</a:t>
            </a:r>
            <a:r>
              <a:rPr lang="en-US" sz="2200" b="0">
                <a:solidFill>
                  <a:srgbClr val="000000"/>
                </a:solidFill>
                <a:latin typeface="Arial" panose="020B0604020202020204" pitchFamily="34" charset="0"/>
                <a:cs typeface="Arial" panose="020B0604020202020204" pitchFamily="34" charset="0"/>
              </a:rPr>
              <a:t> main(){</a:t>
            </a:r>
          </a:p>
          <a:p>
            <a:pPr marL="342900" indent="-342900">
              <a:lnSpc>
                <a:spcPct val="130000"/>
              </a:lnSpc>
              <a:spcBef>
                <a:spcPct val="2000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	A x;</a:t>
            </a:r>
          </a:p>
          <a:p>
            <a:pPr indent="344488">
              <a:lnSpc>
                <a:spcPct val="130000"/>
              </a:lnSpc>
            </a:pPr>
            <a:r>
              <a:rPr lang="en-US" sz="2200" b="0">
                <a:solidFill>
                  <a:srgbClr val="000000"/>
                </a:solidFill>
                <a:latin typeface="Arial" panose="020B0604020202020204" pitchFamily="34" charset="0"/>
                <a:cs typeface="Arial" panose="020B0604020202020204" pitchFamily="34" charset="0"/>
              </a:rPr>
              <a:t>x.a = 10;   </a:t>
            </a:r>
            <a:r>
              <a:rPr lang="en-US" sz="2200" b="0">
                <a:solidFill>
                  <a:srgbClr val="008000"/>
                </a:solidFill>
                <a:latin typeface="Arial" panose="020B0604020202020204" pitchFamily="34" charset="0"/>
                <a:cs typeface="Arial" panose="020B0604020202020204" pitchFamily="34" charset="0"/>
              </a:rPr>
              <a:t>//báo lỗi inaccessible vì a là thành phần private</a:t>
            </a:r>
            <a:endParaRPr lang="en-US" sz="2200" b="0">
              <a:solidFill>
                <a:srgbClr val="000000"/>
              </a:solidFill>
              <a:latin typeface="Arial" panose="020B0604020202020204" pitchFamily="34" charset="0"/>
              <a:cs typeface="Arial" panose="020B0604020202020204" pitchFamily="34" charset="0"/>
            </a:endParaRPr>
          </a:p>
          <a:p>
            <a:pPr indent="344488">
              <a:lnSpc>
                <a:spcPct val="130000"/>
              </a:lnSpc>
            </a:pPr>
            <a:r>
              <a:rPr lang="en-US" sz="2200" b="0">
                <a:solidFill>
                  <a:srgbClr val="000000"/>
                </a:solidFill>
                <a:latin typeface="Arial" panose="020B0604020202020204" pitchFamily="34" charset="0"/>
                <a:cs typeface="Arial" panose="020B0604020202020204" pitchFamily="34" charset="0"/>
              </a:rPr>
              <a:t>x.f();         </a:t>
            </a:r>
            <a:r>
              <a:rPr lang="en-US" sz="2200" b="0">
                <a:solidFill>
                  <a:srgbClr val="008000"/>
                </a:solidFill>
                <a:latin typeface="Arial" panose="020B0604020202020204" pitchFamily="34" charset="0"/>
                <a:cs typeface="Arial" panose="020B0604020202020204" pitchFamily="34" charset="0"/>
              </a:rPr>
              <a:t>//báo lỗi inaccessible vì f là thành phần private</a:t>
            </a:r>
            <a:endParaRPr lang="en-US" sz="2200" b="0">
              <a:solidFill>
                <a:srgbClr val="000000"/>
              </a:solidFill>
              <a:latin typeface="Arial" panose="020B0604020202020204" pitchFamily="34" charset="0"/>
              <a:cs typeface="Arial" panose="020B0604020202020204" pitchFamily="34" charset="0"/>
            </a:endParaRPr>
          </a:p>
          <a:p>
            <a:pPr indent="344488">
              <a:lnSpc>
                <a:spcPct val="130000"/>
              </a:lnSpc>
            </a:pPr>
            <a:r>
              <a:rPr lang="en-US" sz="2200" b="0">
                <a:solidFill>
                  <a:srgbClr val="000000"/>
                </a:solidFill>
                <a:latin typeface="Arial" panose="020B0604020202020204" pitchFamily="34" charset="0"/>
                <a:cs typeface="Arial" panose="020B0604020202020204" pitchFamily="34" charset="0"/>
              </a:rPr>
              <a:t>x.b = 20;  </a:t>
            </a:r>
            <a:r>
              <a:rPr lang="en-US" sz="2200" b="0">
                <a:solidFill>
                  <a:srgbClr val="008000"/>
                </a:solidFill>
                <a:latin typeface="Arial" panose="020B0604020202020204" pitchFamily="34" charset="0"/>
                <a:cs typeface="Arial" panose="020B0604020202020204" pitchFamily="34" charset="0"/>
              </a:rPr>
              <a:t>//báo lỗi inaccessible vì b là thành phần protected</a:t>
            </a:r>
            <a:endParaRPr lang="en-US" sz="2200" b="0">
              <a:solidFill>
                <a:srgbClr val="000000"/>
              </a:solidFill>
              <a:latin typeface="Arial" panose="020B0604020202020204" pitchFamily="34" charset="0"/>
              <a:cs typeface="Arial" panose="020B0604020202020204" pitchFamily="34" charset="0"/>
            </a:endParaRPr>
          </a:p>
          <a:p>
            <a:pPr indent="344488">
              <a:lnSpc>
                <a:spcPct val="130000"/>
              </a:lnSpc>
            </a:pPr>
            <a:r>
              <a:rPr lang="en-US" sz="2200" b="0">
                <a:solidFill>
                  <a:srgbClr val="000000"/>
                </a:solidFill>
                <a:latin typeface="Arial" panose="020B0604020202020204" pitchFamily="34" charset="0"/>
                <a:cs typeface="Arial" panose="020B0604020202020204" pitchFamily="34" charset="0"/>
              </a:rPr>
              <a:t>x.g();       </a:t>
            </a:r>
            <a:r>
              <a:rPr lang="en-US" sz="2200" b="0">
                <a:solidFill>
                  <a:srgbClr val="008000"/>
                </a:solidFill>
                <a:latin typeface="Arial" panose="020B0604020202020204" pitchFamily="34" charset="0"/>
                <a:cs typeface="Arial" panose="020B0604020202020204" pitchFamily="34" charset="0"/>
              </a:rPr>
              <a:t>//báo lỗi inaccessible vì g là thành phần protected</a:t>
            </a:r>
            <a:endParaRPr lang="en-US" sz="2200" b="0">
              <a:solidFill>
                <a:srgbClr val="000000"/>
              </a:solidFill>
              <a:latin typeface="Arial" panose="020B0604020202020204" pitchFamily="34" charset="0"/>
              <a:cs typeface="Arial" panose="020B0604020202020204" pitchFamily="34" charset="0"/>
            </a:endParaRPr>
          </a:p>
          <a:p>
            <a:pPr indent="344488">
              <a:lnSpc>
                <a:spcPct val="130000"/>
              </a:lnSpc>
            </a:pPr>
            <a:r>
              <a:rPr lang="en-US" sz="2200" b="0">
                <a:solidFill>
                  <a:srgbClr val="000000"/>
                </a:solidFill>
                <a:latin typeface="Arial" panose="020B0604020202020204" pitchFamily="34" charset="0"/>
                <a:cs typeface="Arial" panose="020B0604020202020204" pitchFamily="34" charset="0"/>
              </a:rPr>
              <a:t>x.c = 30;</a:t>
            </a:r>
          </a:p>
          <a:p>
            <a:pPr marL="342900" indent="-342900">
              <a:lnSpc>
                <a:spcPct val="130000"/>
              </a:lnSpc>
              <a:spcBef>
                <a:spcPct val="2000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	x.h();</a:t>
            </a:r>
          </a:p>
          <a:p>
            <a:pPr marL="342900" indent="-342900">
              <a:lnSpc>
                <a:spcPct val="130000"/>
              </a:lnSpc>
              <a:spcBef>
                <a:spcPct val="20000"/>
              </a:spcBef>
              <a:buFont typeface="Wingdings" pitchFamily="2" charset="2"/>
              <a:buNone/>
            </a:pPr>
            <a:r>
              <a:rPr lang="en-US" sz="2200" b="0">
                <a:solidFill>
                  <a:srgbClr val="000000"/>
                </a:solidFill>
                <a:latin typeface="Arial" panose="020B0604020202020204" pitchFamily="34" charset="0"/>
                <a:cs typeface="Arial" panose="020B0604020202020204" pitchFamily="34" charset="0"/>
              </a:rPr>
              <a:t>}</a:t>
            </a:r>
          </a:p>
          <a:p>
            <a:pPr marL="342900" indent="-342900">
              <a:lnSpc>
                <a:spcPct val="130000"/>
              </a:lnSpc>
              <a:spcBef>
                <a:spcPct val="20000"/>
              </a:spcBef>
              <a:buFont typeface="Wingdings" pitchFamily="2" charset="2"/>
              <a:buNone/>
            </a:pPr>
            <a:endParaRPr lang="en-US" sz="2200" b="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700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3.8.1.1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private</a:t>
            </a:r>
          </a:p>
        </p:txBody>
      </p:sp>
      <p:sp>
        <p:nvSpPr>
          <p:cNvPr id="3" name="Content Placeholder 2"/>
          <p:cNvSpPr>
            <a:spLocks noGrp="1"/>
          </p:cNvSpPr>
          <p:nvPr>
            <p:ph idx="1"/>
          </p:nvPr>
        </p:nvSpPr>
        <p:spPr>
          <a:xfrm>
            <a:off x="228600" y="1676400"/>
            <a:ext cx="8382000" cy="4800600"/>
          </a:xfrm>
        </p:spPr>
        <p:txBody>
          <a:bodyPr>
            <a:normAutofit/>
          </a:bodyPr>
          <a:lstStyle/>
          <a:p>
            <a:pPr marL="463550" lvl="1" indent="-463550" algn="just">
              <a:lnSpc>
                <a:spcPct val="130000"/>
              </a:lnSpc>
              <a:spcBef>
                <a:spcPts val="300"/>
              </a:spcBef>
              <a:spcAft>
                <a:spcPts val="300"/>
              </a:spcAft>
              <a:buFont typeface="Wingdings" panose="05000000000000000000" pitchFamily="2" charset="2"/>
              <a:buChar char="v"/>
            </a:pPr>
            <a:r>
              <a:rPr lang="vi-VN">
                <a:latin typeface="Arial" pitchFamily="34" charset="0"/>
                <a:cs typeface="Arial" pitchFamily="34" charset="0"/>
              </a:rPr>
              <a:t>Chỉ </a:t>
            </a:r>
            <a:r>
              <a:rPr lang="en-US">
                <a:latin typeface="Arial" pitchFamily="34" charset="0"/>
                <a:cs typeface="Arial" pitchFamily="34" charset="0"/>
              </a:rPr>
              <a:t>được phép truy nhập bởi </a:t>
            </a:r>
            <a:r>
              <a:rPr lang="en-US" u="sng">
                <a:latin typeface="Arial" pitchFamily="34" charset="0"/>
                <a:cs typeface="Arial" pitchFamily="34" charset="0"/>
              </a:rPr>
              <a:t>hàm thành phần của lớp/hàm bạn của lớp</a:t>
            </a:r>
            <a:r>
              <a:rPr lang="en-US">
                <a:latin typeface="Arial" pitchFamily="34" charset="0"/>
                <a:cs typeface="Arial" pitchFamily="34" charset="0"/>
              </a:rPr>
              <a:t>.</a:t>
            </a:r>
          </a:p>
          <a:p>
            <a:pPr marL="463550" lvl="1" indent="-463550" algn="just">
              <a:lnSpc>
                <a:spcPct val="130000"/>
              </a:lnSpc>
              <a:spcBef>
                <a:spcPts val="300"/>
              </a:spcBef>
              <a:spcAft>
                <a:spcPts val="300"/>
              </a:spcAft>
              <a:buFont typeface="Wingdings" panose="05000000000000000000" pitchFamily="2" charset="2"/>
              <a:buChar char="v"/>
            </a:pPr>
            <a:r>
              <a:rPr lang="en-US">
                <a:latin typeface="Arial" pitchFamily="34" charset="0"/>
                <a:cs typeface="Arial" pitchFamily="34" charset="0"/>
              </a:rPr>
              <a:t>Lớp dẫn xuất </a:t>
            </a:r>
            <a:r>
              <a:rPr lang="en-US" u="sng">
                <a:latin typeface="Arial" pitchFamily="34" charset="0"/>
                <a:cs typeface="Arial" pitchFamily="34" charset="0"/>
              </a:rPr>
              <a:t>không được phép</a:t>
            </a:r>
            <a:r>
              <a:rPr lang="en-US">
                <a:latin typeface="Arial" pitchFamily="34" charset="0"/>
                <a:cs typeface="Arial" pitchFamily="34" charset="0"/>
              </a:rPr>
              <a:t> truy nhập đến các thành phần này.</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Tree>
    <p:extLst>
      <p:ext uri="{BB962C8B-B14F-4D97-AF65-F5344CB8AC3E}">
        <p14:creationId xmlns:p14="http://schemas.microsoft.com/office/powerpoint/2010/main" val="41674654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
        <p:nvSpPr>
          <p:cNvPr id="8" name="Rectangle 3"/>
          <p:cNvSpPr>
            <a:spLocks noChangeArrowheads="1"/>
          </p:cNvSpPr>
          <p:nvPr/>
        </p:nvSpPr>
        <p:spPr bwMode="auto">
          <a:xfrm>
            <a:off x="76200" y="1326932"/>
            <a:ext cx="4343400" cy="5226268"/>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FF0303"/>
                </a:solidFill>
              </a:rPr>
              <a:t>char *HoTen;</a:t>
            </a:r>
          </a:p>
          <a:p>
            <a:pPr marL="342900" indent="-342900">
              <a:lnSpc>
                <a:spcPct val="95000"/>
              </a:lnSpc>
              <a:spcBef>
                <a:spcPct val="20000"/>
              </a:spcBef>
              <a:buFont typeface="Wingdings" pitchFamily="2" charset="2"/>
              <a:buNone/>
            </a:pPr>
            <a:r>
              <a:rPr lang="en-US" sz="2400" b="0">
                <a:solidFill>
                  <a:srgbClr val="FF0303"/>
                </a:solidFill>
              </a:rPr>
              <a:t>	int NamSinh;</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270A49E3-44FC-4296-BFF8-8D64021D9316}"/>
              </a:ext>
            </a:extLst>
          </p:cNvPr>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3.8.1.1 </a:t>
            </a:r>
            <a:r>
              <a:rPr lang="vi-VN" sz="3800" b="1">
                <a:effectLst>
                  <a:outerShdw blurRad="38100" dist="38100" dir="2700000" algn="tl">
                    <a:srgbClr val="000000">
                      <a:alpha val="43137"/>
                    </a:srgbClr>
                  </a:outerShdw>
                </a:effectLst>
                <a:latin typeface="Arial" pitchFamily="34" charset="0"/>
                <a:cs typeface="Arial" pitchFamily="34" charset="0"/>
              </a:rPr>
              <a:t>T</a:t>
            </a:r>
            <a:r>
              <a:rPr lang="en-US" sz="3800" b="1">
                <a:effectLst>
                  <a:outerShdw blurRad="38100" dist="38100" dir="2700000" algn="tl">
                    <a:srgbClr val="000000">
                      <a:alpha val="43137"/>
                    </a:srgbClr>
                  </a:outerShdw>
                </a:effectLst>
                <a:latin typeface="Arial" pitchFamily="34" charset="0"/>
                <a:cs typeface="Arial" pitchFamily="34" charset="0"/>
              </a:rPr>
              <a:t>hành phần </a:t>
            </a:r>
            <a:r>
              <a:rPr lang="en-US" sz="3800" b="1">
                <a:solidFill>
                  <a:srgbClr val="0000FF"/>
                </a:solidFill>
                <a:effectLst>
                  <a:outerShdw blurRad="38100" dist="38100" dir="2700000" algn="tl">
                    <a:srgbClr val="000000">
                      <a:alpha val="43137"/>
                    </a:srgbClr>
                  </a:outerShdw>
                </a:effectLst>
                <a:latin typeface="Arial" pitchFamily="34" charset="0"/>
                <a:cs typeface="Arial" pitchFamily="34" charset="0"/>
              </a:rPr>
              <a:t>private </a:t>
            </a:r>
            <a:r>
              <a:rPr lang="en-US" sz="3800" b="1">
                <a:effectLst>
                  <a:outerShdw blurRad="38100" dist="38100" dir="2700000" algn="tl">
                    <a:srgbClr val="000000">
                      <a:alpha val="43137"/>
                    </a:srgbClr>
                  </a:outerShdw>
                </a:effectLst>
                <a:latin typeface="Arial" pitchFamily="34" charset="0"/>
                <a:cs typeface="Arial" pitchFamily="34" charset="0"/>
              </a:rPr>
              <a:t>– Ví dụ</a:t>
            </a:r>
          </a:p>
        </p:txBody>
      </p:sp>
      <p:sp>
        <p:nvSpPr>
          <p:cNvPr id="10" name="Rectangle 3">
            <a:extLst>
              <a:ext uri="{FF2B5EF4-FFF2-40B4-BE49-F238E27FC236}">
                <a16:creationId xmlns:a16="http://schemas.microsoft.com/office/drawing/2014/main" id="{0AE8F851-DB91-4D74-AD68-F3AE325CC9A1}"/>
              </a:ext>
            </a:extLst>
          </p:cNvPr>
          <p:cNvSpPr>
            <a:spLocks noChangeArrowheads="1"/>
          </p:cNvSpPr>
          <p:nvPr/>
        </p:nvSpPr>
        <p:spPr bwMode="auto">
          <a:xfrm>
            <a:off x="4495800" y="1326932"/>
            <a:ext cx="4593771" cy="5226268"/>
          </a:xfrm>
          <a:prstGeom prst="rect">
            <a:avLst/>
          </a:prstGeom>
          <a:solidFill>
            <a:srgbClr val="CCFFFF"/>
          </a:solidFill>
          <a:ln w="9525">
            <a:noFill/>
            <a:miter lim="800000"/>
            <a:headEnd/>
            <a:tailEnd/>
          </a:ln>
        </p:spPr>
        <p:txBody>
          <a:bodyPr/>
          <a:lstStyle/>
          <a:p>
            <a:pPr>
              <a:lnSpc>
                <a:spcPct val="130000"/>
              </a:lnSpc>
              <a:spcBef>
                <a:spcPts val="300"/>
              </a:spcBef>
              <a:spcAft>
                <a:spcPts val="300"/>
              </a:spcAft>
              <a:buNone/>
            </a:pPr>
            <a:r>
              <a:rPr lang="en-US" sz="2100" b="0">
                <a:solidFill>
                  <a:srgbClr val="0000FF"/>
                </a:solidFill>
                <a:latin typeface="Arial" pitchFamily="34" charset="0"/>
                <a:cs typeface="Arial" pitchFamily="34" charset="0"/>
              </a:rPr>
              <a:t>void</a:t>
            </a:r>
            <a:r>
              <a:rPr lang="en-US" sz="2100" b="0">
                <a:latin typeface="Arial" pitchFamily="34" charset="0"/>
                <a:cs typeface="Arial" pitchFamily="34" charset="0"/>
              </a:rPr>
              <a:t> SinhVien::Xuat() </a:t>
            </a:r>
            <a:r>
              <a:rPr lang="en-US" sz="2100" b="0">
                <a:solidFill>
                  <a:srgbClr val="0000FF"/>
                </a:solidFill>
                <a:latin typeface="Arial" pitchFamily="34" charset="0"/>
                <a:cs typeface="Arial" pitchFamily="34" charset="0"/>
              </a:rPr>
              <a:t>const</a:t>
            </a:r>
            <a:r>
              <a:rPr lang="en-US" sz="2100" b="0">
                <a:latin typeface="Arial" pitchFamily="34" charset="0"/>
                <a:cs typeface="Arial" pitchFamily="34" charset="0"/>
              </a:rPr>
              <a:t> {</a:t>
            </a:r>
          </a:p>
          <a:p>
            <a:pPr indent="463550">
              <a:lnSpc>
                <a:spcPct val="130000"/>
              </a:lnSpc>
              <a:spcBef>
                <a:spcPts val="300"/>
              </a:spcBef>
              <a:spcAft>
                <a:spcPts val="300"/>
              </a:spcAft>
              <a:buNone/>
            </a:pPr>
            <a:r>
              <a:rPr lang="en-US" sz="2100" b="0">
                <a:latin typeface="Arial" pitchFamily="34" charset="0"/>
                <a:cs typeface="Arial" pitchFamily="34" charset="0"/>
              </a:rPr>
              <a:t>cout &lt;&lt; “MSSV: “&lt;&lt; MaSo</a:t>
            </a:r>
          </a:p>
          <a:p>
            <a:pPr>
              <a:lnSpc>
                <a:spcPct val="130000"/>
              </a:lnSpc>
              <a:spcBef>
                <a:spcPts val="300"/>
              </a:spcBef>
              <a:spcAft>
                <a:spcPts val="300"/>
              </a:spcAft>
              <a:buNone/>
            </a:pPr>
            <a:r>
              <a:rPr lang="en-US" sz="2100" b="0">
                <a:latin typeface="Arial" pitchFamily="34" charset="0"/>
                <a:cs typeface="Arial" pitchFamily="34" charset="0"/>
              </a:rPr>
              <a:t>              &lt;&lt; “ Ho ten: “ &lt;&lt; HoTen;}</a:t>
            </a:r>
          </a:p>
          <a:p>
            <a:pPr marL="342900" indent="-342900">
              <a:lnSpc>
                <a:spcPct val="130000"/>
              </a:lnSpc>
              <a:spcBef>
                <a:spcPts val="300"/>
              </a:spcBef>
              <a:spcAft>
                <a:spcPts val="300"/>
              </a:spcAft>
              <a:buFont typeface="Symbol" panose="05050102010706020507" pitchFamily="18" charset="2"/>
              <a:buChar char="Þ"/>
            </a:pPr>
            <a:r>
              <a:rPr lang="en-US" sz="2100" b="0">
                <a:solidFill>
                  <a:srgbClr val="FF0000"/>
                </a:solidFill>
                <a:latin typeface="Arial" pitchFamily="34" charset="0"/>
                <a:cs typeface="Arial" pitchFamily="34" charset="0"/>
              </a:rPr>
              <a:t>Báo lỗi vì HoTen là t.phần</a:t>
            </a:r>
            <a:r>
              <a:rPr lang="en-US" sz="2100" b="0">
                <a:latin typeface="Arial" pitchFamily="34" charset="0"/>
                <a:cs typeface="Arial" pitchFamily="34" charset="0"/>
              </a:rPr>
              <a:t> </a:t>
            </a:r>
            <a:r>
              <a:rPr lang="en-US" sz="2100" b="0">
                <a:solidFill>
                  <a:srgbClr val="0000FF"/>
                </a:solidFill>
                <a:latin typeface="Arial" pitchFamily="34" charset="0"/>
                <a:cs typeface="Arial" pitchFamily="34" charset="0"/>
              </a:rPr>
              <a:t>private</a:t>
            </a:r>
          </a:p>
          <a:p>
            <a:pPr marL="342900" indent="-342900">
              <a:lnSpc>
                <a:spcPct val="130000"/>
              </a:lnSpc>
              <a:spcBef>
                <a:spcPts val="300"/>
              </a:spcBef>
              <a:spcAft>
                <a:spcPts val="300"/>
              </a:spcAft>
              <a:buFont typeface="Symbol" panose="05050102010706020507" pitchFamily="18" charset="2"/>
              <a:buChar char="Þ"/>
            </a:pPr>
            <a:r>
              <a:rPr lang="en-US" sz="2100" b="0">
                <a:solidFill>
                  <a:srgbClr val="FF0000"/>
                </a:solidFill>
                <a:latin typeface="Arial" pitchFamily="34" charset="0"/>
                <a:cs typeface="Arial" pitchFamily="34" charset="0"/>
              </a:rPr>
              <a:t>Khai báo lớp SV là bạn lớp Nguoi:</a:t>
            </a:r>
          </a:p>
          <a:p>
            <a:pPr marL="342900" indent="-342900">
              <a:spcBef>
                <a:spcPts val="0"/>
              </a:spcBef>
              <a:buFont typeface="Wingdings" pitchFamily="2" charset="2"/>
              <a:buNone/>
            </a:pPr>
            <a:r>
              <a:rPr lang="en-US" sz="2100" b="0">
                <a:solidFill>
                  <a:srgbClr val="0000FF"/>
                </a:solidFill>
              </a:rPr>
              <a:t>class</a:t>
            </a:r>
            <a:r>
              <a:rPr lang="en-US" sz="2100" b="0">
                <a:solidFill>
                  <a:srgbClr val="000000"/>
                </a:solidFill>
              </a:rPr>
              <a:t> Nguoi {</a:t>
            </a:r>
          </a:p>
          <a:p>
            <a:pPr marL="342900" indent="-342900">
              <a:lnSpc>
                <a:spcPct val="130000"/>
              </a:lnSpc>
              <a:spcBef>
                <a:spcPts val="0"/>
              </a:spcBef>
              <a:buFont typeface="Wingdings" pitchFamily="2" charset="2"/>
              <a:buNone/>
            </a:pPr>
            <a:r>
              <a:rPr lang="en-US" sz="2100" b="0">
                <a:solidFill>
                  <a:srgbClr val="000000"/>
                </a:solidFill>
              </a:rPr>
              <a:t>	</a:t>
            </a:r>
            <a:r>
              <a:rPr lang="en-US" sz="2100" b="0">
                <a:solidFill>
                  <a:srgbClr val="FF3300"/>
                </a:solidFill>
              </a:rPr>
              <a:t>friend class SinhVien;</a:t>
            </a:r>
          </a:p>
          <a:p>
            <a:pPr marL="342900" indent="-342900">
              <a:lnSpc>
                <a:spcPct val="130000"/>
              </a:lnSpc>
              <a:spcBef>
                <a:spcPts val="0"/>
              </a:spcBef>
              <a:buFont typeface="Wingdings" pitchFamily="2" charset="2"/>
              <a:buNone/>
            </a:pPr>
            <a:r>
              <a:rPr lang="en-US" sz="2100" b="0">
                <a:solidFill>
                  <a:srgbClr val="000000"/>
                </a:solidFill>
              </a:rPr>
              <a:t>	</a:t>
            </a:r>
            <a:r>
              <a:rPr lang="en-US" sz="2100" b="0">
                <a:solidFill>
                  <a:srgbClr val="0000FF"/>
                </a:solidFill>
              </a:rPr>
              <a:t>char</a:t>
            </a:r>
            <a:r>
              <a:rPr lang="en-US" sz="2100" b="0">
                <a:solidFill>
                  <a:srgbClr val="000000"/>
                </a:solidFill>
              </a:rPr>
              <a:t> *HoTen;</a:t>
            </a:r>
          </a:p>
          <a:p>
            <a:pPr marL="342900" indent="-342900">
              <a:lnSpc>
                <a:spcPct val="130000"/>
              </a:lnSpc>
              <a:spcBef>
                <a:spcPts val="0"/>
              </a:spcBef>
              <a:buFont typeface="Wingdings" pitchFamily="2" charset="2"/>
              <a:buNone/>
            </a:pPr>
            <a:r>
              <a:rPr lang="en-US" sz="2100" b="0">
                <a:solidFill>
                  <a:srgbClr val="000000"/>
                </a:solidFill>
              </a:rPr>
              <a:t>	</a:t>
            </a:r>
            <a:r>
              <a:rPr lang="en-US" sz="2100" b="0">
                <a:solidFill>
                  <a:srgbClr val="0000FF"/>
                </a:solidFill>
              </a:rPr>
              <a:t>int</a:t>
            </a:r>
            <a:r>
              <a:rPr lang="en-US" sz="2100" b="0">
                <a:solidFill>
                  <a:srgbClr val="000000"/>
                </a:solidFill>
              </a:rPr>
              <a:t> NamSinh;</a:t>
            </a:r>
          </a:p>
          <a:p>
            <a:pPr marL="342900" indent="-342900">
              <a:lnSpc>
                <a:spcPct val="130000"/>
              </a:lnSpc>
              <a:spcBef>
                <a:spcPts val="0"/>
              </a:spcBef>
              <a:buFont typeface="Wingdings" pitchFamily="2" charset="2"/>
              <a:buNone/>
            </a:pPr>
            <a:r>
              <a:rPr lang="en-US" sz="2100" b="0">
                <a:solidFill>
                  <a:srgbClr val="0000FF"/>
                </a:solidFill>
              </a:rPr>
              <a:t>public</a:t>
            </a:r>
            <a:r>
              <a:rPr lang="en-US" sz="2100" b="0">
                <a:solidFill>
                  <a:srgbClr val="000000"/>
                </a:solidFill>
              </a:rPr>
              <a:t>:</a:t>
            </a:r>
          </a:p>
          <a:p>
            <a:pPr marL="342900" indent="-342900">
              <a:lnSpc>
                <a:spcPct val="130000"/>
              </a:lnSpc>
              <a:spcBef>
                <a:spcPts val="0"/>
              </a:spcBef>
              <a:buFont typeface="Wingdings" pitchFamily="2" charset="2"/>
              <a:buNone/>
            </a:pPr>
            <a:r>
              <a:rPr lang="en-US" sz="2100" b="0">
                <a:solidFill>
                  <a:srgbClr val="000000"/>
                </a:solidFill>
              </a:rPr>
              <a:t>	//...</a:t>
            </a:r>
          </a:p>
          <a:p>
            <a:pPr marL="342900" indent="-342900">
              <a:lnSpc>
                <a:spcPct val="130000"/>
              </a:lnSpc>
              <a:spcBef>
                <a:spcPts val="0"/>
              </a:spcBef>
              <a:buFont typeface="Wingdings" pitchFamily="2" charset="2"/>
              <a:buNone/>
            </a:pPr>
            <a:r>
              <a:rPr lang="en-US" sz="2100" b="0">
                <a:solidFill>
                  <a:srgbClr val="000000"/>
                </a:solidFill>
              </a:rPr>
              <a:t>};</a:t>
            </a:r>
          </a:p>
        </p:txBody>
      </p:sp>
    </p:spTree>
    <p:extLst>
      <p:ext uri="{BB962C8B-B14F-4D97-AF65-F5344CB8AC3E}">
        <p14:creationId xmlns:p14="http://schemas.microsoft.com/office/powerpoint/2010/main" val="14315119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8" name="Rectangle 3"/>
          <p:cNvSpPr>
            <a:spLocks noChangeArrowheads="1"/>
          </p:cNvSpPr>
          <p:nvPr/>
        </p:nvSpPr>
        <p:spPr bwMode="auto">
          <a:xfrm>
            <a:off x="381000" y="1371600"/>
            <a:ext cx="8382000" cy="52131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900" b="0">
                <a:solidFill>
                  <a:srgbClr val="0000FF"/>
                </a:solidFill>
              </a:rPr>
              <a:t>class</a:t>
            </a:r>
            <a:r>
              <a:rPr lang="en-US" sz="1900" b="0">
                <a:solidFill>
                  <a:srgbClr val="000000"/>
                </a:solidFill>
              </a:rPr>
              <a:t> Nguoi {</a:t>
            </a:r>
          </a:p>
          <a:p>
            <a:pPr marL="342900" indent="-342900">
              <a:spcBef>
                <a:spcPct val="20000"/>
              </a:spcBef>
              <a:buFont typeface="Wingdings" pitchFamily="2" charset="2"/>
              <a:buNone/>
            </a:pPr>
            <a:r>
              <a:rPr lang="en-US" sz="1900" b="0">
                <a:solidFill>
                  <a:srgbClr val="FF0303"/>
                </a:solidFill>
              </a:rPr>
              <a:t>	friend class SinhVien; </a:t>
            </a:r>
            <a:r>
              <a:rPr lang="en-US" sz="1900" b="0">
                <a:solidFill>
                  <a:schemeClr val="accent1"/>
                </a:solidFill>
              </a:rPr>
              <a:t>//Khai báo lớp SinhVien là bạn của lớp Nguoi</a:t>
            </a:r>
          </a:p>
          <a:p>
            <a:pPr marL="342900" indent="-342900">
              <a:spcBef>
                <a:spcPct val="20000"/>
              </a:spcBef>
              <a:buFont typeface="Wingdings" pitchFamily="2" charset="2"/>
              <a:buNone/>
            </a:pPr>
            <a:r>
              <a:rPr lang="en-US" sz="1900" b="0">
                <a:solidFill>
                  <a:srgbClr val="FF0303"/>
                </a:solidFill>
              </a:rPr>
              <a:t>	friend class NuSinh; </a:t>
            </a:r>
            <a:r>
              <a:rPr lang="en-US" sz="1900" b="0">
                <a:solidFill>
                  <a:schemeClr val="accent1"/>
                </a:solidFill>
              </a:rPr>
              <a:t>//Khai báo lớp NuSinh là bạn của lớp Nguoi</a:t>
            </a:r>
          </a:p>
          <a:p>
            <a:pPr marL="342900" indent="-342900">
              <a:spcBef>
                <a:spcPct val="20000"/>
              </a:spcBef>
              <a:buFont typeface="Wingdings" pitchFamily="2" charset="2"/>
              <a:buNone/>
            </a:pPr>
            <a:r>
              <a:rPr lang="en-US" sz="1900" b="0">
                <a:solidFill>
                  <a:srgbClr val="000000"/>
                </a:solidFill>
              </a:rPr>
              <a:t>	</a:t>
            </a:r>
            <a:r>
              <a:rPr lang="en-US" sz="1900" b="0">
                <a:solidFill>
                  <a:srgbClr val="0000FF"/>
                </a:solidFill>
              </a:rPr>
              <a:t>char</a:t>
            </a:r>
            <a:r>
              <a:rPr lang="en-US" sz="1900" b="0">
                <a:solidFill>
                  <a:srgbClr val="000000"/>
                </a:solidFill>
              </a:rPr>
              <a:t> *HoTen;</a:t>
            </a:r>
          </a:p>
          <a:p>
            <a:pPr marL="342900" indent="-342900">
              <a:spcBef>
                <a:spcPct val="20000"/>
              </a:spcBef>
              <a:buFont typeface="Wingdings" pitchFamily="2" charset="2"/>
              <a:buNone/>
            </a:pPr>
            <a:r>
              <a:rPr lang="en-US" sz="1900" b="0">
                <a:solidFill>
                  <a:srgbClr val="000000"/>
                </a:solidFill>
              </a:rPr>
              <a:t>	</a:t>
            </a:r>
            <a:r>
              <a:rPr lang="en-US" sz="1900" b="0">
                <a:solidFill>
                  <a:srgbClr val="0000FF"/>
                </a:solidFill>
              </a:rPr>
              <a:t>int</a:t>
            </a:r>
            <a:r>
              <a:rPr lang="en-US" sz="1900" b="0">
                <a:solidFill>
                  <a:srgbClr val="000000"/>
                </a:solidFill>
              </a:rPr>
              <a:t> NamSinh;</a:t>
            </a:r>
          </a:p>
          <a:p>
            <a:pPr marL="342900" indent="-342900">
              <a:spcBef>
                <a:spcPct val="20000"/>
              </a:spcBef>
              <a:buFont typeface="Wingdings" pitchFamily="2" charset="2"/>
              <a:buNone/>
            </a:pPr>
            <a:r>
              <a:rPr lang="en-US" sz="1900" b="0">
                <a:solidFill>
                  <a:srgbClr val="0000FF"/>
                </a:solidFill>
              </a:rPr>
              <a:t>public</a:t>
            </a:r>
            <a:r>
              <a:rPr lang="en-US" sz="1900" b="0">
                <a:solidFill>
                  <a:srgbClr val="000000"/>
                </a:solidFill>
              </a:rPr>
              <a:t>:</a:t>
            </a:r>
          </a:p>
          <a:p>
            <a:pPr marL="342900" indent="-342900">
              <a:spcBef>
                <a:spcPct val="20000"/>
              </a:spcBef>
              <a:buFont typeface="Wingdings" pitchFamily="2" charset="2"/>
              <a:buNone/>
            </a:pPr>
            <a:r>
              <a:rPr lang="en-US" sz="1900" b="0">
                <a:solidFill>
                  <a:srgbClr val="000000"/>
                </a:solidFill>
              </a:rPr>
              <a:t>	//...</a:t>
            </a:r>
          </a:p>
          <a:p>
            <a:pPr marL="342900" indent="-342900">
              <a:spcBef>
                <a:spcPct val="20000"/>
              </a:spcBef>
              <a:buFont typeface="Wingdings" pitchFamily="2" charset="2"/>
              <a:buNone/>
            </a:pPr>
            <a:r>
              <a:rPr lang="en-US" sz="1900" b="0">
                <a:solidFill>
                  <a:srgbClr val="000000"/>
                </a:solidFill>
              </a:rPr>
              <a:t>	</a:t>
            </a:r>
            <a:r>
              <a:rPr lang="en-US" sz="1900" b="0">
                <a:solidFill>
                  <a:srgbClr val="0000FF"/>
                </a:solidFill>
              </a:rPr>
              <a:t>void</a:t>
            </a:r>
            <a:r>
              <a:rPr lang="en-US" sz="1900" b="0">
                <a:solidFill>
                  <a:srgbClr val="000000"/>
                </a:solidFill>
              </a:rPr>
              <a:t> An() </a:t>
            </a:r>
            <a:r>
              <a:rPr lang="en-US" sz="1900" b="0">
                <a:solidFill>
                  <a:srgbClr val="0000FF"/>
                </a:solidFill>
              </a:rPr>
              <a:t>const</a:t>
            </a:r>
            <a:r>
              <a:rPr lang="en-US" sz="1900" b="0">
                <a:solidFill>
                  <a:srgbClr val="000000"/>
                </a:solidFill>
              </a:rPr>
              <a:t> { cout &lt;&lt; HoTen &lt;&lt; " an 3 chen com";}</a:t>
            </a:r>
          </a:p>
          <a:p>
            <a:pPr marL="342900" indent="-342900">
              <a:spcBef>
                <a:spcPct val="20000"/>
              </a:spcBef>
              <a:buFont typeface="Wingdings" pitchFamily="2" charset="2"/>
              <a:buNone/>
            </a:pPr>
            <a:r>
              <a:rPr lang="en-US" sz="1900" b="0">
                <a:solidFill>
                  <a:srgbClr val="000000"/>
                </a:solidFill>
              </a:rPr>
              <a:t>};</a:t>
            </a:r>
          </a:p>
          <a:p>
            <a:pPr marL="342900" indent="-342900">
              <a:spcBef>
                <a:spcPct val="20000"/>
              </a:spcBef>
              <a:buFont typeface="Wingdings" pitchFamily="2" charset="2"/>
              <a:buNone/>
            </a:pPr>
            <a:r>
              <a:rPr lang="en-US" sz="1900" b="0">
                <a:solidFill>
                  <a:srgbClr val="0000FF"/>
                </a:solidFill>
              </a:rPr>
              <a:t>class</a:t>
            </a:r>
            <a:r>
              <a:rPr lang="en-US" sz="1900" b="0">
                <a:solidFill>
                  <a:srgbClr val="000000"/>
                </a:solidFill>
              </a:rPr>
              <a:t> SinhVien : </a:t>
            </a:r>
            <a:r>
              <a:rPr lang="en-US" sz="1900" b="0">
                <a:solidFill>
                  <a:srgbClr val="0000FF"/>
                </a:solidFill>
              </a:rPr>
              <a:t>public</a:t>
            </a:r>
            <a:r>
              <a:rPr lang="en-US" sz="1900" b="0">
                <a:solidFill>
                  <a:srgbClr val="000000"/>
                </a:solidFill>
              </a:rPr>
              <a:t> Nguoi {</a:t>
            </a:r>
          </a:p>
          <a:p>
            <a:pPr marL="342900" indent="-342900">
              <a:spcBef>
                <a:spcPct val="20000"/>
              </a:spcBef>
              <a:buFont typeface="Wingdings" pitchFamily="2" charset="2"/>
              <a:buNone/>
            </a:pPr>
            <a:r>
              <a:rPr lang="en-US" sz="1900" b="0">
                <a:solidFill>
                  <a:srgbClr val="000000"/>
                </a:solidFill>
              </a:rPr>
              <a:t>	</a:t>
            </a:r>
            <a:r>
              <a:rPr lang="en-US" sz="1900" b="0">
                <a:solidFill>
                  <a:srgbClr val="FF0000"/>
                </a:solidFill>
              </a:rPr>
              <a:t>friend class NuSinh; </a:t>
            </a:r>
            <a:r>
              <a:rPr lang="en-US" sz="1900" b="0">
                <a:solidFill>
                  <a:schemeClr val="accent1"/>
                </a:solidFill>
              </a:rPr>
              <a:t>//Khai báo lớp NuSinh là bạn của lớp SinhVien </a:t>
            </a:r>
          </a:p>
          <a:p>
            <a:pPr marL="342900" indent="-342900">
              <a:spcBef>
                <a:spcPct val="20000"/>
              </a:spcBef>
              <a:buFont typeface="Wingdings" pitchFamily="2" charset="2"/>
              <a:buNone/>
            </a:pPr>
            <a:r>
              <a:rPr lang="en-US" sz="1900" b="0">
                <a:solidFill>
                  <a:schemeClr val="accent1"/>
                </a:solidFill>
              </a:rPr>
              <a:t>	</a:t>
            </a:r>
            <a:r>
              <a:rPr lang="en-US" sz="1900" b="0">
                <a:solidFill>
                  <a:srgbClr val="0000FF"/>
                </a:solidFill>
              </a:rPr>
              <a:t>char</a:t>
            </a:r>
            <a:r>
              <a:rPr lang="en-US" sz="1900" b="0">
                <a:solidFill>
                  <a:srgbClr val="000000"/>
                </a:solidFill>
              </a:rPr>
              <a:t> *MaSo;</a:t>
            </a:r>
          </a:p>
          <a:p>
            <a:pPr marL="342900" indent="-342900">
              <a:spcBef>
                <a:spcPct val="20000"/>
              </a:spcBef>
              <a:buFont typeface="Wingdings" pitchFamily="2" charset="2"/>
              <a:buNone/>
            </a:pPr>
            <a:r>
              <a:rPr lang="en-US" sz="1900" b="0">
                <a:solidFill>
                  <a:srgbClr val="0000FF"/>
                </a:solidFill>
              </a:rPr>
              <a:t>public</a:t>
            </a:r>
            <a:r>
              <a:rPr lang="en-US" sz="1900" b="0">
                <a:solidFill>
                  <a:srgbClr val="000000"/>
                </a:solidFill>
              </a:rPr>
              <a:t>:</a:t>
            </a:r>
          </a:p>
          <a:p>
            <a:pPr marL="342900" indent="-342900">
              <a:spcBef>
                <a:spcPct val="20000"/>
              </a:spcBef>
              <a:buFont typeface="Wingdings" pitchFamily="2" charset="2"/>
              <a:buNone/>
            </a:pPr>
            <a:r>
              <a:rPr lang="en-US" sz="1900" b="0">
                <a:solidFill>
                  <a:srgbClr val="00000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a:solidFill>
                  <a:srgbClr val="000000"/>
                </a:solidFill>
              </a:rPr>
              <a:t>}; </a:t>
            </a:r>
            <a:r>
              <a:rPr lang="en-US" sz="1900" b="0">
                <a:solidFill>
                  <a:srgbClr val="FF0000"/>
                </a:solidFill>
              </a:rPr>
              <a:t>//</a:t>
            </a:r>
            <a:r>
              <a:rPr lang="en-US" sz="2000" b="0">
                <a:solidFill>
                  <a:srgbClr val="FF0000"/>
                </a:solidFill>
                <a:latin typeface="Arial" pitchFamily="34" charset="0"/>
                <a:cs typeface="Arial" pitchFamily="34" charset="0"/>
              </a:rPr>
              <a:t>Khi thêm </a:t>
            </a:r>
            <a:r>
              <a:rPr lang="vi-VN" sz="2000" b="0">
                <a:solidFill>
                  <a:srgbClr val="FF0000"/>
                </a:solidFill>
                <a:latin typeface="Arial" pitchFamily="34" charset="0"/>
                <a:cs typeface="Arial" pitchFamily="34" charset="0"/>
              </a:rPr>
              <a:t>l</a:t>
            </a:r>
            <a:r>
              <a:rPr lang="en-US" sz="2000" b="0">
                <a:solidFill>
                  <a:srgbClr val="FF0000"/>
                </a:solidFill>
                <a:latin typeface="Arial" pitchFamily="34" charset="0"/>
                <a:cs typeface="Arial" pitchFamily="34" charset="0"/>
              </a:rPr>
              <a:t>ớ</a:t>
            </a:r>
            <a:r>
              <a:rPr lang="vi-VN" sz="2000" b="0">
                <a:solidFill>
                  <a:srgbClr val="FF0000"/>
                </a:solidFill>
                <a:latin typeface="Arial" pitchFamily="34" charset="0"/>
                <a:cs typeface="Arial" pitchFamily="34" charset="0"/>
              </a:rPr>
              <a:t>p NuSinh </a:t>
            </a:r>
            <a:r>
              <a:rPr lang="en-US" sz="2000" b="0">
                <a:solidFill>
                  <a:srgbClr val="FF0000"/>
                </a:solidFill>
                <a:latin typeface="Arial" pitchFamily="34" charset="0"/>
                <a:cs typeface="Arial" pitchFamily="34" charset="0"/>
              </a:rPr>
              <a:t>-&gt;</a:t>
            </a:r>
            <a:r>
              <a:rPr lang="vi-VN" sz="2000" b="0">
                <a:solidFill>
                  <a:srgbClr val="FF0000"/>
                </a:solidFill>
                <a:latin typeface="Arial" pitchFamily="34" charset="0"/>
                <a:cs typeface="Arial" pitchFamily="34" charset="0"/>
              </a:rPr>
              <a:t> ph</a:t>
            </a:r>
            <a:r>
              <a:rPr lang="en-US" sz="2000" b="0">
                <a:solidFill>
                  <a:srgbClr val="FF0000"/>
                </a:solidFill>
                <a:latin typeface="Arial" pitchFamily="34" charset="0"/>
                <a:cs typeface="Arial" pitchFamily="34" charset="0"/>
              </a:rPr>
              <a:t>ải</a:t>
            </a:r>
            <a:r>
              <a:rPr lang="vi-VN" sz="2000" b="0">
                <a:solidFill>
                  <a:srgbClr val="FF0000"/>
                </a:solidFill>
                <a:latin typeface="Arial" pitchFamily="34" charset="0"/>
                <a:cs typeface="Arial" pitchFamily="34" charset="0"/>
              </a:rPr>
              <a:t> thay đ</a:t>
            </a:r>
            <a:r>
              <a:rPr lang="en-US" sz="2000" b="0">
                <a:solidFill>
                  <a:srgbClr val="FF0000"/>
                </a:solidFill>
                <a:latin typeface="Arial" pitchFamily="34" charset="0"/>
                <a:cs typeface="Arial" pitchFamily="34" charset="0"/>
              </a:rPr>
              <a:t>ổi</a:t>
            </a:r>
            <a:r>
              <a:rPr lang="vi-VN" sz="2000" b="0">
                <a:solidFill>
                  <a:srgbClr val="FF0000"/>
                </a:solidFill>
                <a:latin typeface="Arial" pitchFamily="34" charset="0"/>
                <a:cs typeface="Arial" pitchFamily="34" charset="0"/>
              </a:rPr>
              <a:t> l</a:t>
            </a:r>
            <a:r>
              <a:rPr lang="en-US" sz="2000" b="0">
                <a:solidFill>
                  <a:srgbClr val="FF0000"/>
                </a:solidFill>
                <a:latin typeface="Arial" pitchFamily="34" charset="0"/>
                <a:cs typeface="Arial" pitchFamily="34" charset="0"/>
              </a:rPr>
              <a:t>ớ</a:t>
            </a:r>
            <a:r>
              <a:rPr lang="vi-VN" sz="2000" b="0">
                <a:solidFill>
                  <a:srgbClr val="FF0000"/>
                </a:solidFill>
                <a:latin typeface="Arial" pitchFamily="34" charset="0"/>
                <a:cs typeface="Arial" pitchFamily="34" charset="0"/>
              </a:rPr>
              <a:t>p SinhVien </a:t>
            </a:r>
            <a:r>
              <a:rPr lang="en-US" sz="2000" b="0">
                <a:solidFill>
                  <a:srgbClr val="FF0000"/>
                </a:solidFill>
                <a:latin typeface="Arial" pitchFamily="34" charset="0"/>
                <a:cs typeface="Arial" pitchFamily="34" charset="0"/>
              </a:rPr>
              <a:t>và cả </a:t>
            </a:r>
            <a:r>
              <a:rPr lang="vi-VN" sz="2000" b="0">
                <a:solidFill>
                  <a:srgbClr val="FF0000"/>
                </a:solidFill>
                <a:latin typeface="Arial" pitchFamily="34" charset="0"/>
                <a:cs typeface="Arial" pitchFamily="34" charset="0"/>
              </a:rPr>
              <a:t>l</a:t>
            </a:r>
            <a:r>
              <a:rPr lang="en-US" sz="2000" b="0">
                <a:solidFill>
                  <a:srgbClr val="FF0000"/>
                </a:solidFill>
                <a:latin typeface="Arial" pitchFamily="34" charset="0"/>
                <a:cs typeface="Arial" pitchFamily="34" charset="0"/>
              </a:rPr>
              <a:t>ớ</a:t>
            </a:r>
            <a:r>
              <a:rPr lang="vi-VN" sz="2000" b="0">
                <a:solidFill>
                  <a:srgbClr val="FF0000"/>
                </a:solidFill>
                <a:latin typeface="Arial" pitchFamily="34" charset="0"/>
                <a:cs typeface="Arial" pitchFamily="34" charset="0"/>
              </a:rPr>
              <a:t>p</a:t>
            </a:r>
            <a:r>
              <a:rPr lang="en-US" sz="2000" b="0">
                <a:solidFill>
                  <a:srgbClr val="FF0000"/>
                </a:solidFill>
                <a:latin typeface="Arial" pitchFamily="34" charset="0"/>
                <a:cs typeface="Arial" pitchFamily="34" charset="0"/>
              </a:rPr>
              <a:t> </a:t>
            </a:r>
            <a:r>
              <a:rPr lang="vi-VN" sz="2000" b="0">
                <a:solidFill>
                  <a:srgbClr val="FF0000"/>
                </a:solidFill>
                <a:latin typeface="Arial" pitchFamily="34" charset="0"/>
                <a:cs typeface="Arial" pitchFamily="34" charset="0"/>
              </a:rPr>
              <a:t>Nguoi</a:t>
            </a:r>
          </a:p>
          <a:p>
            <a:endParaRPr lang="en-US" sz="1100"/>
          </a:p>
          <a:p>
            <a:pPr marL="342900" indent="-342900">
              <a:spcBef>
                <a:spcPct val="20000"/>
              </a:spcBef>
              <a:buFont typeface="Wingdings" pitchFamily="2" charset="2"/>
              <a:buNone/>
            </a:pPr>
            <a:endParaRPr lang="en-US" sz="1900" b="0">
              <a:solidFill>
                <a:srgbClr val="000000"/>
              </a:solidFill>
            </a:endParaRPr>
          </a:p>
        </p:txBody>
      </p:sp>
      <p:sp>
        <p:nvSpPr>
          <p:cNvPr id="9" name="Title 1">
            <a:extLst>
              <a:ext uri="{FF2B5EF4-FFF2-40B4-BE49-F238E27FC236}">
                <a16:creationId xmlns:a16="http://schemas.microsoft.com/office/drawing/2014/main" id="{9D8BA0AF-3BA3-4D4B-88A6-DD4E39A5273A}"/>
              </a:ext>
            </a:extLst>
          </p:cNvPr>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3.8.1.1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private </a:t>
            </a:r>
            <a:r>
              <a:rPr lang="en-US" sz="4000" b="1">
                <a:effectLst>
                  <a:outerShdw blurRad="38100" dist="38100" dir="2700000" algn="tl">
                    <a:srgbClr val="000000">
                      <a:alpha val="43137"/>
                    </a:srgbClr>
                  </a:outerShdw>
                </a:effectLst>
                <a:latin typeface="Arial" pitchFamily="34" charset="0"/>
                <a:cs typeface="Arial" pitchFamily="34" charset="0"/>
              </a:rPr>
              <a:t>– Ví dụ (tt)</a:t>
            </a:r>
          </a:p>
        </p:txBody>
      </p:sp>
    </p:spTree>
    <p:extLst>
      <p:ext uri="{BB962C8B-B14F-4D97-AF65-F5344CB8AC3E}">
        <p14:creationId xmlns:p14="http://schemas.microsoft.com/office/powerpoint/2010/main" val="3188223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382000" cy="49251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Với cách khai báo như trên thì </a:t>
            </a:r>
            <a:r>
              <a:rPr lang="vi-VN" sz="2600">
                <a:latin typeface="Arial" pitchFamily="34" charset="0"/>
                <a:cs typeface="Arial" pitchFamily="34" charset="0"/>
              </a:rPr>
              <a:t>lớp SinhVien </a:t>
            </a:r>
            <a:r>
              <a:rPr lang="en-US" sz="2600">
                <a:latin typeface="Arial" pitchFamily="34" charset="0"/>
                <a:cs typeface="Arial" pitchFamily="34" charset="0"/>
              </a:rPr>
              <a:t>và lớp NuSinh </a:t>
            </a:r>
            <a:r>
              <a:rPr lang="vi-VN" sz="2600">
                <a:latin typeface="Arial" pitchFamily="34" charset="0"/>
                <a:cs typeface="Arial" pitchFamily="34" charset="0"/>
              </a:rPr>
              <a:t>có thể truy </a:t>
            </a:r>
            <a:r>
              <a:rPr lang="en-US" sz="2600">
                <a:latin typeface="Arial" pitchFamily="34" charset="0"/>
                <a:cs typeface="Arial" pitchFamily="34" charset="0"/>
              </a:rPr>
              <a:t>nhập</a:t>
            </a:r>
            <a:r>
              <a:rPr lang="vi-VN" sz="2600">
                <a:latin typeface="Arial" pitchFamily="34" charset="0"/>
                <a:cs typeface="Arial" pitchFamily="34" charset="0"/>
              </a:rPr>
              <a:t> các thành phần </a:t>
            </a:r>
            <a:r>
              <a:rPr lang="vi-VN" sz="2600">
                <a:solidFill>
                  <a:srgbClr val="0000FF"/>
                </a:solidFill>
                <a:latin typeface="Arial" pitchFamily="34" charset="0"/>
                <a:cs typeface="Arial" pitchFamily="34" charset="0"/>
              </a:rPr>
              <a:t>private</a:t>
            </a:r>
            <a:r>
              <a:rPr lang="vi-VN" sz="2600">
                <a:latin typeface="Arial" pitchFamily="34" charset="0"/>
                <a:cs typeface="Arial" pitchFamily="34" charset="0"/>
              </a:rPr>
              <a:t> của lớp Nguoi</a:t>
            </a:r>
            <a:r>
              <a:rPr lang="en-US" sz="2600">
                <a:latin typeface="Arial" pitchFamily="34" charset="0"/>
                <a:cs typeface="Arial" pitchFamily="34" charset="0"/>
              </a:rPr>
              <a:t>; lớp NuSinh có thể truy nhập các thành phần </a:t>
            </a:r>
            <a:r>
              <a:rPr lang="en-US" sz="2600">
                <a:solidFill>
                  <a:srgbClr val="0000FF"/>
                </a:solidFill>
                <a:latin typeface="Arial" pitchFamily="34" charset="0"/>
                <a:cs typeface="Arial" pitchFamily="34" charset="0"/>
              </a:rPr>
              <a:t>private</a:t>
            </a:r>
            <a:r>
              <a:rPr lang="en-US" sz="2600">
                <a:latin typeface="Arial" pitchFamily="34" charset="0"/>
                <a:cs typeface="Arial" pitchFamily="34" charset="0"/>
              </a:rPr>
              <a:t> của lớp SinhVien.</a:t>
            </a:r>
            <a:endParaRPr lang="vi-VN" sz="2600">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vi-VN" sz="2600">
                <a:latin typeface="Arial" pitchFamily="34" charset="0"/>
                <a:cs typeface="Arial" pitchFamily="34" charset="0"/>
              </a:rPr>
              <a:t>Tuy nhiên</a:t>
            </a:r>
            <a:r>
              <a:rPr lang="en-US" sz="2600">
                <a:latin typeface="Arial" pitchFamily="34" charset="0"/>
                <a:cs typeface="Arial" pitchFamily="34" charset="0"/>
              </a:rPr>
              <a:t> cách làm này</a:t>
            </a:r>
            <a:r>
              <a:rPr lang="vi-VN" sz="2600">
                <a:latin typeface="Arial" pitchFamily="34" charset="0"/>
                <a:cs typeface="Arial" pitchFamily="34" charset="0"/>
              </a:rPr>
              <a:t> </a:t>
            </a:r>
            <a:r>
              <a:rPr lang="en-US" sz="2600">
                <a:latin typeface="Arial" pitchFamily="34" charset="0"/>
                <a:cs typeface="Arial" pitchFamily="34" charset="0"/>
              </a:rPr>
              <a:t>đòi hỏi</a:t>
            </a:r>
            <a:r>
              <a:rPr lang="vi-VN" sz="2600">
                <a:latin typeface="Arial" pitchFamily="34" charset="0"/>
                <a:cs typeface="Arial" pitchFamily="34" charset="0"/>
              </a:rPr>
              <a:t> </a:t>
            </a:r>
            <a:r>
              <a:rPr lang="vi-VN" sz="2600" u="sng">
                <a:latin typeface="Arial" pitchFamily="34" charset="0"/>
                <a:cs typeface="Arial" pitchFamily="34" charset="0"/>
              </a:rPr>
              <a:t>phải sửa lại </a:t>
            </a:r>
            <a:r>
              <a:rPr lang="en-US" sz="2600" u="sng">
                <a:latin typeface="Arial" pitchFamily="34" charset="0"/>
                <a:cs typeface="Arial" pitchFamily="34" charset="0"/>
              </a:rPr>
              <a:t>các </a:t>
            </a:r>
            <a:r>
              <a:rPr lang="vi-VN" sz="2600" u="sng">
                <a:latin typeface="Arial" pitchFamily="34" charset="0"/>
                <a:cs typeface="Arial" pitchFamily="34" charset="0"/>
              </a:rPr>
              <a:t>lớp c</a:t>
            </a:r>
            <a:r>
              <a:rPr lang="en-US" sz="2600" u="sng">
                <a:latin typeface="Arial" pitchFamily="34" charset="0"/>
                <a:cs typeface="Arial" pitchFamily="34" charset="0"/>
              </a:rPr>
              <a:t>ơ sở có liên quan</a:t>
            </a:r>
            <a:r>
              <a:rPr lang="en-US" sz="2600">
                <a:latin typeface="Arial" pitchFamily="34" charset="0"/>
                <a:cs typeface="Arial" pitchFamily="34" charset="0"/>
              </a:rPr>
              <a:t>: không hợp lý vì vi phạm tính đóng gói.</a:t>
            </a:r>
          </a:p>
          <a:p>
            <a:pPr marL="463550" indent="0" algn="just">
              <a:lnSpc>
                <a:spcPct val="130000"/>
              </a:lnSpc>
              <a:spcBef>
                <a:spcPts val="300"/>
              </a:spcBef>
              <a:spcAft>
                <a:spcPts val="300"/>
              </a:spcAft>
              <a:buNone/>
            </a:pPr>
            <a:r>
              <a:rPr lang="en-US" sz="2600">
                <a:latin typeface="Arial" pitchFamily="34" charset="0"/>
                <a:cs typeface="Arial" pitchFamily="34" charset="0"/>
              </a:rPr>
              <a:t>=&gt; Khai báo các thuộc tính cần được truy nhập ở lớp dẫn xuất là thành phần </a:t>
            </a:r>
            <a:r>
              <a:rPr lang="en-US" sz="2600">
                <a:solidFill>
                  <a:srgbClr val="0000FF"/>
                </a:solidFill>
                <a:latin typeface="Arial" pitchFamily="34" charset="0"/>
                <a:cs typeface="Arial" pitchFamily="34" charset="0"/>
              </a:rPr>
              <a:t>protected</a:t>
            </a:r>
            <a:r>
              <a:rPr lang="en-US" sz="2600">
                <a:latin typeface="Arial" pitchFamily="34" charset="0"/>
                <a:cs typeface="Arial" pitchFamily="34" charset="0"/>
              </a:rPr>
              <a:t> thay vì </a:t>
            </a:r>
            <a:r>
              <a:rPr lang="en-US" sz="2600">
                <a:solidFill>
                  <a:srgbClr val="0000FF"/>
                </a:solidFill>
                <a:latin typeface="Arial" pitchFamily="34" charset="0"/>
                <a:cs typeface="Arial" pitchFamily="34" charset="0"/>
              </a:rPr>
              <a:t>private</a:t>
            </a: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9" name="Title 1">
            <a:extLst>
              <a:ext uri="{FF2B5EF4-FFF2-40B4-BE49-F238E27FC236}">
                <a16:creationId xmlns:a16="http://schemas.microsoft.com/office/drawing/2014/main" id="{18890374-3F96-41ED-B48C-C014409309AD}"/>
              </a:ext>
            </a:extLst>
          </p:cNvPr>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3.8.1.1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private </a:t>
            </a:r>
            <a:r>
              <a:rPr lang="en-US" sz="4000" b="1">
                <a:effectLst>
                  <a:outerShdw blurRad="38100" dist="38100" dir="2700000" algn="tl">
                    <a:srgbClr val="000000">
                      <a:alpha val="43137"/>
                    </a:srgbClr>
                  </a:outerShdw>
                </a:effectLst>
                <a:latin typeface="Arial" pitchFamily="34" charset="0"/>
                <a:cs typeface="Arial" pitchFamily="34" charset="0"/>
              </a:rPr>
              <a:t>– Ví dụ (tt)</a:t>
            </a:r>
          </a:p>
        </p:txBody>
      </p:sp>
    </p:spTree>
    <p:extLst>
      <p:ext uri="{BB962C8B-B14F-4D97-AF65-F5344CB8AC3E}">
        <p14:creationId xmlns:p14="http://schemas.microsoft.com/office/powerpoint/2010/main" val="263919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Quan hệ 1-1 (tt)</a:t>
            </a:r>
          </a:p>
        </p:txBody>
      </p:sp>
      <p:sp>
        <p:nvSpPr>
          <p:cNvPr id="3" name="Content Placeholder 2"/>
          <p:cNvSpPr>
            <a:spLocks noGrp="1"/>
          </p:cNvSpPr>
          <p:nvPr>
            <p:ph idx="1"/>
          </p:nvPr>
        </p:nvSpPr>
        <p:spPr>
          <a:xfrm>
            <a:off x="457200" y="1528467"/>
            <a:ext cx="8382000" cy="757533"/>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a:t>
            </a:r>
            <a:endParaRPr lang="vi-VN"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grpSp>
        <p:nvGrpSpPr>
          <p:cNvPr id="8" name="Group 7"/>
          <p:cNvGrpSpPr/>
          <p:nvPr/>
        </p:nvGrpSpPr>
        <p:grpSpPr>
          <a:xfrm>
            <a:off x="1409700" y="2438400"/>
            <a:ext cx="6362700" cy="762000"/>
            <a:chOff x="2133600" y="4976648"/>
            <a:chExt cx="6362700" cy="762000"/>
          </a:xfrm>
        </p:grpSpPr>
        <p:sp>
          <p:nvSpPr>
            <p:cNvPr id="9" name="Rectangle 8"/>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LOPHOC</a:t>
              </a:r>
            </a:p>
          </p:txBody>
        </p:sp>
        <p:sp>
          <p:nvSpPr>
            <p:cNvPr id="10" name="Rectangle 9"/>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GIAOVIEN</a:t>
              </a:r>
            </a:p>
          </p:txBody>
        </p:sp>
        <p:cxnSp>
          <p:nvCxnSpPr>
            <p:cNvPr id="11" name="Straight Connector 10"/>
            <p:cNvCxnSpPr>
              <a:stCxn id="9" idx="3"/>
              <a:endCxn id="10"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91000" y="4976648"/>
              <a:ext cx="1828800" cy="461665"/>
            </a:xfrm>
            <a:prstGeom prst="rect">
              <a:avLst/>
            </a:prstGeom>
            <a:noFill/>
          </p:spPr>
          <p:txBody>
            <a:bodyPr wrap="square" rtlCol="0">
              <a:spAutoFit/>
            </a:bodyPr>
            <a:lstStyle/>
            <a:p>
              <a:pPr algn="ctr"/>
              <a:r>
                <a:rPr lang="en-US" sz="2400">
                  <a:solidFill>
                    <a:srgbClr val="0000FF"/>
                  </a:solidFill>
                </a:rPr>
                <a:t>Chủ nhiệm</a:t>
              </a:r>
            </a:p>
          </p:txBody>
        </p:sp>
      </p:grpSp>
      <p:grpSp>
        <p:nvGrpSpPr>
          <p:cNvPr id="16" name="Group 15"/>
          <p:cNvGrpSpPr/>
          <p:nvPr/>
        </p:nvGrpSpPr>
        <p:grpSpPr>
          <a:xfrm>
            <a:off x="1409700" y="3733800"/>
            <a:ext cx="6362700" cy="785648"/>
            <a:chOff x="2133600" y="4953000"/>
            <a:chExt cx="6362700" cy="785648"/>
          </a:xfrm>
        </p:grpSpPr>
        <p:sp>
          <p:nvSpPr>
            <p:cNvPr id="17" name="Rectangle 16"/>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VO</a:t>
              </a:r>
            </a:p>
          </p:txBody>
        </p:sp>
        <p:sp>
          <p:nvSpPr>
            <p:cNvPr id="18" name="Rectangle 17"/>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CHONG</a:t>
              </a:r>
            </a:p>
          </p:txBody>
        </p:sp>
        <p:cxnSp>
          <p:nvCxnSpPr>
            <p:cNvPr id="19" name="Straight Connector 18"/>
            <p:cNvCxnSpPr>
              <a:stCxn id="17" idx="3"/>
              <a:endCxn id="18"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91000" y="4953000"/>
              <a:ext cx="1828800" cy="461665"/>
            </a:xfrm>
            <a:prstGeom prst="rect">
              <a:avLst/>
            </a:prstGeom>
            <a:noFill/>
          </p:spPr>
          <p:txBody>
            <a:bodyPr wrap="square" rtlCol="0">
              <a:spAutoFit/>
            </a:bodyPr>
            <a:lstStyle/>
            <a:p>
              <a:pPr algn="ctr"/>
              <a:r>
                <a:rPr lang="en-US" sz="2400">
                  <a:solidFill>
                    <a:srgbClr val="0000FF"/>
                  </a:solidFill>
                </a:rPr>
                <a:t>Hôn nhân</a:t>
              </a:r>
            </a:p>
          </p:txBody>
        </p:sp>
      </p:grpSp>
      <p:grpSp>
        <p:nvGrpSpPr>
          <p:cNvPr id="21" name="Group 20"/>
          <p:cNvGrpSpPr/>
          <p:nvPr/>
        </p:nvGrpSpPr>
        <p:grpSpPr>
          <a:xfrm>
            <a:off x="1409700" y="5181600"/>
            <a:ext cx="6362700" cy="762000"/>
            <a:chOff x="2133600" y="4976648"/>
            <a:chExt cx="6362700" cy="762000"/>
          </a:xfrm>
        </p:grpSpPr>
        <p:sp>
          <p:nvSpPr>
            <p:cNvPr id="22" name="Rectangle 21"/>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COUNTRY</a:t>
              </a:r>
            </a:p>
          </p:txBody>
        </p:sp>
        <p:sp>
          <p:nvSpPr>
            <p:cNvPr id="23" name="Rectangle 22"/>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CAPITAL</a:t>
              </a:r>
            </a:p>
          </p:txBody>
        </p:sp>
        <p:cxnSp>
          <p:nvCxnSpPr>
            <p:cNvPr id="24" name="Straight Connector 23"/>
            <p:cNvCxnSpPr>
              <a:stCxn id="22" idx="3"/>
              <a:endCxn id="23"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43400" y="4976648"/>
              <a:ext cx="1676400" cy="461665"/>
            </a:xfrm>
            <a:prstGeom prst="rect">
              <a:avLst/>
            </a:prstGeom>
            <a:noFill/>
          </p:spPr>
          <p:txBody>
            <a:bodyPr wrap="square" rtlCol="0">
              <a:spAutoFit/>
            </a:bodyPr>
            <a:lstStyle/>
            <a:p>
              <a:pPr algn="ctr"/>
              <a:r>
                <a:rPr lang="en-US" sz="2400">
                  <a:solidFill>
                    <a:srgbClr val="0000FF"/>
                  </a:solidFill>
                </a:rPr>
                <a:t>Có</a:t>
              </a:r>
            </a:p>
          </p:txBody>
        </p:sp>
      </p:grpSp>
    </p:spTree>
    <p:extLst>
      <p:ext uri="{BB962C8B-B14F-4D97-AF65-F5344CB8AC3E}">
        <p14:creationId xmlns:p14="http://schemas.microsoft.com/office/powerpoint/2010/main" val="1503720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3.8.1.2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public</a:t>
            </a:r>
          </a:p>
        </p:txBody>
      </p:sp>
      <p:sp>
        <p:nvSpPr>
          <p:cNvPr id="3" name="Content Placeholder 2"/>
          <p:cNvSpPr>
            <a:spLocks noGrp="1"/>
          </p:cNvSpPr>
          <p:nvPr>
            <p:ph idx="1"/>
          </p:nvPr>
        </p:nvSpPr>
        <p:spPr>
          <a:xfrm>
            <a:off x="533400" y="1676400"/>
            <a:ext cx="8077200" cy="4800600"/>
          </a:xfrm>
        </p:spPr>
        <p:txBody>
          <a:bodyPr>
            <a:normAutofit/>
          </a:bodyPr>
          <a:lstStyle/>
          <a:p>
            <a:pPr marL="0" lvl="1" indent="0" algn="just">
              <a:lnSpc>
                <a:spcPct val="130000"/>
              </a:lnSpc>
              <a:spcBef>
                <a:spcPts val="300"/>
              </a:spcBef>
              <a:spcAft>
                <a:spcPts val="300"/>
              </a:spcAft>
              <a:buNone/>
            </a:pPr>
            <a:r>
              <a:rPr lang="en-US">
                <a:solidFill>
                  <a:schemeClr val="tx1">
                    <a:lumMod val="95000"/>
                    <a:lumOff val="5000"/>
                  </a:schemeClr>
                </a:solidFill>
                <a:latin typeface="Arial" pitchFamily="34" charset="0"/>
                <a:cs typeface="Arial" pitchFamily="34" charset="0"/>
              </a:rPr>
              <a:t>Tất cả các t</a:t>
            </a:r>
            <a:r>
              <a:rPr lang="vi-VN">
                <a:solidFill>
                  <a:schemeClr val="tx1">
                    <a:lumMod val="95000"/>
                    <a:lumOff val="5000"/>
                  </a:schemeClr>
                </a:solidFill>
                <a:latin typeface="Arial" pitchFamily="34" charset="0"/>
                <a:cs typeface="Arial" pitchFamily="34" charset="0"/>
              </a:rPr>
              <a:t>hành phần </a:t>
            </a:r>
            <a:r>
              <a:rPr lang="vi-VN">
                <a:solidFill>
                  <a:srgbClr val="0000FF"/>
                </a:solidFill>
                <a:latin typeface="Arial" pitchFamily="34" charset="0"/>
                <a:cs typeface="Arial" pitchFamily="34" charset="0"/>
              </a:rPr>
              <a:t>public</a:t>
            </a:r>
            <a:r>
              <a:rPr lang="vi-VN">
                <a:solidFill>
                  <a:schemeClr val="tx1">
                    <a:lumMod val="95000"/>
                    <a:lumOff val="5000"/>
                  </a:schemeClr>
                </a:solidFill>
                <a:latin typeface="Arial" pitchFamily="34" charset="0"/>
                <a:cs typeface="Arial" pitchFamily="34" charset="0"/>
              </a:rPr>
              <a:t> </a:t>
            </a:r>
            <a:r>
              <a:rPr lang="en-US">
                <a:solidFill>
                  <a:schemeClr val="tx1">
                    <a:lumMod val="95000"/>
                    <a:lumOff val="5000"/>
                  </a:schemeClr>
                </a:solidFill>
                <a:latin typeface="Arial" pitchFamily="34" charset="0"/>
                <a:cs typeface="Arial" pitchFamily="34" charset="0"/>
              </a:rPr>
              <a:t>của lớp cơ sở/lớp dẫn xuất đều có thể </a:t>
            </a:r>
            <a:r>
              <a:rPr lang="vi-VN">
                <a:solidFill>
                  <a:schemeClr val="tx1">
                    <a:lumMod val="95000"/>
                    <a:lumOff val="5000"/>
                  </a:schemeClr>
                </a:solidFill>
                <a:latin typeface="Arial" pitchFamily="34" charset="0"/>
                <a:cs typeface="Arial" pitchFamily="34" charset="0"/>
              </a:rPr>
              <a:t>truy </a:t>
            </a:r>
            <a:r>
              <a:rPr lang="en-US">
                <a:solidFill>
                  <a:schemeClr val="tx1">
                    <a:lumMod val="95000"/>
                    <a:lumOff val="5000"/>
                  </a:schemeClr>
                </a:solidFill>
                <a:latin typeface="Arial" pitchFamily="34" charset="0"/>
                <a:cs typeface="Arial" pitchFamily="34" charset="0"/>
              </a:rPr>
              <a:t>nhập được</a:t>
            </a:r>
            <a:r>
              <a:rPr lang="vi-VN">
                <a:solidFill>
                  <a:schemeClr val="tx1">
                    <a:lumMod val="95000"/>
                    <a:lumOff val="5000"/>
                  </a:schemeClr>
                </a:solidFill>
                <a:latin typeface="Arial" pitchFamily="34" charset="0"/>
                <a:cs typeface="Arial" pitchFamily="34" charset="0"/>
              </a:rPr>
              <a:t> </a:t>
            </a:r>
            <a:r>
              <a:rPr lang="en-US">
                <a:solidFill>
                  <a:schemeClr val="tx1">
                    <a:lumMod val="95000"/>
                    <a:lumOff val="5000"/>
                  </a:schemeClr>
                </a:solidFill>
                <a:latin typeface="Arial" pitchFamily="34" charset="0"/>
                <a:cs typeface="Arial" pitchFamily="34" charset="0"/>
              </a:rPr>
              <a:t>tại bất kỳ chỗ nào trong chương trình </a:t>
            </a:r>
            <a:r>
              <a:rPr lang="en-US">
                <a:solidFill>
                  <a:srgbClr val="C00000"/>
                </a:solidFill>
                <a:latin typeface="Arial" pitchFamily="34" charset="0"/>
                <a:cs typeface="Arial" pitchFamily="34" charset="0"/>
              </a:rPr>
              <a:t>(thông qua tên lớp hoặc đối tượng của lớp cơ sở/lớp dẫn xuất)</a:t>
            </a:r>
            <a:r>
              <a:rPr lang="vi-VN">
                <a:solidFill>
                  <a:srgbClr val="C00000"/>
                </a:solidFill>
                <a:latin typeface="Arial" pitchFamily="34" charset="0"/>
                <a:cs typeface="Arial" pitchFamily="34" charset="0"/>
              </a:rPr>
              <a:t>.</a:t>
            </a:r>
            <a:endParaRPr lang="en-US">
              <a:solidFill>
                <a:srgbClr val="C00000"/>
              </a:solidFill>
              <a:latin typeface="Arial" pitchFamily="34" charset="0"/>
              <a:cs typeface="Arial" pitchFamily="34" charset="0"/>
            </a:endParaRPr>
          </a:p>
          <a:p>
            <a:pPr marL="463550" lvl="1" indent="-463550" algn="just">
              <a:lnSpc>
                <a:spcPct val="130000"/>
              </a:lnSpc>
              <a:spcBef>
                <a:spcPts val="300"/>
              </a:spcBef>
              <a:spcAft>
                <a:spcPts val="300"/>
              </a:spcAft>
              <a:buFont typeface="Wingdings" panose="05000000000000000000" pitchFamily="2" charset="2"/>
              <a:buChar char="v"/>
            </a:pP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40935425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106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Để trong lớp dẫn xuất có thể truy nhập đến các thuộc tính của lớp cơ sở ta khai báo </a:t>
            </a:r>
            <a:r>
              <a:rPr lang="en-US" sz="2800" b="1">
                <a:latin typeface="Arial" pitchFamily="34" charset="0"/>
                <a:cs typeface="Arial" pitchFamily="34" charset="0"/>
              </a:rPr>
              <a:t>các thuộc tính này là thành phần </a:t>
            </a:r>
            <a:r>
              <a:rPr lang="en-US" sz="2800" b="1">
                <a:solidFill>
                  <a:srgbClr val="0000FF"/>
                </a:solidFill>
                <a:latin typeface="Arial" pitchFamily="34" charset="0"/>
                <a:cs typeface="Arial" pitchFamily="34" charset="0"/>
              </a:rPr>
              <a:t>protected </a:t>
            </a:r>
            <a:r>
              <a:rPr lang="en-US" sz="2800">
                <a:latin typeface="Arial" pitchFamily="34" charset="0"/>
                <a:cs typeface="Arial" pitchFamily="34" charset="0"/>
              </a:rPr>
              <a:t>của lớp cơ sở.</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Như vậy thành phần </a:t>
            </a:r>
            <a:r>
              <a:rPr lang="en-US" sz="2800">
                <a:solidFill>
                  <a:srgbClr val="0000FF"/>
                </a:solidFill>
                <a:latin typeface="Arial" pitchFamily="34" charset="0"/>
                <a:cs typeface="Arial" pitchFamily="34" charset="0"/>
              </a:rPr>
              <a:t>protected</a:t>
            </a:r>
            <a:r>
              <a:rPr lang="en-US" sz="2800">
                <a:latin typeface="Arial" pitchFamily="34" charset="0"/>
                <a:cs typeface="Arial" pitchFamily="34" charset="0"/>
              </a:rPr>
              <a:t> của lớp cơ sở được phép truy nhập </a:t>
            </a:r>
            <a:r>
              <a:rPr lang="en-US" sz="2800" u="sng">
                <a:latin typeface="Arial" pitchFamily="34" charset="0"/>
                <a:cs typeface="Arial" pitchFamily="34" charset="0"/>
              </a:rPr>
              <a:t>trong các lớp dẫn xuất trực tiếp từ lớp này</a:t>
            </a:r>
            <a:r>
              <a:rPr lang="en-US" sz="28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Thường thì </a:t>
            </a:r>
            <a:r>
              <a:rPr lang="en-US" sz="2800" b="1">
                <a:latin typeface="Arial" pitchFamily="34" charset="0"/>
                <a:cs typeface="Arial" pitchFamily="34" charset="0"/>
              </a:rPr>
              <a:t>các phương thức sẽ là thành phần </a:t>
            </a:r>
            <a:r>
              <a:rPr lang="en-US" sz="2800" b="1">
                <a:solidFill>
                  <a:srgbClr val="0000FF"/>
                </a:solidFill>
                <a:latin typeface="Arial" pitchFamily="34" charset="0"/>
                <a:cs typeface="Arial" pitchFamily="34" charset="0"/>
              </a:rPr>
              <a:t>public</a:t>
            </a:r>
            <a:r>
              <a:rPr lang="en-US" sz="2800">
                <a:latin typeface="Arial" pitchFamily="34" charset="0"/>
                <a:cs typeface="Arial" pitchFamily="34" charset="0"/>
              </a:rPr>
              <a:t> của lớp cơ sở.</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9" name="Title 1">
            <a:extLst>
              <a:ext uri="{FF2B5EF4-FFF2-40B4-BE49-F238E27FC236}">
                <a16:creationId xmlns:a16="http://schemas.microsoft.com/office/drawing/2014/main" id="{5E2ED962-43C5-4B9D-9F07-D4DB476B2884}"/>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3.8.1.3 </a:t>
            </a:r>
            <a:r>
              <a:rPr lang="vi-VN" sz="4000" b="1">
                <a:effectLst>
                  <a:outerShdw blurRad="38100" dist="38100" dir="2700000" algn="tl">
                    <a:srgbClr val="000000">
                      <a:alpha val="43137"/>
                    </a:srgbClr>
                  </a:outerShdw>
                </a:effectLst>
                <a:latin typeface="Arial" pitchFamily="34" charset="0"/>
                <a:cs typeface="Arial" pitchFamily="34" charset="0"/>
              </a:rPr>
              <a:t>T</a:t>
            </a:r>
            <a:r>
              <a:rPr lang="en-US" sz="4000" b="1">
                <a:effectLst>
                  <a:outerShdw blurRad="38100" dist="38100" dir="2700000" algn="tl">
                    <a:srgbClr val="000000">
                      <a:alpha val="43137"/>
                    </a:srgbClr>
                  </a:outerShdw>
                </a:effectLst>
                <a:latin typeface="Arial" pitchFamily="34" charset="0"/>
                <a:cs typeface="Arial" pitchFamily="34" charset="0"/>
              </a:rPr>
              <a:t>hành phần </a:t>
            </a:r>
            <a:r>
              <a:rPr lang="en-US" sz="4000" b="1">
                <a:solidFill>
                  <a:srgbClr val="0000FF"/>
                </a:solidFill>
                <a:effectLst>
                  <a:outerShdw blurRad="38100" dist="38100" dir="2700000" algn="tl">
                    <a:srgbClr val="000000">
                      <a:alpha val="43137"/>
                    </a:srgbClr>
                  </a:outerShdw>
                </a:effectLst>
                <a:latin typeface="Arial" pitchFamily="34" charset="0"/>
                <a:cs typeface="Arial" pitchFamily="34" charset="0"/>
              </a:rPr>
              <a:t>protected</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4236015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7" name="Rectangle 3"/>
          <p:cNvSpPr>
            <a:spLocks noChangeArrowheads="1"/>
          </p:cNvSpPr>
          <p:nvPr/>
        </p:nvSpPr>
        <p:spPr bwMode="auto">
          <a:xfrm>
            <a:off x="152400" y="1371600"/>
            <a:ext cx="25908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endParaRPr lang="en-US" b="0">
              <a:solidFill>
                <a:srgbClr val="0000FF"/>
              </a:solidFill>
            </a:endParaRPr>
          </a:p>
          <a:p>
            <a:pPr marL="342900" indent="-342900">
              <a:spcBef>
                <a:spcPct val="20000"/>
              </a:spcBef>
              <a:buFont typeface="Wingdings" pitchFamily="2" charset="2"/>
              <a:buNone/>
            </a:pPr>
            <a:r>
              <a:rPr lang="en-US" b="0">
                <a:solidFill>
                  <a:srgbClr val="0000FF"/>
                </a:solidFill>
              </a:rPr>
              <a:t>class</a:t>
            </a:r>
            <a:r>
              <a:rPr lang="en-US" b="0">
                <a:solidFill>
                  <a:srgbClr val="000000"/>
                </a:solidFill>
              </a:rPr>
              <a:t> Nguoi {</a:t>
            </a:r>
          </a:p>
          <a:p>
            <a:pPr marL="342900" indent="-342900">
              <a:spcBef>
                <a:spcPct val="20000"/>
              </a:spcBef>
              <a:buFont typeface="Wingdings" pitchFamily="2" charset="2"/>
              <a:buNone/>
            </a:pPr>
            <a:r>
              <a:rPr lang="en-US" b="0">
                <a:solidFill>
                  <a:srgbClr val="FF0000"/>
                </a:solidFill>
              </a:rPr>
              <a:t>	protected:</a:t>
            </a:r>
          </a:p>
          <a:p>
            <a:pPr marL="342900" indent="-342900">
              <a:spcBef>
                <a:spcPct val="20000"/>
              </a:spcBef>
              <a:buFont typeface="Wingdings" pitchFamily="2" charset="2"/>
              <a:buNone/>
            </a:pPr>
            <a:r>
              <a:rPr lang="en-US" b="0">
                <a:solidFill>
                  <a:srgbClr val="000000"/>
                </a:solidFill>
              </a:rPr>
              <a:t>		</a:t>
            </a:r>
            <a:r>
              <a:rPr lang="en-US" b="0">
                <a:solidFill>
                  <a:srgbClr val="0000FF"/>
                </a:solidFill>
              </a:rPr>
              <a:t>char</a:t>
            </a:r>
            <a:r>
              <a:rPr lang="en-US" b="0">
                <a:solidFill>
                  <a:srgbClr val="000000"/>
                </a:solidFill>
              </a:rPr>
              <a:t> *HoTen;</a:t>
            </a:r>
          </a:p>
          <a:p>
            <a:pPr marL="342900" indent="-342900">
              <a:spcBef>
                <a:spcPct val="20000"/>
              </a:spcBef>
              <a:buFont typeface="Wingdings" pitchFamily="2" charset="2"/>
              <a:buNone/>
            </a:pPr>
            <a:r>
              <a:rPr lang="en-US" b="0">
                <a:solidFill>
                  <a:srgbClr val="000000"/>
                </a:solidFill>
              </a:rPr>
              <a:t>		</a:t>
            </a:r>
            <a:r>
              <a:rPr lang="en-US" b="0">
                <a:solidFill>
                  <a:srgbClr val="0000FF"/>
                </a:solidFill>
              </a:rPr>
              <a:t>int</a:t>
            </a:r>
            <a:r>
              <a:rPr lang="en-US" b="0">
                <a:solidFill>
                  <a:srgbClr val="000000"/>
                </a:solidFill>
              </a:rPr>
              <a:t> NamSinh;</a:t>
            </a:r>
          </a:p>
          <a:p>
            <a:pPr marL="342900" indent="-342900">
              <a:spcBef>
                <a:spcPct val="20000"/>
              </a:spcBef>
              <a:buFont typeface="Wingdings" pitchFamily="2" charset="2"/>
              <a:buNone/>
            </a:pPr>
            <a:r>
              <a:rPr lang="en-US" b="0">
                <a:solidFill>
                  <a:srgbClr val="0000FF"/>
                </a:solidFill>
              </a:rPr>
              <a:t>	public</a:t>
            </a:r>
            <a:r>
              <a:rPr lang="en-US" b="0">
                <a:solidFill>
                  <a:srgbClr val="000000"/>
                </a:solidFill>
              </a:rPr>
              <a:t>:</a:t>
            </a:r>
          </a:p>
          <a:p>
            <a:pPr marL="342900" indent="-342900">
              <a:spcBef>
                <a:spcPct val="20000"/>
              </a:spcBef>
              <a:buFont typeface="Wingdings" pitchFamily="2" charset="2"/>
              <a:buNone/>
            </a:pPr>
            <a:r>
              <a:rPr lang="en-US" b="0">
                <a:solidFill>
                  <a:srgbClr val="000000"/>
                </a:solidFill>
              </a:rPr>
              <a:t>		//...</a:t>
            </a:r>
          </a:p>
          <a:p>
            <a:pPr marL="342900" indent="-342900">
              <a:spcBef>
                <a:spcPct val="20000"/>
              </a:spcBef>
              <a:buFont typeface="Wingdings" pitchFamily="2" charset="2"/>
              <a:buNone/>
            </a:pPr>
            <a:r>
              <a:rPr lang="en-US" b="0">
                <a:solidFill>
                  <a:srgbClr val="000000"/>
                </a:solidFill>
              </a:rPr>
              <a:t>}; </a:t>
            </a:r>
          </a:p>
          <a:p>
            <a:pPr>
              <a:spcBef>
                <a:spcPct val="20000"/>
              </a:spcBef>
              <a:buFont typeface="Wingdings" pitchFamily="2" charset="2"/>
              <a:buNone/>
            </a:pPr>
            <a:r>
              <a:rPr lang="en-US" b="0">
                <a:solidFill>
                  <a:srgbClr val="FF0000"/>
                </a:solidFill>
              </a:rPr>
              <a:t>//Khi đó bên trong lớp SinhVien có thể truy nhập các thuộc tính HoTen,NamSinh của lớp Nguoi</a:t>
            </a:r>
            <a:endParaRPr lang="en-US" b="0">
              <a:solidFill>
                <a:srgbClr val="000000"/>
              </a:solidFill>
            </a:endParaRPr>
          </a:p>
        </p:txBody>
      </p:sp>
      <p:sp>
        <p:nvSpPr>
          <p:cNvPr id="10" name="Title 1">
            <a:extLst>
              <a:ext uri="{FF2B5EF4-FFF2-40B4-BE49-F238E27FC236}">
                <a16:creationId xmlns:a16="http://schemas.microsoft.com/office/drawing/2014/main" id="{9CF94747-C6A1-42A5-80C7-4113CF8F9520}"/>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3.8.1.3 </a:t>
            </a:r>
            <a:r>
              <a:rPr lang="vi-VN" sz="3600" b="1">
                <a:effectLst>
                  <a:outerShdw blurRad="38100" dist="38100" dir="2700000" algn="tl">
                    <a:srgbClr val="000000">
                      <a:alpha val="43137"/>
                    </a:srgbClr>
                  </a:outerShdw>
                </a:effectLst>
                <a:latin typeface="Arial" pitchFamily="34" charset="0"/>
                <a:cs typeface="Arial" pitchFamily="34" charset="0"/>
              </a:rPr>
              <a:t>T</a:t>
            </a:r>
            <a:r>
              <a:rPr lang="en-US" sz="3600" b="1">
                <a:effectLst>
                  <a:outerShdw blurRad="38100" dist="38100" dir="2700000" algn="tl">
                    <a:srgbClr val="000000">
                      <a:alpha val="43137"/>
                    </a:srgbClr>
                  </a:outerShdw>
                </a:effectLst>
                <a:latin typeface="Arial" pitchFamily="34" charset="0"/>
                <a:cs typeface="Arial" pitchFamily="34" charset="0"/>
              </a:rPr>
              <a:t>hành phần </a:t>
            </a:r>
            <a:r>
              <a:rPr lang="en-US" sz="3600" b="1">
                <a:solidFill>
                  <a:srgbClr val="0000FF"/>
                </a:solidFill>
                <a:effectLst>
                  <a:outerShdw blurRad="38100" dist="38100" dir="2700000" algn="tl">
                    <a:srgbClr val="000000">
                      <a:alpha val="43137"/>
                    </a:srgbClr>
                  </a:outerShdw>
                </a:effectLst>
                <a:latin typeface="Arial" pitchFamily="34" charset="0"/>
                <a:cs typeface="Arial" pitchFamily="34" charset="0"/>
              </a:rPr>
              <a:t>protected </a:t>
            </a:r>
            <a:r>
              <a:rPr lang="en-US" sz="3600" b="1">
                <a:effectLst>
                  <a:outerShdw blurRad="38100" dist="38100" dir="2700000" algn="tl">
                    <a:srgbClr val="000000">
                      <a:alpha val="43137"/>
                    </a:srgbClr>
                  </a:outerShdw>
                </a:effectLst>
                <a:latin typeface="Arial" pitchFamily="34" charset="0"/>
                <a:cs typeface="Arial" pitchFamily="34" charset="0"/>
              </a:rPr>
              <a:t>– Ví dụ</a:t>
            </a:r>
          </a:p>
        </p:txBody>
      </p:sp>
      <p:sp>
        <p:nvSpPr>
          <p:cNvPr id="11" name="Rectangle 3">
            <a:extLst>
              <a:ext uri="{FF2B5EF4-FFF2-40B4-BE49-F238E27FC236}">
                <a16:creationId xmlns:a16="http://schemas.microsoft.com/office/drawing/2014/main" id="{3F43EF07-D8CA-4C48-9F85-42CACE849C7A}"/>
              </a:ext>
            </a:extLst>
          </p:cNvPr>
          <p:cNvSpPr>
            <a:spLocks noChangeArrowheads="1"/>
          </p:cNvSpPr>
          <p:nvPr/>
        </p:nvSpPr>
        <p:spPr bwMode="auto">
          <a:xfrm>
            <a:off x="2819400" y="1371600"/>
            <a:ext cx="61722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1800" b="0">
                <a:solidFill>
                  <a:srgbClr val="0000FF"/>
                </a:solidFill>
              </a:rPr>
              <a:t>class</a:t>
            </a:r>
            <a:r>
              <a:rPr lang="en-US" sz="1800" b="0">
                <a:solidFill>
                  <a:srgbClr val="000000"/>
                </a:solidFill>
              </a:rPr>
              <a:t> SinhVien : </a:t>
            </a:r>
            <a:r>
              <a:rPr lang="en-US" sz="1800" b="0">
                <a:solidFill>
                  <a:srgbClr val="0000FF"/>
                </a:solidFill>
              </a:rPr>
              <a:t>public</a:t>
            </a:r>
            <a:r>
              <a:rPr lang="en-US" sz="1800" b="0">
                <a:solidFill>
                  <a:srgbClr val="000000"/>
                </a:solidFill>
              </a:rPr>
              <a:t> Nguoi {</a:t>
            </a:r>
          </a:p>
          <a:p>
            <a:pPr marL="342900" indent="-342900">
              <a:lnSpc>
                <a:spcPct val="105000"/>
              </a:lnSpc>
              <a:spcBef>
                <a:spcPct val="20000"/>
              </a:spcBef>
              <a:buFont typeface="Wingdings" pitchFamily="2" charset="2"/>
              <a:buNone/>
            </a:pPr>
            <a:r>
              <a:rPr lang="en-US" sz="1800" b="0">
                <a:solidFill>
                  <a:srgbClr val="FF0000"/>
                </a:solidFill>
              </a:rPr>
              <a:t>protected:</a:t>
            </a:r>
          </a:p>
          <a:p>
            <a:pPr marL="342900" indent="-342900">
              <a:lnSpc>
                <a:spcPct val="105000"/>
              </a:lnSpc>
              <a:spcBef>
                <a:spcPct val="20000"/>
              </a:spcBef>
              <a:buFont typeface="Wingdings" pitchFamily="2" charset="2"/>
              <a:buNone/>
            </a:pPr>
            <a:r>
              <a:rPr lang="en-US" sz="1800" b="0">
                <a:solidFill>
                  <a:srgbClr val="000000"/>
                </a:solidFill>
              </a:rPr>
              <a:t>	</a:t>
            </a:r>
            <a:r>
              <a:rPr lang="en-US" sz="1800" b="0">
                <a:solidFill>
                  <a:srgbClr val="0000FF"/>
                </a:solidFill>
              </a:rPr>
              <a:t>char</a:t>
            </a:r>
            <a:r>
              <a:rPr lang="en-US" sz="1800" b="0">
                <a:solidFill>
                  <a:srgbClr val="000000"/>
                </a:solidFill>
              </a:rPr>
              <a:t> *MaSo;</a:t>
            </a:r>
          </a:p>
          <a:p>
            <a:pPr marL="342900" indent="-342900">
              <a:lnSpc>
                <a:spcPct val="105000"/>
              </a:lnSpc>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lnSpc>
                <a:spcPct val="105000"/>
              </a:lnSpc>
              <a:spcBef>
                <a:spcPct val="20000"/>
              </a:spcBef>
              <a:buFont typeface="Wingdings" pitchFamily="2" charset="2"/>
              <a:buNone/>
            </a:pPr>
            <a:r>
              <a:rPr lang="en-US" sz="1800" b="0">
                <a:solidFill>
                  <a:srgbClr val="000000"/>
                </a:solidFill>
              </a:rPr>
              <a:t>	SinhVien(char *ht, char *ms, int ns) </a:t>
            </a:r>
            <a:r>
              <a:rPr lang="en-US" sz="1800" b="0">
                <a:solidFill>
                  <a:srgbClr val="FF0000"/>
                </a:solidFill>
              </a:rPr>
              <a:t>: Nguoi(ht,ns)</a:t>
            </a:r>
            <a:r>
              <a:rPr lang="en-US" sz="1800" b="0">
                <a:solidFill>
                  <a:srgbClr val="000000"/>
                </a:solidFill>
              </a:rPr>
              <a:t>{ </a:t>
            </a:r>
          </a:p>
          <a:p>
            <a:pPr marL="342900" indent="-342900">
              <a:lnSpc>
                <a:spcPct val="105000"/>
              </a:lnSpc>
              <a:spcBef>
                <a:spcPct val="20000"/>
              </a:spcBef>
              <a:buFont typeface="Wingdings" pitchFamily="2" charset="2"/>
              <a:buNone/>
            </a:pPr>
            <a:r>
              <a:rPr lang="en-US" sz="1800" b="0">
                <a:solidFill>
                  <a:srgbClr val="000000"/>
                </a:solidFill>
              </a:rPr>
              <a:t>		MaSo = _strdup(ms);}</a:t>
            </a:r>
          </a:p>
          <a:p>
            <a:pPr marL="342900" indent="-342900">
              <a:lnSpc>
                <a:spcPct val="105000"/>
              </a:lnSpc>
              <a:spcBef>
                <a:spcPct val="20000"/>
              </a:spcBef>
              <a:buFont typeface="Wingdings" pitchFamily="2" charset="2"/>
              <a:buNone/>
            </a:pPr>
            <a:r>
              <a:rPr lang="en-US" sz="1800" b="0">
                <a:solidFill>
                  <a:srgbClr val="000000"/>
                </a:solidFill>
              </a:rPr>
              <a:t>	~SinhVien(){</a:t>
            </a:r>
          </a:p>
          <a:p>
            <a:pPr marL="342900" indent="-342900">
              <a:lnSpc>
                <a:spcPct val="105000"/>
              </a:lnSpc>
              <a:spcBef>
                <a:spcPct val="20000"/>
              </a:spcBef>
              <a:buFont typeface="Wingdings" pitchFamily="2" charset="2"/>
              <a:buNone/>
            </a:pPr>
            <a:r>
              <a:rPr lang="en-US" sz="1800" b="0">
                <a:solidFill>
                  <a:srgbClr val="000000"/>
                </a:solidFill>
              </a:rPr>
              <a:t>		</a:t>
            </a:r>
            <a:r>
              <a:rPr lang="en-US" sz="1800" b="0">
                <a:solidFill>
                  <a:srgbClr val="0000FF"/>
                </a:solidFill>
              </a:rPr>
              <a:t>delete</a:t>
            </a:r>
            <a:r>
              <a:rPr lang="en-US" sz="1800" b="0">
                <a:solidFill>
                  <a:srgbClr val="000000"/>
                </a:solidFill>
              </a:rPr>
              <a:t> [ ] MaSo;}</a:t>
            </a:r>
          </a:p>
          <a:p>
            <a:pPr marL="342900" indent="-342900">
              <a:lnSpc>
                <a:spcPct val="105000"/>
              </a:lnSpc>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Xuat() </a:t>
            </a:r>
            <a:r>
              <a:rPr lang="en-US" sz="1800" b="0">
                <a:solidFill>
                  <a:srgbClr val="0000FF"/>
                </a:solidFill>
              </a:rPr>
              <a:t>const</a:t>
            </a:r>
            <a:r>
              <a:rPr lang="en-US" sz="1800" b="0">
                <a:solidFill>
                  <a:srgbClr val="000000"/>
                </a:solidFill>
              </a:rPr>
              <a:t>; </a:t>
            </a:r>
          </a:p>
          <a:p>
            <a:pPr marL="225425" indent="-225425">
              <a:lnSpc>
                <a:spcPct val="105000"/>
              </a:lnSpc>
              <a:spcBef>
                <a:spcPct val="20000"/>
              </a:spcBef>
              <a:buFont typeface="Wingdings" pitchFamily="2" charset="2"/>
              <a:buNone/>
            </a:pPr>
            <a:r>
              <a:rPr lang="en-US" sz="1800" b="0">
                <a:solidFill>
                  <a:srgbClr val="000000"/>
                </a:solidFill>
              </a:rPr>
              <a:t>}; </a:t>
            </a:r>
          </a:p>
          <a:p>
            <a:pPr marL="342900" indent="-342900">
              <a:lnSpc>
                <a:spcPct val="105000"/>
              </a:lnSpc>
              <a:spcBef>
                <a:spcPct val="20000"/>
              </a:spcBef>
              <a:buFont typeface="Wingdings" pitchFamily="2" charset="2"/>
              <a:buNone/>
            </a:pPr>
            <a:r>
              <a:rPr lang="en-US" sz="1800" b="0">
                <a:solidFill>
                  <a:srgbClr val="0000FF"/>
                </a:solidFill>
              </a:rPr>
              <a:t>void</a:t>
            </a:r>
            <a:r>
              <a:rPr lang="en-US" sz="1800" b="0">
                <a:solidFill>
                  <a:srgbClr val="000000"/>
                </a:solidFill>
              </a:rPr>
              <a:t> SinhVien::Xuat() </a:t>
            </a:r>
            <a:r>
              <a:rPr lang="en-US" sz="1800" b="0">
                <a:solidFill>
                  <a:srgbClr val="0000FF"/>
                </a:solidFill>
              </a:rPr>
              <a:t>const</a:t>
            </a:r>
            <a:r>
              <a:rPr lang="en-US" sz="1800" b="0">
                <a:solidFill>
                  <a:srgbClr val="000000"/>
                </a:solidFill>
              </a:rPr>
              <a:t> {</a:t>
            </a:r>
          </a:p>
          <a:p>
            <a:pPr marL="342900" indent="-342900">
              <a:lnSpc>
                <a:spcPct val="105000"/>
              </a:lnSpc>
              <a:spcBef>
                <a:spcPct val="20000"/>
              </a:spcBef>
              <a:buFont typeface="Wingdings" pitchFamily="2" charset="2"/>
              <a:buNone/>
            </a:pPr>
            <a:r>
              <a:rPr lang="en-US" sz="1800" b="0">
                <a:solidFill>
                  <a:srgbClr val="000000"/>
                </a:solidFill>
              </a:rPr>
              <a:t>	cout &lt;&lt; “MSSV: " &lt;&lt; MaSo; </a:t>
            </a:r>
          </a:p>
          <a:p>
            <a:pPr marL="342900" indent="-342900">
              <a:lnSpc>
                <a:spcPct val="105000"/>
              </a:lnSpc>
              <a:spcBef>
                <a:spcPct val="20000"/>
              </a:spcBef>
              <a:buFont typeface="Wingdings" pitchFamily="2" charset="2"/>
              <a:buNone/>
            </a:pPr>
            <a:r>
              <a:rPr lang="en-US" sz="1800" b="0">
                <a:solidFill>
                  <a:srgbClr val="000000"/>
                </a:solidFill>
              </a:rPr>
              <a:t>	cout	&lt;&lt; ", ho ten: " &lt;&lt; HoTen;</a:t>
            </a:r>
          </a:p>
          <a:p>
            <a:pPr marL="342900" indent="-342900">
              <a:lnSpc>
                <a:spcPct val="105000"/>
              </a:lnSpc>
              <a:spcBef>
                <a:spcPct val="20000"/>
              </a:spcBef>
              <a:buFont typeface="Wingdings" pitchFamily="2" charset="2"/>
              <a:buNone/>
            </a:pPr>
            <a:r>
              <a:rPr lang="en-US" sz="1800" b="0">
                <a:solidFill>
                  <a:srgbClr val="000000"/>
                </a:solidFill>
              </a:rPr>
              <a:t>	cout	&lt;&lt; ", nam sinh: " &lt;&lt; NamSinh;</a:t>
            </a:r>
          </a:p>
          <a:p>
            <a:pPr marL="342900" indent="-342900">
              <a:lnSpc>
                <a:spcPct val="105000"/>
              </a:lnSpc>
              <a:spcBef>
                <a:spcPct val="20000"/>
              </a:spcBef>
              <a:buFont typeface="Wingdings" pitchFamily="2" charset="2"/>
              <a:buNone/>
            </a:pPr>
            <a:r>
              <a:rPr lang="en-US" sz="18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
        <p:nvSpPr>
          <p:cNvPr id="8" name="Rectangle 3"/>
          <p:cNvSpPr>
            <a:spLocks noChangeArrowheads="1"/>
          </p:cNvSpPr>
          <p:nvPr/>
        </p:nvSpPr>
        <p:spPr bwMode="auto">
          <a:xfrm>
            <a:off x="381000" y="1416268"/>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200" b="0">
                <a:solidFill>
                  <a:srgbClr val="0000FF"/>
                </a:solidFill>
              </a:rPr>
              <a:t>class</a:t>
            </a:r>
            <a:r>
              <a:rPr lang="en-US" sz="2200" b="0">
                <a:solidFill>
                  <a:srgbClr val="000000"/>
                </a:solidFill>
              </a:rPr>
              <a:t> NuSinh : </a:t>
            </a:r>
            <a:r>
              <a:rPr lang="en-US" sz="2200" b="0">
                <a:solidFill>
                  <a:srgbClr val="0000FF"/>
                </a:solidFill>
              </a:rPr>
              <a:t>public</a:t>
            </a:r>
            <a:r>
              <a:rPr lang="en-US" sz="2200" b="0">
                <a:solidFill>
                  <a:srgbClr val="000000"/>
                </a:solidFill>
              </a:rPr>
              <a:t> SinhVien {</a:t>
            </a:r>
          </a:p>
          <a:p>
            <a:pPr marL="342900" indent="-342900">
              <a:lnSpc>
                <a:spcPct val="120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ct val="20000"/>
              </a:spcBef>
              <a:buFont typeface="Wingdings" pitchFamily="2" charset="2"/>
              <a:buNone/>
            </a:pPr>
            <a:r>
              <a:rPr lang="en-US" sz="2200" b="0">
                <a:solidFill>
                  <a:srgbClr val="000000"/>
                </a:solidFill>
              </a:rPr>
              <a:t>	NuSinh(char *ht, char *ms, int ns) : SinhVien(ht,ms,ns){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a:t>
            </a:r>
          </a:p>
          <a:p>
            <a:pPr marL="342900" indent="-342900">
              <a:lnSpc>
                <a:spcPct val="120000"/>
              </a:lnSpc>
              <a:spcBef>
                <a:spcPct val="20000"/>
              </a:spcBef>
              <a:buFont typeface="Wingdings" pitchFamily="2" charset="2"/>
              <a:buNone/>
            </a:pPr>
            <a:r>
              <a:rPr lang="en-US" sz="2200" b="0">
                <a:solidFill>
                  <a:srgbClr val="000000"/>
                </a:solidFill>
              </a:rPr>
              <a:t>		cout &lt;&lt; HoTen &lt;&lt; " co ma so la " &lt;&lt; MaSo;</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a:t>
            </a:r>
          </a:p>
          <a:p>
            <a:pPr algn="just">
              <a:lnSpc>
                <a:spcPct val="120000"/>
              </a:lnSpc>
              <a:spcBef>
                <a:spcPct val="20000"/>
              </a:spcBef>
              <a:buFont typeface="Wingdings" pitchFamily="2" charset="2"/>
              <a:buNone/>
            </a:pPr>
            <a:r>
              <a:rPr lang="en-US" sz="2400" b="0">
                <a:solidFill>
                  <a:srgbClr val="FF0000"/>
                </a:solidFill>
              </a:rPr>
              <a:t>//Khi đó bên trong lớp NuSinh có thể truy nhập các thuộc tính HoTen, NamSinh của lớp Nguoi và thuộc tính MaSo của lớp SinhVien</a:t>
            </a:r>
          </a:p>
        </p:txBody>
      </p:sp>
      <p:sp>
        <p:nvSpPr>
          <p:cNvPr id="10" name="Title 1">
            <a:extLst>
              <a:ext uri="{FF2B5EF4-FFF2-40B4-BE49-F238E27FC236}">
                <a16:creationId xmlns:a16="http://schemas.microsoft.com/office/drawing/2014/main" id="{30440288-4CDE-49F6-8872-E3EE6399F8D8}"/>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3.8.1.3 </a:t>
            </a:r>
            <a:r>
              <a:rPr lang="vi-VN" sz="3600" b="1">
                <a:effectLst>
                  <a:outerShdw blurRad="38100" dist="38100" dir="2700000" algn="tl">
                    <a:srgbClr val="000000">
                      <a:alpha val="43137"/>
                    </a:srgbClr>
                  </a:outerShdw>
                </a:effectLst>
                <a:latin typeface="Arial" pitchFamily="34" charset="0"/>
                <a:cs typeface="Arial" pitchFamily="34" charset="0"/>
              </a:rPr>
              <a:t>T</a:t>
            </a:r>
            <a:r>
              <a:rPr lang="en-US" sz="3600" b="1">
                <a:effectLst>
                  <a:outerShdw blurRad="38100" dist="38100" dir="2700000" algn="tl">
                    <a:srgbClr val="000000">
                      <a:alpha val="43137"/>
                    </a:srgbClr>
                  </a:outerShdw>
                </a:effectLst>
                <a:latin typeface="Arial" pitchFamily="34" charset="0"/>
                <a:cs typeface="Arial" pitchFamily="34" charset="0"/>
              </a:rPr>
              <a:t>hành phần </a:t>
            </a:r>
            <a:r>
              <a:rPr lang="en-US" sz="3600" b="1">
                <a:solidFill>
                  <a:srgbClr val="0000FF"/>
                </a:solidFill>
                <a:effectLst>
                  <a:outerShdw blurRad="38100" dist="38100" dir="2700000" algn="tl">
                    <a:srgbClr val="000000">
                      <a:alpha val="43137"/>
                    </a:srgbClr>
                  </a:outerShdw>
                </a:effectLst>
                <a:latin typeface="Arial" pitchFamily="34" charset="0"/>
                <a:cs typeface="Arial" pitchFamily="34" charset="0"/>
              </a:rPr>
              <a:t>protected </a:t>
            </a:r>
            <a:r>
              <a:rPr lang="en-US" sz="3600" b="1">
                <a:effectLst>
                  <a:outerShdw blurRad="38100" dist="38100" dir="2700000" algn="tl">
                    <a:srgbClr val="000000">
                      <a:alpha val="43137"/>
                    </a:srgbClr>
                  </a:outerShdw>
                </a:effectLst>
                <a:latin typeface="Arial" pitchFamily="34" charset="0"/>
                <a:cs typeface="Arial" pitchFamily="34" charset="0"/>
              </a:rPr>
              <a:t>– Ví dụ (tt)</a:t>
            </a:r>
          </a:p>
        </p:txBody>
      </p:sp>
    </p:spTree>
    <p:extLst>
      <p:ext uri="{BB962C8B-B14F-4D97-AF65-F5344CB8AC3E}">
        <p14:creationId xmlns:p14="http://schemas.microsoft.com/office/powerpoint/2010/main" val="10298173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3.8.2 </a:t>
            </a:r>
            <a:r>
              <a:rPr lang="vi-VN" sz="4000" b="1">
                <a:effectLst>
                  <a:outerShdw blurRad="38100" dist="38100" dir="2700000" algn="tl">
                    <a:srgbClr val="000000">
                      <a:alpha val="43137"/>
                    </a:srgbClr>
                  </a:outerShdw>
                </a:effectLst>
                <a:latin typeface="Arial" pitchFamily="34" charset="0"/>
                <a:cs typeface="Arial" pitchFamily="34" charset="0"/>
              </a:rPr>
              <a:t>Truy xuất theo chiều ngang</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9" name="Content Placeholder 2">
            <a:extLst>
              <a:ext uri="{FF2B5EF4-FFF2-40B4-BE49-F238E27FC236}">
                <a16:creationId xmlns:a16="http://schemas.microsoft.com/office/drawing/2014/main" id="{9149EB78-6DC7-4749-A7E1-642F1E42B54F}"/>
              </a:ext>
            </a:extLst>
          </p:cNvPr>
          <p:cNvSpPr>
            <a:spLocks noGrp="1"/>
          </p:cNvSpPr>
          <p:nvPr>
            <p:ph idx="1"/>
          </p:nvPr>
        </p:nvSpPr>
        <p:spPr>
          <a:xfrm>
            <a:off x="457200" y="1676400"/>
            <a:ext cx="8382000" cy="45720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Kiểu dẫn xuất</a:t>
            </a:r>
            <a:r>
              <a:rPr lang="vi-VN" sz="2800">
                <a:latin typeface="Arial" pitchFamily="34" charset="0"/>
                <a:cs typeface="Arial" pitchFamily="34" charset="0"/>
              </a:rPr>
              <a:t> </a:t>
            </a:r>
            <a:r>
              <a:rPr lang="vi-VN" sz="2800">
                <a:solidFill>
                  <a:srgbClr val="0000FF"/>
                </a:solidFill>
                <a:latin typeface="Arial" pitchFamily="34" charset="0"/>
                <a:cs typeface="Arial" pitchFamily="34" charset="0"/>
              </a:rPr>
              <a:t>p</a:t>
            </a:r>
            <a:r>
              <a:rPr lang="en-US" sz="2800">
                <a:solidFill>
                  <a:srgbClr val="0000FF"/>
                </a:solidFill>
                <a:latin typeface="Arial" pitchFamily="34" charset="0"/>
                <a:cs typeface="Arial" pitchFamily="34" charset="0"/>
              </a:rPr>
              <a:t>rivate</a:t>
            </a:r>
            <a:endParaRPr lang="vi-VN" sz="2800">
              <a:solidFill>
                <a:srgbClr val="0000FF"/>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Kiểu dẫn xuất </a:t>
            </a:r>
            <a:r>
              <a:rPr lang="en-US" sz="2800">
                <a:solidFill>
                  <a:srgbClr val="0000FF"/>
                </a:solidFill>
                <a:latin typeface="Arial" pitchFamily="34" charset="0"/>
                <a:cs typeface="Arial" pitchFamily="34" charset="0"/>
              </a:rPr>
              <a:t>public</a:t>
            </a: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Kiểu dẫn xuất</a:t>
            </a:r>
            <a:r>
              <a:rPr lang="vi-VN" sz="2800">
                <a:latin typeface="Arial" pitchFamily="34" charset="0"/>
                <a:cs typeface="Arial" pitchFamily="34" charset="0"/>
              </a:rPr>
              <a:t> </a:t>
            </a:r>
            <a:r>
              <a:rPr lang="en-US" sz="2800">
                <a:solidFill>
                  <a:srgbClr val="0000FF"/>
                </a:solidFill>
                <a:latin typeface="Arial" pitchFamily="34" charset="0"/>
                <a:cs typeface="Arial" pitchFamily="34" charset="0"/>
              </a:rPr>
              <a:t>protected</a:t>
            </a:r>
            <a:endParaRPr lang="vi-VN" sz="280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400" b="1">
                <a:effectLst>
                  <a:outerShdw blurRad="38100" dist="38100" dir="2700000" algn="tl">
                    <a:srgbClr val="000000">
                      <a:alpha val="43137"/>
                    </a:srgbClr>
                  </a:outerShdw>
                </a:effectLst>
                <a:latin typeface="Arial" pitchFamily="34" charset="0"/>
                <a:cs typeface="Arial" pitchFamily="34" charset="0"/>
              </a:rPr>
              <a:t>3.8.2 </a:t>
            </a:r>
            <a:r>
              <a:rPr lang="vi-VN" sz="44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4400" b="1">
                <a:effectLst>
                  <a:outerShdw blurRad="38100" dist="38100" dir="2700000" algn="tl">
                    <a:srgbClr val="000000">
                      <a:alpha val="43137"/>
                    </a:srgbClr>
                  </a:outerShdw>
                </a:effectLst>
                <a:latin typeface="Arial" pitchFamily="34" charset="0"/>
                <a:cs typeface="Arial" pitchFamily="34" charset="0"/>
              </a:rPr>
              <a:t> (tt)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grpSp>
        <p:nvGrpSpPr>
          <p:cNvPr id="8" name="Group 35"/>
          <p:cNvGrpSpPr>
            <a:grpSpLocks/>
          </p:cNvGrpSpPr>
          <p:nvPr/>
        </p:nvGrpSpPr>
        <p:grpSpPr bwMode="auto">
          <a:xfrm>
            <a:off x="3657600" y="2002491"/>
            <a:ext cx="1066800" cy="1524000"/>
            <a:chOff x="2160" y="960"/>
            <a:chExt cx="672" cy="960"/>
          </a:xfrm>
        </p:grpSpPr>
        <p:sp>
          <p:nvSpPr>
            <p:cNvPr id="9" name="Rectangle 36"/>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0" name="Line 37"/>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1" name="Line 38"/>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2" name="Group 39"/>
          <p:cNvGrpSpPr>
            <a:grpSpLocks/>
          </p:cNvGrpSpPr>
          <p:nvPr/>
        </p:nvGrpSpPr>
        <p:grpSpPr bwMode="auto">
          <a:xfrm>
            <a:off x="1371600" y="4517091"/>
            <a:ext cx="1066800" cy="1524000"/>
            <a:chOff x="2160" y="960"/>
            <a:chExt cx="672" cy="960"/>
          </a:xfrm>
        </p:grpSpPr>
        <p:sp>
          <p:nvSpPr>
            <p:cNvPr id="13" name="Rectangle 40"/>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4" name="Line 41"/>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5" name="Line 42"/>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6" name="Group 43"/>
          <p:cNvGrpSpPr>
            <a:grpSpLocks/>
          </p:cNvGrpSpPr>
          <p:nvPr/>
        </p:nvGrpSpPr>
        <p:grpSpPr bwMode="auto">
          <a:xfrm>
            <a:off x="3810000" y="4440891"/>
            <a:ext cx="1066800" cy="1524000"/>
            <a:chOff x="2160" y="960"/>
            <a:chExt cx="672" cy="960"/>
          </a:xfrm>
        </p:grpSpPr>
        <p:sp>
          <p:nvSpPr>
            <p:cNvPr id="17" name="Rectangle 44"/>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8" name="Line 45"/>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9" name="Line 46"/>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20" name="Group 47"/>
          <p:cNvGrpSpPr>
            <a:grpSpLocks/>
          </p:cNvGrpSpPr>
          <p:nvPr/>
        </p:nvGrpSpPr>
        <p:grpSpPr bwMode="auto">
          <a:xfrm>
            <a:off x="6324600" y="4669491"/>
            <a:ext cx="1066800" cy="1524000"/>
            <a:chOff x="2160" y="960"/>
            <a:chExt cx="672" cy="960"/>
          </a:xfrm>
        </p:grpSpPr>
        <p:sp>
          <p:nvSpPr>
            <p:cNvPr id="21" name="Rectangle 48"/>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22" name="Line 49"/>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23" name="Line 50"/>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sp>
        <p:nvSpPr>
          <p:cNvPr id="24" name="Text Box 52"/>
          <p:cNvSpPr txBox="1">
            <a:spLocks noChangeArrowheads="1"/>
          </p:cNvSpPr>
          <p:nvPr/>
        </p:nvSpPr>
        <p:spPr bwMode="auto">
          <a:xfrm>
            <a:off x="3733800" y="2078691"/>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rgbClr val="0000FF"/>
                </a:solidFill>
                <a:latin typeface="Sylfaen" pitchFamily="18" charset="0"/>
              </a:rPr>
              <a:t>private</a:t>
            </a:r>
          </a:p>
        </p:txBody>
      </p:sp>
      <p:sp>
        <p:nvSpPr>
          <p:cNvPr id="25" name="Text Box 53"/>
          <p:cNvSpPr txBox="1">
            <a:spLocks noChangeArrowheads="1"/>
          </p:cNvSpPr>
          <p:nvPr/>
        </p:nvSpPr>
        <p:spPr bwMode="auto">
          <a:xfrm>
            <a:off x="3886200" y="4517091"/>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6" name="Text Box 54"/>
          <p:cNvSpPr txBox="1">
            <a:spLocks noChangeArrowheads="1"/>
          </p:cNvSpPr>
          <p:nvPr/>
        </p:nvSpPr>
        <p:spPr bwMode="auto">
          <a:xfrm>
            <a:off x="1447800" y="4517091"/>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7" name="Text Box 55"/>
          <p:cNvSpPr txBox="1">
            <a:spLocks noChangeArrowheads="1"/>
          </p:cNvSpPr>
          <p:nvPr/>
        </p:nvSpPr>
        <p:spPr bwMode="auto">
          <a:xfrm>
            <a:off x="6400800" y="4745691"/>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8" name="Text Box 56"/>
          <p:cNvSpPr txBox="1">
            <a:spLocks noChangeArrowheads="1"/>
          </p:cNvSpPr>
          <p:nvPr/>
        </p:nvSpPr>
        <p:spPr bwMode="auto">
          <a:xfrm>
            <a:off x="3581400" y="2535891"/>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29" name="Text Box 57"/>
          <p:cNvSpPr txBox="1">
            <a:spLocks noChangeArrowheads="1"/>
          </p:cNvSpPr>
          <p:nvPr/>
        </p:nvSpPr>
        <p:spPr bwMode="auto">
          <a:xfrm>
            <a:off x="6248400" y="5202891"/>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0" name="Text Box 58"/>
          <p:cNvSpPr txBox="1">
            <a:spLocks noChangeArrowheads="1"/>
          </p:cNvSpPr>
          <p:nvPr/>
        </p:nvSpPr>
        <p:spPr bwMode="auto">
          <a:xfrm>
            <a:off x="1295400" y="5050491"/>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1" name="Text Box 59"/>
          <p:cNvSpPr txBox="1">
            <a:spLocks noChangeArrowheads="1"/>
          </p:cNvSpPr>
          <p:nvPr/>
        </p:nvSpPr>
        <p:spPr bwMode="auto">
          <a:xfrm>
            <a:off x="3733800" y="4974291"/>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2" name="Text Box 60"/>
          <p:cNvSpPr txBox="1">
            <a:spLocks noChangeArrowheads="1"/>
          </p:cNvSpPr>
          <p:nvPr/>
        </p:nvSpPr>
        <p:spPr bwMode="auto">
          <a:xfrm>
            <a:off x="3733800" y="3069291"/>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3" name="Text Box 61"/>
          <p:cNvSpPr txBox="1">
            <a:spLocks noChangeArrowheads="1"/>
          </p:cNvSpPr>
          <p:nvPr/>
        </p:nvSpPr>
        <p:spPr bwMode="auto">
          <a:xfrm>
            <a:off x="6400800" y="5736291"/>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4" name="Text Box 62"/>
          <p:cNvSpPr txBox="1">
            <a:spLocks noChangeArrowheads="1"/>
          </p:cNvSpPr>
          <p:nvPr/>
        </p:nvSpPr>
        <p:spPr bwMode="auto">
          <a:xfrm>
            <a:off x="3962400" y="5507691"/>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5" name="Text Box 63"/>
          <p:cNvSpPr txBox="1">
            <a:spLocks noChangeArrowheads="1"/>
          </p:cNvSpPr>
          <p:nvPr/>
        </p:nvSpPr>
        <p:spPr bwMode="auto">
          <a:xfrm>
            <a:off x="1524000" y="5583891"/>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6" name="Text Box 64"/>
          <p:cNvSpPr txBox="1">
            <a:spLocks noChangeArrowheads="1"/>
          </p:cNvSpPr>
          <p:nvPr/>
        </p:nvSpPr>
        <p:spPr bwMode="auto">
          <a:xfrm>
            <a:off x="1143000" y="4114800"/>
            <a:ext cx="149387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D1: </a:t>
            </a:r>
            <a:r>
              <a:rPr lang="th-TH" sz="2000" b="1">
                <a:solidFill>
                  <a:srgbClr val="0000FF"/>
                </a:solidFill>
                <a:latin typeface="Sylfaen" pitchFamily="18" charset="0"/>
              </a:rPr>
              <a:t>public</a:t>
            </a:r>
            <a:r>
              <a:rPr lang="th-TH" sz="2000" b="1">
                <a:solidFill>
                  <a:srgbClr val="FF0303"/>
                </a:solidFill>
                <a:latin typeface="Sylfaen" pitchFamily="18" charset="0"/>
              </a:rPr>
              <a:t> B</a:t>
            </a:r>
          </a:p>
        </p:txBody>
      </p:sp>
      <p:sp>
        <p:nvSpPr>
          <p:cNvPr id="37" name="Text Box 65"/>
          <p:cNvSpPr txBox="1">
            <a:spLocks noChangeArrowheads="1"/>
          </p:cNvSpPr>
          <p:nvPr/>
        </p:nvSpPr>
        <p:spPr bwMode="auto">
          <a:xfrm>
            <a:off x="5867400" y="4226579"/>
            <a:ext cx="1836915"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D3: </a:t>
            </a:r>
            <a:r>
              <a:rPr lang="th-TH" sz="2000" b="1">
                <a:solidFill>
                  <a:srgbClr val="0000FF"/>
                </a:solidFill>
                <a:latin typeface="Sylfaen" pitchFamily="18" charset="0"/>
              </a:rPr>
              <a:t>protected</a:t>
            </a:r>
            <a:r>
              <a:rPr lang="th-TH" sz="2000" b="1">
                <a:solidFill>
                  <a:srgbClr val="FF0303"/>
                </a:solidFill>
                <a:latin typeface="Sylfaen" pitchFamily="18" charset="0"/>
              </a:rPr>
              <a:t> B</a:t>
            </a:r>
          </a:p>
        </p:txBody>
      </p:sp>
      <p:sp>
        <p:nvSpPr>
          <p:cNvPr id="38" name="Text Box 66"/>
          <p:cNvSpPr txBox="1">
            <a:spLocks noChangeArrowheads="1"/>
          </p:cNvSpPr>
          <p:nvPr/>
        </p:nvSpPr>
        <p:spPr bwMode="auto">
          <a:xfrm>
            <a:off x="3512445" y="4038600"/>
            <a:ext cx="15772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D2: </a:t>
            </a:r>
            <a:r>
              <a:rPr lang="th-TH" sz="2000" b="1">
                <a:solidFill>
                  <a:srgbClr val="0000FF"/>
                </a:solidFill>
                <a:latin typeface="Sylfaen" pitchFamily="18" charset="0"/>
              </a:rPr>
              <a:t>private</a:t>
            </a:r>
            <a:r>
              <a:rPr lang="th-TH" sz="2000" b="1">
                <a:solidFill>
                  <a:srgbClr val="FF0303"/>
                </a:solidFill>
                <a:latin typeface="Sylfaen" pitchFamily="18" charset="0"/>
              </a:rPr>
              <a:t> B</a:t>
            </a:r>
          </a:p>
        </p:txBody>
      </p:sp>
      <p:sp>
        <p:nvSpPr>
          <p:cNvPr id="39" name="Freeform 67"/>
          <p:cNvSpPr>
            <a:spLocks/>
          </p:cNvSpPr>
          <p:nvPr/>
        </p:nvSpPr>
        <p:spPr bwMode="auto">
          <a:xfrm>
            <a:off x="762000" y="2612091"/>
            <a:ext cx="2895600" cy="2743200"/>
          </a:xfrm>
          <a:custGeom>
            <a:avLst/>
            <a:gdLst>
              <a:gd name="T0" fmla="*/ 2895600 w 2208"/>
              <a:gd name="T1" fmla="*/ 0 h 1760"/>
              <a:gd name="T2" fmla="*/ 440635 w 2208"/>
              <a:gd name="T3" fmla="*/ 598516 h 1760"/>
              <a:gd name="T4" fmla="*/ 251791 w 2208"/>
              <a:gd name="T5" fmla="*/ 2394066 h 1760"/>
              <a:gd name="T6" fmla="*/ 629478 w 2208"/>
              <a:gd name="T7" fmla="*/ 2693324 h 1760"/>
              <a:gd name="T8" fmla="*/ 0 60000 65536"/>
              <a:gd name="T9" fmla="*/ 0 60000 65536"/>
              <a:gd name="T10" fmla="*/ 0 60000 65536"/>
              <a:gd name="T11" fmla="*/ 0 60000 65536"/>
              <a:gd name="T12" fmla="*/ 0 w 2208"/>
              <a:gd name="T13" fmla="*/ 0 h 1760"/>
              <a:gd name="T14" fmla="*/ 2208 w 2208"/>
              <a:gd name="T15" fmla="*/ 1760 h 1760"/>
            </a:gdLst>
            <a:ahLst/>
            <a:cxnLst>
              <a:cxn ang="T8">
                <a:pos x="T0" y="T1"/>
              </a:cxn>
              <a:cxn ang="T9">
                <a:pos x="T2" y="T3"/>
              </a:cxn>
              <a:cxn ang="T10">
                <a:pos x="T4" y="T5"/>
              </a:cxn>
              <a:cxn ang="T11">
                <a:pos x="T6" y="T7"/>
              </a:cxn>
            </a:cxnLst>
            <a:rect l="T12" t="T13" r="T14" b="T15"/>
            <a:pathLst>
              <a:path w="2208" h="1760">
                <a:moveTo>
                  <a:pt x="2208" y="0"/>
                </a:moveTo>
                <a:cubicBezTo>
                  <a:pt x="1440" y="64"/>
                  <a:pt x="672" y="128"/>
                  <a:pt x="336" y="384"/>
                </a:cubicBezTo>
                <a:cubicBezTo>
                  <a:pt x="0" y="640"/>
                  <a:pt x="168" y="1312"/>
                  <a:pt x="192" y="1536"/>
                </a:cubicBezTo>
                <a:cubicBezTo>
                  <a:pt x="216" y="1760"/>
                  <a:pt x="432" y="1696"/>
                  <a:pt x="480" y="172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0" name="Freeform 68"/>
          <p:cNvSpPr>
            <a:spLocks/>
          </p:cNvSpPr>
          <p:nvPr/>
        </p:nvSpPr>
        <p:spPr bwMode="auto">
          <a:xfrm>
            <a:off x="4724400" y="2764491"/>
            <a:ext cx="990600" cy="1905000"/>
          </a:xfrm>
          <a:custGeom>
            <a:avLst/>
            <a:gdLst>
              <a:gd name="T0" fmla="*/ 0 w 792"/>
              <a:gd name="T1" fmla="*/ 0 h 1248"/>
              <a:gd name="T2" fmla="*/ 960582 w 792"/>
              <a:gd name="T3" fmla="*/ 439615 h 1248"/>
              <a:gd name="T4" fmla="*/ 180109 w 792"/>
              <a:gd name="T5" fmla="*/ 1905000 h 1248"/>
              <a:gd name="T6" fmla="*/ 0 60000 65536"/>
              <a:gd name="T7" fmla="*/ 0 60000 65536"/>
              <a:gd name="T8" fmla="*/ 0 60000 65536"/>
              <a:gd name="T9" fmla="*/ 0 w 792"/>
              <a:gd name="T10" fmla="*/ 0 h 1248"/>
              <a:gd name="T11" fmla="*/ 792 w 792"/>
              <a:gd name="T12" fmla="*/ 1248 h 1248"/>
            </a:gdLst>
            <a:ahLst/>
            <a:cxnLst>
              <a:cxn ang="T6">
                <a:pos x="T0" y="T1"/>
              </a:cxn>
              <a:cxn ang="T7">
                <a:pos x="T2" y="T3"/>
              </a:cxn>
              <a:cxn ang="T8">
                <a:pos x="T4" y="T5"/>
              </a:cxn>
            </a:cxnLst>
            <a:rect l="T9" t="T10" r="T11" b="T12"/>
            <a:pathLst>
              <a:path w="792" h="1248">
                <a:moveTo>
                  <a:pt x="0" y="0"/>
                </a:moveTo>
                <a:cubicBezTo>
                  <a:pt x="372" y="40"/>
                  <a:pt x="744" y="80"/>
                  <a:pt x="768" y="288"/>
                </a:cubicBezTo>
                <a:cubicBezTo>
                  <a:pt x="792" y="496"/>
                  <a:pt x="468" y="872"/>
                  <a:pt x="144" y="124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1" name="Freeform 69"/>
          <p:cNvSpPr>
            <a:spLocks/>
          </p:cNvSpPr>
          <p:nvPr/>
        </p:nvSpPr>
        <p:spPr bwMode="auto">
          <a:xfrm>
            <a:off x="4724400" y="2612091"/>
            <a:ext cx="3810000" cy="2667000"/>
          </a:xfrm>
          <a:custGeom>
            <a:avLst/>
            <a:gdLst>
              <a:gd name="T0" fmla="*/ 0 w 2992"/>
              <a:gd name="T1" fmla="*/ 0 h 1776"/>
              <a:gd name="T2" fmla="*/ 3361765 w 2992"/>
              <a:gd name="T3" fmla="*/ 576649 h 1776"/>
              <a:gd name="T4" fmla="*/ 2689412 w 2992"/>
              <a:gd name="T5" fmla="*/ 2667000 h 1776"/>
              <a:gd name="T6" fmla="*/ 0 60000 65536"/>
              <a:gd name="T7" fmla="*/ 0 60000 65536"/>
              <a:gd name="T8" fmla="*/ 0 60000 65536"/>
              <a:gd name="T9" fmla="*/ 0 w 2992"/>
              <a:gd name="T10" fmla="*/ 0 h 1776"/>
              <a:gd name="T11" fmla="*/ 2992 w 2992"/>
              <a:gd name="T12" fmla="*/ 1776 h 1776"/>
            </a:gdLst>
            <a:ahLst/>
            <a:cxnLst>
              <a:cxn ang="T6">
                <a:pos x="T0" y="T1"/>
              </a:cxn>
              <a:cxn ang="T7">
                <a:pos x="T2" y="T3"/>
              </a:cxn>
              <a:cxn ang="T8">
                <a:pos x="T4" y="T5"/>
              </a:cxn>
            </a:cxnLst>
            <a:rect l="T9" t="T10" r="T11" b="T12"/>
            <a:pathLst>
              <a:path w="2992" h="1776">
                <a:moveTo>
                  <a:pt x="0" y="0"/>
                </a:moveTo>
                <a:cubicBezTo>
                  <a:pt x="1144" y="44"/>
                  <a:pt x="2288" y="88"/>
                  <a:pt x="2640" y="384"/>
                </a:cubicBezTo>
                <a:cubicBezTo>
                  <a:pt x="2992" y="680"/>
                  <a:pt x="2552" y="1228"/>
                  <a:pt x="2112" y="1776"/>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2" name="Freeform 70"/>
          <p:cNvSpPr>
            <a:spLocks/>
          </p:cNvSpPr>
          <p:nvPr/>
        </p:nvSpPr>
        <p:spPr bwMode="auto">
          <a:xfrm>
            <a:off x="4724400" y="3374091"/>
            <a:ext cx="990600" cy="1447800"/>
          </a:xfrm>
          <a:custGeom>
            <a:avLst/>
            <a:gdLst>
              <a:gd name="T0" fmla="*/ 0 w 936"/>
              <a:gd name="T1" fmla="*/ 0 h 864"/>
              <a:gd name="T2" fmla="*/ 965200 w 936"/>
              <a:gd name="T3" fmla="*/ 965200 h 864"/>
              <a:gd name="T4" fmla="*/ 152400 w 936"/>
              <a:gd name="T5" fmla="*/ 1447800 h 864"/>
              <a:gd name="T6" fmla="*/ 0 60000 65536"/>
              <a:gd name="T7" fmla="*/ 0 60000 65536"/>
              <a:gd name="T8" fmla="*/ 0 60000 65536"/>
              <a:gd name="T9" fmla="*/ 0 w 936"/>
              <a:gd name="T10" fmla="*/ 0 h 864"/>
              <a:gd name="T11" fmla="*/ 936 w 936"/>
              <a:gd name="T12" fmla="*/ 864 h 864"/>
            </a:gdLst>
            <a:ahLst/>
            <a:cxnLst>
              <a:cxn ang="T6">
                <a:pos x="T0" y="T1"/>
              </a:cxn>
              <a:cxn ang="T7">
                <a:pos x="T2" y="T3"/>
              </a:cxn>
              <a:cxn ang="T8">
                <a:pos x="T4" y="T5"/>
              </a:cxn>
            </a:cxnLst>
            <a:rect l="T9" t="T10" r="T11" b="T12"/>
            <a:pathLst>
              <a:path w="936" h="864">
                <a:moveTo>
                  <a:pt x="0" y="0"/>
                </a:moveTo>
                <a:cubicBezTo>
                  <a:pt x="444" y="216"/>
                  <a:pt x="888" y="432"/>
                  <a:pt x="912" y="576"/>
                </a:cubicBezTo>
                <a:cubicBezTo>
                  <a:pt x="936" y="720"/>
                  <a:pt x="540" y="792"/>
                  <a:pt x="144" y="864"/>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3" name="Freeform 71"/>
          <p:cNvSpPr>
            <a:spLocks/>
          </p:cNvSpPr>
          <p:nvPr/>
        </p:nvSpPr>
        <p:spPr bwMode="auto">
          <a:xfrm>
            <a:off x="4724400" y="3145491"/>
            <a:ext cx="3810000" cy="2286000"/>
          </a:xfrm>
          <a:custGeom>
            <a:avLst/>
            <a:gdLst>
              <a:gd name="T0" fmla="*/ 0 w 3096"/>
              <a:gd name="T1" fmla="*/ 0 h 1488"/>
              <a:gd name="T2" fmla="*/ 3366977 w 3096"/>
              <a:gd name="T3" fmla="*/ 1401097 h 1488"/>
              <a:gd name="T4" fmla="*/ 2658140 w 3096"/>
              <a:gd name="T5" fmla="*/ 2286000 h 1488"/>
              <a:gd name="T6" fmla="*/ 0 60000 65536"/>
              <a:gd name="T7" fmla="*/ 0 60000 65536"/>
              <a:gd name="T8" fmla="*/ 0 60000 65536"/>
              <a:gd name="T9" fmla="*/ 0 w 3096"/>
              <a:gd name="T10" fmla="*/ 0 h 1488"/>
              <a:gd name="T11" fmla="*/ 3096 w 3096"/>
              <a:gd name="T12" fmla="*/ 1488 h 1488"/>
            </a:gdLst>
            <a:ahLst/>
            <a:cxnLst>
              <a:cxn ang="T6">
                <a:pos x="T0" y="T1"/>
              </a:cxn>
              <a:cxn ang="T7">
                <a:pos x="T2" y="T3"/>
              </a:cxn>
              <a:cxn ang="T8">
                <a:pos x="T4" y="T5"/>
              </a:cxn>
            </a:cxnLst>
            <a:rect l="T9" t="T10" r="T11" b="T12"/>
            <a:pathLst>
              <a:path w="3096" h="1488">
                <a:moveTo>
                  <a:pt x="0" y="0"/>
                </a:moveTo>
                <a:cubicBezTo>
                  <a:pt x="1188" y="332"/>
                  <a:pt x="2376" y="664"/>
                  <a:pt x="2736" y="912"/>
                </a:cubicBezTo>
                <a:cubicBezTo>
                  <a:pt x="3096" y="1160"/>
                  <a:pt x="2628" y="1324"/>
                  <a:pt x="2160" y="1488"/>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4" name="Freeform 72"/>
          <p:cNvSpPr>
            <a:spLocks/>
          </p:cNvSpPr>
          <p:nvPr/>
        </p:nvSpPr>
        <p:spPr bwMode="auto">
          <a:xfrm>
            <a:off x="2438400" y="3043891"/>
            <a:ext cx="1219200" cy="3022600"/>
          </a:xfrm>
          <a:custGeom>
            <a:avLst/>
            <a:gdLst>
              <a:gd name="T0" fmla="*/ 1219200 w 1008"/>
              <a:gd name="T1" fmla="*/ 177800 h 1904"/>
              <a:gd name="T2" fmla="*/ 812800 w 1008"/>
              <a:gd name="T3" fmla="*/ 406400 h 1904"/>
              <a:gd name="T4" fmla="*/ 754743 w 1008"/>
              <a:gd name="T5" fmla="*/ 2616200 h 1904"/>
              <a:gd name="T6" fmla="*/ 0 w 1008"/>
              <a:gd name="T7" fmla="*/ 2844800 h 1904"/>
              <a:gd name="T8" fmla="*/ 0 60000 65536"/>
              <a:gd name="T9" fmla="*/ 0 60000 65536"/>
              <a:gd name="T10" fmla="*/ 0 60000 65536"/>
              <a:gd name="T11" fmla="*/ 0 60000 65536"/>
              <a:gd name="T12" fmla="*/ 0 w 1008"/>
              <a:gd name="T13" fmla="*/ 0 h 1904"/>
              <a:gd name="T14" fmla="*/ 1008 w 1008"/>
              <a:gd name="T15" fmla="*/ 1904 h 1904"/>
            </a:gdLst>
            <a:ahLst/>
            <a:cxnLst>
              <a:cxn ang="T8">
                <a:pos x="T0" y="T1"/>
              </a:cxn>
              <a:cxn ang="T9">
                <a:pos x="T2" y="T3"/>
              </a:cxn>
              <a:cxn ang="T10">
                <a:pos x="T4" y="T5"/>
              </a:cxn>
              <a:cxn ang="T11">
                <a:pos x="T6" y="T7"/>
              </a:cxn>
            </a:cxnLst>
            <a:rect l="T12" t="T13" r="T14" b="T15"/>
            <a:pathLst>
              <a:path w="1008" h="1904">
                <a:moveTo>
                  <a:pt x="1008" y="112"/>
                </a:moveTo>
                <a:cubicBezTo>
                  <a:pt x="872" y="56"/>
                  <a:pt x="736" y="0"/>
                  <a:pt x="672" y="256"/>
                </a:cubicBezTo>
                <a:cubicBezTo>
                  <a:pt x="608" y="512"/>
                  <a:pt x="736" y="1392"/>
                  <a:pt x="624" y="1648"/>
                </a:cubicBezTo>
                <a:cubicBezTo>
                  <a:pt x="512" y="1904"/>
                  <a:pt x="256" y="1848"/>
                  <a:pt x="0" y="1792"/>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5" name="Text Box 64">
            <a:extLst>
              <a:ext uri="{FF2B5EF4-FFF2-40B4-BE49-F238E27FC236}">
                <a16:creationId xmlns:a16="http://schemas.microsoft.com/office/drawing/2014/main" id="{34553939-CDB4-4C7E-A79C-4F62CBE57574}"/>
              </a:ext>
            </a:extLst>
          </p:cNvPr>
          <p:cNvSpPr txBox="1">
            <a:spLocks noChangeArrowheads="1"/>
          </p:cNvSpPr>
          <p:nvPr/>
        </p:nvSpPr>
        <p:spPr bwMode="auto">
          <a:xfrm>
            <a:off x="3733800" y="1600200"/>
            <a:ext cx="8879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en-US">
                <a:solidFill>
                  <a:srgbClr val="FF0303"/>
                </a:solidFill>
                <a:latin typeface="Sylfaen" pitchFamily="18" charset="0"/>
              </a:rPr>
              <a:t>class</a:t>
            </a:r>
            <a:r>
              <a:rPr lang="th-TH" sz="2000" b="1">
                <a:solidFill>
                  <a:srgbClr val="FF0303"/>
                </a:solidFill>
                <a:latin typeface="Sylfaen" pitchFamily="18" charset="0"/>
              </a:rPr>
              <a:t> B</a:t>
            </a:r>
          </a:p>
        </p:txBody>
      </p:sp>
    </p:spTree>
    <p:extLst>
      <p:ext uri="{BB962C8B-B14F-4D97-AF65-F5344CB8AC3E}">
        <p14:creationId xmlns:p14="http://schemas.microsoft.com/office/powerpoint/2010/main" val="1029817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3.8.2 </a:t>
            </a:r>
            <a:r>
              <a:rPr lang="vi-VN" sz="40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40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14128"/>
            <a:ext cx="8382000" cy="4634272"/>
          </a:xfrm>
        </p:spPr>
        <p:txBody>
          <a:bodyPr>
            <a:noAutofit/>
          </a:bodyPr>
          <a:lstStyle/>
          <a:p>
            <a:pPr marL="463550" indent="-463550" algn="just">
              <a:lnSpc>
                <a:spcPct val="130000"/>
              </a:lnSpc>
              <a:spcBef>
                <a:spcPts val="0"/>
              </a:spcBef>
              <a:buClr>
                <a:schemeClr val="tx1"/>
              </a:buClr>
              <a:buFont typeface="Wingdings" panose="05000000000000000000" pitchFamily="2" charset="2"/>
              <a:buChar char="v"/>
            </a:pPr>
            <a:r>
              <a:rPr lang="en-US" sz="2600" b="1">
                <a:latin typeface="Arial" panose="020B0604020202020204" pitchFamily="34" charset="0"/>
                <a:cs typeface="Arial" panose="020B0604020202020204" pitchFamily="34" charset="0"/>
              </a:rPr>
              <a:t>Kiểu dẫn xuất </a:t>
            </a:r>
            <a:r>
              <a:rPr lang="en-US" sz="2600" b="1">
                <a:solidFill>
                  <a:srgbClr val="0000FF"/>
                </a:solidFill>
                <a:latin typeface="Arial" panose="020B0604020202020204" pitchFamily="34" charset="0"/>
                <a:cs typeface="Arial" panose="020B0604020202020204" pitchFamily="34" charset="0"/>
              </a:rPr>
              <a:t>private: </a:t>
            </a:r>
            <a:r>
              <a:rPr lang="en-US" sz="2600">
                <a:latin typeface="Arial" panose="020B0604020202020204" pitchFamily="34" charset="0"/>
                <a:cs typeface="Arial" panose="020B0604020202020204" pitchFamily="34" charset="0"/>
              </a:rPr>
              <a:t>các thành phần </a:t>
            </a:r>
            <a:r>
              <a:rPr lang="en-US" sz="2600" u="sng">
                <a:latin typeface="Arial" panose="020B0604020202020204" pitchFamily="34" charset="0"/>
                <a:cs typeface="Arial" panose="020B0604020202020204" pitchFamily="34" charset="0"/>
              </a:rPr>
              <a:t>protected và public</a:t>
            </a:r>
            <a:r>
              <a:rPr lang="en-US" sz="2600" b="1">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cơ sở sẽ trở thành các thành phần </a:t>
            </a:r>
            <a:r>
              <a:rPr lang="en-US" sz="2600" b="1">
                <a:solidFill>
                  <a:srgbClr val="0000FF"/>
                </a:solidFill>
                <a:latin typeface="Arial" panose="020B0604020202020204" pitchFamily="34" charset="0"/>
                <a:cs typeface="Arial" panose="020B0604020202020204" pitchFamily="34" charset="0"/>
              </a:rPr>
              <a:t>private</a:t>
            </a:r>
            <a:r>
              <a:rPr lang="en-US" sz="2600">
                <a:solidFill>
                  <a:srgbClr val="FF0000"/>
                </a:solidFill>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dẫn xuất.</a:t>
            </a:r>
          </a:p>
          <a:p>
            <a:pPr marL="463550" indent="-463550" algn="just">
              <a:lnSpc>
                <a:spcPct val="130000"/>
              </a:lnSpc>
              <a:spcBef>
                <a:spcPts val="0"/>
              </a:spcBef>
              <a:buClr>
                <a:schemeClr val="tx1"/>
              </a:buClr>
              <a:buFont typeface="Wingdings" panose="05000000000000000000" pitchFamily="2" charset="2"/>
              <a:buChar char="v"/>
            </a:pPr>
            <a:r>
              <a:rPr lang="en-US" sz="2600" b="1">
                <a:latin typeface="Arial" panose="020B0604020202020204" pitchFamily="34" charset="0"/>
                <a:cs typeface="Arial" panose="020B0604020202020204" pitchFamily="34" charset="0"/>
              </a:rPr>
              <a:t>Kiểu dẫn xuất </a:t>
            </a:r>
            <a:r>
              <a:rPr lang="en-US" sz="2600" b="1">
                <a:solidFill>
                  <a:srgbClr val="0000FF"/>
                </a:solidFill>
                <a:latin typeface="Arial" panose="020B0604020202020204" pitchFamily="34" charset="0"/>
                <a:cs typeface="Arial" panose="020B0604020202020204" pitchFamily="34" charset="0"/>
              </a:rPr>
              <a:t>public: </a:t>
            </a:r>
            <a:r>
              <a:rPr lang="en-US" sz="2600">
                <a:latin typeface="Arial" panose="020B0604020202020204" pitchFamily="34" charset="0"/>
                <a:cs typeface="Arial" panose="020B0604020202020204" pitchFamily="34" charset="0"/>
              </a:rPr>
              <a:t>các thành phần </a:t>
            </a:r>
            <a:r>
              <a:rPr lang="en-US" sz="2600" u="sng">
                <a:latin typeface="Arial" panose="020B0604020202020204" pitchFamily="34" charset="0"/>
                <a:cs typeface="Arial" panose="020B0604020202020204" pitchFamily="34" charset="0"/>
              </a:rPr>
              <a:t>protected và public</a:t>
            </a:r>
            <a:r>
              <a:rPr lang="en-US" sz="2600">
                <a:solidFill>
                  <a:srgbClr val="FF0000"/>
                </a:solidFill>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cơ sở sẽ trở thành các thành phần </a:t>
            </a:r>
            <a:r>
              <a:rPr lang="en-US" sz="2600" b="1">
                <a:solidFill>
                  <a:srgbClr val="0000FF"/>
                </a:solidFill>
                <a:latin typeface="Arial" panose="020B0604020202020204" pitchFamily="34" charset="0"/>
                <a:cs typeface="Arial" panose="020B0604020202020204" pitchFamily="34" charset="0"/>
              </a:rPr>
              <a:t>protected và public</a:t>
            </a:r>
            <a:r>
              <a:rPr lang="en-US" sz="2600">
                <a:solidFill>
                  <a:srgbClr val="0000FF"/>
                </a:solidFill>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dẫn xuất.</a:t>
            </a:r>
          </a:p>
          <a:p>
            <a:pPr marL="463550" indent="-463550" algn="just">
              <a:lnSpc>
                <a:spcPct val="130000"/>
              </a:lnSpc>
              <a:spcBef>
                <a:spcPts val="0"/>
              </a:spcBef>
              <a:buClr>
                <a:schemeClr val="tx1"/>
              </a:buClr>
              <a:buFont typeface="Wingdings" panose="05000000000000000000" pitchFamily="2" charset="2"/>
              <a:buChar char="v"/>
            </a:pPr>
            <a:r>
              <a:rPr lang="en-US" sz="2600" b="1">
                <a:latin typeface="Arial" panose="020B0604020202020204" pitchFamily="34" charset="0"/>
                <a:cs typeface="Arial" panose="020B0604020202020204" pitchFamily="34" charset="0"/>
              </a:rPr>
              <a:t>Kiểu dẫn xuất </a:t>
            </a:r>
            <a:r>
              <a:rPr lang="en-US" sz="2600" b="1">
                <a:solidFill>
                  <a:srgbClr val="0000FF"/>
                </a:solidFill>
                <a:latin typeface="Arial" panose="020B0604020202020204" pitchFamily="34" charset="0"/>
                <a:cs typeface="Arial" panose="020B0604020202020204" pitchFamily="34" charset="0"/>
              </a:rPr>
              <a:t>protected: </a:t>
            </a:r>
            <a:r>
              <a:rPr lang="en-US" sz="2600">
                <a:latin typeface="Arial" panose="020B0604020202020204" pitchFamily="34" charset="0"/>
                <a:cs typeface="Arial" panose="020B0604020202020204" pitchFamily="34" charset="0"/>
              </a:rPr>
              <a:t>các thành phần </a:t>
            </a:r>
            <a:r>
              <a:rPr lang="en-US" sz="2600" u="sng">
                <a:latin typeface="Arial" panose="020B0604020202020204" pitchFamily="34" charset="0"/>
                <a:cs typeface="Arial" panose="020B0604020202020204" pitchFamily="34" charset="0"/>
              </a:rPr>
              <a:t>protected và public</a:t>
            </a:r>
            <a:r>
              <a:rPr lang="en-US" sz="2600">
                <a:latin typeface="Arial" panose="020B0604020202020204" pitchFamily="34" charset="0"/>
                <a:cs typeface="Arial" panose="020B0604020202020204" pitchFamily="34" charset="0"/>
              </a:rPr>
              <a:t> của lớp cơ sở sẽ trở thành các thành phần </a:t>
            </a:r>
            <a:r>
              <a:rPr lang="en-US" sz="2600" b="1">
                <a:solidFill>
                  <a:srgbClr val="0000FF"/>
                </a:solidFill>
                <a:latin typeface="Arial" panose="020B0604020202020204" pitchFamily="34" charset="0"/>
                <a:cs typeface="Arial" panose="020B0604020202020204" pitchFamily="34" charset="0"/>
              </a:rPr>
              <a:t>protected</a:t>
            </a:r>
            <a:r>
              <a:rPr lang="en-US" sz="2600">
                <a:solidFill>
                  <a:srgbClr val="FF0000"/>
                </a:solidFill>
                <a:latin typeface="Arial" panose="020B0604020202020204" pitchFamily="34" charset="0"/>
                <a:cs typeface="Arial" panose="020B0604020202020204" pitchFamily="34" charset="0"/>
              </a:rPr>
              <a:t> </a:t>
            </a:r>
            <a:r>
              <a:rPr lang="en-US" sz="2600">
                <a:latin typeface="Arial" panose="020B0604020202020204" pitchFamily="34" charset="0"/>
                <a:cs typeface="Arial" panose="020B0604020202020204" pitchFamily="34" charset="0"/>
              </a:rPr>
              <a:t>của lớp dẫn xuất.</a:t>
            </a:r>
          </a:p>
          <a:p>
            <a:pPr marL="463550" indent="-463550" algn="just">
              <a:lnSpc>
                <a:spcPct val="130000"/>
              </a:lnSpc>
              <a:spcBef>
                <a:spcPts val="0"/>
              </a:spcBef>
              <a:buClr>
                <a:schemeClr val="tx1"/>
              </a:buClr>
              <a:buFont typeface="Wingdings" panose="05000000000000000000" pitchFamily="2" charset="2"/>
              <a:buChar char="v"/>
            </a:pPr>
            <a:endParaRPr lang="en-US" sz="2600">
              <a:latin typeface="Arial" panose="020B0604020202020204" pitchFamily="34" charset="0"/>
              <a:cs typeface="Arial" panose="020B0604020202020204" pitchFamily="34" charset="0"/>
            </a:endParaRPr>
          </a:p>
          <a:p>
            <a:pPr marL="463550" indent="-463550" algn="just">
              <a:lnSpc>
                <a:spcPct val="130000"/>
              </a:lnSpc>
              <a:spcBef>
                <a:spcPts val="0"/>
              </a:spcBef>
              <a:buClr>
                <a:schemeClr val="tx1"/>
              </a:buClr>
              <a:buFont typeface="Wingdings" panose="05000000000000000000" pitchFamily="2" charset="2"/>
              <a:buChar char="v"/>
            </a:pPr>
            <a:endParaRPr lang="en-US" sz="2600">
              <a:latin typeface="Arial" panose="020B0604020202020204" pitchFamily="34" charset="0"/>
              <a:cs typeface="Arial" panose="020B0604020202020204" pitchFamily="34" charset="0"/>
            </a:endParaRPr>
          </a:p>
          <a:p>
            <a:pPr marL="0" indent="0" algn="just" eaLnBrk="1" hangingPunct="1">
              <a:buNone/>
            </a:pPr>
            <a:endParaRPr lang="en-US" sz="26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Tree>
    <p:extLst>
      <p:ext uri="{BB962C8B-B14F-4D97-AF65-F5344CB8AC3E}">
        <p14:creationId xmlns:p14="http://schemas.microsoft.com/office/powerpoint/2010/main" val="2089889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400" b="1">
                <a:effectLst>
                  <a:outerShdw blurRad="38100" dist="38100" dir="2700000" algn="tl">
                    <a:srgbClr val="000000">
                      <a:alpha val="43137"/>
                    </a:srgbClr>
                  </a:outerShdw>
                </a:effectLst>
                <a:latin typeface="Arial" pitchFamily="34" charset="0"/>
                <a:cs typeface="Arial" pitchFamily="34" charset="0"/>
              </a:rPr>
              <a:t>3.8.2 </a:t>
            </a:r>
            <a:r>
              <a:rPr lang="vi-VN" sz="44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4400" b="1">
                <a:effectLst>
                  <a:outerShdw blurRad="38100" dist="38100" dir="2700000" algn="tl">
                    <a:srgbClr val="000000">
                      <a:alpha val="43137"/>
                    </a:srgbClr>
                  </a:outerShdw>
                </a:effectLst>
                <a:latin typeface="Arial" pitchFamily="34" charset="0"/>
                <a:cs typeface="Arial" pitchFamily="34" charset="0"/>
              </a:rPr>
              <a:t> (tt)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graphicFrame>
        <p:nvGraphicFramePr>
          <p:cNvPr id="1026" name="Object 41"/>
          <p:cNvGraphicFramePr>
            <a:graphicFrameLocks noChangeAspect="1"/>
          </p:cNvGraphicFramePr>
          <p:nvPr>
            <p:extLst>
              <p:ext uri="{D42A27DB-BD31-4B8C-83A1-F6EECF244321}">
                <p14:modId xmlns:p14="http://schemas.microsoft.com/office/powerpoint/2010/main" val="2597105957"/>
              </p:ext>
            </p:extLst>
          </p:nvPr>
        </p:nvGraphicFramePr>
        <p:xfrm>
          <a:off x="-397825" y="1331025"/>
          <a:ext cx="9753600" cy="5867400"/>
        </p:xfrm>
        <a:graphic>
          <a:graphicData uri="http://schemas.openxmlformats.org/presentationml/2006/ole">
            <mc:AlternateContent xmlns:mc="http://schemas.openxmlformats.org/markup-compatibility/2006">
              <mc:Choice xmlns:v="urn:schemas-microsoft-com:vml" Requires="v">
                <p:oleObj name="Document" r:id="rId3" imgW="7872840" imgH="4114800" progId="Word.Document.8">
                  <p:embed/>
                </p:oleObj>
              </mc:Choice>
              <mc:Fallback>
                <p:oleObj name="Document" r:id="rId3" imgW="7872840" imgH="4114800" progId="Word.Document.8">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825" y="1331025"/>
                        <a:ext cx="9753600" cy="5867400"/>
                      </a:xfrm>
                      <a:prstGeom prst="rect">
                        <a:avLst/>
                      </a:prstGeom>
                      <a:noFill/>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3.8.2 </a:t>
            </a:r>
            <a:r>
              <a:rPr lang="vi-VN" sz="32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3200" b="1">
                <a:effectLst>
                  <a:outerShdw blurRad="38100" dist="38100" dir="2700000" algn="tl">
                    <a:srgbClr val="000000">
                      <a:alpha val="43137"/>
                    </a:srgbClr>
                  </a:outerShdw>
                </a:effectLst>
                <a:latin typeface="Arial" pitchFamily="34" charset="0"/>
                <a:cs typeface="Arial" pitchFamily="34" charset="0"/>
              </a:rPr>
              <a: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
        <p:nvSpPr>
          <p:cNvPr id="12" name="Rectangle 7"/>
          <p:cNvSpPr>
            <a:spLocks noChangeArrowheads="1"/>
          </p:cNvSpPr>
          <p:nvPr/>
        </p:nvSpPr>
        <p:spPr bwMode="auto">
          <a:xfrm>
            <a:off x="3505200" y="1603435"/>
            <a:ext cx="5334000" cy="4797365"/>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daughter : </a:t>
            </a:r>
            <a:r>
              <a:rPr lang="en-US" altLang="zh-TW" sz="2000" b="0">
                <a:solidFill>
                  <a:srgbClr val="FF0000"/>
                </a:solidFill>
                <a:ea typeface="新細明體" pitchFamily="18" charset="-120"/>
              </a:rPr>
              <a:t>public mother</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double</a:t>
            </a:r>
            <a:r>
              <a:rPr lang="en-US" altLang="zh-TW" sz="2000" b="0">
                <a:solidFill>
                  <a:schemeClr val="tx1">
                    <a:lumMod val="95000"/>
                    <a:lumOff val="5000"/>
                  </a:schemeClr>
                </a:solidFill>
                <a:ea typeface="新細明體" pitchFamily="18" charset="-120"/>
              </a:rPr>
              <a:t> a;</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foo();</a:t>
            </a:r>
          </a:p>
          <a:p>
            <a:pPr marL="342900" indent="-342900">
              <a:spcBef>
                <a:spcPct val="20000"/>
              </a:spcBef>
            </a:pP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b="0">
                <a:solidFill>
                  <a:srgbClr val="0000FF"/>
                </a:solidFill>
              </a:rPr>
              <a:t>void</a:t>
            </a:r>
            <a:r>
              <a:rPr lang="en-US" altLang="zh-TW" b="0">
                <a:solidFill>
                  <a:schemeClr val="tx1">
                    <a:lumMod val="95000"/>
                    <a:lumOff val="5000"/>
                  </a:schemeClr>
                </a:solidFill>
              </a:rPr>
              <a:t> daughter :: foo(){</a:t>
            </a:r>
          </a:p>
          <a:p>
            <a:pPr marL="342900" indent="-342900">
              <a:spcBef>
                <a:spcPct val="20000"/>
              </a:spcBef>
            </a:pPr>
            <a:r>
              <a:rPr lang="en-US" altLang="zh-TW" b="0">
                <a:solidFill>
                  <a:schemeClr val="tx1">
                    <a:lumMod val="95000"/>
                    <a:lumOff val="5000"/>
                  </a:schemeClr>
                </a:solidFill>
              </a:rPr>
              <a:t>	x = y = 20;</a:t>
            </a:r>
          </a:p>
          <a:p>
            <a:pPr marL="342900" indent="-342900">
              <a:spcBef>
                <a:spcPct val="20000"/>
              </a:spcBef>
            </a:pPr>
            <a:r>
              <a:rPr lang="en-US" altLang="zh-TW" b="0">
                <a:solidFill>
                  <a:schemeClr val="tx1">
                    <a:lumMod val="95000"/>
                    <a:lumOff val="5000"/>
                  </a:schemeClr>
                </a:solidFill>
              </a:rPr>
              <a:t>	set(5,10); </a:t>
            </a:r>
          </a:p>
          <a:p>
            <a:pPr marL="342900" indent="-342900">
              <a:spcBef>
                <a:spcPct val="20000"/>
              </a:spcBef>
            </a:pPr>
            <a:r>
              <a:rPr lang="en-US" altLang="zh-TW" b="0">
                <a:solidFill>
                  <a:schemeClr val="tx1">
                    <a:lumMod val="95000"/>
                    <a:lumOff val="5000"/>
                  </a:schemeClr>
                </a:solidFill>
              </a:rPr>
              <a:t>	cout &lt;&lt; “Value of a ” &lt;&lt; a &lt;&lt; endl; </a:t>
            </a:r>
          </a:p>
          <a:p>
            <a:pPr marL="342900" indent="-342900">
              <a:spcBef>
                <a:spcPct val="20000"/>
              </a:spcBef>
              <a:tabLst>
                <a:tab pos="1317625" algn="l"/>
              </a:tabLst>
            </a:pPr>
            <a:r>
              <a:rPr lang="en-US" altLang="zh-TW" b="0">
                <a:solidFill>
                  <a:srgbClr val="FF0000"/>
                </a:solidFill>
              </a:rPr>
              <a:t>	z = 100; //Báo lỗi vì z là thành phần private 	của lớp cơ sở</a:t>
            </a:r>
            <a:endParaRPr lang="en-US" altLang="zh-TW" sz="1800" b="0">
              <a:solidFill>
                <a:srgbClr val="FF0000"/>
              </a:solidFill>
            </a:endParaRPr>
          </a:p>
          <a:p>
            <a:pPr marL="342900" indent="-342900">
              <a:spcBef>
                <a:spcPct val="20000"/>
              </a:spcBef>
            </a:pPr>
            <a:r>
              <a:rPr lang="en-US" altLang="zh-TW" b="0">
                <a:solidFill>
                  <a:schemeClr val="tx1">
                    <a:lumMod val="95000"/>
                    <a:lumOff val="5000"/>
                  </a:schemeClr>
                </a:solidFill>
              </a:rPr>
              <a:t>}</a:t>
            </a:r>
          </a:p>
          <a:p>
            <a:pPr marL="342900" indent="-342900">
              <a:spcBef>
                <a:spcPct val="20000"/>
              </a:spcBef>
            </a:pPr>
            <a:endParaRPr lang="en-US" altLang="zh-TW" sz="2000" b="0">
              <a:solidFill>
                <a:schemeClr val="tx1">
                  <a:lumMod val="95000"/>
                  <a:lumOff val="5000"/>
                </a:schemeClr>
              </a:solidFill>
              <a:ea typeface="新細明體" pitchFamily="18" charset="-120"/>
            </a:endParaRPr>
          </a:p>
        </p:txBody>
      </p:sp>
      <p:sp>
        <p:nvSpPr>
          <p:cNvPr id="19" name="Rectangle 7">
            <a:extLst>
              <a:ext uri="{FF2B5EF4-FFF2-40B4-BE49-F238E27FC236}">
                <a16:creationId xmlns:a16="http://schemas.microsoft.com/office/drawing/2014/main" id="{062CB488-3C61-4BE6-8CC1-9779BA890DDF}"/>
              </a:ext>
            </a:extLst>
          </p:cNvPr>
          <p:cNvSpPr>
            <a:spLocks noChangeArrowheads="1"/>
          </p:cNvSpPr>
          <p:nvPr/>
        </p:nvSpPr>
        <p:spPr bwMode="auto">
          <a:xfrm>
            <a:off x="304800" y="1603435"/>
            <a:ext cx="3048000" cy="4797365"/>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rPr>
              <a:t>class</a:t>
            </a:r>
            <a:r>
              <a:rPr lang="en-US" altLang="zh-TW" b="0">
                <a:solidFill>
                  <a:schemeClr val="tx1">
                    <a:lumMod val="95000"/>
                    <a:lumOff val="5000"/>
                  </a:schemeClr>
                </a:solidFill>
              </a:rPr>
              <a:t> mother{</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private</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int</a:t>
            </a:r>
            <a:r>
              <a:rPr lang="en-US" altLang="zh-TW" b="0">
                <a:solidFill>
                  <a:schemeClr val="tx1">
                    <a:lumMod val="95000"/>
                    <a:lumOff val="5000"/>
                  </a:schemeClr>
                </a:solidFill>
              </a:rPr>
              <a:t> z;</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protected</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int</a:t>
            </a:r>
            <a:r>
              <a:rPr lang="en-US" altLang="zh-TW" b="0">
                <a:solidFill>
                  <a:schemeClr val="tx1">
                    <a:lumMod val="95000"/>
                    <a:lumOff val="5000"/>
                  </a:schemeClr>
                </a:solidFill>
              </a:rPr>
              <a:t> x, y;</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public</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void</a:t>
            </a:r>
            <a:r>
              <a:rPr lang="en-US" altLang="zh-TW" b="0">
                <a:solidFill>
                  <a:schemeClr val="tx1">
                    <a:lumMod val="95000"/>
                    <a:lumOff val="5000"/>
                  </a:schemeClr>
                </a:solidFill>
              </a:rPr>
              <a:t> set(</a:t>
            </a:r>
            <a:r>
              <a:rPr lang="en-US" altLang="zh-TW" b="0">
                <a:solidFill>
                  <a:srgbClr val="0000FF"/>
                </a:solidFill>
              </a:rPr>
              <a:t>int</a:t>
            </a:r>
            <a:r>
              <a:rPr lang="en-US" altLang="zh-TW" b="0">
                <a:solidFill>
                  <a:schemeClr val="tx1">
                    <a:lumMod val="95000"/>
                    <a:lumOff val="5000"/>
                  </a:schemeClr>
                </a:solidFill>
              </a:rPr>
              <a:t> a, </a:t>
            </a:r>
            <a:r>
              <a:rPr lang="en-US" altLang="zh-TW" b="0">
                <a:solidFill>
                  <a:srgbClr val="0000FF"/>
                </a:solidFill>
              </a:rPr>
              <a:t>int</a:t>
            </a:r>
            <a:r>
              <a:rPr lang="en-US" altLang="zh-TW" b="0">
                <a:solidFill>
                  <a:schemeClr val="tx1">
                    <a:lumMod val="95000"/>
                    <a:lumOff val="5000"/>
                  </a:schemeClr>
                </a:solidFill>
              </a:rPr>
              <a:t> b);</a:t>
            </a:r>
          </a:p>
          <a:p>
            <a:pPr marL="342900" indent="-342900">
              <a:spcBef>
                <a:spcPct val="20000"/>
              </a:spcBef>
            </a:pPr>
            <a:r>
              <a:rPr lang="en-US" altLang="zh-TW" b="0">
                <a:solidFill>
                  <a:schemeClr val="tx1">
                    <a:lumMod val="95000"/>
                    <a:lumOff val="5000"/>
                  </a:schemeClr>
                </a:solidFill>
              </a:rPr>
              <a:t>};</a:t>
            </a:r>
          </a:p>
          <a:p>
            <a:pPr>
              <a:spcBef>
                <a:spcPct val="20000"/>
              </a:spcBef>
            </a:pPr>
            <a:r>
              <a:rPr lang="en-US" altLang="zh-TW" b="0"/>
              <a:t>//Các thành phần </a:t>
            </a:r>
            <a:r>
              <a:rPr lang="en-US" altLang="zh-TW" b="0">
                <a:solidFill>
                  <a:srgbClr val="0000FF"/>
                </a:solidFill>
              </a:rPr>
              <a:t>protected và public </a:t>
            </a:r>
            <a:r>
              <a:rPr lang="en-US" altLang="zh-TW" b="0"/>
              <a:t>của lớp </a:t>
            </a:r>
            <a:r>
              <a:rPr lang="en-US" altLang="zh-TW"/>
              <a:t>mother</a:t>
            </a:r>
            <a:r>
              <a:rPr lang="en-US" altLang="zh-TW" b="0"/>
              <a:t> sẽ trở thành các thành phần </a:t>
            </a:r>
            <a:r>
              <a:rPr lang="en-US" altLang="zh-TW" b="0">
                <a:solidFill>
                  <a:srgbClr val="0000FF"/>
                </a:solidFill>
              </a:rPr>
              <a:t>protected và public</a:t>
            </a:r>
            <a:r>
              <a:rPr lang="en-US" altLang="zh-TW" b="0"/>
              <a:t> của lớp </a:t>
            </a:r>
            <a:r>
              <a:rPr lang="en-US" altLang="zh-TW"/>
              <a:t>daughter</a:t>
            </a:r>
            <a:endParaRPr lang="en-US" altLang="zh-TW" b="0"/>
          </a:p>
          <a:p>
            <a:pPr marL="342900" indent="-342900">
              <a:spcBef>
                <a:spcPct val="20000"/>
              </a:spcBef>
            </a:pPr>
            <a:endParaRPr lang="en-US" altLang="zh-TW" b="0">
              <a:solidFill>
                <a:schemeClr val="tx1">
                  <a:lumMod val="95000"/>
                  <a:lumOff val="5000"/>
                </a:schemeClr>
              </a:solidFill>
            </a:endParaRPr>
          </a:p>
        </p:txBody>
      </p:sp>
    </p:spTree>
    <p:extLst>
      <p:ext uri="{BB962C8B-B14F-4D97-AF65-F5344CB8AC3E}">
        <p14:creationId xmlns:p14="http://schemas.microsoft.com/office/powerpoint/2010/main" val="10298173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3.8.2 </a:t>
            </a:r>
            <a:r>
              <a:rPr lang="vi-VN" sz="3200" b="1">
                <a:effectLst>
                  <a:outerShdw blurRad="38100" dist="38100" dir="2700000" algn="tl">
                    <a:srgbClr val="000000">
                      <a:alpha val="43137"/>
                    </a:srgbClr>
                  </a:outerShdw>
                </a:effectLst>
                <a:latin typeface="Arial" pitchFamily="34" charset="0"/>
                <a:cs typeface="Arial" pitchFamily="34" charset="0"/>
              </a:rPr>
              <a:t>Truy xuất theo chiều ngang</a:t>
            </a:r>
            <a:r>
              <a:rPr lang="en-US" sz="3200" b="1">
                <a:effectLst>
                  <a:outerShdw blurRad="38100" dist="38100" dir="2700000" algn="tl">
                    <a:srgbClr val="000000">
                      <a:alpha val="43137"/>
                    </a:srgbClr>
                  </a:outerShdw>
                </a:effectLst>
                <a:latin typeface="Arial" pitchFamily="34" charset="0"/>
                <a:cs typeface="Arial" pitchFamily="34" charset="0"/>
              </a:rPr>
              <a:t>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12" name="Rectangle 7"/>
          <p:cNvSpPr>
            <a:spLocks noChangeArrowheads="1"/>
          </p:cNvSpPr>
          <p:nvPr/>
        </p:nvSpPr>
        <p:spPr bwMode="auto">
          <a:xfrm>
            <a:off x="3581400" y="1371601"/>
            <a:ext cx="5334000" cy="5105398"/>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rPr>
              <a:t>class</a:t>
            </a:r>
            <a:r>
              <a:rPr lang="en-US" altLang="zh-TW" b="0">
                <a:solidFill>
                  <a:schemeClr val="tx1">
                    <a:lumMod val="95000"/>
                    <a:lumOff val="5000"/>
                  </a:schemeClr>
                </a:solidFill>
              </a:rPr>
              <a:t> son : </a:t>
            </a:r>
            <a:r>
              <a:rPr lang="en-US" altLang="zh-TW" b="0">
                <a:solidFill>
                  <a:srgbClr val="FF0000"/>
                </a:solidFill>
              </a:rPr>
              <a:t>private mother</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private</a:t>
            </a:r>
            <a:r>
              <a:rPr lang="en-US" altLang="zh-TW" b="0">
                <a:solidFill>
                  <a:schemeClr val="tx1">
                    <a:lumMod val="95000"/>
                    <a:lumOff val="5000"/>
                  </a:schemeClr>
                </a:solidFill>
              </a:rPr>
              <a:t>: </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double</a:t>
            </a:r>
            <a:r>
              <a:rPr lang="en-US" altLang="zh-TW" b="0">
                <a:solidFill>
                  <a:schemeClr val="tx1">
                    <a:lumMod val="95000"/>
                    <a:lumOff val="5000"/>
                  </a:schemeClr>
                </a:solidFill>
              </a:rPr>
              <a:t> b;</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public</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void</a:t>
            </a:r>
            <a:r>
              <a:rPr lang="en-US" altLang="zh-TW" b="0">
                <a:solidFill>
                  <a:schemeClr val="tx1">
                    <a:lumMod val="95000"/>
                    <a:lumOff val="5000"/>
                  </a:schemeClr>
                </a:solidFill>
              </a:rPr>
              <a:t> foo();</a:t>
            </a:r>
          </a:p>
          <a:p>
            <a:pPr marL="342900" indent="-342900">
              <a:spcBef>
                <a:spcPct val="20000"/>
              </a:spcBef>
            </a:pPr>
            <a:r>
              <a:rPr lang="en-US" altLang="zh-TW" b="0">
                <a:solidFill>
                  <a:schemeClr val="tx1">
                    <a:lumMod val="95000"/>
                    <a:lumOff val="5000"/>
                  </a:schemeClr>
                </a:solidFill>
              </a:rPr>
              <a:t>};</a:t>
            </a:r>
          </a:p>
          <a:p>
            <a:pPr marL="342900" indent="-342900">
              <a:spcBef>
                <a:spcPct val="20000"/>
              </a:spcBef>
            </a:pPr>
            <a:r>
              <a:rPr lang="en-US" altLang="zh-TW" b="0">
                <a:solidFill>
                  <a:srgbClr val="0000FF"/>
                </a:solidFill>
              </a:rPr>
              <a:t>void</a:t>
            </a:r>
            <a:r>
              <a:rPr lang="en-US" altLang="zh-TW" b="0">
                <a:solidFill>
                  <a:schemeClr val="tx1">
                    <a:lumMod val="95000"/>
                    <a:lumOff val="5000"/>
                  </a:schemeClr>
                </a:solidFill>
              </a:rPr>
              <a:t> son :: foo ){</a:t>
            </a:r>
          </a:p>
          <a:p>
            <a:pPr marL="342900" indent="-342900">
              <a:spcBef>
                <a:spcPct val="20000"/>
              </a:spcBef>
            </a:pPr>
            <a:r>
              <a:rPr lang="en-US" altLang="zh-TW" b="0">
                <a:solidFill>
                  <a:schemeClr val="tx1">
                    <a:lumMod val="95000"/>
                    <a:lumOff val="5000"/>
                  </a:schemeClr>
                </a:solidFill>
              </a:rPr>
              <a:t>	x = y = 20;</a:t>
            </a:r>
          </a:p>
          <a:p>
            <a:pPr marL="342900" indent="-342900">
              <a:spcBef>
                <a:spcPct val="20000"/>
              </a:spcBef>
            </a:pPr>
            <a:r>
              <a:rPr lang="en-US" altLang="zh-TW" b="0">
                <a:solidFill>
                  <a:schemeClr val="tx1">
                    <a:lumMod val="95000"/>
                    <a:lumOff val="5000"/>
                  </a:schemeClr>
                </a:solidFill>
              </a:rPr>
              <a:t>	set(5,10); </a:t>
            </a:r>
          </a:p>
          <a:p>
            <a:pPr marL="342900" indent="-342900">
              <a:spcBef>
                <a:spcPct val="20000"/>
              </a:spcBef>
            </a:pPr>
            <a:r>
              <a:rPr lang="en-US" altLang="zh-TW" b="0">
                <a:solidFill>
                  <a:schemeClr val="tx1">
                    <a:lumMod val="95000"/>
                    <a:lumOff val="5000"/>
                  </a:schemeClr>
                </a:solidFill>
              </a:rPr>
              <a:t>	cout &lt;&lt; “Value of b ” &lt;&lt; b &lt;&lt; endl; </a:t>
            </a:r>
          </a:p>
          <a:p>
            <a:pPr marL="342900" indent="-342900">
              <a:spcBef>
                <a:spcPct val="20000"/>
              </a:spcBef>
            </a:pPr>
            <a:r>
              <a:rPr lang="en-US" altLang="zh-TW" b="0">
                <a:solidFill>
                  <a:schemeClr val="tx1">
                    <a:lumMod val="95000"/>
                    <a:lumOff val="5000"/>
                  </a:schemeClr>
                </a:solidFill>
              </a:rPr>
              <a:t>	</a:t>
            </a:r>
            <a:r>
              <a:rPr lang="en-US" altLang="zh-TW" b="0">
                <a:solidFill>
                  <a:srgbClr val="FF0000"/>
                </a:solidFill>
              </a:rPr>
              <a:t> z = 100; //Báo lỗi</a:t>
            </a:r>
          </a:p>
          <a:p>
            <a:pPr marL="342900" indent="-342900">
              <a:spcBef>
                <a:spcPct val="20000"/>
              </a:spcBef>
            </a:pPr>
            <a:r>
              <a:rPr lang="en-US" altLang="zh-TW" b="0">
                <a:solidFill>
                  <a:schemeClr val="tx1">
                    <a:lumMod val="95000"/>
                    <a:lumOff val="5000"/>
                  </a:schemeClr>
                </a:solidFill>
              </a:rPr>
              <a:t>}</a:t>
            </a:r>
          </a:p>
          <a:p>
            <a:pPr marL="342900" indent="-342900">
              <a:spcBef>
                <a:spcPct val="20000"/>
              </a:spcBef>
            </a:pPr>
            <a:endParaRPr lang="en-US" altLang="zh-TW" b="0">
              <a:solidFill>
                <a:schemeClr val="tx1">
                  <a:lumMod val="95000"/>
                  <a:lumOff val="5000"/>
                </a:schemeClr>
              </a:solidFill>
              <a:ea typeface="新細明體" pitchFamily="18" charset="-120"/>
            </a:endParaRPr>
          </a:p>
        </p:txBody>
      </p:sp>
      <p:sp>
        <p:nvSpPr>
          <p:cNvPr id="19" name="Rectangle 7">
            <a:extLst>
              <a:ext uri="{FF2B5EF4-FFF2-40B4-BE49-F238E27FC236}">
                <a16:creationId xmlns:a16="http://schemas.microsoft.com/office/drawing/2014/main" id="{062CB488-3C61-4BE6-8CC1-9779BA890DDF}"/>
              </a:ext>
            </a:extLst>
          </p:cNvPr>
          <p:cNvSpPr>
            <a:spLocks noChangeArrowheads="1"/>
          </p:cNvSpPr>
          <p:nvPr/>
        </p:nvSpPr>
        <p:spPr bwMode="auto">
          <a:xfrm>
            <a:off x="228600" y="1371600"/>
            <a:ext cx="3200400" cy="5105399"/>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rPr>
              <a:t>class</a:t>
            </a:r>
            <a:r>
              <a:rPr lang="en-US" altLang="zh-TW" b="0">
                <a:solidFill>
                  <a:schemeClr val="tx1">
                    <a:lumMod val="95000"/>
                    <a:lumOff val="5000"/>
                  </a:schemeClr>
                </a:solidFill>
              </a:rPr>
              <a:t> mother{</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private</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int</a:t>
            </a:r>
            <a:r>
              <a:rPr lang="en-US" altLang="zh-TW" b="0">
                <a:solidFill>
                  <a:schemeClr val="tx1">
                    <a:lumMod val="95000"/>
                    <a:lumOff val="5000"/>
                  </a:schemeClr>
                </a:solidFill>
              </a:rPr>
              <a:t> z;</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protected</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int</a:t>
            </a:r>
            <a:r>
              <a:rPr lang="en-US" altLang="zh-TW" b="0">
                <a:solidFill>
                  <a:schemeClr val="tx1">
                    <a:lumMod val="95000"/>
                    <a:lumOff val="5000"/>
                  </a:schemeClr>
                </a:solidFill>
              </a:rPr>
              <a:t> x, y;</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public</a:t>
            </a:r>
            <a:r>
              <a:rPr lang="en-US" altLang="zh-TW" b="0">
                <a:solidFill>
                  <a:schemeClr val="tx1">
                    <a:lumMod val="95000"/>
                    <a:lumOff val="5000"/>
                  </a:schemeClr>
                </a:solidFill>
              </a:rPr>
              <a:t>:</a:t>
            </a:r>
          </a:p>
          <a:p>
            <a:pPr marL="342900" indent="-342900">
              <a:spcBef>
                <a:spcPct val="20000"/>
              </a:spcBef>
            </a:pPr>
            <a:r>
              <a:rPr lang="en-US" altLang="zh-TW" b="0">
                <a:solidFill>
                  <a:schemeClr val="tx1">
                    <a:lumMod val="95000"/>
                    <a:lumOff val="5000"/>
                  </a:schemeClr>
                </a:solidFill>
              </a:rPr>
              <a:t>	   </a:t>
            </a:r>
            <a:r>
              <a:rPr lang="en-US" altLang="zh-TW" b="0">
                <a:solidFill>
                  <a:srgbClr val="0000FF"/>
                </a:solidFill>
              </a:rPr>
              <a:t>void</a:t>
            </a:r>
            <a:r>
              <a:rPr lang="en-US" altLang="zh-TW" b="0">
                <a:solidFill>
                  <a:schemeClr val="tx1">
                    <a:lumMod val="95000"/>
                    <a:lumOff val="5000"/>
                  </a:schemeClr>
                </a:solidFill>
              </a:rPr>
              <a:t> set(</a:t>
            </a:r>
            <a:r>
              <a:rPr lang="en-US" altLang="zh-TW" b="0">
                <a:solidFill>
                  <a:srgbClr val="0000FF"/>
                </a:solidFill>
              </a:rPr>
              <a:t>int</a:t>
            </a:r>
            <a:r>
              <a:rPr lang="en-US" altLang="zh-TW" b="0">
                <a:solidFill>
                  <a:schemeClr val="tx1">
                    <a:lumMod val="95000"/>
                    <a:lumOff val="5000"/>
                  </a:schemeClr>
                </a:solidFill>
              </a:rPr>
              <a:t> a, </a:t>
            </a:r>
            <a:r>
              <a:rPr lang="en-US" altLang="zh-TW" b="0">
                <a:solidFill>
                  <a:srgbClr val="0000FF"/>
                </a:solidFill>
              </a:rPr>
              <a:t>int</a:t>
            </a:r>
            <a:r>
              <a:rPr lang="en-US" altLang="zh-TW" b="0">
                <a:solidFill>
                  <a:schemeClr val="tx1">
                    <a:lumMod val="95000"/>
                    <a:lumOff val="5000"/>
                  </a:schemeClr>
                </a:solidFill>
              </a:rPr>
              <a:t> b);</a:t>
            </a:r>
          </a:p>
          <a:p>
            <a:pPr marL="342900" indent="-342900">
              <a:spcBef>
                <a:spcPct val="20000"/>
              </a:spcBef>
            </a:pPr>
            <a:r>
              <a:rPr lang="en-US" altLang="zh-TW" b="0">
                <a:solidFill>
                  <a:schemeClr val="tx1">
                    <a:lumMod val="95000"/>
                    <a:lumOff val="5000"/>
                  </a:schemeClr>
                </a:solidFill>
              </a:rPr>
              <a:t>};</a:t>
            </a:r>
          </a:p>
          <a:p>
            <a:pPr>
              <a:spcBef>
                <a:spcPct val="20000"/>
              </a:spcBef>
            </a:pPr>
            <a:r>
              <a:rPr lang="en-US" altLang="zh-TW" b="0">
                <a:solidFill>
                  <a:srgbClr val="C00000"/>
                </a:solidFill>
              </a:rPr>
              <a:t>//Trong lớp </a:t>
            </a:r>
            <a:r>
              <a:rPr lang="en-US" altLang="zh-TW">
                <a:solidFill>
                  <a:srgbClr val="C00000"/>
                </a:solidFill>
              </a:rPr>
              <a:t>son</a:t>
            </a:r>
            <a:r>
              <a:rPr lang="en-US" altLang="zh-TW" b="0">
                <a:solidFill>
                  <a:srgbClr val="C00000"/>
                </a:solidFill>
              </a:rPr>
              <a:t> vẫn truy nhập được các thành phần </a:t>
            </a:r>
            <a:r>
              <a:rPr lang="en-US" altLang="zh-TW" b="0">
                <a:solidFill>
                  <a:srgbClr val="0000FF"/>
                </a:solidFill>
              </a:rPr>
              <a:t>protected và public</a:t>
            </a:r>
            <a:r>
              <a:rPr lang="en-US" altLang="zh-TW" b="0">
                <a:solidFill>
                  <a:srgbClr val="C00000"/>
                </a:solidFill>
              </a:rPr>
              <a:t> của lớp </a:t>
            </a:r>
            <a:r>
              <a:rPr lang="en-US" altLang="zh-TW">
                <a:solidFill>
                  <a:srgbClr val="C00000"/>
                </a:solidFill>
              </a:rPr>
              <a:t>mother</a:t>
            </a:r>
            <a:r>
              <a:rPr lang="en-US" altLang="zh-TW" b="0">
                <a:solidFill>
                  <a:srgbClr val="C00000"/>
                </a:solidFill>
              </a:rPr>
              <a:t> nhưng </a:t>
            </a:r>
            <a:r>
              <a:rPr lang="en-US" altLang="zh-TW" b="0" u="sng">
                <a:solidFill>
                  <a:srgbClr val="C00000"/>
                </a:solidFill>
              </a:rPr>
              <a:t>các lớp dẫn xuất của lớp </a:t>
            </a:r>
            <a:r>
              <a:rPr lang="en-US" altLang="zh-TW" u="sng">
                <a:solidFill>
                  <a:srgbClr val="C00000"/>
                </a:solidFill>
              </a:rPr>
              <a:t>son</a:t>
            </a:r>
            <a:r>
              <a:rPr lang="en-US" altLang="zh-TW" b="0" u="sng">
                <a:solidFill>
                  <a:srgbClr val="C00000"/>
                </a:solidFill>
              </a:rPr>
              <a:t> sẽ không truy nhập được các thành phần này</a:t>
            </a:r>
            <a:r>
              <a:rPr lang="en-US" altLang="zh-TW" b="0">
                <a:solidFill>
                  <a:srgbClr val="C00000"/>
                </a:solidFill>
              </a:rPr>
              <a:t>.</a:t>
            </a:r>
          </a:p>
        </p:txBody>
      </p:sp>
    </p:spTree>
    <p:extLst>
      <p:ext uri="{BB962C8B-B14F-4D97-AF65-F5344CB8AC3E}">
        <p14:creationId xmlns:p14="http://schemas.microsoft.com/office/powerpoint/2010/main" val="245982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Quan hệ 1-n</a:t>
            </a:r>
          </a:p>
        </p:txBody>
      </p:sp>
      <p:sp>
        <p:nvSpPr>
          <p:cNvPr id="3" name="Content Placeholder 2"/>
          <p:cNvSpPr>
            <a:spLocks noGrp="1"/>
          </p:cNvSpPr>
          <p:nvPr>
            <p:ph idx="1"/>
          </p:nvPr>
        </p:nvSpPr>
        <p:spPr>
          <a:xfrm>
            <a:off x="533400" y="1676400"/>
            <a:ext cx="8077200" cy="3972910"/>
          </a:xfrm>
        </p:spPr>
        <p:txBody>
          <a:bodyPr>
            <a:normAutofit/>
          </a:bodyPr>
          <a:lstStyle/>
          <a:p>
            <a:pPr marL="463550" indent="-463550" algn="just">
              <a:lnSpc>
                <a:spcPct val="130000"/>
              </a:lnSpc>
              <a:spcBef>
                <a:spcPts val="300"/>
              </a:spcBef>
              <a:spcAft>
                <a:spcPts val="300"/>
              </a:spcAft>
              <a:buFont typeface="Wingdings" pitchFamily="2" charset="2"/>
              <a:buChar char="v"/>
            </a:pPr>
            <a:r>
              <a:rPr lang="vi-VN" b="1">
                <a:latin typeface="Arial" pitchFamily="34" charset="0"/>
                <a:cs typeface="Arial" pitchFamily="34" charset="0"/>
              </a:rPr>
              <a:t>Khái niệm: </a:t>
            </a:r>
            <a:endParaRPr lang="en-US" b="1">
              <a:latin typeface="Arial" pitchFamily="34" charset="0"/>
              <a:cs typeface="Arial" pitchFamily="34" charset="0"/>
            </a:endParaRPr>
          </a:p>
          <a:p>
            <a:pPr marL="0" indent="0" algn="just">
              <a:lnSpc>
                <a:spcPct val="130000"/>
              </a:lnSpc>
              <a:spcBef>
                <a:spcPts val="300"/>
              </a:spcBef>
              <a:spcAft>
                <a:spcPts val="300"/>
              </a:spcAft>
              <a:buNone/>
            </a:pPr>
            <a:r>
              <a:rPr lang="vi-VN">
                <a:latin typeface="Arial" pitchFamily="34" charset="0"/>
                <a:cs typeface="Arial" pitchFamily="34" charset="0"/>
              </a:rPr>
              <a:t>Hai lớp đối tượng được gọi là </a:t>
            </a:r>
            <a:r>
              <a:rPr lang="en-US">
                <a:latin typeface="Arial" pitchFamily="34" charset="0"/>
                <a:cs typeface="Arial" pitchFamily="34" charset="0"/>
              </a:rPr>
              <a:t>có </a:t>
            </a:r>
            <a:r>
              <a:rPr lang="vi-VN">
                <a:latin typeface="Arial" pitchFamily="34" charset="0"/>
                <a:cs typeface="Arial" pitchFamily="34" charset="0"/>
              </a:rPr>
              <a:t>quan hệ </a:t>
            </a:r>
            <a:r>
              <a:rPr lang="en-US" b="1">
                <a:latin typeface="Arial" pitchFamily="34" charset="0"/>
                <a:cs typeface="Arial" pitchFamily="34" charset="0"/>
              </a:rPr>
              <a:t>1-n</a:t>
            </a:r>
            <a:r>
              <a:rPr lang="vi-VN">
                <a:latin typeface="Arial" pitchFamily="34" charset="0"/>
                <a:cs typeface="Arial" pitchFamily="34" charset="0"/>
              </a:rPr>
              <a:t> với nhau khi </a:t>
            </a:r>
            <a:r>
              <a:rPr lang="en-US" b="1">
                <a:latin typeface="Arial" pitchFamily="34" charset="0"/>
                <a:cs typeface="Arial" pitchFamily="34" charset="0"/>
              </a:rPr>
              <a:t>1</a:t>
            </a:r>
            <a:r>
              <a:rPr lang="vi-VN">
                <a:latin typeface="Arial" pitchFamily="34" charset="0"/>
                <a:cs typeface="Arial" pitchFamily="34" charset="0"/>
              </a:rPr>
              <a:t> đối tượng thuộc lớp này </a:t>
            </a:r>
            <a:r>
              <a:rPr lang="en-US">
                <a:latin typeface="Arial" pitchFamily="34" charset="0"/>
                <a:cs typeface="Arial" pitchFamily="34" charset="0"/>
              </a:rPr>
              <a:t>có </a:t>
            </a:r>
            <a:r>
              <a:rPr lang="vi-VN">
                <a:latin typeface="Arial" pitchFamily="34" charset="0"/>
                <a:cs typeface="Arial" pitchFamily="34" charset="0"/>
              </a:rPr>
              <a:t>quan hệ với </a:t>
            </a:r>
            <a:r>
              <a:rPr lang="en-US" b="1">
                <a:latin typeface="Arial" pitchFamily="34" charset="0"/>
                <a:cs typeface="Arial" pitchFamily="34" charset="0"/>
              </a:rPr>
              <a:t>n</a:t>
            </a:r>
            <a:r>
              <a:rPr lang="vi-VN">
                <a:latin typeface="Arial" pitchFamily="34" charset="0"/>
                <a:cs typeface="Arial" pitchFamily="34" charset="0"/>
              </a:rPr>
              <a:t> đối tượng thuộc lớp kia và </a:t>
            </a:r>
            <a:r>
              <a:rPr lang="en-US" b="1">
                <a:latin typeface="Arial" pitchFamily="34" charset="0"/>
                <a:cs typeface="Arial" pitchFamily="34" charset="0"/>
              </a:rPr>
              <a:t>1</a:t>
            </a:r>
            <a:r>
              <a:rPr lang="vi-VN">
                <a:latin typeface="Arial" pitchFamily="34" charset="0"/>
                <a:cs typeface="Arial" pitchFamily="34" charset="0"/>
              </a:rPr>
              <a:t> đối tượng </a:t>
            </a:r>
            <a:r>
              <a:rPr lang="en-US">
                <a:latin typeface="Arial" pitchFamily="34" charset="0"/>
                <a:cs typeface="Arial" pitchFamily="34" charset="0"/>
              </a:rPr>
              <a:t>thuộc </a:t>
            </a:r>
            <a:r>
              <a:rPr lang="vi-VN">
                <a:latin typeface="Arial" pitchFamily="34" charset="0"/>
                <a:cs typeface="Arial" pitchFamily="34" charset="0"/>
              </a:rPr>
              <a:t>lớp kia </a:t>
            </a:r>
            <a:r>
              <a:rPr lang="en-US">
                <a:latin typeface="Arial" pitchFamily="34" charset="0"/>
                <a:cs typeface="Arial" pitchFamily="34" charset="0"/>
              </a:rPr>
              <a:t>có </a:t>
            </a:r>
            <a:r>
              <a:rPr lang="vi-VN">
                <a:latin typeface="Arial" pitchFamily="34" charset="0"/>
                <a:cs typeface="Arial" pitchFamily="34" charset="0"/>
              </a:rPr>
              <a:t>quan hệ </a:t>
            </a:r>
            <a:r>
              <a:rPr lang="vi-VN" u="sng">
                <a:latin typeface="Arial" pitchFamily="34" charset="0"/>
                <a:cs typeface="Arial" pitchFamily="34" charset="0"/>
              </a:rPr>
              <a:t>duy nhất</a:t>
            </a:r>
            <a:r>
              <a:rPr lang="vi-VN">
                <a:latin typeface="Arial" pitchFamily="34" charset="0"/>
                <a:cs typeface="Arial" pitchFamily="34" charset="0"/>
              </a:rPr>
              <a:t> với </a:t>
            </a:r>
            <a:r>
              <a:rPr lang="en-US" b="1">
                <a:latin typeface="Arial" pitchFamily="34" charset="0"/>
                <a:cs typeface="Arial" pitchFamily="34" charset="0"/>
              </a:rPr>
              <a:t>1</a:t>
            </a:r>
            <a:r>
              <a:rPr lang="vi-VN">
                <a:latin typeface="Arial" pitchFamily="34" charset="0"/>
                <a:cs typeface="Arial" pitchFamily="34" charset="0"/>
              </a:rPr>
              <a:t> đối tượng thuộc lớp này.</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val="14949650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4. Hàm tạo, hàm hủy và hàm toán tử gán trong thừa kế</a:t>
            </a:r>
          </a:p>
        </p:txBody>
      </p:sp>
      <p:sp>
        <p:nvSpPr>
          <p:cNvPr id="3" name="Content Placeholder 2"/>
          <p:cNvSpPr>
            <a:spLocks noGrp="1"/>
          </p:cNvSpPr>
          <p:nvPr>
            <p:ph idx="1"/>
          </p:nvPr>
        </p:nvSpPr>
        <p:spPr>
          <a:xfrm>
            <a:off x="381000" y="1628056"/>
            <a:ext cx="8382000" cy="4925144"/>
          </a:xfrm>
        </p:spPr>
        <p:txBody>
          <a:bodyPr>
            <a:norm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Lớp dẫn xuất </a:t>
            </a:r>
            <a:r>
              <a:rPr lang="en-US" sz="2800" b="1" u="sng">
                <a:latin typeface="Arial" pitchFamily="34" charset="0"/>
                <a:cs typeface="Arial" pitchFamily="34" charset="0"/>
              </a:rPr>
              <a:t>không thừa kế</a:t>
            </a:r>
            <a:r>
              <a:rPr lang="en-US" sz="2800">
                <a:latin typeface="Arial" pitchFamily="34" charset="0"/>
                <a:cs typeface="Arial" pitchFamily="34" charset="0"/>
              </a:rPr>
              <a:t> các </a:t>
            </a:r>
            <a:r>
              <a:rPr lang="en-US" sz="2800">
                <a:solidFill>
                  <a:srgbClr val="FF0000"/>
                </a:solidFill>
                <a:latin typeface="Arial" pitchFamily="34" charset="0"/>
                <a:cs typeface="Arial" pitchFamily="34" charset="0"/>
              </a:rPr>
              <a:t>HÀM TẠO, HÀM HỦY, HÀM TOÁN TỬ GÁN </a:t>
            </a:r>
            <a:r>
              <a:rPr lang="en-US" sz="2800">
                <a:latin typeface="Arial" pitchFamily="34" charset="0"/>
                <a:cs typeface="Arial" pitchFamily="34" charset="0"/>
              </a:rPr>
              <a:t>của các lớp cơ sở.</a:t>
            </a:r>
          </a:p>
          <a:p>
            <a:pPr marL="0" indent="0" algn="just">
              <a:lnSpc>
                <a:spcPct val="130000"/>
              </a:lnSpc>
              <a:spcBef>
                <a:spcPts val="300"/>
              </a:spcBef>
              <a:spcAft>
                <a:spcPts val="300"/>
              </a:spcAft>
              <a:buNone/>
            </a:pP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70</a:t>
            </a:fld>
            <a:endParaRPr lang="en-US"/>
          </a:p>
        </p:txBody>
      </p:sp>
    </p:spTree>
    <p:extLst>
      <p:ext uri="{BB962C8B-B14F-4D97-AF65-F5344CB8AC3E}">
        <p14:creationId xmlns:p14="http://schemas.microsoft.com/office/powerpoint/2010/main" val="10298173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4.1 Hàm tạo của lớp dẫn xuất</a:t>
            </a:r>
          </a:p>
        </p:txBody>
      </p:sp>
      <p:sp>
        <p:nvSpPr>
          <p:cNvPr id="3" name="Content Placeholder 2"/>
          <p:cNvSpPr>
            <a:spLocks noGrp="1"/>
          </p:cNvSpPr>
          <p:nvPr>
            <p:ph idx="1"/>
          </p:nvPr>
        </p:nvSpPr>
        <p:spPr>
          <a:xfrm>
            <a:off x="152400" y="1676400"/>
            <a:ext cx="86106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Vì trong lớp dẫn xuất không truy nhập được các thuộc tính là thành phần </a:t>
            </a:r>
            <a:r>
              <a:rPr lang="en-US" sz="2600">
                <a:solidFill>
                  <a:srgbClr val="0000FF"/>
                </a:solidFill>
                <a:latin typeface="Arial" pitchFamily="34" charset="0"/>
                <a:cs typeface="Arial" pitchFamily="34" charset="0"/>
              </a:rPr>
              <a:t>private</a:t>
            </a:r>
            <a:r>
              <a:rPr lang="en-US" sz="2600">
                <a:latin typeface="Arial" pitchFamily="34" charset="0"/>
                <a:cs typeface="Arial" pitchFamily="34" charset="0"/>
              </a:rPr>
              <a:t> của lớp cơ sở nên để gán giá trị cho các thuộc tính này </a:t>
            </a:r>
            <a:r>
              <a:rPr lang="en-US" sz="2600" u="sng">
                <a:latin typeface="Arial" pitchFamily="34" charset="0"/>
                <a:cs typeface="Arial" pitchFamily="34" charset="0"/>
              </a:rPr>
              <a:t>phải sử dụng hàm tạo của lớp cơ sở</a:t>
            </a:r>
            <a:r>
              <a:rPr lang="en-US" sz="2600">
                <a:latin typeface="Arial" pitchFamily="34" charset="0"/>
                <a:cs typeface="Arial" pitchFamily="34" charset="0"/>
              </a:rPr>
              <a:t> (hàm tạo là thành phần public).</a:t>
            </a:r>
          </a:p>
          <a:p>
            <a:pPr marL="463550" indent="0" algn="just">
              <a:lnSpc>
                <a:spcPct val="130000"/>
              </a:lnSpc>
              <a:spcBef>
                <a:spcPts val="300"/>
              </a:spcBef>
              <a:spcAft>
                <a:spcPts val="300"/>
              </a:spcAft>
              <a:buNone/>
            </a:pPr>
            <a:r>
              <a:rPr lang="en-US" sz="2600">
                <a:latin typeface="Arial" pitchFamily="34" charset="0"/>
                <a:cs typeface="Arial" pitchFamily="34" charset="0"/>
              </a:rPr>
              <a:t>=&gt; Lớp cơ sở phải cung cấp hàm tạo có đối để gán giá trị cho các thuộc tính là thành phần </a:t>
            </a:r>
            <a:r>
              <a:rPr lang="en-US" sz="2600">
                <a:solidFill>
                  <a:srgbClr val="0000FF"/>
                </a:solidFill>
                <a:latin typeface="Arial" pitchFamily="34" charset="0"/>
                <a:cs typeface="Arial" pitchFamily="34" charset="0"/>
              </a:rPr>
              <a:t>private</a:t>
            </a:r>
            <a:r>
              <a:rPr lang="en-US" sz="2600">
                <a:latin typeface="Arial" pitchFamily="34" charset="0"/>
                <a:cs typeface="Arial" pitchFamily="34" charset="0"/>
              </a:rPr>
              <a:t> của nó.</a:t>
            </a:r>
          </a:p>
          <a:p>
            <a:pPr marL="463550" indent="0" algn="just">
              <a:lnSpc>
                <a:spcPct val="130000"/>
              </a:lnSpc>
              <a:spcBef>
                <a:spcPts val="300"/>
              </a:spcBef>
              <a:spcAft>
                <a:spcPts val="300"/>
              </a:spcAft>
              <a:buNone/>
            </a:pPr>
            <a:r>
              <a:rPr lang="en-US" sz="2600" b="1">
                <a:latin typeface="Arial" pitchFamily="34" charset="0"/>
                <a:cs typeface="Arial" pitchFamily="34" charset="0"/>
              </a:rPr>
              <a:t>Cách dùng: </a:t>
            </a:r>
            <a:r>
              <a:rPr lang="en-US" sz="2600">
                <a:solidFill>
                  <a:srgbClr val="FF0000"/>
                </a:solidFill>
                <a:latin typeface="Arial" pitchFamily="34" charset="0"/>
                <a:cs typeface="Arial" pitchFamily="34" charset="0"/>
              </a:rPr>
              <a:t>Tên_lớp_cơ_sở</a:t>
            </a:r>
            <a:r>
              <a:rPr lang="en-US" sz="2600">
                <a:latin typeface="Arial" pitchFamily="34" charset="0"/>
                <a:cs typeface="Arial" pitchFamily="34" charset="0"/>
              </a:rPr>
              <a:t>(danh sách giá trị)</a:t>
            </a:r>
          </a:p>
          <a:p>
            <a:pPr marL="463550" indent="0" algn="just">
              <a:lnSpc>
                <a:spcPct val="130000"/>
              </a:lnSpc>
              <a:spcBef>
                <a:spcPts val="300"/>
              </a:spcBef>
              <a:spcAft>
                <a:spcPts val="300"/>
              </a:spcAft>
              <a:buNone/>
            </a:pP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71</a:t>
            </a:fld>
            <a:endParaRPr lang="en-US"/>
          </a:p>
        </p:txBody>
      </p:sp>
    </p:spTree>
    <p:extLst>
      <p:ext uri="{BB962C8B-B14F-4D97-AF65-F5344CB8AC3E}">
        <p14:creationId xmlns:p14="http://schemas.microsoft.com/office/powerpoint/2010/main" val="694030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4.1 Hàm tạo của lớp dẫn xuất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72</a:t>
            </a:fld>
            <a:endParaRPr lang="en-US"/>
          </a:p>
        </p:txBody>
      </p:sp>
      <p:sp>
        <p:nvSpPr>
          <p:cNvPr id="12" name="Content Placeholder 2">
            <a:extLst>
              <a:ext uri="{FF2B5EF4-FFF2-40B4-BE49-F238E27FC236}">
                <a16:creationId xmlns:a16="http://schemas.microsoft.com/office/drawing/2014/main" id="{50C70CB5-436F-4444-8E27-261FAD1C5492}"/>
              </a:ext>
            </a:extLst>
          </p:cNvPr>
          <p:cNvSpPr>
            <a:spLocks noGrp="1"/>
          </p:cNvSpPr>
          <p:nvPr>
            <p:ph idx="1"/>
          </p:nvPr>
        </p:nvSpPr>
        <p:spPr>
          <a:xfrm>
            <a:off x="76200" y="1676400"/>
            <a:ext cx="8839200" cy="4925144"/>
          </a:xfrm>
        </p:spPr>
        <p:txBody>
          <a:bodyPr>
            <a:normAutofit fontScale="92500"/>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Ngoài ra, nếu lớp dẫn xuất có thành phần kiểu lớp (đối tượng thành phần) thì </a:t>
            </a:r>
            <a:r>
              <a:rPr lang="en-US" sz="2600" u="sng">
                <a:latin typeface="Arial" pitchFamily="34" charset="0"/>
                <a:cs typeface="Arial" pitchFamily="34" charset="0"/>
              </a:rPr>
              <a:t>phải dùng hàm tạo của lớp tương ứng</a:t>
            </a:r>
            <a:r>
              <a:rPr lang="en-US" sz="2600">
                <a:latin typeface="Arial" pitchFamily="34" charset="0"/>
                <a:cs typeface="Arial" pitchFamily="34" charset="0"/>
              </a:rPr>
              <a:t> để gán giá trị cho các thuộc tính của đối tượng này vì trong lớp dẫn xuất không truy nhập được các thuộc tính này.</a:t>
            </a:r>
          </a:p>
          <a:p>
            <a:pPr marL="463550" indent="0" algn="just">
              <a:lnSpc>
                <a:spcPct val="130000"/>
              </a:lnSpc>
              <a:spcBef>
                <a:spcPts val="300"/>
              </a:spcBef>
              <a:spcAft>
                <a:spcPts val="300"/>
              </a:spcAft>
              <a:buNone/>
            </a:pPr>
            <a:r>
              <a:rPr lang="en-US" sz="2600">
                <a:latin typeface="Arial" pitchFamily="34" charset="0"/>
                <a:cs typeface="Arial" pitchFamily="34" charset="0"/>
              </a:rPr>
              <a:t>=&gt; Lớp tương ứng phải cung cấp hàm tạo có đối để gán giá trị cho các thuộc tính là thành phần </a:t>
            </a:r>
            <a:r>
              <a:rPr lang="en-US" sz="2600">
                <a:solidFill>
                  <a:srgbClr val="0000FF"/>
                </a:solidFill>
                <a:latin typeface="Arial" pitchFamily="34" charset="0"/>
                <a:cs typeface="Arial" pitchFamily="34" charset="0"/>
              </a:rPr>
              <a:t>private</a:t>
            </a:r>
            <a:r>
              <a:rPr lang="en-US" sz="2600">
                <a:latin typeface="Arial" pitchFamily="34" charset="0"/>
                <a:cs typeface="Arial" pitchFamily="34" charset="0"/>
              </a:rPr>
              <a:t> của nó.</a:t>
            </a:r>
          </a:p>
          <a:p>
            <a:pPr marL="463550" indent="0" algn="just">
              <a:lnSpc>
                <a:spcPct val="130000"/>
              </a:lnSpc>
              <a:spcBef>
                <a:spcPts val="300"/>
              </a:spcBef>
              <a:spcAft>
                <a:spcPts val="300"/>
              </a:spcAft>
              <a:buNone/>
            </a:pPr>
            <a:r>
              <a:rPr lang="en-US" sz="2600" b="1">
                <a:latin typeface="Arial" pitchFamily="34" charset="0"/>
                <a:cs typeface="Arial" pitchFamily="34" charset="0"/>
              </a:rPr>
              <a:t>Cách dùng: </a:t>
            </a:r>
            <a:r>
              <a:rPr lang="en-US" sz="2600">
                <a:solidFill>
                  <a:srgbClr val="FF0000"/>
                </a:solidFill>
                <a:latin typeface="Arial" pitchFamily="34" charset="0"/>
                <a:cs typeface="Arial" pitchFamily="34" charset="0"/>
              </a:rPr>
              <a:t>Tên_đối_tượng_thành_phần</a:t>
            </a:r>
            <a:r>
              <a:rPr lang="en-US" sz="2600">
                <a:latin typeface="Arial" pitchFamily="34" charset="0"/>
                <a:cs typeface="Arial" pitchFamily="34" charset="0"/>
              </a:rPr>
              <a:t>(danh sách giá trị)</a:t>
            </a:r>
          </a:p>
          <a:p>
            <a:pPr marL="463550" indent="0" algn="just">
              <a:lnSpc>
                <a:spcPct val="130000"/>
              </a:lnSpc>
              <a:spcBef>
                <a:spcPts val="300"/>
              </a:spcBef>
              <a:spcAft>
                <a:spcPts val="300"/>
              </a:spcAft>
              <a:buNone/>
            </a:pPr>
            <a:endParaRPr lang="vi-VN" sz="2600">
              <a:latin typeface="Arial" pitchFamily="34" charset="0"/>
              <a:cs typeface="Arial" pitchFamily="34" charset="0"/>
            </a:endParaRPr>
          </a:p>
        </p:txBody>
      </p:sp>
    </p:spTree>
    <p:extLst>
      <p:ext uri="{BB962C8B-B14F-4D97-AF65-F5344CB8AC3E}">
        <p14:creationId xmlns:p14="http://schemas.microsoft.com/office/powerpoint/2010/main" val="39720181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4.1 Hàm tạo của lớp dẫn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65026"/>
            <a:ext cx="2133600" cy="228600"/>
          </a:xfrm>
        </p:spPr>
        <p:txBody>
          <a:bodyPr/>
          <a:lstStyle/>
          <a:p>
            <a:pPr>
              <a:defRPr/>
            </a:pPr>
            <a:fld id="{C28B05EC-EEAD-4141-B1F4-06C30AD2BDCB}" type="slidenum">
              <a:rPr lang="en-US" smtClean="0"/>
              <a:pPr>
                <a:defRPr/>
              </a:pPr>
              <a:t>73</a:t>
            </a:fld>
            <a:endParaRPr lang="en-US"/>
          </a:p>
        </p:txBody>
      </p:sp>
      <p:sp>
        <p:nvSpPr>
          <p:cNvPr id="7" name="Rectangle 4"/>
          <p:cNvSpPr>
            <a:spLocks noChangeArrowheads="1"/>
          </p:cNvSpPr>
          <p:nvPr/>
        </p:nvSpPr>
        <p:spPr bwMode="auto">
          <a:xfrm>
            <a:off x="381000" y="1346861"/>
            <a:ext cx="6324600" cy="5246914"/>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200" b="0">
                <a:solidFill>
                  <a:srgbClr val="0000FF"/>
                </a:solidFill>
                <a:ea typeface="新細明體" pitchFamily="18" charset="-120"/>
              </a:rPr>
              <a:t>class </a:t>
            </a:r>
            <a:r>
              <a:rPr lang="en-US" altLang="zh-TW" sz="2200" b="0">
                <a:solidFill>
                  <a:schemeClr val="tx1">
                    <a:lumMod val="95000"/>
                    <a:lumOff val="5000"/>
                  </a:schemeClr>
                </a:solidFill>
                <a:ea typeface="新細明體" pitchFamily="18" charset="-120"/>
              </a:rPr>
              <a:t>A {</a:t>
            </a:r>
          </a:p>
          <a:p>
            <a:pPr marL="342900" indent="-342900">
              <a:spcBef>
                <a:spcPct val="20000"/>
              </a:spcBef>
            </a:pPr>
            <a:r>
              <a:rPr lang="en-US" altLang="zh-TW" sz="2200" b="0">
                <a:solidFill>
                  <a:srgbClr val="0000FF"/>
                </a:solidFill>
                <a:ea typeface="新細明體" pitchFamily="18" charset="-120"/>
              </a:rPr>
              <a:t>public</a:t>
            </a:r>
            <a:r>
              <a:rPr lang="en-US" altLang="zh-TW" sz="2200" b="0">
                <a:solidFill>
                  <a:schemeClr val="tx1">
                    <a:lumMod val="95000"/>
                    <a:lumOff val="5000"/>
                  </a:schemeClr>
                </a:solidFill>
                <a:ea typeface="新細明體" pitchFamily="18" charset="-120"/>
              </a:rPr>
              <a:t>:</a:t>
            </a:r>
          </a:p>
          <a:p>
            <a:pPr marL="342900" indent="-342900">
              <a:spcBef>
                <a:spcPct val="20000"/>
              </a:spcBef>
            </a:pPr>
            <a:r>
              <a:rPr lang="en-US" altLang="zh-TW" sz="2200" b="0">
                <a:solidFill>
                  <a:schemeClr val="tx1">
                    <a:lumMod val="95000"/>
                    <a:lumOff val="5000"/>
                  </a:schemeClr>
                </a:solidFill>
                <a:ea typeface="新細明體" pitchFamily="18" charset="-120"/>
              </a:rPr>
              <a:t>	A(){ cout &lt;&lt; “A: default” &lt;&lt; endl; }</a:t>
            </a:r>
          </a:p>
          <a:p>
            <a:pPr marL="342900" indent="-342900">
              <a:spcBef>
                <a:spcPct val="20000"/>
              </a:spcBef>
            </a:pPr>
            <a:r>
              <a:rPr lang="en-US" altLang="zh-TW" sz="2200" b="0">
                <a:solidFill>
                  <a:schemeClr val="tx1">
                    <a:lumMod val="95000"/>
                    <a:lumOff val="5000"/>
                  </a:schemeClr>
                </a:solidFill>
                <a:ea typeface="新細明體" pitchFamily="18" charset="-120"/>
              </a:rPr>
              <a:t>	A(</a:t>
            </a:r>
            <a:r>
              <a:rPr lang="en-US" altLang="zh-TW" sz="2200" b="0">
                <a:solidFill>
                  <a:srgbClr val="0000FF"/>
                </a:solidFill>
                <a:ea typeface="新細明體" pitchFamily="18" charset="-120"/>
              </a:rPr>
              <a:t>int</a:t>
            </a:r>
            <a:r>
              <a:rPr lang="en-US" altLang="zh-TW" sz="2200" b="0">
                <a:solidFill>
                  <a:schemeClr val="tx1">
                    <a:lumMod val="95000"/>
                    <a:lumOff val="5000"/>
                  </a:schemeClr>
                </a:solidFill>
                <a:ea typeface="新細明體" pitchFamily="18" charset="-120"/>
              </a:rPr>
              <a:t> a){ cout &lt;&lt; “A: parameter” &lt;&lt; endl; }</a:t>
            </a:r>
          </a:p>
          <a:p>
            <a:pPr marL="342900" indent="-342900">
              <a:spcBef>
                <a:spcPct val="20000"/>
              </a:spcBef>
            </a:pPr>
            <a:r>
              <a:rPr lang="en-US" altLang="zh-TW" sz="2200" b="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200" b="0">
                <a:solidFill>
                  <a:srgbClr val="0000FF"/>
                </a:solidFill>
              </a:rPr>
              <a:t>class </a:t>
            </a:r>
            <a:r>
              <a:rPr lang="en-US" altLang="zh-TW" sz="2200" b="0">
                <a:solidFill>
                  <a:schemeClr val="tx1">
                    <a:lumMod val="95000"/>
                    <a:lumOff val="5000"/>
                  </a:schemeClr>
                </a:solidFill>
              </a:rPr>
              <a:t>B : </a:t>
            </a:r>
            <a:r>
              <a:rPr lang="en-US" altLang="zh-TW" sz="2200" b="0">
                <a:solidFill>
                  <a:srgbClr val="0000FF"/>
                </a:solidFill>
              </a:rPr>
              <a:t>public </a:t>
            </a:r>
            <a:r>
              <a:rPr lang="en-US" altLang="zh-TW" sz="2200" b="0">
                <a:solidFill>
                  <a:schemeClr val="tx1">
                    <a:lumMod val="95000"/>
                    <a:lumOff val="5000"/>
                  </a:schemeClr>
                </a:solidFill>
              </a:rPr>
              <a:t>A {</a:t>
            </a:r>
          </a:p>
          <a:p>
            <a:pPr marL="342900" indent="-342900">
              <a:lnSpc>
                <a:spcPct val="120000"/>
              </a:lnSpc>
              <a:spcBef>
                <a:spcPct val="20000"/>
              </a:spcBef>
            </a:pPr>
            <a:r>
              <a:rPr lang="en-US" altLang="zh-TW" sz="2200" b="0">
                <a:solidFill>
                  <a:srgbClr val="0000FF"/>
                </a:solidFill>
              </a:rPr>
              <a:t>public</a:t>
            </a:r>
            <a:r>
              <a:rPr lang="en-US" altLang="zh-TW" sz="2200" b="0">
                <a:solidFill>
                  <a:schemeClr val="tx1">
                    <a:lumMod val="95000"/>
                    <a:lumOff val="5000"/>
                  </a:schemeClr>
                </a:solidFill>
              </a:rPr>
              <a:t>: </a:t>
            </a:r>
          </a:p>
          <a:p>
            <a:pPr marL="342900" indent="-342900">
              <a:lnSpc>
                <a:spcPct val="120000"/>
              </a:lnSpc>
              <a:spcBef>
                <a:spcPct val="20000"/>
              </a:spcBef>
            </a:pPr>
            <a:r>
              <a:rPr lang="en-US" altLang="zh-TW" sz="2200" b="0">
                <a:solidFill>
                  <a:schemeClr val="tx1">
                    <a:lumMod val="95000"/>
                    <a:lumOff val="5000"/>
                  </a:schemeClr>
                </a:solidFill>
              </a:rPr>
              <a:t>	</a:t>
            </a:r>
            <a:r>
              <a:rPr lang="en-US" altLang="zh-TW" sz="2200" b="0"/>
              <a:t>B(int a){ cout &lt;&lt; “B” &lt;&lt; endl; }</a:t>
            </a:r>
          </a:p>
          <a:p>
            <a:pPr marL="342900" indent="-342900">
              <a:lnSpc>
                <a:spcPct val="120000"/>
              </a:lnSpc>
              <a:spcBef>
                <a:spcPct val="20000"/>
              </a:spcBef>
            </a:pPr>
            <a:r>
              <a:rPr lang="en-US" altLang="zh-TW" sz="2200" b="0">
                <a:solidFill>
                  <a:srgbClr val="FF0000"/>
                </a:solidFill>
              </a:rPr>
              <a:t>Hoặc: </a:t>
            </a:r>
          </a:p>
          <a:p>
            <a:pPr marL="342900" indent="-342900">
              <a:lnSpc>
                <a:spcPct val="120000"/>
              </a:lnSpc>
              <a:spcBef>
                <a:spcPct val="20000"/>
              </a:spcBef>
            </a:pPr>
            <a:r>
              <a:rPr lang="en-US" altLang="zh-TW" sz="2200" b="0">
                <a:solidFill>
                  <a:srgbClr val="FF0000"/>
                </a:solidFill>
              </a:rPr>
              <a:t>	</a:t>
            </a:r>
            <a:r>
              <a:rPr lang="en-US" altLang="zh-TW" sz="2200" b="0"/>
              <a:t>B(int a): A() { cout &lt;&lt; “B” &lt;&lt; endl; }</a:t>
            </a:r>
          </a:p>
          <a:p>
            <a:pPr marL="342900" indent="-342900">
              <a:lnSpc>
                <a:spcPct val="120000"/>
              </a:lnSpc>
              <a:spcBef>
                <a:spcPct val="20000"/>
              </a:spcBef>
            </a:pPr>
            <a:r>
              <a:rPr lang="en-US" altLang="zh-TW" sz="2200" b="0">
                <a:solidFill>
                  <a:srgbClr val="FF0000"/>
                </a:solidFill>
              </a:rPr>
              <a:t>=&gt; Đều gọi đến hàm tạo không đối của lớp A</a:t>
            </a:r>
          </a:p>
          <a:p>
            <a:pPr marL="342900" indent="-342900">
              <a:lnSpc>
                <a:spcPct val="120000"/>
              </a:lnSpc>
              <a:spcBef>
                <a:spcPct val="20000"/>
              </a:spcBef>
            </a:pPr>
            <a:r>
              <a:rPr lang="en-US" altLang="zh-TW" sz="2200" b="0">
                <a:solidFill>
                  <a:schemeClr val="tx1">
                    <a:lumMod val="95000"/>
                    <a:lumOff val="5000"/>
                  </a:schemeClr>
                </a:solidFill>
              </a:rPr>
              <a:t>};</a:t>
            </a:r>
          </a:p>
          <a:p>
            <a:pPr marL="342900" indent="-342900">
              <a:spcBef>
                <a:spcPct val="20000"/>
              </a:spcBef>
            </a:pPr>
            <a:endParaRPr lang="en-US" altLang="zh-TW" sz="2200" b="0">
              <a:solidFill>
                <a:schemeClr val="tx1">
                  <a:lumMod val="95000"/>
                  <a:lumOff val="5000"/>
                </a:schemeClr>
              </a:solidFill>
              <a:ea typeface="新細明體" pitchFamily="18" charset="-120"/>
            </a:endParaRPr>
          </a:p>
        </p:txBody>
      </p:sp>
      <p:sp>
        <p:nvSpPr>
          <p:cNvPr id="12" name="Rectangle 4">
            <a:extLst>
              <a:ext uri="{FF2B5EF4-FFF2-40B4-BE49-F238E27FC236}">
                <a16:creationId xmlns:a16="http://schemas.microsoft.com/office/drawing/2014/main" id="{FFD1EBF2-9BA2-4FEA-8464-52B6A3877381}"/>
              </a:ext>
            </a:extLst>
          </p:cNvPr>
          <p:cNvSpPr>
            <a:spLocks noChangeArrowheads="1"/>
          </p:cNvSpPr>
          <p:nvPr/>
        </p:nvSpPr>
        <p:spPr bwMode="auto">
          <a:xfrm>
            <a:off x="6858000" y="1346861"/>
            <a:ext cx="1905000" cy="3706089"/>
          </a:xfrm>
          <a:prstGeom prst="rect">
            <a:avLst/>
          </a:prstGeom>
          <a:solidFill>
            <a:srgbClr val="CCFFFF"/>
          </a:solidFill>
          <a:ln w="9525">
            <a:noFill/>
            <a:miter lim="800000"/>
            <a:headEnd/>
            <a:tailEnd/>
          </a:ln>
          <a:effectLst/>
        </p:spPr>
        <p:txBody>
          <a:bodyPr/>
          <a:lstStyle/>
          <a:p>
            <a:r>
              <a:rPr lang="en-US" sz="2200" b="0">
                <a:solidFill>
                  <a:srgbClr val="0000FF"/>
                </a:solidFill>
              </a:rPr>
              <a:t>int</a:t>
            </a:r>
            <a:r>
              <a:rPr lang="en-US" sz="2200" b="0"/>
              <a:t> main() {</a:t>
            </a:r>
          </a:p>
          <a:p>
            <a:pPr indent="463550"/>
            <a:r>
              <a:rPr lang="en-US" sz="2200" b="0"/>
              <a:t>B bb(1);</a:t>
            </a:r>
            <a:endParaRPr lang="en-US" altLang="zh-TW" sz="2200" b="0"/>
          </a:p>
          <a:p>
            <a:r>
              <a:rPr lang="en-US" altLang="zh-TW" sz="2200" b="0"/>
              <a:t>}</a:t>
            </a:r>
          </a:p>
          <a:p>
            <a:endParaRPr lang="en-US" altLang="zh-TW" sz="2200"/>
          </a:p>
          <a:p>
            <a:r>
              <a:rPr lang="en-US" altLang="zh-TW" sz="2200"/>
              <a:t>Output:</a:t>
            </a:r>
          </a:p>
          <a:p>
            <a:r>
              <a:rPr lang="en-US" altLang="zh-TW" sz="2200" b="0"/>
              <a:t>A: default</a:t>
            </a:r>
          </a:p>
          <a:p>
            <a:r>
              <a:rPr lang="en-US" altLang="zh-TW" sz="2200" b="0"/>
              <a:t>B</a:t>
            </a:r>
          </a:p>
          <a:p>
            <a:endParaRPr lang="en-US" altLang="zh-TW" sz="2200" b="0"/>
          </a:p>
        </p:txBody>
      </p:sp>
    </p:spTree>
    <p:extLst>
      <p:ext uri="{BB962C8B-B14F-4D97-AF65-F5344CB8AC3E}">
        <p14:creationId xmlns:p14="http://schemas.microsoft.com/office/powerpoint/2010/main" val="1029817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74</a:t>
            </a:fld>
            <a:endParaRPr lang="en-US"/>
          </a:p>
        </p:txBody>
      </p:sp>
      <p:sp>
        <p:nvSpPr>
          <p:cNvPr id="17" name="Title 1">
            <a:extLst>
              <a:ext uri="{FF2B5EF4-FFF2-40B4-BE49-F238E27FC236}">
                <a16:creationId xmlns:a16="http://schemas.microsoft.com/office/drawing/2014/main" id="{85244B6E-ABCF-4A4E-A70F-82824A5F757C}"/>
              </a:ext>
            </a:extLst>
          </p:cNvPr>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4.1 Hàm tạo của lớp dẫn xuất – Ví dụ (tt)</a:t>
            </a:r>
          </a:p>
        </p:txBody>
      </p:sp>
      <p:sp>
        <p:nvSpPr>
          <p:cNvPr id="11" name="Rectangle 4">
            <a:extLst>
              <a:ext uri="{FF2B5EF4-FFF2-40B4-BE49-F238E27FC236}">
                <a16:creationId xmlns:a16="http://schemas.microsoft.com/office/drawing/2014/main" id="{0001E9A8-0236-4F56-BEED-7EACCFC2E0FA}"/>
              </a:ext>
            </a:extLst>
          </p:cNvPr>
          <p:cNvSpPr>
            <a:spLocks noChangeArrowheads="1"/>
          </p:cNvSpPr>
          <p:nvPr/>
        </p:nvSpPr>
        <p:spPr bwMode="auto">
          <a:xfrm>
            <a:off x="381000" y="1447800"/>
            <a:ext cx="5867400" cy="505295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200" b="0">
                <a:solidFill>
                  <a:srgbClr val="0000FF"/>
                </a:solidFill>
                <a:ea typeface="新細明體" pitchFamily="18" charset="-120"/>
              </a:rPr>
              <a:t>class </a:t>
            </a:r>
            <a:r>
              <a:rPr lang="en-US" altLang="zh-TW" sz="2200" b="0">
                <a:solidFill>
                  <a:schemeClr val="tx1">
                    <a:lumMod val="95000"/>
                    <a:lumOff val="5000"/>
                  </a:schemeClr>
                </a:solidFill>
                <a:ea typeface="新細明體" pitchFamily="18" charset="-120"/>
              </a:rPr>
              <a:t>A {</a:t>
            </a:r>
          </a:p>
          <a:p>
            <a:pPr marL="342900" indent="-342900">
              <a:spcBef>
                <a:spcPct val="20000"/>
              </a:spcBef>
            </a:pPr>
            <a:r>
              <a:rPr lang="en-US" altLang="zh-TW" sz="2200" b="0">
                <a:solidFill>
                  <a:srgbClr val="0000FF"/>
                </a:solidFill>
                <a:ea typeface="新細明體" pitchFamily="18" charset="-120"/>
              </a:rPr>
              <a:t>public</a:t>
            </a:r>
            <a:r>
              <a:rPr lang="en-US" altLang="zh-TW" sz="2200" b="0">
                <a:solidFill>
                  <a:schemeClr val="tx1">
                    <a:lumMod val="95000"/>
                    <a:lumOff val="5000"/>
                  </a:schemeClr>
                </a:solidFill>
                <a:ea typeface="新細明體" pitchFamily="18" charset="-120"/>
              </a:rPr>
              <a:t>:</a:t>
            </a:r>
          </a:p>
          <a:p>
            <a:pPr marL="342900" indent="-342900">
              <a:spcBef>
                <a:spcPct val="20000"/>
              </a:spcBef>
            </a:pPr>
            <a:r>
              <a:rPr lang="en-US" altLang="zh-TW" sz="2200" b="0">
                <a:solidFill>
                  <a:schemeClr val="tx1">
                    <a:lumMod val="95000"/>
                    <a:lumOff val="5000"/>
                  </a:schemeClr>
                </a:solidFill>
                <a:ea typeface="新細明體" pitchFamily="18" charset="-120"/>
              </a:rPr>
              <a:t>	A(){ cout &lt;&lt; “A: default” &lt;&lt; endl; }</a:t>
            </a:r>
          </a:p>
          <a:p>
            <a:pPr marL="342900" indent="-342900">
              <a:spcBef>
                <a:spcPct val="20000"/>
              </a:spcBef>
            </a:pPr>
            <a:r>
              <a:rPr lang="en-US" altLang="zh-TW" sz="2200" b="0">
                <a:solidFill>
                  <a:schemeClr val="tx1">
                    <a:lumMod val="95000"/>
                    <a:lumOff val="5000"/>
                  </a:schemeClr>
                </a:solidFill>
                <a:ea typeface="新細明體" pitchFamily="18" charset="-120"/>
              </a:rPr>
              <a:t>	A(</a:t>
            </a:r>
            <a:r>
              <a:rPr lang="en-US" altLang="zh-TW" sz="2200" b="0">
                <a:solidFill>
                  <a:srgbClr val="0000FF"/>
                </a:solidFill>
                <a:ea typeface="新細明體" pitchFamily="18" charset="-120"/>
              </a:rPr>
              <a:t>int</a:t>
            </a:r>
            <a:r>
              <a:rPr lang="en-US" altLang="zh-TW" sz="2200" b="0">
                <a:solidFill>
                  <a:schemeClr val="tx1">
                    <a:lumMod val="95000"/>
                    <a:lumOff val="5000"/>
                  </a:schemeClr>
                </a:solidFill>
                <a:ea typeface="新細明體" pitchFamily="18" charset="-120"/>
              </a:rPr>
              <a:t> a){ cout &lt;&lt; “A: parameter” &lt;&lt; endl; }</a:t>
            </a:r>
          </a:p>
          <a:p>
            <a:pPr marL="342900" indent="-342900">
              <a:spcBef>
                <a:spcPct val="20000"/>
              </a:spcBef>
            </a:pPr>
            <a:r>
              <a:rPr lang="en-US" altLang="zh-TW" sz="2200" b="0">
                <a:solidFill>
                  <a:schemeClr val="tx1">
                    <a:lumMod val="95000"/>
                    <a:lumOff val="5000"/>
                  </a:schemeClr>
                </a:solidFill>
                <a:ea typeface="新細明體" pitchFamily="18" charset="-120"/>
              </a:rPr>
              <a:t>};</a:t>
            </a:r>
          </a:p>
          <a:p>
            <a:pPr marL="342900" indent="-342900">
              <a:spcBef>
                <a:spcPct val="20000"/>
              </a:spcBef>
            </a:pPr>
            <a:r>
              <a:rPr lang="en-US" altLang="zh-TW" sz="2200" b="0">
                <a:solidFill>
                  <a:srgbClr val="0000FF"/>
                </a:solidFill>
              </a:rPr>
              <a:t>class </a:t>
            </a:r>
            <a:r>
              <a:rPr lang="en-US" altLang="zh-TW" sz="2200" b="0">
                <a:solidFill>
                  <a:schemeClr val="tx1">
                    <a:lumMod val="95000"/>
                    <a:lumOff val="5000"/>
                  </a:schemeClr>
                </a:solidFill>
              </a:rPr>
              <a:t>C : </a:t>
            </a:r>
            <a:r>
              <a:rPr lang="en-US" altLang="zh-TW" sz="2200" b="0">
                <a:solidFill>
                  <a:srgbClr val="0000FF"/>
                </a:solidFill>
              </a:rPr>
              <a:t>public </a:t>
            </a:r>
            <a:r>
              <a:rPr lang="en-US" altLang="zh-TW" sz="2200" b="0">
                <a:solidFill>
                  <a:schemeClr val="tx1">
                    <a:lumMod val="95000"/>
                    <a:lumOff val="5000"/>
                  </a:schemeClr>
                </a:solidFill>
              </a:rPr>
              <a:t>A </a:t>
            </a:r>
          </a:p>
          <a:p>
            <a:pPr marL="342900" indent="-342900">
              <a:spcBef>
                <a:spcPct val="20000"/>
              </a:spcBef>
            </a:pPr>
            <a:r>
              <a:rPr lang="en-US" altLang="zh-TW" sz="2200" b="0">
                <a:solidFill>
                  <a:schemeClr val="tx1">
                    <a:lumMod val="95000"/>
                    <a:lumOff val="5000"/>
                  </a:schemeClr>
                </a:solidFill>
              </a:rPr>
              <a:t>{</a:t>
            </a:r>
          </a:p>
          <a:p>
            <a:pPr marL="342900" indent="-342900">
              <a:spcBef>
                <a:spcPct val="20000"/>
              </a:spcBef>
            </a:pPr>
            <a:r>
              <a:rPr lang="en-US" altLang="zh-TW" sz="2200" b="0">
                <a:solidFill>
                  <a:srgbClr val="0000FF"/>
                </a:solidFill>
              </a:rPr>
              <a:t>public</a:t>
            </a:r>
            <a:r>
              <a:rPr lang="en-US" altLang="zh-TW" sz="2200" b="0">
                <a:solidFill>
                  <a:schemeClr val="tx1">
                    <a:lumMod val="95000"/>
                    <a:lumOff val="5000"/>
                  </a:schemeClr>
                </a:solidFill>
              </a:rPr>
              <a:t>: </a:t>
            </a:r>
          </a:p>
          <a:p>
            <a:pPr marL="342900" indent="-342900">
              <a:spcBef>
                <a:spcPct val="20000"/>
              </a:spcBef>
            </a:pPr>
            <a:r>
              <a:rPr lang="en-US" altLang="zh-TW" sz="2200" b="0">
                <a:solidFill>
                  <a:schemeClr val="tx1">
                    <a:lumMod val="95000"/>
                    <a:lumOff val="5000"/>
                  </a:schemeClr>
                </a:solidFill>
              </a:rPr>
              <a:t>	C (</a:t>
            </a:r>
            <a:r>
              <a:rPr lang="en-US" altLang="zh-TW" sz="2200" b="0">
                <a:solidFill>
                  <a:srgbClr val="0000FF"/>
                </a:solidFill>
              </a:rPr>
              <a:t>int</a:t>
            </a:r>
            <a:r>
              <a:rPr lang="en-US" altLang="zh-TW" sz="2200" b="0">
                <a:solidFill>
                  <a:schemeClr val="tx1">
                    <a:lumMod val="95000"/>
                    <a:lumOff val="5000"/>
                  </a:schemeClr>
                </a:solidFill>
              </a:rPr>
              <a:t> a) </a:t>
            </a:r>
            <a:r>
              <a:rPr lang="en-US" altLang="zh-TW" sz="2200">
                <a:solidFill>
                  <a:srgbClr val="FF0000"/>
                </a:solidFill>
              </a:rPr>
              <a:t>: A(a) </a:t>
            </a:r>
            <a:r>
              <a:rPr lang="en-US" altLang="zh-TW" sz="2200" b="0">
                <a:solidFill>
                  <a:schemeClr val="tx1">
                    <a:lumMod val="95000"/>
                    <a:lumOff val="5000"/>
                  </a:schemeClr>
                </a:solidFill>
              </a:rPr>
              <a:t>{</a:t>
            </a:r>
          </a:p>
          <a:p>
            <a:pPr marL="342900" indent="-342900">
              <a:spcBef>
                <a:spcPct val="20000"/>
              </a:spcBef>
            </a:pPr>
            <a:r>
              <a:rPr lang="en-US" altLang="zh-TW" sz="2200" b="0">
                <a:solidFill>
                  <a:schemeClr val="tx1">
                    <a:lumMod val="95000"/>
                    <a:lumOff val="5000"/>
                  </a:schemeClr>
                </a:solidFill>
              </a:rPr>
              <a:t>	     cout &lt;&lt; “C” &lt;&lt; endl;</a:t>
            </a:r>
          </a:p>
          <a:p>
            <a:pPr marL="342900" indent="-342900">
              <a:spcBef>
                <a:spcPct val="20000"/>
              </a:spcBef>
            </a:pPr>
            <a:r>
              <a:rPr lang="en-US" altLang="zh-TW" sz="2200" b="0">
                <a:solidFill>
                  <a:schemeClr val="tx1">
                    <a:lumMod val="95000"/>
                    <a:lumOff val="5000"/>
                  </a:schemeClr>
                </a:solidFill>
              </a:rPr>
              <a:t>	}</a:t>
            </a:r>
          </a:p>
          <a:p>
            <a:pPr marL="342900" indent="-342900">
              <a:spcBef>
                <a:spcPct val="20000"/>
              </a:spcBef>
            </a:pPr>
            <a:r>
              <a:rPr lang="en-US" altLang="zh-TW" sz="2200" b="0">
                <a:solidFill>
                  <a:schemeClr val="tx1">
                    <a:lumMod val="95000"/>
                    <a:lumOff val="5000"/>
                  </a:schemeClr>
                </a:solidFill>
              </a:rPr>
              <a:t>};</a:t>
            </a:r>
          </a:p>
        </p:txBody>
      </p:sp>
      <p:sp>
        <p:nvSpPr>
          <p:cNvPr id="10" name="Rectangle 4">
            <a:extLst>
              <a:ext uri="{FF2B5EF4-FFF2-40B4-BE49-F238E27FC236}">
                <a16:creationId xmlns:a16="http://schemas.microsoft.com/office/drawing/2014/main" id="{3B2214C5-238B-4632-8E68-C2B353A4F4B5}"/>
              </a:ext>
            </a:extLst>
          </p:cNvPr>
          <p:cNvSpPr>
            <a:spLocks noChangeArrowheads="1"/>
          </p:cNvSpPr>
          <p:nvPr/>
        </p:nvSpPr>
        <p:spPr bwMode="auto">
          <a:xfrm>
            <a:off x="6477000" y="1447800"/>
            <a:ext cx="2286000" cy="3657600"/>
          </a:xfrm>
          <a:prstGeom prst="rect">
            <a:avLst/>
          </a:prstGeom>
          <a:solidFill>
            <a:srgbClr val="CCFFFF"/>
          </a:solidFill>
          <a:ln w="9525">
            <a:noFill/>
            <a:miter lim="800000"/>
            <a:headEnd/>
            <a:tailEnd/>
          </a:ln>
          <a:effectLst/>
        </p:spPr>
        <p:txBody>
          <a:bodyPr/>
          <a:lstStyle/>
          <a:p>
            <a:r>
              <a:rPr lang="en-US" sz="2200" b="0">
                <a:solidFill>
                  <a:srgbClr val="0000FF"/>
                </a:solidFill>
              </a:rPr>
              <a:t>int</a:t>
            </a:r>
            <a:r>
              <a:rPr lang="en-US" sz="2200" b="0"/>
              <a:t> main() {</a:t>
            </a:r>
          </a:p>
          <a:p>
            <a:pPr indent="463550"/>
            <a:r>
              <a:rPr lang="en-US" sz="2200" b="0"/>
              <a:t>C cc(1);</a:t>
            </a:r>
            <a:endParaRPr lang="en-US" altLang="zh-TW" sz="2200" b="0"/>
          </a:p>
          <a:p>
            <a:r>
              <a:rPr lang="en-US" altLang="zh-TW" sz="2200" b="0"/>
              <a:t>}</a:t>
            </a:r>
          </a:p>
          <a:p>
            <a:endParaRPr lang="en-US" altLang="zh-TW" sz="2200"/>
          </a:p>
          <a:p>
            <a:r>
              <a:rPr lang="en-US" altLang="zh-TW" sz="2200"/>
              <a:t>Output:</a:t>
            </a:r>
          </a:p>
          <a:p>
            <a:r>
              <a:rPr lang="en-US" altLang="zh-TW" sz="2200" b="0"/>
              <a:t>A: parameter</a:t>
            </a:r>
          </a:p>
          <a:p>
            <a:r>
              <a:rPr lang="en-US" altLang="zh-TW" sz="2200" b="0"/>
              <a:t>C</a:t>
            </a:r>
          </a:p>
          <a:p>
            <a:endParaRPr lang="en-US" altLang="zh-TW" sz="2200" b="0"/>
          </a:p>
        </p:txBody>
      </p:sp>
    </p:spTree>
    <p:extLst>
      <p:ext uri="{BB962C8B-B14F-4D97-AF65-F5344CB8AC3E}">
        <p14:creationId xmlns:p14="http://schemas.microsoft.com/office/powerpoint/2010/main" val="10298173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4.2 Hàm toán tử gán của lớp dẫn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75</a:t>
            </a:fld>
            <a:endParaRPr lang="en-US"/>
          </a:p>
        </p:txBody>
      </p:sp>
      <p:sp>
        <p:nvSpPr>
          <p:cNvPr id="7" name="Content Placeholder 2">
            <a:extLst>
              <a:ext uri="{FF2B5EF4-FFF2-40B4-BE49-F238E27FC236}">
                <a16:creationId xmlns:a16="http://schemas.microsoft.com/office/drawing/2014/main" id="{F6A0697B-898E-49A4-ABAE-B4059AE37E8B}"/>
              </a:ext>
            </a:extLst>
          </p:cNvPr>
          <p:cNvSpPr>
            <a:spLocks noGrp="1"/>
          </p:cNvSpPr>
          <p:nvPr>
            <p:ph idx="1"/>
          </p:nvPr>
        </p:nvSpPr>
        <p:spPr>
          <a:xfrm>
            <a:off x="381000" y="1704256"/>
            <a:ext cx="8382000" cy="4925144"/>
          </a:xfrm>
        </p:spPr>
        <p:txBody>
          <a:bodyPr>
            <a:noAutofit/>
          </a:bodyPr>
          <a:lstStyle/>
          <a:p>
            <a:pPr marL="0" indent="0" algn="just">
              <a:lnSpc>
                <a:spcPct val="130000"/>
              </a:lnSpc>
              <a:spcBef>
                <a:spcPts val="300"/>
              </a:spcBef>
              <a:spcAft>
                <a:spcPts val="300"/>
              </a:spcAft>
              <a:buNone/>
            </a:pPr>
            <a:r>
              <a:rPr lang="en-US" sz="2400" b="1">
                <a:latin typeface="Arial" pitchFamily="34" charset="0"/>
                <a:cs typeface="Arial" pitchFamily="34" charset="0"/>
              </a:rPr>
              <a:t>Khi lớp dẫn xuất có thuộc tính là con trỏ </a:t>
            </a:r>
            <a:r>
              <a:rPr lang="en-US" sz="2400" i="1">
                <a:latin typeface="Arial" pitchFamily="34" charset="0"/>
                <a:cs typeface="Arial" pitchFamily="34" charset="0"/>
              </a:rPr>
              <a:t>(kể cả thuộc tính thừa kế từ các lớp cơ sở)</a:t>
            </a:r>
            <a:r>
              <a:rPr lang="en-US" sz="2400">
                <a:latin typeface="Arial" pitchFamily="34" charset="0"/>
                <a:cs typeface="Arial" pitchFamily="34" charset="0"/>
              </a:rPr>
              <a:t> </a:t>
            </a:r>
            <a:r>
              <a:rPr lang="en-US" sz="2400" b="1">
                <a:latin typeface="Arial" pitchFamily="34" charset="0"/>
                <a:cs typeface="Arial" pitchFamily="34" charset="0"/>
              </a:rPr>
              <a:t>thì phải xây dựng hàm toán tử gán cho lớp dẫn xuất. </a:t>
            </a:r>
            <a:r>
              <a:rPr lang="en-US" sz="2400">
                <a:latin typeface="Arial" pitchFamily="34" charset="0"/>
                <a:cs typeface="Arial" pitchFamily="34" charset="0"/>
              </a:rPr>
              <a:t>Cách xây dựng: </a:t>
            </a:r>
          </a:p>
          <a:p>
            <a:pPr algn="just">
              <a:lnSpc>
                <a:spcPct val="130000"/>
              </a:lnSpc>
              <a:spcBef>
                <a:spcPts val="300"/>
              </a:spcBef>
              <a:spcAft>
                <a:spcPts val="300"/>
              </a:spcAft>
              <a:buFont typeface="Wingdings" panose="05000000000000000000" pitchFamily="2" charset="2"/>
              <a:buChar char="Ø"/>
            </a:pPr>
            <a:r>
              <a:rPr lang="en-US" sz="2400">
                <a:latin typeface="Arial" pitchFamily="34" charset="0"/>
                <a:cs typeface="Arial" pitchFamily="34" charset="0"/>
              </a:rPr>
              <a:t> Xây dựng </a:t>
            </a:r>
            <a:r>
              <a:rPr lang="en-US" sz="2400" u="sng">
                <a:latin typeface="Arial" pitchFamily="34" charset="0"/>
                <a:cs typeface="Arial" pitchFamily="34" charset="0"/>
              </a:rPr>
              <a:t>hàm toán tử gán cho lớp cơ sở</a:t>
            </a:r>
            <a:r>
              <a:rPr lang="en-US" sz="2400">
                <a:latin typeface="Arial" pitchFamily="34" charset="0"/>
                <a:cs typeface="Arial" pitchFamily="34" charset="0"/>
              </a:rPr>
              <a:t>;</a:t>
            </a:r>
          </a:p>
          <a:p>
            <a:pPr marL="463550" indent="-463550" algn="just">
              <a:lnSpc>
                <a:spcPct val="130000"/>
              </a:lnSpc>
              <a:spcBef>
                <a:spcPts val="300"/>
              </a:spcBef>
              <a:spcAft>
                <a:spcPts val="300"/>
              </a:spcAft>
              <a:buFont typeface="Wingdings" panose="05000000000000000000" pitchFamily="2" charset="2"/>
              <a:buChar char="Ø"/>
            </a:pPr>
            <a:r>
              <a:rPr lang="en-US" sz="2400">
                <a:latin typeface="Arial" pitchFamily="34" charset="0"/>
                <a:cs typeface="Arial" pitchFamily="34" charset="0"/>
              </a:rPr>
              <a:t>Xây dựng </a:t>
            </a:r>
            <a:r>
              <a:rPr lang="en-US" sz="2400" u="sng">
                <a:latin typeface="Arial" pitchFamily="34" charset="0"/>
                <a:cs typeface="Arial" pitchFamily="34" charset="0"/>
              </a:rPr>
              <a:t>hàm trả về địa chỉ của đối tượng ẩn</a:t>
            </a:r>
            <a:r>
              <a:rPr lang="en-US" sz="2400">
                <a:latin typeface="Arial" pitchFamily="34" charset="0"/>
                <a:cs typeface="Arial" pitchFamily="34" charset="0"/>
              </a:rPr>
              <a:t> của lớp cơ sở theo mẫu:</a:t>
            </a:r>
          </a:p>
          <a:p>
            <a:pPr marL="0" indent="0">
              <a:spcBef>
                <a:spcPct val="20000"/>
              </a:spcBef>
              <a:buNone/>
            </a:pPr>
            <a:r>
              <a:rPr lang="en-US" altLang="zh-TW" sz="2400" b="0">
                <a:solidFill>
                  <a:schemeClr val="tx1">
                    <a:lumMod val="95000"/>
                    <a:lumOff val="5000"/>
                  </a:schemeClr>
                </a:solidFill>
                <a:latin typeface="Arial" panose="020B0604020202020204" pitchFamily="34" charset="0"/>
                <a:ea typeface="新細明體" pitchFamily="18" charset="-120"/>
                <a:cs typeface="Arial" panose="020B0604020202020204" pitchFamily="34" charset="0"/>
              </a:rPr>
              <a:t>	Tên_lớp </a:t>
            </a:r>
            <a:r>
              <a:rPr lang="en-US" altLang="zh-TW" sz="2400" b="1">
                <a:solidFill>
                  <a:schemeClr val="tx1">
                    <a:lumMod val="95000"/>
                    <a:lumOff val="5000"/>
                  </a:schemeClr>
                </a:solidFill>
                <a:latin typeface="Arial" panose="020B0604020202020204" pitchFamily="34" charset="0"/>
                <a:ea typeface="新細明體" pitchFamily="18" charset="-120"/>
                <a:cs typeface="Arial" panose="020B0604020202020204" pitchFamily="34" charset="0"/>
              </a:rPr>
              <a:t>*</a:t>
            </a:r>
            <a:r>
              <a:rPr lang="en-US" altLang="zh-TW" sz="2400" b="0">
                <a:solidFill>
                  <a:schemeClr val="tx1">
                    <a:lumMod val="95000"/>
                    <a:lumOff val="5000"/>
                  </a:schemeClr>
                </a:solidFill>
                <a:latin typeface="Arial" panose="020B0604020202020204" pitchFamily="34" charset="0"/>
                <a:ea typeface="新細明體" pitchFamily="18" charset="-120"/>
                <a:cs typeface="Arial" panose="020B0604020202020204" pitchFamily="34" charset="0"/>
              </a:rPr>
              <a:t> get_DTA(){ </a:t>
            </a:r>
            <a:r>
              <a:rPr lang="en-US" altLang="zh-TW" sz="2400" b="0">
                <a:solidFill>
                  <a:srgbClr val="0000FF"/>
                </a:solidFill>
                <a:latin typeface="Arial" panose="020B0604020202020204" pitchFamily="34" charset="0"/>
                <a:ea typeface="新細明體" pitchFamily="18" charset="-120"/>
                <a:cs typeface="Arial" panose="020B0604020202020204" pitchFamily="34" charset="0"/>
              </a:rPr>
              <a:t>return this</a:t>
            </a:r>
            <a:r>
              <a:rPr lang="en-US" altLang="zh-TW" sz="2400" b="0">
                <a:latin typeface="Arial" panose="020B0604020202020204" pitchFamily="34" charset="0"/>
                <a:ea typeface="新細明體" pitchFamily="18" charset="-120"/>
                <a:cs typeface="Arial" panose="020B0604020202020204" pitchFamily="34" charset="0"/>
              </a:rPr>
              <a:t>; </a:t>
            </a:r>
            <a:r>
              <a:rPr lang="en-US" altLang="zh-TW" sz="2400" b="0">
                <a:solidFill>
                  <a:schemeClr val="tx1">
                    <a:lumMod val="95000"/>
                    <a:lumOff val="5000"/>
                  </a:schemeClr>
                </a:solidFill>
                <a:latin typeface="Arial" panose="020B0604020202020204" pitchFamily="34" charset="0"/>
                <a:ea typeface="新細明體" pitchFamily="18" charset="-120"/>
                <a:cs typeface="Arial" panose="020B0604020202020204" pitchFamily="34" charset="0"/>
              </a:rPr>
              <a:t>}</a:t>
            </a:r>
            <a:endParaRPr lang="en-US" sz="2400">
              <a:latin typeface="Arial" panose="020B0604020202020204" pitchFamily="34" charset="0"/>
              <a:cs typeface="Arial" pitchFamily="34" charset="0"/>
            </a:endParaRPr>
          </a:p>
          <a:p>
            <a:pPr marL="463550" indent="-463550" algn="just">
              <a:lnSpc>
                <a:spcPct val="130000"/>
              </a:lnSpc>
              <a:spcBef>
                <a:spcPts val="300"/>
              </a:spcBef>
              <a:spcAft>
                <a:spcPts val="300"/>
              </a:spcAft>
              <a:buFont typeface="Wingdings" panose="05000000000000000000" pitchFamily="2" charset="2"/>
              <a:buChar char="Ø"/>
            </a:pPr>
            <a:r>
              <a:rPr lang="en-US" sz="2400">
                <a:latin typeface="Arial" panose="020B0604020202020204" pitchFamily="34" charset="0"/>
                <a:cs typeface="Arial" pitchFamily="34" charset="0"/>
              </a:rPr>
              <a:t>Xây dựng </a:t>
            </a:r>
            <a:r>
              <a:rPr lang="en-US" sz="2400" u="sng">
                <a:latin typeface="Arial" panose="020B0604020202020204" pitchFamily="34" charset="0"/>
                <a:cs typeface="Arial" pitchFamily="34" charset="0"/>
              </a:rPr>
              <a:t>hàm toán tử gán cho lớp dẫn xuất</a:t>
            </a:r>
            <a:r>
              <a:rPr lang="en-US" sz="2400">
                <a:latin typeface="Arial" panose="020B0604020202020204"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endParaRPr lang="vi-VN" sz="2400">
              <a:latin typeface="Arial" pitchFamily="34" charset="0"/>
              <a:cs typeface="Arial" pitchFamily="34" charset="0"/>
            </a:endParaRPr>
          </a:p>
        </p:txBody>
      </p:sp>
    </p:spTree>
    <p:extLst>
      <p:ext uri="{BB962C8B-B14F-4D97-AF65-F5344CB8AC3E}">
        <p14:creationId xmlns:p14="http://schemas.microsoft.com/office/powerpoint/2010/main" val="25266176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200" b="1">
                <a:effectLst>
                  <a:outerShdw blurRad="38100" dist="38100" dir="2700000" algn="tl">
                    <a:srgbClr val="000000">
                      <a:alpha val="43137"/>
                    </a:srgbClr>
                  </a:outerShdw>
                </a:effectLst>
                <a:latin typeface="Arial" pitchFamily="34" charset="0"/>
                <a:cs typeface="Arial" pitchFamily="34" charset="0"/>
              </a:rPr>
              <a:t>4.2 Hàm toán tử gán của lớp dẫn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76</a:t>
            </a:fld>
            <a:endParaRPr lang="en-US"/>
          </a:p>
        </p:txBody>
      </p:sp>
      <p:sp>
        <p:nvSpPr>
          <p:cNvPr id="9" name="Rectangle 4">
            <a:extLst>
              <a:ext uri="{FF2B5EF4-FFF2-40B4-BE49-F238E27FC236}">
                <a16:creationId xmlns:a16="http://schemas.microsoft.com/office/drawing/2014/main" id="{7CAB44FA-F9BA-4486-8935-6FD8C217C47E}"/>
              </a:ext>
            </a:extLst>
          </p:cNvPr>
          <p:cNvSpPr>
            <a:spLocks noChangeArrowheads="1"/>
          </p:cNvSpPr>
          <p:nvPr/>
        </p:nvSpPr>
        <p:spPr bwMode="auto">
          <a:xfrm>
            <a:off x="152400" y="1346861"/>
            <a:ext cx="3352800" cy="5246914"/>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b="0">
                <a:solidFill>
                  <a:srgbClr val="0000FF"/>
                </a:solidFill>
                <a:ea typeface="新細明體" pitchFamily="18" charset="-120"/>
              </a:rPr>
              <a:t>class </a:t>
            </a:r>
            <a:r>
              <a:rPr lang="en-US" altLang="zh-TW" b="0">
                <a:solidFill>
                  <a:schemeClr val="tx1">
                    <a:lumMod val="95000"/>
                    <a:lumOff val="5000"/>
                  </a:schemeClr>
                </a:solidFill>
                <a:ea typeface="新細明體" pitchFamily="18" charset="-120"/>
              </a:rPr>
              <a:t>A {</a:t>
            </a:r>
          </a:p>
          <a:p>
            <a:pPr marL="342900" indent="-342900">
              <a:spcBef>
                <a:spcPct val="20000"/>
              </a:spcBef>
            </a:pPr>
            <a:r>
              <a:rPr lang="en-US" altLang="zh-TW" b="0">
                <a:solidFill>
                  <a:schemeClr val="tx1">
                    <a:lumMod val="95000"/>
                    <a:lumOff val="5000"/>
                  </a:schemeClr>
                </a:solidFill>
                <a:ea typeface="新細明體" pitchFamily="18" charset="-120"/>
              </a:rPr>
              <a:t>	//…</a:t>
            </a:r>
          </a:p>
          <a:p>
            <a:pPr marL="342900" indent="-342900">
              <a:spcBef>
                <a:spcPct val="20000"/>
              </a:spcBef>
            </a:pPr>
            <a:r>
              <a:rPr lang="en-US" altLang="zh-TW" b="0">
                <a:solidFill>
                  <a:srgbClr val="0000FF"/>
                </a:solidFill>
                <a:ea typeface="新細明體" pitchFamily="18" charset="-120"/>
              </a:rPr>
              <a:t>public</a:t>
            </a:r>
            <a:r>
              <a:rPr lang="en-US" altLang="zh-TW" b="0">
                <a:solidFill>
                  <a:schemeClr val="tx1">
                    <a:lumMod val="95000"/>
                    <a:lumOff val="5000"/>
                  </a:schemeClr>
                </a:solidFill>
                <a:ea typeface="新細明體" pitchFamily="18" charset="-120"/>
              </a:rPr>
              <a:t>:</a:t>
            </a:r>
          </a:p>
          <a:p>
            <a:pPr marL="342900" indent="-342900">
              <a:spcBef>
                <a:spcPct val="20000"/>
              </a:spcBef>
            </a:pPr>
            <a:r>
              <a:rPr lang="en-US" altLang="zh-TW" b="0">
                <a:solidFill>
                  <a:schemeClr val="tx1">
                    <a:lumMod val="95000"/>
                    <a:lumOff val="5000"/>
                  </a:schemeClr>
                </a:solidFill>
                <a:ea typeface="新細明體" pitchFamily="18" charset="-120"/>
              </a:rPr>
              <a:t>	A&amp; </a:t>
            </a:r>
            <a:r>
              <a:rPr lang="en-US" altLang="zh-TW" b="0">
                <a:solidFill>
                  <a:srgbClr val="0000FF"/>
                </a:solidFill>
                <a:ea typeface="新細明體" pitchFamily="18" charset="-120"/>
              </a:rPr>
              <a:t>operator</a:t>
            </a:r>
            <a:r>
              <a:rPr lang="en-US" altLang="zh-TW" b="0">
                <a:solidFill>
                  <a:schemeClr val="tx1">
                    <a:lumMod val="95000"/>
                    <a:lumOff val="5000"/>
                  </a:schemeClr>
                </a:solidFill>
                <a:ea typeface="新細明體" pitchFamily="18" charset="-120"/>
              </a:rPr>
              <a:t>=(A &amp;h){</a:t>
            </a:r>
          </a:p>
          <a:p>
            <a:pPr marL="342900" indent="-342900">
              <a:spcBef>
                <a:spcPct val="20000"/>
              </a:spcBef>
            </a:pPr>
            <a:r>
              <a:rPr lang="en-US" altLang="zh-TW" b="0">
                <a:solidFill>
                  <a:schemeClr val="tx1">
                    <a:lumMod val="95000"/>
                    <a:lumOff val="5000"/>
                  </a:schemeClr>
                </a:solidFill>
                <a:ea typeface="新細明體" pitchFamily="18" charset="-120"/>
              </a:rPr>
              <a:t>		</a:t>
            </a:r>
            <a:r>
              <a:rPr lang="en-US" altLang="zh-TW" b="0">
                <a:solidFill>
                  <a:srgbClr val="C00000"/>
                </a:solidFill>
                <a:ea typeface="新細明體" pitchFamily="18" charset="-120"/>
              </a:rPr>
              <a:t>//Gán các tt của A</a:t>
            </a:r>
          </a:p>
          <a:p>
            <a:pPr marL="342900" indent="-342900">
              <a:spcBef>
                <a:spcPct val="20000"/>
              </a:spcBef>
            </a:pPr>
            <a:r>
              <a:rPr lang="en-US" altLang="zh-TW" b="0">
                <a:solidFill>
                  <a:srgbClr val="C00000"/>
                </a:solidFill>
                <a:ea typeface="新細明體" pitchFamily="18" charset="-120"/>
              </a:rPr>
              <a:t>		</a:t>
            </a:r>
            <a:r>
              <a:rPr lang="en-US" altLang="zh-TW" b="0">
                <a:solidFill>
                  <a:srgbClr val="0000FF"/>
                </a:solidFill>
                <a:ea typeface="新細明體" pitchFamily="18" charset="-120"/>
              </a:rPr>
              <a:t>return</a:t>
            </a:r>
            <a:r>
              <a:rPr lang="en-US" altLang="zh-TW" b="0">
                <a:solidFill>
                  <a:srgbClr val="C00000"/>
                </a:solidFill>
                <a:ea typeface="新細明體" pitchFamily="18" charset="-120"/>
              </a:rPr>
              <a:t> </a:t>
            </a:r>
            <a:r>
              <a:rPr lang="en-US" altLang="zh-TW" b="0">
                <a:ea typeface="新細明體" pitchFamily="18" charset="-120"/>
              </a:rPr>
              <a:t>*</a:t>
            </a:r>
            <a:r>
              <a:rPr lang="en-US" altLang="zh-TW" b="0">
                <a:solidFill>
                  <a:srgbClr val="0000FF"/>
                </a:solidFill>
                <a:ea typeface="新細明體" pitchFamily="18" charset="-120"/>
              </a:rPr>
              <a:t>this</a:t>
            </a:r>
            <a:r>
              <a:rPr lang="en-US" altLang="zh-TW" b="0">
                <a:ea typeface="新細明體" pitchFamily="18" charset="-120"/>
              </a:rPr>
              <a:t>;</a:t>
            </a:r>
          </a:p>
          <a:p>
            <a:pPr marL="342900" indent="-342900">
              <a:spcBef>
                <a:spcPct val="20000"/>
              </a:spcBef>
            </a:pPr>
            <a:r>
              <a:rPr lang="en-US" altLang="zh-TW" b="0">
                <a:solidFill>
                  <a:schemeClr val="tx1">
                    <a:lumMod val="95000"/>
                    <a:lumOff val="5000"/>
                  </a:schemeClr>
                </a:solidFill>
                <a:ea typeface="新細明體" pitchFamily="18" charset="-120"/>
              </a:rPr>
              <a:t>	}</a:t>
            </a:r>
          </a:p>
          <a:p>
            <a:pPr marL="342900" indent="-342900">
              <a:spcBef>
                <a:spcPct val="20000"/>
              </a:spcBef>
            </a:pPr>
            <a:r>
              <a:rPr lang="en-US" altLang="zh-TW" b="0">
                <a:solidFill>
                  <a:schemeClr val="tx1">
                    <a:lumMod val="95000"/>
                    <a:lumOff val="5000"/>
                  </a:schemeClr>
                </a:solidFill>
                <a:ea typeface="新細明體" pitchFamily="18" charset="-120"/>
              </a:rPr>
              <a:t>	A* get_A(){</a:t>
            </a:r>
          </a:p>
          <a:p>
            <a:pPr marL="342900" indent="-342900">
              <a:spcBef>
                <a:spcPct val="20000"/>
              </a:spcBef>
            </a:pPr>
            <a:r>
              <a:rPr lang="en-US" altLang="zh-TW" b="0">
                <a:solidFill>
                  <a:schemeClr val="tx1">
                    <a:lumMod val="95000"/>
                    <a:lumOff val="5000"/>
                  </a:schemeClr>
                </a:solidFill>
                <a:ea typeface="新細明體" pitchFamily="18" charset="-120"/>
              </a:rPr>
              <a:t>		</a:t>
            </a:r>
            <a:r>
              <a:rPr lang="en-US" altLang="zh-TW" b="0">
                <a:solidFill>
                  <a:srgbClr val="0000FF"/>
                </a:solidFill>
                <a:ea typeface="新細明體" pitchFamily="18" charset="-120"/>
              </a:rPr>
              <a:t>return this</a:t>
            </a:r>
            <a:r>
              <a:rPr lang="en-US" altLang="zh-TW" b="0">
                <a:ea typeface="新細明體" pitchFamily="18" charset="-120"/>
              </a:rPr>
              <a:t>;</a:t>
            </a:r>
          </a:p>
          <a:p>
            <a:pPr marL="342900" indent="-342900">
              <a:spcBef>
                <a:spcPct val="20000"/>
              </a:spcBef>
            </a:pPr>
            <a:r>
              <a:rPr lang="en-US" altLang="zh-TW" b="0">
                <a:solidFill>
                  <a:schemeClr val="tx1">
                    <a:lumMod val="95000"/>
                    <a:lumOff val="5000"/>
                  </a:schemeClr>
                </a:solidFill>
                <a:ea typeface="新細明體" pitchFamily="18" charset="-120"/>
              </a:rPr>
              <a:t>	}</a:t>
            </a:r>
          </a:p>
          <a:p>
            <a:pPr marL="342900" indent="-342900">
              <a:spcBef>
                <a:spcPct val="20000"/>
              </a:spcBef>
            </a:pPr>
            <a:r>
              <a:rPr lang="en-US" altLang="zh-TW" b="0">
                <a:solidFill>
                  <a:schemeClr val="tx1">
                    <a:lumMod val="95000"/>
                    <a:lumOff val="5000"/>
                  </a:schemeClr>
                </a:solidFill>
                <a:ea typeface="新細明體" pitchFamily="18" charset="-120"/>
              </a:rPr>
              <a:t>};</a:t>
            </a:r>
          </a:p>
          <a:p>
            <a:pPr>
              <a:spcBef>
                <a:spcPct val="20000"/>
              </a:spcBef>
            </a:pPr>
            <a:r>
              <a:rPr lang="en-US" altLang="zh-TW" b="0">
                <a:solidFill>
                  <a:srgbClr val="FF0000"/>
                </a:solidFill>
                <a:ea typeface="新細明體" pitchFamily="18" charset="-120"/>
              </a:rPr>
              <a:t>=&gt; Dùng hàm get_A để </a:t>
            </a:r>
            <a:r>
              <a:rPr lang="en-US" altLang="zh-TW" b="0">
                <a:solidFill>
                  <a:srgbClr val="FF0000"/>
                </a:solidFill>
              </a:rPr>
              <a:t>nhận địa chỉ của đối tượng gọi hàm.</a:t>
            </a:r>
            <a:endParaRPr lang="en-US" altLang="zh-TW" b="0">
              <a:solidFill>
                <a:srgbClr val="FF0000"/>
              </a:solidFill>
              <a:ea typeface="新細明體" pitchFamily="18" charset="-120"/>
            </a:endParaRPr>
          </a:p>
        </p:txBody>
      </p:sp>
      <p:sp>
        <p:nvSpPr>
          <p:cNvPr id="10" name="Rectangle 4">
            <a:extLst>
              <a:ext uri="{FF2B5EF4-FFF2-40B4-BE49-F238E27FC236}">
                <a16:creationId xmlns:a16="http://schemas.microsoft.com/office/drawing/2014/main" id="{C27505E8-330A-4C8F-8329-DFB17B1C2E51}"/>
              </a:ext>
            </a:extLst>
          </p:cNvPr>
          <p:cNvSpPr>
            <a:spLocks noChangeArrowheads="1"/>
          </p:cNvSpPr>
          <p:nvPr/>
        </p:nvSpPr>
        <p:spPr bwMode="auto">
          <a:xfrm>
            <a:off x="3657600" y="1346861"/>
            <a:ext cx="5334000" cy="5246914"/>
          </a:xfrm>
          <a:prstGeom prst="rect">
            <a:avLst/>
          </a:prstGeom>
          <a:solidFill>
            <a:srgbClr val="CCFFFF"/>
          </a:solidFill>
          <a:ln w="9525">
            <a:noFill/>
            <a:miter lim="800000"/>
            <a:headEnd/>
            <a:tailEnd/>
          </a:ln>
          <a:effectLst/>
        </p:spPr>
        <p:txBody>
          <a:bodyPr/>
          <a:lstStyle/>
          <a:p>
            <a:pPr marL="342900" indent="-342900">
              <a:lnSpc>
                <a:spcPct val="120000"/>
              </a:lnSpc>
              <a:spcBef>
                <a:spcPct val="20000"/>
              </a:spcBef>
            </a:pPr>
            <a:r>
              <a:rPr lang="en-US" altLang="zh-TW" b="0">
                <a:solidFill>
                  <a:srgbClr val="0000FF"/>
                </a:solidFill>
              </a:rPr>
              <a:t>class </a:t>
            </a:r>
            <a:r>
              <a:rPr lang="en-US" altLang="zh-TW" b="0">
                <a:solidFill>
                  <a:schemeClr val="tx1">
                    <a:lumMod val="95000"/>
                    <a:lumOff val="5000"/>
                  </a:schemeClr>
                </a:solidFill>
              </a:rPr>
              <a:t>B : </a:t>
            </a:r>
            <a:r>
              <a:rPr lang="en-US" altLang="zh-TW" b="0">
                <a:solidFill>
                  <a:srgbClr val="0000FF"/>
                </a:solidFill>
              </a:rPr>
              <a:t>public </a:t>
            </a:r>
            <a:r>
              <a:rPr lang="en-US" altLang="zh-TW" b="0">
                <a:solidFill>
                  <a:schemeClr val="tx1">
                    <a:lumMod val="95000"/>
                    <a:lumOff val="5000"/>
                  </a:schemeClr>
                </a:solidFill>
              </a:rPr>
              <a:t>A {</a:t>
            </a:r>
          </a:p>
          <a:p>
            <a:pPr marL="342900" indent="-342900">
              <a:lnSpc>
                <a:spcPct val="120000"/>
              </a:lnSpc>
              <a:spcBef>
                <a:spcPct val="20000"/>
              </a:spcBef>
            </a:pPr>
            <a:r>
              <a:rPr lang="en-US" altLang="zh-TW" b="0">
                <a:solidFill>
                  <a:srgbClr val="0000FF"/>
                </a:solidFill>
              </a:rPr>
              <a:t>public</a:t>
            </a:r>
            <a:r>
              <a:rPr lang="en-US" altLang="zh-TW" b="0">
                <a:solidFill>
                  <a:schemeClr val="tx1">
                    <a:lumMod val="95000"/>
                    <a:lumOff val="5000"/>
                  </a:schemeClr>
                </a:solidFill>
              </a:rPr>
              <a:t>: </a:t>
            </a:r>
          </a:p>
          <a:p>
            <a:pPr marL="342900" indent="-342900">
              <a:lnSpc>
                <a:spcPct val="120000"/>
              </a:lnSpc>
              <a:spcBef>
                <a:spcPct val="20000"/>
              </a:spcBef>
            </a:pPr>
            <a:r>
              <a:rPr lang="en-US" altLang="zh-TW" b="0">
                <a:solidFill>
                  <a:schemeClr val="tx1">
                    <a:lumMod val="95000"/>
                    <a:lumOff val="5000"/>
                  </a:schemeClr>
                </a:solidFill>
              </a:rPr>
              <a:t>	</a:t>
            </a:r>
            <a:r>
              <a:rPr lang="en-US" altLang="zh-TW" b="0"/>
              <a:t>B&amp; </a:t>
            </a:r>
            <a:r>
              <a:rPr lang="en-US" altLang="zh-TW" b="0">
                <a:solidFill>
                  <a:srgbClr val="0000FF"/>
                </a:solidFill>
              </a:rPr>
              <a:t>operator</a:t>
            </a:r>
            <a:r>
              <a:rPr lang="en-US" altLang="zh-TW" b="0"/>
              <a:t>=(B &amp;h){</a:t>
            </a:r>
          </a:p>
          <a:p>
            <a:pPr marL="342900" indent="-342900">
              <a:lnSpc>
                <a:spcPct val="120000"/>
              </a:lnSpc>
              <a:spcBef>
                <a:spcPct val="20000"/>
              </a:spcBef>
            </a:pPr>
            <a:r>
              <a:rPr lang="en-US" altLang="zh-TW" b="0"/>
              <a:t>		A *u1,*u2;</a:t>
            </a:r>
          </a:p>
          <a:p>
            <a:pPr marL="342900" indent="-342900">
              <a:lnSpc>
                <a:spcPct val="120000"/>
              </a:lnSpc>
              <a:spcBef>
                <a:spcPct val="20000"/>
              </a:spcBef>
            </a:pPr>
            <a:r>
              <a:rPr lang="en-US" altLang="zh-TW" b="0"/>
              <a:t>		u1 = </a:t>
            </a:r>
            <a:r>
              <a:rPr lang="en-US" altLang="zh-TW" b="0">
                <a:solidFill>
                  <a:srgbClr val="0000FF"/>
                </a:solidFill>
              </a:rPr>
              <a:t>this</a:t>
            </a:r>
            <a:r>
              <a:rPr lang="en-US" altLang="zh-TW" b="0"/>
              <a:t>-&gt;get_A(); </a:t>
            </a:r>
          </a:p>
          <a:p>
            <a:pPr marL="342900" indent="-342900">
              <a:lnSpc>
                <a:spcPct val="120000"/>
              </a:lnSpc>
              <a:spcBef>
                <a:spcPct val="20000"/>
              </a:spcBef>
            </a:pPr>
            <a:r>
              <a:rPr lang="en-US" altLang="zh-TW" b="0"/>
              <a:t>		u2 = h.get_A();</a:t>
            </a:r>
          </a:p>
          <a:p>
            <a:pPr>
              <a:lnSpc>
                <a:spcPct val="120000"/>
              </a:lnSpc>
              <a:spcBef>
                <a:spcPct val="20000"/>
              </a:spcBef>
            </a:pPr>
            <a:r>
              <a:rPr lang="en-US" altLang="zh-TW" b="0">
                <a:solidFill>
                  <a:srgbClr val="FF0000"/>
                </a:solidFill>
              </a:rPr>
              <a:t>//Gán trên đối tượng thuộc lớp cơ sở để gán các thuộc tính mà B thừa kế từ A:</a:t>
            </a:r>
          </a:p>
          <a:p>
            <a:pPr marL="342900" indent="-342900">
              <a:lnSpc>
                <a:spcPct val="120000"/>
              </a:lnSpc>
              <a:spcBef>
                <a:spcPct val="20000"/>
              </a:spcBef>
            </a:pPr>
            <a:r>
              <a:rPr lang="en-US" altLang="zh-TW" b="0">
                <a:solidFill>
                  <a:srgbClr val="FF0000"/>
                </a:solidFill>
              </a:rPr>
              <a:t>		*u1 = *u2; </a:t>
            </a:r>
          </a:p>
          <a:p>
            <a:pPr marL="342900" indent="-342900">
              <a:lnSpc>
                <a:spcPct val="120000"/>
              </a:lnSpc>
              <a:spcBef>
                <a:spcPct val="20000"/>
              </a:spcBef>
            </a:pPr>
            <a:r>
              <a:rPr lang="en-US" altLang="zh-TW" b="0">
                <a:solidFill>
                  <a:srgbClr val="C00000"/>
                </a:solidFill>
              </a:rPr>
              <a:t>//Gán các thuộc tính riêng của B</a:t>
            </a:r>
            <a:endParaRPr lang="en-US" altLang="zh-TW" b="0"/>
          </a:p>
          <a:p>
            <a:pPr marL="342900" indent="-342900">
              <a:lnSpc>
                <a:spcPct val="120000"/>
              </a:lnSpc>
              <a:spcBef>
                <a:spcPct val="20000"/>
              </a:spcBef>
            </a:pPr>
            <a:r>
              <a:rPr lang="en-US" altLang="zh-TW" b="0"/>
              <a:t>	}</a:t>
            </a:r>
          </a:p>
          <a:p>
            <a:pPr marL="342900" indent="-342900">
              <a:lnSpc>
                <a:spcPct val="120000"/>
              </a:lnSpc>
              <a:spcBef>
                <a:spcPct val="20000"/>
              </a:spcBef>
            </a:pPr>
            <a:r>
              <a:rPr lang="en-US" altLang="zh-TW" b="0">
                <a:solidFill>
                  <a:schemeClr val="tx1">
                    <a:lumMod val="95000"/>
                    <a:lumOff val="5000"/>
                  </a:schemeClr>
                </a:solidFill>
              </a:rPr>
              <a:t>};</a:t>
            </a:r>
          </a:p>
          <a:p>
            <a:pPr marL="342900" indent="-342900">
              <a:spcBef>
                <a:spcPct val="20000"/>
              </a:spcBef>
            </a:pPr>
            <a:endParaRPr lang="en-US" altLang="zh-TW" b="0">
              <a:solidFill>
                <a:schemeClr val="tx1">
                  <a:lumMod val="95000"/>
                  <a:lumOff val="5000"/>
                </a:schemeClr>
              </a:solidFill>
              <a:ea typeface="新細明體" pitchFamily="18" charset="-120"/>
            </a:endParaRPr>
          </a:p>
        </p:txBody>
      </p:sp>
    </p:spTree>
    <p:extLst>
      <p:ext uri="{BB962C8B-B14F-4D97-AF65-F5344CB8AC3E}">
        <p14:creationId xmlns:p14="http://schemas.microsoft.com/office/powerpoint/2010/main" val="18212371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4.3 Hàm tạo sao chép của lớp dẫn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77</a:t>
            </a:fld>
            <a:endParaRPr lang="en-US"/>
          </a:p>
        </p:txBody>
      </p:sp>
      <p:sp>
        <p:nvSpPr>
          <p:cNvPr id="7" name="Content Placeholder 2">
            <a:extLst>
              <a:ext uri="{FF2B5EF4-FFF2-40B4-BE49-F238E27FC236}">
                <a16:creationId xmlns:a16="http://schemas.microsoft.com/office/drawing/2014/main" id="{B9868753-B5A7-4289-96A3-BF600165C4C6}"/>
              </a:ext>
            </a:extLst>
          </p:cNvPr>
          <p:cNvSpPr>
            <a:spLocks noGrp="1"/>
          </p:cNvSpPr>
          <p:nvPr>
            <p:ph idx="1"/>
          </p:nvPr>
        </p:nvSpPr>
        <p:spPr>
          <a:xfrm>
            <a:off x="381000" y="1704256"/>
            <a:ext cx="8382000" cy="4925144"/>
          </a:xfrm>
        </p:spPr>
        <p:txBody>
          <a:bodyPr>
            <a:noAutofit/>
          </a:bodyPr>
          <a:lstStyle/>
          <a:p>
            <a:pPr marL="0" indent="0" algn="just">
              <a:lnSpc>
                <a:spcPct val="130000"/>
              </a:lnSpc>
              <a:spcBef>
                <a:spcPts val="300"/>
              </a:spcBef>
              <a:spcAft>
                <a:spcPts val="300"/>
              </a:spcAft>
              <a:buNone/>
            </a:pPr>
            <a:r>
              <a:rPr lang="en-US" sz="2600" b="1">
                <a:latin typeface="Arial" pitchFamily="34" charset="0"/>
                <a:cs typeface="Arial" pitchFamily="34" charset="0"/>
              </a:rPr>
              <a:t>Khi lớp dẫn xuất có thuộc tính là con trỏ </a:t>
            </a:r>
            <a:r>
              <a:rPr lang="en-US" sz="2600" i="1">
                <a:latin typeface="Arial" pitchFamily="34" charset="0"/>
                <a:cs typeface="Arial" pitchFamily="34" charset="0"/>
              </a:rPr>
              <a:t>(kể cả thuộc tính thừa kế từ các lớp cơ sở</a:t>
            </a:r>
            <a:r>
              <a:rPr lang="en-US" sz="2600" b="1" i="1">
                <a:latin typeface="Arial" pitchFamily="34" charset="0"/>
                <a:cs typeface="Arial" pitchFamily="34" charset="0"/>
              </a:rPr>
              <a:t>)</a:t>
            </a:r>
            <a:r>
              <a:rPr lang="en-US" sz="2600" b="1">
                <a:latin typeface="Arial" pitchFamily="34" charset="0"/>
                <a:cs typeface="Arial" pitchFamily="34" charset="0"/>
              </a:rPr>
              <a:t> thì phải xây dựng hàm tạo sao chép cho lớp dẫn xuất. </a:t>
            </a:r>
            <a:r>
              <a:rPr lang="en-US" sz="2600">
                <a:latin typeface="Arial" pitchFamily="34" charset="0"/>
                <a:cs typeface="Arial" pitchFamily="34" charset="0"/>
              </a:rPr>
              <a:t>Cách xây dựng: </a:t>
            </a:r>
          </a:p>
          <a:p>
            <a:pPr algn="just">
              <a:lnSpc>
                <a:spcPct val="130000"/>
              </a:lnSpc>
              <a:spcBef>
                <a:spcPts val="300"/>
              </a:spcBef>
              <a:spcAft>
                <a:spcPts val="300"/>
              </a:spcAft>
              <a:buFont typeface="Wingdings" panose="05000000000000000000" pitchFamily="2" charset="2"/>
              <a:buChar char="Ø"/>
            </a:pPr>
            <a:r>
              <a:rPr lang="en-US" sz="2600">
                <a:latin typeface="Arial" pitchFamily="34" charset="0"/>
                <a:cs typeface="Arial" pitchFamily="34" charset="0"/>
              </a:rPr>
              <a:t> Xây dựng </a:t>
            </a:r>
            <a:r>
              <a:rPr lang="en-US" sz="2600" u="sng">
                <a:latin typeface="Arial" pitchFamily="34" charset="0"/>
                <a:cs typeface="Arial" pitchFamily="34" charset="0"/>
              </a:rPr>
              <a:t>hàm toán tử gán cho lớp dẫn xuất</a:t>
            </a:r>
            <a:r>
              <a:rPr lang="en-US" sz="2600">
                <a:latin typeface="Arial" pitchFamily="34" charset="0"/>
                <a:cs typeface="Arial" pitchFamily="34" charset="0"/>
              </a:rPr>
              <a:t>;</a:t>
            </a:r>
          </a:p>
          <a:p>
            <a:pPr marL="463550" indent="-463550" algn="just">
              <a:lnSpc>
                <a:spcPct val="130000"/>
              </a:lnSpc>
              <a:spcBef>
                <a:spcPts val="300"/>
              </a:spcBef>
              <a:spcAft>
                <a:spcPts val="300"/>
              </a:spcAft>
              <a:buFont typeface="Wingdings" panose="05000000000000000000" pitchFamily="2" charset="2"/>
              <a:buChar char="Ø"/>
            </a:pPr>
            <a:r>
              <a:rPr lang="en-US" sz="2600">
                <a:latin typeface="Arial" pitchFamily="34" charset="0"/>
                <a:cs typeface="Arial" pitchFamily="34" charset="0"/>
              </a:rPr>
              <a:t>Xây dựng </a:t>
            </a:r>
            <a:r>
              <a:rPr lang="en-US" sz="2600" u="sng">
                <a:latin typeface="Arial" pitchFamily="34" charset="0"/>
                <a:cs typeface="Arial" pitchFamily="34" charset="0"/>
              </a:rPr>
              <a:t>hàm tạo sao chép cho lớp dẫn xuất.</a:t>
            </a:r>
            <a:endParaRPr lang="vi-VN" sz="2600">
              <a:latin typeface="Arial" pitchFamily="34" charset="0"/>
              <a:cs typeface="Arial" pitchFamily="34" charset="0"/>
            </a:endParaRPr>
          </a:p>
        </p:txBody>
      </p:sp>
    </p:spTree>
    <p:extLst>
      <p:ext uri="{BB962C8B-B14F-4D97-AF65-F5344CB8AC3E}">
        <p14:creationId xmlns:p14="http://schemas.microsoft.com/office/powerpoint/2010/main" val="37092122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4.4 Hàm hủy của lớp dẫn xuất</a:t>
            </a:r>
          </a:p>
        </p:txBody>
      </p:sp>
      <p:sp>
        <p:nvSpPr>
          <p:cNvPr id="3" name="Content Placeholder 2"/>
          <p:cNvSpPr>
            <a:spLocks noGrp="1"/>
          </p:cNvSpPr>
          <p:nvPr>
            <p:ph idx="1"/>
          </p:nvPr>
        </p:nvSpPr>
        <p:spPr>
          <a:xfrm>
            <a:off x="228600" y="1524000"/>
            <a:ext cx="8382000" cy="49251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Khi xây dựng hàm hủy của lớp dẫn xuất chỉ cần quan tâm đến </a:t>
            </a:r>
            <a:r>
              <a:rPr lang="en-US" sz="2600" u="sng">
                <a:latin typeface="Arial" pitchFamily="34" charset="0"/>
                <a:cs typeface="Arial" pitchFamily="34" charset="0"/>
              </a:rPr>
              <a:t>các thuộc tính khai báo thêm trong lớp dẫn xuất</a:t>
            </a:r>
            <a:r>
              <a:rPr lang="en-US" sz="26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Trong đó, nếu thuộc tính có kiểu lớp (đối tượng thành phần) thì hàm hủy của lớp đó sẽ được tự động gọi. </a:t>
            </a:r>
            <a:endParaRPr lang="vi-VN" sz="2600">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Như</a:t>
            </a:r>
            <a:r>
              <a:rPr lang="vi-VN" sz="2600">
                <a:latin typeface="Arial" pitchFamily="34" charset="0"/>
                <a:cs typeface="Arial" pitchFamily="34" charset="0"/>
              </a:rPr>
              <a:t> vậy</a:t>
            </a:r>
            <a:r>
              <a:rPr lang="en-US" sz="2600">
                <a:latin typeface="Arial" pitchFamily="34" charset="0"/>
                <a:cs typeface="Arial" pitchFamily="34" charset="0"/>
              </a:rPr>
              <a:t> ta không cần để ý đến các đối tượng thành phần và các thuộc tính thừa kế từ các lớp cơ sở trong hàm hủy của lớp dẫn xuất.</a:t>
            </a: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78</a:t>
            </a:fld>
            <a:endParaRPr lang="en-US"/>
          </a:p>
        </p:txBody>
      </p:sp>
    </p:spTree>
    <p:extLst>
      <p:ext uri="{BB962C8B-B14F-4D97-AF65-F5344CB8AC3E}">
        <p14:creationId xmlns:p14="http://schemas.microsoft.com/office/powerpoint/2010/main" val="10298173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4.4 Hàm hủy của lớp dẫn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79</a:t>
            </a:fld>
            <a:endParaRPr lang="en-US"/>
          </a:p>
        </p:txBody>
      </p:sp>
      <p:sp>
        <p:nvSpPr>
          <p:cNvPr id="8" name="Rectangle 3"/>
          <p:cNvSpPr>
            <a:spLocks noChangeArrowheads="1"/>
          </p:cNvSpPr>
          <p:nvPr/>
        </p:nvSpPr>
        <p:spPr bwMode="auto">
          <a:xfrm>
            <a:off x="3810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95000"/>
              </a:lnSpc>
              <a:spcBef>
                <a:spcPct val="20000"/>
              </a:spcBef>
              <a:buFont typeface="Wingdings" pitchFamily="2" charset="2"/>
              <a:buNone/>
            </a:pPr>
            <a:r>
              <a:rPr lang="en-US" sz="2200" b="0">
                <a:solidFill>
                  <a:srgbClr val="000000"/>
                </a:solidFill>
              </a:rPr>
              <a:t>	SinhVien( </a:t>
            </a:r>
            <a:r>
              <a:rPr lang="en-US" sz="2200" b="0">
                <a:solidFill>
                  <a:srgbClr val="0000FF"/>
                </a:solidFill>
              </a:rPr>
              <a:t>char</a:t>
            </a:r>
            <a:r>
              <a:rPr lang="en-US" sz="2200" b="0">
                <a:solidFill>
                  <a:srgbClr val="000000"/>
                </a:solidFill>
              </a:rPr>
              <a:t> *ht, </a:t>
            </a:r>
            <a:r>
              <a:rPr lang="en-US" sz="2200" b="0">
                <a:solidFill>
                  <a:srgbClr val="0000FF"/>
                </a:solidFill>
              </a:rPr>
              <a:t>char</a:t>
            </a:r>
            <a:r>
              <a:rPr lang="en-US" sz="2200" b="0">
                <a:solidFill>
                  <a:srgbClr val="000000"/>
                </a:solidFill>
              </a:rPr>
              <a:t> *ms, </a:t>
            </a:r>
            <a:r>
              <a:rPr lang="en-US" sz="2200" b="0">
                <a:solidFill>
                  <a:srgbClr val="0000FF"/>
                </a:solidFill>
              </a:rPr>
              <a:t>int</a:t>
            </a:r>
            <a:r>
              <a:rPr lang="en-US" sz="2200" b="0">
                <a:solidFill>
                  <a:srgbClr val="000000"/>
                </a:solidFill>
              </a:rPr>
              <a:t> ns) </a:t>
            </a:r>
            <a:r>
              <a:rPr lang="en-US" sz="2200" b="0">
                <a:solidFill>
                  <a:srgbClr val="FF0000"/>
                </a:solidFill>
              </a:rPr>
              <a:t>: Nguoi(ht,ns)</a:t>
            </a:r>
            <a:r>
              <a:rPr lang="en-US" sz="2200" b="0">
                <a:solidFill>
                  <a:srgbClr val="000000"/>
                </a:solidFill>
              </a:rPr>
              <a:t>{ 	</a:t>
            </a:r>
          </a:p>
          <a:p>
            <a:pPr marL="342900" indent="-342900">
              <a:lnSpc>
                <a:spcPct val="95000"/>
              </a:lnSpc>
              <a:spcBef>
                <a:spcPct val="20000"/>
              </a:spcBef>
              <a:buFont typeface="Wingdings" pitchFamily="2" charset="2"/>
              <a:buNone/>
            </a:pPr>
            <a:r>
              <a:rPr lang="en-US" sz="2200" b="0">
                <a:solidFill>
                  <a:srgbClr val="000000"/>
                </a:solidFill>
              </a:rPr>
              <a:t>		MaSo = _strdup(ms);</a:t>
            </a:r>
          </a:p>
          <a:p>
            <a:pPr marL="342900" indent="-342900">
              <a:lnSpc>
                <a:spcPct val="95000"/>
              </a:lnSpc>
              <a:spcBef>
                <a:spcPct val="20000"/>
              </a:spcBef>
              <a:buFont typeface="Wingdings" pitchFamily="2" charset="2"/>
              <a:buNone/>
            </a:pPr>
            <a:r>
              <a:rPr lang="en-US" sz="2200" b="0">
                <a:solidFill>
                  <a:srgbClr val="000000"/>
                </a:solidFill>
              </a:rPr>
              <a:t>	}</a:t>
            </a:r>
          </a:p>
          <a:p>
            <a:pPr marL="342900" indent="-342900">
              <a:lnSpc>
                <a:spcPct val="95000"/>
              </a:lnSpc>
              <a:spcBef>
                <a:spcPct val="20000"/>
              </a:spcBef>
              <a:buFont typeface="Wingdings" pitchFamily="2" charset="2"/>
              <a:buNone/>
            </a:pPr>
            <a:r>
              <a:rPr lang="en-US" sz="2200" b="0">
                <a:solidFill>
                  <a:srgbClr val="00B050"/>
                </a:solidFill>
              </a:rPr>
              <a:t>	/*Hàm tạo sao chép của lớp SinhVien*/</a:t>
            </a:r>
          </a:p>
          <a:p>
            <a:pPr marL="342900" indent="-342900">
              <a:lnSpc>
                <a:spcPct val="95000"/>
              </a:lnSpc>
              <a:spcBef>
                <a:spcPct val="20000"/>
              </a:spcBef>
              <a:buFont typeface="Wingdings" pitchFamily="2" charset="2"/>
              <a:buNone/>
            </a:pPr>
            <a:r>
              <a:rPr lang="en-US" sz="2200" b="0">
                <a:solidFill>
                  <a:srgbClr val="000000"/>
                </a:solidFill>
              </a:rPr>
              <a:t>	SinhVien(</a:t>
            </a:r>
            <a:r>
              <a:rPr lang="en-US" sz="2200" b="0">
                <a:solidFill>
                  <a:srgbClr val="0000FF"/>
                </a:solidFill>
              </a:rPr>
              <a:t>const</a:t>
            </a:r>
            <a:r>
              <a:rPr lang="en-US" sz="2200" b="0">
                <a:solidFill>
                  <a:srgbClr val="000000"/>
                </a:solidFill>
              </a:rPr>
              <a:t> SinhVien &amp;s) </a:t>
            </a:r>
            <a:r>
              <a:rPr lang="en-US" sz="2200" b="0">
                <a:solidFill>
                  <a:srgbClr val="FF0000"/>
                </a:solidFill>
              </a:rPr>
              <a:t>: Nguoi(s)</a:t>
            </a:r>
            <a:r>
              <a:rPr lang="en-US" sz="2200" b="0">
                <a:solidFill>
                  <a:srgbClr val="000000"/>
                </a:solidFill>
              </a:rPr>
              <a:t>{ </a:t>
            </a:r>
            <a:r>
              <a:rPr lang="en-US" sz="2200" b="0">
                <a:solidFill>
                  <a:srgbClr val="00B050"/>
                </a:solidFill>
              </a:rPr>
              <a:t>/*Hàm tạo sao chép 						 của lớp Nguoi*/</a:t>
            </a:r>
          </a:p>
          <a:p>
            <a:pPr marL="342900" indent="-342900">
              <a:lnSpc>
                <a:spcPct val="95000"/>
              </a:lnSpc>
              <a:spcBef>
                <a:spcPct val="20000"/>
              </a:spcBef>
              <a:buFont typeface="Wingdings" pitchFamily="2" charset="2"/>
              <a:buNone/>
            </a:pPr>
            <a:r>
              <a:rPr lang="en-US" sz="2200" b="0">
                <a:solidFill>
                  <a:srgbClr val="000000"/>
                </a:solidFill>
              </a:rPr>
              <a:t>		MaSo = _strdup(s.MaSo);</a:t>
            </a:r>
          </a:p>
          <a:p>
            <a:pPr marL="342900" indent="-342900">
              <a:lnSpc>
                <a:spcPct val="95000"/>
              </a:lnSpc>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	</a:t>
            </a:r>
            <a:r>
              <a:rPr lang="en-US" sz="2200" b="0">
                <a:solidFill>
                  <a:srgbClr val="FF0303"/>
                </a:solidFill>
              </a:rPr>
              <a:t>~SinhVien() {delete [ ] MaSo;}</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Quan hệ 1-n</a:t>
            </a:r>
          </a:p>
        </p:txBody>
      </p:sp>
      <p:sp>
        <p:nvSpPr>
          <p:cNvPr id="3" name="Content Placeholder 2"/>
          <p:cNvSpPr>
            <a:spLocks noGrp="1"/>
          </p:cNvSpPr>
          <p:nvPr>
            <p:ph idx="1"/>
          </p:nvPr>
        </p:nvSpPr>
        <p:spPr>
          <a:xfrm>
            <a:off x="381000" y="1600200"/>
            <a:ext cx="8382000" cy="4876800"/>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latin typeface="Arial" panose="020B0604020202020204" pitchFamily="34" charset="0"/>
                <a:cs typeface="Arial" pitchFamily="34" charset="0"/>
              </a:rPr>
              <a:t>Kí hiệu:</a:t>
            </a:r>
          </a:p>
          <a:p>
            <a:pPr marL="0" indent="0" algn="just">
              <a:lnSpc>
                <a:spcPct val="130000"/>
              </a:lnSpc>
              <a:spcBef>
                <a:spcPts val="300"/>
              </a:spcBef>
              <a:spcAft>
                <a:spcPts val="300"/>
              </a:spcAft>
              <a:buNone/>
            </a:pPr>
            <a:endParaRPr lang="en-US">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endParaRPr lang="en-US" sz="10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vi-VN">
                <a:latin typeface="Arial" panose="020B0604020202020204" pitchFamily="34" charset="0"/>
                <a:cs typeface="Arial" panose="020B0604020202020204" pitchFamily="34" charset="0"/>
              </a:rPr>
              <a:t>Trong hình vẽ trên ta nói:</a:t>
            </a:r>
            <a:r>
              <a:rPr lang="en-US">
                <a:latin typeface="Arial" panose="020B0604020202020204" pitchFamily="34" charset="0"/>
                <a:cs typeface="Arial" panose="020B0604020202020204" pitchFamily="34" charset="0"/>
              </a:rPr>
              <a:t> </a:t>
            </a:r>
            <a:r>
              <a:rPr lang="en-US" b="1">
                <a:latin typeface="Arial" panose="020B0604020202020204" pitchFamily="34" charset="0"/>
                <a:cs typeface="Arial" panose="020B0604020202020204" pitchFamily="34" charset="0"/>
              </a:rPr>
              <a:t>1 </a:t>
            </a:r>
            <a:r>
              <a:rPr lang="vi-VN">
                <a:latin typeface="Arial" panose="020B0604020202020204" pitchFamily="34" charset="0"/>
                <a:cs typeface="Arial" panose="020B0604020202020204" pitchFamily="34" charset="0"/>
              </a:rPr>
              <a:t>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với </a:t>
            </a:r>
            <a:r>
              <a:rPr lang="en-US" b="1">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và </a:t>
            </a:r>
            <a:r>
              <a:rPr lang="en-US" b="1">
                <a:latin typeface="Arial" panose="020B0604020202020204" pitchFamily="34" charset="0"/>
                <a:cs typeface="Arial" panose="020B0604020202020204" pitchFamily="34" charset="0"/>
              </a:rPr>
              <a:t>1</a:t>
            </a:r>
            <a:r>
              <a:rPr lang="vi-VN">
                <a:latin typeface="Arial" panose="020B0604020202020204" pitchFamily="34" charset="0"/>
                <a:cs typeface="Arial" panose="020B0604020202020204" pitchFamily="34" charset="0"/>
              </a:rPr>
              <a:t> đối tượng </a:t>
            </a:r>
            <a:r>
              <a:rPr lang="en-US">
                <a:latin typeface="Arial" panose="020B0604020202020204" pitchFamily="34" charset="0"/>
                <a:cs typeface="Arial" panose="020B0604020202020204" pitchFamily="34" charset="0"/>
              </a:rPr>
              <a:t>thuộc </a:t>
            </a:r>
            <a:r>
              <a:rPr lang="vi-VN">
                <a:latin typeface="Arial" panose="020B0604020202020204" pitchFamily="34" charset="0"/>
                <a:cs typeface="Arial" panose="020B0604020202020204" pitchFamily="34" charset="0"/>
              </a:rPr>
              <a:t>lớp </a:t>
            </a:r>
            <a:r>
              <a:rPr lang="vi-VN" b="1">
                <a:latin typeface="Arial" panose="020B0604020202020204" pitchFamily="34" charset="0"/>
                <a:cs typeface="Arial" panose="020B0604020202020204" pitchFamily="34" charset="0"/>
              </a:rPr>
              <a:t>B</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quan hệ </a:t>
            </a:r>
            <a:r>
              <a:rPr lang="vi-VN" u="sng">
                <a:latin typeface="Arial" panose="020B0604020202020204" pitchFamily="34" charset="0"/>
                <a:cs typeface="Arial" panose="020B0604020202020204" pitchFamily="34" charset="0"/>
              </a:rPr>
              <a:t>duy nhất</a:t>
            </a:r>
            <a:r>
              <a:rPr lang="vi-VN">
                <a:latin typeface="Arial" panose="020B0604020202020204" pitchFamily="34" charset="0"/>
                <a:cs typeface="Arial" panose="020B0604020202020204" pitchFamily="34" charset="0"/>
              </a:rPr>
              <a:t> với </a:t>
            </a:r>
            <a:r>
              <a:rPr lang="en-US" b="1">
                <a:latin typeface="Arial" panose="020B0604020202020204" pitchFamily="34" charset="0"/>
                <a:cs typeface="Arial" panose="020B0604020202020204" pitchFamily="34" charset="0"/>
              </a:rPr>
              <a:t>1</a:t>
            </a:r>
            <a:r>
              <a:rPr lang="vi-VN">
                <a:latin typeface="Arial" panose="020B0604020202020204" pitchFamily="34" charset="0"/>
                <a:cs typeface="Arial" panose="020B0604020202020204" pitchFamily="34" charset="0"/>
              </a:rPr>
              <a:t> đối tượng thuộc lớp </a:t>
            </a:r>
            <a:r>
              <a:rPr lang="vi-VN" b="1">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itchFamily="2" charset="2"/>
              <a:buChar char="v"/>
            </a:pPr>
            <a:endParaRPr lang="vi-VN">
              <a:latin typeface="Arial" panose="020B0604020202020204"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grpSp>
        <p:nvGrpSpPr>
          <p:cNvPr id="13" name="Group 12"/>
          <p:cNvGrpSpPr/>
          <p:nvPr/>
        </p:nvGrpSpPr>
        <p:grpSpPr>
          <a:xfrm>
            <a:off x="2819400" y="2133600"/>
            <a:ext cx="5105400" cy="785648"/>
            <a:chOff x="2667000" y="5562600"/>
            <a:chExt cx="5105400" cy="785648"/>
          </a:xfrm>
        </p:grpSpPr>
        <p:grpSp>
          <p:nvGrpSpPr>
            <p:cNvPr id="7" name="Group 6"/>
            <p:cNvGrpSpPr/>
            <p:nvPr/>
          </p:nvGrpSpPr>
          <p:grpSpPr>
            <a:xfrm>
              <a:off x="2667000" y="5562600"/>
              <a:ext cx="5105400" cy="785648"/>
              <a:chOff x="2133600" y="4953000"/>
              <a:chExt cx="5105400" cy="785648"/>
            </a:xfrm>
          </p:grpSpPr>
          <p:sp>
            <p:nvSpPr>
              <p:cNvPr id="8" name="Rectangle 7"/>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A</a:t>
                </a: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 B</a:t>
                </a:r>
              </a:p>
            </p:txBody>
          </p:sp>
          <p:cxnSp>
            <p:nvCxnSpPr>
              <p:cNvPr id="10" name="Straight Connector 9"/>
              <p:cNvCxnSpPr>
                <a:stCxn id="8" idx="3"/>
                <a:endCxn id="9"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4953000"/>
                <a:ext cx="1447800" cy="461665"/>
              </a:xfrm>
              <a:prstGeom prst="rect">
                <a:avLst/>
              </a:prstGeom>
              <a:noFill/>
            </p:spPr>
            <p:txBody>
              <a:bodyPr wrap="square" rtlCol="0">
                <a:spAutoFit/>
              </a:bodyPr>
              <a:lstStyle/>
              <a:p>
                <a:pPr algn="ctr"/>
                <a:r>
                  <a:rPr lang="en-US" sz="2400">
                    <a:solidFill>
                      <a:srgbClr val="0000FF"/>
                    </a:solidFill>
                  </a:rPr>
                  <a:t>Quan hệ</a:t>
                </a:r>
              </a:p>
            </p:txBody>
          </p:sp>
        </p:grpSp>
        <p:sp>
          <p:nvSpPr>
            <p:cNvPr id="12" name="Oval 11"/>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46816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 Ứng </a:t>
            </a:r>
            <a:r>
              <a:rPr lang="en-US" sz="4000" b="1">
                <a:effectLst>
                  <a:outerShdw blurRad="38100" dist="38100" dir="2700000" algn="tl">
                    <a:srgbClr val="000000">
                      <a:alpha val="43137"/>
                    </a:srgbClr>
                  </a:outerShdw>
                </a:effectLst>
                <a:latin typeface="Arial" pitchFamily="34" charset="0"/>
                <a:cs typeface="Arial" pitchFamily="34" charset="0"/>
              </a:rPr>
              <a:t>dụng</a:t>
            </a:r>
            <a:r>
              <a:rPr lang="en-US" b="1">
                <a:effectLst>
                  <a:outerShdw blurRad="38100" dist="38100" dir="2700000" algn="tl">
                    <a:srgbClr val="000000">
                      <a:alpha val="43137"/>
                    </a:srgbClr>
                  </a:outerShdw>
                </a:effectLst>
                <a:latin typeface="Arial" pitchFamily="34" charset="0"/>
                <a:cs typeface="Arial" pitchFamily="34" charset="0"/>
              </a:rPr>
              <a:t> của tính thừa kế</a:t>
            </a:r>
          </a:p>
        </p:txBody>
      </p:sp>
      <p:sp>
        <p:nvSpPr>
          <p:cNvPr id="3" name="Content Placeholder 2"/>
          <p:cNvSpPr>
            <a:spLocks noGrp="1"/>
          </p:cNvSpPr>
          <p:nvPr>
            <p:ph idx="1"/>
          </p:nvPr>
        </p:nvSpPr>
        <p:spPr>
          <a:xfrm>
            <a:off x="304800" y="1628056"/>
            <a:ext cx="8382000" cy="4925144"/>
          </a:xfrm>
        </p:spPr>
        <p:txBody>
          <a:bodyPr>
            <a:normAutofit/>
          </a:bodyPr>
          <a:lstStyle/>
          <a:p>
            <a:pPr marL="463550" indent="-463550" algn="just">
              <a:lnSpc>
                <a:spcPct val="130000"/>
              </a:lnSpc>
              <a:spcBef>
                <a:spcPts val="300"/>
              </a:spcBef>
              <a:spcAft>
                <a:spcPts val="300"/>
              </a:spcAft>
              <a:buFont typeface="+mj-lt"/>
              <a:buAutoNum type="arabicParenR"/>
            </a:pPr>
            <a:r>
              <a:rPr lang="en-US" sz="2800" u="sng">
                <a:solidFill>
                  <a:schemeClr val="tx1">
                    <a:lumMod val="95000"/>
                    <a:lumOff val="5000"/>
                  </a:schemeClr>
                </a:solidFill>
                <a:latin typeface="Arial" pitchFamily="34" charset="0"/>
                <a:cs typeface="Arial" pitchFamily="34" charset="0"/>
              </a:rPr>
              <a:t>Có thể dùng tính thừa kế để phát triển khả năng của chương trình</a:t>
            </a:r>
            <a:r>
              <a:rPr lang="en-US" sz="2800">
                <a:solidFill>
                  <a:schemeClr val="tx1">
                    <a:lumMod val="95000"/>
                    <a:lumOff val="5000"/>
                  </a:schemeClr>
                </a:solidFill>
                <a:latin typeface="Arial" pitchFamily="34" charset="0"/>
                <a:cs typeface="Arial" pitchFamily="34" charset="0"/>
              </a:rPr>
              <a:t> bằng cách xây dựng thêm các lớp dẫn xuất từ các lớp đã có, trong đó có thêm các thuộc tính và phương thức mới.</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Ngoài ra, ta cũng có thể xây dựng các lớp mới có thuộc tính là đối tượng của các lớp đã có.</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Như vậy, sẽ nhận được một dãy các lớp ngày càng hoàn thiện và có nhiều khả năng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80</a:t>
            </a:fld>
            <a:endParaRPr lang="en-US"/>
          </a:p>
        </p:txBody>
      </p:sp>
    </p:spTree>
    <p:extLst>
      <p:ext uri="{BB962C8B-B14F-4D97-AF65-F5344CB8AC3E}">
        <p14:creationId xmlns:p14="http://schemas.microsoft.com/office/powerpoint/2010/main" val="26091167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thừa kế (tt)</a:t>
            </a:r>
          </a:p>
        </p:txBody>
      </p:sp>
      <p:sp>
        <p:nvSpPr>
          <p:cNvPr id="3" name="Content Placeholder 2"/>
          <p:cNvSpPr>
            <a:spLocks noGrp="1"/>
          </p:cNvSpPr>
          <p:nvPr>
            <p:ph idx="1"/>
          </p:nvPr>
        </p:nvSpPr>
        <p:spPr>
          <a:xfrm>
            <a:off x="304800" y="1628056"/>
            <a:ext cx="8382000" cy="4925144"/>
          </a:xfrm>
        </p:spPr>
        <p:txBody>
          <a:bodyPr>
            <a:normAutofit/>
          </a:bodyPr>
          <a:lstStyle/>
          <a:p>
            <a:pPr marL="463550" indent="-463550" algn="just">
              <a:lnSpc>
                <a:spcPct val="130000"/>
              </a:lnSpc>
              <a:spcBef>
                <a:spcPts val="300"/>
              </a:spcBef>
              <a:spcAft>
                <a:spcPts val="300"/>
              </a:spcAft>
              <a:buFont typeface="+mj-lt"/>
              <a:buAutoNum type="arabicParenR" startAt="2"/>
            </a:pPr>
            <a:r>
              <a:rPr lang="en-US" sz="2800" u="sng">
                <a:solidFill>
                  <a:schemeClr val="tx1">
                    <a:lumMod val="95000"/>
                    <a:lumOff val="5000"/>
                  </a:schemeClr>
                </a:solidFill>
                <a:latin typeface="Arial" pitchFamily="34" charset="0"/>
                <a:cs typeface="Arial" pitchFamily="34" charset="0"/>
              </a:rPr>
              <a:t>Có thể dùng tính thừa kế để sửa đổi, bổ sung, nâng cấp chương trình</a:t>
            </a:r>
            <a:r>
              <a:rPr lang="en-US" sz="2800">
                <a:solidFill>
                  <a:schemeClr val="tx1">
                    <a:lumMod val="95000"/>
                    <a:lumOff val="5000"/>
                  </a:schemeClr>
                </a:solidFill>
                <a:latin typeface="Arial" pitchFamily="34" charset="0"/>
                <a:cs typeface="Arial" pitchFamily="34" charset="0"/>
              </a:rPr>
              <a:t>.</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Bằng cách xây dựng thêm các lớp dẫn xuất để thực hiện các bổ sung sửa đổi thay vì phải sửa chữa trên các lớp đã có.</a:t>
            </a:r>
          </a:p>
          <a:p>
            <a:pPr marL="463550" indent="-463550" algn="just">
              <a:lnSpc>
                <a:spcPct val="130000"/>
              </a:lnSpc>
              <a:spcBef>
                <a:spcPts val="300"/>
              </a:spcBef>
              <a:spcAft>
                <a:spcPts val="300"/>
              </a:spcAft>
              <a:buFont typeface="Wingdings" panose="05000000000000000000" pitchFamily="2" charset="2"/>
              <a:buChar char="v"/>
            </a:pPr>
            <a:endParaRPr lang="en-US"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81</a:t>
            </a:fld>
            <a:endParaRPr lang="en-US"/>
          </a:p>
        </p:txBody>
      </p:sp>
    </p:spTree>
    <p:extLst>
      <p:ext uri="{BB962C8B-B14F-4D97-AF65-F5344CB8AC3E}">
        <p14:creationId xmlns:p14="http://schemas.microsoft.com/office/powerpoint/2010/main" val="23982259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thừa kế (tt)</a:t>
            </a:r>
          </a:p>
        </p:txBody>
      </p:sp>
      <p:sp>
        <p:nvSpPr>
          <p:cNvPr id="3" name="Content Placeholder 2"/>
          <p:cNvSpPr>
            <a:spLocks noGrp="1"/>
          </p:cNvSpPr>
          <p:nvPr>
            <p:ph idx="1"/>
          </p:nvPr>
        </p:nvSpPr>
        <p:spPr>
          <a:xfrm>
            <a:off x="304800" y="1628056"/>
            <a:ext cx="8382000" cy="4925144"/>
          </a:xfrm>
        </p:spPr>
        <p:txBody>
          <a:bodyPr>
            <a:normAutofit/>
          </a:bodyPr>
          <a:lstStyle/>
          <a:p>
            <a:pPr marL="463550" indent="-463550" algn="just">
              <a:lnSpc>
                <a:spcPct val="130000"/>
              </a:lnSpc>
              <a:spcBef>
                <a:spcPts val="300"/>
              </a:spcBef>
              <a:spcAft>
                <a:spcPts val="300"/>
              </a:spcAft>
              <a:buFont typeface="+mj-lt"/>
              <a:buAutoNum type="arabicParenR" startAt="3"/>
            </a:pPr>
            <a:r>
              <a:rPr lang="en-US" sz="2800" u="sng">
                <a:solidFill>
                  <a:schemeClr val="tx1">
                    <a:lumMod val="95000"/>
                    <a:lumOff val="5000"/>
                  </a:schemeClr>
                </a:solidFill>
                <a:latin typeface="Arial" pitchFamily="34" charset="0"/>
                <a:cs typeface="Arial" pitchFamily="34" charset="0"/>
              </a:rPr>
              <a:t>Tính thừa kế cũng được dùng để thiết kế bài toán theo hướng từ khái quát đến cụ thể, từ chung đến riêng</a:t>
            </a:r>
            <a:r>
              <a:rPr lang="en-US" sz="2800">
                <a:solidFill>
                  <a:schemeClr val="tx1">
                    <a:lumMod val="95000"/>
                    <a:lumOff val="5000"/>
                  </a:schemeClr>
                </a:solidFill>
                <a:latin typeface="Arial" pitchFamily="34" charset="0"/>
                <a:cs typeface="Arial" pitchFamily="34" charset="0"/>
              </a:rPr>
              <a:t>.</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Đầu tiên đưa ra các lớp để mô tả những đối tượng chung, sau đó dẫn xuất tới các đối tượng ngày một cụ thể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82</a:t>
            </a:fld>
            <a:endParaRPr lang="en-US"/>
          </a:p>
        </p:txBody>
      </p:sp>
    </p:spTree>
    <p:extLst>
      <p:ext uri="{BB962C8B-B14F-4D97-AF65-F5344CB8AC3E}">
        <p14:creationId xmlns:p14="http://schemas.microsoft.com/office/powerpoint/2010/main" val="35948611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thừa kế (tt)</a:t>
            </a:r>
          </a:p>
        </p:txBody>
      </p:sp>
      <p:sp>
        <p:nvSpPr>
          <p:cNvPr id="3" name="Content Placeholder 2"/>
          <p:cNvSpPr>
            <a:spLocks noGrp="1"/>
          </p:cNvSpPr>
          <p:nvPr>
            <p:ph idx="1"/>
          </p:nvPr>
        </p:nvSpPr>
        <p:spPr>
          <a:xfrm>
            <a:off x="304800" y="1628056"/>
            <a:ext cx="8382000" cy="4925144"/>
          </a:xfrm>
        </p:spPr>
        <p:txBody>
          <a:bodyPr>
            <a:normAutofit/>
          </a:bodyPr>
          <a:lstStyle/>
          <a:p>
            <a:pPr marL="463550" indent="-463550" algn="just">
              <a:lnSpc>
                <a:spcPct val="130000"/>
              </a:lnSpc>
              <a:spcBef>
                <a:spcPts val="300"/>
              </a:spcBef>
              <a:spcAft>
                <a:spcPts val="300"/>
              </a:spcAft>
              <a:buFont typeface="+mj-lt"/>
              <a:buAutoNum type="arabicParenR" startAt="4"/>
            </a:pPr>
            <a:r>
              <a:rPr lang="en-US" sz="2800" u="sng">
                <a:solidFill>
                  <a:schemeClr val="tx1">
                    <a:lumMod val="95000"/>
                    <a:lumOff val="5000"/>
                  </a:schemeClr>
                </a:solidFill>
                <a:latin typeface="Arial" pitchFamily="34" charset="0"/>
                <a:cs typeface="Arial" pitchFamily="34" charset="0"/>
              </a:rPr>
              <a:t>Tính thừa kế cũng được dùng trong việc thiết kế bài toán chung và bài toán bộ phận</a:t>
            </a:r>
            <a:r>
              <a:rPr lang="en-US" sz="2800">
                <a:solidFill>
                  <a:schemeClr val="tx1">
                    <a:lumMod val="95000"/>
                    <a:lumOff val="5000"/>
                  </a:schemeClr>
                </a:solidFill>
                <a:latin typeface="Arial" pitchFamily="34" charset="0"/>
                <a:cs typeface="Arial" pitchFamily="34" charset="0"/>
              </a:rPr>
              <a:t>.</a:t>
            </a:r>
          </a:p>
          <a:p>
            <a:pPr marL="46355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Khi đó ta có thể định nghĩa các lớp cho các bài toán bộ phận và lớp cho bài toán chung sẽ là lớp dẫn xuất của các lớp trên.</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83</a:t>
            </a:fld>
            <a:endParaRPr lang="en-US"/>
          </a:p>
        </p:txBody>
      </p:sp>
    </p:spTree>
    <p:extLst>
      <p:ext uri="{BB962C8B-B14F-4D97-AF65-F5344CB8AC3E}">
        <p14:creationId xmlns:p14="http://schemas.microsoft.com/office/powerpoint/2010/main" val="23254485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Quan hệ 1-n (tt)</a:t>
            </a:r>
          </a:p>
        </p:txBody>
      </p:sp>
      <p:sp>
        <p:nvSpPr>
          <p:cNvPr id="3" name="Content Placeholder 2"/>
          <p:cNvSpPr>
            <a:spLocks noGrp="1"/>
          </p:cNvSpPr>
          <p:nvPr>
            <p:ph idx="1"/>
          </p:nvPr>
        </p:nvSpPr>
        <p:spPr>
          <a:xfrm>
            <a:off x="457200" y="1629104"/>
            <a:ext cx="8382000" cy="733096"/>
          </a:xfrm>
        </p:spPr>
        <p:txBody>
          <a:bodyPr>
            <a:normAutofit/>
          </a:bodyPr>
          <a:lstStyle/>
          <a:p>
            <a:pPr marL="463550" indent="-463550" algn="just">
              <a:lnSpc>
                <a:spcPct val="130000"/>
              </a:lnSpc>
              <a:spcBef>
                <a:spcPts val="300"/>
              </a:spcBef>
              <a:spcAft>
                <a:spcPts val="300"/>
              </a:spcAft>
              <a:buFont typeface="Wingdings" pitchFamily="2" charset="2"/>
              <a:buChar char="v"/>
            </a:pPr>
            <a:r>
              <a:rPr lang="en-US" b="1">
                <a:solidFill>
                  <a:schemeClr val="tx1">
                    <a:lumMod val="95000"/>
                    <a:lumOff val="5000"/>
                  </a:schemeClr>
                </a:solidFill>
                <a:latin typeface="Arial" pitchFamily="34" charset="0"/>
                <a:cs typeface="Arial" pitchFamily="34" charset="0"/>
              </a:rPr>
              <a:t>Ví dụ:</a:t>
            </a:r>
            <a:endParaRPr lang="vi-VN"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grpSp>
        <p:nvGrpSpPr>
          <p:cNvPr id="25" name="Group 24"/>
          <p:cNvGrpSpPr/>
          <p:nvPr/>
        </p:nvGrpSpPr>
        <p:grpSpPr>
          <a:xfrm>
            <a:off x="1409700" y="25146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LOPHOC</a:t>
                </a: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HOCSINH</a:t>
                </a: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a:solidFill>
                      <a:srgbClr val="0000FF"/>
                    </a:solidFill>
                  </a:rPr>
                  <a:t>Có</a:t>
                </a:r>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90600" y="3810000"/>
            <a:ext cx="6781800" cy="785648"/>
            <a:chOff x="571500" y="3581400"/>
            <a:chExt cx="6781800" cy="785648"/>
          </a:xfrm>
        </p:grpSpPr>
        <p:grpSp>
          <p:nvGrpSpPr>
            <p:cNvPr id="12" name="Group 11"/>
            <p:cNvGrpSpPr/>
            <p:nvPr/>
          </p:nvGrpSpPr>
          <p:grpSpPr>
            <a:xfrm>
              <a:off x="571500" y="3581400"/>
              <a:ext cx="6781800" cy="785648"/>
              <a:chOff x="1714500" y="4953000"/>
              <a:chExt cx="6781800" cy="785648"/>
            </a:xfrm>
          </p:grpSpPr>
          <p:sp>
            <p:nvSpPr>
              <p:cNvPr id="13" name="Rectangle 12"/>
              <p:cNvSpPr/>
              <p:nvPr/>
            </p:nvSpPr>
            <p:spPr>
              <a:xfrm>
                <a:off x="17145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PHONGBAN</a:t>
                </a: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NHANVIEN</a:t>
                </a:r>
              </a:p>
            </p:txBody>
          </p:sp>
          <p:cxnSp>
            <p:nvCxnSpPr>
              <p:cNvPr id="15" name="Straight Connector 14"/>
              <p:cNvCxnSpPr>
                <a:cxnSpLocks/>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4953000"/>
                <a:ext cx="1828800" cy="461665"/>
              </a:xfrm>
              <a:prstGeom prst="rect">
                <a:avLst/>
              </a:prstGeom>
              <a:noFill/>
            </p:spPr>
            <p:txBody>
              <a:bodyPr wrap="square" rtlCol="0">
                <a:spAutoFit/>
              </a:bodyPr>
              <a:lstStyle/>
              <a:p>
                <a:pPr algn="ctr"/>
                <a:r>
                  <a:rPr lang="en-US" sz="2400">
                    <a:solidFill>
                      <a:srgbClr val="0000FF"/>
                    </a:solidFill>
                  </a:rPr>
                  <a:t>Có</a:t>
                </a:r>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1409700" y="5257800"/>
            <a:ext cx="6362700" cy="762000"/>
            <a:chOff x="990600" y="5029200"/>
            <a:chExt cx="6362700" cy="762000"/>
          </a:xfrm>
        </p:grpSpPr>
        <p:grpSp>
          <p:nvGrpSpPr>
            <p:cNvPr id="17" name="Group 16"/>
            <p:cNvGrpSpPr/>
            <p:nvPr/>
          </p:nvGrpSpPr>
          <p:grpSpPr>
            <a:xfrm>
              <a:off x="990600" y="5029200"/>
              <a:ext cx="6362700" cy="762000"/>
              <a:chOff x="2133600" y="4976648"/>
              <a:chExt cx="6362700" cy="762000"/>
            </a:xfrm>
          </p:grpSpPr>
          <p:sp>
            <p:nvSpPr>
              <p:cNvPr id="18" name="Rectangle 17"/>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THELOAI</a:t>
                </a: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SACH</a:t>
                </a:r>
              </a:p>
            </p:txBody>
          </p:sp>
          <p:cxnSp>
            <p:nvCxnSpPr>
              <p:cNvPr id="20" name="Straight Connector 19"/>
              <p:cNvCxnSpPr>
                <a:stCxn id="18" idx="3"/>
                <a:endCxn id="19"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4976648"/>
                <a:ext cx="1676400" cy="461665"/>
              </a:xfrm>
              <a:prstGeom prst="rect">
                <a:avLst/>
              </a:prstGeom>
              <a:noFill/>
            </p:spPr>
            <p:txBody>
              <a:bodyPr wrap="square" rtlCol="0">
                <a:spAutoFit/>
              </a:bodyPr>
              <a:lstStyle/>
              <a:p>
                <a:pPr algn="ctr"/>
                <a:r>
                  <a:rPr lang="en-US" sz="2400">
                    <a:solidFill>
                      <a:srgbClr val="0000FF"/>
                    </a:solidFill>
                  </a:rPr>
                  <a:t>Có</a:t>
                </a:r>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7</TotalTime>
  <Words>7616</Words>
  <Application>Microsoft Office PowerPoint</Application>
  <PresentationFormat>On-screen Show (4:3)</PresentationFormat>
  <Paragraphs>1166</Paragraphs>
  <Slides>84</Slides>
  <Notes>82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5" baseType="lpstr">
      <vt:lpstr>Arial</vt:lpstr>
      <vt:lpstr>Calibri</vt:lpstr>
      <vt:lpstr>Consolas</vt:lpstr>
      <vt:lpstr>Courier New</vt:lpstr>
      <vt:lpstr>Sylfaen</vt:lpstr>
      <vt:lpstr>Symbol</vt:lpstr>
      <vt:lpstr>Times New Roman</vt:lpstr>
      <vt:lpstr>Verdana</vt:lpstr>
      <vt:lpstr>Wingdings</vt:lpstr>
      <vt:lpstr>Template</vt:lpstr>
      <vt:lpstr>Document</vt:lpstr>
      <vt:lpstr>DẪN XUẤT VÀ THỪA KẾ</vt:lpstr>
      <vt:lpstr>Nội dung</vt:lpstr>
      <vt:lpstr>1. Quan hệ giữa các lớp đối tượng</vt:lpstr>
      <vt:lpstr>1.1 Quan hệ 1-1</vt:lpstr>
      <vt:lpstr>1.1 Quan hệ 1-1 (tt)</vt:lpstr>
      <vt:lpstr>1.1 Quan hệ 1-1 (tt)</vt:lpstr>
      <vt:lpstr>1.2 Quan hệ 1-n</vt:lpstr>
      <vt:lpstr>1.2 Quan hệ 1-n</vt:lpstr>
      <vt:lpstr>1.2 Quan hệ 1-n (tt)</vt:lpstr>
      <vt:lpstr>1.3 Quan hệ n-n</vt:lpstr>
      <vt:lpstr>1.3 Quan hệ n-n (tt)</vt:lpstr>
      <vt:lpstr>1.3 Quan hệ n-n (tt)</vt:lpstr>
      <vt:lpstr>1.4 Quan hệ đặc biệt hóa – tổng quát hóa</vt:lpstr>
      <vt:lpstr>1.4 Quan hệ đặc biệt hóa – tổng quát hóa (tt)</vt:lpstr>
      <vt:lpstr>1.4 Quan hệ đặc biệt hóa – tổng quát hóa (tt)</vt:lpstr>
      <vt:lpstr>1.4 Quan hệ đặc biệt hóa – tổng quát hóa (tt)</vt:lpstr>
      <vt:lpstr>2. Lớp cơ sở và lớp dẫn xuất</vt:lpstr>
      <vt:lpstr>2. Lớp cơ sở và lớp dẫn xuất (tt)</vt:lpstr>
      <vt:lpstr>3. Tính thừa kế</vt:lpstr>
      <vt:lpstr>3.1 Khái niệm thừa kế</vt:lpstr>
      <vt:lpstr>3.2 Khai báo thừa kế</vt:lpstr>
      <vt:lpstr>3.2 Khai báo thừa kế (tt)</vt:lpstr>
      <vt:lpstr>3.2 Khai báo thừa kế (tt)</vt:lpstr>
      <vt:lpstr>3.2 Khai báo thừa kế (tt)</vt:lpstr>
      <vt:lpstr>3.2 Khai báo thừa kế (tt)</vt:lpstr>
      <vt:lpstr>3.3 Thừa kế và sự trùng tên</vt:lpstr>
      <vt:lpstr>3.3 Thừa kế và sự trùng tên – Ví dụ</vt:lpstr>
      <vt:lpstr>3.3 Thừa kế và sự trùng tên – Ví dụ (tt)</vt:lpstr>
      <vt:lpstr>3.4 Các loại thừa kế</vt:lpstr>
      <vt:lpstr>3.4.1 Đơn thừa kế</vt:lpstr>
      <vt:lpstr>3.4.1 Đơn thừa kế (tt)</vt:lpstr>
      <vt:lpstr>3.4.1 Đơn thừa kế – Ví dụ</vt:lpstr>
      <vt:lpstr>3.4.1 Đơn thừa kế – Ví dụ (tt)</vt:lpstr>
      <vt:lpstr>3.4.1 Đơn thừa kế – Ví dụ (tt)</vt:lpstr>
      <vt:lpstr>3.4.1 Đơn thừa kế – Ví dụ (tt)</vt:lpstr>
      <vt:lpstr>3.4.2 Đa thừa kế</vt:lpstr>
      <vt:lpstr>3.4.2 Đa thừa kế – Lớp cơ sở ảo</vt:lpstr>
      <vt:lpstr>3.4.2 Đa thừa kế – Lớp cơ sở ảo (tt)</vt:lpstr>
      <vt:lpstr>3.5 Thừa kế thuộc tính</vt:lpstr>
      <vt:lpstr>3.5 Thừa kế thuộc tính – Ví dụ</vt:lpstr>
      <vt:lpstr>3.6 Thừa kế phương thức</vt:lpstr>
      <vt:lpstr>3.6 Thừa kế phương thức (tt)</vt:lpstr>
      <vt:lpstr>3.6 Thừa kế phương thức – TH1</vt:lpstr>
      <vt:lpstr>3.6 Thừa kế phương thức – TH1 </vt:lpstr>
      <vt:lpstr>3.6 Thừa kế phương thức – TH3</vt:lpstr>
      <vt:lpstr>3.6 Thừa kế phương thức – TH4</vt:lpstr>
      <vt:lpstr>3.6 Thừa kế phương thức – TH4</vt:lpstr>
      <vt:lpstr>3.6 Thừa kế phương thức – TH4</vt:lpstr>
      <vt:lpstr>3.7 Lớp cơ sở là thành phần của lớp dẫn xuất</vt:lpstr>
      <vt:lpstr>3.7 Lớp cơ sở là thành phần của lớp dẫn xuất – Ví dụ</vt:lpstr>
      <vt:lpstr>3.8 Phạm vi truy xuất</vt:lpstr>
      <vt:lpstr>3.8 Phạm vi truy xuất (tt)</vt:lpstr>
      <vt:lpstr>3.8.1 Truy xuất theo chiều dọc</vt:lpstr>
      <vt:lpstr>3.8.1 Truy xuất theo chiều dọc – Ví dụ</vt:lpstr>
      <vt:lpstr>3.8.1 Truy xuất theo chiều dọc – Ví dụ (tt)</vt:lpstr>
      <vt:lpstr>3.8.1.1 Thành phần private</vt:lpstr>
      <vt:lpstr>3.8.1.1 Thành phần private – Ví dụ</vt:lpstr>
      <vt:lpstr>3.8.1.1 Thành phần private – Ví dụ (tt)</vt:lpstr>
      <vt:lpstr>3.8.1.1 Thành phần private – Ví dụ (tt)</vt:lpstr>
      <vt:lpstr>3.8.1.2 Thành phần public</vt:lpstr>
      <vt:lpstr>3.8.1.3 Thành phần protected</vt:lpstr>
      <vt:lpstr>3.8.1.3 Thành phần protected – Ví dụ</vt:lpstr>
      <vt:lpstr>3.8.1.3 Thành phần protected – Ví dụ (tt)</vt:lpstr>
      <vt:lpstr>3.8.2 Truy xuất theo chiều ngang</vt:lpstr>
      <vt:lpstr>3.8.2 Truy xuất theo chiều ngang (tt)</vt:lpstr>
      <vt:lpstr>3.8.2 Truy xuất theo chiều ngang (tt)</vt:lpstr>
      <vt:lpstr>3.8.2 Truy xuất theo chiều ngang (tt)</vt:lpstr>
      <vt:lpstr>3.8.2 Truy xuất theo chiều ngang – Ví dụ</vt:lpstr>
      <vt:lpstr>3.8.2 Truy xuất theo chiều ngang – Ví dụ (tt)</vt:lpstr>
      <vt:lpstr>4. Hàm tạo, hàm hủy và hàm toán tử gán trong thừa kế</vt:lpstr>
      <vt:lpstr>4.1 Hàm tạo của lớp dẫn xuất</vt:lpstr>
      <vt:lpstr>4.1 Hàm tạo của lớp dẫn xuất (tt)</vt:lpstr>
      <vt:lpstr>4.1 Hàm tạo của lớp dẫn xuất – Ví dụ</vt:lpstr>
      <vt:lpstr>4.1 Hàm tạo của lớp dẫn xuất – Ví dụ (tt)</vt:lpstr>
      <vt:lpstr>4.2 Hàm toán tử gán của lớp dẫn xuất</vt:lpstr>
      <vt:lpstr>4.2 Hàm toán tử gán của lớp dẫn xuất – Ví dụ</vt:lpstr>
      <vt:lpstr>4.3 Hàm tạo sao chép của lớp dẫn xuất</vt:lpstr>
      <vt:lpstr>4.4 Hàm hủy của lớp dẫn xuất</vt:lpstr>
      <vt:lpstr>4.4 Hàm hủy của lớp dẫn xuất – Ví dụ</vt:lpstr>
      <vt:lpstr>5. Ứng dụng của tính thừa kế</vt:lpstr>
      <vt:lpstr>5. Ứng dụng của tính thừa kế (tt)</vt:lpstr>
      <vt:lpstr>5. Ứng dụng của tính thừa kế (tt)</vt:lpstr>
      <vt:lpstr>5. Ứng dụng của tính thừa kế (tt)</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Nguyễn Trịnh Đông</cp:lastModifiedBy>
  <cp:revision>1127</cp:revision>
  <cp:lastPrinted>1601-01-01T00:00:00Z</cp:lastPrinted>
  <dcterms:created xsi:type="dcterms:W3CDTF">1601-01-01T00:00:00Z</dcterms:created>
  <dcterms:modified xsi:type="dcterms:W3CDTF">2021-03-20T08:33:34Z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