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Lato Bold" charset="1" panose="020F0502020204030203"/>
      <p:regular r:id="rId21"/>
    </p:embeddedFont>
    <p:embeddedFont>
      <p:font typeface="League Spartan" charset="1" panose="00000800000000000000"/>
      <p:regular r:id="rId22"/>
    </p:embeddedFont>
    <p:embeddedFont>
      <p:font typeface="Poppins" charset="1" panose="00000500000000000000"/>
      <p:regular r:id="rId23"/>
    </p:embeddedFont>
    <p:embeddedFont>
      <p:font typeface="Canva Sans" charset="1" panose="020B0503030501040103"/>
      <p:regular r:id="rId24"/>
    </p:embeddedFont>
    <p:embeddedFont>
      <p:font typeface="Canva Sans Bold"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593C8F"/>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648322" y="2911769"/>
            <a:ext cx="7218503" cy="1375851"/>
          </a:xfrm>
          <a:prstGeom prst="rect">
            <a:avLst/>
          </a:prstGeom>
        </p:spPr>
        <p:txBody>
          <a:bodyPr anchor="t" rtlCol="false" tIns="0" lIns="0" bIns="0" rIns="0">
            <a:spAutoFit/>
          </a:bodyPr>
          <a:lstStyle/>
          <a:p>
            <a:pPr algn="l">
              <a:lnSpc>
                <a:spcPts val="11265"/>
              </a:lnSpc>
              <a:spcBef>
                <a:spcPct val="0"/>
              </a:spcBef>
            </a:pPr>
            <a:r>
              <a:rPr lang="en-US" b="true" sz="8046">
                <a:solidFill>
                  <a:srgbClr val="000000"/>
                </a:solidFill>
                <a:latin typeface="Lato Bold"/>
                <a:ea typeface="Lato Bold"/>
                <a:cs typeface="Lato Bold"/>
                <a:sym typeface="Lato Bold"/>
              </a:rPr>
              <a:t>CA3</a:t>
            </a:r>
          </a:p>
        </p:txBody>
      </p:sp>
      <p:sp>
        <p:nvSpPr>
          <p:cNvPr name="TextBox 7" id="7"/>
          <p:cNvSpPr txBox="true"/>
          <p:nvPr/>
        </p:nvSpPr>
        <p:spPr>
          <a:xfrm rot="0">
            <a:off x="3648322" y="4106715"/>
            <a:ext cx="10991397" cy="1627688"/>
          </a:xfrm>
          <a:prstGeom prst="rect">
            <a:avLst/>
          </a:prstGeom>
        </p:spPr>
        <p:txBody>
          <a:bodyPr anchor="t" rtlCol="false" tIns="0" lIns="0" bIns="0" rIns="0">
            <a:spAutoFit/>
          </a:bodyPr>
          <a:lstStyle/>
          <a:p>
            <a:pPr algn="l">
              <a:lnSpc>
                <a:spcPts val="13343"/>
              </a:lnSpc>
              <a:spcBef>
                <a:spcPct val="0"/>
              </a:spcBef>
            </a:pPr>
            <a:r>
              <a:rPr lang="en-US" sz="9530">
                <a:solidFill>
                  <a:srgbClr val="593C8F"/>
                </a:solidFill>
                <a:latin typeface="League Spartan"/>
                <a:ea typeface="League Spartan"/>
                <a:cs typeface="League Spartan"/>
                <a:sym typeface="League Spartan"/>
              </a:rPr>
              <a:t>PRESENTATION</a:t>
            </a:r>
          </a:p>
        </p:txBody>
      </p:sp>
      <p:sp>
        <p:nvSpPr>
          <p:cNvPr name="AutoShape 8" id="8"/>
          <p:cNvSpPr/>
          <p:nvPr/>
        </p:nvSpPr>
        <p:spPr>
          <a:xfrm flipV="true">
            <a:off x="3648322" y="5611372"/>
            <a:ext cx="9687995" cy="20505"/>
          </a:xfrm>
          <a:prstGeom prst="line">
            <a:avLst/>
          </a:prstGeom>
          <a:ln cap="flat" w="38100">
            <a:solidFill>
              <a:srgbClr val="000000"/>
            </a:solidFill>
            <a:prstDash val="solid"/>
            <a:headEnd type="none" len="sm" w="sm"/>
            <a:tailEnd type="none" len="sm" w="sm"/>
          </a:ln>
        </p:spPr>
      </p:sp>
      <p:sp>
        <p:nvSpPr>
          <p:cNvPr name="Freeform 9" id="9"/>
          <p:cNvSpPr/>
          <p:nvPr/>
        </p:nvSpPr>
        <p:spPr>
          <a:xfrm flipH="false" flipV="false" rot="0">
            <a:off x="13763158" y="387350"/>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3648322" y="5886593"/>
            <a:ext cx="9687995" cy="893419"/>
          </a:xfrm>
          <a:prstGeom prst="rect">
            <a:avLst/>
          </a:prstGeom>
        </p:spPr>
        <p:txBody>
          <a:bodyPr anchor="t" rtlCol="false" tIns="0" lIns="0" bIns="0" rIns="0">
            <a:spAutoFit/>
          </a:bodyPr>
          <a:lstStyle/>
          <a:p>
            <a:pPr algn="l">
              <a:lnSpc>
                <a:spcPts val="6932"/>
              </a:lnSpc>
              <a:spcBef>
                <a:spcPct val="0"/>
              </a:spcBef>
            </a:pPr>
            <a:r>
              <a:rPr lang="en-US" sz="4952">
                <a:solidFill>
                  <a:srgbClr val="000000"/>
                </a:solidFill>
                <a:latin typeface="Poppins"/>
                <a:ea typeface="Poppins"/>
                <a:cs typeface="Poppins"/>
                <a:sym typeface="Poppins"/>
              </a:rPr>
              <a:t>Online Notes Sharing  platform</a:t>
            </a:r>
          </a:p>
        </p:txBody>
      </p:sp>
      <p:sp>
        <p:nvSpPr>
          <p:cNvPr name="TextBox 11" id="11"/>
          <p:cNvSpPr txBox="true"/>
          <p:nvPr/>
        </p:nvSpPr>
        <p:spPr>
          <a:xfrm rot="0">
            <a:off x="3648322" y="8027787"/>
            <a:ext cx="6242310" cy="1200951"/>
          </a:xfrm>
          <a:prstGeom prst="rect">
            <a:avLst/>
          </a:prstGeom>
        </p:spPr>
        <p:txBody>
          <a:bodyPr anchor="t" rtlCol="false" tIns="0" lIns="0" bIns="0" rIns="0">
            <a:spAutoFit/>
          </a:bodyPr>
          <a:lstStyle/>
          <a:p>
            <a:pPr algn="just">
              <a:lnSpc>
                <a:spcPts val="4852"/>
              </a:lnSpc>
            </a:pPr>
            <a:r>
              <a:rPr lang="en-US" sz="3466">
                <a:solidFill>
                  <a:srgbClr val="000000"/>
                </a:solidFill>
                <a:latin typeface="Canva Sans"/>
                <a:ea typeface="Canva Sans"/>
                <a:cs typeface="Canva Sans"/>
                <a:sym typeface="Canva Sans"/>
              </a:rPr>
              <a:t>Project by :</a:t>
            </a:r>
          </a:p>
          <a:p>
            <a:pPr algn="just">
              <a:lnSpc>
                <a:spcPts val="4852"/>
              </a:lnSpc>
            </a:pPr>
            <a:r>
              <a:rPr lang="en-US" sz="3466">
                <a:solidFill>
                  <a:srgbClr val="000000"/>
                </a:solidFill>
                <a:latin typeface="Canva Sans"/>
                <a:ea typeface="Canva Sans"/>
                <a:cs typeface="Canva Sans"/>
                <a:sym typeface="Canva Sans"/>
              </a:rPr>
              <a:t>Tushar Bhardwaj  (12216999 )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3491642" y="2095782"/>
            <a:ext cx="11304715" cy="7630683"/>
          </a:xfrm>
          <a:custGeom>
            <a:avLst/>
            <a:gdLst/>
            <a:ahLst/>
            <a:cxnLst/>
            <a:rect r="r" b="b" t="t" l="l"/>
            <a:pathLst>
              <a:path h="7630683" w="11304715">
                <a:moveTo>
                  <a:pt x="0" y="0"/>
                </a:moveTo>
                <a:lnTo>
                  <a:pt x="11304716" y="0"/>
                </a:lnTo>
                <a:lnTo>
                  <a:pt x="11304716" y="7630683"/>
                </a:lnTo>
                <a:lnTo>
                  <a:pt x="0" y="7630683"/>
                </a:lnTo>
                <a:lnTo>
                  <a:pt x="0" y="0"/>
                </a:lnTo>
                <a:close/>
              </a:path>
            </a:pathLst>
          </a:custGeom>
          <a:blipFill>
            <a:blip r:embed="rId3"/>
            <a:stretch>
              <a:fillRect l="0" t="0" r="0" b="0"/>
            </a:stretch>
          </a:blipFill>
        </p:spPr>
      </p:sp>
      <p:sp>
        <p:nvSpPr>
          <p:cNvPr name="TextBox 4" id="4"/>
          <p:cNvSpPr txBox="true"/>
          <p:nvPr/>
        </p:nvSpPr>
        <p:spPr>
          <a:xfrm rot="0">
            <a:off x="5826983" y="537514"/>
            <a:ext cx="6270535" cy="887122"/>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Data Flow - Upload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flipV="true">
            <a:off x="7209012" y="969747"/>
            <a:ext cx="3869977" cy="39904"/>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6132537" y="156232"/>
            <a:ext cx="6022926" cy="1659212"/>
          </a:xfrm>
          <a:prstGeom prst="rect">
            <a:avLst/>
          </a:prstGeom>
        </p:spPr>
        <p:txBody>
          <a:bodyPr anchor="t" rtlCol="false" tIns="0" lIns="0" bIns="0" rIns="0">
            <a:spAutoFit/>
          </a:bodyPr>
          <a:lstStyle/>
          <a:p>
            <a:pPr algn="ctr">
              <a:lnSpc>
                <a:spcPts val="6693"/>
              </a:lnSpc>
              <a:spcBef>
                <a:spcPct val="0"/>
              </a:spcBef>
            </a:pPr>
            <a:r>
              <a:rPr lang="en-US" sz="4780">
                <a:solidFill>
                  <a:srgbClr val="593C8F"/>
                </a:solidFill>
                <a:latin typeface="League Spartan"/>
                <a:ea typeface="League Spartan"/>
                <a:cs typeface="League Spartan"/>
                <a:sym typeface="League Spartan"/>
              </a:rPr>
              <a:t>WORKING OF DOWNLOAD</a:t>
            </a:r>
          </a:p>
        </p:txBody>
      </p:sp>
      <p:sp>
        <p:nvSpPr>
          <p:cNvPr name="TextBox 5" id="5"/>
          <p:cNvSpPr txBox="true"/>
          <p:nvPr/>
        </p:nvSpPr>
        <p:spPr>
          <a:xfrm rot="0">
            <a:off x="-145399" y="2966139"/>
            <a:ext cx="18324350" cy="5980794"/>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Check File Parameter</a:t>
            </a:r>
            <a:r>
              <a:rPr lang="en-US" sz="3399">
                <a:solidFill>
                  <a:srgbClr val="593C8F"/>
                </a:solidFill>
                <a:latin typeface="Canva Sans"/>
                <a:ea typeface="Canva Sans"/>
                <a:cs typeface="Canva Sans"/>
                <a:sym typeface="Canva Sans"/>
              </a:rPr>
              <a:t>: It checks if the file parameter is set in the URL. This parameter determines which file the user wants to download.</a:t>
            </a: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File Existence Verification:</a:t>
            </a:r>
            <a:r>
              <a:rPr lang="en-US" sz="3399">
                <a:solidFill>
                  <a:srgbClr val="593C8F"/>
                </a:solidFill>
                <a:latin typeface="Canva Sans"/>
                <a:ea typeface="Canva Sans"/>
                <a:cs typeface="Canva Sans"/>
                <a:sym typeface="Canva Sans"/>
              </a:rPr>
              <a:t> It constructs the path for the file in the uploads folder and checks if the file actually exists.</a:t>
            </a: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Set Download Headers: </a:t>
            </a:r>
            <a:r>
              <a:rPr lang="en-US" sz="3399">
                <a:solidFill>
                  <a:srgbClr val="593C8F"/>
                </a:solidFill>
                <a:latin typeface="Canva Sans"/>
                <a:ea typeface="Canva Sans"/>
                <a:cs typeface="Canva Sans"/>
                <a:sym typeface="Canva Sans"/>
              </a:rPr>
              <a:t>It sets various HTTP headers to prepare the file for download. These headers ensure that the file is downloaded as an attachment rather than displayed in the browser.</a:t>
            </a: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Send File to User:</a:t>
            </a:r>
            <a:r>
              <a:rPr lang="en-US" sz="3399">
                <a:solidFill>
                  <a:srgbClr val="593C8F"/>
                </a:solidFill>
                <a:latin typeface="Canva Sans"/>
                <a:ea typeface="Canva Sans"/>
                <a:cs typeface="Canva Sans"/>
                <a:sym typeface="Canva Sans"/>
              </a:rPr>
              <a:t> The readfile function reads the file from the server and sends it to the user’s browser, allowing them to download the file. </a:t>
            </a:r>
          </a:p>
          <a:p>
            <a:pPr algn="just">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2890988" y="1594407"/>
            <a:ext cx="12142525" cy="8196204"/>
          </a:xfrm>
          <a:custGeom>
            <a:avLst/>
            <a:gdLst/>
            <a:ahLst/>
            <a:cxnLst/>
            <a:rect r="r" b="b" t="t" l="l"/>
            <a:pathLst>
              <a:path h="8196204" w="12142525">
                <a:moveTo>
                  <a:pt x="0" y="0"/>
                </a:moveTo>
                <a:lnTo>
                  <a:pt x="12142525" y="0"/>
                </a:lnTo>
                <a:lnTo>
                  <a:pt x="12142525" y="8196204"/>
                </a:lnTo>
                <a:lnTo>
                  <a:pt x="0" y="8196204"/>
                </a:lnTo>
                <a:lnTo>
                  <a:pt x="0" y="0"/>
                </a:lnTo>
                <a:close/>
              </a:path>
            </a:pathLst>
          </a:custGeom>
          <a:blipFill>
            <a:blip r:embed="rId3"/>
            <a:stretch>
              <a:fillRect l="0" t="0" r="0" b="0"/>
            </a:stretch>
          </a:blipFill>
        </p:spPr>
      </p:sp>
      <p:sp>
        <p:nvSpPr>
          <p:cNvPr name="TextBox 4" id="4"/>
          <p:cNvSpPr txBox="true"/>
          <p:nvPr/>
        </p:nvSpPr>
        <p:spPr>
          <a:xfrm rot="0">
            <a:off x="5518571" y="537514"/>
            <a:ext cx="6887359" cy="887122"/>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Data Flow -Download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flipV="true">
            <a:off x="7209012" y="969747"/>
            <a:ext cx="3869977" cy="39904"/>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6132537" y="156232"/>
            <a:ext cx="6022926" cy="1659212"/>
          </a:xfrm>
          <a:prstGeom prst="rect">
            <a:avLst/>
          </a:prstGeom>
        </p:spPr>
        <p:txBody>
          <a:bodyPr anchor="t" rtlCol="false" tIns="0" lIns="0" bIns="0" rIns="0">
            <a:spAutoFit/>
          </a:bodyPr>
          <a:lstStyle/>
          <a:p>
            <a:pPr algn="ctr">
              <a:lnSpc>
                <a:spcPts val="6693"/>
              </a:lnSpc>
              <a:spcBef>
                <a:spcPct val="0"/>
              </a:spcBef>
            </a:pPr>
            <a:r>
              <a:rPr lang="en-US" sz="4780">
                <a:solidFill>
                  <a:srgbClr val="593C8F"/>
                </a:solidFill>
                <a:latin typeface="League Spartan"/>
                <a:ea typeface="League Spartan"/>
                <a:cs typeface="League Spartan"/>
                <a:sym typeface="League Spartan"/>
              </a:rPr>
              <a:t>WORKING OF DELETE</a:t>
            </a:r>
          </a:p>
        </p:txBody>
      </p:sp>
      <p:sp>
        <p:nvSpPr>
          <p:cNvPr name="TextBox 5" id="5"/>
          <p:cNvSpPr txBox="true"/>
          <p:nvPr/>
        </p:nvSpPr>
        <p:spPr>
          <a:xfrm rot="0">
            <a:off x="-145399" y="2966139"/>
            <a:ext cx="18324350" cy="5380746"/>
          </a:xfrm>
          <a:prstGeom prst="rect">
            <a:avLst/>
          </a:prstGeom>
        </p:spPr>
        <p:txBody>
          <a:bodyPr anchor="t" rtlCol="false" tIns="0" lIns="0" bIns="0" rIns="0">
            <a:spAutoFit/>
          </a:bodyPr>
          <a:lstStyle/>
          <a:p>
            <a:pPr algn="just">
              <a:lnSpc>
                <a:spcPts val="4759"/>
              </a:lnSpc>
            </a:pP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Check File Existence</a:t>
            </a:r>
            <a:r>
              <a:rPr lang="en-US" sz="3399">
                <a:solidFill>
                  <a:srgbClr val="593C8F"/>
                </a:solidFill>
                <a:latin typeface="Canva Sans"/>
                <a:ea typeface="Canva Sans"/>
                <a:cs typeface="Canva Sans"/>
                <a:sym typeface="Canva Sans"/>
              </a:rPr>
              <a:t>: It constructs the path to the file in the uploads directory and checks if the file exists. If the file is not found, it sets an error message.</a:t>
            </a: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Delete the File: </a:t>
            </a:r>
            <a:r>
              <a:rPr lang="en-US" sz="3399">
                <a:solidFill>
                  <a:srgbClr val="593C8F"/>
                </a:solidFill>
                <a:latin typeface="Canva Sans"/>
                <a:ea typeface="Canva Sans"/>
                <a:cs typeface="Canva Sans"/>
                <a:sym typeface="Canva Sans"/>
              </a:rPr>
              <a:t>If the file exists, the unlink function deletes it from the server. A success message is set if deletion is successful; otherwise, an error message is set.</a:t>
            </a: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Redirect with Message: </a:t>
            </a:r>
            <a:r>
              <a:rPr lang="en-US" sz="3399">
                <a:solidFill>
                  <a:srgbClr val="593C8F"/>
                </a:solidFill>
                <a:latin typeface="Canva Sans"/>
                <a:ea typeface="Canva Sans"/>
                <a:cs typeface="Canva Sans"/>
                <a:sym typeface="Canva Sans"/>
              </a:rPr>
              <a:t>After attempting the deletion, the script redirects the user back to index.php, passing a status message as a URL parameter. </a:t>
            </a:r>
          </a:p>
          <a:p>
            <a:pPr algn="just">
              <a:lnSpc>
                <a:spcPts val="4759"/>
              </a:lnSpc>
            </a:pPr>
          </a:p>
          <a:p>
            <a:pPr algn="just">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1646647" y="1650198"/>
            <a:ext cx="15450522" cy="8636802"/>
          </a:xfrm>
          <a:custGeom>
            <a:avLst/>
            <a:gdLst/>
            <a:ahLst/>
            <a:cxnLst/>
            <a:rect r="r" b="b" t="t" l="l"/>
            <a:pathLst>
              <a:path h="8636802" w="15450522">
                <a:moveTo>
                  <a:pt x="0" y="0"/>
                </a:moveTo>
                <a:lnTo>
                  <a:pt x="15450522" y="0"/>
                </a:lnTo>
                <a:lnTo>
                  <a:pt x="15450522" y="8636802"/>
                </a:lnTo>
                <a:lnTo>
                  <a:pt x="0" y="8636802"/>
                </a:lnTo>
                <a:lnTo>
                  <a:pt x="0" y="0"/>
                </a:lnTo>
                <a:close/>
              </a:path>
            </a:pathLst>
          </a:custGeom>
          <a:blipFill>
            <a:blip r:embed="rId3"/>
            <a:stretch>
              <a:fillRect l="-3999" t="0" r="0" b="0"/>
            </a:stretch>
          </a:blipFill>
        </p:spPr>
      </p:sp>
      <p:sp>
        <p:nvSpPr>
          <p:cNvPr name="TextBox 4" id="4"/>
          <p:cNvSpPr txBox="true"/>
          <p:nvPr/>
        </p:nvSpPr>
        <p:spPr>
          <a:xfrm rot="0">
            <a:off x="7359913" y="537514"/>
            <a:ext cx="3204675" cy="887122"/>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Data Flow</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671792" y="2325328"/>
            <a:ext cx="4957463" cy="821141"/>
          </a:xfrm>
          <a:prstGeom prst="rect">
            <a:avLst/>
          </a:prstGeom>
        </p:spPr>
        <p:txBody>
          <a:bodyPr anchor="t" rtlCol="false" tIns="0" lIns="0" bIns="0" rIns="0">
            <a:spAutoFit/>
          </a:bodyPr>
          <a:lstStyle/>
          <a:p>
            <a:pPr algn="l">
              <a:lnSpc>
                <a:spcPts val="6718"/>
              </a:lnSpc>
              <a:spcBef>
                <a:spcPct val="0"/>
              </a:spcBef>
            </a:pPr>
            <a:r>
              <a:rPr lang="en-US" sz="4798">
                <a:solidFill>
                  <a:srgbClr val="593C8F"/>
                </a:solidFill>
                <a:latin typeface="League Spartan"/>
                <a:ea typeface="League Spartan"/>
                <a:cs typeface="League Spartan"/>
                <a:sym typeface="League Spartan"/>
              </a:rPr>
              <a:t>THANK YOU !</a:t>
            </a:r>
          </a:p>
        </p:txBody>
      </p:sp>
      <p:sp>
        <p:nvSpPr>
          <p:cNvPr name="AutoShape 4" id="4"/>
          <p:cNvSpPr/>
          <p:nvPr/>
        </p:nvSpPr>
        <p:spPr>
          <a:xfrm flipV="true">
            <a:off x="713905" y="3513902"/>
            <a:ext cx="3774244"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5629255" y="2571750"/>
            <a:ext cx="290233" cy="5143500"/>
            <a:chOff x="0" y="0"/>
            <a:chExt cx="76440" cy="1354667"/>
          </a:xfrm>
        </p:grpSpPr>
        <p:sp>
          <p:nvSpPr>
            <p:cNvPr name="Freeform 6" id="6"/>
            <p:cNvSpPr/>
            <p:nvPr/>
          </p:nvSpPr>
          <p:spPr>
            <a:xfrm flipH="false" flipV="false" rot="0">
              <a:off x="0" y="0"/>
              <a:ext cx="76440" cy="1354667"/>
            </a:xfrm>
            <a:custGeom>
              <a:avLst/>
              <a:gdLst/>
              <a:ahLst/>
              <a:cxnLst/>
              <a:rect r="r" b="b" t="t" l="l"/>
              <a:pathLst>
                <a:path h="1354667" w="76440">
                  <a:moveTo>
                    <a:pt x="0" y="0"/>
                  </a:moveTo>
                  <a:lnTo>
                    <a:pt x="76440" y="0"/>
                  </a:lnTo>
                  <a:lnTo>
                    <a:pt x="76440" y="1354667"/>
                  </a:lnTo>
                  <a:lnTo>
                    <a:pt x="0" y="1354667"/>
                  </a:lnTo>
                  <a:close/>
                </a:path>
              </a:pathLst>
            </a:custGeom>
            <a:solidFill>
              <a:srgbClr val="593C8F"/>
            </a:solidFill>
          </p:spPr>
        </p:sp>
        <p:sp>
          <p:nvSpPr>
            <p:cNvPr name="TextBox 7" id="7"/>
            <p:cNvSpPr txBox="true"/>
            <p:nvPr/>
          </p:nvSpPr>
          <p:spPr>
            <a:xfrm>
              <a:off x="0" y="-47625"/>
              <a:ext cx="76440" cy="1402292"/>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499600" cy="10287000"/>
            <a:chOff x="0" y="0"/>
            <a:chExt cx="2501952" cy="2709333"/>
          </a:xfrm>
        </p:grpSpPr>
        <p:sp>
          <p:nvSpPr>
            <p:cNvPr name="Freeform 3" id="3"/>
            <p:cNvSpPr/>
            <p:nvPr/>
          </p:nvSpPr>
          <p:spPr>
            <a:xfrm flipH="false" flipV="false" rot="0">
              <a:off x="0" y="0"/>
              <a:ext cx="2501952" cy="2709333"/>
            </a:xfrm>
            <a:custGeom>
              <a:avLst/>
              <a:gdLst/>
              <a:ahLst/>
              <a:cxnLst/>
              <a:rect r="r" b="b" t="t" l="l"/>
              <a:pathLst>
                <a:path h="2709333" w="2501952">
                  <a:moveTo>
                    <a:pt x="0" y="0"/>
                  </a:moveTo>
                  <a:lnTo>
                    <a:pt x="2501952" y="0"/>
                  </a:lnTo>
                  <a:lnTo>
                    <a:pt x="2501952" y="2709333"/>
                  </a:lnTo>
                  <a:lnTo>
                    <a:pt x="0" y="2709333"/>
                  </a:lnTo>
                  <a:close/>
                </a:path>
              </a:pathLst>
            </a:custGeom>
            <a:solidFill>
              <a:srgbClr val="593C8F"/>
            </a:solidFill>
          </p:spPr>
        </p:sp>
        <p:sp>
          <p:nvSpPr>
            <p:cNvPr name="TextBox 4" id="4"/>
            <p:cNvSpPr txBox="true"/>
            <p:nvPr/>
          </p:nvSpPr>
          <p:spPr>
            <a:xfrm>
              <a:off x="0" y="-47625"/>
              <a:ext cx="2501952" cy="275695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752595" y="0"/>
            <a:ext cx="5535405" cy="2984777"/>
          </a:xfrm>
          <a:custGeom>
            <a:avLst/>
            <a:gdLst/>
            <a:ahLst/>
            <a:cxnLst/>
            <a:rect r="r" b="b" t="t" l="l"/>
            <a:pathLst>
              <a:path h="2984777" w="5535405">
                <a:moveTo>
                  <a:pt x="0" y="0"/>
                </a:moveTo>
                <a:lnTo>
                  <a:pt x="5535405" y="0"/>
                </a:lnTo>
                <a:lnTo>
                  <a:pt x="5535405" y="2984777"/>
                </a:lnTo>
                <a:lnTo>
                  <a:pt x="0" y="2984777"/>
                </a:lnTo>
                <a:lnTo>
                  <a:pt x="0" y="0"/>
                </a:lnTo>
                <a:close/>
              </a:path>
            </a:pathLst>
          </a:custGeom>
          <a:blipFill>
            <a:blip r:embed="rId2"/>
            <a:stretch>
              <a:fillRect l="0" t="0" r="0" b="0"/>
            </a:stretch>
          </a:blipFill>
        </p:spPr>
      </p:sp>
      <p:sp>
        <p:nvSpPr>
          <p:cNvPr name="Freeform 6" id="6"/>
          <p:cNvSpPr/>
          <p:nvPr/>
        </p:nvSpPr>
        <p:spPr>
          <a:xfrm flipH="false" flipV="false" rot="0">
            <a:off x="9947138" y="4882532"/>
            <a:ext cx="3096256" cy="3096256"/>
          </a:xfrm>
          <a:custGeom>
            <a:avLst/>
            <a:gdLst/>
            <a:ahLst/>
            <a:cxnLst/>
            <a:rect r="r" b="b" t="t" l="l"/>
            <a:pathLst>
              <a:path h="3096256" w="3096256">
                <a:moveTo>
                  <a:pt x="0" y="0"/>
                </a:moveTo>
                <a:lnTo>
                  <a:pt x="3096256" y="0"/>
                </a:lnTo>
                <a:lnTo>
                  <a:pt x="3096256" y="3096256"/>
                </a:lnTo>
                <a:lnTo>
                  <a:pt x="0" y="3096256"/>
                </a:lnTo>
                <a:lnTo>
                  <a:pt x="0" y="0"/>
                </a:lnTo>
                <a:close/>
              </a:path>
            </a:pathLst>
          </a:custGeom>
          <a:blipFill>
            <a:blip r:embed="rId3"/>
            <a:stretch>
              <a:fillRect l="0" t="0" r="0" b="0"/>
            </a:stretch>
          </a:blipFill>
        </p:spPr>
      </p:sp>
      <p:sp>
        <p:nvSpPr>
          <p:cNvPr name="Freeform 7" id="7"/>
          <p:cNvSpPr/>
          <p:nvPr/>
        </p:nvSpPr>
        <p:spPr>
          <a:xfrm flipH="false" flipV="false" rot="0">
            <a:off x="12752595" y="7124567"/>
            <a:ext cx="5414417" cy="3032074"/>
          </a:xfrm>
          <a:custGeom>
            <a:avLst/>
            <a:gdLst/>
            <a:ahLst/>
            <a:cxnLst/>
            <a:rect r="r" b="b" t="t" l="l"/>
            <a:pathLst>
              <a:path h="3032074" w="5414417">
                <a:moveTo>
                  <a:pt x="0" y="0"/>
                </a:moveTo>
                <a:lnTo>
                  <a:pt x="5414417" y="0"/>
                </a:lnTo>
                <a:lnTo>
                  <a:pt x="5414417" y="3032073"/>
                </a:lnTo>
                <a:lnTo>
                  <a:pt x="0" y="3032073"/>
                </a:lnTo>
                <a:lnTo>
                  <a:pt x="0" y="0"/>
                </a:lnTo>
                <a:close/>
              </a:path>
            </a:pathLst>
          </a:custGeom>
          <a:blipFill>
            <a:blip r:embed="rId4"/>
            <a:stretch>
              <a:fillRect l="0" t="0" r="0" b="0"/>
            </a:stretch>
          </a:blipFill>
        </p:spPr>
      </p:sp>
      <p:sp>
        <p:nvSpPr>
          <p:cNvPr name="Freeform 8" id="8"/>
          <p:cNvSpPr/>
          <p:nvPr/>
        </p:nvSpPr>
        <p:spPr>
          <a:xfrm flipH="false" flipV="false" rot="0">
            <a:off x="14850323" y="3623731"/>
            <a:ext cx="2151583" cy="3039538"/>
          </a:xfrm>
          <a:custGeom>
            <a:avLst/>
            <a:gdLst/>
            <a:ahLst/>
            <a:cxnLst/>
            <a:rect r="r" b="b" t="t" l="l"/>
            <a:pathLst>
              <a:path h="3039538" w="2151583">
                <a:moveTo>
                  <a:pt x="0" y="0"/>
                </a:moveTo>
                <a:lnTo>
                  <a:pt x="2151583" y="0"/>
                </a:lnTo>
                <a:lnTo>
                  <a:pt x="2151583" y="3039538"/>
                </a:lnTo>
                <a:lnTo>
                  <a:pt x="0" y="3039538"/>
                </a:lnTo>
                <a:lnTo>
                  <a:pt x="0" y="0"/>
                </a:lnTo>
                <a:close/>
              </a:path>
            </a:pathLst>
          </a:custGeom>
          <a:blipFill>
            <a:blip r:embed="rId5"/>
            <a:stretch>
              <a:fillRect l="0" t="0" r="0" b="0"/>
            </a:stretch>
          </a:blipFill>
        </p:spPr>
      </p:sp>
      <p:sp>
        <p:nvSpPr>
          <p:cNvPr name="Freeform 9" id="9"/>
          <p:cNvSpPr/>
          <p:nvPr/>
        </p:nvSpPr>
        <p:spPr>
          <a:xfrm flipH="false" flipV="false" rot="0">
            <a:off x="9790399" y="2342208"/>
            <a:ext cx="3252995" cy="2064844"/>
          </a:xfrm>
          <a:custGeom>
            <a:avLst/>
            <a:gdLst/>
            <a:ahLst/>
            <a:cxnLst/>
            <a:rect r="r" b="b" t="t" l="l"/>
            <a:pathLst>
              <a:path h="2064844" w="3252995">
                <a:moveTo>
                  <a:pt x="0" y="0"/>
                </a:moveTo>
                <a:lnTo>
                  <a:pt x="3252995" y="0"/>
                </a:lnTo>
                <a:lnTo>
                  <a:pt x="3252995" y="2064844"/>
                </a:lnTo>
                <a:lnTo>
                  <a:pt x="0" y="2064844"/>
                </a:lnTo>
                <a:lnTo>
                  <a:pt x="0" y="0"/>
                </a:lnTo>
                <a:close/>
              </a:path>
            </a:pathLst>
          </a:custGeom>
          <a:blipFill>
            <a:blip r:embed="rId6"/>
            <a:stretch>
              <a:fillRect l="0" t="0" r="0" b="0"/>
            </a:stretch>
          </a:blipFill>
        </p:spPr>
      </p:sp>
      <p:sp>
        <p:nvSpPr>
          <p:cNvPr name="TextBox 10" id="10"/>
          <p:cNvSpPr txBox="true"/>
          <p:nvPr/>
        </p:nvSpPr>
        <p:spPr>
          <a:xfrm rot="0">
            <a:off x="1428568" y="923925"/>
            <a:ext cx="7484179" cy="883027"/>
          </a:xfrm>
          <a:prstGeom prst="rect">
            <a:avLst/>
          </a:prstGeom>
        </p:spPr>
        <p:txBody>
          <a:bodyPr anchor="t" rtlCol="false" tIns="0" lIns="0" bIns="0" rIns="0">
            <a:spAutoFit/>
          </a:bodyPr>
          <a:lstStyle/>
          <a:p>
            <a:pPr algn="l">
              <a:lnSpc>
                <a:spcPts val="7172"/>
              </a:lnSpc>
              <a:spcBef>
                <a:spcPct val="0"/>
              </a:spcBef>
            </a:pPr>
            <a:r>
              <a:rPr lang="en-US" b="true" sz="5123">
                <a:solidFill>
                  <a:srgbClr val="FFFFFF"/>
                </a:solidFill>
                <a:latin typeface="Lato Bold"/>
                <a:ea typeface="Lato Bold"/>
                <a:cs typeface="Lato Bold"/>
                <a:sym typeface="Lato Bold"/>
              </a:rPr>
              <a:t>TECH STACK/TOOLS</a:t>
            </a:r>
          </a:p>
        </p:txBody>
      </p:sp>
      <p:sp>
        <p:nvSpPr>
          <p:cNvPr name="TextBox 11" id="11"/>
          <p:cNvSpPr txBox="true"/>
          <p:nvPr/>
        </p:nvSpPr>
        <p:spPr>
          <a:xfrm rot="0">
            <a:off x="603816" y="2358333"/>
            <a:ext cx="6704527" cy="6837338"/>
          </a:xfrm>
          <a:prstGeom prst="rect">
            <a:avLst/>
          </a:prstGeom>
        </p:spPr>
        <p:txBody>
          <a:bodyPr anchor="t" rtlCol="false" tIns="0" lIns="0" bIns="0" rIns="0">
            <a:spAutoFit/>
          </a:bodyPr>
          <a:lstStyle/>
          <a:p>
            <a:pPr algn="just" marL="1390787" indent="-695394" lvl="1">
              <a:lnSpc>
                <a:spcPts val="9018"/>
              </a:lnSpc>
              <a:buFont typeface="Arial"/>
              <a:buChar char="•"/>
            </a:pPr>
            <a:r>
              <a:rPr lang="en-US" b="true" sz="6441">
                <a:solidFill>
                  <a:srgbClr val="FFFFFF"/>
                </a:solidFill>
                <a:latin typeface="Canva Sans Bold"/>
                <a:ea typeface="Canva Sans Bold"/>
                <a:cs typeface="Canva Sans Bold"/>
                <a:sym typeface="Canva Sans Bold"/>
              </a:rPr>
              <a:t>HTML 5</a:t>
            </a:r>
          </a:p>
          <a:p>
            <a:pPr algn="just" marL="1390787" indent="-695394" lvl="1">
              <a:lnSpc>
                <a:spcPts val="9018"/>
              </a:lnSpc>
              <a:buFont typeface="Arial"/>
              <a:buChar char="•"/>
            </a:pPr>
            <a:r>
              <a:rPr lang="en-US" b="true" sz="6441">
                <a:solidFill>
                  <a:srgbClr val="FFFFFF"/>
                </a:solidFill>
                <a:latin typeface="Canva Sans Bold"/>
                <a:ea typeface="Canva Sans Bold"/>
                <a:cs typeface="Canva Sans Bold"/>
                <a:sym typeface="Canva Sans Bold"/>
              </a:rPr>
              <a:t>CSS</a:t>
            </a:r>
          </a:p>
          <a:p>
            <a:pPr algn="just" marL="1390787" indent="-695394" lvl="1">
              <a:lnSpc>
                <a:spcPts val="9018"/>
              </a:lnSpc>
              <a:buFont typeface="Arial"/>
              <a:buChar char="•"/>
            </a:pPr>
            <a:r>
              <a:rPr lang="en-US" b="true" sz="6441">
                <a:solidFill>
                  <a:srgbClr val="FFFFFF"/>
                </a:solidFill>
                <a:latin typeface="Canva Sans Bold"/>
                <a:ea typeface="Canva Sans Bold"/>
                <a:cs typeface="Canva Sans Bold"/>
                <a:sym typeface="Canva Sans Bold"/>
              </a:rPr>
              <a:t>PHP</a:t>
            </a:r>
          </a:p>
          <a:p>
            <a:pPr algn="just" marL="1390787" indent="-695394" lvl="1">
              <a:lnSpc>
                <a:spcPts val="9018"/>
              </a:lnSpc>
              <a:buFont typeface="Arial"/>
              <a:buChar char="•"/>
            </a:pPr>
            <a:r>
              <a:rPr lang="en-US" b="true" sz="6441">
                <a:solidFill>
                  <a:srgbClr val="FFFFFF"/>
                </a:solidFill>
                <a:latin typeface="Canva Sans Bold"/>
                <a:ea typeface="Canva Sans Bold"/>
                <a:cs typeface="Canva Sans Bold"/>
                <a:sym typeface="Canva Sans Bold"/>
              </a:rPr>
              <a:t>phpmyadmin</a:t>
            </a:r>
          </a:p>
          <a:p>
            <a:pPr algn="just" marL="1390787" indent="-695394" lvl="1">
              <a:lnSpc>
                <a:spcPts val="9018"/>
              </a:lnSpc>
              <a:buFont typeface="Arial"/>
              <a:buChar char="•"/>
            </a:pPr>
            <a:r>
              <a:rPr lang="en-US" b="true" sz="6441">
                <a:solidFill>
                  <a:srgbClr val="FFFFFF"/>
                </a:solidFill>
                <a:latin typeface="Canva Sans Bold"/>
                <a:ea typeface="Canva Sans Bold"/>
                <a:cs typeface="Canva Sans Bold"/>
                <a:sym typeface="Canva Sans Bold"/>
              </a:rPr>
              <a:t>Xamp Server</a:t>
            </a:r>
          </a:p>
          <a:p>
            <a:pPr algn="just" marL="1390787" indent="-695394" lvl="1">
              <a:lnSpc>
                <a:spcPts val="9018"/>
              </a:lnSpc>
              <a:buFont typeface="Arial"/>
              <a:buChar char="•"/>
            </a:pPr>
            <a:r>
              <a:rPr lang="en-US" b="true" sz="6441">
                <a:solidFill>
                  <a:srgbClr val="FFFFFF"/>
                </a:solidFill>
                <a:latin typeface="Canva Sans Bold"/>
                <a:ea typeface="Canva Sans Bold"/>
                <a:cs typeface="Canva Sans Bold"/>
                <a:sym typeface="Canva Sans Bold"/>
              </a:rPr>
              <a:t>Mysql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8959850" y="-4000500"/>
            <a:ext cx="368300" cy="18288000"/>
            <a:chOff x="0" y="0"/>
            <a:chExt cx="97001" cy="4816593"/>
          </a:xfrm>
        </p:grpSpPr>
        <p:sp>
          <p:nvSpPr>
            <p:cNvPr name="Freeform 4" id="4"/>
            <p:cNvSpPr/>
            <p:nvPr/>
          </p:nvSpPr>
          <p:spPr>
            <a:xfrm flipH="false" flipV="false" rot="0">
              <a:off x="0" y="0"/>
              <a:ext cx="97001" cy="4816592"/>
            </a:xfrm>
            <a:custGeom>
              <a:avLst/>
              <a:gdLst/>
              <a:ahLst/>
              <a:cxnLst/>
              <a:rect r="r" b="b" t="t" l="l"/>
              <a:pathLst>
                <a:path h="4816592" w="97001">
                  <a:moveTo>
                    <a:pt x="0" y="0"/>
                  </a:moveTo>
                  <a:lnTo>
                    <a:pt x="97001" y="0"/>
                  </a:lnTo>
                  <a:lnTo>
                    <a:pt x="97001" y="4816592"/>
                  </a:lnTo>
                  <a:lnTo>
                    <a:pt x="0" y="4816592"/>
                  </a:lnTo>
                  <a:close/>
                </a:path>
              </a:pathLst>
            </a:custGeom>
            <a:solidFill>
              <a:srgbClr val="593C8F"/>
            </a:solidFill>
          </p:spPr>
        </p:sp>
        <p:sp>
          <p:nvSpPr>
            <p:cNvPr name="TextBox 5" id="5"/>
            <p:cNvSpPr txBox="true"/>
            <p:nvPr/>
          </p:nvSpPr>
          <p:spPr>
            <a:xfrm>
              <a:off x="0" y="-47625"/>
              <a:ext cx="97001" cy="486421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20" y="952500"/>
            <a:ext cx="3255770" cy="628046"/>
          </a:xfrm>
          <a:prstGeom prst="rect">
            <a:avLst/>
          </a:prstGeom>
        </p:spPr>
        <p:txBody>
          <a:bodyPr anchor="t" rtlCol="false" tIns="0" lIns="0" bIns="0" rIns="0">
            <a:spAutoFit/>
          </a:bodyPr>
          <a:lstStyle/>
          <a:p>
            <a:pPr algn="l">
              <a:lnSpc>
                <a:spcPts val="5080"/>
              </a:lnSpc>
              <a:spcBef>
                <a:spcPct val="0"/>
              </a:spcBef>
            </a:pPr>
            <a:r>
              <a:rPr lang="en-US" b="true" sz="3629">
                <a:solidFill>
                  <a:srgbClr val="000000"/>
                </a:solidFill>
                <a:latin typeface="Lato Bold"/>
                <a:ea typeface="Lato Bold"/>
                <a:cs typeface="Lato Bold"/>
                <a:sym typeface="Lato Bold"/>
              </a:rPr>
              <a:t>OUR </a:t>
            </a:r>
          </a:p>
        </p:txBody>
      </p:sp>
      <p:sp>
        <p:nvSpPr>
          <p:cNvPr name="TextBox 7" id="7"/>
          <p:cNvSpPr txBox="true"/>
          <p:nvPr/>
        </p:nvSpPr>
        <p:spPr>
          <a:xfrm rot="0">
            <a:off x="1028720" y="1494821"/>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PROJECT</a:t>
            </a:r>
          </a:p>
        </p:txBody>
      </p:sp>
      <p:sp>
        <p:nvSpPr>
          <p:cNvPr name="AutoShape 8" id="8"/>
          <p:cNvSpPr/>
          <p:nvPr/>
        </p:nvSpPr>
        <p:spPr>
          <a:xfrm>
            <a:off x="1029792" y="2252109"/>
            <a:ext cx="2618740" cy="0"/>
          </a:xfrm>
          <a:prstGeom prst="line">
            <a:avLst/>
          </a:prstGeom>
          <a:ln cap="flat" w="38100">
            <a:solidFill>
              <a:srgbClr val="000000"/>
            </a:solidFill>
            <a:prstDash val="solid"/>
            <a:headEnd type="none" len="sm" w="sm"/>
            <a:tailEnd type="none" len="sm" w="sm"/>
          </a:ln>
        </p:spPr>
      </p:sp>
      <p:grpSp>
        <p:nvGrpSpPr>
          <p:cNvPr name="Group 9" id="9"/>
          <p:cNvGrpSpPr/>
          <p:nvPr/>
        </p:nvGrpSpPr>
        <p:grpSpPr>
          <a:xfrm rot="0">
            <a:off x="10605471" y="410842"/>
            <a:ext cx="6850188" cy="3853183"/>
            <a:chOff x="0" y="0"/>
            <a:chExt cx="11289030" cy="6350000"/>
          </a:xfrm>
        </p:grpSpPr>
        <p:sp>
          <p:nvSpPr>
            <p:cNvPr name="Freeform 10" id="10"/>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l="0" t="-9339" r="0" b="-9339"/>
              </a:stretch>
            </a:blipFill>
          </p:spPr>
        </p:sp>
      </p:grpSp>
      <p:grpSp>
        <p:nvGrpSpPr>
          <p:cNvPr name="Group 11" id="11"/>
          <p:cNvGrpSpPr/>
          <p:nvPr/>
        </p:nvGrpSpPr>
        <p:grpSpPr>
          <a:xfrm rot="0">
            <a:off x="1028700" y="5889625"/>
            <a:ext cx="6850188" cy="3853183"/>
            <a:chOff x="0" y="0"/>
            <a:chExt cx="11289030" cy="6350000"/>
          </a:xfrm>
        </p:grpSpPr>
        <p:sp>
          <p:nvSpPr>
            <p:cNvPr name="Freeform 12" id="12"/>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l="0" t="-9265" r="0" b="-9265"/>
              </a:stretch>
            </a:blipFill>
          </p:spPr>
        </p:sp>
      </p:grpSp>
      <p:sp>
        <p:nvSpPr>
          <p:cNvPr name="Freeform 13" id="13"/>
          <p:cNvSpPr/>
          <p:nvPr/>
        </p:nvSpPr>
        <p:spPr>
          <a:xfrm flipH="false" flipV="false" rot="0">
            <a:off x="17062941" y="6901229"/>
            <a:ext cx="392717" cy="1565177"/>
          </a:xfrm>
          <a:custGeom>
            <a:avLst/>
            <a:gdLst/>
            <a:ahLst/>
            <a:cxnLst/>
            <a:rect r="r" b="b" t="t" l="l"/>
            <a:pathLst>
              <a:path h="1565177" w="392717">
                <a:moveTo>
                  <a:pt x="0" y="0"/>
                </a:moveTo>
                <a:lnTo>
                  <a:pt x="392718" y="0"/>
                </a:lnTo>
                <a:lnTo>
                  <a:pt x="392718" y="1565177"/>
                </a:lnTo>
                <a:lnTo>
                  <a:pt x="0" y="15651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9656326" y="522035"/>
            <a:ext cx="392717" cy="1565177"/>
          </a:xfrm>
          <a:custGeom>
            <a:avLst/>
            <a:gdLst/>
            <a:ahLst/>
            <a:cxnLst/>
            <a:rect r="r" b="b" t="t" l="l"/>
            <a:pathLst>
              <a:path h="1565177" w="392717">
                <a:moveTo>
                  <a:pt x="0" y="0"/>
                </a:moveTo>
                <a:lnTo>
                  <a:pt x="392717" y="0"/>
                </a:lnTo>
                <a:lnTo>
                  <a:pt x="392717" y="1565177"/>
                </a:lnTo>
                <a:lnTo>
                  <a:pt x="0" y="15651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1028700" y="2535835"/>
            <a:ext cx="8823984" cy="2111214"/>
          </a:xfrm>
          <a:prstGeom prst="rect">
            <a:avLst/>
          </a:prstGeom>
        </p:spPr>
        <p:txBody>
          <a:bodyPr anchor="t" rtlCol="false" tIns="0" lIns="0" bIns="0" rIns="0">
            <a:spAutoFit/>
          </a:bodyPr>
          <a:lstStyle/>
          <a:p>
            <a:pPr algn="l">
              <a:lnSpc>
                <a:spcPts val="2817"/>
              </a:lnSpc>
            </a:pPr>
            <a:r>
              <a:rPr lang="en-US" sz="2012">
                <a:solidFill>
                  <a:srgbClr val="000000"/>
                </a:solidFill>
                <a:latin typeface="Canva Sans"/>
                <a:ea typeface="Canva Sans"/>
                <a:cs typeface="Canva Sans"/>
                <a:sym typeface="Canva Sans"/>
              </a:rPr>
              <a:t>This project is an online notes-sharing platform built with PHP and PHPMyAdmin, designed to enable students to easily upload and download PDF files. Users can securely share academic resources by uploading files, which are stored in a centralized database. The platform provides a straightforward interface for managing notes, making it efficient for academic collaboration and resource sharing.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20" y="1494821"/>
            <a:ext cx="6544963" cy="738184"/>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TECH OVERVIEW</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AutoShape 5" id="5"/>
          <p:cNvSpPr/>
          <p:nvPr/>
        </p:nvSpPr>
        <p:spPr>
          <a:xfrm>
            <a:off x="1029792" y="2252109"/>
            <a:ext cx="2618740"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8373379" y="447529"/>
            <a:ext cx="3047485" cy="1714189"/>
            <a:chOff x="0" y="0"/>
            <a:chExt cx="11289030" cy="6350000"/>
          </a:xfrm>
        </p:grpSpPr>
        <p:sp>
          <p:nvSpPr>
            <p:cNvPr name="Freeform 7" id="7"/>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l="0" t="-9265" r="0" b="-9265"/>
              </a:stretch>
            </a:blipFill>
          </p:spPr>
        </p:sp>
      </p:grpSp>
      <p:grpSp>
        <p:nvGrpSpPr>
          <p:cNvPr name="Group 8" id="8"/>
          <p:cNvGrpSpPr/>
          <p:nvPr/>
        </p:nvGrpSpPr>
        <p:grpSpPr>
          <a:xfrm rot="0">
            <a:off x="13444591" y="447529"/>
            <a:ext cx="2907545" cy="1635474"/>
            <a:chOff x="0" y="0"/>
            <a:chExt cx="11289030" cy="6350000"/>
          </a:xfrm>
        </p:grpSpPr>
        <p:sp>
          <p:nvSpPr>
            <p:cNvPr name="Freeform 9" id="9"/>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l="0" t="-1597" r="0" b="-1597"/>
              </a:stretch>
            </a:blipFill>
          </p:spPr>
        </p:sp>
      </p:grpSp>
      <p:sp>
        <p:nvSpPr>
          <p:cNvPr name="TextBox 10" id="10"/>
          <p:cNvSpPr txBox="true"/>
          <p:nvPr/>
        </p:nvSpPr>
        <p:spPr>
          <a:xfrm rot="0">
            <a:off x="318061" y="2804559"/>
            <a:ext cx="17651878" cy="71808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The tech stack for this online notes-sharing platform inclu</a:t>
            </a:r>
            <a:r>
              <a:rPr lang="en-US" sz="3399">
                <a:solidFill>
                  <a:srgbClr val="000000"/>
                </a:solidFill>
                <a:latin typeface="Canva Sans"/>
                <a:ea typeface="Canva Sans"/>
                <a:cs typeface="Canva Sans"/>
                <a:sym typeface="Canva Sans"/>
              </a:rPr>
              <a:t>des: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HTML:</a:t>
            </a:r>
            <a:r>
              <a:rPr lang="en-US" sz="3399">
                <a:solidFill>
                  <a:srgbClr val="000000"/>
                </a:solidFill>
                <a:latin typeface="Canva Sans"/>
                <a:ea typeface="Canva Sans"/>
                <a:cs typeface="Canva Sans"/>
                <a:sym typeface="Canva Sans"/>
              </a:rPr>
              <a:t> Structures the content and layout of web pages, enabling users to interact with the platform.</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CSS</a:t>
            </a:r>
            <a:r>
              <a:rPr lang="en-US" sz="3399">
                <a:solidFill>
                  <a:srgbClr val="000000"/>
                </a:solidFill>
                <a:latin typeface="Canva Sans"/>
                <a:ea typeface="Canva Sans"/>
                <a:cs typeface="Canva Sans"/>
                <a:sym typeface="Canva Sans"/>
              </a:rPr>
              <a:t>: Styles and enhances the visual presentation, providing a user-friendly and cohesive interface.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PHP</a:t>
            </a:r>
            <a:r>
              <a:rPr lang="en-US" sz="3399">
                <a:solidFill>
                  <a:srgbClr val="000000"/>
                </a:solidFill>
                <a:latin typeface="Canva Sans"/>
                <a:ea typeface="Canva Sans"/>
                <a:cs typeface="Canva Sans"/>
                <a:sym typeface="Canva Sans"/>
              </a:rPr>
              <a:t>: Powers the backend, handling file upload, download functionalities, and communication with the database.</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PHPMyAdmin:</a:t>
            </a:r>
            <a:r>
              <a:rPr lang="en-US" sz="3399">
                <a:solidFill>
                  <a:srgbClr val="000000"/>
                </a:solidFill>
                <a:latin typeface="Canva Sans"/>
                <a:ea typeface="Canva Sans"/>
                <a:cs typeface="Canva Sans"/>
                <a:sym typeface="Canva Sans"/>
              </a:rPr>
              <a:t> Manages the MySQL database, where metadata and file paths for uploaded PDFs are stored securely.</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XAMPP:</a:t>
            </a:r>
            <a:r>
              <a:rPr lang="en-US" sz="3399">
                <a:solidFill>
                  <a:srgbClr val="000000"/>
                </a:solidFill>
                <a:latin typeface="Canva Sans"/>
                <a:ea typeface="Canva Sans"/>
                <a:cs typeface="Canva Sans"/>
                <a:sym typeface="Canva Sans"/>
              </a:rPr>
              <a:t> Provides a local server environment, integrating Apache, PHP, and MySQL to streamline development and testing on a single machine.</a:t>
            </a:r>
          </a:p>
          <a:p>
            <a:pPr algn="just">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20" y="1494821"/>
            <a:ext cx="6544963" cy="738184"/>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OBJECTIVES</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AutoShape 5" id="5"/>
          <p:cNvSpPr/>
          <p:nvPr/>
        </p:nvSpPr>
        <p:spPr>
          <a:xfrm>
            <a:off x="1029792" y="2252109"/>
            <a:ext cx="2618740"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8373379" y="447529"/>
            <a:ext cx="3047485" cy="1714189"/>
            <a:chOff x="0" y="0"/>
            <a:chExt cx="11289030" cy="6350000"/>
          </a:xfrm>
        </p:grpSpPr>
        <p:sp>
          <p:nvSpPr>
            <p:cNvPr name="Freeform 7" id="7"/>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l="0" t="-9265" r="0" b="-9265"/>
              </a:stretch>
            </a:blipFill>
          </p:spPr>
        </p:sp>
      </p:grpSp>
      <p:grpSp>
        <p:nvGrpSpPr>
          <p:cNvPr name="Group 8" id="8"/>
          <p:cNvGrpSpPr/>
          <p:nvPr/>
        </p:nvGrpSpPr>
        <p:grpSpPr>
          <a:xfrm rot="0">
            <a:off x="13444591" y="447529"/>
            <a:ext cx="2907545" cy="1635474"/>
            <a:chOff x="0" y="0"/>
            <a:chExt cx="11289030" cy="6350000"/>
          </a:xfrm>
        </p:grpSpPr>
        <p:sp>
          <p:nvSpPr>
            <p:cNvPr name="Freeform 9" id="9"/>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l="0" t="-1597" r="0" b="-1597"/>
              </a:stretch>
            </a:blipFill>
          </p:spPr>
        </p:sp>
      </p:grpSp>
      <p:sp>
        <p:nvSpPr>
          <p:cNvPr name="TextBox 10" id="10"/>
          <p:cNvSpPr txBox="true"/>
          <p:nvPr/>
        </p:nvSpPr>
        <p:spPr>
          <a:xfrm rot="0">
            <a:off x="318061" y="2804559"/>
            <a:ext cx="17651878" cy="5980794"/>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Facilitate Easy File Sharing: </a:t>
            </a:r>
            <a:r>
              <a:rPr lang="en-US" sz="3399">
                <a:solidFill>
                  <a:srgbClr val="000000"/>
                </a:solidFill>
                <a:latin typeface="Canva Sans"/>
                <a:ea typeface="Canva Sans"/>
                <a:cs typeface="Canva Sans"/>
                <a:sym typeface="Canva Sans"/>
              </a:rPr>
              <a:t>Enabl</a:t>
            </a:r>
            <a:r>
              <a:rPr lang="en-US" sz="3399">
                <a:solidFill>
                  <a:srgbClr val="000000"/>
                </a:solidFill>
                <a:latin typeface="Canva Sans"/>
                <a:ea typeface="Canva Sans"/>
                <a:cs typeface="Canva Sans"/>
                <a:sym typeface="Canva Sans"/>
              </a:rPr>
              <a:t>e users to easily upload, store, and download educational files, such as notes in PDF format, to enhance collaborative learning and information sharing.</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Ensure File Security and Integrity: </a:t>
            </a:r>
            <a:r>
              <a:rPr lang="en-US" sz="3399">
                <a:solidFill>
                  <a:srgbClr val="000000"/>
                </a:solidFill>
                <a:latin typeface="Canva Sans"/>
                <a:ea typeface="Canva Sans"/>
                <a:cs typeface="Canva Sans"/>
                <a:sym typeface="Canva Sans"/>
              </a:rPr>
              <a:t>Implement file validation, such as type and size restrictions, to prevent malicious files and ensure that only permitted content is uploaded.</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Enhance User Accessibility: </a:t>
            </a:r>
            <a:r>
              <a:rPr lang="en-US" sz="3399">
                <a:solidFill>
                  <a:srgbClr val="000000"/>
                </a:solidFill>
                <a:latin typeface="Canva Sans"/>
                <a:ea typeface="Canva Sans"/>
                <a:cs typeface="Canva Sans"/>
                <a:sym typeface="Canva Sans"/>
              </a:rPr>
              <a:t>Create an intuitive user interface that simplifies file upload and download processes, making it easy for users to navigate and access the platform's features.</a:t>
            </a:r>
          </a:p>
          <a:p>
            <a:pPr algn="just">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8720" y="1494821"/>
            <a:ext cx="6544963" cy="738184"/>
          </a:xfrm>
          <a:prstGeom prst="rect">
            <a:avLst/>
          </a:prstGeom>
        </p:spPr>
        <p:txBody>
          <a:bodyPr anchor="t" rtlCol="false" tIns="0" lIns="0" bIns="0" rIns="0">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LIMITATIONS</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AutoShape 5" id="5"/>
          <p:cNvSpPr/>
          <p:nvPr/>
        </p:nvSpPr>
        <p:spPr>
          <a:xfrm>
            <a:off x="1029792" y="2252109"/>
            <a:ext cx="2618740"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8373379" y="447529"/>
            <a:ext cx="3047485" cy="1714189"/>
            <a:chOff x="0" y="0"/>
            <a:chExt cx="11289030" cy="6350000"/>
          </a:xfrm>
        </p:grpSpPr>
        <p:sp>
          <p:nvSpPr>
            <p:cNvPr name="Freeform 7" id="7"/>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3"/>
              <a:stretch>
                <a:fillRect l="0" t="-9265" r="0" b="-9265"/>
              </a:stretch>
            </a:blipFill>
          </p:spPr>
        </p:sp>
      </p:grpSp>
      <p:grpSp>
        <p:nvGrpSpPr>
          <p:cNvPr name="Group 8" id="8"/>
          <p:cNvGrpSpPr/>
          <p:nvPr/>
        </p:nvGrpSpPr>
        <p:grpSpPr>
          <a:xfrm rot="0">
            <a:off x="13444591" y="447529"/>
            <a:ext cx="2907545" cy="1635474"/>
            <a:chOff x="0" y="0"/>
            <a:chExt cx="11289030" cy="6350000"/>
          </a:xfrm>
        </p:grpSpPr>
        <p:sp>
          <p:nvSpPr>
            <p:cNvPr name="Freeform 9" id="9"/>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l="0" t="-1597" r="0" b="-1597"/>
              </a:stretch>
            </a:blipFill>
          </p:spPr>
        </p:sp>
      </p:grpSp>
      <p:sp>
        <p:nvSpPr>
          <p:cNvPr name="TextBox 10" id="10"/>
          <p:cNvSpPr txBox="true"/>
          <p:nvPr/>
        </p:nvSpPr>
        <p:spPr>
          <a:xfrm rot="0">
            <a:off x="318061" y="2804559"/>
            <a:ext cx="17651878" cy="4180651"/>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File Size and Format Restrictions: The platform currently limits uploads to 2MB and accepts only PDF, JPG, and PNG files. Users needing to upload larger files or different file formats may find this restrictive.</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Limited Security Features: Basic validation and file sanitization are implemented, but the platform lacks more advanced security features such as virus scanning, encryption, or protection against SQL injection and file path traversal attacks.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flipV="true">
            <a:off x="7209012" y="1962475"/>
            <a:ext cx="3869977" cy="39904"/>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1165043" y="2517133"/>
            <a:ext cx="15542714" cy="7188505"/>
          </a:xfrm>
          <a:custGeom>
            <a:avLst/>
            <a:gdLst/>
            <a:ahLst/>
            <a:cxnLst/>
            <a:rect r="r" b="b" t="t" l="l"/>
            <a:pathLst>
              <a:path h="7188505" w="15542714">
                <a:moveTo>
                  <a:pt x="0" y="0"/>
                </a:moveTo>
                <a:lnTo>
                  <a:pt x="15542714" y="0"/>
                </a:lnTo>
                <a:lnTo>
                  <a:pt x="15542714" y="7188505"/>
                </a:lnTo>
                <a:lnTo>
                  <a:pt x="0" y="7188505"/>
                </a:lnTo>
                <a:lnTo>
                  <a:pt x="0" y="0"/>
                </a:lnTo>
                <a:close/>
              </a:path>
            </a:pathLst>
          </a:custGeom>
          <a:blipFill>
            <a:blip r:embed="rId3"/>
            <a:stretch>
              <a:fillRect l="0" t="0" r="0" b="0"/>
            </a:stretch>
          </a:blipFill>
        </p:spPr>
      </p:sp>
      <p:sp>
        <p:nvSpPr>
          <p:cNvPr name="TextBox 5" id="5"/>
          <p:cNvSpPr txBox="true"/>
          <p:nvPr/>
        </p:nvSpPr>
        <p:spPr>
          <a:xfrm rot="0">
            <a:off x="6132537" y="1150724"/>
            <a:ext cx="6022926" cy="811751"/>
          </a:xfrm>
          <a:prstGeom prst="rect">
            <a:avLst/>
          </a:prstGeom>
        </p:spPr>
        <p:txBody>
          <a:bodyPr anchor="t" rtlCol="false" tIns="0" lIns="0" bIns="0" rIns="0">
            <a:spAutoFit/>
          </a:bodyPr>
          <a:lstStyle/>
          <a:p>
            <a:pPr algn="ctr">
              <a:lnSpc>
                <a:spcPts val="6693"/>
              </a:lnSpc>
              <a:spcBef>
                <a:spcPct val="0"/>
              </a:spcBef>
            </a:pPr>
            <a:r>
              <a:rPr lang="en-US" sz="4780">
                <a:solidFill>
                  <a:srgbClr val="000000"/>
                </a:solidFill>
                <a:latin typeface="League Spartan"/>
                <a:ea typeface="League Spartan"/>
                <a:cs typeface="League Spartan"/>
                <a:sym typeface="League Spartan"/>
              </a:rPr>
              <a:t>FRONT - END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flipV="true">
            <a:off x="7209012" y="1962475"/>
            <a:ext cx="3869977" cy="39904"/>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1762172" y="1599462"/>
            <a:ext cx="15067487" cy="8324525"/>
          </a:xfrm>
          <a:custGeom>
            <a:avLst/>
            <a:gdLst/>
            <a:ahLst/>
            <a:cxnLst/>
            <a:rect r="r" b="b" t="t" l="l"/>
            <a:pathLst>
              <a:path h="8324525" w="15067487">
                <a:moveTo>
                  <a:pt x="0" y="0"/>
                </a:moveTo>
                <a:lnTo>
                  <a:pt x="15067487" y="0"/>
                </a:lnTo>
                <a:lnTo>
                  <a:pt x="15067487" y="8324525"/>
                </a:lnTo>
                <a:lnTo>
                  <a:pt x="0" y="8324525"/>
                </a:lnTo>
                <a:lnTo>
                  <a:pt x="0" y="0"/>
                </a:lnTo>
                <a:close/>
              </a:path>
            </a:pathLst>
          </a:custGeom>
          <a:blipFill>
            <a:blip r:embed="rId3"/>
            <a:stretch>
              <a:fillRect l="0" t="0" r="-66526" b="-69545"/>
            </a:stretch>
          </a:blipFill>
        </p:spPr>
      </p:sp>
      <p:sp>
        <p:nvSpPr>
          <p:cNvPr name="TextBox 5" id="5"/>
          <p:cNvSpPr txBox="true"/>
          <p:nvPr/>
        </p:nvSpPr>
        <p:spPr>
          <a:xfrm rot="0">
            <a:off x="5405540" y="216949"/>
            <a:ext cx="6022926" cy="811751"/>
          </a:xfrm>
          <a:prstGeom prst="rect">
            <a:avLst/>
          </a:prstGeom>
        </p:spPr>
        <p:txBody>
          <a:bodyPr anchor="t" rtlCol="false" tIns="0" lIns="0" bIns="0" rIns="0">
            <a:spAutoFit/>
          </a:bodyPr>
          <a:lstStyle/>
          <a:p>
            <a:pPr algn="ctr">
              <a:lnSpc>
                <a:spcPts val="6693"/>
              </a:lnSpc>
              <a:spcBef>
                <a:spcPct val="0"/>
              </a:spcBef>
            </a:pPr>
            <a:r>
              <a:rPr lang="en-US" sz="4780">
                <a:solidFill>
                  <a:srgbClr val="000000"/>
                </a:solidFill>
                <a:latin typeface="League Spartan"/>
                <a:ea typeface="League Spartan"/>
                <a:cs typeface="League Spartan"/>
                <a:sym typeface="League Spartan"/>
              </a:rPr>
              <a:t>BACK -END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flipV="true">
            <a:off x="7209012" y="969747"/>
            <a:ext cx="3869977" cy="39904"/>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6132537" y="156232"/>
            <a:ext cx="6022926" cy="1659212"/>
          </a:xfrm>
          <a:prstGeom prst="rect">
            <a:avLst/>
          </a:prstGeom>
        </p:spPr>
        <p:txBody>
          <a:bodyPr anchor="t" rtlCol="false" tIns="0" lIns="0" bIns="0" rIns="0">
            <a:spAutoFit/>
          </a:bodyPr>
          <a:lstStyle/>
          <a:p>
            <a:pPr algn="ctr">
              <a:lnSpc>
                <a:spcPts val="6693"/>
              </a:lnSpc>
              <a:spcBef>
                <a:spcPct val="0"/>
              </a:spcBef>
            </a:pPr>
            <a:r>
              <a:rPr lang="en-US" sz="4780">
                <a:solidFill>
                  <a:srgbClr val="593C8F"/>
                </a:solidFill>
                <a:latin typeface="League Spartan"/>
                <a:ea typeface="League Spartan"/>
                <a:cs typeface="League Spartan"/>
                <a:sym typeface="League Spartan"/>
              </a:rPr>
              <a:t>WORKING OF UPLOAD</a:t>
            </a:r>
          </a:p>
        </p:txBody>
      </p:sp>
      <p:sp>
        <p:nvSpPr>
          <p:cNvPr name="TextBox 5" id="5"/>
          <p:cNvSpPr txBox="true"/>
          <p:nvPr/>
        </p:nvSpPr>
        <p:spPr>
          <a:xfrm rot="0">
            <a:off x="-145399" y="2966139"/>
            <a:ext cx="18324350" cy="6580842"/>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Initialize Database Connection Details</a:t>
            </a:r>
            <a:r>
              <a:rPr lang="en-US" sz="3399">
                <a:solidFill>
                  <a:srgbClr val="593C8F"/>
                </a:solidFill>
                <a:latin typeface="Canva Sans"/>
                <a:ea typeface="Canva Sans"/>
                <a:cs typeface="Canva Sans"/>
                <a:sym typeface="Canva Sans"/>
              </a:rPr>
              <a:t>: It </a:t>
            </a:r>
            <a:r>
              <a:rPr lang="en-US" sz="3399">
                <a:solidFill>
                  <a:srgbClr val="593C8F"/>
                </a:solidFill>
                <a:latin typeface="Canva Sans"/>
                <a:ea typeface="Canva Sans"/>
                <a:cs typeface="Canva Sans"/>
                <a:sym typeface="Canva Sans"/>
              </a:rPr>
              <a:t>defines database credentials for connecting to a MySQL database named file_upload_db.</a:t>
            </a: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Check Form Submission</a:t>
            </a:r>
            <a:r>
              <a:rPr lang="en-US" sz="3399">
                <a:solidFill>
                  <a:srgbClr val="593C8F"/>
                </a:solidFill>
                <a:latin typeface="Canva Sans"/>
                <a:ea typeface="Canva Sans"/>
                <a:cs typeface="Canva Sans"/>
                <a:sym typeface="Canva Sans"/>
              </a:rPr>
              <a:t>: When the upload form is submitted, the script processes the file upload. It sets a target directory (uploads/) and specifies a 2MB file size limit.</a:t>
            </a: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Validate File Size and Type</a:t>
            </a:r>
            <a:r>
              <a:rPr lang="en-US" sz="3399">
                <a:solidFill>
                  <a:srgbClr val="593C8F"/>
                </a:solidFill>
                <a:latin typeface="Canva Sans"/>
                <a:ea typeface="Canva Sans"/>
                <a:cs typeface="Canva Sans"/>
                <a:sym typeface="Canva Sans"/>
              </a:rPr>
              <a:t>: It checks that the file is within the size limit and matches allowed file types (JPG, PNG, or PDF). If any condition fails, the upload is halted.</a:t>
            </a: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Move and Store File:</a:t>
            </a:r>
            <a:r>
              <a:rPr lang="en-US" sz="3399">
                <a:solidFill>
                  <a:srgbClr val="593C8F"/>
                </a:solidFill>
                <a:latin typeface="Canva Sans"/>
                <a:ea typeface="Canva Sans"/>
                <a:cs typeface="Canva Sans"/>
                <a:sym typeface="Canva Sans"/>
              </a:rPr>
              <a:t> If the file passes all checks, it's moved to the target directory, and a database connection is established. </a:t>
            </a:r>
          </a:p>
          <a:p>
            <a:pPr algn="just" marL="734059" indent="-367030" lvl="1">
              <a:lnSpc>
                <a:spcPts val="4759"/>
              </a:lnSpc>
              <a:buFont typeface="Arial"/>
              <a:buChar char="•"/>
            </a:pPr>
            <a:r>
              <a:rPr lang="en-US" b="true" sz="3399">
                <a:solidFill>
                  <a:srgbClr val="593C8F"/>
                </a:solidFill>
                <a:latin typeface="Canva Sans Bold"/>
                <a:ea typeface="Canva Sans Bold"/>
                <a:cs typeface="Canva Sans Bold"/>
                <a:sym typeface="Canva Sans Bold"/>
              </a:rPr>
              <a:t>Execute Database Insert:</a:t>
            </a:r>
            <a:r>
              <a:rPr lang="en-US" sz="3399">
                <a:solidFill>
                  <a:srgbClr val="593C8F"/>
                </a:solidFill>
                <a:latin typeface="Canva Sans"/>
                <a:ea typeface="Canva Sans"/>
                <a:cs typeface="Canva Sans"/>
                <a:sym typeface="Canva Sans"/>
              </a:rPr>
              <a:t> The file details are inserted into the database using a prepared SQL statement, ensuring data security. </a:t>
            </a:r>
          </a:p>
          <a:p>
            <a:pPr algn="just">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DAGVuNRLKJ0</dc:identifier>
  <dcterms:modified xsi:type="dcterms:W3CDTF">2011-08-01T06:04:30Z</dcterms:modified>
  <cp:revision>1</cp:revision>
  <dc:title>tushar</dc:title>
</cp:coreProperties>
</file>