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sldIdLst>
    <p:sldId id="298" r:id="rId2"/>
    <p:sldId id="320" r:id="rId3"/>
    <p:sldId id="272" r:id="rId4"/>
    <p:sldId id="260" r:id="rId5"/>
    <p:sldId id="261" r:id="rId6"/>
    <p:sldId id="321" r:id="rId7"/>
    <p:sldId id="285" r:id="rId8"/>
    <p:sldId id="322" r:id="rId9"/>
    <p:sldId id="282" r:id="rId10"/>
    <p:sldId id="324" r:id="rId11"/>
    <p:sldId id="323" r:id="rId12"/>
    <p:sldId id="297" r:id="rId13"/>
    <p:sldId id="262" r:id="rId14"/>
    <p:sldId id="258"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D29"/>
    <a:srgbClr val="F0DE57"/>
    <a:srgbClr val="79F0D4"/>
    <a:srgbClr val="F07597"/>
    <a:srgbClr val="F6F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266AFB6-7DFA-4D7D-8DF4-5E6FB14A67A8}">
  <a:tblStyle styleId="{D266AFB6-7DFA-4D7D-8DF4-5E6FB14A67A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p:restoredTop sz="70607" autoAdjust="0"/>
  </p:normalViewPr>
  <p:slideViewPr>
    <p:cSldViewPr snapToGrid="0" snapToObjects="1">
      <p:cViewPr varScale="1">
        <p:scale>
          <a:sx n="61" d="100"/>
          <a:sy n="61" d="100"/>
        </p:scale>
        <p:origin x="16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006613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vi.wikipedia.org/wiki/T%C3%ADch_v%C3%B4_h%C6%B0%E1%BB%9B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628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1" i="0" kern="1200" dirty="0" smtClean="0">
                <a:solidFill>
                  <a:schemeClr val="tx1"/>
                </a:solidFill>
                <a:effectLst/>
                <a:latin typeface="+mn-lt"/>
                <a:ea typeface="+mn-ea"/>
                <a:cs typeface="+mn-cs"/>
              </a:rPr>
              <a:t>Ở đây ta có ma trận A và B, ma trận A vuông có cấp là n và ma trận B</a:t>
            </a:r>
            <a:r>
              <a:rPr lang="vi-VN" sz="1100" b="1" i="0" kern="1200" baseline="0" dirty="0" smtClean="0">
                <a:solidFill>
                  <a:schemeClr val="tx1"/>
                </a:solidFill>
                <a:effectLst/>
                <a:latin typeface="+mn-lt"/>
                <a:ea typeface="+mn-ea"/>
                <a:cs typeface="+mn-cs"/>
              </a:rPr>
              <a:t> vuông</a:t>
            </a:r>
            <a:r>
              <a:rPr lang="vi-VN" sz="1100" b="1" i="0" kern="1200" dirty="0" smtClean="0">
                <a:solidFill>
                  <a:schemeClr val="tx1"/>
                </a:solidFill>
                <a:effectLst/>
                <a:latin typeface="+mn-lt"/>
                <a:ea typeface="+mn-ea"/>
                <a:cs typeface="+mn-cs"/>
              </a:rPr>
              <a:t> cũng có cấp là n.</a:t>
            </a:r>
          </a:p>
          <a:p>
            <a:r>
              <a:rPr lang="vi-VN" sz="1100" b="1" i="0" kern="1200" baseline="0" dirty="0" smtClean="0">
                <a:solidFill>
                  <a:schemeClr val="tx1"/>
                </a:solidFill>
                <a:effectLst/>
                <a:latin typeface="+mn-lt"/>
                <a:ea typeface="+mn-ea"/>
                <a:cs typeface="+mn-cs"/>
              </a:rPr>
              <a:t> Định nghĩa ma trận tích của hai ma trận A và B là ma trận có cấp NxN.</a:t>
            </a:r>
          </a:p>
          <a:p>
            <a:r>
              <a:rPr lang="vi-VN" sz="1100" b="1" i="0" kern="1200" baseline="0" dirty="0" smtClean="0">
                <a:solidFill>
                  <a:schemeClr val="tx1"/>
                </a:solidFill>
                <a:effectLst/>
                <a:latin typeface="+mn-lt"/>
                <a:ea typeface="+mn-ea"/>
                <a:cs typeface="+mn-cs"/>
              </a:rPr>
              <a:t> </a:t>
            </a:r>
          </a:p>
          <a:p>
            <a:r>
              <a:rPr lang="vi-VN" sz="1100" b="1" i="0" kern="1200" baseline="0" dirty="0" smtClean="0">
                <a:solidFill>
                  <a:schemeClr val="tx1"/>
                </a:solidFill>
                <a:effectLst/>
                <a:latin typeface="+mn-lt"/>
                <a:ea typeface="+mn-ea"/>
                <a:cs typeface="+mn-cs"/>
              </a:rPr>
              <a:t>Trong ví dụ như hình trên:  ma trận A có 4 dòng 2 cột,  ma trận B có   2 dòng 3 cột như vậy A có số cột là 2 và B có dòng là 2 =&gt; nhân dc.</a:t>
            </a:r>
          </a:p>
          <a:p>
            <a:r>
              <a:rPr lang="en-US" sz="1100" b="1" i="0" kern="1200" baseline="0" dirty="0" smtClean="0">
                <a:solidFill>
                  <a:schemeClr val="tx1"/>
                </a:solidFill>
                <a:effectLst/>
                <a:latin typeface="+mn-lt"/>
                <a:ea typeface="+mn-ea"/>
                <a:cs typeface="+mn-cs"/>
              </a:rPr>
              <a:t>M</a:t>
            </a:r>
            <a:r>
              <a:rPr lang="vi-VN" sz="1100" b="1" i="0" kern="1200" baseline="0" dirty="0" smtClean="0">
                <a:solidFill>
                  <a:schemeClr val="tx1"/>
                </a:solidFill>
                <a:effectLst/>
                <a:latin typeface="+mn-lt"/>
                <a:ea typeface="+mn-ea"/>
                <a:cs typeface="+mn-cs"/>
              </a:rPr>
              <a:t>a trận tích sau khi nhân xong sẽ có số dòng là số dòng của ma trận A,  cột là số cột ma trận B.</a:t>
            </a:r>
          </a:p>
          <a:p>
            <a:endParaRPr lang="vi-VN" sz="1100" b="1" i="0" kern="1200" baseline="0" dirty="0" smtClean="0">
              <a:solidFill>
                <a:schemeClr val="tx1"/>
              </a:solidFill>
              <a:effectLst/>
              <a:latin typeface="+mn-lt"/>
              <a:ea typeface="+mn-ea"/>
              <a:cs typeface="+mn-cs"/>
            </a:endParaRPr>
          </a:p>
          <a:p>
            <a:r>
              <a:rPr lang="vi-VN" sz="1100" b="1" i="0" kern="1200" baseline="0" smtClean="0">
                <a:solidFill>
                  <a:schemeClr val="tx1"/>
                </a:solidFill>
                <a:effectLst/>
                <a:latin typeface="+mn-lt"/>
                <a:ea typeface="+mn-ea"/>
                <a:cs typeface="+mn-cs"/>
              </a:rPr>
              <a:t>Ở đây, ma trận C là ma trận tích </a:t>
            </a:r>
            <a:r>
              <a:rPr lang="en-US" sz="1100" b="1" i="0" kern="1200" baseline="0" smtClean="0">
                <a:solidFill>
                  <a:schemeClr val="tx1"/>
                </a:solidFill>
                <a:effectLst/>
                <a:latin typeface="+mn-lt"/>
                <a:ea typeface="+mn-ea"/>
                <a:cs typeface="+mn-cs"/>
              </a:rPr>
              <a:t>A</a:t>
            </a:r>
            <a:r>
              <a:rPr lang="vi-VN" sz="1100" b="1" i="0" kern="1200" baseline="0" smtClean="0">
                <a:solidFill>
                  <a:schemeClr val="tx1"/>
                </a:solidFill>
                <a:effectLst/>
                <a:latin typeface="+mn-lt"/>
                <a:ea typeface="+mn-ea"/>
                <a:cs typeface="+mn-cs"/>
              </a:rPr>
              <a:t>B</a:t>
            </a:r>
            <a:r>
              <a:rPr lang="vi-VN" sz="1100" b="1" i="0" kern="1200" baseline="0" smtClean="0">
                <a:solidFill>
                  <a:schemeClr val="tx1"/>
                </a:solidFill>
                <a:effectLst/>
                <a:latin typeface="+mn-lt"/>
                <a:ea typeface="+mn-ea"/>
                <a:cs typeface="+mn-cs"/>
              </a:rPr>
              <a:t>, với số hạng nằm ở dòng 1 cột 2 chính là lấy dòng 1 của A </a:t>
            </a:r>
            <a:r>
              <a:rPr lang="en-US" sz="1100" b="1" i="0" kern="1200" baseline="0" smtClean="0">
                <a:solidFill>
                  <a:schemeClr val="tx1"/>
                </a:solidFill>
                <a:effectLst/>
                <a:latin typeface="+mn-lt"/>
                <a:ea typeface="+mn-ea"/>
                <a:cs typeface="+mn-cs"/>
              </a:rPr>
              <a:t> </a:t>
            </a:r>
            <a:r>
              <a:rPr lang="vi-VN" sz="1100" b="1" i="0" kern="1200" baseline="0" smtClean="0">
                <a:solidFill>
                  <a:schemeClr val="tx1"/>
                </a:solidFill>
                <a:effectLst/>
                <a:latin typeface="+mn-lt"/>
                <a:ea typeface="+mn-ea"/>
                <a:cs typeface="+mn-cs"/>
              </a:rPr>
              <a:t>x </a:t>
            </a:r>
            <a:r>
              <a:rPr lang="vi-VN" sz="1100" b="1" i="0" kern="1200" baseline="0" smtClean="0">
                <a:solidFill>
                  <a:schemeClr val="tx1"/>
                </a:solidFill>
                <a:effectLst/>
                <a:latin typeface="+mn-lt"/>
                <a:ea typeface="+mn-ea"/>
                <a:cs typeface="+mn-cs"/>
              </a:rPr>
              <a:t>với cột 2 của B, nhân theo tích vô hướng</a:t>
            </a:r>
            <a:endParaRPr lang="vi-VN"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3074944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smtClean="0">
                <a:solidFill>
                  <a:schemeClr val="tx1"/>
                </a:solidFill>
                <a:effectLst/>
                <a:latin typeface="+mn-lt"/>
                <a:ea typeface="+mn-ea"/>
                <a:cs typeface="+mn-cs"/>
              </a:rPr>
              <a:t>Trong toán học, </a:t>
            </a:r>
            <a:r>
              <a:rPr lang="en-US" sz="1100" b="1" kern="1200" smtClean="0">
                <a:solidFill>
                  <a:schemeClr val="tx1"/>
                </a:solidFill>
                <a:effectLst/>
                <a:latin typeface="+mn-lt"/>
                <a:ea typeface="+mn-ea"/>
                <a:cs typeface="+mn-cs"/>
              </a:rPr>
              <a:t>ma trận </a:t>
            </a:r>
            <a:r>
              <a:rPr lang="en-US" sz="1100" kern="1200" smtClean="0">
                <a:solidFill>
                  <a:schemeClr val="tx1"/>
                </a:solidFill>
                <a:effectLst/>
                <a:latin typeface="+mn-lt"/>
                <a:ea typeface="+mn-ea"/>
                <a:cs typeface="+mn-cs"/>
              </a:rPr>
              <a:t>là một mảng các số, ký hiệu hoặc biểu thức, sắp xếp theo hàng và cột </a:t>
            </a:r>
            <a:r>
              <a:rPr lang="en-US" sz="1100" i="1" kern="1200" smtClean="0">
                <a:solidFill>
                  <a:schemeClr val="tx1"/>
                </a:solidFill>
                <a:effectLst/>
                <a:latin typeface="+mn-lt"/>
                <a:ea typeface="+mn-ea"/>
                <a:cs typeface="+mn-cs"/>
              </a:rPr>
              <a:t>hàng</a:t>
            </a:r>
            <a:r>
              <a:rPr lang="en-US" sz="1100" kern="1200" smtClean="0">
                <a:solidFill>
                  <a:schemeClr val="tx1"/>
                </a:solidFill>
                <a:effectLst/>
                <a:latin typeface="+mn-lt"/>
                <a:ea typeface="+mn-ea"/>
                <a:cs typeface="+mn-cs"/>
              </a:rPr>
              <a:t> và </a:t>
            </a:r>
            <a:r>
              <a:rPr lang="en-US" sz="1100" i="1" kern="1200" smtClean="0">
                <a:solidFill>
                  <a:schemeClr val="tx1"/>
                </a:solidFill>
                <a:effectLst/>
                <a:latin typeface="+mn-lt"/>
                <a:ea typeface="+mn-ea"/>
                <a:cs typeface="+mn-cs"/>
              </a:rPr>
              <a:t>cột</a:t>
            </a:r>
            <a:r>
              <a:rPr lang="en-US" sz="1100" kern="1200" smtClean="0">
                <a:solidFill>
                  <a:schemeClr val="tx1"/>
                </a:solidFill>
                <a:effectLst/>
                <a:latin typeface="+mn-lt"/>
                <a:ea typeface="+mn-ea"/>
                <a:cs typeface="+mn-cs"/>
              </a:rPr>
              <a:t>—mà mỗi ma trận tuân theo những quy tắc định trước. Từng ô trong ma trận được gọi là các </a:t>
            </a:r>
            <a:r>
              <a:rPr lang="en-US" sz="1100" i="1" kern="1200" smtClean="0">
                <a:solidFill>
                  <a:schemeClr val="tx1"/>
                </a:solidFill>
                <a:effectLst/>
                <a:latin typeface="+mn-lt"/>
                <a:ea typeface="+mn-ea"/>
                <a:cs typeface="+mn-cs"/>
              </a:rPr>
              <a:t>phần tử</a:t>
            </a:r>
            <a:r>
              <a:rPr lang="en-US" sz="1100" kern="1200" smtClean="0">
                <a:solidFill>
                  <a:schemeClr val="tx1"/>
                </a:solidFill>
                <a:effectLst/>
                <a:latin typeface="+mn-lt"/>
                <a:ea typeface="+mn-ea"/>
                <a:cs typeface="+mn-cs"/>
              </a:rPr>
              <a:t> hoặc </a:t>
            </a:r>
            <a:r>
              <a:rPr lang="en-US" sz="1100" i="1" kern="1200" smtClean="0">
                <a:solidFill>
                  <a:schemeClr val="tx1"/>
                </a:solidFill>
                <a:effectLst/>
                <a:latin typeface="+mn-lt"/>
                <a:ea typeface="+mn-ea"/>
                <a:cs typeface="+mn-cs"/>
              </a:rPr>
              <a:t>mục</a:t>
            </a:r>
            <a:endParaRPr lang="en-US" sz="1100" kern="1200" smtClean="0">
              <a:solidFill>
                <a:schemeClr val="tx1"/>
              </a:solidFill>
              <a:effectLst/>
              <a:latin typeface="+mn-lt"/>
              <a:ea typeface="+mn-ea"/>
              <a:cs typeface="+mn-cs"/>
            </a:endParaRPr>
          </a:p>
          <a:p>
            <a:r>
              <a:rPr lang="en-US" sz="1100" kern="1200" smtClean="0">
                <a:solidFill>
                  <a:schemeClr val="tx1"/>
                </a:solidFill>
                <a:effectLst/>
                <a:latin typeface="+mn-lt"/>
                <a:ea typeface="+mn-ea"/>
                <a:cs typeface="+mn-cs"/>
              </a:rPr>
              <a:t>Khi các ma trận có cùng kích thước (chúng có cùng số hàng và cùng số cột), thì có thể thực hiện phép </a:t>
            </a:r>
            <a:r>
              <a:rPr lang="en-US" sz="1100" i="1" kern="1200" smtClean="0">
                <a:solidFill>
                  <a:schemeClr val="tx1"/>
                </a:solidFill>
                <a:effectLst/>
                <a:latin typeface="+mn-lt"/>
                <a:ea typeface="+mn-ea"/>
                <a:cs typeface="+mn-cs"/>
              </a:rPr>
              <a:t>cộng</a:t>
            </a:r>
            <a:r>
              <a:rPr lang="en-US" sz="1100" kern="1200" smtClean="0">
                <a:solidFill>
                  <a:schemeClr val="tx1"/>
                </a:solidFill>
                <a:effectLst/>
                <a:latin typeface="+mn-lt"/>
                <a:ea typeface="+mn-ea"/>
                <a:cs typeface="+mn-cs"/>
              </a:rPr>
              <a:t> hoặc </a:t>
            </a:r>
            <a:r>
              <a:rPr lang="en-US" sz="1100" i="1" kern="1200" smtClean="0">
                <a:solidFill>
                  <a:schemeClr val="tx1"/>
                </a:solidFill>
                <a:effectLst/>
                <a:latin typeface="+mn-lt"/>
                <a:ea typeface="+mn-ea"/>
                <a:cs typeface="+mn-cs"/>
              </a:rPr>
              <a:t>trừ</a:t>
            </a:r>
            <a:r>
              <a:rPr lang="en-US" sz="1100" kern="1200" smtClean="0">
                <a:solidFill>
                  <a:schemeClr val="tx1"/>
                </a:solidFill>
                <a:effectLst/>
                <a:latin typeface="+mn-lt"/>
                <a:ea typeface="+mn-ea"/>
                <a:cs typeface="+mn-cs"/>
              </a:rPr>
              <a:t> hai ma trận trên các phần tử tương ứng của chúng. </a:t>
            </a:r>
          </a:p>
          <a:p>
            <a:pPr marL="171450" indent="-171450">
              <a:buFont typeface="Symbol" panose="05050102010706020507" pitchFamily="18" charset="2"/>
              <a:buChar char="Þ"/>
            </a:pPr>
            <a:r>
              <a:rPr lang="en-US" sz="1100" i="1" kern="1200" smtClean="0">
                <a:solidFill>
                  <a:schemeClr val="tx1"/>
                </a:solidFill>
                <a:effectLst/>
                <a:latin typeface="+mn-lt"/>
                <a:ea typeface="+mn-ea"/>
                <a:cs typeface="+mn-cs"/>
              </a:rPr>
              <a:t>Tuy vậy, quy tắc áp dụng cho </a:t>
            </a:r>
            <a:r>
              <a:rPr lang="en-US" sz="1100" i="1" u="sng" kern="1200" smtClean="0">
                <a:solidFill>
                  <a:schemeClr val="tx1"/>
                </a:solidFill>
                <a:effectLst/>
                <a:latin typeface="+mn-lt"/>
                <a:ea typeface="+mn-ea"/>
                <a:cs typeface="+mn-cs"/>
              </a:rPr>
              <a:t>phép nhân</a:t>
            </a:r>
            <a:r>
              <a:rPr lang="en-US" sz="1100" i="1" kern="1200" smtClean="0">
                <a:solidFill>
                  <a:schemeClr val="tx1"/>
                </a:solidFill>
                <a:effectLst/>
                <a:latin typeface="+mn-lt"/>
                <a:ea typeface="+mn-ea"/>
                <a:cs typeface="+mn-cs"/>
              </a:rPr>
              <a:t> ma trận chỉ có thể thực hiện được khi ma trận thứ nhất có số cột bằng số hàng của ma trận thứ hai.</a:t>
            </a:r>
          </a:p>
          <a:p>
            <a:pPr marL="171450" indent="-171450">
              <a:buFont typeface="Symbol" panose="05050102010706020507" pitchFamily="18" charset="2"/>
              <a:buChar char="Þ"/>
            </a:pPr>
            <a:endParaRPr lang="en-US" sz="1100" kern="1200" smtClean="0">
              <a:solidFill>
                <a:schemeClr val="tx1"/>
              </a:solidFill>
              <a:effectLst/>
              <a:latin typeface="+mn-lt"/>
              <a:ea typeface="+mn-ea"/>
              <a:cs typeface="+mn-cs"/>
            </a:endParaRPr>
          </a:p>
          <a:p>
            <a:r>
              <a:rPr lang="en-US" sz="1100" b="1" kern="1200" smtClean="0">
                <a:solidFill>
                  <a:schemeClr val="tx1"/>
                </a:solidFill>
                <a:effectLst/>
                <a:latin typeface="+mn-lt"/>
                <a:ea typeface="+mn-ea"/>
                <a:cs typeface="+mn-cs"/>
              </a:rPr>
              <a:t>Phép nhân hai ma trận</a:t>
            </a:r>
            <a:r>
              <a:rPr lang="en-US" sz="1100" kern="1200" smtClean="0">
                <a:solidFill>
                  <a:schemeClr val="tx1"/>
                </a:solidFill>
                <a:effectLst/>
                <a:latin typeface="+mn-lt"/>
                <a:ea typeface="+mn-ea"/>
                <a:cs typeface="+mn-cs"/>
              </a:rPr>
              <a:t> được xác định khi và chỉ khi số cột của ma trận bên trái bằng số hàng của ma trận bên phải. Nếu </a:t>
            </a:r>
            <a:r>
              <a:rPr lang="en-US" sz="1100" b="1" kern="1200" smtClean="0">
                <a:solidFill>
                  <a:schemeClr val="tx1"/>
                </a:solidFill>
                <a:effectLst/>
                <a:latin typeface="+mn-lt"/>
                <a:ea typeface="+mn-ea"/>
                <a:cs typeface="+mn-cs"/>
              </a:rPr>
              <a:t>A</a:t>
            </a:r>
            <a:r>
              <a:rPr lang="en-US" sz="1100" kern="1200" smtClean="0">
                <a:solidFill>
                  <a:schemeClr val="tx1"/>
                </a:solidFill>
                <a:effectLst/>
                <a:latin typeface="+mn-lt"/>
                <a:ea typeface="+mn-ea"/>
                <a:cs typeface="+mn-cs"/>
              </a:rPr>
              <a:t> là một ma trận </a:t>
            </a:r>
            <a:r>
              <a:rPr lang="en-US" sz="1100" i="1" kern="1200" smtClean="0">
                <a:solidFill>
                  <a:schemeClr val="tx1"/>
                </a:solidFill>
                <a:effectLst/>
                <a:latin typeface="+mn-lt"/>
                <a:ea typeface="+mn-ea"/>
                <a:cs typeface="+mn-cs"/>
              </a:rPr>
              <a:t>m</a:t>
            </a:r>
            <a:r>
              <a:rPr lang="en-US" sz="1100" kern="1200" smtClean="0">
                <a:solidFill>
                  <a:schemeClr val="tx1"/>
                </a:solidFill>
                <a:effectLst/>
                <a:latin typeface="+mn-lt"/>
                <a:ea typeface="+mn-ea"/>
                <a:cs typeface="+mn-cs"/>
              </a:rPr>
              <a:t>-x-</a:t>
            </a:r>
            <a:r>
              <a:rPr lang="en-US" sz="1100" i="1" kern="1200" smtClean="0">
                <a:solidFill>
                  <a:schemeClr val="tx1"/>
                </a:solidFill>
                <a:effectLst/>
                <a:latin typeface="+mn-lt"/>
                <a:ea typeface="+mn-ea"/>
                <a:cs typeface="+mn-cs"/>
              </a:rPr>
              <a:t>n </a:t>
            </a:r>
            <a:r>
              <a:rPr lang="en-US" sz="1100" kern="1200" smtClean="0">
                <a:solidFill>
                  <a:schemeClr val="tx1"/>
                </a:solidFill>
                <a:effectLst/>
                <a:latin typeface="+mn-lt"/>
                <a:ea typeface="+mn-ea"/>
                <a:cs typeface="+mn-cs"/>
              </a:rPr>
              <a:t>và </a:t>
            </a:r>
            <a:r>
              <a:rPr lang="en-US" sz="1100" b="1" kern="1200" smtClean="0">
                <a:solidFill>
                  <a:schemeClr val="tx1"/>
                </a:solidFill>
                <a:effectLst/>
                <a:latin typeface="+mn-lt"/>
                <a:ea typeface="+mn-ea"/>
                <a:cs typeface="+mn-cs"/>
              </a:rPr>
              <a:t>B</a:t>
            </a:r>
            <a:r>
              <a:rPr lang="en-US" sz="1100" kern="1200" smtClean="0">
                <a:solidFill>
                  <a:schemeClr val="tx1"/>
                </a:solidFill>
                <a:effectLst/>
                <a:latin typeface="+mn-lt"/>
                <a:ea typeface="+mn-ea"/>
                <a:cs typeface="+mn-cs"/>
              </a:rPr>
              <a:t> là một ma trận </a:t>
            </a:r>
            <a:r>
              <a:rPr lang="en-US" sz="1100" i="1" kern="1200" smtClean="0">
                <a:solidFill>
                  <a:schemeClr val="tx1"/>
                </a:solidFill>
                <a:effectLst/>
                <a:latin typeface="+mn-lt"/>
                <a:ea typeface="+mn-ea"/>
                <a:cs typeface="+mn-cs"/>
              </a:rPr>
              <a:t>n</a:t>
            </a:r>
            <a:r>
              <a:rPr lang="en-US" sz="1100" kern="1200" smtClean="0">
                <a:solidFill>
                  <a:schemeClr val="tx1"/>
                </a:solidFill>
                <a:effectLst/>
                <a:latin typeface="+mn-lt"/>
                <a:ea typeface="+mn-ea"/>
                <a:cs typeface="+mn-cs"/>
              </a:rPr>
              <a:t>-x-</a:t>
            </a:r>
            <a:r>
              <a:rPr lang="en-US" sz="1100" i="1" kern="1200" smtClean="0">
                <a:solidFill>
                  <a:schemeClr val="tx1"/>
                </a:solidFill>
                <a:effectLst/>
                <a:latin typeface="+mn-lt"/>
                <a:ea typeface="+mn-ea"/>
                <a:cs typeface="+mn-cs"/>
              </a:rPr>
              <a:t>p</a:t>
            </a:r>
            <a:r>
              <a:rPr lang="en-US" sz="1100" kern="1200" smtClean="0">
                <a:solidFill>
                  <a:schemeClr val="tx1"/>
                </a:solidFill>
                <a:effectLst/>
                <a:latin typeface="+mn-lt"/>
                <a:ea typeface="+mn-ea"/>
                <a:cs typeface="+mn-cs"/>
              </a:rPr>
              <a:t>, thì </a:t>
            </a:r>
            <a:r>
              <a:rPr lang="en-US" sz="1100" i="1" kern="1200" smtClean="0">
                <a:solidFill>
                  <a:schemeClr val="tx1"/>
                </a:solidFill>
                <a:effectLst/>
                <a:latin typeface="+mn-lt"/>
                <a:ea typeface="+mn-ea"/>
                <a:cs typeface="+mn-cs"/>
              </a:rPr>
              <a:t>ma trận tích</a:t>
            </a:r>
            <a:r>
              <a:rPr lang="en-US" sz="1100" kern="1200" smtClean="0">
                <a:solidFill>
                  <a:schemeClr val="tx1"/>
                </a:solidFill>
                <a:effectLst/>
                <a:latin typeface="+mn-lt"/>
                <a:ea typeface="+mn-ea"/>
                <a:cs typeface="+mn-cs"/>
              </a:rPr>
              <a:t> </a:t>
            </a:r>
            <a:r>
              <a:rPr lang="en-US" sz="1100" b="1" kern="1200" smtClean="0">
                <a:solidFill>
                  <a:schemeClr val="tx1"/>
                </a:solidFill>
                <a:effectLst/>
                <a:latin typeface="+mn-lt"/>
                <a:ea typeface="+mn-ea"/>
                <a:cs typeface="+mn-cs"/>
              </a:rPr>
              <a:t>AB</a:t>
            </a:r>
            <a:r>
              <a:rPr lang="en-US" sz="1100" kern="1200" smtClean="0">
                <a:solidFill>
                  <a:schemeClr val="tx1"/>
                </a:solidFill>
                <a:effectLst/>
                <a:latin typeface="+mn-lt"/>
                <a:ea typeface="+mn-ea"/>
                <a:cs typeface="+mn-cs"/>
              </a:rPr>
              <a:t> là ma trận </a:t>
            </a:r>
            <a:r>
              <a:rPr lang="en-US" sz="1100" i="1" kern="1200" smtClean="0">
                <a:solidFill>
                  <a:schemeClr val="tx1"/>
                </a:solidFill>
                <a:effectLst/>
                <a:latin typeface="+mn-lt"/>
                <a:ea typeface="+mn-ea"/>
                <a:cs typeface="+mn-cs"/>
              </a:rPr>
              <a:t>m</a:t>
            </a:r>
            <a:r>
              <a:rPr lang="en-US" sz="1100" kern="1200" smtClean="0">
                <a:solidFill>
                  <a:schemeClr val="tx1"/>
                </a:solidFill>
                <a:effectLst/>
                <a:latin typeface="+mn-lt"/>
                <a:ea typeface="+mn-ea"/>
                <a:cs typeface="+mn-cs"/>
              </a:rPr>
              <a:t>-x-</a:t>
            </a:r>
            <a:r>
              <a:rPr lang="en-US" sz="1100" i="1" kern="1200" smtClean="0">
                <a:solidFill>
                  <a:schemeClr val="tx1"/>
                </a:solidFill>
                <a:effectLst/>
                <a:latin typeface="+mn-lt"/>
                <a:ea typeface="+mn-ea"/>
                <a:cs typeface="+mn-cs"/>
              </a:rPr>
              <a:t>p</a:t>
            </a:r>
            <a:r>
              <a:rPr lang="en-US" sz="1100" kern="1200" smtClean="0">
                <a:solidFill>
                  <a:schemeClr val="tx1"/>
                </a:solidFill>
                <a:effectLst/>
                <a:latin typeface="+mn-lt"/>
                <a:ea typeface="+mn-ea"/>
                <a:cs typeface="+mn-cs"/>
              </a:rPr>
              <a:t> với các phần tử được xác định theo </a:t>
            </a:r>
            <a:r>
              <a:rPr lang="en-US" sz="1100" u="none" strike="noStrike" kern="1200" smtClean="0">
                <a:solidFill>
                  <a:schemeClr val="tx1"/>
                </a:solidFill>
                <a:effectLst/>
                <a:latin typeface="+mn-lt"/>
                <a:ea typeface="+mn-ea"/>
                <a:cs typeface="+mn-cs"/>
                <a:hlinkClick r:id="rId3" tooltip="Tích vô hướng"/>
              </a:rPr>
              <a:t>tích vô hướng</a:t>
            </a:r>
            <a:r>
              <a:rPr lang="en-US" sz="1100" kern="1200" smtClean="0">
                <a:solidFill>
                  <a:schemeClr val="tx1"/>
                </a:solidFill>
                <a:effectLst/>
                <a:latin typeface="+mn-lt"/>
                <a:ea typeface="+mn-ea"/>
                <a:cs typeface="+mn-cs"/>
              </a:rPr>
              <a:t> của hàng tương ứng trong </a:t>
            </a:r>
            <a:r>
              <a:rPr lang="en-US" sz="1100" b="1" kern="1200" smtClean="0">
                <a:solidFill>
                  <a:schemeClr val="tx1"/>
                </a:solidFill>
                <a:effectLst/>
                <a:latin typeface="+mn-lt"/>
                <a:ea typeface="+mn-ea"/>
                <a:cs typeface="+mn-cs"/>
              </a:rPr>
              <a:t>A </a:t>
            </a:r>
            <a:r>
              <a:rPr lang="en-US" sz="1100" kern="1200" smtClean="0">
                <a:solidFill>
                  <a:schemeClr val="tx1"/>
                </a:solidFill>
                <a:effectLst/>
                <a:latin typeface="+mn-lt"/>
                <a:ea typeface="+mn-ea"/>
                <a:cs typeface="+mn-cs"/>
              </a:rPr>
              <a:t>với cột tương ứng trong </a:t>
            </a:r>
            <a:r>
              <a:rPr lang="en-US" sz="1100" b="1" kern="1200" smtClean="0">
                <a:solidFill>
                  <a:schemeClr val="tx1"/>
                </a:solidFill>
                <a:effectLst/>
                <a:latin typeface="+mn-lt"/>
                <a:ea typeface="+mn-ea"/>
                <a:cs typeface="+mn-cs"/>
              </a:rPr>
              <a:t>B</a:t>
            </a:r>
            <a:r>
              <a:rPr lang="en-US" sz="1100" kern="120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a:p>
        </p:txBody>
      </p:sp>
    </p:spTree>
    <p:extLst>
      <p:ext uri="{BB962C8B-B14F-4D97-AF65-F5344CB8AC3E}">
        <p14:creationId xmlns:p14="http://schemas.microsoft.com/office/powerpoint/2010/main" val="3029960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823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smtClean="0">
                <a:solidFill>
                  <a:srgbClr val="C00000"/>
                </a:solidFill>
              </a:rPr>
              <a:t>Rất hân hạnh và cám ơn hội đồng đã tham dự buổi báo cáo.</a:t>
            </a:r>
            <a:endParaRPr/>
          </a:p>
        </p:txBody>
      </p:sp>
    </p:spTree>
    <p:extLst>
      <p:ext uri="{BB962C8B-B14F-4D97-AF65-F5344CB8AC3E}">
        <p14:creationId xmlns:p14="http://schemas.microsoft.com/office/powerpoint/2010/main" val="843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7710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348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mtClean="0"/>
              <a:t>Dựa trên nhu cầu thực tế đó, việc tìm hiểu và nghiên cứu về lập trình song song với hy vọng có thể sử dụng được chúng để lập trình song song bằng thư viện Open MP và thư viện MPI cho bài toán “Nhân hai ma trận vuông cấp n” nhằm giảm thời gian tính toán của chương trình, tận dụng các bộ xử lý ở mức tối đa nhất. Chương trình song song này sẽ là bước đệm để ta có thể thực hiện việc lập trình song song cho các bài toán phức tạp hơn trong thực tế.</a:t>
            </a:r>
            <a:endParaRPr/>
          </a:p>
        </p:txBody>
      </p:sp>
    </p:spTree>
    <p:extLst>
      <p:ext uri="{BB962C8B-B14F-4D97-AF65-F5344CB8AC3E}">
        <p14:creationId xmlns:p14="http://schemas.microsoft.com/office/powerpoint/2010/main" val="200110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889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9517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1" kern="1200" smtClean="0">
                <a:solidFill>
                  <a:schemeClr val="tx1"/>
                </a:solidFill>
                <a:effectLst/>
                <a:latin typeface="+mn-lt"/>
                <a:ea typeface="+mn-ea"/>
                <a:cs typeface="+mn-cs"/>
              </a:rPr>
              <a:t>lập trình song song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kern="1200" smtClean="0">
                <a:solidFill>
                  <a:schemeClr val="tx1"/>
                </a:solidFill>
                <a:effectLst/>
                <a:latin typeface="+mn-lt"/>
                <a:ea typeface="+mn-ea"/>
                <a:cs typeface="+mn-cs"/>
              </a:rPr>
              <a:t>Song song hóa dựa vào tiến trình</a:t>
            </a:r>
            <a:endParaRPr lang="en-US" sz="1100" kern="120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kern="1200" smtClean="0">
                <a:solidFill>
                  <a:schemeClr val="tx1"/>
                </a:solidFill>
                <a:effectLst/>
                <a:latin typeface="+mn-lt"/>
                <a:ea typeface="+mn-ea"/>
                <a:cs typeface="+mn-cs"/>
              </a:rPr>
              <a:t>Song song hóa dựa trên cơ chế luồng (Thread based parallelism)</a:t>
            </a:r>
            <a:endParaRPr lang="en-US" sz="1100" kern="1200" smtClean="0">
              <a:solidFill>
                <a:schemeClr val="tx1"/>
              </a:solidFill>
              <a:effectLst/>
              <a:latin typeface="+mn-lt"/>
              <a:ea typeface="+mn-ea"/>
              <a:cs typeface="+mn-cs"/>
            </a:endParaRPr>
          </a:p>
          <a:p>
            <a:pPr lvl="0">
              <a:spcBef>
                <a:spcPts val="0"/>
              </a:spcBef>
              <a:buNone/>
            </a:pPr>
            <a:endParaRPr/>
          </a:p>
        </p:txBody>
      </p:sp>
    </p:spTree>
    <p:extLst>
      <p:ext uri="{BB962C8B-B14F-4D97-AF65-F5344CB8AC3E}">
        <p14:creationId xmlns:p14="http://schemas.microsoft.com/office/powerpoint/2010/main" val="281910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smtClean="0">
                <a:solidFill>
                  <a:schemeClr val="tx1"/>
                </a:solidFill>
                <a:effectLst/>
                <a:latin typeface="+mn-lt"/>
                <a:ea typeface="+mn-ea"/>
                <a:cs typeface="+mn-cs"/>
              </a:rPr>
              <a:t>OpenMP (Open Multi-Processing) là một giao diện lập trình ứng dụng API (Application programming interface) hỗ trợ đa nền tảng dựa trên cấu trúc chia sẻ bộ nhớ chung, đa ngôn ngữ lập trình C, C++, Fortran và hầu hết các bộ kiến trúc vi xử lý và hệ điều hành Linux, Unix, Mac OS X, nền tảng Microsoft Windows.</a:t>
            </a:r>
          </a:p>
        </p:txBody>
      </p:sp>
    </p:spTree>
    <p:extLst>
      <p:ext uri="{BB962C8B-B14F-4D97-AF65-F5344CB8AC3E}">
        <p14:creationId xmlns:p14="http://schemas.microsoft.com/office/powerpoint/2010/main" val="144282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i="1" kern="1200" smtClean="0">
                <a:solidFill>
                  <a:schemeClr val="tx1"/>
                </a:solidFill>
                <a:effectLst/>
                <a:latin typeface="+mn-lt"/>
                <a:ea typeface="+mn-ea"/>
                <a:cs typeface="+mn-cs"/>
              </a:rPr>
              <a:t>MPI là một bộ thư viện hỗ trợ cho việc lập trình kiểu truyền thông điệp</a:t>
            </a:r>
            <a:r>
              <a:rPr lang="en-US" sz="1100" kern="1200" smtClean="0">
                <a:solidFill>
                  <a:schemeClr val="tx1"/>
                </a:solidFill>
                <a:effectLst/>
                <a:latin typeface="+mn-lt"/>
                <a:ea typeface="+mn-ea"/>
                <a:cs typeface="+mn-cs"/>
              </a:rPr>
              <a:t>. Thư viện MPI bao gồm các thủ tục truyền tin kiểu point-to-point, và các toán hạng chuyển dữ liệu, tính toán và đồng bộ hóa. </a:t>
            </a:r>
          </a:p>
          <a:p>
            <a:r>
              <a:rPr lang="en-US" sz="1100" i="1" kern="1200" smtClean="0">
                <a:solidFill>
                  <a:schemeClr val="tx1"/>
                </a:solidFill>
                <a:effectLst/>
                <a:latin typeface="+mn-lt"/>
                <a:ea typeface="+mn-ea"/>
                <a:cs typeface="+mn-cs"/>
              </a:rPr>
              <a:t>MPI chỉ làm việc trên các chu trình tĩnh</a:t>
            </a:r>
            <a:r>
              <a:rPr lang="en-US" sz="1100" kern="1200" smtClean="0">
                <a:solidFill>
                  <a:schemeClr val="tx1"/>
                </a:solidFill>
                <a:effectLst/>
                <a:latin typeface="+mn-lt"/>
                <a:ea typeface="+mn-ea"/>
                <a:cs typeface="+mn-cs"/>
              </a:rPr>
              <a:t>, tức là tất cả các chu trình cần phải được định nghĩa trước khi thực hiện và chúng sẽ thực hiện đồng thời. MPI-2 là phiên bản nâng cấp của MPI, nó có thêm các chức năng có thể đáp ứng cho các chu trình hoạt động kiểu client – server,…</a:t>
            </a:r>
          </a:p>
          <a:p>
            <a:pPr lvl="0">
              <a:spcBef>
                <a:spcPts val="0"/>
              </a:spcBef>
              <a:buNone/>
            </a:pPr>
            <a:endParaRPr/>
          </a:p>
        </p:txBody>
      </p:sp>
    </p:spTree>
    <p:extLst>
      <p:ext uri="{BB962C8B-B14F-4D97-AF65-F5344CB8AC3E}">
        <p14:creationId xmlns:p14="http://schemas.microsoft.com/office/powerpoint/2010/main" val="46036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F1E0"/>
        </a:solidFill>
        <a:effectLst/>
      </p:bgPr>
    </p:bg>
    <p:spTree>
      <p:nvGrpSpPr>
        <p:cNvPr id="1" name="Shape 8"/>
        <p:cNvGrpSpPr/>
        <p:nvPr/>
      </p:nvGrpSpPr>
      <p:grpSpPr>
        <a:xfrm>
          <a:off x="0" y="0"/>
          <a:ext cx="0" cy="0"/>
          <a:chOff x="0" y="0"/>
          <a:chExt cx="0" cy="0"/>
        </a:xfrm>
      </p:grpSpPr>
      <p:sp>
        <p:nvSpPr>
          <p:cNvPr id="9" name="Shape 9"/>
          <p:cNvSpPr/>
          <p:nvPr/>
        </p:nvSpPr>
        <p:spPr>
          <a:xfrm>
            <a:off x="100" y="3440900"/>
            <a:ext cx="9144000" cy="3417000"/>
          </a:xfrm>
          <a:prstGeom prst="rect">
            <a:avLst/>
          </a:prstGeom>
          <a:solidFill>
            <a:srgbClr val="A8122A"/>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1440873" y="2382450"/>
            <a:ext cx="6567053" cy="2093100"/>
          </a:xfrm>
          <a:prstGeom prst="rect">
            <a:avLst/>
          </a:prstGeom>
          <a:noFill/>
          <a:ln w="19050"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1944450" y="2441850"/>
            <a:ext cx="5255100" cy="1974300"/>
          </a:xfrm>
          <a:prstGeom prst="rect">
            <a:avLst/>
          </a:prstGeom>
          <a:solidFill>
            <a:srgbClr val="222222"/>
          </a:solidFill>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bg>
      <p:bgPr>
        <a:solidFill>
          <a:srgbClr val="222222"/>
        </a:solidFill>
        <a:effectLst/>
      </p:bgPr>
    </p:bg>
    <p:spTree>
      <p:nvGrpSpPr>
        <p:cNvPr id="1" name="Shape 17"/>
        <p:cNvGrpSpPr/>
        <p:nvPr/>
      </p:nvGrpSpPr>
      <p:grpSpPr>
        <a:xfrm>
          <a:off x="0" y="0"/>
          <a:ext cx="0" cy="0"/>
          <a:chOff x="0" y="0"/>
          <a:chExt cx="0" cy="0"/>
        </a:xfrm>
      </p:grpSpPr>
      <p:sp>
        <p:nvSpPr>
          <p:cNvPr id="18" name="Shape 18"/>
          <p:cNvSpPr/>
          <p:nvPr/>
        </p:nvSpPr>
        <p:spPr>
          <a:xfrm>
            <a:off x="100" y="0"/>
            <a:ext cx="9144000" cy="2188199"/>
          </a:xfrm>
          <a:prstGeom prst="rect">
            <a:avLst/>
          </a:prstGeom>
          <a:solidFill>
            <a:srgbClr val="A8122A"/>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073400" y="1696213"/>
            <a:ext cx="997199" cy="997199"/>
          </a:xfrm>
          <a:prstGeom prst="rect">
            <a:avLst/>
          </a:prstGeom>
          <a:noFill/>
          <a:ln w="9525"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4135950" y="1758763"/>
            <a:ext cx="872099" cy="872099"/>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body" idx="1"/>
          </p:nvPr>
        </p:nvSpPr>
        <p:spPr>
          <a:xfrm>
            <a:off x="1568100" y="2882400"/>
            <a:ext cx="6007799" cy="1093199"/>
          </a:xfrm>
          <a:prstGeom prst="rect">
            <a:avLst/>
          </a:prstGeom>
        </p:spPr>
        <p:txBody>
          <a:bodyPr lIns="91425" tIns="91425" rIns="91425" bIns="91425" anchor="t" anchorCtr="0"/>
          <a:lstStyle>
            <a:lvl1pPr lvl="0" algn="ctr" rtl="0">
              <a:spcBef>
                <a:spcPts val="0"/>
              </a:spcBef>
              <a:buClr>
                <a:srgbClr val="FFFFFF"/>
              </a:buClr>
              <a:buFont typeface="Merriweather"/>
              <a:defRPr i="1">
                <a:solidFill>
                  <a:srgbClr val="FFFFFF"/>
                </a:solidFill>
                <a:latin typeface="Merriweather"/>
                <a:ea typeface="Merriweather"/>
                <a:cs typeface="Merriweather"/>
                <a:sym typeface="Merriweather"/>
              </a:defRPr>
            </a:lvl1pPr>
            <a:lvl2pPr lvl="1" algn="ctr" rtl="0">
              <a:spcBef>
                <a:spcPts val="0"/>
              </a:spcBef>
              <a:buClr>
                <a:srgbClr val="FFFFFF"/>
              </a:buClr>
              <a:buFont typeface="Merriweather"/>
              <a:defRPr i="1">
                <a:solidFill>
                  <a:srgbClr val="FFFFFF"/>
                </a:solidFill>
                <a:latin typeface="Merriweather"/>
                <a:ea typeface="Merriweather"/>
                <a:cs typeface="Merriweather"/>
                <a:sym typeface="Merriweather"/>
              </a:defRPr>
            </a:lvl2pPr>
            <a:lvl3pPr lvl="2" algn="ctr" rtl="0">
              <a:spcBef>
                <a:spcPts val="0"/>
              </a:spcBef>
              <a:buClr>
                <a:srgbClr val="FFFFFF"/>
              </a:buClr>
              <a:buFont typeface="Merriweather"/>
              <a:defRPr i="1">
                <a:solidFill>
                  <a:srgbClr val="FFFFFF"/>
                </a:solidFill>
                <a:latin typeface="Merriweather"/>
                <a:ea typeface="Merriweather"/>
                <a:cs typeface="Merriweather"/>
                <a:sym typeface="Merriweather"/>
              </a:defRPr>
            </a:lvl3pPr>
            <a:lvl4pPr lvl="3" algn="ctr" rtl="0">
              <a:spcBef>
                <a:spcPts val="0"/>
              </a:spcBef>
              <a:buClr>
                <a:srgbClr val="FFFFFF"/>
              </a:buClr>
              <a:buFont typeface="Merriweather"/>
              <a:defRPr i="1">
                <a:solidFill>
                  <a:srgbClr val="FFFFFF"/>
                </a:solidFill>
                <a:latin typeface="Merriweather"/>
                <a:ea typeface="Merriweather"/>
                <a:cs typeface="Merriweather"/>
                <a:sym typeface="Merriweather"/>
              </a:defRPr>
            </a:lvl4pPr>
            <a:lvl5pPr lvl="4" algn="ctr" rtl="0">
              <a:spcBef>
                <a:spcPts val="0"/>
              </a:spcBef>
              <a:buClr>
                <a:srgbClr val="FFFFFF"/>
              </a:buClr>
              <a:buFont typeface="Merriweather"/>
              <a:defRPr i="1">
                <a:solidFill>
                  <a:srgbClr val="FFFFFF"/>
                </a:solidFill>
                <a:latin typeface="Merriweather"/>
                <a:ea typeface="Merriweather"/>
                <a:cs typeface="Merriweather"/>
                <a:sym typeface="Merriweather"/>
              </a:defRPr>
            </a:lvl5pPr>
            <a:lvl6pPr lvl="5" algn="ctr" rtl="0">
              <a:spcBef>
                <a:spcPts val="0"/>
              </a:spcBef>
              <a:buClr>
                <a:srgbClr val="FFFFFF"/>
              </a:buClr>
              <a:buFont typeface="Merriweather"/>
              <a:defRPr i="1">
                <a:solidFill>
                  <a:srgbClr val="FFFFFF"/>
                </a:solidFill>
                <a:latin typeface="Merriweather"/>
                <a:ea typeface="Merriweather"/>
                <a:cs typeface="Merriweather"/>
                <a:sym typeface="Merriweather"/>
              </a:defRPr>
            </a:lvl6pPr>
            <a:lvl7pPr lvl="6" algn="ctr" rtl="0">
              <a:spcBef>
                <a:spcPts val="0"/>
              </a:spcBef>
              <a:buClr>
                <a:srgbClr val="FFFFFF"/>
              </a:buClr>
              <a:buFont typeface="Merriweather"/>
              <a:defRPr i="1">
                <a:solidFill>
                  <a:srgbClr val="FFFFFF"/>
                </a:solidFill>
                <a:latin typeface="Merriweather"/>
                <a:ea typeface="Merriweather"/>
                <a:cs typeface="Merriweather"/>
                <a:sym typeface="Merriweather"/>
              </a:defRPr>
            </a:lvl7pPr>
            <a:lvl8pPr lvl="7" algn="ctr" rtl="0">
              <a:spcBef>
                <a:spcPts val="0"/>
              </a:spcBef>
              <a:buClr>
                <a:srgbClr val="FFFFFF"/>
              </a:buClr>
              <a:buFont typeface="Merriweather"/>
              <a:defRPr i="1">
                <a:solidFill>
                  <a:srgbClr val="FFFFFF"/>
                </a:solidFill>
                <a:latin typeface="Merriweather"/>
                <a:ea typeface="Merriweather"/>
                <a:cs typeface="Merriweather"/>
                <a:sym typeface="Merriweather"/>
              </a:defRPr>
            </a:lvl8pPr>
            <a:lvl9pPr lvl="8" algn="ctr">
              <a:spcBef>
                <a:spcPts val="0"/>
              </a:spcBef>
              <a:buClr>
                <a:srgbClr val="FFFFFF"/>
              </a:buClr>
              <a:buFont typeface="Merriweather"/>
              <a:defRPr i="1">
                <a:solidFill>
                  <a:srgbClr val="FFFFFF"/>
                </a:solidFill>
                <a:latin typeface="Merriweather"/>
                <a:ea typeface="Merriweather"/>
                <a:cs typeface="Merriweather"/>
                <a:sym typeface="Merriweather"/>
              </a:defRPr>
            </a:lvl9pPr>
          </a:lstStyle>
          <a:p>
            <a:endParaRPr/>
          </a:p>
        </p:txBody>
      </p:sp>
      <p:sp>
        <p:nvSpPr>
          <p:cNvPr id="22" name="Shape 22"/>
          <p:cNvSpPr txBox="1"/>
          <p:nvPr/>
        </p:nvSpPr>
        <p:spPr>
          <a:xfrm>
            <a:off x="3593400" y="1727625"/>
            <a:ext cx="1957200" cy="871499"/>
          </a:xfrm>
          <a:prstGeom prst="rect">
            <a:avLst/>
          </a:prstGeom>
          <a:noFill/>
          <a:ln>
            <a:noFill/>
          </a:ln>
        </p:spPr>
        <p:txBody>
          <a:bodyPr lIns="91425" tIns="91425" rIns="91425" bIns="91425" anchor="t" anchorCtr="0">
            <a:noAutofit/>
          </a:bodyPr>
          <a:lstStyle/>
          <a:p>
            <a:pPr lvl="0" algn="ctr" rtl="0">
              <a:spcBef>
                <a:spcPts val="0"/>
              </a:spcBef>
              <a:buNone/>
            </a:pPr>
            <a:r>
              <a:rPr lang="en" sz="9600" dirty="0">
                <a:solidFill>
                  <a:srgbClr val="222222"/>
                </a:solidFill>
                <a:latin typeface="Raleway"/>
                <a:ea typeface="Raleway"/>
                <a:cs typeface="Raleway"/>
                <a:sym typeface="Raleway"/>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sp>
        <p:nvSpPr>
          <p:cNvPr id="24" name="Shape 24"/>
          <p:cNvSpPr/>
          <p:nvPr/>
        </p:nvSpPr>
        <p:spPr>
          <a:xfrm>
            <a:off x="0" y="0"/>
            <a:ext cx="9144100" cy="1097280"/>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765349" y="206775"/>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810200" y="252825"/>
            <a:ext cx="5523599" cy="637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457200" y="1871075"/>
            <a:ext cx="8229600" cy="4696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p:nvPr/>
        </p:nvSpPr>
        <p:spPr>
          <a:xfrm>
            <a:off x="100" y="0"/>
            <a:ext cx="9144000" cy="1062299"/>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1765350" y="697300"/>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txBox="1">
            <a:spLocks noGrp="1"/>
          </p:cNvSpPr>
          <p:nvPr>
            <p:ph type="title"/>
          </p:nvPr>
        </p:nvSpPr>
        <p:spPr>
          <a:xfrm>
            <a:off x="1810200" y="743350"/>
            <a:ext cx="5523599" cy="6372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light">
    <p:bg>
      <p:bgPr>
        <a:solidFill>
          <a:srgbClr val="F5F1E0"/>
        </a:solidFill>
        <a:effectLst/>
      </p:bgPr>
    </p:bg>
    <p:spTree>
      <p:nvGrpSpPr>
        <p:cNvPr id="1" name="Shape 48"/>
        <p:cNvGrpSpPr/>
        <p:nvPr/>
      </p:nvGrpSpPr>
      <p:grpSpPr>
        <a:xfrm>
          <a:off x="0" y="0"/>
          <a:ext cx="0" cy="0"/>
          <a:chOff x="0" y="0"/>
          <a:chExt cx="0" cy="0"/>
        </a:xfrm>
      </p:grpSpPr>
      <p:sp>
        <p:nvSpPr>
          <p:cNvPr id="49" name="Shape 49"/>
          <p:cNvSpPr/>
          <p:nvPr/>
        </p:nvSpPr>
        <p:spPr>
          <a:xfrm>
            <a:off x="450900" y="438000"/>
            <a:ext cx="8242200" cy="5981999"/>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528600" y="519300"/>
            <a:ext cx="8086800" cy="5819400"/>
          </a:xfrm>
          <a:prstGeom prst="rect">
            <a:avLst/>
          </a:prstGeom>
          <a:noFill/>
          <a:ln w="2857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10300" y="742400"/>
            <a:ext cx="5523599" cy="637200"/>
          </a:xfrm>
          <a:prstGeom prst="rect">
            <a:avLst/>
          </a:prstGeom>
          <a:solidFill>
            <a:srgbClr val="222222"/>
          </a:solidFill>
          <a:ln>
            <a:noFill/>
          </a:ln>
        </p:spPr>
        <p:txBody>
          <a:bodyPr lIns="91425" tIns="91425" rIns="91425" bIns="91425" anchor="ctr" anchorCtr="0"/>
          <a:lstStyle>
            <a:lvl1pPr lvl="0"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1pPr>
            <a:lvl2pPr lvl="1"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2pPr>
            <a:lvl3pPr lvl="2"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3pPr>
            <a:lvl4pPr lvl="3"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4pPr>
            <a:lvl5pPr lvl="4"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5pPr>
            <a:lvl6pPr lvl="5"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6pPr>
            <a:lvl7pPr lvl="6"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7pPr>
            <a:lvl8pPr lvl="7"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8pPr>
            <a:lvl9pPr lvl="8"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rgbClr val="222222"/>
              </a:buClr>
              <a:buSzPct val="100000"/>
              <a:buFont typeface="Raleway"/>
              <a:buChar char="◉"/>
              <a:defRPr sz="2600">
                <a:solidFill>
                  <a:srgbClr val="222222"/>
                </a:solidFill>
                <a:latin typeface="Raleway"/>
                <a:ea typeface="Raleway"/>
                <a:cs typeface="Raleway"/>
                <a:sym typeface="Raleway"/>
              </a:defRPr>
            </a:lvl1pPr>
            <a:lvl2pPr lvl="1">
              <a:spcBef>
                <a:spcPts val="480"/>
              </a:spcBef>
              <a:buClr>
                <a:srgbClr val="222222"/>
              </a:buClr>
              <a:buSzPct val="100000"/>
              <a:buFont typeface="Raleway"/>
              <a:defRPr sz="2000">
                <a:solidFill>
                  <a:srgbClr val="222222"/>
                </a:solidFill>
                <a:latin typeface="Raleway"/>
                <a:ea typeface="Raleway"/>
                <a:cs typeface="Raleway"/>
                <a:sym typeface="Raleway"/>
              </a:defRPr>
            </a:lvl2pPr>
            <a:lvl3pPr lvl="2">
              <a:spcBef>
                <a:spcPts val="480"/>
              </a:spcBef>
              <a:buClr>
                <a:srgbClr val="222222"/>
              </a:buClr>
              <a:buSzPct val="100000"/>
              <a:buFont typeface="Raleway"/>
              <a:defRPr sz="2000">
                <a:solidFill>
                  <a:srgbClr val="222222"/>
                </a:solidFill>
                <a:latin typeface="Raleway"/>
                <a:ea typeface="Raleway"/>
                <a:cs typeface="Raleway"/>
                <a:sym typeface="Raleway"/>
              </a:defRPr>
            </a:lvl3pPr>
            <a:lvl4pPr lvl="3">
              <a:spcBef>
                <a:spcPts val="360"/>
              </a:spcBef>
              <a:buClr>
                <a:srgbClr val="222222"/>
              </a:buClr>
              <a:buSzPct val="100000"/>
              <a:buFont typeface="Raleway"/>
              <a:defRPr sz="1600">
                <a:solidFill>
                  <a:srgbClr val="222222"/>
                </a:solidFill>
                <a:latin typeface="Raleway"/>
                <a:ea typeface="Raleway"/>
                <a:cs typeface="Raleway"/>
                <a:sym typeface="Raleway"/>
              </a:defRPr>
            </a:lvl4pPr>
            <a:lvl5pPr lvl="4">
              <a:spcBef>
                <a:spcPts val="360"/>
              </a:spcBef>
              <a:buClr>
                <a:srgbClr val="222222"/>
              </a:buClr>
              <a:buSzPct val="100000"/>
              <a:buFont typeface="Raleway"/>
              <a:defRPr sz="1600">
                <a:solidFill>
                  <a:srgbClr val="222222"/>
                </a:solidFill>
                <a:latin typeface="Raleway"/>
                <a:ea typeface="Raleway"/>
                <a:cs typeface="Raleway"/>
                <a:sym typeface="Raleway"/>
              </a:defRPr>
            </a:lvl5pPr>
            <a:lvl6pPr lvl="5">
              <a:spcBef>
                <a:spcPts val="360"/>
              </a:spcBef>
              <a:buClr>
                <a:srgbClr val="222222"/>
              </a:buClr>
              <a:buSzPct val="100000"/>
              <a:buFont typeface="Raleway"/>
              <a:defRPr sz="1600">
                <a:solidFill>
                  <a:srgbClr val="222222"/>
                </a:solidFill>
                <a:latin typeface="Raleway"/>
                <a:ea typeface="Raleway"/>
                <a:cs typeface="Raleway"/>
                <a:sym typeface="Raleway"/>
              </a:defRPr>
            </a:lvl6pPr>
            <a:lvl7pPr lvl="6">
              <a:spcBef>
                <a:spcPts val="360"/>
              </a:spcBef>
              <a:buClr>
                <a:srgbClr val="222222"/>
              </a:buClr>
              <a:buSzPct val="100000"/>
              <a:buFont typeface="Raleway"/>
              <a:defRPr sz="1600">
                <a:solidFill>
                  <a:srgbClr val="222222"/>
                </a:solidFill>
                <a:latin typeface="Raleway"/>
                <a:ea typeface="Raleway"/>
                <a:cs typeface="Raleway"/>
                <a:sym typeface="Raleway"/>
              </a:defRPr>
            </a:lvl7pPr>
            <a:lvl8pPr lvl="7">
              <a:spcBef>
                <a:spcPts val="360"/>
              </a:spcBef>
              <a:buClr>
                <a:srgbClr val="222222"/>
              </a:buClr>
              <a:buSzPct val="100000"/>
              <a:buFont typeface="Raleway"/>
              <a:defRPr sz="1600">
                <a:solidFill>
                  <a:srgbClr val="222222"/>
                </a:solidFill>
                <a:latin typeface="Raleway"/>
                <a:ea typeface="Raleway"/>
                <a:cs typeface="Raleway"/>
                <a:sym typeface="Raleway"/>
              </a:defRPr>
            </a:lvl8pPr>
            <a:lvl9pPr lvl="8">
              <a:spcBef>
                <a:spcPts val="360"/>
              </a:spcBef>
              <a:buClr>
                <a:srgbClr val="222222"/>
              </a:buClr>
              <a:buSzPct val="100000"/>
              <a:buFont typeface="Raleway"/>
              <a:defRPr sz="1600">
                <a:solidFill>
                  <a:srgbClr val="22222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DD25FEF-F7DF-4F98-A2C8-3D5A8376626F}"/>
              </a:ext>
            </a:extLst>
          </p:cNvPr>
          <p:cNvSpPr/>
          <p:nvPr/>
        </p:nvSpPr>
        <p:spPr>
          <a:xfrm>
            <a:off x="2043082" y="1705546"/>
            <a:ext cx="5049672" cy="415498"/>
          </a:xfrm>
          <a:prstGeom prst="rect">
            <a:avLst/>
          </a:prstGeom>
          <a:solidFill>
            <a:schemeClr val="bg1"/>
          </a:solidFill>
        </p:spPr>
        <p:txBody>
          <a:bodyPr wrap="square" lIns="68580" tIns="34290" rIns="68580" bIns="34290">
            <a:spAutoFit/>
          </a:bodyPr>
          <a:lstStyle/>
          <a:p>
            <a:pPr algn="ctr"/>
            <a:r>
              <a:rPr lang="en-US" sz="2250" dirty="0">
                <a:ln w="0"/>
                <a:solidFill>
                  <a:schemeClr val="bg1"/>
                </a:solidFill>
                <a:latin typeface="Arial" panose="020B0604020202020204" pitchFamily="34" charset="0"/>
                <a:cs typeface="Arial" panose="020B0604020202020204" pitchFamily="34" charset="0"/>
              </a:rPr>
              <a:t>KHOA CÔNG NGHỆ THÔNG TIN</a:t>
            </a:r>
          </a:p>
        </p:txBody>
      </p:sp>
      <p:sp>
        <p:nvSpPr>
          <p:cNvPr id="11" name="Rectangle 10">
            <a:extLst>
              <a:ext uri="{FF2B5EF4-FFF2-40B4-BE49-F238E27FC236}">
                <a16:creationId xmlns:a16="http://schemas.microsoft.com/office/drawing/2014/main" xmlns="" id="{3FC98F23-C96D-4AB8-AC33-2F37A939EAE9}"/>
              </a:ext>
            </a:extLst>
          </p:cNvPr>
          <p:cNvSpPr/>
          <p:nvPr/>
        </p:nvSpPr>
        <p:spPr>
          <a:xfrm>
            <a:off x="3363740" y="1722808"/>
            <a:ext cx="2408353" cy="346249"/>
          </a:xfrm>
          <a:prstGeom prst="rect">
            <a:avLst/>
          </a:prstGeom>
          <a:noFill/>
        </p:spPr>
        <p:txBody>
          <a:bodyPr wrap="none" lIns="68580" tIns="34290" rIns="68580" bIns="34290">
            <a:spAutoFit/>
          </a:bodyPr>
          <a:lstStyle/>
          <a:p>
            <a:pPr algn="ctr"/>
            <a:r>
              <a:rPr lang="en-US" sz="18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BÁO </a:t>
            </a:r>
            <a:r>
              <a:rPr lang="en-US" sz="1800" b="1">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CÁO MÔN HỌC</a:t>
            </a:r>
            <a:endParaRPr lang="en-US" sz="18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xmlns="" id="{5C10E952-C3DD-4988-8D9C-10877E995AE4}"/>
              </a:ext>
            </a:extLst>
          </p:cNvPr>
          <p:cNvSpPr/>
          <p:nvPr/>
        </p:nvSpPr>
        <p:spPr>
          <a:xfrm>
            <a:off x="1228295" y="2058049"/>
            <a:ext cx="6982293" cy="377026"/>
          </a:xfrm>
          <a:prstGeom prst="rect">
            <a:avLst/>
          </a:prstGeom>
          <a:noFill/>
        </p:spPr>
        <p:txBody>
          <a:bodyPr wrap="square" lIns="68580" tIns="34290" rIns="68580" bIns="34290">
            <a:spAutoFit/>
          </a:bodyPr>
          <a:lstStyle/>
          <a:p>
            <a:pPr algn="ctr"/>
            <a:r>
              <a:rPr lang="en-US" sz="2000" b="1" dirty="0">
                <a:ln w="0"/>
                <a:solidFill>
                  <a:srgbClr val="002060"/>
                </a:solidFill>
                <a:latin typeface="Times New Roman" panose="02020603050405020304" pitchFamily="18" charset="0"/>
                <a:cs typeface="Times New Roman" panose="02020603050405020304" pitchFamily="18" charset="0"/>
              </a:rPr>
              <a:t>MÔN</a:t>
            </a:r>
            <a:r>
              <a:rPr lang="en-US" sz="2000" b="1">
                <a:ln w="0"/>
                <a:solidFill>
                  <a:srgbClr val="002060"/>
                </a:solidFill>
                <a:latin typeface="Times New Roman" panose="02020603050405020304" pitchFamily="18" charset="0"/>
                <a:cs typeface="Times New Roman" panose="02020603050405020304" pitchFamily="18" charset="0"/>
              </a:rPr>
              <a:t>: KIẾN TRÚC VÀ THUẬT TOÁN SONG SONG</a:t>
            </a:r>
            <a:endParaRPr lang="en-US" sz="2000" b="1" dirty="0">
              <a:ln w="0"/>
              <a:solidFill>
                <a:srgbClr val="00206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997D0E4A-03D6-4246-AEE7-B095D6AD5F60}"/>
              </a:ext>
            </a:extLst>
          </p:cNvPr>
          <p:cNvSpPr txBox="1"/>
          <p:nvPr/>
        </p:nvSpPr>
        <p:spPr>
          <a:xfrm>
            <a:off x="922779" y="4180815"/>
            <a:ext cx="4123135" cy="1492716"/>
          </a:xfrm>
          <a:prstGeom prst="rect">
            <a:avLst/>
          </a:prstGeom>
          <a:noFill/>
        </p:spPr>
        <p:txBody>
          <a:bodyPr wrap="square" rtlCol="0">
            <a:spAutoFit/>
          </a:bodyPr>
          <a:lstStyle/>
          <a:p>
            <a:pPr>
              <a:spcBef>
                <a:spcPts val="450"/>
              </a:spcBef>
              <a:spcAft>
                <a:spcPts val="450"/>
              </a:spcAft>
            </a:pPr>
            <a:r>
              <a:rPr lang="en-US" sz="1650" i="1" dirty="0">
                <a:latin typeface="Arial" panose="020B0604020202020204" pitchFamily="34" charset="0"/>
                <a:cs typeface="Arial" panose="020B0604020202020204" pitchFamily="34" charset="0"/>
              </a:rPr>
              <a:t>Nhóm thực hiện</a:t>
            </a:r>
          </a:p>
          <a:p>
            <a:pPr marL="342900" indent="-342900">
              <a:spcBef>
                <a:spcPts val="450"/>
              </a:spcBef>
              <a:spcAft>
                <a:spcPts val="450"/>
              </a:spcAft>
              <a:buFont typeface="Wingdings" panose="05000000000000000000" pitchFamily="2" charset="2"/>
              <a:buChar char="Ø"/>
            </a:pPr>
            <a:r>
              <a:rPr lang="en-US" sz="1650">
                <a:latin typeface="Arial" panose="020B0604020202020204" pitchFamily="34" charset="0"/>
                <a:cs typeface="Arial" panose="020B0604020202020204" pitchFamily="34" charset="0"/>
              </a:rPr>
              <a:t>Nguyễn Tú Toàn          14004096</a:t>
            </a:r>
            <a:endParaRPr lang="en-US" sz="1650" dirty="0">
              <a:latin typeface="Arial" panose="020B0604020202020204" pitchFamily="34" charset="0"/>
              <a:cs typeface="Arial" panose="020B0604020202020204" pitchFamily="34" charset="0"/>
            </a:endParaRPr>
          </a:p>
          <a:p>
            <a:pPr marL="342900" indent="-342900">
              <a:spcBef>
                <a:spcPts val="450"/>
              </a:spcBef>
              <a:spcAft>
                <a:spcPts val="450"/>
              </a:spcAft>
              <a:buFont typeface="Wingdings" panose="05000000000000000000" pitchFamily="2" charset="2"/>
              <a:buChar char="Ø"/>
            </a:pPr>
            <a:r>
              <a:rPr lang="en-US" sz="1650">
                <a:latin typeface="Arial" panose="020B0604020202020204" pitchFamily="34" charset="0"/>
                <a:cs typeface="Arial" panose="020B0604020202020204" pitchFamily="34" charset="0"/>
              </a:rPr>
              <a:t>Nguyễn </a:t>
            </a:r>
            <a:r>
              <a:rPr lang="en-US" sz="1650" smtClean="0">
                <a:latin typeface="Arial" panose="020B0604020202020204" pitchFamily="34" charset="0"/>
                <a:cs typeface="Arial" panose="020B0604020202020204" pitchFamily="34" charset="0"/>
              </a:rPr>
              <a:t>Bá Tùng          14004103</a:t>
            </a:r>
            <a:endParaRPr lang="en-US" sz="1650">
              <a:latin typeface="Arial" panose="020B0604020202020204" pitchFamily="34" charset="0"/>
              <a:cs typeface="Arial" panose="020B0604020202020204" pitchFamily="34" charset="0"/>
            </a:endParaRPr>
          </a:p>
          <a:p>
            <a:pPr marL="342900" indent="-342900">
              <a:spcBef>
                <a:spcPts val="450"/>
              </a:spcBef>
              <a:spcAft>
                <a:spcPts val="450"/>
              </a:spcAft>
              <a:buFont typeface="Wingdings" panose="05000000000000000000" pitchFamily="2" charset="2"/>
              <a:buChar char="Ø"/>
            </a:pPr>
            <a:r>
              <a:rPr lang="en-US" sz="1650" smtClean="0">
                <a:latin typeface="Arial" panose="020B0604020202020204" pitchFamily="34" charset="0"/>
                <a:cs typeface="Arial" panose="020B0604020202020204" pitchFamily="34" charset="0"/>
              </a:rPr>
              <a:t>Trần Minh Huy              14004025</a:t>
            </a:r>
            <a:endParaRPr lang="en-US" sz="16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ED0DB6D1-E1E0-4EC2-A934-0F9DB4DA325C}"/>
              </a:ext>
            </a:extLst>
          </p:cNvPr>
          <p:cNvSpPr txBox="1"/>
          <p:nvPr/>
        </p:nvSpPr>
        <p:spPr>
          <a:xfrm>
            <a:off x="5942411" y="4180815"/>
            <a:ext cx="3200400" cy="728405"/>
          </a:xfrm>
          <a:prstGeom prst="rect">
            <a:avLst/>
          </a:prstGeom>
          <a:noFill/>
        </p:spPr>
        <p:txBody>
          <a:bodyPr wrap="square" rtlCol="0">
            <a:spAutoFit/>
          </a:bodyPr>
          <a:lstStyle/>
          <a:p>
            <a:pPr>
              <a:spcBef>
                <a:spcPts val="450"/>
              </a:spcBef>
              <a:spcAft>
                <a:spcPts val="450"/>
              </a:spcAft>
            </a:pPr>
            <a:r>
              <a:rPr lang="en-US" sz="1650" i="1" dirty="0">
                <a:latin typeface="Arial" panose="020B0604020202020204" pitchFamily="34" charset="0"/>
                <a:cs typeface="Arial" panose="020B0604020202020204" pitchFamily="34" charset="0"/>
              </a:rPr>
              <a:t>Giáo viên h</a:t>
            </a:r>
            <a:r>
              <a:rPr lang="vi-VN" sz="1650" i="1" dirty="0">
                <a:latin typeface="Arial" panose="020B0604020202020204" pitchFamily="34" charset="0"/>
                <a:cs typeface="Arial" panose="020B0604020202020204" pitchFamily="34" charset="0"/>
              </a:rPr>
              <a:t>ư</a:t>
            </a:r>
            <a:r>
              <a:rPr lang="en-US" sz="1650" i="1" dirty="0">
                <a:latin typeface="Arial" panose="020B0604020202020204" pitchFamily="34" charset="0"/>
                <a:cs typeface="Arial" panose="020B0604020202020204" pitchFamily="34" charset="0"/>
              </a:rPr>
              <a:t>ớng dẫn:</a:t>
            </a:r>
            <a:endParaRPr lang="en-US" sz="1650" dirty="0">
              <a:latin typeface="Arial" panose="020B0604020202020204" pitchFamily="34" charset="0"/>
              <a:cs typeface="Arial" panose="020B0604020202020204" pitchFamily="34" charset="0"/>
            </a:endParaRPr>
          </a:p>
          <a:p>
            <a:pPr>
              <a:spcBef>
                <a:spcPts val="450"/>
              </a:spcBef>
              <a:spcAft>
                <a:spcPts val="450"/>
              </a:spcAft>
            </a:pPr>
            <a:r>
              <a:rPr lang="en-US" sz="1650">
                <a:latin typeface="Arial" panose="020B0604020202020204" pitchFamily="34" charset="0"/>
                <a:cs typeface="Arial" panose="020B0604020202020204" pitchFamily="34" charset="0"/>
              </a:rPr>
              <a:t>    </a:t>
            </a:r>
            <a:r>
              <a:rPr lang="en-US" sz="1650" smtClean="0">
                <a:latin typeface="Arial" panose="020B0604020202020204" pitchFamily="34" charset="0"/>
                <a:cs typeface="Arial" panose="020B0604020202020204" pitchFamily="34" charset="0"/>
              </a:rPr>
              <a:t>Th.S</a:t>
            </a:r>
            <a:r>
              <a:rPr lang="en-US" sz="1650">
                <a:latin typeface="Arial" panose="020B0604020202020204" pitchFamily="34" charset="0"/>
                <a:cs typeface="Arial" panose="020B0604020202020204" pitchFamily="34" charset="0"/>
              </a:rPr>
              <a:t>: </a:t>
            </a:r>
            <a:r>
              <a:rPr lang="en-US" sz="1650" smtClean="0">
                <a:latin typeface="Arial" panose="020B0604020202020204" pitchFamily="34" charset="0"/>
                <a:cs typeface="Arial" panose="020B0604020202020204" pitchFamily="34" charset="0"/>
              </a:rPr>
              <a:t>Nguyễn Vạn Năng</a:t>
            </a:r>
            <a:endParaRPr lang="en-US" sz="165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xmlns="" id="{5C10E952-C3DD-4988-8D9C-10877E995AE4}"/>
              </a:ext>
            </a:extLst>
          </p:cNvPr>
          <p:cNvSpPr/>
          <p:nvPr/>
        </p:nvSpPr>
        <p:spPr>
          <a:xfrm>
            <a:off x="1092335" y="2669478"/>
            <a:ext cx="7254230" cy="561692"/>
          </a:xfrm>
          <a:prstGeom prst="rect">
            <a:avLst/>
          </a:prstGeom>
          <a:noFill/>
        </p:spPr>
        <p:txBody>
          <a:bodyPr wrap="none" lIns="68580" tIns="34290" rIns="68580" bIns="34290">
            <a:spAutoFit/>
          </a:bodyPr>
          <a:lstStyle/>
          <a:p>
            <a:pPr algn="ctr"/>
            <a:r>
              <a:rPr lang="en-US" sz="3200" b="1" smtClean="0">
                <a:ln w="0"/>
                <a:solidFill>
                  <a:srgbClr val="002060"/>
                </a:solidFill>
                <a:latin typeface="Times New Roman" panose="02020603050405020304" pitchFamily="18" charset="0"/>
                <a:cs typeface="Times New Roman" panose="02020603050405020304" pitchFamily="18" charset="0"/>
              </a:rPr>
              <a:t>NHÂN HAI MA TRẬN VUÔNG CẤP N</a:t>
            </a:r>
            <a:endParaRPr lang="en-US" sz="3200" b="1" dirty="0">
              <a:ln w="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90" y="21885"/>
            <a:ext cx="9142811" cy="1449258"/>
          </a:xfrm>
          <a:prstGeom prst="rect">
            <a:avLst/>
          </a:prstGeom>
          <a:solidFill>
            <a:srgbClr val="CB2D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13482" y="270956"/>
            <a:ext cx="914479" cy="914479"/>
          </a:xfrm>
          <a:prstGeom prst="rect">
            <a:avLst/>
          </a:prstGeom>
        </p:spPr>
      </p:pic>
      <p:sp>
        <p:nvSpPr>
          <p:cNvPr id="4" name="TextBox 3"/>
          <p:cNvSpPr txBox="1"/>
          <p:nvPr/>
        </p:nvSpPr>
        <p:spPr>
          <a:xfrm>
            <a:off x="1575796" y="304231"/>
            <a:ext cx="6762986" cy="400110"/>
          </a:xfrm>
          <a:prstGeom prst="rect">
            <a:avLst/>
          </a:prstGeom>
          <a:noFill/>
        </p:spPr>
        <p:txBody>
          <a:bodyPr wrap="square" rtlCol="0">
            <a:spAutoFit/>
          </a:bodyPr>
          <a:lstStyle/>
          <a:p>
            <a:r>
              <a:rPr lang="en-US" sz="2000" b="1" smtClean="0">
                <a:solidFill>
                  <a:schemeClr val="bg1"/>
                </a:solidFill>
              </a:rPr>
              <a:t>TRƯỜNG ĐẠI HỌC SƯ PHẠM KỸ THUẬT VĨNH LONG</a:t>
            </a:r>
            <a:endParaRPr lang="en-US" sz="2000" b="1">
              <a:solidFill>
                <a:schemeClr val="bg1"/>
              </a:solidFill>
            </a:endParaRPr>
          </a:p>
        </p:txBody>
      </p:sp>
      <p:sp>
        <p:nvSpPr>
          <p:cNvPr id="5" name="TextBox 4"/>
          <p:cNvSpPr txBox="1"/>
          <p:nvPr/>
        </p:nvSpPr>
        <p:spPr>
          <a:xfrm>
            <a:off x="2758806" y="832487"/>
            <a:ext cx="5049672" cy="400110"/>
          </a:xfrm>
          <a:prstGeom prst="rect">
            <a:avLst/>
          </a:prstGeom>
          <a:noFill/>
        </p:spPr>
        <p:txBody>
          <a:bodyPr wrap="square" rtlCol="0">
            <a:spAutoFit/>
          </a:bodyPr>
          <a:lstStyle/>
          <a:p>
            <a:r>
              <a:rPr lang="en-US" sz="2000" smtClean="0">
                <a:solidFill>
                  <a:schemeClr val="bg1"/>
                </a:solidFill>
              </a:rPr>
              <a:t>KHOA CÔNG NGHỆ THÔNG TIN</a:t>
            </a:r>
            <a:endParaRPr lang="en-US" sz="2000">
              <a:solidFill>
                <a:schemeClr val="bg1"/>
              </a:solidFill>
            </a:endParaRPr>
          </a:p>
        </p:txBody>
      </p:sp>
      <p:sp>
        <p:nvSpPr>
          <p:cNvPr id="6" name="Rectangle 5"/>
          <p:cNvSpPr/>
          <p:nvPr/>
        </p:nvSpPr>
        <p:spPr>
          <a:xfrm>
            <a:off x="0" y="6086901"/>
            <a:ext cx="9139323" cy="77109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77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65048"/>
            <a:ext cx="5523599" cy="637200"/>
          </a:xfrm>
          <a:prstGeom prst="rect">
            <a:avLst/>
          </a:prstGeom>
        </p:spPr>
        <p:txBody>
          <a:bodyPr lIns="91425" tIns="91425" rIns="91425" bIns="91425" anchor="ctr" anchorCtr="0">
            <a:noAutofit/>
          </a:bodyPr>
          <a:lstStyle/>
          <a:p>
            <a:r>
              <a:rPr lang="en-US" sz="2000" b="1" smtClean="0">
                <a:latin typeface="Helvetica" panose="020B0604020202020204" pitchFamily="34" charset="0"/>
                <a:ea typeface="Helvetica" charset="0"/>
                <a:cs typeface="Helvetica" panose="020B0604020202020204" pitchFamily="34" charset="0"/>
              </a:rPr>
              <a:t>LẬP TRÌNH THỬ NGHIỆM</a:t>
            </a:r>
            <a:endParaRPr lang="en-US" sz="2000" dirty="0">
              <a:latin typeface="Helvetica" charset="0"/>
              <a:ea typeface="Helvetica" charset="0"/>
              <a:cs typeface="Helvetica"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338222" y="1678949"/>
            <a:ext cx="6467554" cy="4412758"/>
          </a:xfrm>
          <a:prstGeom prst="rect">
            <a:avLst/>
          </a:prstGeom>
        </p:spPr>
      </p:pic>
    </p:spTree>
    <p:extLst>
      <p:ext uri="{BB962C8B-B14F-4D97-AF65-F5344CB8AC3E}">
        <p14:creationId xmlns:p14="http://schemas.microsoft.com/office/powerpoint/2010/main" val="44950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65048"/>
            <a:ext cx="5523599" cy="637200"/>
          </a:xfrm>
          <a:prstGeom prst="rect">
            <a:avLst/>
          </a:prstGeom>
        </p:spPr>
        <p:txBody>
          <a:bodyPr lIns="91425" tIns="91425" rIns="91425" bIns="91425" anchor="ctr" anchorCtr="0">
            <a:noAutofit/>
          </a:bodyPr>
          <a:lstStyle/>
          <a:p>
            <a:r>
              <a:rPr lang="en-US" sz="2000" b="1" smtClean="0">
                <a:latin typeface="Helvetica" panose="020B0604020202020204" pitchFamily="34" charset="0"/>
                <a:ea typeface="Helvetica" charset="0"/>
                <a:cs typeface="Helvetica" panose="020B0604020202020204" pitchFamily="34" charset="0"/>
              </a:rPr>
              <a:t>LẬP TRÌNH THỬ NGHIỆM</a:t>
            </a:r>
            <a:endParaRPr lang="en-US" sz="2000" dirty="0">
              <a:latin typeface="Helvetica" charset="0"/>
              <a:ea typeface="Helvetica" charset="0"/>
              <a:cs typeface="Helvetica" charset="0"/>
            </a:endParaRPr>
          </a:p>
        </p:txBody>
      </p:sp>
      <p:pic>
        <p:nvPicPr>
          <p:cNvPr id="2" name="Picture 1"/>
          <p:cNvPicPr>
            <a:picLocks noChangeAspect="1"/>
          </p:cNvPicPr>
          <p:nvPr/>
        </p:nvPicPr>
        <p:blipFill>
          <a:blip r:embed="rId3"/>
          <a:stretch>
            <a:fillRect/>
          </a:stretch>
        </p:blipFill>
        <p:spPr>
          <a:xfrm>
            <a:off x="1604961" y="1468531"/>
            <a:ext cx="5934075" cy="4781550"/>
          </a:xfrm>
          <a:prstGeom prst="rect">
            <a:avLst/>
          </a:prstGeom>
        </p:spPr>
      </p:pic>
    </p:spTree>
    <p:extLst>
      <p:ext uri="{BB962C8B-B14F-4D97-AF65-F5344CB8AC3E}">
        <p14:creationId xmlns:p14="http://schemas.microsoft.com/office/powerpoint/2010/main" val="62839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ECB35-5681-48CF-AF43-A1A54E0491D2}"/>
              </a:ext>
            </a:extLst>
          </p:cNvPr>
          <p:cNvSpPr>
            <a:spLocks noGrp="1"/>
          </p:cNvSpPr>
          <p:nvPr>
            <p:ph type="ctrTitle"/>
          </p:nvPr>
        </p:nvSpPr>
        <p:spPr>
          <a:xfrm>
            <a:off x="1378634" y="2335237"/>
            <a:ext cx="6639951" cy="2180492"/>
          </a:xfrm>
        </p:spPr>
        <p:txBody>
          <a:bodyPr/>
          <a:lstStyle/>
          <a:p>
            <a:r>
              <a:rPr lang="en-US" b="1" u="sng"/>
              <a:t>DEMO PHẦN MỀM</a:t>
            </a:r>
          </a:p>
        </p:txBody>
      </p:sp>
    </p:spTree>
    <p:extLst>
      <p:ext uri="{BB962C8B-B14F-4D97-AF65-F5344CB8AC3E}">
        <p14:creationId xmlns:p14="http://schemas.microsoft.com/office/powerpoint/2010/main" val="403933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idx="4294967295"/>
          </p:nvPr>
        </p:nvSpPr>
        <p:spPr>
          <a:xfrm>
            <a:off x="1442100" y="3025525"/>
            <a:ext cx="6259800" cy="1546500"/>
          </a:xfrm>
          <a:prstGeom prst="rect">
            <a:avLst/>
          </a:prstGeom>
          <a:noFill/>
        </p:spPr>
        <p:txBody>
          <a:bodyPr lIns="91425" tIns="91425" rIns="91425" bIns="91425" anchor="ctr" anchorCtr="0">
            <a:noAutofit/>
          </a:bodyPr>
          <a:lstStyle/>
          <a:p>
            <a:pPr lvl="0" algn="ctr" rtl="0">
              <a:spcBef>
                <a:spcPts val="0"/>
              </a:spcBef>
              <a:buNone/>
            </a:pPr>
            <a:r>
              <a:rPr lang="en-US" sz="6000" b="1">
                <a:solidFill>
                  <a:srgbClr val="222222"/>
                </a:solidFill>
                <a:latin typeface="Helvetica" charset="0"/>
                <a:ea typeface="Helvetica" charset="0"/>
                <a:cs typeface="Helvetica" charset="0"/>
                <a:sym typeface="Raleway"/>
              </a:rPr>
              <a:t>KẾT LUẬN</a:t>
            </a:r>
            <a:endParaRPr lang="en" sz="6000" b="1" dirty="0">
              <a:solidFill>
                <a:srgbClr val="222222"/>
              </a:solidFill>
              <a:latin typeface="Helvetica" charset="0"/>
              <a:ea typeface="Helvetica" charset="0"/>
              <a:cs typeface="Helvetica" charset="0"/>
              <a:sym typeface="Raleway"/>
            </a:endParaRPr>
          </a:p>
        </p:txBody>
      </p:sp>
      <p:sp>
        <p:nvSpPr>
          <p:cNvPr id="101" name="Shape 101"/>
          <p:cNvSpPr/>
          <p:nvPr/>
        </p:nvSpPr>
        <p:spPr>
          <a:xfrm>
            <a:off x="3125100" y="259400"/>
            <a:ext cx="2893800" cy="2893800"/>
          </a:xfrm>
          <a:prstGeom prst="diamond">
            <a:avLst/>
          </a:prstGeom>
          <a:solidFill>
            <a:srgbClr val="222222"/>
          </a:solidFill>
          <a:ln w="38100"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grpSp>
        <p:nvGrpSpPr>
          <p:cNvPr id="102" name="Shape 102"/>
          <p:cNvGrpSpPr/>
          <p:nvPr/>
        </p:nvGrpSpPr>
        <p:grpSpPr>
          <a:xfrm>
            <a:off x="4128475" y="1233754"/>
            <a:ext cx="887048" cy="945101"/>
            <a:chOff x="5970800" y="1619250"/>
            <a:chExt cx="428650" cy="456725"/>
          </a:xfrm>
        </p:grpSpPr>
        <p:sp>
          <p:nvSpPr>
            <p:cNvPr id="103" name="Shape 103"/>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4" name="Shape 104"/>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5" name="Shape 105"/>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6" name="Shape 106"/>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7" name="Shape 107"/>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idx="4294967295"/>
          </p:nvPr>
        </p:nvSpPr>
        <p:spPr>
          <a:xfrm>
            <a:off x="1149385" y="1632899"/>
            <a:ext cx="6760029" cy="936899"/>
          </a:xfrm>
          <a:prstGeom prst="rect">
            <a:avLst/>
          </a:prstGeom>
          <a:noFill/>
        </p:spPr>
        <p:txBody>
          <a:bodyPr lIns="91425" tIns="91425" rIns="91425" bIns="91425" anchor="ctr" anchorCtr="0">
            <a:noAutofit/>
          </a:bodyPr>
          <a:lstStyle/>
          <a:p>
            <a:pPr lvl="0"/>
            <a:r>
              <a:rPr lang="vi-VN" sz="2400">
                <a:solidFill>
                  <a:srgbClr val="C00000"/>
                </a:solidFill>
              </a:rPr>
              <a:t>Rất hân hạnh và cám ơn hội đồng đã tham dự buổi báo cáo.</a:t>
            </a:r>
            <a:endParaRPr lang="vi-VN" sz="2400"/>
          </a:p>
        </p:txBody>
      </p:sp>
      <p:sp>
        <p:nvSpPr>
          <p:cNvPr id="73" name="Shape 73"/>
          <p:cNvSpPr txBox="1">
            <a:spLocks noGrp="1"/>
          </p:cNvSpPr>
          <p:nvPr>
            <p:ph type="subTitle" idx="4294967295"/>
          </p:nvPr>
        </p:nvSpPr>
        <p:spPr>
          <a:xfrm>
            <a:off x="728400" y="2440898"/>
            <a:ext cx="7772400" cy="1157251"/>
          </a:xfrm>
          <a:prstGeom prst="rect">
            <a:avLst/>
          </a:prstGeom>
        </p:spPr>
        <p:txBody>
          <a:bodyPr lIns="91425" tIns="91425" rIns="91425" bIns="91425" anchor="t" anchorCtr="0">
            <a:noAutofit/>
          </a:bodyPr>
          <a:lstStyle/>
          <a:p>
            <a:pPr lvl="0" algn="ctr">
              <a:spcBef>
                <a:spcPts val="0"/>
              </a:spcBef>
              <a:buNone/>
            </a:pPr>
            <a:r>
              <a:rPr lang="vi-VN" sz="3600" b="1" dirty="0">
                <a:solidFill>
                  <a:schemeClr val="tx1"/>
                </a:solidFill>
              </a:rPr>
              <a:t>Xin mời nhận xét và </a:t>
            </a:r>
          </a:p>
          <a:p>
            <a:pPr lvl="0" algn="ctr">
              <a:spcBef>
                <a:spcPts val="0"/>
              </a:spcBef>
              <a:buNone/>
            </a:pPr>
            <a:r>
              <a:rPr lang="vi-VN" sz="3600" b="1" dirty="0">
                <a:solidFill>
                  <a:schemeClr val="tx1"/>
                </a:solidFill>
              </a:rPr>
              <a:t>đặt câu hỏi</a:t>
            </a:r>
            <a:endParaRPr lang="en" sz="3600" b="1" dirty="0">
              <a:solidFill>
                <a:schemeClr val="tx1"/>
              </a:solidFill>
            </a:endParaRPr>
          </a:p>
        </p:txBody>
      </p:sp>
      <p:cxnSp>
        <p:nvCxnSpPr>
          <p:cNvPr id="76" name="Shape 76"/>
          <p:cNvCxnSpPr/>
          <p:nvPr/>
        </p:nvCxnSpPr>
        <p:spPr>
          <a:xfrm>
            <a:off x="3927600" y="4052289"/>
            <a:ext cx="1288800" cy="0"/>
          </a:xfrm>
          <a:prstGeom prst="straightConnector1">
            <a:avLst/>
          </a:prstGeom>
          <a:noFill/>
          <a:ln w="9525" cap="flat" cmpd="sng">
            <a:solidFill>
              <a:srgbClr val="222222"/>
            </a:solidFill>
            <a:prstDash val="solid"/>
            <a:round/>
            <a:headEnd type="none" w="lg" len="lg"/>
            <a:tailEnd type="none" w="lg" len="lg"/>
          </a:ln>
        </p:spPr>
      </p:cxnSp>
      <p:sp>
        <p:nvSpPr>
          <p:cNvPr id="77" name="Shape 77"/>
          <p:cNvSpPr/>
          <p:nvPr/>
        </p:nvSpPr>
        <p:spPr>
          <a:xfrm>
            <a:off x="4529400" y="4027671"/>
            <a:ext cx="85200" cy="85200"/>
          </a:xfrm>
          <a:prstGeom prst="diamond">
            <a:avLst/>
          </a:prstGeom>
          <a:solidFill>
            <a:srgbClr val="222222"/>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CÔNG VIỆC</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046770293"/>
              </p:ext>
            </p:extLst>
          </p:nvPr>
        </p:nvGraphicFramePr>
        <p:xfrm>
          <a:off x="520698" y="1696059"/>
          <a:ext cx="8102602" cy="4654972"/>
        </p:xfrm>
        <a:graphic>
          <a:graphicData uri="http://schemas.openxmlformats.org/drawingml/2006/table">
            <a:tbl>
              <a:tblPr firstRow="1" bandRow="1">
                <a:tableStyleId>{08FB837D-C827-4EFA-A057-4D05807E0F7C}</a:tableStyleId>
              </a:tblPr>
              <a:tblGrid>
                <a:gridCol w="4051301">
                  <a:extLst>
                    <a:ext uri="{9D8B030D-6E8A-4147-A177-3AD203B41FA5}">
                      <a16:colId xmlns:a16="http://schemas.microsoft.com/office/drawing/2014/main" xmlns="" val="3892408030"/>
                    </a:ext>
                  </a:extLst>
                </a:gridCol>
                <a:gridCol w="4051301">
                  <a:extLst>
                    <a:ext uri="{9D8B030D-6E8A-4147-A177-3AD203B41FA5}">
                      <a16:colId xmlns:a16="http://schemas.microsoft.com/office/drawing/2014/main" xmlns="" val="2469432406"/>
                    </a:ext>
                  </a:extLst>
                </a:gridCol>
              </a:tblGrid>
              <a:tr h="540172">
                <a:tc>
                  <a:txBody>
                    <a:bodyPr/>
                    <a:lstStyle/>
                    <a:p>
                      <a:pPr algn="ctr"/>
                      <a:endParaRPr lang="en-US" smtClean="0">
                        <a:solidFill>
                          <a:schemeClr val="bg1"/>
                        </a:solidFill>
                      </a:endParaRPr>
                    </a:p>
                    <a:p>
                      <a:pPr algn="ctr"/>
                      <a:r>
                        <a:rPr lang="en-US" smtClean="0">
                          <a:solidFill>
                            <a:schemeClr val="bg1"/>
                          </a:solidFill>
                        </a:rPr>
                        <a:t>THÀNH</a:t>
                      </a:r>
                      <a:r>
                        <a:rPr lang="en-US" baseline="0" smtClean="0">
                          <a:solidFill>
                            <a:schemeClr val="bg1"/>
                          </a:solidFill>
                        </a:rPr>
                        <a:t> VIÊN</a:t>
                      </a:r>
                      <a:endParaRPr lang="en-US">
                        <a:solidFill>
                          <a:schemeClr val="bg1"/>
                        </a:solidFill>
                      </a:endParaRPr>
                    </a:p>
                  </a:txBody>
                  <a:tcPr anchor="ctr"/>
                </a:tc>
                <a:tc>
                  <a:txBody>
                    <a:bodyPr/>
                    <a:lstStyle/>
                    <a:p>
                      <a:pPr algn="ctr"/>
                      <a:endParaRPr lang="en-US" smtClean="0">
                        <a:solidFill>
                          <a:schemeClr val="bg1"/>
                        </a:solidFill>
                      </a:endParaRPr>
                    </a:p>
                    <a:p>
                      <a:pPr algn="ctr"/>
                      <a:r>
                        <a:rPr lang="en-US" smtClean="0">
                          <a:solidFill>
                            <a:schemeClr val="bg1"/>
                          </a:solidFill>
                        </a:rPr>
                        <a:t>CÔNG</a:t>
                      </a:r>
                      <a:r>
                        <a:rPr lang="en-US" baseline="0" smtClean="0">
                          <a:solidFill>
                            <a:schemeClr val="bg1"/>
                          </a:solidFill>
                        </a:rPr>
                        <a:t> VIỆC</a:t>
                      </a:r>
                      <a:endParaRPr lang="en-US">
                        <a:solidFill>
                          <a:schemeClr val="bg1"/>
                        </a:solidFill>
                      </a:endParaRPr>
                    </a:p>
                  </a:txBody>
                  <a:tcPr anchor="ctr"/>
                </a:tc>
                <a:extLst>
                  <a:ext uri="{0D108BD9-81ED-4DB2-BD59-A6C34878D82A}">
                    <a16:rowId xmlns:a16="http://schemas.microsoft.com/office/drawing/2014/main" xmlns="" val="675145466"/>
                  </a:ext>
                </a:extLst>
              </a:tr>
              <a:tr h="898187">
                <a:tc>
                  <a:txBody>
                    <a:bodyPr/>
                    <a:lstStyle/>
                    <a:p>
                      <a:pPr algn="ctr"/>
                      <a:endParaRPr lang="en-US" smtClean="0">
                        <a:solidFill>
                          <a:schemeClr val="tx1"/>
                        </a:solidFill>
                      </a:endParaRPr>
                    </a:p>
                    <a:p>
                      <a:pPr algn="ctr"/>
                      <a:r>
                        <a:rPr lang="en-US" smtClean="0">
                          <a:solidFill>
                            <a:schemeClr val="tx1"/>
                          </a:solidFill>
                        </a:rPr>
                        <a:t>TRẦN</a:t>
                      </a:r>
                      <a:r>
                        <a:rPr lang="en-US" baseline="0" smtClean="0">
                          <a:solidFill>
                            <a:schemeClr val="tx1"/>
                          </a:solidFill>
                        </a:rPr>
                        <a:t> MINH HUY</a:t>
                      </a:r>
                      <a:endParaRPr lang="en-US">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solidFill>
                            <a:schemeClr val="tx1"/>
                          </a:solidFill>
                        </a:rPr>
                        <a:t>Tìm hiểu về mô hình lập trình song song</a:t>
                      </a:r>
                    </a:p>
                    <a:p>
                      <a:r>
                        <a:rPr lang="en-US" baseline="0" smtClean="0">
                          <a:solidFill>
                            <a:schemeClr val="tx1"/>
                          </a:solidFill>
                        </a:rPr>
                        <a:t>Tìm hiểu về lập trình song song và tính toán song song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solidFill>
                            <a:schemeClr val="tx1"/>
                          </a:solidFill>
                        </a:rPr>
                        <a:t>Tìm hiểu kiến trúc máy tính song song</a:t>
                      </a:r>
                    </a:p>
                    <a:p>
                      <a:pPr lvl="0"/>
                      <a:r>
                        <a:rPr lang="en-US" sz="1400" b="0" i="0" u="none" strike="noStrike" cap="none" smtClean="0">
                          <a:solidFill>
                            <a:schemeClr val="dk1"/>
                          </a:solidFill>
                          <a:effectLst/>
                          <a:latin typeface="+mn-lt"/>
                          <a:ea typeface="+mn-ea"/>
                          <a:cs typeface="+mn-cs"/>
                          <a:sym typeface="Arial"/>
                        </a:rPr>
                        <a:t>So sánh lập trình tuần tự và lập trình song song với Open MP cho bài toán nhân hai ma trận.</a:t>
                      </a:r>
                    </a:p>
                  </a:txBody>
                  <a:tcPr/>
                </a:tc>
                <a:extLst>
                  <a:ext uri="{0D108BD9-81ED-4DB2-BD59-A6C34878D82A}">
                    <a16:rowId xmlns:a16="http://schemas.microsoft.com/office/drawing/2014/main" xmlns="" val="944354270"/>
                  </a:ext>
                </a:extLst>
              </a:tr>
              <a:tr h="892147">
                <a:tc>
                  <a:txBody>
                    <a:bodyPr/>
                    <a:lstStyle/>
                    <a:p>
                      <a:pPr algn="ctr"/>
                      <a:endParaRPr lang="en-US" smtClean="0">
                        <a:solidFill>
                          <a:schemeClr val="tx1"/>
                        </a:solidFill>
                      </a:endParaRPr>
                    </a:p>
                    <a:p>
                      <a:pPr algn="ctr"/>
                      <a:r>
                        <a:rPr lang="en-US" smtClean="0">
                          <a:solidFill>
                            <a:schemeClr val="tx1"/>
                          </a:solidFill>
                        </a:rPr>
                        <a:t>NGUYỄN</a:t>
                      </a:r>
                      <a:r>
                        <a:rPr lang="en-US" baseline="0" smtClean="0">
                          <a:solidFill>
                            <a:schemeClr val="tx1"/>
                          </a:solidFill>
                        </a:rPr>
                        <a:t> BÁ TÙNG</a:t>
                      </a:r>
                      <a:endParaRPr lang="en-US">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tx1"/>
                          </a:solidFill>
                        </a:rPr>
                        <a:t>Nghiên cứu giải thuật cho bài toán nhân hai ma trận vuông cấp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solidFill>
                            <a:schemeClr val="tx1"/>
                          </a:solidFill>
                        </a:rPr>
                        <a:t>Nghiên cứu bộ thư viện Open MP</a:t>
                      </a:r>
                      <a:endParaRPr lang="en-US" sz="1400" b="0" i="0" u="none" strike="noStrike" cap="none" smtClean="0">
                        <a:solidFill>
                          <a:schemeClr val="dk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smtClean="0">
                          <a:solidFill>
                            <a:schemeClr val="dk1"/>
                          </a:solidFill>
                          <a:effectLst/>
                          <a:latin typeface="+mn-lt"/>
                          <a:ea typeface="+mn-ea"/>
                          <a:cs typeface="+mn-cs"/>
                          <a:sym typeface="Arial"/>
                        </a:rPr>
                        <a:t>Cài đặt và lập trình song song cho bài toán nhân hai ma trận vuông cấp n với thư viện Open MP.</a:t>
                      </a:r>
                      <a:endParaRPr lang="en-US" smtClean="0">
                        <a:effectLst/>
                      </a:endParaRPr>
                    </a:p>
                  </a:txBody>
                  <a:tcPr/>
                </a:tc>
                <a:extLst>
                  <a:ext uri="{0D108BD9-81ED-4DB2-BD59-A6C34878D82A}">
                    <a16:rowId xmlns:a16="http://schemas.microsoft.com/office/drawing/2014/main" xmlns="" val="3756818177"/>
                  </a:ext>
                </a:extLst>
              </a:tr>
              <a:tr h="892147">
                <a:tc>
                  <a:txBody>
                    <a:bodyPr/>
                    <a:lstStyle/>
                    <a:p>
                      <a:pPr algn="ctr"/>
                      <a:endParaRPr lang="en-US" smtClean="0">
                        <a:solidFill>
                          <a:schemeClr val="tx1"/>
                        </a:solidFill>
                      </a:endParaRPr>
                    </a:p>
                    <a:p>
                      <a:pPr algn="ctr"/>
                      <a:r>
                        <a:rPr lang="en-US" smtClean="0">
                          <a:solidFill>
                            <a:schemeClr val="tx1"/>
                          </a:solidFill>
                        </a:rPr>
                        <a:t>NGUYỄN</a:t>
                      </a:r>
                      <a:r>
                        <a:rPr lang="en-US" baseline="0" smtClean="0">
                          <a:solidFill>
                            <a:schemeClr val="tx1"/>
                          </a:solidFill>
                        </a:rPr>
                        <a:t> TÚ TOÀN</a:t>
                      </a:r>
                      <a:endParaRPr lang="en-US">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tx1"/>
                          </a:solidFill>
                        </a:rPr>
                        <a:t>Tìm</a:t>
                      </a:r>
                      <a:r>
                        <a:rPr lang="en-US" baseline="0" smtClean="0">
                          <a:solidFill>
                            <a:schemeClr val="tx1"/>
                          </a:solidFill>
                        </a:rPr>
                        <a:t> hiểu các loại máy tính song song</a:t>
                      </a:r>
                    </a:p>
                    <a:p>
                      <a:pPr lvl="0"/>
                      <a:r>
                        <a:rPr lang="en-US" sz="1400" b="0" i="0" u="none" strike="noStrike" cap="none" smtClean="0">
                          <a:solidFill>
                            <a:schemeClr val="dk1"/>
                          </a:solidFill>
                          <a:effectLst/>
                          <a:latin typeface="+mn-lt"/>
                          <a:ea typeface="+mn-ea"/>
                          <a:cs typeface="+mn-cs"/>
                          <a:sym typeface="Arial"/>
                        </a:rPr>
                        <a:t>Nghiên cứu bộ thư viện MPI.</a:t>
                      </a:r>
                      <a:endParaRPr lang="en-US" smtClean="0">
                        <a:effectLst/>
                      </a:endParaRPr>
                    </a:p>
                    <a:p>
                      <a:pPr lvl="0"/>
                      <a:r>
                        <a:rPr lang="en-US" sz="1400" b="0" i="0" u="none" strike="noStrike" cap="none" smtClean="0">
                          <a:solidFill>
                            <a:schemeClr val="dk1"/>
                          </a:solidFill>
                          <a:effectLst/>
                          <a:latin typeface="+mn-lt"/>
                          <a:ea typeface="+mn-ea"/>
                          <a:cs typeface="+mn-cs"/>
                          <a:sym typeface="Arial"/>
                        </a:rPr>
                        <a:t>Cài đặt và lập trình song song cho bài toán nhân hai ma trận vuông cấp n với thư viện MPI.</a:t>
                      </a:r>
                      <a:endParaRPr lang="en-US" smtClean="0">
                        <a:effectLst/>
                      </a:endParaRPr>
                    </a:p>
                    <a:p>
                      <a:pPr lvl="0"/>
                      <a:r>
                        <a:rPr lang="en-US" sz="1400" b="0" i="0" u="none" strike="noStrike" cap="none" smtClean="0">
                          <a:solidFill>
                            <a:schemeClr val="dk1"/>
                          </a:solidFill>
                          <a:effectLst/>
                          <a:latin typeface="+mn-lt"/>
                          <a:ea typeface="+mn-ea"/>
                          <a:cs typeface="+mn-cs"/>
                          <a:sym typeface="Arial"/>
                        </a:rPr>
                        <a:t>So sánh lập trình tuần tự và lập trình song song với MPI cho bài toán nhân hai ma trận.</a:t>
                      </a:r>
                      <a:endParaRPr lang="en-US"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solidFill>
                          <a:schemeClr val="tx1"/>
                        </a:solidFill>
                      </a:endParaRPr>
                    </a:p>
                  </a:txBody>
                  <a:tcPr/>
                </a:tc>
                <a:extLst>
                  <a:ext uri="{0D108BD9-81ED-4DB2-BD59-A6C34878D82A}">
                    <a16:rowId xmlns:a16="http://schemas.microsoft.com/office/drawing/2014/main" xmlns="" val="702629951"/>
                  </a:ext>
                </a:extLst>
              </a:tr>
            </a:tbl>
          </a:graphicData>
        </a:graphic>
      </p:graphicFrame>
    </p:spTree>
    <p:extLst>
      <p:ext uri="{BB962C8B-B14F-4D97-AF65-F5344CB8AC3E}">
        <p14:creationId xmlns:p14="http://schemas.microsoft.com/office/powerpoint/2010/main" val="42245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2" name="Shape 192"/>
          <p:cNvSpPr txBox="1">
            <a:spLocks noGrp="1"/>
          </p:cNvSpPr>
          <p:nvPr>
            <p:ph type="title" idx="4294967295"/>
          </p:nvPr>
        </p:nvSpPr>
        <p:spPr>
          <a:xfrm>
            <a:off x="1810300" y="742400"/>
            <a:ext cx="5523599" cy="637200"/>
          </a:xfrm>
          <a:prstGeom prst="rect">
            <a:avLst/>
          </a:prstGeom>
        </p:spPr>
        <p:txBody>
          <a:bodyPr lIns="91425" tIns="91425" rIns="91425" bIns="91425" anchor="ctr" anchorCtr="0">
            <a:noAutofit/>
          </a:bodyPr>
          <a:lstStyle/>
          <a:p>
            <a:pPr lvl="0" rtl="0">
              <a:spcBef>
                <a:spcPts val="0"/>
              </a:spcBef>
              <a:buNone/>
            </a:pPr>
            <a:r>
              <a:rPr lang="en" sz="1800">
                <a:latin typeface="Helvetica" charset="0"/>
                <a:ea typeface="Helvetica" charset="0"/>
                <a:cs typeface="Helvetica" charset="0"/>
              </a:rPr>
              <a:t>Our process is easy</a:t>
            </a:r>
          </a:p>
        </p:txBody>
      </p:sp>
      <p:sp>
        <p:nvSpPr>
          <p:cNvPr id="193" name="Shape 193"/>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a:spcBef>
                <a:spcPts val="0"/>
              </a:spcBef>
              <a:buNone/>
            </a:pPr>
            <a:r>
              <a:rPr lang="vi-VN" sz="2400" b="1" dirty="0">
                <a:latin typeface="Helvetica" charset="0"/>
                <a:ea typeface="Helvetica" charset="0"/>
                <a:cs typeface="Helvetica" charset="0"/>
              </a:rPr>
              <a:t>NỘI DUNG TRÌNH BÀY</a:t>
            </a:r>
            <a:endParaRPr lang="en" sz="2400" b="1" dirty="0">
              <a:latin typeface="Helvetica" charset="0"/>
              <a:ea typeface="Helvetica" charset="0"/>
              <a:cs typeface="Helvetica" charset="0"/>
            </a:endParaRPr>
          </a:p>
        </p:txBody>
      </p:sp>
      <p:sp>
        <p:nvSpPr>
          <p:cNvPr id="7" name="Rectangle 6"/>
          <p:cNvSpPr/>
          <p:nvPr/>
        </p:nvSpPr>
        <p:spPr>
          <a:xfrm>
            <a:off x="506999" y="2178050"/>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GIỚI THIỆU</a:t>
            </a:r>
            <a:endParaRPr lang="en-US" sz="1800"/>
          </a:p>
        </p:txBody>
      </p:sp>
      <p:sp>
        <p:nvSpPr>
          <p:cNvPr id="16" name="Rectangle 15"/>
          <p:cNvSpPr/>
          <p:nvPr/>
        </p:nvSpPr>
        <p:spPr>
          <a:xfrm>
            <a:off x="2037899" y="2884487"/>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CƠ SỞ LÝ THUYẾT </a:t>
            </a:r>
            <a:endParaRPr lang="en-US" sz="1800"/>
          </a:p>
        </p:txBody>
      </p:sp>
      <p:sp>
        <p:nvSpPr>
          <p:cNvPr id="17" name="Rectangle 16"/>
          <p:cNvSpPr/>
          <p:nvPr/>
        </p:nvSpPr>
        <p:spPr>
          <a:xfrm>
            <a:off x="3154949" y="3590924"/>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LẬP TRÌNH THỬ NGHIỆM</a:t>
            </a:r>
            <a:endParaRPr lang="en-US" sz="1800"/>
          </a:p>
        </p:txBody>
      </p:sp>
      <p:sp>
        <p:nvSpPr>
          <p:cNvPr id="18" name="Rectangle 17"/>
          <p:cNvSpPr/>
          <p:nvPr/>
        </p:nvSpPr>
        <p:spPr>
          <a:xfrm>
            <a:off x="2037899" y="4297361"/>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KẾT LUẬN VÀ HƯỚNG PHÁT TRIỂN</a:t>
            </a:r>
            <a:endParaRPr lang="en-US" sz="1800"/>
          </a:p>
        </p:txBody>
      </p:sp>
      <p:sp>
        <p:nvSpPr>
          <p:cNvPr id="20" name="Rectangle 19"/>
          <p:cNvSpPr/>
          <p:nvPr/>
        </p:nvSpPr>
        <p:spPr>
          <a:xfrm>
            <a:off x="1093853" y="5003798"/>
            <a:ext cx="5295900" cy="5715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smtClean="0"/>
              <a:t>DEMO </a:t>
            </a:r>
            <a:endParaRPr lang="en-US"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Rectangle 4"/>
          <p:cNvSpPr/>
          <p:nvPr/>
        </p:nvSpPr>
        <p:spPr>
          <a:xfrm>
            <a:off x="436729" y="2770190"/>
            <a:ext cx="8311486" cy="3970318"/>
          </a:xfrm>
          <a:prstGeom prst="rect">
            <a:avLst/>
          </a:prstGeom>
        </p:spPr>
        <p:txBody>
          <a:bodyPr wrap="square">
            <a:spAutoFit/>
          </a:bodyPr>
          <a:lstStyle/>
          <a:p>
            <a:pPr algn="just">
              <a:lnSpc>
                <a:spcPct val="150000"/>
              </a:lnSpc>
            </a:pPr>
            <a:r>
              <a:rPr lang="vi-V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Giờ đây, một chương trình tuần tự trên một máy tính có bộ xử lý đơn gây mất rất nhiều thời gian hoặc đôi khi không thể hoàn thành được việc xử lý các công việc </a:t>
            </a:r>
            <a:r>
              <a:rPr lang="vi-VN" sz="240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ph</a:t>
            </a:r>
            <a:r>
              <a:rPr lang="en-US" sz="240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a:t>
            </a:r>
            <a:r>
              <a:rPr lang="vi-VN" sz="240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c </a:t>
            </a:r>
            <a:r>
              <a:rPr lang="vi-V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tạp đó. Trong khi đó, chương trình song song cho phép ta xử dụng nhiều bộ xử lý đồng thời để cùng giải quyết một vấn đề phức tạp, cho phép tiết kiệm thời gian và chi phí. Mô hình này dần thay thế cho mô hình tuần tự đã lỗi thời.</a:t>
            </a:r>
            <a:endParaRPr lang="en-US"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p:cNvSpPr txBox="1"/>
          <p:nvPr/>
        </p:nvSpPr>
        <p:spPr>
          <a:xfrm>
            <a:off x="3016155" y="696036"/>
            <a:ext cx="2864887" cy="646331"/>
          </a:xfrm>
          <a:prstGeom prst="rect">
            <a:avLst/>
          </a:prstGeom>
          <a:noFill/>
        </p:spPr>
        <p:txBody>
          <a:bodyPr wrap="none" rtlCol="0">
            <a:spAutoFit/>
          </a:bodyPr>
          <a:lstStyle/>
          <a:p>
            <a:r>
              <a:rPr lang="en-US" sz="3600" b="1" smtClean="0">
                <a:solidFill>
                  <a:schemeClr val="bg1"/>
                </a:solidFill>
                <a:latin typeface="Times New Roman" panose="02020603050405020304" pitchFamily="18" charset="0"/>
                <a:cs typeface="Times New Roman" panose="02020603050405020304" pitchFamily="18" charset="0"/>
              </a:rPr>
              <a:t>GIỚI</a:t>
            </a:r>
            <a:r>
              <a:rPr lang="en-US" sz="3600" smtClean="0">
                <a:solidFill>
                  <a:schemeClr val="bg1"/>
                </a:solidFill>
                <a:latin typeface="Times New Roman" panose="02020603050405020304" pitchFamily="18" charset="0"/>
                <a:cs typeface="Times New Roman" panose="02020603050405020304" pitchFamily="18" charset="0"/>
              </a:rPr>
              <a:t> </a:t>
            </a:r>
            <a:r>
              <a:rPr lang="en-US" sz="3600" b="1" smtClean="0">
                <a:solidFill>
                  <a:schemeClr val="bg1"/>
                </a:solidFill>
                <a:latin typeface="Times New Roman" panose="02020603050405020304" pitchFamily="18" charset="0"/>
                <a:cs typeface="Times New Roman" panose="02020603050405020304" pitchFamily="18" charset="0"/>
              </a:rPr>
              <a:t>THIỆU</a:t>
            </a:r>
            <a:endParaRPr lang="en-US" sz="3600" b="1">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50981"/>
            <a:ext cx="5523599" cy="637200"/>
          </a:xfrm>
          <a:prstGeom prst="rect">
            <a:avLst/>
          </a:prstGeom>
        </p:spPr>
        <p:txBody>
          <a:bodyPr lIns="91425" tIns="91425" rIns="91425" bIns="91425" anchor="ctr" anchorCtr="0">
            <a:noAutofit/>
          </a:bodyPr>
          <a:lstStyle/>
          <a:p>
            <a:r>
              <a:rPr lang="en-US" sz="2400" b="1" smtClean="0">
                <a:latin typeface="Helvetica" panose="020B0604020202020204" pitchFamily="34" charset="0"/>
                <a:ea typeface="Helvetica" charset="0"/>
                <a:cs typeface="Helvetica" panose="020B0604020202020204" pitchFamily="34" charset="0"/>
              </a:rPr>
              <a:t>CƠ SỞ LÝ THUYẾT</a:t>
            </a:r>
            <a:endParaRPr lang="en-US" sz="2400" dirty="0">
              <a:latin typeface="Helvetica" panose="020B0604020202020204" pitchFamily="34" charset="0"/>
              <a:ea typeface="Helvetica" charset="0"/>
              <a:cs typeface="Helvetica"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25309052"/>
              </p:ext>
            </p:extLst>
          </p:nvPr>
        </p:nvGraphicFramePr>
        <p:xfrm>
          <a:off x="791569" y="1863784"/>
          <a:ext cx="7683692" cy="4114800"/>
        </p:xfrm>
        <a:graphic>
          <a:graphicData uri="http://schemas.openxmlformats.org/drawingml/2006/table">
            <a:tbl>
              <a:tblPr firstRow="1" firstCol="1" bandRow="1"/>
              <a:tblGrid>
                <a:gridCol w="3841846"/>
                <a:gridCol w="3841846"/>
              </a:tblGrid>
              <a:tr h="333708">
                <a:tc>
                  <a:txBody>
                    <a:bodyPr/>
                    <a:lstStyle/>
                    <a:p>
                      <a:pPr algn="ctr">
                        <a:lnSpc>
                          <a:spcPct val="150000"/>
                        </a:lnSpc>
                        <a:spcAft>
                          <a:spcPts val="0"/>
                        </a:spcAft>
                      </a:pPr>
                      <a:r>
                        <a:rPr lang="en-US" sz="2000" b="1">
                          <a:effectLst/>
                          <a:latin typeface="Times New Roman" panose="02020603050405020304" pitchFamily="18" charset="0"/>
                          <a:ea typeface="Times New Roman" panose="02020603050405020304" pitchFamily="18" charset="0"/>
                          <a:cs typeface="Arial" panose="020B0604020202020204" pitchFamily="34" charset="0"/>
                        </a:rPr>
                        <a:t>Lập trình tính toán tuần tự</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a:effectLst/>
                          <a:latin typeface="Times New Roman" panose="02020603050405020304" pitchFamily="18" charset="0"/>
                          <a:ea typeface="Times New Roman" panose="02020603050405020304" pitchFamily="18" charset="0"/>
                          <a:cs typeface="Arial" panose="020B0604020202020204" pitchFamily="34" charset="0"/>
                        </a:rPr>
                        <a:t>Lập trình tính toán song song</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7377">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Chương trình ứng dụng chạy trên bộ xử lý đơn (single processor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Chương trình ứng dụng chạy trên hai hoặc nhiều bộ xử lý.</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047">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Các chỉ thị lệnh được bộ xử lý (CPU) thực hiện một cách lần lượt, tuần tự.</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Các chỉ thị lệnh được các bộ vi xử lý thực hiện một cách song song , đồng thời.</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047">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Mỗi chỉ thị lệnh chỉ thực hiện trên duy nhất một thành phần dữ liệu.</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Mỗi chỉ thị lệnh có thể thao tác trên hai hoặc nhiều thành phần dữ liệu khác nhau.</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50981"/>
            <a:ext cx="5523599" cy="637200"/>
          </a:xfrm>
          <a:prstGeom prst="rect">
            <a:avLst/>
          </a:prstGeom>
        </p:spPr>
        <p:txBody>
          <a:bodyPr lIns="91425" tIns="91425" rIns="91425" bIns="91425" anchor="ctr" anchorCtr="0">
            <a:noAutofit/>
          </a:bodyPr>
          <a:lstStyle/>
          <a:p>
            <a:r>
              <a:rPr lang="en-US" sz="2400" b="1" smtClean="0">
                <a:latin typeface="Helvetica" panose="020B0604020202020204" pitchFamily="34" charset="0"/>
                <a:ea typeface="Helvetica" charset="0"/>
                <a:cs typeface="Helvetica" panose="020B0604020202020204" pitchFamily="34" charset="0"/>
              </a:rPr>
              <a:t>CƠ SỞ LÝ THUYẾT</a:t>
            </a:r>
            <a:endParaRPr lang="en-US" sz="2400" dirty="0">
              <a:latin typeface="Helvetica" panose="020B0604020202020204" pitchFamily="34" charset="0"/>
              <a:ea typeface="Helvetica" charset="0"/>
              <a:cs typeface="Helvetica"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68561841"/>
              </p:ext>
            </p:extLst>
          </p:nvPr>
        </p:nvGraphicFramePr>
        <p:xfrm>
          <a:off x="791569" y="1887427"/>
          <a:ext cx="7683692" cy="4114800"/>
        </p:xfrm>
        <a:graphic>
          <a:graphicData uri="http://schemas.openxmlformats.org/drawingml/2006/table">
            <a:tbl>
              <a:tblPr firstRow="1" firstCol="1" bandRow="1"/>
              <a:tblGrid>
                <a:gridCol w="3841846"/>
                <a:gridCol w="3841846"/>
              </a:tblGrid>
              <a:tr h="333708">
                <a:tc>
                  <a:txBody>
                    <a:bodyPr/>
                    <a:lstStyle/>
                    <a:p>
                      <a:pPr algn="ctr">
                        <a:lnSpc>
                          <a:spcPct val="150000"/>
                        </a:lnSpc>
                        <a:spcAft>
                          <a:spcPts val="0"/>
                        </a:spcAft>
                      </a:pPr>
                      <a:r>
                        <a:rPr lang="en-US" sz="2000" b="1">
                          <a:effectLst/>
                          <a:latin typeface="Times New Roman" panose="02020603050405020304" pitchFamily="18" charset="0"/>
                          <a:ea typeface="Times New Roman" panose="02020603050405020304" pitchFamily="18" charset="0"/>
                          <a:cs typeface="Arial" panose="020B0604020202020204" pitchFamily="34" charset="0"/>
                        </a:rPr>
                        <a:t>Lập trình tính toán tuần tự</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a:effectLst/>
                          <a:latin typeface="Times New Roman" panose="02020603050405020304" pitchFamily="18" charset="0"/>
                          <a:ea typeface="Times New Roman" panose="02020603050405020304" pitchFamily="18" charset="0"/>
                          <a:cs typeface="Arial" panose="020B0604020202020204" pitchFamily="34" charset="0"/>
                        </a:rPr>
                        <a:t>Lập trình tính toán song song</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4716">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Lập trình viên chỉ cần đảm bảo viết đúng mã lệnh theo giải thuật chương trình có thể dịch, chạy và cho ra kết quả.</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Ngoài việc đảm bảo viết đúng mã lệnh theo giải thuật, lập trình viên còn phải chỉ ra trong chương trình đoạn mã nào được thực hiện song song, đồng thời.</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047">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Thường được áp dụng đối với các bài toán có dữ liệu nhỏ, độ phức tạp bình thường và thời gian cho phép.</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2000">
                          <a:effectLst/>
                          <a:latin typeface="Times New Roman" panose="02020603050405020304" pitchFamily="18" charset="0"/>
                          <a:ea typeface="Times New Roman" panose="02020603050405020304" pitchFamily="18" charset="0"/>
                          <a:cs typeface="Arial" panose="020B0604020202020204" pitchFamily="34" charset="0"/>
                        </a:rPr>
                        <a:t>Thường được áo dụng đối với các bài toán có dữ liệu lớn, đọ phức tạp cao và thời gian ngắn.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45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04233" y="264381"/>
            <a:ext cx="5523599" cy="637200"/>
          </a:xfrm>
          <a:prstGeom prst="rect">
            <a:avLst/>
          </a:prstGeom>
        </p:spPr>
        <p:txBody>
          <a:bodyPr lIns="91425" tIns="91425" rIns="91425" bIns="91425" anchor="ctr" anchorCtr="0">
            <a:noAutofit/>
          </a:bodyPr>
          <a:lstStyle/>
          <a:p>
            <a:r>
              <a:rPr lang="en-US" sz="2000" b="1">
                <a:latin typeface="Helvetica" panose="020B0604020202020204" pitchFamily="34" charset="0"/>
                <a:ea typeface="Helvetica" charset="0"/>
                <a:cs typeface="Helvetica" panose="020B0604020202020204" pitchFamily="34" charset="0"/>
              </a:rPr>
              <a:t>CƠ SỞ LÝ THUYẾT</a:t>
            </a:r>
            <a:endParaRPr lang="en-US" sz="2000" b="1" u="sng" dirty="0">
              <a:latin typeface="Helvetica" charset="0"/>
              <a:ea typeface="Helvetica" charset="0"/>
              <a:cs typeface="Helvetica" charset="0"/>
            </a:endParaRPr>
          </a:p>
        </p:txBody>
      </p:sp>
      <p:sp>
        <p:nvSpPr>
          <p:cNvPr id="94" name="Shape 94"/>
          <p:cNvSpPr txBox="1">
            <a:spLocks noGrp="1"/>
          </p:cNvSpPr>
          <p:nvPr>
            <p:ph type="body" idx="1"/>
          </p:nvPr>
        </p:nvSpPr>
        <p:spPr>
          <a:xfrm>
            <a:off x="1726198" y="3080520"/>
            <a:ext cx="5679668" cy="1231125"/>
          </a:xfrm>
          <a:prstGeom prst="rect">
            <a:avLst/>
          </a:prstGeom>
          <a:effectLst>
            <a:outerShdw blurRad="50800" dist="38100" dir="5400000" algn="t" rotWithShape="0">
              <a:prstClr val="black">
                <a:alpha val="40000"/>
              </a:prstClr>
            </a:outerShdw>
          </a:effectLst>
        </p:spPr>
        <p:txBody>
          <a:bodyPr lIns="91425" tIns="91425" rIns="91425" bIns="91425" anchor="t" anchorCtr="0">
            <a:noAutofit/>
          </a:bodyPr>
          <a:lstStyle/>
          <a:p>
            <a:pPr marL="228600">
              <a:buNone/>
            </a:pPr>
            <a:r>
              <a:rPr lang="en" sz="4800" b="1" u="sng" smtClean="0">
                <a:latin typeface="Helvetica" charset="0"/>
                <a:ea typeface="Helvetica" charset="0"/>
                <a:cs typeface="Helvetica" charset="0"/>
              </a:rPr>
              <a:t>Thread và Section</a:t>
            </a:r>
            <a:endParaRPr lang="en" sz="4800" b="1" u="sng" dirty="0">
              <a:latin typeface="Helvetica" charset="0"/>
              <a:ea typeface="Helvetica" charset="0"/>
              <a:cs typeface="Helvetica" charset="0"/>
            </a:endParaRPr>
          </a:p>
        </p:txBody>
      </p:sp>
    </p:spTree>
    <p:extLst>
      <p:ext uri="{BB962C8B-B14F-4D97-AF65-F5344CB8AC3E}">
        <p14:creationId xmlns:p14="http://schemas.microsoft.com/office/powerpoint/2010/main" val="149474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50981"/>
            <a:ext cx="5523599" cy="637200"/>
          </a:xfrm>
          <a:prstGeom prst="rect">
            <a:avLst/>
          </a:prstGeom>
        </p:spPr>
        <p:txBody>
          <a:bodyPr lIns="91425" tIns="91425" rIns="91425" bIns="91425" anchor="ctr" anchorCtr="0">
            <a:noAutofit/>
          </a:bodyPr>
          <a:lstStyle/>
          <a:p>
            <a:r>
              <a:rPr lang="en-US" sz="2400" b="1" smtClean="0">
                <a:latin typeface="Helvetica" panose="020B0604020202020204" pitchFamily="34" charset="0"/>
                <a:ea typeface="Helvetica" charset="0"/>
                <a:cs typeface="Helvetica" panose="020B0604020202020204" pitchFamily="34" charset="0"/>
              </a:rPr>
              <a:t>CƠ SỞ LÝ THUYẾT</a:t>
            </a:r>
            <a:endParaRPr lang="en-US" sz="2400" dirty="0">
              <a:latin typeface="Helvetica" panose="020B0604020202020204" pitchFamily="34" charset="0"/>
              <a:ea typeface="Helvetica" charset="0"/>
              <a:cs typeface="Helvetica" panose="020B0604020202020204" pitchFamily="34" charset="0"/>
            </a:endParaRPr>
          </a:p>
        </p:txBody>
      </p:sp>
      <p:pic>
        <p:nvPicPr>
          <p:cNvPr id="2050"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200" y="1888461"/>
            <a:ext cx="5434889" cy="373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5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65048"/>
            <a:ext cx="5523599" cy="637200"/>
          </a:xfrm>
          <a:prstGeom prst="rect">
            <a:avLst/>
          </a:prstGeom>
        </p:spPr>
        <p:txBody>
          <a:bodyPr lIns="91425" tIns="91425" rIns="91425" bIns="91425" anchor="ctr" anchorCtr="0">
            <a:noAutofit/>
          </a:bodyPr>
          <a:lstStyle/>
          <a:p>
            <a:r>
              <a:rPr lang="en-US" sz="2000" b="1">
                <a:latin typeface="Helvetica" panose="020B0604020202020204" pitchFamily="34" charset="0"/>
                <a:ea typeface="Helvetica" charset="0"/>
                <a:cs typeface="Helvetica" panose="020B0604020202020204" pitchFamily="34" charset="0"/>
              </a:rPr>
              <a:t>CƠ SỞ LÝ THUYẾT</a:t>
            </a:r>
            <a:endParaRPr lang="en-US" sz="2000" dirty="0">
              <a:latin typeface="Helvetica" charset="0"/>
              <a:ea typeface="Helvetica" charset="0"/>
              <a:cs typeface="Helvetica" charset="0"/>
            </a:endParaRPr>
          </a:p>
        </p:txBody>
      </p:sp>
      <p:pic>
        <p:nvPicPr>
          <p:cNvPr id="4098"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795" y="2046028"/>
            <a:ext cx="6354408" cy="26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5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thel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1167</Words>
  <Application>Microsoft Office PowerPoint</Application>
  <PresentationFormat>On-screen Show (4:3)</PresentationFormat>
  <Paragraphs>90</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Helvetica</vt:lpstr>
      <vt:lpstr>Merriweather</vt:lpstr>
      <vt:lpstr>Raleway</vt:lpstr>
      <vt:lpstr>Symbol</vt:lpstr>
      <vt:lpstr>Times New Roman</vt:lpstr>
      <vt:lpstr>Wingdings</vt:lpstr>
      <vt:lpstr>Othello template</vt:lpstr>
      <vt:lpstr>PowerPoint Presentation</vt:lpstr>
      <vt:lpstr>PHÂN CÔNG VIỆC</vt:lpstr>
      <vt:lpstr>Our process is easy</vt:lpstr>
      <vt:lpstr>PowerPoint Presentation</vt:lpstr>
      <vt:lpstr>CƠ SỞ LÝ THUYẾT</vt:lpstr>
      <vt:lpstr>CƠ SỞ LÝ THUYẾT</vt:lpstr>
      <vt:lpstr>CƠ SỞ LÝ THUYẾT</vt:lpstr>
      <vt:lpstr>CƠ SỞ LÝ THUYẾT</vt:lpstr>
      <vt:lpstr>CƠ SỞ LÝ THUYẾT</vt:lpstr>
      <vt:lpstr>LẬP TRÌNH THỬ NGHIỆM</vt:lpstr>
      <vt:lpstr>LẬP TRÌNH THỬ NGHIỆM</vt:lpstr>
      <vt:lpstr>DEMO PHẦN MỀM</vt:lpstr>
      <vt:lpstr>KẾT LUẬN</vt:lpstr>
      <vt:lpstr>Rất hân hạnh và cám ơn hội đồng đã tham dự buổi báo cáo.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CƠ SỞ NGÀNH THIẾT KẾ WEBSITE KHOA CÔNG NGHỆ THÔNG TIN</dc:title>
  <cp:lastModifiedBy>Windows User</cp:lastModifiedBy>
  <cp:revision>124</cp:revision>
  <dcterms:modified xsi:type="dcterms:W3CDTF">2018-07-02T23:35:44Z</dcterms:modified>
</cp:coreProperties>
</file>