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3"/>
  </p:notesMasterIdLst>
  <p:sldIdLst>
    <p:sldId id="256" r:id="rId2"/>
    <p:sldId id="281" r:id="rId3"/>
    <p:sldId id="272" r:id="rId4"/>
    <p:sldId id="259" r:id="rId5"/>
    <p:sldId id="260" r:id="rId6"/>
    <p:sldId id="270" r:id="rId7"/>
    <p:sldId id="261" r:id="rId8"/>
    <p:sldId id="285" r:id="rId9"/>
    <p:sldId id="282" r:id="rId10"/>
    <p:sldId id="286" r:id="rId11"/>
    <p:sldId id="287" r:id="rId12"/>
    <p:sldId id="288" r:id="rId13"/>
    <p:sldId id="291" r:id="rId14"/>
    <p:sldId id="290" r:id="rId15"/>
    <p:sldId id="297" r:id="rId16"/>
    <p:sldId id="262" r:id="rId17"/>
    <p:sldId id="293" r:id="rId18"/>
    <p:sldId id="273" r:id="rId19"/>
    <p:sldId id="295" r:id="rId20"/>
    <p:sldId id="296" r:id="rId21"/>
    <p:sldId id="258"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E57"/>
    <a:srgbClr val="79F0D4"/>
    <a:srgbClr val="F07597"/>
    <a:srgbClr val="F6F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266AFB6-7DFA-4D7D-8DF4-5E6FB14A67A8}">
  <a:tblStyle styleId="{D266AFB6-7DFA-4D7D-8DF4-5E6FB14A67A8}"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p:restoredTop sz="94719"/>
  </p:normalViewPr>
  <p:slideViewPr>
    <p:cSldViewPr snapToGrid="0" snapToObjects="1">
      <p:cViewPr varScale="1">
        <p:scale>
          <a:sx n="68" d="100"/>
          <a:sy n="68"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006613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3925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8846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3454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81403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5068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14291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823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6351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0651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3148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076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7926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35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348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3981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0110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994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889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9100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036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5F1E0"/>
        </a:solidFill>
        <a:effectLst/>
      </p:bgPr>
    </p:bg>
    <p:spTree>
      <p:nvGrpSpPr>
        <p:cNvPr id="1" name="Shape 8"/>
        <p:cNvGrpSpPr/>
        <p:nvPr/>
      </p:nvGrpSpPr>
      <p:grpSpPr>
        <a:xfrm>
          <a:off x="0" y="0"/>
          <a:ext cx="0" cy="0"/>
          <a:chOff x="0" y="0"/>
          <a:chExt cx="0" cy="0"/>
        </a:xfrm>
      </p:grpSpPr>
      <p:sp>
        <p:nvSpPr>
          <p:cNvPr id="9" name="Shape 9"/>
          <p:cNvSpPr/>
          <p:nvPr/>
        </p:nvSpPr>
        <p:spPr>
          <a:xfrm>
            <a:off x="100" y="3440900"/>
            <a:ext cx="9144000" cy="3417000"/>
          </a:xfrm>
          <a:prstGeom prst="rect">
            <a:avLst/>
          </a:prstGeom>
          <a:solidFill>
            <a:srgbClr val="A8122A"/>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1440873" y="2382450"/>
            <a:ext cx="6567053" cy="2093100"/>
          </a:xfrm>
          <a:prstGeom prst="rect">
            <a:avLst/>
          </a:prstGeom>
          <a:noFill/>
          <a:ln w="19050"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1944450" y="2441850"/>
            <a:ext cx="5255100" cy="1974300"/>
          </a:xfrm>
          <a:prstGeom prst="rect">
            <a:avLst/>
          </a:prstGeom>
          <a:solidFill>
            <a:srgbClr val="222222"/>
          </a:solidFill>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100" y="3440900"/>
            <a:ext cx="9144000" cy="3417000"/>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648150" y="2830500"/>
            <a:ext cx="7847700" cy="1196999"/>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txBox="1">
            <a:spLocks noGrp="1"/>
          </p:cNvSpPr>
          <p:nvPr>
            <p:ph type="ctrTitle"/>
          </p:nvPr>
        </p:nvSpPr>
        <p:spPr>
          <a:xfrm>
            <a:off x="685800" y="2862150"/>
            <a:ext cx="7772400" cy="1133700"/>
          </a:xfrm>
          <a:prstGeom prst="rect">
            <a:avLst/>
          </a:prstGeom>
        </p:spPr>
        <p:txBody>
          <a:bodyPr lIns="91425" tIns="91425" rIns="91425" bIns="91425" anchor="ctr" anchorCtr="0"/>
          <a:lstStyle>
            <a:lvl1pPr lvl="0" algn="ctr" rtl="0">
              <a:spcBef>
                <a:spcPts val="0"/>
              </a:spcBef>
              <a:buSzPct val="100000"/>
              <a:defRPr sz="2400"/>
            </a:lvl1pPr>
            <a:lvl2pPr lvl="1" algn="ctr" rtl="0">
              <a:spcBef>
                <a:spcPts val="0"/>
              </a:spcBef>
              <a:buSzPct val="100000"/>
              <a:defRPr sz="2400"/>
            </a:lvl2pPr>
            <a:lvl3pPr lvl="2" algn="ctr" rtl="0">
              <a:spcBef>
                <a:spcPts val="0"/>
              </a:spcBef>
              <a:buSzPct val="100000"/>
              <a:defRPr sz="2400"/>
            </a:lvl3pPr>
            <a:lvl4pPr lvl="3" algn="ctr" rtl="0">
              <a:spcBef>
                <a:spcPts val="0"/>
              </a:spcBef>
              <a:buSzPct val="100000"/>
              <a:defRPr sz="2400"/>
            </a:lvl4pPr>
            <a:lvl5pPr lvl="4" algn="ctr" rtl="0">
              <a:spcBef>
                <a:spcPts val="0"/>
              </a:spcBef>
              <a:buSzPct val="100000"/>
              <a:defRPr sz="2400"/>
            </a:lvl5pPr>
            <a:lvl6pPr lvl="5" algn="ctr" rtl="0">
              <a:spcBef>
                <a:spcPts val="0"/>
              </a:spcBef>
              <a:buSzPct val="100000"/>
              <a:defRPr sz="2400"/>
            </a:lvl6pPr>
            <a:lvl7pPr lvl="6" algn="ctr" rtl="0">
              <a:spcBef>
                <a:spcPts val="0"/>
              </a:spcBef>
              <a:buSzPct val="100000"/>
              <a:defRPr sz="2400"/>
            </a:lvl7pPr>
            <a:lvl8pPr lvl="7" algn="ctr" rtl="0">
              <a:spcBef>
                <a:spcPts val="0"/>
              </a:spcBef>
              <a:buSzPct val="100000"/>
              <a:defRPr sz="2400"/>
            </a:lvl8pPr>
            <a:lvl9pPr lvl="8" algn="ctr" rtl="0">
              <a:spcBef>
                <a:spcPts val="0"/>
              </a:spcBef>
              <a:buSzPct val="100000"/>
              <a:defRPr sz="2400"/>
            </a:lvl9pPr>
          </a:lstStyle>
          <a:p>
            <a:endParaRPr/>
          </a:p>
        </p:txBody>
      </p:sp>
      <p:sp>
        <p:nvSpPr>
          <p:cNvPr id="16" name="Shape 16"/>
          <p:cNvSpPr txBox="1">
            <a:spLocks noGrp="1"/>
          </p:cNvSpPr>
          <p:nvPr>
            <p:ph type="subTitle" idx="1"/>
          </p:nvPr>
        </p:nvSpPr>
        <p:spPr>
          <a:xfrm>
            <a:off x="685800" y="4196812"/>
            <a:ext cx="7772400" cy="1046400"/>
          </a:xfrm>
          <a:prstGeom prst="rect">
            <a:avLst/>
          </a:prstGeom>
        </p:spPr>
        <p:txBody>
          <a:bodyPr lIns="91425" tIns="91425" rIns="91425" bIns="91425" anchor="t" anchorCtr="0"/>
          <a:lstStyle>
            <a:lvl1pPr lvl="0" algn="ctr" rtl="0">
              <a:spcBef>
                <a:spcPts val="0"/>
              </a:spcBef>
              <a:buClr>
                <a:srgbClr val="A8122A"/>
              </a:buClr>
              <a:buSzPct val="100000"/>
              <a:buFont typeface="Merriweather"/>
              <a:buNone/>
              <a:defRPr sz="1800" i="1">
                <a:solidFill>
                  <a:srgbClr val="A8122A"/>
                </a:solidFill>
                <a:latin typeface="Merriweather"/>
                <a:ea typeface="Merriweather"/>
                <a:cs typeface="Merriweather"/>
                <a:sym typeface="Merriweather"/>
              </a:defRPr>
            </a:lvl1pPr>
            <a:lvl2pPr lvl="1" algn="ctr" rtl="0">
              <a:spcBef>
                <a:spcPts val="0"/>
              </a:spcBef>
              <a:buClr>
                <a:srgbClr val="A8122A"/>
              </a:buClr>
              <a:buSzPct val="100000"/>
              <a:buFont typeface="Merriweather"/>
              <a:buNone/>
              <a:defRPr sz="1800" i="1">
                <a:solidFill>
                  <a:srgbClr val="A8122A"/>
                </a:solidFill>
                <a:latin typeface="Merriweather"/>
                <a:ea typeface="Merriweather"/>
                <a:cs typeface="Merriweather"/>
                <a:sym typeface="Merriweather"/>
              </a:defRPr>
            </a:lvl2pPr>
            <a:lvl3pPr lvl="2" algn="ctr" rtl="0">
              <a:spcBef>
                <a:spcPts val="0"/>
              </a:spcBef>
              <a:buClr>
                <a:srgbClr val="A8122A"/>
              </a:buClr>
              <a:buSzPct val="100000"/>
              <a:buFont typeface="Merriweather"/>
              <a:buNone/>
              <a:defRPr sz="1800" i="1">
                <a:solidFill>
                  <a:srgbClr val="A8122A"/>
                </a:solidFill>
                <a:latin typeface="Merriweather"/>
                <a:ea typeface="Merriweather"/>
                <a:cs typeface="Merriweather"/>
                <a:sym typeface="Merriweather"/>
              </a:defRPr>
            </a:lvl3pPr>
            <a:lvl4pPr lvl="3" algn="ctr" rtl="0">
              <a:spcBef>
                <a:spcPts val="0"/>
              </a:spcBef>
              <a:buClr>
                <a:srgbClr val="A8122A"/>
              </a:buClr>
              <a:buFont typeface="Merriweather"/>
              <a:buNone/>
              <a:defRPr i="1">
                <a:solidFill>
                  <a:srgbClr val="A8122A"/>
                </a:solidFill>
                <a:latin typeface="Merriweather"/>
                <a:ea typeface="Merriweather"/>
                <a:cs typeface="Merriweather"/>
                <a:sym typeface="Merriweather"/>
              </a:defRPr>
            </a:lvl4pPr>
            <a:lvl5pPr lvl="4" algn="ctr" rtl="0">
              <a:spcBef>
                <a:spcPts val="0"/>
              </a:spcBef>
              <a:buClr>
                <a:srgbClr val="A8122A"/>
              </a:buClr>
              <a:buFont typeface="Merriweather"/>
              <a:buNone/>
              <a:defRPr i="1">
                <a:solidFill>
                  <a:srgbClr val="A8122A"/>
                </a:solidFill>
                <a:latin typeface="Merriweather"/>
                <a:ea typeface="Merriweather"/>
                <a:cs typeface="Merriweather"/>
                <a:sym typeface="Merriweather"/>
              </a:defRPr>
            </a:lvl5pPr>
            <a:lvl6pPr lvl="5" algn="ctr" rtl="0">
              <a:spcBef>
                <a:spcPts val="0"/>
              </a:spcBef>
              <a:buClr>
                <a:srgbClr val="A8122A"/>
              </a:buClr>
              <a:buFont typeface="Merriweather"/>
              <a:buNone/>
              <a:defRPr i="1">
                <a:solidFill>
                  <a:srgbClr val="A8122A"/>
                </a:solidFill>
                <a:latin typeface="Merriweather"/>
                <a:ea typeface="Merriweather"/>
                <a:cs typeface="Merriweather"/>
                <a:sym typeface="Merriweather"/>
              </a:defRPr>
            </a:lvl6pPr>
            <a:lvl7pPr lvl="6" algn="ctr" rtl="0">
              <a:spcBef>
                <a:spcPts val="0"/>
              </a:spcBef>
              <a:buClr>
                <a:srgbClr val="A8122A"/>
              </a:buClr>
              <a:buFont typeface="Merriweather"/>
              <a:buNone/>
              <a:defRPr i="1">
                <a:solidFill>
                  <a:srgbClr val="A8122A"/>
                </a:solidFill>
                <a:latin typeface="Merriweather"/>
                <a:ea typeface="Merriweather"/>
                <a:cs typeface="Merriweather"/>
                <a:sym typeface="Merriweather"/>
              </a:defRPr>
            </a:lvl7pPr>
            <a:lvl8pPr lvl="7" algn="ctr" rtl="0">
              <a:spcBef>
                <a:spcPts val="0"/>
              </a:spcBef>
              <a:buClr>
                <a:srgbClr val="A8122A"/>
              </a:buClr>
              <a:buFont typeface="Merriweather"/>
              <a:buNone/>
              <a:defRPr i="1">
                <a:solidFill>
                  <a:srgbClr val="A8122A"/>
                </a:solidFill>
                <a:latin typeface="Merriweather"/>
                <a:ea typeface="Merriweather"/>
                <a:cs typeface="Merriweather"/>
                <a:sym typeface="Merriweather"/>
              </a:defRPr>
            </a:lvl8pPr>
            <a:lvl9pPr lvl="8" algn="ctr" rtl="0">
              <a:spcBef>
                <a:spcPts val="0"/>
              </a:spcBef>
              <a:buClr>
                <a:srgbClr val="A8122A"/>
              </a:buClr>
              <a:buFont typeface="Merriweather"/>
              <a:buNone/>
              <a:defRPr i="1">
                <a:solidFill>
                  <a:srgbClr val="A8122A"/>
                </a:solidFill>
                <a:latin typeface="Merriweather"/>
                <a:ea typeface="Merriweather"/>
                <a:cs typeface="Merriweather"/>
                <a:sym typeface="Merriweathe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222222"/>
        </a:solidFill>
        <a:effectLst/>
      </p:bgPr>
    </p:bg>
    <p:spTree>
      <p:nvGrpSpPr>
        <p:cNvPr id="1" name="Shape 17"/>
        <p:cNvGrpSpPr/>
        <p:nvPr/>
      </p:nvGrpSpPr>
      <p:grpSpPr>
        <a:xfrm>
          <a:off x="0" y="0"/>
          <a:ext cx="0" cy="0"/>
          <a:chOff x="0" y="0"/>
          <a:chExt cx="0" cy="0"/>
        </a:xfrm>
      </p:grpSpPr>
      <p:sp>
        <p:nvSpPr>
          <p:cNvPr id="18" name="Shape 18"/>
          <p:cNvSpPr/>
          <p:nvPr/>
        </p:nvSpPr>
        <p:spPr>
          <a:xfrm>
            <a:off x="100" y="0"/>
            <a:ext cx="9144000" cy="2188199"/>
          </a:xfrm>
          <a:prstGeom prst="rect">
            <a:avLst/>
          </a:prstGeom>
          <a:solidFill>
            <a:srgbClr val="A8122A"/>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4073400" y="1696213"/>
            <a:ext cx="997199" cy="997199"/>
          </a:xfrm>
          <a:prstGeom prst="rect">
            <a:avLst/>
          </a:prstGeom>
          <a:noFill/>
          <a:ln w="9525" cap="flat" cmpd="sng">
            <a:solidFill>
              <a:srgbClr val="F5F1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4135950" y="1758763"/>
            <a:ext cx="872099" cy="872099"/>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body" idx="1"/>
          </p:nvPr>
        </p:nvSpPr>
        <p:spPr>
          <a:xfrm>
            <a:off x="1568100" y="2882400"/>
            <a:ext cx="6007799" cy="1093199"/>
          </a:xfrm>
          <a:prstGeom prst="rect">
            <a:avLst/>
          </a:prstGeom>
        </p:spPr>
        <p:txBody>
          <a:bodyPr lIns="91425" tIns="91425" rIns="91425" bIns="91425" anchor="t" anchorCtr="0"/>
          <a:lstStyle>
            <a:lvl1pPr lvl="0" algn="ctr" rtl="0">
              <a:spcBef>
                <a:spcPts val="0"/>
              </a:spcBef>
              <a:buClr>
                <a:srgbClr val="FFFFFF"/>
              </a:buClr>
              <a:buFont typeface="Merriweather"/>
              <a:defRPr i="1">
                <a:solidFill>
                  <a:srgbClr val="FFFFFF"/>
                </a:solidFill>
                <a:latin typeface="Merriweather"/>
                <a:ea typeface="Merriweather"/>
                <a:cs typeface="Merriweather"/>
                <a:sym typeface="Merriweather"/>
              </a:defRPr>
            </a:lvl1pPr>
            <a:lvl2pPr lvl="1" algn="ctr" rtl="0">
              <a:spcBef>
                <a:spcPts val="0"/>
              </a:spcBef>
              <a:buClr>
                <a:srgbClr val="FFFFFF"/>
              </a:buClr>
              <a:buFont typeface="Merriweather"/>
              <a:defRPr i="1">
                <a:solidFill>
                  <a:srgbClr val="FFFFFF"/>
                </a:solidFill>
                <a:latin typeface="Merriweather"/>
                <a:ea typeface="Merriweather"/>
                <a:cs typeface="Merriweather"/>
                <a:sym typeface="Merriweather"/>
              </a:defRPr>
            </a:lvl2pPr>
            <a:lvl3pPr lvl="2" algn="ctr" rtl="0">
              <a:spcBef>
                <a:spcPts val="0"/>
              </a:spcBef>
              <a:buClr>
                <a:srgbClr val="FFFFFF"/>
              </a:buClr>
              <a:buFont typeface="Merriweather"/>
              <a:defRPr i="1">
                <a:solidFill>
                  <a:srgbClr val="FFFFFF"/>
                </a:solidFill>
                <a:latin typeface="Merriweather"/>
                <a:ea typeface="Merriweather"/>
                <a:cs typeface="Merriweather"/>
                <a:sym typeface="Merriweather"/>
              </a:defRPr>
            </a:lvl3pPr>
            <a:lvl4pPr lvl="3" algn="ctr" rtl="0">
              <a:spcBef>
                <a:spcPts val="0"/>
              </a:spcBef>
              <a:buClr>
                <a:srgbClr val="FFFFFF"/>
              </a:buClr>
              <a:buFont typeface="Merriweather"/>
              <a:defRPr i="1">
                <a:solidFill>
                  <a:srgbClr val="FFFFFF"/>
                </a:solidFill>
                <a:latin typeface="Merriweather"/>
                <a:ea typeface="Merriweather"/>
                <a:cs typeface="Merriweather"/>
                <a:sym typeface="Merriweather"/>
              </a:defRPr>
            </a:lvl4pPr>
            <a:lvl5pPr lvl="4" algn="ctr" rtl="0">
              <a:spcBef>
                <a:spcPts val="0"/>
              </a:spcBef>
              <a:buClr>
                <a:srgbClr val="FFFFFF"/>
              </a:buClr>
              <a:buFont typeface="Merriweather"/>
              <a:defRPr i="1">
                <a:solidFill>
                  <a:srgbClr val="FFFFFF"/>
                </a:solidFill>
                <a:latin typeface="Merriweather"/>
                <a:ea typeface="Merriweather"/>
                <a:cs typeface="Merriweather"/>
                <a:sym typeface="Merriweather"/>
              </a:defRPr>
            </a:lvl5pPr>
            <a:lvl6pPr lvl="5" algn="ctr" rtl="0">
              <a:spcBef>
                <a:spcPts val="0"/>
              </a:spcBef>
              <a:buClr>
                <a:srgbClr val="FFFFFF"/>
              </a:buClr>
              <a:buFont typeface="Merriweather"/>
              <a:defRPr i="1">
                <a:solidFill>
                  <a:srgbClr val="FFFFFF"/>
                </a:solidFill>
                <a:latin typeface="Merriweather"/>
                <a:ea typeface="Merriweather"/>
                <a:cs typeface="Merriweather"/>
                <a:sym typeface="Merriweather"/>
              </a:defRPr>
            </a:lvl6pPr>
            <a:lvl7pPr lvl="6" algn="ctr" rtl="0">
              <a:spcBef>
                <a:spcPts val="0"/>
              </a:spcBef>
              <a:buClr>
                <a:srgbClr val="FFFFFF"/>
              </a:buClr>
              <a:buFont typeface="Merriweather"/>
              <a:defRPr i="1">
                <a:solidFill>
                  <a:srgbClr val="FFFFFF"/>
                </a:solidFill>
                <a:latin typeface="Merriweather"/>
                <a:ea typeface="Merriweather"/>
                <a:cs typeface="Merriweather"/>
                <a:sym typeface="Merriweather"/>
              </a:defRPr>
            </a:lvl7pPr>
            <a:lvl8pPr lvl="7" algn="ctr" rtl="0">
              <a:spcBef>
                <a:spcPts val="0"/>
              </a:spcBef>
              <a:buClr>
                <a:srgbClr val="FFFFFF"/>
              </a:buClr>
              <a:buFont typeface="Merriweather"/>
              <a:defRPr i="1">
                <a:solidFill>
                  <a:srgbClr val="FFFFFF"/>
                </a:solidFill>
                <a:latin typeface="Merriweather"/>
                <a:ea typeface="Merriweather"/>
                <a:cs typeface="Merriweather"/>
                <a:sym typeface="Merriweather"/>
              </a:defRPr>
            </a:lvl8pPr>
            <a:lvl9pPr lvl="8" algn="ctr">
              <a:spcBef>
                <a:spcPts val="0"/>
              </a:spcBef>
              <a:buClr>
                <a:srgbClr val="FFFFFF"/>
              </a:buClr>
              <a:buFont typeface="Merriweather"/>
              <a:defRPr i="1">
                <a:solidFill>
                  <a:srgbClr val="FFFFFF"/>
                </a:solidFill>
                <a:latin typeface="Merriweather"/>
                <a:ea typeface="Merriweather"/>
                <a:cs typeface="Merriweather"/>
                <a:sym typeface="Merriweather"/>
              </a:defRPr>
            </a:lvl9pPr>
          </a:lstStyle>
          <a:p>
            <a:endParaRPr/>
          </a:p>
        </p:txBody>
      </p:sp>
      <p:sp>
        <p:nvSpPr>
          <p:cNvPr id="22" name="Shape 22"/>
          <p:cNvSpPr txBox="1"/>
          <p:nvPr/>
        </p:nvSpPr>
        <p:spPr>
          <a:xfrm>
            <a:off x="3593400" y="1727625"/>
            <a:ext cx="1957200" cy="871499"/>
          </a:xfrm>
          <a:prstGeom prst="rect">
            <a:avLst/>
          </a:prstGeom>
          <a:noFill/>
          <a:ln>
            <a:noFill/>
          </a:ln>
        </p:spPr>
        <p:txBody>
          <a:bodyPr lIns="91425" tIns="91425" rIns="91425" bIns="91425" anchor="t" anchorCtr="0">
            <a:noAutofit/>
          </a:bodyPr>
          <a:lstStyle/>
          <a:p>
            <a:pPr lvl="0" algn="ctr" rtl="0">
              <a:spcBef>
                <a:spcPts val="0"/>
              </a:spcBef>
              <a:buNone/>
            </a:pPr>
            <a:r>
              <a:rPr lang="en" sz="9600" dirty="0">
                <a:solidFill>
                  <a:srgbClr val="222222"/>
                </a:solidFill>
                <a:latin typeface="Raleway"/>
                <a:ea typeface="Raleway"/>
                <a:cs typeface="Raleway"/>
                <a:sym typeface="Raleway"/>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sp>
        <p:nvSpPr>
          <p:cNvPr id="24" name="Shape 24"/>
          <p:cNvSpPr/>
          <p:nvPr/>
        </p:nvSpPr>
        <p:spPr>
          <a:xfrm>
            <a:off x="0" y="0"/>
            <a:ext cx="9144100" cy="1097280"/>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1765349" y="206775"/>
            <a:ext cx="5613299" cy="729300"/>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title"/>
          </p:nvPr>
        </p:nvSpPr>
        <p:spPr>
          <a:xfrm>
            <a:off x="1810200" y="252825"/>
            <a:ext cx="5523599" cy="637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457200" y="1871075"/>
            <a:ext cx="8229600" cy="4696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457200" y="1950375"/>
            <a:ext cx="2631900" cy="46175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36" name="Shape 36"/>
          <p:cNvSpPr txBox="1">
            <a:spLocks noGrp="1"/>
          </p:cNvSpPr>
          <p:nvPr>
            <p:ph type="body" idx="2"/>
          </p:nvPr>
        </p:nvSpPr>
        <p:spPr>
          <a:xfrm>
            <a:off x="3223963" y="1950375"/>
            <a:ext cx="2631900" cy="46175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37" name="Shape 37"/>
          <p:cNvSpPr txBox="1">
            <a:spLocks noGrp="1"/>
          </p:cNvSpPr>
          <p:nvPr>
            <p:ph type="body" idx="3"/>
          </p:nvPr>
        </p:nvSpPr>
        <p:spPr>
          <a:xfrm>
            <a:off x="5990727" y="1950375"/>
            <a:ext cx="2631900" cy="46175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38" name="Shape 38"/>
          <p:cNvSpPr/>
          <p:nvPr/>
        </p:nvSpPr>
        <p:spPr>
          <a:xfrm>
            <a:off x="100" y="0"/>
            <a:ext cx="9144000" cy="1062299"/>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1765350" y="697300"/>
            <a:ext cx="5613299" cy="729300"/>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1810200" y="743350"/>
            <a:ext cx="5523599" cy="6372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p:nvPr/>
        </p:nvSpPr>
        <p:spPr>
          <a:xfrm>
            <a:off x="100" y="0"/>
            <a:ext cx="9144000" cy="1062299"/>
          </a:xfrm>
          <a:prstGeom prst="rect">
            <a:avLst/>
          </a:prstGeom>
          <a:solidFill>
            <a:srgbClr val="F5F1E0"/>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1765350" y="697300"/>
            <a:ext cx="5613299" cy="729300"/>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txBox="1">
            <a:spLocks noGrp="1"/>
          </p:cNvSpPr>
          <p:nvPr>
            <p:ph type="title"/>
          </p:nvPr>
        </p:nvSpPr>
        <p:spPr>
          <a:xfrm>
            <a:off x="1810200" y="743350"/>
            <a:ext cx="5523599" cy="6372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light">
    <p:bg>
      <p:bgPr>
        <a:solidFill>
          <a:srgbClr val="F5F1E0"/>
        </a:solidFill>
        <a:effectLst/>
      </p:bgPr>
    </p:bg>
    <p:spTree>
      <p:nvGrpSpPr>
        <p:cNvPr id="1" name="Shape 48"/>
        <p:cNvGrpSpPr/>
        <p:nvPr/>
      </p:nvGrpSpPr>
      <p:grpSpPr>
        <a:xfrm>
          <a:off x="0" y="0"/>
          <a:ext cx="0" cy="0"/>
          <a:chOff x="0" y="0"/>
          <a:chExt cx="0" cy="0"/>
        </a:xfrm>
      </p:grpSpPr>
      <p:sp>
        <p:nvSpPr>
          <p:cNvPr id="49" name="Shape 49"/>
          <p:cNvSpPr/>
          <p:nvPr/>
        </p:nvSpPr>
        <p:spPr>
          <a:xfrm>
            <a:off x="450900" y="438000"/>
            <a:ext cx="8242200" cy="5981999"/>
          </a:xfrm>
          <a:prstGeom prst="rect">
            <a:avLst/>
          </a:pr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528600" y="519300"/>
            <a:ext cx="8086800" cy="5819400"/>
          </a:xfrm>
          <a:prstGeom prst="rect">
            <a:avLst/>
          </a:prstGeom>
          <a:noFill/>
          <a:ln w="2857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dark">
    <p:bg>
      <p:bgPr>
        <a:solidFill>
          <a:srgbClr val="222222"/>
        </a:solidFill>
        <a:effectLst/>
      </p:bgPr>
    </p:bg>
    <p:spTree>
      <p:nvGrpSpPr>
        <p:cNvPr id="1" name="Shape 51"/>
        <p:cNvGrpSpPr/>
        <p:nvPr/>
      </p:nvGrpSpPr>
      <p:grpSpPr>
        <a:xfrm>
          <a:off x="0" y="0"/>
          <a:ext cx="0" cy="0"/>
          <a:chOff x="0" y="0"/>
          <a:chExt cx="0" cy="0"/>
        </a:xfrm>
      </p:grpSpPr>
      <p:sp>
        <p:nvSpPr>
          <p:cNvPr id="52" name="Shape 52"/>
          <p:cNvSpPr/>
          <p:nvPr/>
        </p:nvSpPr>
        <p:spPr>
          <a:xfrm>
            <a:off x="450900" y="438000"/>
            <a:ext cx="8242200" cy="5981999"/>
          </a:xfrm>
          <a:prstGeom prst="rect">
            <a:avLst/>
          </a:prstGeom>
          <a:noFill/>
          <a:ln w="9525" cap="flat" cmpd="sng">
            <a:solidFill>
              <a:srgbClr val="F5F1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528600" y="519300"/>
            <a:ext cx="8086800" cy="5819400"/>
          </a:xfrm>
          <a:prstGeom prst="rect">
            <a:avLst/>
          </a:prstGeom>
          <a:noFill/>
          <a:ln w="28575" cap="flat" cmpd="sng">
            <a:solidFill>
              <a:srgbClr val="F5F1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10300" y="742400"/>
            <a:ext cx="5523599" cy="637200"/>
          </a:xfrm>
          <a:prstGeom prst="rect">
            <a:avLst/>
          </a:prstGeom>
          <a:solidFill>
            <a:srgbClr val="222222"/>
          </a:solidFill>
          <a:ln>
            <a:noFill/>
          </a:ln>
        </p:spPr>
        <p:txBody>
          <a:bodyPr lIns="91425" tIns="91425" rIns="91425" bIns="91425" anchor="ctr" anchorCtr="0"/>
          <a:lstStyle>
            <a:lvl1pPr lvl="0"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1pPr>
            <a:lvl2pPr lvl="1"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2pPr>
            <a:lvl3pPr lvl="2"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3pPr>
            <a:lvl4pPr lvl="3"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4pPr>
            <a:lvl5pPr lvl="4"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5pPr>
            <a:lvl6pPr lvl="5"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6pPr>
            <a:lvl7pPr lvl="6"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7pPr>
            <a:lvl8pPr lvl="7"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8pPr>
            <a:lvl9pPr lvl="8" algn="ctr">
              <a:spcBef>
                <a:spcPts val="0"/>
              </a:spcBef>
              <a:buClr>
                <a:srgbClr val="FFFFFF"/>
              </a:buClr>
              <a:buSzPct val="100000"/>
              <a:buFont typeface="Merriweather"/>
              <a:buNone/>
              <a:defRPr sz="1600">
                <a:solidFill>
                  <a:srgbClr val="FFFFFF"/>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spcBef>
                <a:spcPts val="600"/>
              </a:spcBef>
              <a:buClr>
                <a:srgbClr val="222222"/>
              </a:buClr>
              <a:buSzPct val="100000"/>
              <a:buFont typeface="Raleway"/>
              <a:buChar char="◉"/>
              <a:defRPr sz="2600">
                <a:solidFill>
                  <a:srgbClr val="222222"/>
                </a:solidFill>
                <a:latin typeface="Raleway"/>
                <a:ea typeface="Raleway"/>
                <a:cs typeface="Raleway"/>
                <a:sym typeface="Raleway"/>
              </a:defRPr>
            </a:lvl1pPr>
            <a:lvl2pPr lvl="1">
              <a:spcBef>
                <a:spcPts val="480"/>
              </a:spcBef>
              <a:buClr>
                <a:srgbClr val="222222"/>
              </a:buClr>
              <a:buSzPct val="100000"/>
              <a:buFont typeface="Raleway"/>
              <a:defRPr sz="2000">
                <a:solidFill>
                  <a:srgbClr val="222222"/>
                </a:solidFill>
                <a:latin typeface="Raleway"/>
                <a:ea typeface="Raleway"/>
                <a:cs typeface="Raleway"/>
                <a:sym typeface="Raleway"/>
              </a:defRPr>
            </a:lvl2pPr>
            <a:lvl3pPr lvl="2">
              <a:spcBef>
                <a:spcPts val="480"/>
              </a:spcBef>
              <a:buClr>
                <a:srgbClr val="222222"/>
              </a:buClr>
              <a:buSzPct val="100000"/>
              <a:buFont typeface="Raleway"/>
              <a:defRPr sz="2000">
                <a:solidFill>
                  <a:srgbClr val="222222"/>
                </a:solidFill>
                <a:latin typeface="Raleway"/>
                <a:ea typeface="Raleway"/>
                <a:cs typeface="Raleway"/>
                <a:sym typeface="Raleway"/>
              </a:defRPr>
            </a:lvl3pPr>
            <a:lvl4pPr lvl="3">
              <a:spcBef>
                <a:spcPts val="360"/>
              </a:spcBef>
              <a:buClr>
                <a:srgbClr val="222222"/>
              </a:buClr>
              <a:buSzPct val="100000"/>
              <a:buFont typeface="Raleway"/>
              <a:defRPr sz="1600">
                <a:solidFill>
                  <a:srgbClr val="222222"/>
                </a:solidFill>
                <a:latin typeface="Raleway"/>
                <a:ea typeface="Raleway"/>
                <a:cs typeface="Raleway"/>
                <a:sym typeface="Raleway"/>
              </a:defRPr>
            </a:lvl4pPr>
            <a:lvl5pPr lvl="4">
              <a:spcBef>
                <a:spcPts val="360"/>
              </a:spcBef>
              <a:buClr>
                <a:srgbClr val="222222"/>
              </a:buClr>
              <a:buSzPct val="100000"/>
              <a:buFont typeface="Raleway"/>
              <a:defRPr sz="1600">
                <a:solidFill>
                  <a:srgbClr val="222222"/>
                </a:solidFill>
                <a:latin typeface="Raleway"/>
                <a:ea typeface="Raleway"/>
                <a:cs typeface="Raleway"/>
                <a:sym typeface="Raleway"/>
              </a:defRPr>
            </a:lvl5pPr>
            <a:lvl6pPr lvl="5">
              <a:spcBef>
                <a:spcPts val="360"/>
              </a:spcBef>
              <a:buClr>
                <a:srgbClr val="222222"/>
              </a:buClr>
              <a:buSzPct val="100000"/>
              <a:buFont typeface="Raleway"/>
              <a:defRPr sz="1600">
                <a:solidFill>
                  <a:srgbClr val="222222"/>
                </a:solidFill>
                <a:latin typeface="Raleway"/>
                <a:ea typeface="Raleway"/>
                <a:cs typeface="Raleway"/>
                <a:sym typeface="Raleway"/>
              </a:defRPr>
            </a:lvl6pPr>
            <a:lvl7pPr lvl="6">
              <a:spcBef>
                <a:spcPts val="360"/>
              </a:spcBef>
              <a:buClr>
                <a:srgbClr val="222222"/>
              </a:buClr>
              <a:buSzPct val="100000"/>
              <a:buFont typeface="Raleway"/>
              <a:defRPr sz="1600">
                <a:solidFill>
                  <a:srgbClr val="222222"/>
                </a:solidFill>
                <a:latin typeface="Raleway"/>
                <a:ea typeface="Raleway"/>
                <a:cs typeface="Raleway"/>
                <a:sym typeface="Raleway"/>
              </a:defRPr>
            </a:lvl7pPr>
            <a:lvl8pPr lvl="7">
              <a:spcBef>
                <a:spcPts val="360"/>
              </a:spcBef>
              <a:buClr>
                <a:srgbClr val="222222"/>
              </a:buClr>
              <a:buSzPct val="100000"/>
              <a:buFont typeface="Raleway"/>
              <a:defRPr sz="1600">
                <a:solidFill>
                  <a:srgbClr val="222222"/>
                </a:solidFill>
                <a:latin typeface="Raleway"/>
                <a:ea typeface="Raleway"/>
                <a:cs typeface="Raleway"/>
                <a:sym typeface="Raleway"/>
              </a:defRPr>
            </a:lvl8pPr>
            <a:lvl9pPr lvl="8">
              <a:spcBef>
                <a:spcPts val="360"/>
              </a:spcBef>
              <a:buClr>
                <a:srgbClr val="222222"/>
              </a:buClr>
              <a:buSzPct val="100000"/>
              <a:buFont typeface="Raleway"/>
              <a:defRPr sz="1600">
                <a:solidFill>
                  <a:srgbClr val="22222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2E0"/>
        </a:solidFill>
        <a:effectLst/>
      </p:bgPr>
    </p:bg>
    <p:spTree>
      <p:nvGrpSpPr>
        <p:cNvPr id="1" name="Shape 57"/>
        <p:cNvGrpSpPr/>
        <p:nvPr/>
      </p:nvGrpSpPr>
      <p:grpSpPr>
        <a:xfrm>
          <a:off x="0" y="0"/>
          <a:ext cx="0" cy="0"/>
          <a:chOff x="0" y="0"/>
          <a:chExt cx="0" cy="0"/>
        </a:xfrm>
      </p:grpSpPr>
      <p:sp>
        <p:nvSpPr>
          <p:cNvPr id="3" name="Title 2">
            <a:extLst>
              <a:ext uri="{FF2B5EF4-FFF2-40B4-BE49-F238E27FC236}">
                <a16:creationId xmlns:a16="http://schemas.microsoft.com/office/drawing/2014/main" id="{2402C255-14A3-4BE8-9071-B65D28C4C917}"/>
              </a:ext>
            </a:extLst>
          </p:cNvPr>
          <p:cNvSpPr>
            <a:spLocks noGrp="1"/>
          </p:cNvSpPr>
          <p:nvPr>
            <p:ph type="ctrTitle"/>
          </p:nvPr>
        </p:nvSpPr>
        <p:spPr>
          <a:xfrm>
            <a:off x="1350499" y="2082018"/>
            <a:ext cx="6752492" cy="2391507"/>
          </a:xfrm>
        </p:spPr>
        <p:txBody>
          <a:bodyPr/>
          <a:lstStyle/>
          <a:p>
            <a:r>
              <a:rPr lang="en-US" sz="2800" b="1" u="sng">
                <a:solidFill>
                  <a:schemeClr val="bg1"/>
                </a:solidFill>
                <a:latin typeface="Helvetica" charset="0"/>
                <a:ea typeface="Helvetica" charset="0"/>
                <a:cs typeface="Helvetica" charset="0"/>
              </a:rPr>
              <a:t>ĐỒ ÁN CHUYÊN NGÀNH</a:t>
            </a:r>
            <a:br>
              <a:rPr lang="en-US" sz="2800">
                <a:solidFill>
                  <a:schemeClr val="tx1"/>
                </a:solidFill>
                <a:latin typeface="Helvetica" charset="0"/>
                <a:ea typeface="Helvetica" charset="0"/>
                <a:cs typeface="Helvetica" charset="0"/>
              </a:rPr>
            </a:br>
            <a:r>
              <a:rPr lang="en-US" sz="2800" b="1">
                <a:solidFill>
                  <a:schemeClr val="bg1"/>
                </a:solidFill>
              </a:rPr>
              <a:t>Xây dựng phần mềm Quản lý lớp chuyên ngành theo học chế tín chỉ của trường Đại Học SPKT Vĩnh Long.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2000" b="1" u="sng"/>
              <a:t>Phần mềm quản lý lớp chuyên ngành theo học chế tín chỉ của trường Đại Học SPKT Vĩnh Long.</a:t>
            </a:r>
            <a:endParaRPr lang="en-US" sz="2000" b="1" u="sng" dirty="0">
              <a:latin typeface="Helvetica" charset="0"/>
              <a:ea typeface="Helvetica" charset="0"/>
              <a:cs typeface="Helvetica" charset="0"/>
            </a:endParaRPr>
          </a:p>
        </p:txBody>
      </p:sp>
      <p:pic>
        <p:nvPicPr>
          <p:cNvPr id="2" name="Picture 1">
            <a:extLst>
              <a:ext uri="{FF2B5EF4-FFF2-40B4-BE49-F238E27FC236}">
                <a16:creationId xmlns:a16="http://schemas.microsoft.com/office/drawing/2014/main" id="{BF778AAE-8B91-4511-AF2B-2E6DE11E54D1}"/>
              </a:ext>
            </a:extLst>
          </p:cNvPr>
          <p:cNvPicPr>
            <a:picLocks noChangeAspect="1"/>
          </p:cNvPicPr>
          <p:nvPr/>
        </p:nvPicPr>
        <p:blipFill>
          <a:blip r:embed="rId3"/>
          <a:stretch>
            <a:fillRect/>
          </a:stretch>
        </p:blipFill>
        <p:spPr>
          <a:xfrm>
            <a:off x="447295" y="1803361"/>
            <a:ext cx="8249409" cy="4006596"/>
          </a:xfrm>
          <a:prstGeom prst="rect">
            <a:avLst/>
          </a:prstGeom>
        </p:spPr>
      </p:pic>
    </p:spTree>
    <p:extLst>
      <p:ext uri="{BB962C8B-B14F-4D97-AF65-F5344CB8AC3E}">
        <p14:creationId xmlns:p14="http://schemas.microsoft.com/office/powerpoint/2010/main" val="78381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2000" b="1" u="sng"/>
              <a:t>Phần mềm quản lý lớp chuyên ngành theo học chế tín chỉ của trường Đại Học SPKT Vĩnh Long.</a:t>
            </a:r>
            <a:endParaRPr lang="en-US" sz="2000" dirty="0">
              <a:latin typeface="Helvetica" charset="0"/>
              <a:ea typeface="Helvetica" charset="0"/>
              <a:cs typeface="Helvetica" charset="0"/>
            </a:endParaRPr>
          </a:p>
        </p:txBody>
      </p:sp>
      <p:pic>
        <p:nvPicPr>
          <p:cNvPr id="2" name="Picture 1">
            <a:extLst>
              <a:ext uri="{FF2B5EF4-FFF2-40B4-BE49-F238E27FC236}">
                <a16:creationId xmlns:a16="http://schemas.microsoft.com/office/drawing/2014/main" id="{22203D50-F4A7-4614-9071-BEB8A2541FB5}"/>
              </a:ext>
            </a:extLst>
          </p:cNvPr>
          <p:cNvPicPr>
            <a:picLocks noChangeAspect="1"/>
          </p:cNvPicPr>
          <p:nvPr/>
        </p:nvPicPr>
        <p:blipFill>
          <a:blip r:embed="rId3"/>
          <a:stretch>
            <a:fillRect/>
          </a:stretch>
        </p:blipFill>
        <p:spPr>
          <a:xfrm>
            <a:off x="566218" y="1342103"/>
            <a:ext cx="8097642" cy="4833614"/>
          </a:xfrm>
          <a:prstGeom prst="rect">
            <a:avLst/>
          </a:prstGeom>
        </p:spPr>
      </p:pic>
    </p:spTree>
    <p:extLst>
      <p:ext uri="{BB962C8B-B14F-4D97-AF65-F5344CB8AC3E}">
        <p14:creationId xmlns:p14="http://schemas.microsoft.com/office/powerpoint/2010/main" val="261204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sz="2000" b="1" u="sng"/>
              <a:t>Phần mềm quản lý lớp chuyên ngành theo học chế tín chỉ của trường Đại Học SPKT Vĩnh Long.</a:t>
            </a:r>
            <a:endParaRPr lang="en-US" sz="2000" dirty="0">
              <a:latin typeface="Helvetica" charset="0"/>
              <a:ea typeface="Helvetica" charset="0"/>
              <a:cs typeface="Helvetica" charset="0"/>
            </a:endParaRPr>
          </a:p>
        </p:txBody>
      </p:sp>
      <p:pic>
        <p:nvPicPr>
          <p:cNvPr id="4" name="Picture 3">
            <a:extLst>
              <a:ext uri="{FF2B5EF4-FFF2-40B4-BE49-F238E27FC236}">
                <a16:creationId xmlns:a16="http://schemas.microsoft.com/office/drawing/2014/main" id="{49ABEDD2-1DDF-4C67-8F32-524BAD7A9861}"/>
              </a:ext>
            </a:extLst>
          </p:cNvPr>
          <p:cNvPicPr/>
          <p:nvPr/>
        </p:nvPicPr>
        <p:blipFill>
          <a:blip r:embed="rId3">
            <a:extLst>
              <a:ext uri="{28A0092B-C50C-407E-A947-70E740481C1C}">
                <a14:useLocalDpi xmlns:a14="http://schemas.microsoft.com/office/drawing/2010/main" val="0"/>
              </a:ext>
            </a:extLst>
          </a:blip>
          <a:stretch>
            <a:fillRect/>
          </a:stretch>
        </p:blipFill>
        <p:spPr>
          <a:xfrm>
            <a:off x="858129" y="1392702"/>
            <a:ext cx="7666893" cy="4276577"/>
          </a:xfrm>
          <a:prstGeom prst="rect">
            <a:avLst/>
          </a:prstGeom>
        </p:spPr>
      </p:pic>
    </p:spTree>
    <p:extLst>
      <p:ext uri="{BB962C8B-B14F-4D97-AF65-F5344CB8AC3E}">
        <p14:creationId xmlns:p14="http://schemas.microsoft.com/office/powerpoint/2010/main" val="215349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b="1">
                <a:latin typeface="Helvetica" charset="0"/>
                <a:ea typeface="Helvetica" charset="0"/>
                <a:cs typeface="Helvetica" charset="0"/>
              </a:rPr>
              <a:t>WEBSITE KHOA CÔNG NGHỆ THÔNG TIN</a:t>
            </a:r>
            <a:endParaRPr lang="en-US" dirty="0">
              <a:latin typeface="Helvetica" charset="0"/>
              <a:ea typeface="Helvetica" charset="0"/>
              <a:cs typeface="Helvetica" charset="0"/>
            </a:endParaRPr>
          </a:p>
        </p:txBody>
      </p:sp>
      <p:pic>
        <p:nvPicPr>
          <p:cNvPr id="5" name="Picture 4">
            <a:extLst>
              <a:ext uri="{FF2B5EF4-FFF2-40B4-BE49-F238E27FC236}">
                <a16:creationId xmlns:a16="http://schemas.microsoft.com/office/drawing/2014/main" id="{E2B9799F-5D85-4E48-AEE1-BBDA7977E5A3}"/>
              </a:ext>
            </a:extLst>
          </p:cNvPr>
          <p:cNvPicPr/>
          <p:nvPr/>
        </p:nvPicPr>
        <p:blipFill>
          <a:blip r:embed="rId3">
            <a:extLst>
              <a:ext uri="{28A0092B-C50C-407E-A947-70E740481C1C}">
                <a14:useLocalDpi xmlns:a14="http://schemas.microsoft.com/office/drawing/2010/main" val="0"/>
              </a:ext>
            </a:extLst>
          </a:blip>
          <a:stretch>
            <a:fillRect/>
          </a:stretch>
        </p:blipFill>
        <p:spPr>
          <a:xfrm>
            <a:off x="801858" y="1377094"/>
            <a:ext cx="7526216" cy="5051841"/>
          </a:xfrm>
          <a:prstGeom prst="rect">
            <a:avLst/>
          </a:prstGeom>
        </p:spPr>
      </p:pic>
    </p:spTree>
    <p:extLst>
      <p:ext uri="{BB962C8B-B14F-4D97-AF65-F5344CB8AC3E}">
        <p14:creationId xmlns:p14="http://schemas.microsoft.com/office/powerpoint/2010/main" val="313944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79116"/>
            <a:ext cx="5523599" cy="637200"/>
          </a:xfrm>
          <a:prstGeom prst="rect">
            <a:avLst/>
          </a:prstGeom>
        </p:spPr>
        <p:txBody>
          <a:bodyPr lIns="91425" tIns="91425" rIns="91425" bIns="91425" anchor="ctr" anchorCtr="0">
            <a:noAutofit/>
          </a:bodyPr>
          <a:lstStyle/>
          <a:p>
            <a:r>
              <a:rPr lang="en-US" b="1">
                <a:latin typeface="Helvetica" charset="0"/>
                <a:ea typeface="Helvetica" charset="0"/>
                <a:cs typeface="Helvetica" charset="0"/>
              </a:rPr>
              <a:t>WEBSITE KHOA CÔNG NGHỆ THÔNG TIN</a:t>
            </a:r>
            <a:endParaRPr lang="en-US" dirty="0">
              <a:latin typeface="Helvetica" charset="0"/>
              <a:ea typeface="Helvetica" charset="0"/>
              <a:cs typeface="Helvetica" charset="0"/>
            </a:endParaRPr>
          </a:p>
        </p:txBody>
      </p:sp>
      <p:pic>
        <p:nvPicPr>
          <p:cNvPr id="5" name="Picture 4">
            <a:extLst>
              <a:ext uri="{FF2B5EF4-FFF2-40B4-BE49-F238E27FC236}">
                <a16:creationId xmlns:a16="http://schemas.microsoft.com/office/drawing/2014/main" id="{8FE57DE9-EC84-455E-A65B-3CDACEC082FE}"/>
              </a:ext>
            </a:extLst>
          </p:cNvPr>
          <p:cNvPicPr/>
          <p:nvPr/>
        </p:nvPicPr>
        <p:blipFill>
          <a:blip r:embed="rId3">
            <a:extLst>
              <a:ext uri="{28A0092B-C50C-407E-A947-70E740481C1C}">
                <a14:useLocalDpi xmlns:a14="http://schemas.microsoft.com/office/drawing/2010/main" val="0"/>
              </a:ext>
            </a:extLst>
          </a:blip>
          <a:stretch>
            <a:fillRect/>
          </a:stretch>
        </p:blipFill>
        <p:spPr>
          <a:xfrm>
            <a:off x="590843" y="1495596"/>
            <a:ext cx="8102991" cy="5083288"/>
          </a:xfrm>
          <a:prstGeom prst="rect">
            <a:avLst/>
          </a:prstGeom>
        </p:spPr>
      </p:pic>
    </p:spTree>
    <p:extLst>
      <p:ext uri="{BB962C8B-B14F-4D97-AF65-F5344CB8AC3E}">
        <p14:creationId xmlns:p14="http://schemas.microsoft.com/office/powerpoint/2010/main" val="64867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CB35-5681-48CF-AF43-A1A54E0491D2}"/>
              </a:ext>
            </a:extLst>
          </p:cNvPr>
          <p:cNvSpPr>
            <a:spLocks noGrp="1"/>
          </p:cNvSpPr>
          <p:nvPr>
            <p:ph type="ctrTitle"/>
          </p:nvPr>
        </p:nvSpPr>
        <p:spPr>
          <a:xfrm>
            <a:off x="1378634" y="2335237"/>
            <a:ext cx="6639951" cy="2180492"/>
          </a:xfrm>
        </p:spPr>
        <p:txBody>
          <a:bodyPr/>
          <a:lstStyle/>
          <a:p>
            <a:r>
              <a:rPr lang="en-US" b="1" u="sng"/>
              <a:t>DEMO PHẦN MỀM</a:t>
            </a:r>
          </a:p>
        </p:txBody>
      </p:sp>
    </p:spTree>
    <p:extLst>
      <p:ext uri="{BB962C8B-B14F-4D97-AF65-F5344CB8AC3E}">
        <p14:creationId xmlns:p14="http://schemas.microsoft.com/office/powerpoint/2010/main" val="403933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idx="4294967295"/>
          </p:nvPr>
        </p:nvSpPr>
        <p:spPr>
          <a:xfrm>
            <a:off x="1442100" y="3025525"/>
            <a:ext cx="6259800" cy="1546500"/>
          </a:xfrm>
          <a:prstGeom prst="rect">
            <a:avLst/>
          </a:prstGeom>
          <a:noFill/>
        </p:spPr>
        <p:txBody>
          <a:bodyPr lIns="91425" tIns="91425" rIns="91425" bIns="91425" anchor="ctr" anchorCtr="0">
            <a:noAutofit/>
          </a:bodyPr>
          <a:lstStyle/>
          <a:p>
            <a:pPr lvl="0" algn="ctr" rtl="0">
              <a:spcBef>
                <a:spcPts val="0"/>
              </a:spcBef>
              <a:buNone/>
            </a:pPr>
            <a:r>
              <a:rPr lang="en-US" sz="6000" b="1">
                <a:solidFill>
                  <a:srgbClr val="222222"/>
                </a:solidFill>
                <a:latin typeface="Helvetica" charset="0"/>
                <a:ea typeface="Helvetica" charset="0"/>
                <a:cs typeface="Helvetica" charset="0"/>
                <a:sym typeface="Raleway"/>
              </a:rPr>
              <a:t>KẾT LUẬN</a:t>
            </a:r>
            <a:endParaRPr lang="en" sz="6000" b="1" dirty="0">
              <a:solidFill>
                <a:srgbClr val="222222"/>
              </a:solidFill>
              <a:latin typeface="Helvetica" charset="0"/>
              <a:ea typeface="Helvetica" charset="0"/>
              <a:cs typeface="Helvetica" charset="0"/>
              <a:sym typeface="Raleway"/>
            </a:endParaRPr>
          </a:p>
        </p:txBody>
      </p:sp>
      <p:sp>
        <p:nvSpPr>
          <p:cNvPr id="100" name="Shape 100"/>
          <p:cNvSpPr txBox="1">
            <a:spLocks noGrp="1"/>
          </p:cNvSpPr>
          <p:nvPr>
            <p:ph type="subTitle" idx="4294967295"/>
          </p:nvPr>
        </p:nvSpPr>
        <p:spPr>
          <a:xfrm>
            <a:off x="1691721" y="4396348"/>
            <a:ext cx="5760558" cy="1737166"/>
          </a:xfrm>
          <a:prstGeom prst="rect">
            <a:avLst/>
          </a:prstGeom>
        </p:spPr>
        <p:txBody>
          <a:bodyPr lIns="91425" tIns="91425" rIns="91425" bIns="91425" anchor="t" anchorCtr="0">
            <a:noAutofit/>
          </a:bodyPr>
          <a:lstStyle/>
          <a:p>
            <a:pPr lvl="0" algn="ctr">
              <a:spcBef>
                <a:spcPts val="0"/>
              </a:spcBef>
              <a:buNone/>
            </a:pPr>
            <a:r>
              <a:rPr lang="en-US" b="1" u="sng">
                <a:solidFill>
                  <a:srgbClr val="C00000"/>
                </a:solidFill>
              </a:rPr>
              <a:t>Xây dựng phần mềm Quản lý lớp chuyên ngành theo học chế tín chỉ của trường Đại Học SPKT Vĩnh Long.</a:t>
            </a:r>
            <a:endParaRPr lang="en" sz="2000" b="1" u="sng" dirty="0">
              <a:solidFill>
                <a:srgbClr val="C00000"/>
              </a:solidFill>
              <a:latin typeface="Helvetica" charset="0"/>
              <a:ea typeface="Helvetica" charset="0"/>
              <a:cs typeface="Helvetica" charset="0"/>
              <a:sym typeface="Merriweather"/>
            </a:endParaRPr>
          </a:p>
        </p:txBody>
      </p:sp>
      <p:sp>
        <p:nvSpPr>
          <p:cNvPr id="101" name="Shape 101"/>
          <p:cNvSpPr/>
          <p:nvPr/>
        </p:nvSpPr>
        <p:spPr>
          <a:xfrm>
            <a:off x="3125100" y="259400"/>
            <a:ext cx="2893800" cy="2893800"/>
          </a:xfrm>
          <a:prstGeom prst="diamond">
            <a:avLst/>
          </a:prstGeom>
          <a:solidFill>
            <a:srgbClr val="222222"/>
          </a:solidFill>
          <a:ln w="38100" cap="flat" cmpd="sng">
            <a:solidFill>
              <a:srgbClr val="F5F1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grpSp>
        <p:nvGrpSpPr>
          <p:cNvPr id="102" name="Shape 102"/>
          <p:cNvGrpSpPr/>
          <p:nvPr/>
        </p:nvGrpSpPr>
        <p:grpSpPr>
          <a:xfrm>
            <a:off x="4128475" y="1233754"/>
            <a:ext cx="887048" cy="945101"/>
            <a:chOff x="5970800" y="1619250"/>
            <a:chExt cx="428650" cy="456725"/>
          </a:xfrm>
        </p:grpSpPr>
        <p:sp>
          <p:nvSpPr>
            <p:cNvPr id="103" name="Shape 103"/>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4" name="Shape 104"/>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5" name="Shape 105"/>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6" name="Shape 106"/>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sp>
          <p:nvSpPr>
            <p:cNvPr id="107" name="Shape 107"/>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5F1E0"/>
            </a:solidFill>
            <a:ln>
              <a:noFill/>
            </a:ln>
          </p:spPr>
          <p:txBody>
            <a:bodyPr lIns="91425" tIns="91425" rIns="91425" bIns="91425" anchor="ctr" anchorCtr="0">
              <a:noAutofit/>
            </a:bodyPr>
            <a:lstStyle/>
            <a:p>
              <a:pPr lvl="0">
                <a:spcBef>
                  <a:spcPts val="0"/>
                </a:spcBef>
                <a:buNone/>
              </a:pPr>
              <a:endParaRPr>
                <a:latin typeface="Helvetica" charset="0"/>
                <a:ea typeface="Helvetica" charset="0"/>
                <a:cs typeface="Helvetica"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idx="4294967295"/>
          </p:nvPr>
        </p:nvSpPr>
        <p:spPr>
          <a:xfrm>
            <a:off x="1810300" y="742400"/>
            <a:ext cx="5523599" cy="637200"/>
          </a:xfrm>
          <a:prstGeom prst="rect">
            <a:avLst/>
          </a:prstGeom>
        </p:spPr>
        <p:txBody>
          <a:bodyPr lIns="91425" tIns="91425" rIns="91425" bIns="91425" anchor="ctr" anchorCtr="0">
            <a:noAutofit/>
          </a:bodyPr>
          <a:lstStyle/>
          <a:p>
            <a:pPr lvl="0" algn="just" rtl="0">
              <a:spcBef>
                <a:spcPts val="0"/>
              </a:spcBef>
              <a:buNone/>
            </a:pPr>
            <a:r>
              <a:rPr lang="en">
                <a:latin typeface="Helvetica" charset="0"/>
                <a:ea typeface="Helvetica" charset="0"/>
                <a:cs typeface="Helvetica" charset="0"/>
              </a:rPr>
              <a:t>Let’s review some concepts</a:t>
            </a:r>
          </a:p>
        </p:txBody>
      </p:sp>
      <p:sp>
        <p:nvSpPr>
          <p:cNvPr id="200" name="Shape 200"/>
          <p:cNvSpPr txBox="1">
            <a:spLocks noGrp="1"/>
          </p:cNvSpPr>
          <p:nvPr>
            <p:ph type="body" idx="1"/>
          </p:nvPr>
        </p:nvSpPr>
        <p:spPr>
          <a:xfrm>
            <a:off x="2912012" y="6101569"/>
            <a:ext cx="3175278" cy="613954"/>
          </a:xfrm>
          <a:prstGeom prst="rect">
            <a:avLst/>
          </a:prstGeom>
        </p:spPr>
        <p:txBody>
          <a:bodyPr lIns="91425" tIns="91425" rIns="91425" bIns="91425" anchor="t" anchorCtr="0">
            <a:noAutofit/>
          </a:bodyPr>
          <a:lstStyle/>
          <a:p>
            <a:pPr lvl="0" algn="just" rtl="0">
              <a:spcBef>
                <a:spcPts val="0"/>
              </a:spcBef>
              <a:buNone/>
            </a:pPr>
            <a:r>
              <a:rPr lang="en-US" sz="2400" b="1">
                <a:solidFill>
                  <a:schemeClr val="tx1"/>
                </a:solidFill>
                <a:latin typeface="Helvetica" charset="0"/>
                <a:ea typeface="Helvetica" charset="0"/>
                <a:cs typeface="Helvetica" charset="0"/>
              </a:rPr>
              <a:t>GIAO DIỆN DỄ NHÌN</a:t>
            </a:r>
            <a:endParaRPr lang="en" sz="2400" b="1" dirty="0">
              <a:solidFill>
                <a:schemeClr val="tx1"/>
              </a:solidFill>
              <a:latin typeface="Helvetica" charset="0"/>
              <a:ea typeface="Helvetica" charset="0"/>
              <a:cs typeface="Helvetica" charset="0"/>
            </a:endParaRPr>
          </a:p>
          <a:p>
            <a:pPr lvl="0" algn="just">
              <a:buNone/>
            </a:pPr>
            <a:endParaRPr lang="en-US" sz="2400" dirty="0">
              <a:solidFill>
                <a:srgbClr val="002060"/>
              </a:solidFill>
            </a:endParaRPr>
          </a:p>
        </p:txBody>
      </p:sp>
      <p:sp>
        <p:nvSpPr>
          <p:cNvPr id="206" name="Shape 206"/>
          <p:cNvSpPr txBox="1">
            <a:spLocks noGrp="1"/>
          </p:cNvSpPr>
          <p:nvPr>
            <p:ph type="title"/>
          </p:nvPr>
        </p:nvSpPr>
        <p:spPr>
          <a:xfrm>
            <a:off x="1810200" y="743350"/>
            <a:ext cx="5523599" cy="637200"/>
          </a:xfrm>
          <a:prstGeom prst="rect">
            <a:avLst/>
          </a:prstGeom>
        </p:spPr>
        <p:txBody>
          <a:bodyPr lIns="91425" tIns="91425" rIns="91425" bIns="91425" anchor="ctr" anchorCtr="0">
            <a:noAutofit/>
          </a:bodyPr>
          <a:lstStyle/>
          <a:p>
            <a:pPr lvl="0">
              <a:spcBef>
                <a:spcPts val="0"/>
              </a:spcBef>
              <a:buNone/>
            </a:pPr>
            <a:r>
              <a:rPr lang="vi-VN" dirty="0">
                <a:latin typeface="Helvetica" charset="0"/>
                <a:ea typeface="Helvetica" charset="0"/>
                <a:cs typeface="Helvetica" charset="0"/>
              </a:rPr>
              <a:t>ƯU ĐIỂM </a:t>
            </a:r>
            <a:r>
              <a:rPr lang="vi-VN">
                <a:latin typeface="Helvetica" charset="0"/>
                <a:ea typeface="Helvetica" charset="0"/>
                <a:cs typeface="Helvetica" charset="0"/>
              </a:rPr>
              <a:t>CỦA </a:t>
            </a:r>
            <a:r>
              <a:rPr lang="en-US">
                <a:latin typeface="Helvetica" charset="0"/>
                <a:ea typeface="Helvetica" charset="0"/>
                <a:cs typeface="Helvetica" charset="0"/>
              </a:rPr>
              <a:t>PHẦN MỀM</a:t>
            </a:r>
            <a:endParaRPr lang="en" dirty="0">
              <a:latin typeface="Helvetica" charset="0"/>
              <a:ea typeface="Helvetica" charset="0"/>
              <a:cs typeface="Helvetica" charset="0"/>
            </a:endParaRPr>
          </a:p>
        </p:txBody>
      </p:sp>
      <p:pic>
        <p:nvPicPr>
          <p:cNvPr id="3" name="Picture 2">
            <a:extLst>
              <a:ext uri="{FF2B5EF4-FFF2-40B4-BE49-F238E27FC236}">
                <a16:creationId xmlns:a16="http://schemas.microsoft.com/office/drawing/2014/main" id="{6F5D1958-2E69-4EEE-BDE4-219F605DD90D}"/>
              </a:ext>
            </a:extLst>
          </p:cNvPr>
          <p:cNvPicPr>
            <a:picLocks noChangeAspect="1"/>
          </p:cNvPicPr>
          <p:nvPr/>
        </p:nvPicPr>
        <p:blipFill>
          <a:blip r:embed="rId3"/>
          <a:stretch>
            <a:fillRect/>
          </a:stretch>
        </p:blipFill>
        <p:spPr>
          <a:xfrm>
            <a:off x="293009" y="1936936"/>
            <a:ext cx="8679358" cy="3915224"/>
          </a:xfrm>
          <a:prstGeom prst="rect">
            <a:avLst/>
          </a:prstGeom>
        </p:spPr>
      </p:pic>
    </p:spTree>
    <p:extLst>
      <p:ext uri="{BB962C8B-B14F-4D97-AF65-F5344CB8AC3E}">
        <p14:creationId xmlns:p14="http://schemas.microsoft.com/office/powerpoint/2010/main" val="26039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idx="4294967295"/>
          </p:nvPr>
        </p:nvSpPr>
        <p:spPr>
          <a:xfrm>
            <a:off x="1810300" y="742400"/>
            <a:ext cx="5523599" cy="637200"/>
          </a:xfrm>
          <a:prstGeom prst="rect">
            <a:avLst/>
          </a:prstGeom>
        </p:spPr>
        <p:txBody>
          <a:bodyPr lIns="91425" tIns="91425" rIns="91425" bIns="91425" anchor="ctr" anchorCtr="0">
            <a:noAutofit/>
          </a:bodyPr>
          <a:lstStyle/>
          <a:p>
            <a:pPr lvl="0" algn="just" rtl="0">
              <a:spcBef>
                <a:spcPts val="0"/>
              </a:spcBef>
              <a:buNone/>
            </a:pPr>
            <a:r>
              <a:rPr lang="en">
                <a:latin typeface="Helvetica" charset="0"/>
                <a:ea typeface="Helvetica" charset="0"/>
                <a:cs typeface="Helvetica" charset="0"/>
              </a:rPr>
              <a:t>Let’s review some concepts</a:t>
            </a:r>
          </a:p>
        </p:txBody>
      </p:sp>
      <p:sp>
        <p:nvSpPr>
          <p:cNvPr id="200" name="Shape 200"/>
          <p:cNvSpPr txBox="1">
            <a:spLocks noGrp="1"/>
          </p:cNvSpPr>
          <p:nvPr>
            <p:ph type="body" idx="1"/>
          </p:nvPr>
        </p:nvSpPr>
        <p:spPr>
          <a:xfrm>
            <a:off x="3056708" y="6074380"/>
            <a:ext cx="3030582" cy="613954"/>
          </a:xfrm>
          <a:prstGeom prst="rect">
            <a:avLst/>
          </a:prstGeom>
        </p:spPr>
        <p:txBody>
          <a:bodyPr lIns="91425" tIns="91425" rIns="91425" bIns="91425" anchor="t" anchorCtr="0">
            <a:noAutofit/>
          </a:bodyPr>
          <a:lstStyle/>
          <a:p>
            <a:pPr lvl="0" algn="just" rtl="0">
              <a:spcBef>
                <a:spcPts val="0"/>
              </a:spcBef>
              <a:buNone/>
            </a:pPr>
            <a:r>
              <a:rPr lang="vi-VN" sz="2400" b="1" dirty="0">
                <a:solidFill>
                  <a:schemeClr val="tx1"/>
                </a:solidFill>
                <a:latin typeface="Helvetica" charset="0"/>
                <a:ea typeface="Helvetica" charset="0"/>
                <a:cs typeface="Helvetica" charset="0"/>
              </a:rPr>
              <a:t>AN TOÀN DỮ LIỆU</a:t>
            </a:r>
            <a:endParaRPr lang="en" sz="2400" b="1" dirty="0">
              <a:solidFill>
                <a:schemeClr val="tx1"/>
              </a:solidFill>
              <a:latin typeface="Helvetica" charset="0"/>
              <a:ea typeface="Helvetica" charset="0"/>
              <a:cs typeface="Helvetica" charset="0"/>
            </a:endParaRPr>
          </a:p>
          <a:p>
            <a:pPr lvl="0" algn="just">
              <a:buNone/>
            </a:pPr>
            <a:endParaRPr lang="en-US" sz="2400" dirty="0">
              <a:solidFill>
                <a:srgbClr val="002060"/>
              </a:solidFill>
            </a:endParaRPr>
          </a:p>
        </p:txBody>
      </p:sp>
      <p:sp>
        <p:nvSpPr>
          <p:cNvPr id="206" name="Shape 206"/>
          <p:cNvSpPr txBox="1">
            <a:spLocks noGrp="1"/>
          </p:cNvSpPr>
          <p:nvPr>
            <p:ph type="title"/>
          </p:nvPr>
        </p:nvSpPr>
        <p:spPr>
          <a:xfrm>
            <a:off x="1810200" y="743350"/>
            <a:ext cx="5523599" cy="637200"/>
          </a:xfrm>
          <a:prstGeom prst="rect">
            <a:avLst/>
          </a:prstGeom>
        </p:spPr>
        <p:txBody>
          <a:bodyPr lIns="91425" tIns="91425" rIns="91425" bIns="91425" anchor="ctr" anchorCtr="0">
            <a:noAutofit/>
          </a:bodyPr>
          <a:lstStyle/>
          <a:p>
            <a:pPr lvl="0">
              <a:spcBef>
                <a:spcPts val="0"/>
              </a:spcBef>
              <a:buNone/>
            </a:pPr>
            <a:r>
              <a:rPr lang="vi-VN" dirty="0">
                <a:latin typeface="Helvetica" charset="0"/>
                <a:ea typeface="Helvetica" charset="0"/>
                <a:cs typeface="Helvetica" charset="0"/>
              </a:rPr>
              <a:t>ƯU ĐIỂM </a:t>
            </a:r>
            <a:r>
              <a:rPr lang="vi-VN">
                <a:latin typeface="Helvetica" charset="0"/>
                <a:ea typeface="Helvetica" charset="0"/>
                <a:cs typeface="Helvetica" charset="0"/>
              </a:rPr>
              <a:t>CỦA </a:t>
            </a:r>
            <a:r>
              <a:rPr lang="en-US">
                <a:latin typeface="Helvetica" charset="0"/>
                <a:ea typeface="Helvetica" charset="0"/>
                <a:cs typeface="Helvetica" charset="0"/>
              </a:rPr>
              <a:t>PHẦN MỀM</a:t>
            </a:r>
            <a:endParaRPr lang="en" dirty="0">
              <a:latin typeface="Helvetica" charset="0"/>
              <a:ea typeface="Helvetica" charset="0"/>
              <a:cs typeface="Helvetica"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46" y="1566449"/>
            <a:ext cx="7720148" cy="45069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idx="4294967295"/>
          </p:nvPr>
        </p:nvSpPr>
        <p:spPr>
          <a:xfrm>
            <a:off x="1810300" y="742400"/>
            <a:ext cx="5523599" cy="637200"/>
          </a:xfrm>
          <a:prstGeom prst="rect">
            <a:avLst/>
          </a:prstGeom>
        </p:spPr>
        <p:txBody>
          <a:bodyPr lIns="91425" tIns="91425" rIns="91425" bIns="91425" anchor="ctr" anchorCtr="0">
            <a:noAutofit/>
          </a:bodyPr>
          <a:lstStyle/>
          <a:p>
            <a:pPr lvl="0" algn="just" rtl="0">
              <a:spcBef>
                <a:spcPts val="0"/>
              </a:spcBef>
              <a:buNone/>
            </a:pPr>
            <a:r>
              <a:rPr lang="en">
                <a:latin typeface="Helvetica" charset="0"/>
                <a:ea typeface="Helvetica" charset="0"/>
                <a:cs typeface="Helvetica" charset="0"/>
              </a:rPr>
              <a:t>Let’s review some concepts</a:t>
            </a:r>
          </a:p>
        </p:txBody>
      </p:sp>
      <p:sp>
        <p:nvSpPr>
          <p:cNvPr id="200" name="Shape 200"/>
          <p:cNvSpPr txBox="1">
            <a:spLocks noGrp="1"/>
          </p:cNvSpPr>
          <p:nvPr>
            <p:ph type="body" idx="1"/>
          </p:nvPr>
        </p:nvSpPr>
        <p:spPr>
          <a:xfrm>
            <a:off x="2597498" y="6183347"/>
            <a:ext cx="4399167" cy="613954"/>
          </a:xfrm>
          <a:prstGeom prst="rect">
            <a:avLst/>
          </a:prstGeom>
        </p:spPr>
        <p:txBody>
          <a:bodyPr lIns="91425" tIns="91425" rIns="91425" bIns="91425" anchor="t" anchorCtr="0">
            <a:noAutofit/>
          </a:bodyPr>
          <a:lstStyle/>
          <a:p>
            <a:pPr lvl="0" algn="just" rtl="0">
              <a:spcBef>
                <a:spcPts val="0"/>
              </a:spcBef>
              <a:buNone/>
            </a:pPr>
            <a:r>
              <a:rPr lang="en-US" sz="2400" b="1">
                <a:solidFill>
                  <a:schemeClr val="tx1"/>
                </a:solidFill>
                <a:latin typeface="Helvetica" charset="0"/>
                <a:ea typeface="Helvetica" charset="0"/>
                <a:cs typeface="Helvetica" charset="0"/>
              </a:rPr>
              <a:t>ĐÁP ỨNG YÊU CẦU ĐỀ RA</a:t>
            </a:r>
            <a:endParaRPr lang="en" sz="2400" b="1" dirty="0">
              <a:solidFill>
                <a:schemeClr val="tx1"/>
              </a:solidFill>
              <a:latin typeface="Helvetica" charset="0"/>
              <a:ea typeface="Helvetica" charset="0"/>
              <a:cs typeface="Helvetica" charset="0"/>
            </a:endParaRPr>
          </a:p>
          <a:p>
            <a:pPr lvl="0" algn="just">
              <a:buNone/>
            </a:pPr>
            <a:endParaRPr lang="en-US" sz="2400" dirty="0">
              <a:solidFill>
                <a:srgbClr val="002060"/>
              </a:solidFill>
            </a:endParaRPr>
          </a:p>
        </p:txBody>
      </p:sp>
      <p:sp>
        <p:nvSpPr>
          <p:cNvPr id="206" name="Shape 206"/>
          <p:cNvSpPr txBox="1">
            <a:spLocks noGrp="1"/>
          </p:cNvSpPr>
          <p:nvPr>
            <p:ph type="title"/>
          </p:nvPr>
        </p:nvSpPr>
        <p:spPr>
          <a:xfrm>
            <a:off x="1810200" y="743350"/>
            <a:ext cx="5523599" cy="637200"/>
          </a:xfrm>
          <a:prstGeom prst="rect">
            <a:avLst/>
          </a:prstGeom>
        </p:spPr>
        <p:txBody>
          <a:bodyPr lIns="91425" tIns="91425" rIns="91425" bIns="91425" anchor="ctr" anchorCtr="0">
            <a:noAutofit/>
          </a:bodyPr>
          <a:lstStyle/>
          <a:p>
            <a:pPr lvl="0">
              <a:spcBef>
                <a:spcPts val="0"/>
              </a:spcBef>
              <a:buNone/>
            </a:pPr>
            <a:r>
              <a:rPr lang="vi-VN" dirty="0">
                <a:latin typeface="Helvetica" charset="0"/>
                <a:ea typeface="Helvetica" charset="0"/>
                <a:cs typeface="Helvetica" charset="0"/>
              </a:rPr>
              <a:t>ƯU ĐIỂM </a:t>
            </a:r>
            <a:r>
              <a:rPr lang="vi-VN">
                <a:latin typeface="Helvetica" charset="0"/>
                <a:ea typeface="Helvetica" charset="0"/>
                <a:cs typeface="Helvetica" charset="0"/>
              </a:rPr>
              <a:t>CỦA </a:t>
            </a:r>
            <a:r>
              <a:rPr lang="en-US">
                <a:latin typeface="Helvetica" charset="0"/>
                <a:ea typeface="Helvetica" charset="0"/>
                <a:cs typeface="Helvetica" charset="0"/>
              </a:rPr>
              <a:t>PHẦN MỀM</a:t>
            </a:r>
            <a:endParaRPr lang="en" dirty="0">
              <a:latin typeface="Helvetica" charset="0"/>
              <a:ea typeface="Helvetica" charset="0"/>
              <a:cs typeface="Helvetica" charset="0"/>
            </a:endParaRPr>
          </a:p>
        </p:txBody>
      </p:sp>
      <p:pic>
        <p:nvPicPr>
          <p:cNvPr id="5" name="Picture 4">
            <a:extLst>
              <a:ext uri="{FF2B5EF4-FFF2-40B4-BE49-F238E27FC236}">
                <a16:creationId xmlns:a16="http://schemas.microsoft.com/office/drawing/2014/main" id="{EB6B7EC4-3C2D-43C0-972C-730723506561}"/>
              </a:ext>
            </a:extLst>
          </p:cNvPr>
          <p:cNvPicPr>
            <a:picLocks noChangeAspect="1"/>
          </p:cNvPicPr>
          <p:nvPr/>
        </p:nvPicPr>
        <p:blipFill>
          <a:blip r:embed="rId3"/>
          <a:stretch>
            <a:fillRect/>
          </a:stretch>
        </p:blipFill>
        <p:spPr>
          <a:xfrm>
            <a:off x="520505" y="1820887"/>
            <a:ext cx="8046720" cy="4229100"/>
          </a:xfrm>
          <a:prstGeom prst="rect">
            <a:avLst/>
          </a:prstGeom>
        </p:spPr>
      </p:pic>
    </p:spTree>
    <p:extLst>
      <p:ext uri="{BB962C8B-B14F-4D97-AF65-F5344CB8AC3E}">
        <p14:creationId xmlns:p14="http://schemas.microsoft.com/office/powerpoint/2010/main" val="315428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810200" y="265673"/>
            <a:ext cx="5523599" cy="637200"/>
          </a:xfrm>
          <a:prstGeom prst="rect">
            <a:avLst/>
          </a:prstGeom>
        </p:spPr>
        <p:txBody>
          <a:bodyPr lIns="91425" tIns="91425" rIns="91425" bIns="91425" anchor="ctr" anchorCtr="0">
            <a:noAutofit/>
          </a:bodyPr>
          <a:lstStyle/>
          <a:p>
            <a:pPr lvl="0" rtl="0">
              <a:spcBef>
                <a:spcPts val="0"/>
              </a:spcBef>
              <a:buNone/>
            </a:pPr>
            <a:r>
              <a:rPr lang="vi-VN" dirty="0">
                <a:latin typeface="Helvetica" charset="0"/>
                <a:ea typeface="Helvetica" charset="0"/>
                <a:cs typeface="Helvetica" charset="0"/>
              </a:rPr>
              <a:t>GIỚI THIỆU NHÓM</a:t>
            </a:r>
            <a:endParaRPr lang="en" dirty="0">
              <a:latin typeface="Helvetica" charset="0"/>
              <a:ea typeface="Helvetica" charset="0"/>
              <a:cs typeface="Helvetica" charset="0"/>
            </a:endParaRPr>
          </a:p>
        </p:txBody>
      </p:sp>
      <p:sp>
        <p:nvSpPr>
          <p:cNvPr id="5" name="Text Placeholder 4"/>
          <p:cNvSpPr>
            <a:spLocks noGrp="1"/>
          </p:cNvSpPr>
          <p:nvPr>
            <p:ph type="body" idx="1"/>
          </p:nvPr>
        </p:nvSpPr>
        <p:spPr>
          <a:xfrm>
            <a:off x="1589650" y="1639901"/>
            <a:ext cx="5894362" cy="2594474"/>
          </a:xfrm>
        </p:spPr>
        <p:txBody>
          <a:bodyPr/>
          <a:lstStyle/>
          <a:p>
            <a:pPr>
              <a:buNone/>
            </a:pPr>
            <a:r>
              <a:rPr lang="en-US" sz="3200" b="1" u="sng">
                <a:latin typeface="Helvetica" charset="0"/>
                <a:ea typeface="Helvetica" charset="0"/>
                <a:cs typeface="Helvetica" charset="0"/>
              </a:rPr>
              <a:t>Nhóm gồm 2 thành viên:</a:t>
            </a:r>
          </a:p>
          <a:p>
            <a:pPr>
              <a:buNone/>
            </a:pPr>
            <a:endParaRPr lang="en-US" sz="3200" b="1" u="sng">
              <a:latin typeface="Helvetica" charset="0"/>
              <a:ea typeface="Helvetica" charset="0"/>
              <a:cs typeface="Helvetica" charset="0"/>
            </a:endParaRPr>
          </a:p>
          <a:p>
            <a:pPr marL="342900" indent="-342900"/>
            <a:r>
              <a:rPr lang="en-US" sz="2400">
                <a:latin typeface="Helvetica" charset="0"/>
                <a:ea typeface="Helvetica" charset="0"/>
                <a:cs typeface="Helvetica" charset="0"/>
              </a:rPr>
              <a:t>Nguyễn Tú Toàn.</a:t>
            </a:r>
          </a:p>
          <a:p>
            <a:pPr marL="342900" indent="-342900"/>
            <a:r>
              <a:rPr lang="vi-VN" sz="2400">
                <a:latin typeface="Helvetica" charset="0"/>
                <a:ea typeface="Helvetica" charset="0"/>
                <a:cs typeface="Helvetica" charset="0"/>
              </a:rPr>
              <a:t>Nguyễn Thanh Tùng</a:t>
            </a:r>
            <a:r>
              <a:rPr lang="en-US" sz="2400">
                <a:latin typeface="Helvetica" charset="0"/>
                <a:ea typeface="Helvetica" charset="0"/>
                <a:cs typeface="Helvetica" charset="0"/>
              </a:rPr>
              <a:t>.</a:t>
            </a:r>
            <a:endParaRPr lang="en-US" sz="2400" dirty="0">
              <a:latin typeface="Helvetica" charset="0"/>
              <a:ea typeface="Helvetica" charset="0"/>
              <a:cs typeface="Helvetica" charset="0"/>
            </a:endParaRPr>
          </a:p>
          <a:p>
            <a:pPr marL="342900" indent="-342900"/>
            <a:r>
              <a:rPr lang="en-US" sz="2400">
                <a:latin typeface="Helvetica" charset="0"/>
                <a:ea typeface="Helvetica" charset="0"/>
                <a:cs typeface="Helvetica" charset="0"/>
              </a:rPr>
              <a:t>Lớp: Công nghệ thông tin 2014.</a:t>
            </a:r>
            <a:endParaRPr lang="vi-VN" sz="2400" dirty="0">
              <a:latin typeface="Helvetica" charset="0"/>
              <a:ea typeface="Helvetica" charset="0"/>
              <a:cs typeface="Helvetica"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6" name="Shape 206"/>
          <p:cNvSpPr txBox="1">
            <a:spLocks noGrp="1"/>
          </p:cNvSpPr>
          <p:nvPr>
            <p:ph type="title" idx="4294967295"/>
          </p:nvPr>
        </p:nvSpPr>
        <p:spPr>
          <a:xfrm>
            <a:off x="1671125" y="907292"/>
            <a:ext cx="5524500" cy="638175"/>
          </a:xfrm>
          <a:prstGeom prst="rect">
            <a:avLst/>
          </a:prstGeom>
        </p:spPr>
        <p:txBody>
          <a:bodyPr lIns="91425" tIns="91425" rIns="91425" bIns="91425" anchor="ctr" anchorCtr="0">
            <a:noAutofit/>
          </a:bodyPr>
          <a:lstStyle/>
          <a:p>
            <a:pPr lvl="0">
              <a:spcBef>
                <a:spcPts val="0"/>
              </a:spcBef>
              <a:buNone/>
            </a:pPr>
            <a:r>
              <a:rPr lang="en-US">
                <a:latin typeface="Helvetica" charset="0"/>
                <a:ea typeface="Helvetica" charset="0"/>
                <a:cs typeface="Helvetica" charset="0"/>
              </a:rPr>
              <a:t>NH</a:t>
            </a:r>
            <a:r>
              <a:rPr lang="vi-VN">
                <a:latin typeface="Helvetica" charset="0"/>
                <a:ea typeface="Helvetica" charset="0"/>
                <a:cs typeface="Helvetica" charset="0"/>
              </a:rPr>
              <a:t>Ư</a:t>
            </a:r>
            <a:r>
              <a:rPr lang="en-US">
                <a:latin typeface="Helvetica" charset="0"/>
                <a:ea typeface="Helvetica" charset="0"/>
                <a:cs typeface="Helvetica" charset="0"/>
              </a:rPr>
              <a:t>ỢC ĐIỂM CỦA PHẦN MỀM</a:t>
            </a:r>
            <a:endParaRPr lang="en" dirty="0">
              <a:latin typeface="Helvetica" charset="0"/>
              <a:ea typeface="Helvetica" charset="0"/>
              <a:cs typeface="Helvetica" charset="0"/>
            </a:endParaRPr>
          </a:p>
        </p:txBody>
      </p:sp>
      <p:sp>
        <p:nvSpPr>
          <p:cNvPr id="2" name="Rectangle 1">
            <a:extLst>
              <a:ext uri="{FF2B5EF4-FFF2-40B4-BE49-F238E27FC236}">
                <a16:creationId xmlns:a16="http://schemas.microsoft.com/office/drawing/2014/main" id="{02DF5C3F-9F1F-4036-AC7C-CBCA6AF101EF}"/>
              </a:ext>
            </a:extLst>
          </p:cNvPr>
          <p:cNvSpPr/>
          <p:nvPr/>
        </p:nvSpPr>
        <p:spPr>
          <a:xfrm>
            <a:off x="1671125" y="2011680"/>
            <a:ext cx="5186875" cy="3118803"/>
          </a:xfrm>
          <a:prstGeom prst="rect">
            <a:avLst/>
          </a:prstGeom>
        </p:spPr>
        <p:txBody>
          <a:bodyPr wrap="square">
            <a:spAutoFit/>
          </a:bodyPr>
          <a:lstStyle/>
          <a:p>
            <a:pPr marL="342900" indent="-342900" algn="just">
              <a:lnSpc>
                <a:spcPct val="150000"/>
              </a:lnSpc>
              <a:spcBef>
                <a:spcPts val="500"/>
              </a:spcBef>
              <a:spcAft>
                <a:spcPts val="500"/>
              </a:spcAft>
              <a:buFont typeface="Wingdings" panose="05000000000000000000" pitchFamily="2" charset="2"/>
              <a:buChar char="Ø"/>
              <a:tabLst>
                <a:tab pos="540385" algn="l"/>
              </a:tabLst>
            </a:pPr>
            <a:r>
              <a:rPr lang="en-US" sz="2000" b="1" u="sng">
                <a:latin typeface="Times New Roman" panose="02020603050405020304" pitchFamily="18" charset="0"/>
                <a:ea typeface="Calibri" panose="020F0502020204030204" pitchFamily="34" charset="0"/>
                <a:cs typeface="Times New Roman" panose="02020603050405020304" pitchFamily="18" charset="0"/>
              </a:rPr>
              <a:t>Cơ sở dữ liệu còn đơn giản có thể chưa đáp ứng hết yêu cầu của bài toán.</a:t>
            </a:r>
          </a:p>
          <a:p>
            <a:pPr marL="342900" indent="-342900" algn="just">
              <a:lnSpc>
                <a:spcPct val="150000"/>
              </a:lnSpc>
              <a:spcBef>
                <a:spcPts val="500"/>
              </a:spcBef>
              <a:spcAft>
                <a:spcPts val="500"/>
              </a:spcAft>
              <a:buFont typeface="Wingdings" panose="05000000000000000000" pitchFamily="2" charset="2"/>
              <a:buChar char="Ø"/>
              <a:tabLst>
                <a:tab pos="540385" algn="l"/>
              </a:tabLst>
            </a:pPr>
            <a:r>
              <a:rPr lang="en-US" sz="2000" b="1" u="sng">
                <a:latin typeface="Times New Roman" panose="02020603050405020304" pitchFamily="18" charset="0"/>
                <a:ea typeface="Calibri" panose="020F0502020204030204" pitchFamily="34" charset="0"/>
                <a:cs typeface="Times New Roman" panose="02020603050405020304" pitchFamily="18" charset="0"/>
              </a:rPr>
              <a:t>Liên kết giữa các bảng vẫn còn chưa chặt chẽ.</a:t>
            </a:r>
          </a:p>
          <a:p>
            <a:pPr marL="342900" indent="-342900" algn="just">
              <a:lnSpc>
                <a:spcPct val="150000"/>
              </a:lnSpc>
              <a:spcBef>
                <a:spcPts val="500"/>
              </a:spcBef>
              <a:spcAft>
                <a:spcPts val="500"/>
              </a:spcAft>
              <a:buFont typeface="Wingdings" panose="05000000000000000000" pitchFamily="2" charset="2"/>
              <a:buChar char="Ø"/>
              <a:tabLst>
                <a:tab pos="571500" algn="l"/>
              </a:tabLst>
            </a:pPr>
            <a:r>
              <a:rPr lang="en-US" sz="2000" b="1" u="sng">
                <a:latin typeface="Times New Roman" panose="02020603050405020304" pitchFamily="18" charset="0"/>
                <a:ea typeface="Calibri" panose="020F0502020204030204" pitchFamily="34" charset="0"/>
                <a:cs typeface="Times New Roman" panose="02020603050405020304" pitchFamily="18" charset="0"/>
              </a:rPr>
              <a:t>Phần mềm còn khá sơ sài chưa đảm bảo đầy đủ các chức năng .</a:t>
            </a:r>
          </a:p>
        </p:txBody>
      </p:sp>
    </p:spTree>
    <p:extLst>
      <p:ext uri="{BB962C8B-B14F-4D97-AF65-F5344CB8AC3E}">
        <p14:creationId xmlns:p14="http://schemas.microsoft.com/office/powerpoint/2010/main" val="76181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idx="4294967295"/>
          </p:nvPr>
        </p:nvSpPr>
        <p:spPr>
          <a:xfrm>
            <a:off x="685800" y="1632899"/>
            <a:ext cx="7772400" cy="936899"/>
          </a:xfrm>
          <a:prstGeom prst="rect">
            <a:avLst/>
          </a:prstGeom>
          <a:noFill/>
        </p:spPr>
        <p:txBody>
          <a:bodyPr lIns="91425" tIns="91425" rIns="91425" bIns="91425" anchor="ctr" anchorCtr="0">
            <a:noAutofit/>
          </a:bodyPr>
          <a:lstStyle/>
          <a:p>
            <a:pPr lvl="0"/>
            <a:r>
              <a:rPr lang="vi-VN" sz="2400" dirty="0">
                <a:solidFill>
                  <a:srgbClr val="C00000"/>
                </a:solidFill>
              </a:rPr>
              <a:t> Rất hân hạnh và cám ơn hội đồng đã tham dự buổi báo cáo.</a:t>
            </a:r>
            <a:endParaRPr lang="en" sz="2400" dirty="0">
              <a:solidFill>
                <a:srgbClr val="C00000"/>
              </a:solidFill>
            </a:endParaRPr>
          </a:p>
        </p:txBody>
      </p:sp>
      <p:sp>
        <p:nvSpPr>
          <p:cNvPr id="73" name="Shape 73"/>
          <p:cNvSpPr txBox="1">
            <a:spLocks noGrp="1"/>
          </p:cNvSpPr>
          <p:nvPr>
            <p:ph type="subTitle" idx="4294967295"/>
          </p:nvPr>
        </p:nvSpPr>
        <p:spPr>
          <a:xfrm>
            <a:off x="728400" y="2440898"/>
            <a:ext cx="7772400" cy="1157251"/>
          </a:xfrm>
          <a:prstGeom prst="rect">
            <a:avLst/>
          </a:prstGeom>
        </p:spPr>
        <p:txBody>
          <a:bodyPr lIns="91425" tIns="91425" rIns="91425" bIns="91425" anchor="t" anchorCtr="0">
            <a:noAutofit/>
          </a:bodyPr>
          <a:lstStyle/>
          <a:p>
            <a:pPr lvl="0" algn="ctr">
              <a:spcBef>
                <a:spcPts val="0"/>
              </a:spcBef>
              <a:buNone/>
            </a:pPr>
            <a:r>
              <a:rPr lang="vi-VN" sz="3600" b="1" dirty="0">
                <a:solidFill>
                  <a:schemeClr val="tx1"/>
                </a:solidFill>
              </a:rPr>
              <a:t>Xin mời nhận xét và </a:t>
            </a:r>
          </a:p>
          <a:p>
            <a:pPr lvl="0" algn="ctr">
              <a:spcBef>
                <a:spcPts val="0"/>
              </a:spcBef>
              <a:buNone/>
            </a:pPr>
            <a:r>
              <a:rPr lang="vi-VN" sz="3600" b="1" dirty="0">
                <a:solidFill>
                  <a:schemeClr val="tx1"/>
                </a:solidFill>
              </a:rPr>
              <a:t>đặt câu hỏi</a:t>
            </a:r>
            <a:endParaRPr lang="en" sz="3600" b="1" dirty="0">
              <a:solidFill>
                <a:schemeClr val="tx1"/>
              </a:solidFill>
            </a:endParaRPr>
          </a:p>
        </p:txBody>
      </p:sp>
      <p:sp>
        <p:nvSpPr>
          <p:cNvPr id="74" name="Shape 74"/>
          <p:cNvSpPr txBox="1">
            <a:spLocks noGrp="1"/>
          </p:cNvSpPr>
          <p:nvPr>
            <p:ph type="body" idx="4294967295"/>
          </p:nvPr>
        </p:nvSpPr>
        <p:spPr>
          <a:xfrm>
            <a:off x="685800" y="4542393"/>
            <a:ext cx="7772400" cy="1512831"/>
          </a:xfrm>
          <a:prstGeom prst="rect">
            <a:avLst/>
          </a:prstGeom>
        </p:spPr>
        <p:txBody>
          <a:bodyPr lIns="91425" tIns="91425" rIns="91425" bIns="91425" anchor="t" anchorCtr="0">
            <a:noAutofit/>
          </a:bodyPr>
          <a:lstStyle/>
          <a:p>
            <a:pPr lvl="0" algn="ctr" rtl="0">
              <a:spcBef>
                <a:spcPts val="0"/>
              </a:spcBef>
              <a:buNone/>
            </a:pPr>
            <a:endParaRPr sz="1800" dirty="0"/>
          </a:p>
          <a:p>
            <a:pPr lvl="0" algn="ctr">
              <a:spcBef>
                <a:spcPts val="0"/>
              </a:spcBef>
              <a:buNone/>
            </a:pPr>
            <a:r>
              <a:rPr lang="en-US" sz="1800" dirty="0">
                <a:solidFill>
                  <a:schemeClr val="tx1"/>
                </a:solidFill>
              </a:rPr>
              <a:t>M</a:t>
            </a:r>
            <a:r>
              <a:rPr lang="vi-VN" sz="1800" dirty="0">
                <a:solidFill>
                  <a:schemeClr val="tx1"/>
                </a:solidFill>
              </a:rPr>
              <a:t>ade </a:t>
            </a:r>
            <a:r>
              <a:rPr lang="vi-VN" sz="1800">
                <a:solidFill>
                  <a:schemeClr val="tx1"/>
                </a:solidFill>
              </a:rPr>
              <a:t>by </a:t>
            </a:r>
            <a:r>
              <a:rPr lang="en-US" sz="1800">
                <a:solidFill>
                  <a:schemeClr val="tx1"/>
                </a:solidFill>
              </a:rPr>
              <a:t>Thanh Tùng</a:t>
            </a:r>
            <a:r>
              <a:rPr lang="en" sz="1800">
                <a:solidFill>
                  <a:schemeClr val="tx1"/>
                </a:solidFill>
              </a:rPr>
              <a:t>:</a:t>
            </a:r>
            <a:endParaRPr lang="vi-VN" sz="1800" dirty="0">
              <a:solidFill>
                <a:schemeClr val="tx1"/>
              </a:solidFill>
            </a:endParaRPr>
          </a:p>
          <a:p>
            <a:pPr lvl="0" algn="ctr">
              <a:spcBef>
                <a:spcPts val="0"/>
              </a:spcBef>
              <a:buNone/>
            </a:pPr>
            <a:r>
              <a:rPr lang="en-US" sz="1800">
                <a:solidFill>
                  <a:schemeClr val="tx1"/>
                </a:solidFill>
              </a:rPr>
              <a:t>14004104@student.vlute.edu.vn</a:t>
            </a:r>
            <a:endParaRPr lang="en" sz="1800" dirty="0">
              <a:solidFill>
                <a:schemeClr val="tx1"/>
              </a:solidFill>
            </a:endParaRPr>
          </a:p>
          <a:p>
            <a:pPr lvl="0" algn="ctr">
              <a:spcBef>
                <a:spcPts val="0"/>
              </a:spcBef>
              <a:buNone/>
            </a:pPr>
            <a:endParaRPr lang="en" sz="1800" dirty="0"/>
          </a:p>
        </p:txBody>
      </p:sp>
      <p:cxnSp>
        <p:nvCxnSpPr>
          <p:cNvPr id="76" name="Shape 76"/>
          <p:cNvCxnSpPr/>
          <p:nvPr/>
        </p:nvCxnSpPr>
        <p:spPr>
          <a:xfrm>
            <a:off x="3927600" y="4052289"/>
            <a:ext cx="1288800" cy="0"/>
          </a:xfrm>
          <a:prstGeom prst="straightConnector1">
            <a:avLst/>
          </a:prstGeom>
          <a:noFill/>
          <a:ln w="9525" cap="flat" cmpd="sng">
            <a:solidFill>
              <a:srgbClr val="222222"/>
            </a:solidFill>
            <a:prstDash val="solid"/>
            <a:round/>
            <a:headEnd type="none" w="lg" len="lg"/>
            <a:tailEnd type="none" w="lg" len="lg"/>
          </a:ln>
        </p:spPr>
      </p:cxnSp>
      <p:sp>
        <p:nvSpPr>
          <p:cNvPr id="77" name="Shape 77"/>
          <p:cNvSpPr/>
          <p:nvPr/>
        </p:nvSpPr>
        <p:spPr>
          <a:xfrm>
            <a:off x="4529400" y="4027671"/>
            <a:ext cx="85200" cy="85200"/>
          </a:xfrm>
          <a:prstGeom prst="diamond">
            <a:avLst/>
          </a:prstGeom>
          <a:solidFill>
            <a:srgbClr val="222222"/>
          </a:solidFill>
          <a:ln>
            <a:noFill/>
          </a:ln>
        </p:spPr>
        <p:txBody>
          <a:bodyPr lIns="91425" tIns="91425" rIns="91425" bIns="91425" anchor="ctr" anchorCtr="0">
            <a:noAutofit/>
          </a:bodyPr>
          <a:lstStyle/>
          <a:p>
            <a:pPr lvl="0">
              <a:spcBef>
                <a:spcPts val="0"/>
              </a:spcBef>
              <a:buNone/>
            </a:pPr>
            <a:endParaRPr/>
          </a:p>
        </p:txBody>
      </p:sp>
      <p:pic>
        <p:nvPicPr>
          <p:cNvPr id="4" name="Picture 3">
            <a:extLst>
              <a:ext uri="{FF2B5EF4-FFF2-40B4-BE49-F238E27FC236}">
                <a16:creationId xmlns:a16="http://schemas.microsoft.com/office/drawing/2014/main" id="{BB766656-17A3-4FA3-87EA-924043033DA4}"/>
              </a:ext>
            </a:extLst>
          </p:cNvPr>
          <p:cNvPicPr>
            <a:picLocks noChangeAspect="1"/>
          </p:cNvPicPr>
          <p:nvPr/>
        </p:nvPicPr>
        <p:blipFill>
          <a:blip r:embed="rId3"/>
          <a:stretch>
            <a:fillRect/>
          </a:stretch>
        </p:blipFill>
        <p:spPr>
          <a:xfrm>
            <a:off x="886264" y="720477"/>
            <a:ext cx="7343335" cy="866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Shape 191"/>
          <p:cNvSpPr/>
          <p:nvPr/>
        </p:nvSpPr>
        <p:spPr>
          <a:xfrm>
            <a:off x="3249264" y="2554050"/>
            <a:ext cx="2676000" cy="1749899"/>
          </a:xfrm>
          <a:prstGeom prst="rightArrowCallout">
            <a:avLst>
              <a:gd name="adj1" fmla="val 12817"/>
              <a:gd name="adj2" fmla="val 14101"/>
              <a:gd name="adj3" fmla="val 18037"/>
              <a:gd name="adj4" fmla="val 78813"/>
            </a:avLst>
          </a:prstGeom>
          <a:solidFill>
            <a:srgbClr val="FFFFFF"/>
          </a:solidFill>
          <a:ln w="19050" cap="flat" cmpd="sng">
            <a:solidFill>
              <a:srgbClr val="22222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vi-VN" sz="1800">
                <a:latin typeface="Helvetica" charset="0"/>
                <a:ea typeface="Helvetica" charset="0"/>
                <a:cs typeface="Helvetica" charset="0"/>
                <a:sym typeface="Raleway"/>
              </a:rPr>
              <a:t> </a:t>
            </a:r>
            <a:r>
              <a:rPr lang="en-US" sz="1800">
                <a:latin typeface="Helvetica" charset="0"/>
                <a:ea typeface="Helvetica" charset="0"/>
                <a:cs typeface="Helvetica" charset="0"/>
                <a:sym typeface="Raleway"/>
              </a:rPr>
              <a:t>DEMO ứng dụng</a:t>
            </a:r>
            <a:endParaRPr lang="en" sz="1800" dirty="0">
              <a:latin typeface="Helvetica" charset="0"/>
              <a:ea typeface="Helvetica" charset="0"/>
              <a:cs typeface="Helvetica" charset="0"/>
              <a:sym typeface="Raleway"/>
            </a:endParaRPr>
          </a:p>
        </p:txBody>
      </p:sp>
      <p:sp>
        <p:nvSpPr>
          <p:cNvPr id="192" name="Shape 192"/>
          <p:cNvSpPr txBox="1">
            <a:spLocks noGrp="1"/>
          </p:cNvSpPr>
          <p:nvPr>
            <p:ph type="title" idx="4294967295"/>
          </p:nvPr>
        </p:nvSpPr>
        <p:spPr>
          <a:xfrm>
            <a:off x="1810300" y="742400"/>
            <a:ext cx="5523599" cy="637200"/>
          </a:xfrm>
          <a:prstGeom prst="rect">
            <a:avLst/>
          </a:prstGeom>
        </p:spPr>
        <p:txBody>
          <a:bodyPr lIns="91425" tIns="91425" rIns="91425" bIns="91425" anchor="ctr" anchorCtr="0">
            <a:noAutofit/>
          </a:bodyPr>
          <a:lstStyle/>
          <a:p>
            <a:pPr lvl="0" rtl="0">
              <a:spcBef>
                <a:spcPts val="0"/>
              </a:spcBef>
              <a:buNone/>
            </a:pPr>
            <a:r>
              <a:rPr lang="en" sz="1800">
                <a:latin typeface="Helvetica" charset="0"/>
                <a:ea typeface="Helvetica" charset="0"/>
                <a:cs typeface="Helvetica" charset="0"/>
              </a:rPr>
              <a:t>Our process is easy</a:t>
            </a:r>
          </a:p>
        </p:txBody>
      </p:sp>
      <p:sp>
        <p:nvSpPr>
          <p:cNvPr id="193" name="Shape 193"/>
          <p:cNvSpPr txBox="1">
            <a:spLocks noGrp="1"/>
          </p:cNvSpPr>
          <p:nvPr>
            <p:ph type="title"/>
          </p:nvPr>
        </p:nvSpPr>
        <p:spPr>
          <a:xfrm>
            <a:off x="1810200" y="743350"/>
            <a:ext cx="5523599" cy="637200"/>
          </a:xfrm>
          <a:prstGeom prst="rect">
            <a:avLst/>
          </a:prstGeom>
        </p:spPr>
        <p:txBody>
          <a:bodyPr lIns="91425" tIns="91425" rIns="91425" bIns="91425" anchor="ctr" anchorCtr="0">
            <a:noAutofit/>
          </a:bodyPr>
          <a:lstStyle/>
          <a:p>
            <a:pPr lvl="0">
              <a:spcBef>
                <a:spcPts val="0"/>
              </a:spcBef>
              <a:buNone/>
            </a:pPr>
            <a:r>
              <a:rPr lang="vi-VN" dirty="0">
                <a:latin typeface="Helvetica" charset="0"/>
                <a:ea typeface="Helvetica" charset="0"/>
                <a:cs typeface="Helvetica" charset="0"/>
              </a:rPr>
              <a:t>NỘI DUNG TRÌNH BÀY</a:t>
            </a:r>
            <a:endParaRPr lang="en" dirty="0">
              <a:latin typeface="Helvetica" charset="0"/>
              <a:ea typeface="Helvetica" charset="0"/>
              <a:cs typeface="Helvetica" charset="0"/>
            </a:endParaRPr>
          </a:p>
        </p:txBody>
      </p:sp>
      <p:sp>
        <p:nvSpPr>
          <p:cNvPr id="194" name="Shape 194"/>
          <p:cNvSpPr/>
          <p:nvPr/>
        </p:nvSpPr>
        <p:spPr>
          <a:xfrm>
            <a:off x="573264" y="2554050"/>
            <a:ext cx="2676000" cy="1749899"/>
          </a:xfrm>
          <a:prstGeom prst="rightArrowCallout">
            <a:avLst>
              <a:gd name="adj1" fmla="val 12817"/>
              <a:gd name="adj2" fmla="val 14101"/>
              <a:gd name="adj3" fmla="val 18037"/>
              <a:gd name="adj4" fmla="val 78813"/>
            </a:avLst>
          </a:prstGeom>
          <a:solidFill>
            <a:srgbClr val="FFFFFF"/>
          </a:solid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vi-VN" sz="1800" dirty="0">
                <a:latin typeface="Helvetica" charset="0"/>
                <a:ea typeface="Helvetica" charset="0"/>
                <a:cs typeface="Helvetica" charset="0"/>
                <a:sym typeface="Raleway"/>
              </a:rPr>
              <a:t>Giới thiệu </a:t>
            </a:r>
            <a:endParaRPr lang="en" sz="1800" dirty="0">
              <a:latin typeface="Helvetica" charset="0"/>
              <a:ea typeface="Helvetica" charset="0"/>
              <a:cs typeface="Helvetica" charset="0"/>
              <a:sym typeface="Raleway"/>
            </a:endParaRPr>
          </a:p>
        </p:txBody>
      </p:sp>
      <p:sp>
        <p:nvSpPr>
          <p:cNvPr id="3" name="Frame 2"/>
          <p:cNvSpPr/>
          <p:nvPr/>
        </p:nvSpPr>
        <p:spPr>
          <a:xfrm>
            <a:off x="5925263" y="2553100"/>
            <a:ext cx="2434965" cy="1750849"/>
          </a:xfrm>
          <a:prstGeom prst="frame">
            <a:avLst>
              <a:gd name="adj1" fmla="val 563"/>
            </a:avLst>
          </a:prstGeom>
          <a:solidFill>
            <a:schemeClr val="dk1"/>
          </a:solidFill>
          <a:ln w="25400" cmpd="sng">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chemeClr val="tx1"/>
              </a:solidFill>
              <a:latin typeface="Helvetica" charset="0"/>
              <a:ea typeface="Helvetica" charset="0"/>
              <a:cs typeface="Helvetica" charset="0"/>
            </a:endParaRPr>
          </a:p>
        </p:txBody>
      </p:sp>
      <p:sp>
        <p:nvSpPr>
          <p:cNvPr id="4" name="TextBox 3"/>
          <p:cNvSpPr txBox="1"/>
          <p:nvPr/>
        </p:nvSpPr>
        <p:spPr>
          <a:xfrm>
            <a:off x="6529249" y="3243858"/>
            <a:ext cx="1031051" cy="369332"/>
          </a:xfrm>
          <a:prstGeom prst="rect">
            <a:avLst/>
          </a:prstGeom>
          <a:noFill/>
        </p:spPr>
        <p:txBody>
          <a:bodyPr wrap="none" rtlCol="0">
            <a:spAutoFit/>
          </a:bodyPr>
          <a:lstStyle/>
          <a:p>
            <a:r>
              <a:rPr lang="vi-VN" sz="1800" dirty="0">
                <a:latin typeface="Helvetica" charset="0"/>
                <a:ea typeface="Helvetica" charset="0"/>
                <a:cs typeface="Helvetica" charset="0"/>
              </a:rPr>
              <a:t>Kết luận</a:t>
            </a:r>
            <a:endParaRPr lang="en-US" sz="1800" dirty="0">
              <a:latin typeface="Helvetica" charset="0"/>
              <a:ea typeface="Helvetica" charset="0"/>
              <a:cs typeface="Helvetica"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wipe(left)">
                                      <p:cBhvr>
                                        <p:cTn id="7" dur="500"/>
                                        <p:tgtEl>
                                          <p:spTgt spid="19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wipe(left)">
                                      <p:cBhvr>
                                        <p:cTn id="11" dur="500"/>
                                        <p:tgtEl>
                                          <p:spTgt spid="19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4" grpId="0" animBg="1"/>
      <p:bldP spid="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ctrTitle"/>
          </p:nvPr>
        </p:nvSpPr>
        <p:spPr>
          <a:xfrm>
            <a:off x="685800" y="2862150"/>
            <a:ext cx="7772400" cy="1133700"/>
          </a:xfrm>
          <a:prstGeom prst="rect">
            <a:avLst/>
          </a:prstGeom>
        </p:spPr>
        <p:txBody>
          <a:bodyPr lIns="91425" tIns="91425" rIns="91425" bIns="91425" anchor="ctr" anchorCtr="0">
            <a:noAutofit/>
          </a:bodyPr>
          <a:lstStyle/>
          <a:p>
            <a:pPr lvl="0" rtl="0">
              <a:spcBef>
                <a:spcPts val="0"/>
              </a:spcBef>
              <a:buNone/>
            </a:pPr>
            <a:r>
              <a:rPr lang="vi-VN" dirty="0">
                <a:latin typeface="Helvetica" charset="0"/>
                <a:ea typeface="Helvetica" charset="0"/>
                <a:cs typeface="Helvetica" charset="0"/>
              </a:rPr>
              <a:t>GIỚI THIỆU</a:t>
            </a:r>
            <a:endParaRPr lang="en" dirty="0">
              <a:latin typeface="Helvetica" charset="0"/>
              <a:ea typeface="Helvetica" charset="0"/>
              <a:cs typeface="Helvetica"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1502228" y="2882399"/>
            <a:ext cx="6466115" cy="3466150"/>
          </a:xfrm>
          <a:prstGeom prst="rect">
            <a:avLst/>
          </a:prstGeom>
        </p:spPr>
        <p:txBody>
          <a:bodyPr lIns="91425" tIns="91425" rIns="91425" bIns="91425" anchor="t" anchorCtr="0">
            <a:noAutofit/>
          </a:bodyPr>
          <a:lstStyle/>
          <a:p>
            <a:pPr algn="just"/>
            <a:r>
              <a:rPr lang="en-US"/>
              <a:t>  Ngày nay, với sự phát triển của công nghệ thông tin và mạng Internet chúng ta dễ dàng tiếp cận được với các ứng dụng phần mềm. Với mục đích ngày càng phát triển, các phần mềm giúp ích cho chúng ta rất nhiều trong cuộc sống về học tập, giải trí, mạng xã hội, mua sắm....</a:t>
            </a:r>
          </a:p>
          <a:p>
            <a:pPr marL="457200" lvl="0" indent="-457200" algn="just">
              <a:buFont typeface="AppleSymbols" charset="0"/>
              <a:buChar char="⚆"/>
            </a:pPr>
            <a:endParaRPr lang="e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Shape 175"/>
          <p:cNvSpPr txBox="1">
            <a:spLocks noGrp="1"/>
          </p:cNvSpPr>
          <p:nvPr>
            <p:ph type="subTitle" idx="4294967295"/>
          </p:nvPr>
        </p:nvSpPr>
        <p:spPr>
          <a:xfrm>
            <a:off x="928468" y="759655"/>
            <a:ext cx="7276831" cy="5303520"/>
          </a:xfrm>
          <a:prstGeom prst="rect">
            <a:avLst/>
          </a:prstGeom>
        </p:spPr>
        <p:txBody>
          <a:bodyPr lIns="91425" tIns="91425" rIns="91425" bIns="91425" anchor="t" anchorCtr="0">
            <a:noAutofit/>
          </a:bodyPr>
          <a:lstStyle/>
          <a:p>
            <a:pPr algn="just">
              <a:spcBef>
                <a:spcPts val="0"/>
              </a:spcBef>
              <a:buNone/>
            </a:pPr>
            <a:r>
              <a:rPr lang="en-US">
                <a:solidFill>
                  <a:schemeClr val="bg1"/>
                </a:solidFill>
              </a:rPr>
              <a:t>Điều đó càng thúc đẩy các ứng dụng phần mềm phát triển không ngừng cũng như là việc thiết kế chúng. Các doanh nghiệp, các công ty, các tổ chức, cá nhân đều có được ứng dụng phần mềm của họ. Chính vì thế trường học cũng không ngoại lệ.</a:t>
            </a:r>
          </a:p>
          <a:p>
            <a:pPr algn="just">
              <a:buNone/>
            </a:pPr>
            <a:r>
              <a:rPr lang="en-US">
                <a:solidFill>
                  <a:schemeClr val="bg1"/>
                </a:solidFill>
              </a:rPr>
              <a:t>Với mục tiêu xây dựng một phần mềm cho cố vấn học tập ở chính ngôi trường mình đang học tập, nhóm đã chọn đề tài “ </a:t>
            </a:r>
            <a:r>
              <a:rPr lang="en-US" b="1">
                <a:solidFill>
                  <a:schemeClr val="bg1"/>
                </a:solidFill>
              </a:rPr>
              <a:t>Xây dựng phần mềm Quản lý lớp chuyên ngành theo học chế tín chỉ của trường Đại Học SPKT Vĩnh Long</a:t>
            </a:r>
            <a:r>
              <a:rPr lang="en-US">
                <a:solidFill>
                  <a:schemeClr val="bg1"/>
                </a:solidFill>
              </a:rPr>
              <a:t>”. </a:t>
            </a:r>
          </a:p>
          <a:p>
            <a:pPr algn="just"/>
            <a:r>
              <a:rPr lang="en-US">
                <a:solidFill>
                  <a:schemeClr val="bg1"/>
                </a:solidFill>
              </a:rPr>
              <a:t> </a:t>
            </a:r>
          </a:p>
          <a:p>
            <a:pPr lvl="0" algn="ctr">
              <a:spcBef>
                <a:spcPts val="0"/>
              </a:spcBef>
              <a:buNone/>
            </a:pPr>
            <a:endParaRPr lang="en" dirty="0">
              <a:solidFill>
                <a:schemeClr val="bg1"/>
              </a:solidFill>
              <a:latin typeface="Helvetica" charset="0"/>
              <a:ea typeface="Helvetica" charset="0"/>
              <a:cs typeface="Helvetica"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50981"/>
            <a:ext cx="5523599" cy="637200"/>
          </a:xfrm>
          <a:prstGeom prst="rect">
            <a:avLst/>
          </a:prstGeom>
        </p:spPr>
        <p:txBody>
          <a:bodyPr lIns="91425" tIns="91425" rIns="91425" bIns="91425" anchor="ctr" anchorCtr="0">
            <a:noAutofit/>
          </a:bodyPr>
          <a:lstStyle/>
          <a:p>
            <a:r>
              <a:rPr lang="en-US" b="1">
                <a:latin typeface="Helvetica" panose="020B0604020202020204" pitchFamily="34" charset="0"/>
                <a:ea typeface="Helvetica" charset="0"/>
                <a:cs typeface="Helvetica" panose="020B0604020202020204" pitchFamily="34" charset="0"/>
              </a:rPr>
              <a:t>PHÂN TÍCH THIẾT KẾ HỆ THỐNG</a:t>
            </a:r>
            <a:endParaRPr lang="en-US" dirty="0">
              <a:latin typeface="Helvetica" panose="020B0604020202020204" pitchFamily="34" charset="0"/>
              <a:ea typeface="Helvetica" charset="0"/>
              <a:cs typeface="Helvetica" panose="020B0604020202020204" pitchFamily="34" charset="0"/>
            </a:endParaRPr>
          </a:p>
        </p:txBody>
      </p:sp>
      <p:sp>
        <p:nvSpPr>
          <p:cNvPr id="6" name="Rectangle 5">
            <a:extLst>
              <a:ext uri="{FF2B5EF4-FFF2-40B4-BE49-F238E27FC236}">
                <a16:creationId xmlns:a16="http://schemas.microsoft.com/office/drawing/2014/main" id="{13F40254-15E0-4BCC-BCFA-66BEF2FC6CE4}"/>
              </a:ext>
            </a:extLst>
          </p:cNvPr>
          <p:cNvSpPr/>
          <p:nvPr/>
        </p:nvSpPr>
        <p:spPr>
          <a:xfrm>
            <a:off x="5925264" y="2554050"/>
            <a:ext cx="2461846" cy="1749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Helvetica" panose="020B0604020202020204" pitchFamily="34" charset="0"/>
                <a:cs typeface="Helvetica" panose="020B0604020202020204" pitchFamily="34" charset="0"/>
              </a:rPr>
              <a:t>MÔ HÌNH C</a:t>
            </a:r>
            <a:r>
              <a:rPr lang="vi-VN">
                <a:latin typeface="Helvetica" panose="020B0604020202020204" pitchFamily="34" charset="0"/>
                <a:cs typeface="Helvetica" panose="020B0604020202020204" pitchFamily="34" charset="0"/>
              </a:rPr>
              <a:t>Ơ</a:t>
            </a:r>
            <a:r>
              <a:rPr lang="en-US">
                <a:latin typeface="Helvetica" panose="020B0604020202020204" pitchFamily="34" charset="0"/>
                <a:cs typeface="Helvetica" panose="020B0604020202020204" pitchFamily="34" charset="0"/>
              </a:rPr>
              <a:t> SỞ DỮ LIỆU VÀ MÔ TẢ CHI TIẾT CÁC QUAN HỆ CỦA CSDL</a:t>
            </a:r>
          </a:p>
        </p:txBody>
      </p:sp>
      <p:sp>
        <p:nvSpPr>
          <p:cNvPr id="9" name="Shape 194">
            <a:extLst>
              <a:ext uri="{FF2B5EF4-FFF2-40B4-BE49-F238E27FC236}">
                <a16:creationId xmlns:a16="http://schemas.microsoft.com/office/drawing/2014/main" id="{B150F492-40D5-4946-8767-8671200EA6A8}"/>
              </a:ext>
            </a:extLst>
          </p:cNvPr>
          <p:cNvSpPr/>
          <p:nvPr/>
        </p:nvSpPr>
        <p:spPr>
          <a:xfrm>
            <a:off x="573264" y="2554050"/>
            <a:ext cx="2676000" cy="1749899"/>
          </a:xfrm>
          <a:prstGeom prst="rightArrowCallout">
            <a:avLst>
              <a:gd name="adj1" fmla="val 12817"/>
              <a:gd name="adj2" fmla="val 14101"/>
              <a:gd name="adj3" fmla="val 18037"/>
              <a:gd name="adj4" fmla="val 78813"/>
            </a:avLst>
          </a:prstGeom>
          <a:solidFill>
            <a:srgbClr val="FFFFFF"/>
          </a:solid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1800">
                <a:latin typeface="Helvetica" panose="020B0604020202020204" pitchFamily="34" charset="0"/>
                <a:ea typeface="Helvetica" charset="0"/>
                <a:cs typeface="Helvetica" panose="020B0604020202020204" pitchFamily="34" charset="0"/>
                <a:sym typeface="Raleway"/>
              </a:rPr>
              <a:t>MÔ HÌNH ERD</a:t>
            </a:r>
            <a:endParaRPr lang="en" sz="1800" dirty="0">
              <a:latin typeface="Helvetica" panose="020B0604020202020204" pitchFamily="34" charset="0"/>
              <a:ea typeface="Helvetica" charset="0"/>
              <a:cs typeface="Helvetica" panose="020B0604020202020204" pitchFamily="34" charset="0"/>
              <a:sym typeface="Raleway"/>
            </a:endParaRPr>
          </a:p>
        </p:txBody>
      </p:sp>
      <p:sp>
        <p:nvSpPr>
          <p:cNvPr id="10" name="Shape 194">
            <a:extLst>
              <a:ext uri="{FF2B5EF4-FFF2-40B4-BE49-F238E27FC236}">
                <a16:creationId xmlns:a16="http://schemas.microsoft.com/office/drawing/2014/main" id="{E71EAC81-0C7D-48FC-AF53-16127E05FB90}"/>
              </a:ext>
            </a:extLst>
          </p:cNvPr>
          <p:cNvSpPr/>
          <p:nvPr/>
        </p:nvSpPr>
        <p:spPr>
          <a:xfrm>
            <a:off x="3249264" y="2554049"/>
            <a:ext cx="2676000" cy="1749899"/>
          </a:xfrm>
          <a:prstGeom prst="rightArrowCallout">
            <a:avLst>
              <a:gd name="adj1" fmla="val 12817"/>
              <a:gd name="adj2" fmla="val 14101"/>
              <a:gd name="adj3" fmla="val 18037"/>
              <a:gd name="adj4" fmla="val 78813"/>
            </a:avLst>
          </a:prstGeom>
          <a:solidFill>
            <a:srgbClr val="FFFFFF"/>
          </a:solid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1800">
                <a:latin typeface="Helvetica" panose="020B0604020202020204" pitchFamily="34" charset="0"/>
                <a:ea typeface="Helvetica" charset="0"/>
                <a:cs typeface="Helvetica" panose="020B0604020202020204" pitchFamily="34" charset="0"/>
                <a:sym typeface="Raleway"/>
              </a:rPr>
              <a:t>S</a:t>
            </a:r>
            <a:r>
              <a:rPr lang="vi-VN" sz="1800">
                <a:latin typeface="Helvetica" panose="020B0604020202020204" pitchFamily="34" charset="0"/>
                <a:ea typeface="Helvetica" charset="0"/>
                <a:cs typeface="Helvetica" panose="020B0604020202020204" pitchFamily="34" charset="0"/>
                <a:sym typeface="Raleway"/>
              </a:rPr>
              <a:t>Ơ</a:t>
            </a:r>
            <a:r>
              <a:rPr lang="en-US" sz="1800">
                <a:latin typeface="Helvetica" panose="020B0604020202020204" pitchFamily="34" charset="0"/>
                <a:ea typeface="Helvetica" charset="0"/>
                <a:cs typeface="Helvetica" panose="020B0604020202020204" pitchFamily="34" charset="0"/>
                <a:sym typeface="Raleway"/>
              </a:rPr>
              <a:t> ĐỒ KẾT NỐI CSDL</a:t>
            </a:r>
            <a:endParaRPr lang="en" sz="1800" dirty="0">
              <a:latin typeface="Helvetica" panose="020B0604020202020204" pitchFamily="34" charset="0"/>
              <a:ea typeface="Helvetica" charset="0"/>
              <a:cs typeface="Helvetica" panose="020B0604020202020204" pitchFamily="34" charset="0"/>
              <a:sym typeface="Raleway"/>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04233" y="264381"/>
            <a:ext cx="5523599" cy="637200"/>
          </a:xfrm>
          <a:prstGeom prst="rect">
            <a:avLst/>
          </a:prstGeom>
        </p:spPr>
        <p:txBody>
          <a:bodyPr lIns="91425" tIns="91425" rIns="91425" bIns="91425" anchor="ctr" anchorCtr="0">
            <a:noAutofit/>
          </a:bodyPr>
          <a:lstStyle/>
          <a:p>
            <a:r>
              <a:rPr lang="en-US" sz="2000" b="1" u="sng">
                <a:latin typeface="Helvetica" charset="0"/>
                <a:ea typeface="Helvetica" charset="0"/>
                <a:cs typeface="Helvetica" charset="0"/>
              </a:rPr>
              <a:t>CÔNG CỤ </a:t>
            </a:r>
            <a:r>
              <a:rPr lang="vi-VN" sz="2000" b="1" u="sng">
                <a:latin typeface="Helvetica" charset="0"/>
                <a:ea typeface="Helvetica" charset="0"/>
                <a:cs typeface="Helvetica" charset="0"/>
              </a:rPr>
              <a:t>THIẾT KẾ </a:t>
            </a:r>
            <a:r>
              <a:rPr lang="en-US" sz="2000" b="1" u="sng">
                <a:latin typeface="Helvetica" charset="0"/>
                <a:ea typeface="Helvetica" charset="0"/>
                <a:cs typeface="Helvetica" charset="0"/>
              </a:rPr>
              <a:t>ỨNG DỤNG</a:t>
            </a:r>
            <a:endParaRPr lang="en-US" sz="2000" b="1" u="sng" dirty="0">
              <a:latin typeface="Helvetica" charset="0"/>
              <a:ea typeface="Helvetica" charset="0"/>
              <a:cs typeface="Helvetica" charset="0"/>
            </a:endParaRPr>
          </a:p>
        </p:txBody>
      </p:sp>
      <p:sp>
        <p:nvSpPr>
          <p:cNvPr id="94" name="Shape 94"/>
          <p:cNvSpPr txBox="1">
            <a:spLocks noGrp="1"/>
          </p:cNvSpPr>
          <p:nvPr>
            <p:ph type="body" idx="1"/>
          </p:nvPr>
        </p:nvSpPr>
        <p:spPr>
          <a:xfrm>
            <a:off x="1436913" y="5816058"/>
            <a:ext cx="6270171" cy="584742"/>
          </a:xfrm>
          <a:prstGeom prst="rect">
            <a:avLst/>
          </a:prstGeom>
        </p:spPr>
        <p:txBody>
          <a:bodyPr lIns="91425" tIns="91425" rIns="91425" bIns="91425" anchor="t" anchorCtr="0">
            <a:noAutofit/>
          </a:bodyPr>
          <a:lstStyle/>
          <a:p>
            <a:pPr marL="685800" indent="-457200">
              <a:buFont typeface="Wingdings" panose="05000000000000000000" pitchFamily="2" charset="2"/>
              <a:buChar char="Ø"/>
            </a:pPr>
            <a:r>
              <a:rPr lang="vi-VN" sz="2400" b="1" u="sng" dirty="0">
                <a:latin typeface="Helvetica" charset="0"/>
                <a:ea typeface="Helvetica" charset="0"/>
                <a:cs typeface="Helvetica" charset="0"/>
              </a:rPr>
              <a:t>Ngôn ngữ lập </a:t>
            </a:r>
            <a:r>
              <a:rPr lang="vi-VN" sz="2400" b="1" u="sng">
                <a:latin typeface="Helvetica" charset="0"/>
                <a:ea typeface="Helvetica" charset="0"/>
                <a:cs typeface="Helvetica" charset="0"/>
              </a:rPr>
              <a:t>trình </a:t>
            </a:r>
            <a:r>
              <a:rPr lang="en-US" sz="2400" b="1" u="sng">
                <a:latin typeface="Helvetica" charset="0"/>
                <a:ea typeface="Helvetica" charset="0"/>
                <a:cs typeface="Helvetica" charset="0"/>
              </a:rPr>
              <a:t>C#</a:t>
            </a:r>
            <a:endParaRPr lang="en" sz="2400" b="1" u="sng" dirty="0">
              <a:latin typeface="Helvetica" charset="0"/>
              <a:ea typeface="Helvetica" charset="0"/>
              <a:cs typeface="Helvetica" charset="0"/>
            </a:endParaRPr>
          </a:p>
        </p:txBody>
      </p:sp>
      <p:pic>
        <p:nvPicPr>
          <p:cNvPr id="4" name="Picture 3">
            <a:extLst>
              <a:ext uri="{FF2B5EF4-FFF2-40B4-BE49-F238E27FC236}">
                <a16:creationId xmlns:a16="http://schemas.microsoft.com/office/drawing/2014/main" id="{84BF55E8-769C-44B4-B7D5-04934D9E35C0}"/>
              </a:ext>
            </a:extLst>
          </p:cNvPr>
          <p:cNvPicPr>
            <a:picLocks noChangeAspect="1"/>
          </p:cNvPicPr>
          <p:nvPr/>
        </p:nvPicPr>
        <p:blipFill>
          <a:blip r:embed="rId3"/>
          <a:stretch>
            <a:fillRect/>
          </a:stretch>
        </p:blipFill>
        <p:spPr>
          <a:xfrm>
            <a:off x="1448843" y="1447212"/>
            <a:ext cx="6258241" cy="3504615"/>
          </a:xfrm>
          <a:prstGeom prst="rect">
            <a:avLst/>
          </a:prstGeom>
        </p:spPr>
      </p:pic>
    </p:spTree>
    <p:extLst>
      <p:ext uri="{BB962C8B-B14F-4D97-AF65-F5344CB8AC3E}">
        <p14:creationId xmlns:p14="http://schemas.microsoft.com/office/powerpoint/2010/main" val="149474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810200" y="265048"/>
            <a:ext cx="5523599" cy="637200"/>
          </a:xfrm>
          <a:prstGeom prst="rect">
            <a:avLst/>
          </a:prstGeom>
        </p:spPr>
        <p:txBody>
          <a:bodyPr lIns="91425" tIns="91425" rIns="91425" bIns="91425" anchor="ctr" anchorCtr="0">
            <a:noAutofit/>
          </a:bodyPr>
          <a:lstStyle/>
          <a:p>
            <a:r>
              <a:rPr lang="en-US" sz="2000" b="1" u="sng">
                <a:latin typeface="Helvetica" charset="0"/>
                <a:ea typeface="Helvetica" charset="0"/>
                <a:cs typeface="Helvetica" charset="0"/>
              </a:rPr>
              <a:t>CÔNG CỤ </a:t>
            </a:r>
            <a:r>
              <a:rPr lang="vi-VN" sz="2000" b="1" u="sng">
                <a:latin typeface="Helvetica" charset="0"/>
                <a:ea typeface="Helvetica" charset="0"/>
                <a:cs typeface="Helvetica" charset="0"/>
              </a:rPr>
              <a:t>THIẾT KẾ </a:t>
            </a:r>
            <a:r>
              <a:rPr lang="en-US" sz="2000" b="1" u="sng">
                <a:latin typeface="Helvetica" charset="0"/>
                <a:ea typeface="Helvetica" charset="0"/>
                <a:cs typeface="Helvetica" charset="0"/>
              </a:rPr>
              <a:t>ỨNG DỤNG</a:t>
            </a:r>
            <a:endParaRPr lang="en-US" sz="2000" dirty="0">
              <a:latin typeface="Helvetica" charset="0"/>
              <a:ea typeface="Helvetica" charset="0"/>
              <a:cs typeface="Helvetica" charset="0"/>
            </a:endParaRPr>
          </a:p>
        </p:txBody>
      </p:sp>
      <p:sp>
        <p:nvSpPr>
          <p:cNvPr id="94" name="Shape 94"/>
          <p:cNvSpPr txBox="1">
            <a:spLocks noGrp="1"/>
          </p:cNvSpPr>
          <p:nvPr>
            <p:ph type="body" idx="1"/>
          </p:nvPr>
        </p:nvSpPr>
        <p:spPr>
          <a:xfrm>
            <a:off x="1092752" y="5816058"/>
            <a:ext cx="6869562" cy="584742"/>
          </a:xfrm>
          <a:prstGeom prst="rect">
            <a:avLst/>
          </a:prstGeom>
        </p:spPr>
        <p:txBody>
          <a:bodyPr lIns="91425" tIns="91425" rIns="91425" bIns="91425" anchor="t" anchorCtr="0">
            <a:noAutofit/>
          </a:bodyPr>
          <a:lstStyle/>
          <a:p>
            <a:pPr marL="571500" indent="-342900">
              <a:buFont typeface="Wingdings" panose="05000000000000000000" pitchFamily="2" charset="2"/>
              <a:buChar char="Ø"/>
            </a:pPr>
            <a:r>
              <a:rPr lang="vi-VN" sz="2400" dirty="0">
                <a:latin typeface="Helvetica" charset="0"/>
                <a:ea typeface="Helvetica" charset="0"/>
                <a:cs typeface="Helvetica" charset="0"/>
              </a:rPr>
              <a:t>   </a:t>
            </a:r>
            <a:r>
              <a:rPr lang="vi-VN" sz="2400" b="1" u="sng" dirty="0">
                <a:latin typeface="Helvetica" charset="0"/>
                <a:ea typeface="Helvetica" charset="0"/>
                <a:cs typeface="Helvetica" charset="0"/>
              </a:rPr>
              <a:t>Hệ quản trị cơ sở dữ </a:t>
            </a:r>
            <a:r>
              <a:rPr lang="vi-VN" sz="2400" b="1" u="sng">
                <a:latin typeface="Helvetica" charset="0"/>
                <a:ea typeface="Helvetica" charset="0"/>
                <a:cs typeface="Helvetica" charset="0"/>
              </a:rPr>
              <a:t>liệu SQL</a:t>
            </a:r>
            <a:r>
              <a:rPr lang="en-US" sz="2400" b="1" u="sng">
                <a:latin typeface="Helvetica" charset="0"/>
                <a:ea typeface="Helvetica" charset="0"/>
                <a:cs typeface="Helvetica" charset="0"/>
              </a:rPr>
              <a:t>SERVER</a:t>
            </a:r>
            <a:endParaRPr lang="en" sz="2400" b="1" u="sng" dirty="0">
              <a:latin typeface="Helvetica" charset="0"/>
              <a:ea typeface="Helvetica" charset="0"/>
              <a:cs typeface="Helvetica" charset="0"/>
            </a:endParaRPr>
          </a:p>
        </p:txBody>
      </p:sp>
      <p:sp>
        <p:nvSpPr>
          <p:cNvPr id="2" name="AutoShape 4" descr="Kết quả hình ảnh cho sql server 2012">
            <a:extLst>
              <a:ext uri="{FF2B5EF4-FFF2-40B4-BE49-F238E27FC236}">
                <a16:creationId xmlns:a16="http://schemas.microsoft.com/office/drawing/2014/main" id="{7BCA9610-EB1C-46AF-A71C-D42AD71C9181}"/>
              </a:ext>
            </a:extLst>
          </p:cNvPr>
          <p:cNvSpPr>
            <a:spLocks noChangeAspect="1" noChangeArrowheads="1"/>
          </p:cNvSpPr>
          <p:nvPr/>
        </p:nvSpPr>
        <p:spPr bwMode="auto">
          <a:xfrm>
            <a:off x="4419599" y="3276599"/>
            <a:ext cx="2473569" cy="24735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9F8736E5-0943-4271-A75C-CDC396CF2D95}"/>
              </a:ext>
            </a:extLst>
          </p:cNvPr>
          <p:cNvPicPr>
            <a:picLocks noChangeAspect="1"/>
          </p:cNvPicPr>
          <p:nvPr/>
        </p:nvPicPr>
        <p:blipFill>
          <a:blip r:embed="rId3"/>
          <a:stretch>
            <a:fillRect/>
          </a:stretch>
        </p:blipFill>
        <p:spPr>
          <a:xfrm>
            <a:off x="1969965" y="1791138"/>
            <a:ext cx="5204070" cy="3273231"/>
          </a:xfrm>
          <a:prstGeom prst="rect">
            <a:avLst/>
          </a:prstGeom>
        </p:spPr>
      </p:pic>
    </p:spTree>
    <p:extLst>
      <p:ext uri="{BB962C8B-B14F-4D97-AF65-F5344CB8AC3E}">
        <p14:creationId xmlns:p14="http://schemas.microsoft.com/office/powerpoint/2010/main" val="12705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thel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2047</TotalTime>
  <Words>487</Words>
  <Application>Microsoft Office PowerPoint</Application>
  <PresentationFormat>On-screen Show (4:3)</PresentationFormat>
  <Paragraphs>52</Paragraphs>
  <Slides>21</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AppleSymbols</vt:lpstr>
      <vt:lpstr>Arial</vt:lpstr>
      <vt:lpstr>Calibri</vt:lpstr>
      <vt:lpstr>Helvetica</vt:lpstr>
      <vt:lpstr>Merriweather</vt:lpstr>
      <vt:lpstr>Raleway</vt:lpstr>
      <vt:lpstr>Times New Roman</vt:lpstr>
      <vt:lpstr>Wingdings</vt:lpstr>
      <vt:lpstr>Othello template</vt:lpstr>
      <vt:lpstr>ĐỒ ÁN CHUYÊN NGÀNH Xây dựng phần mềm Quản lý lớp chuyên ngành theo học chế tín chỉ của trường Đại Học SPKT Vĩnh Long.</vt:lpstr>
      <vt:lpstr>GIỚI THIỆU NHÓM</vt:lpstr>
      <vt:lpstr>Our process is easy</vt:lpstr>
      <vt:lpstr>GIỚI THIỆU</vt:lpstr>
      <vt:lpstr>PowerPoint Presentation</vt:lpstr>
      <vt:lpstr>PowerPoint Presentation</vt:lpstr>
      <vt:lpstr>PHÂN TÍCH THIẾT KẾ HỆ THỐNG</vt:lpstr>
      <vt:lpstr>CÔNG CỤ THIẾT KẾ ỨNG DỤNG</vt:lpstr>
      <vt:lpstr>CÔNG CỤ THIẾT KẾ ỨNG DỤNG</vt:lpstr>
      <vt:lpstr>Phần mềm quản lý lớp chuyên ngành theo học chế tín chỉ của trường Đại Học SPKT Vĩnh Long.</vt:lpstr>
      <vt:lpstr>Phần mềm quản lý lớp chuyên ngành theo học chế tín chỉ của trường Đại Học SPKT Vĩnh Long.</vt:lpstr>
      <vt:lpstr>Phần mềm quản lý lớp chuyên ngành theo học chế tín chỉ của trường Đại Học SPKT Vĩnh Long.</vt:lpstr>
      <vt:lpstr>WEBSITE KHOA CÔNG NGHỆ THÔNG TIN</vt:lpstr>
      <vt:lpstr>WEBSITE KHOA CÔNG NGHỆ THÔNG TIN</vt:lpstr>
      <vt:lpstr>DEMO PHẦN MỀM</vt:lpstr>
      <vt:lpstr>KẾT LUẬN</vt:lpstr>
      <vt:lpstr>Let’s review some concepts</vt:lpstr>
      <vt:lpstr>Let’s review some concepts</vt:lpstr>
      <vt:lpstr>Let’s review some concepts</vt:lpstr>
      <vt:lpstr>NHƯỢC ĐIỂM CỦA PHẦN MỀM</vt:lpstr>
      <vt:lpstr> Rất hân hạnh và cám ơn hội đồng đã tham dự buổi báo cáo.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CƠ SỞ NGÀNH THIẾT KẾ WEBSITE KHOA CÔNG NGHỆ THÔNG TIN</dc:title>
  <cp:lastModifiedBy>ThanhTung</cp:lastModifiedBy>
  <cp:revision>57</cp:revision>
  <dcterms:modified xsi:type="dcterms:W3CDTF">2017-11-25T02:47:49Z</dcterms:modified>
</cp:coreProperties>
</file>