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6"/>
  </p:notesMasterIdLst>
  <p:sldIdLst>
    <p:sldId id="298" r:id="rId2"/>
    <p:sldId id="320" r:id="rId3"/>
    <p:sldId id="272" r:id="rId4"/>
    <p:sldId id="260" r:id="rId5"/>
    <p:sldId id="261" r:id="rId6"/>
    <p:sldId id="285" r:id="rId7"/>
    <p:sldId id="282" r:id="rId8"/>
    <p:sldId id="318" r:id="rId9"/>
    <p:sldId id="319" r:id="rId10"/>
    <p:sldId id="286" r:id="rId11"/>
    <p:sldId id="299" r:id="rId12"/>
    <p:sldId id="300" r:id="rId13"/>
    <p:sldId id="301" r:id="rId14"/>
    <p:sldId id="308" r:id="rId15"/>
    <p:sldId id="314" r:id="rId16"/>
    <p:sldId id="315" r:id="rId17"/>
    <p:sldId id="316" r:id="rId18"/>
    <p:sldId id="302" r:id="rId19"/>
    <p:sldId id="303" r:id="rId20"/>
    <p:sldId id="305" r:id="rId21"/>
    <p:sldId id="317" r:id="rId22"/>
    <p:sldId id="297" r:id="rId23"/>
    <p:sldId id="262" r:id="rId24"/>
    <p:sldId id="25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D29"/>
    <a:srgbClr val="F0DE57"/>
    <a:srgbClr val="79F0D4"/>
    <a:srgbClr val="F07597"/>
    <a:srgbClr val="F6F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266AFB6-7DFA-4D7D-8DF4-5E6FB14A67A8}">
  <a:tblStyle styleId="{D266AFB6-7DFA-4D7D-8DF4-5E6FB14A67A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p:restoredTop sz="94719"/>
  </p:normalViewPr>
  <p:slideViewPr>
    <p:cSldViewPr snapToGrid="0" snapToObjects="1">
      <p:cViewPr varScale="1">
        <p:scale>
          <a:sx n="75" d="100"/>
          <a:sy n="75" d="100"/>
        </p:scale>
        <p:origin x="12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006613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34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555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8790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037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4710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448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6460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9976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257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8233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3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1100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889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910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0362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8846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331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108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313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F1E0"/>
        </a:solidFill>
        <a:effectLst/>
      </p:bgPr>
    </p:bg>
    <p:spTree>
      <p:nvGrpSpPr>
        <p:cNvPr id="1" name="Shape 8"/>
        <p:cNvGrpSpPr/>
        <p:nvPr/>
      </p:nvGrpSpPr>
      <p:grpSpPr>
        <a:xfrm>
          <a:off x="0" y="0"/>
          <a:ext cx="0" cy="0"/>
          <a:chOff x="0" y="0"/>
          <a:chExt cx="0" cy="0"/>
        </a:xfrm>
      </p:grpSpPr>
      <p:sp>
        <p:nvSpPr>
          <p:cNvPr id="9" name="Shape 9"/>
          <p:cNvSpPr/>
          <p:nvPr/>
        </p:nvSpPr>
        <p:spPr>
          <a:xfrm>
            <a:off x="100" y="3440900"/>
            <a:ext cx="9144000" cy="3417000"/>
          </a:xfrm>
          <a:prstGeom prst="rect">
            <a:avLst/>
          </a:prstGeom>
          <a:solidFill>
            <a:srgbClr val="A8122A"/>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1440873" y="2382450"/>
            <a:ext cx="6567053" cy="2093100"/>
          </a:xfrm>
          <a:prstGeom prst="rect">
            <a:avLst/>
          </a:prstGeom>
          <a:noFill/>
          <a:ln w="19050"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1944450" y="2441850"/>
            <a:ext cx="5255100" cy="1974300"/>
          </a:xfrm>
          <a:prstGeom prst="rect">
            <a:avLst/>
          </a:prstGeom>
          <a:solidFill>
            <a:srgbClr val="222222"/>
          </a:solidFill>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bg>
      <p:bgPr>
        <a:solidFill>
          <a:srgbClr val="222222"/>
        </a:solidFill>
        <a:effectLst/>
      </p:bgPr>
    </p:bg>
    <p:spTree>
      <p:nvGrpSpPr>
        <p:cNvPr id="1" name="Shape 17"/>
        <p:cNvGrpSpPr/>
        <p:nvPr/>
      </p:nvGrpSpPr>
      <p:grpSpPr>
        <a:xfrm>
          <a:off x="0" y="0"/>
          <a:ext cx="0" cy="0"/>
          <a:chOff x="0" y="0"/>
          <a:chExt cx="0" cy="0"/>
        </a:xfrm>
      </p:grpSpPr>
      <p:sp>
        <p:nvSpPr>
          <p:cNvPr id="18" name="Shape 18"/>
          <p:cNvSpPr/>
          <p:nvPr/>
        </p:nvSpPr>
        <p:spPr>
          <a:xfrm>
            <a:off x="100" y="0"/>
            <a:ext cx="9144000" cy="2188199"/>
          </a:xfrm>
          <a:prstGeom prst="rect">
            <a:avLst/>
          </a:prstGeom>
          <a:solidFill>
            <a:srgbClr val="A8122A"/>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073400" y="1696213"/>
            <a:ext cx="997199" cy="997199"/>
          </a:xfrm>
          <a:prstGeom prst="rect">
            <a:avLst/>
          </a:prstGeom>
          <a:noFill/>
          <a:ln w="9525"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4135950" y="1758763"/>
            <a:ext cx="872099" cy="872099"/>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body" idx="1"/>
          </p:nvPr>
        </p:nvSpPr>
        <p:spPr>
          <a:xfrm>
            <a:off x="1568100" y="2882400"/>
            <a:ext cx="6007799" cy="1093199"/>
          </a:xfrm>
          <a:prstGeom prst="rect">
            <a:avLst/>
          </a:prstGeom>
        </p:spPr>
        <p:txBody>
          <a:bodyPr lIns="91425" tIns="91425" rIns="91425" bIns="91425" anchor="t" anchorCtr="0"/>
          <a:lstStyle>
            <a:lvl1pPr lvl="0" algn="ctr" rtl="0">
              <a:spcBef>
                <a:spcPts val="0"/>
              </a:spcBef>
              <a:buClr>
                <a:srgbClr val="FFFFFF"/>
              </a:buClr>
              <a:buFont typeface="Merriweather"/>
              <a:defRPr i="1">
                <a:solidFill>
                  <a:srgbClr val="FFFFFF"/>
                </a:solidFill>
                <a:latin typeface="Merriweather"/>
                <a:ea typeface="Merriweather"/>
                <a:cs typeface="Merriweather"/>
                <a:sym typeface="Merriweather"/>
              </a:defRPr>
            </a:lvl1pPr>
            <a:lvl2pPr lvl="1" algn="ctr" rtl="0">
              <a:spcBef>
                <a:spcPts val="0"/>
              </a:spcBef>
              <a:buClr>
                <a:srgbClr val="FFFFFF"/>
              </a:buClr>
              <a:buFont typeface="Merriweather"/>
              <a:defRPr i="1">
                <a:solidFill>
                  <a:srgbClr val="FFFFFF"/>
                </a:solidFill>
                <a:latin typeface="Merriweather"/>
                <a:ea typeface="Merriweather"/>
                <a:cs typeface="Merriweather"/>
                <a:sym typeface="Merriweather"/>
              </a:defRPr>
            </a:lvl2pPr>
            <a:lvl3pPr lvl="2" algn="ctr" rtl="0">
              <a:spcBef>
                <a:spcPts val="0"/>
              </a:spcBef>
              <a:buClr>
                <a:srgbClr val="FFFFFF"/>
              </a:buClr>
              <a:buFont typeface="Merriweather"/>
              <a:defRPr i="1">
                <a:solidFill>
                  <a:srgbClr val="FFFFFF"/>
                </a:solidFill>
                <a:latin typeface="Merriweather"/>
                <a:ea typeface="Merriweather"/>
                <a:cs typeface="Merriweather"/>
                <a:sym typeface="Merriweather"/>
              </a:defRPr>
            </a:lvl3pPr>
            <a:lvl4pPr lvl="3" algn="ctr" rtl="0">
              <a:spcBef>
                <a:spcPts val="0"/>
              </a:spcBef>
              <a:buClr>
                <a:srgbClr val="FFFFFF"/>
              </a:buClr>
              <a:buFont typeface="Merriweather"/>
              <a:defRPr i="1">
                <a:solidFill>
                  <a:srgbClr val="FFFFFF"/>
                </a:solidFill>
                <a:latin typeface="Merriweather"/>
                <a:ea typeface="Merriweather"/>
                <a:cs typeface="Merriweather"/>
                <a:sym typeface="Merriweather"/>
              </a:defRPr>
            </a:lvl4pPr>
            <a:lvl5pPr lvl="4" algn="ctr" rtl="0">
              <a:spcBef>
                <a:spcPts val="0"/>
              </a:spcBef>
              <a:buClr>
                <a:srgbClr val="FFFFFF"/>
              </a:buClr>
              <a:buFont typeface="Merriweather"/>
              <a:defRPr i="1">
                <a:solidFill>
                  <a:srgbClr val="FFFFFF"/>
                </a:solidFill>
                <a:latin typeface="Merriweather"/>
                <a:ea typeface="Merriweather"/>
                <a:cs typeface="Merriweather"/>
                <a:sym typeface="Merriweather"/>
              </a:defRPr>
            </a:lvl5pPr>
            <a:lvl6pPr lvl="5" algn="ctr" rtl="0">
              <a:spcBef>
                <a:spcPts val="0"/>
              </a:spcBef>
              <a:buClr>
                <a:srgbClr val="FFFFFF"/>
              </a:buClr>
              <a:buFont typeface="Merriweather"/>
              <a:defRPr i="1">
                <a:solidFill>
                  <a:srgbClr val="FFFFFF"/>
                </a:solidFill>
                <a:latin typeface="Merriweather"/>
                <a:ea typeface="Merriweather"/>
                <a:cs typeface="Merriweather"/>
                <a:sym typeface="Merriweather"/>
              </a:defRPr>
            </a:lvl6pPr>
            <a:lvl7pPr lvl="6" algn="ctr" rtl="0">
              <a:spcBef>
                <a:spcPts val="0"/>
              </a:spcBef>
              <a:buClr>
                <a:srgbClr val="FFFFFF"/>
              </a:buClr>
              <a:buFont typeface="Merriweather"/>
              <a:defRPr i="1">
                <a:solidFill>
                  <a:srgbClr val="FFFFFF"/>
                </a:solidFill>
                <a:latin typeface="Merriweather"/>
                <a:ea typeface="Merriweather"/>
                <a:cs typeface="Merriweather"/>
                <a:sym typeface="Merriweather"/>
              </a:defRPr>
            </a:lvl7pPr>
            <a:lvl8pPr lvl="7" algn="ctr" rtl="0">
              <a:spcBef>
                <a:spcPts val="0"/>
              </a:spcBef>
              <a:buClr>
                <a:srgbClr val="FFFFFF"/>
              </a:buClr>
              <a:buFont typeface="Merriweather"/>
              <a:defRPr i="1">
                <a:solidFill>
                  <a:srgbClr val="FFFFFF"/>
                </a:solidFill>
                <a:latin typeface="Merriweather"/>
                <a:ea typeface="Merriweather"/>
                <a:cs typeface="Merriweather"/>
                <a:sym typeface="Merriweather"/>
              </a:defRPr>
            </a:lvl8pPr>
            <a:lvl9pPr lvl="8" algn="ctr">
              <a:spcBef>
                <a:spcPts val="0"/>
              </a:spcBef>
              <a:buClr>
                <a:srgbClr val="FFFFFF"/>
              </a:buClr>
              <a:buFont typeface="Merriweather"/>
              <a:defRPr i="1">
                <a:solidFill>
                  <a:srgbClr val="FFFFFF"/>
                </a:solidFill>
                <a:latin typeface="Merriweather"/>
                <a:ea typeface="Merriweather"/>
                <a:cs typeface="Merriweather"/>
                <a:sym typeface="Merriweather"/>
              </a:defRPr>
            </a:lvl9pPr>
          </a:lstStyle>
          <a:p>
            <a:endParaRPr/>
          </a:p>
        </p:txBody>
      </p:sp>
      <p:sp>
        <p:nvSpPr>
          <p:cNvPr id="22" name="Shape 22"/>
          <p:cNvSpPr txBox="1"/>
          <p:nvPr/>
        </p:nvSpPr>
        <p:spPr>
          <a:xfrm>
            <a:off x="3593400" y="1727625"/>
            <a:ext cx="1957200" cy="871499"/>
          </a:xfrm>
          <a:prstGeom prst="rect">
            <a:avLst/>
          </a:prstGeom>
          <a:noFill/>
          <a:ln>
            <a:noFill/>
          </a:ln>
        </p:spPr>
        <p:txBody>
          <a:bodyPr lIns="91425" tIns="91425" rIns="91425" bIns="91425" anchor="t" anchorCtr="0">
            <a:noAutofit/>
          </a:bodyPr>
          <a:lstStyle/>
          <a:p>
            <a:pPr lvl="0" algn="ctr" rtl="0">
              <a:spcBef>
                <a:spcPts val="0"/>
              </a:spcBef>
              <a:buNone/>
            </a:pPr>
            <a:r>
              <a:rPr lang="en" sz="9600" dirty="0">
                <a:solidFill>
                  <a:srgbClr val="222222"/>
                </a:solidFill>
                <a:latin typeface="Raleway"/>
                <a:ea typeface="Raleway"/>
                <a:cs typeface="Raleway"/>
                <a:sym typeface="Raleway"/>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sp>
        <p:nvSpPr>
          <p:cNvPr id="24" name="Shape 24"/>
          <p:cNvSpPr/>
          <p:nvPr/>
        </p:nvSpPr>
        <p:spPr>
          <a:xfrm>
            <a:off x="0" y="0"/>
            <a:ext cx="9144100" cy="1097280"/>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765349" y="206775"/>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810200" y="252825"/>
            <a:ext cx="5523599" cy="637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457200" y="1871075"/>
            <a:ext cx="8229600" cy="4696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p:nvPr/>
        </p:nvSpPr>
        <p:spPr>
          <a:xfrm>
            <a:off x="100" y="0"/>
            <a:ext cx="9144000" cy="1062299"/>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1765350" y="697300"/>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txBox="1">
            <a:spLocks noGrp="1"/>
          </p:cNvSpPr>
          <p:nvPr>
            <p:ph type="title"/>
          </p:nvPr>
        </p:nvSpPr>
        <p:spPr>
          <a:xfrm>
            <a:off x="1810200" y="743350"/>
            <a:ext cx="5523599" cy="6372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light">
    <p:bg>
      <p:bgPr>
        <a:solidFill>
          <a:srgbClr val="F5F1E0"/>
        </a:solidFill>
        <a:effectLst/>
      </p:bgPr>
    </p:bg>
    <p:spTree>
      <p:nvGrpSpPr>
        <p:cNvPr id="1" name="Shape 48"/>
        <p:cNvGrpSpPr/>
        <p:nvPr/>
      </p:nvGrpSpPr>
      <p:grpSpPr>
        <a:xfrm>
          <a:off x="0" y="0"/>
          <a:ext cx="0" cy="0"/>
          <a:chOff x="0" y="0"/>
          <a:chExt cx="0" cy="0"/>
        </a:xfrm>
      </p:grpSpPr>
      <p:sp>
        <p:nvSpPr>
          <p:cNvPr id="49" name="Shape 49"/>
          <p:cNvSpPr/>
          <p:nvPr/>
        </p:nvSpPr>
        <p:spPr>
          <a:xfrm>
            <a:off x="450900" y="438000"/>
            <a:ext cx="8242200" cy="5981999"/>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528600" y="519300"/>
            <a:ext cx="8086800" cy="5819400"/>
          </a:xfrm>
          <a:prstGeom prst="rect">
            <a:avLst/>
          </a:prstGeom>
          <a:noFill/>
          <a:ln w="2857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10300" y="742400"/>
            <a:ext cx="5523599" cy="637200"/>
          </a:xfrm>
          <a:prstGeom prst="rect">
            <a:avLst/>
          </a:prstGeom>
          <a:solidFill>
            <a:srgbClr val="222222"/>
          </a:solidFill>
          <a:ln>
            <a:noFill/>
          </a:ln>
        </p:spPr>
        <p:txBody>
          <a:bodyPr lIns="91425" tIns="91425" rIns="91425" bIns="91425" anchor="ctr" anchorCtr="0"/>
          <a:lstStyle>
            <a:lvl1pPr lvl="0"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1pPr>
            <a:lvl2pPr lvl="1"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2pPr>
            <a:lvl3pPr lvl="2"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3pPr>
            <a:lvl4pPr lvl="3"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4pPr>
            <a:lvl5pPr lvl="4"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5pPr>
            <a:lvl6pPr lvl="5"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6pPr>
            <a:lvl7pPr lvl="6"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7pPr>
            <a:lvl8pPr lvl="7"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8pPr>
            <a:lvl9pPr lvl="8"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rgbClr val="222222"/>
              </a:buClr>
              <a:buSzPct val="100000"/>
              <a:buFont typeface="Raleway"/>
              <a:buChar char="◉"/>
              <a:defRPr sz="2600">
                <a:solidFill>
                  <a:srgbClr val="222222"/>
                </a:solidFill>
                <a:latin typeface="Raleway"/>
                <a:ea typeface="Raleway"/>
                <a:cs typeface="Raleway"/>
                <a:sym typeface="Raleway"/>
              </a:defRPr>
            </a:lvl1pPr>
            <a:lvl2pPr lvl="1">
              <a:spcBef>
                <a:spcPts val="480"/>
              </a:spcBef>
              <a:buClr>
                <a:srgbClr val="222222"/>
              </a:buClr>
              <a:buSzPct val="100000"/>
              <a:buFont typeface="Raleway"/>
              <a:defRPr sz="2000">
                <a:solidFill>
                  <a:srgbClr val="222222"/>
                </a:solidFill>
                <a:latin typeface="Raleway"/>
                <a:ea typeface="Raleway"/>
                <a:cs typeface="Raleway"/>
                <a:sym typeface="Raleway"/>
              </a:defRPr>
            </a:lvl2pPr>
            <a:lvl3pPr lvl="2">
              <a:spcBef>
                <a:spcPts val="480"/>
              </a:spcBef>
              <a:buClr>
                <a:srgbClr val="222222"/>
              </a:buClr>
              <a:buSzPct val="100000"/>
              <a:buFont typeface="Raleway"/>
              <a:defRPr sz="2000">
                <a:solidFill>
                  <a:srgbClr val="222222"/>
                </a:solidFill>
                <a:latin typeface="Raleway"/>
                <a:ea typeface="Raleway"/>
                <a:cs typeface="Raleway"/>
                <a:sym typeface="Raleway"/>
              </a:defRPr>
            </a:lvl3pPr>
            <a:lvl4pPr lvl="3">
              <a:spcBef>
                <a:spcPts val="360"/>
              </a:spcBef>
              <a:buClr>
                <a:srgbClr val="222222"/>
              </a:buClr>
              <a:buSzPct val="100000"/>
              <a:buFont typeface="Raleway"/>
              <a:defRPr sz="1600">
                <a:solidFill>
                  <a:srgbClr val="222222"/>
                </a:solidFill>
                <a:latin typeface="Raleway"/>
                <a:ea typeface="Raleway"/>
                <a:cs typeface="Raleway"/>
                <a:sym typeface="Raleway"/>
              </a:defRPr>
            </a:lvl4pPr>
            <a:lvl5pPr lvl="4">
              <a:spcBef>
                <a:spcPts val="360"/>
              </a:spcBef>
              <a:buClr>
                <a:srgbClr val="222222"/>
              </a:buClr>
              <a:buSzPct val="100000"/>
              <a:buFont typeface="Raleway"/>
              <a:defRPr sz="1600">
                <a:solidFill>
                  <a:srgbClr val="222222"/>
                </a:solidFill>
                <a:latin typeface="Raleway"/>
                <a:ea typeface="Raleway"/>
                <a:cs typeface="Raleway"/>
                <a:sym typeface="Raleway"/>
              </a:defRPr>
            </a:lvl5pPr>
            <a:lvl6pPr lvl="5">
              <a:spcBef>
                <a:spcPts val="360"/>
              </a:spcBef>
              <a:buClr>
                <a:srgbClr val="222222"/>
              </a:buClr>
              <a:buSzPct val="100000"/>
              <a:buFont typeface="Raleway"/>
              <a:defRPr sz="1600">
                <a:solidFill>
                  <a:srgbClr val="222222"/>
                </a:solidFill>
                <a:latin typeface="Raleway"/>
                <a:ea typeface="Raleway"/>
                <a:cs typeface="Raleway"/>
                <a:sym typeface="Raleway"/>
              </a:defRPr>
            </a:lvl6pPr>
            <a:lvl7pPr lvl="6">
              <a:spcBef>
                <a:spcPts val="360"/>
              </a:spcBef>
              <a:buClr>
                <a:srgbClr val="222222"/>
              </a:buClr>
              <a:buSzPct val="100000"/>
              <a:buFont typeface="Raleway"/>
              <a:defRPr sz="1600">
                <a:solidFill>
                  <a:srgbClr val="222222"/>
                </a:solidFill>
                <a:latin typeface="Raleway"/>
                <a:ea typeface="Raleway"/>
                <a:cs typeface="Raleway"/>
                <a:sym typeface="Raleway"/>
              </a:defRPr>
            </a:lvl7pPr>
            <a:lvl8pPr lvl="7">
              <a:spcBef>
                <a:spcPts val="360"/>
              </a:spcBef>
              <a:buClr>
                <a:srgbClr val="222222"/>
              </a:buClr>
              <a:buSzPct val="100000"/>
              <a:buFont typeface="Raleway"/>
              <a:defRPr sz="1600">
                <a:solidFill>
                  <a:srgbClr val="222222"/>
                </a:solidFill>
                <a:latin typeface="Raleway"/>
                <a:ea typeface="Raleway"/>
                <a:cs typeface="Raleway"/>
                <a:sym typeface="Raleway"/>
              </a:defRPr>
            </a:lvl8pPr>
            <a:lvl9pPr lvl="8">
              <a:spcBef>
                <a:spcPts val="360"/>
              </a:spcBef>
              <a:buClr>
                <a:srgbClr val="222222"/>
              </a:buClr>
              <a:buSzPct val="100000"/>
              <a:buFont typeface="Raleway"/>
              <a:defRPr sz="1600">
                <a:solidFill>
                  <a:srgbClr val="22222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D25FEF-F7DF-4F98-A2C8-3D5A8376626F}"/>
              </a:ext>
            </a:extLst>
          </p:cNvPr>
          <p:cNvSpPr/>
          <p:nvPr/>
        </p:nvSpPr>
        <p:spPr>
          <a:xfrm>
            <a:off x="2043082" y="1705546"/>
            <a:ext cx="5049672" cy="415498"/>
          </a:xfrm>
          <a:prstGeom prst="rect">
            <a:avLst/>
          </a:prstGeom>
          <a:solidFill>
            <a:schemeClr val="bg1"/>
          </a:solidFill>
        </p:spPr>
        <p:txBody>
          <a:bodyPr wrap="square" lIns="68580" tIns="34290" rIns="68580" bIns="34290">
            <a:spAutoFit/>
          </a:bodyPr>
          <a:lstStyle/>
          <a:p>
            <a:pPr algn="ctr"/>
            <a:r>
              <a:rPr lang="en-US" sz="2250" dirty="0">
                <a:ln w="0"/>
                <a:solidFill>
                  <a:schemeClr val="bg1"/>
                </a:solidFill>
                <a:latin typeface="Arial" panose="020B0604020202020204" pitchFamily="34" charset="0"/>
                <a:cs typeface="Arial" panose="020B0604020202020204" pitchFamily="34" charset="0"/>
              </a:rPr>
              <a:t>KHOA CÔNG NGHỆ THÔNG TIN</a:t>
            </a:r>
          </a:p>
        </p:txBody>
      </p:sp>
      <p:sp>
        <p:nvSpPr>
          <p:cNvPr id="11" name="Rectangle 10">
            <a:extLst>
              <a:ext uri="{FF2B5EF4-FFF2-40B4-BE49-F238E27FC236}">
                <a16:creationId xmlns:a16="http://schemas.microsoft.com/office/drawing/2014/main" id="{3FC98F23-C96D-4AB8-AC33-2F37A939EAE9}"/>
              </a:ext>
            </a:extLst>
          </p:cNvPr>
          <p:cNvSpPr/>
          <p:nvPr/>
        </p:nvSpPr>
        <p:spPr>
          <a:xfrm>
            <a:off x="3363740" y="1722808"/>
            <a:ext cx="2408353" cy="346249"/>
          </a:xfrm>
          <a:prstGeom prst="rect">
            <a:avLst/>
          </a:prstGeom>
          <a:noFill/>
        </p:spPr>
        <p:txBody>
          <a:bodyPr wrap="none" lIns="68580" tIns="34290" rIns="68580" bIns="34290">
            <a:spAutoFit/>
          </a:bodyPr>
          <a:lstStyle/>
          <a:p>
            <a:pPr algn="ctr"/>
            <a:r>
              <a:rPr lang="en-US" sz="18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BÁO </a:t>
            </a:r>
            <a:r>
              <a:rPr lang="en-US" sz="1800" b="1">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CÁO MÔN HỌC</a:t>
            </a:r>
            <a:endParaRPr lang="en-US" sz="18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C10E952-C3DD-4988-8D9C-10877E995AE4}"/>
              </a:ext>
            </a:extLst>
          </p:cNvPr>
          <p:cNvSpPr/>
          <p:nvPr/>
        </p:nvSpPr>
        <p:spPr>
          <a:xfrm>
            <a:off x="1228295" y="2058049"/>
            <a:ext cx="6982293" cy="377026"/>
          </a:xfrm>
          <a:prstGeom prst="rect">
            <a:avLst/>
          </a:prstGeom>
          <a:noFill/>
        </p:spPr>
        <p:txBody>
          <a:bodyPr wrap="square" lIns="68580" tIns="34290" rIns="68580" bIns="34290">
            <a:spAutoFit/>
          </a:bodyPr>
          <a:lstStyle/>
          <a:p>
            <a:pPr algn="ctr"/>
            <a:r>
              <a:rPr lang="en-US" sz="2000" b="1" dirty="0">
                <a:ln w="0"/>
                <a:solidFill>
                  <a:srgbClr val="002060"/>
                </a:solidFill>
                <a:latin typeface="Times New Roman" panose="02020603050405020304" pitchFamily="18" charset="0"/>
                <a:cs typeface="Times New Roman" panose="02020603050405020304" pitchFamily="18" charset="0"/>
              </a:rPr>
              <a:t>MÔN: PHÁT TRIỂN ỨNG DỤNG CHO THIẾT BỊ DI ĐỘNG</a:t>
            </a:r>
          </a:p>
        </p:txBody>
      </p:sp>
      <p:sp>
        <p:nvSpPr>
          <p:cNvPr id="13" name="TextBox 12">
            <a:extLst>
              <a:ext uri="{FF2B5EF4-FFF2-40B4-BE49-F238E27FC236}">
                <a16:creationId xmlns:a16="http://schemas.microsoft.com/office/drawing/2014/main" id="{997D0E4A-03D6-4246-AEE7-B095D6AD5F60}"/>
              </a:ext>
            </a:extLst>
          </p:cNvPr>
          <p:cNvSpPr txBox="1"/>
          <p:nvPr/>
        </p:nvSpPr>
        <p:spPr>
          <a:xfrm>
            <a:off x="922779" y="4180815"/>
            <a:ext cx="4123135" cy="1492716"/>
          </a:xfrm>
          <a:prstGeom prst="rect">
            <a:avLst/>
          </a:prstGeom>
          <a:noFill/>
        </p:spPr>
        <p:txBody>
          <a:bodyPr wrap="square" rtlCol="0">
            <a:spAutoFit/>
          </a:bodyPr>
          <a:lstStyle/>
          <a:p>
            <a:pPr>
              <a:spcBef>
                <a:spcPts val="450"/>
              </a:spcBef>
              <a:spcAft>
                <a:spcPts val="450"/>
              </a:spcAft>
            </a:pPr>
            <a:r>
              <a:rPr lang="en-US" sz="1650" i="1" dirty="0">
                <a:latin typeface="Arial" panose="020B0604020202020204" pitchFamily="34" charset="0"/>
                <a:cs typeface="Arial" panose="020B0604020202020204" pitchFamily="34" charset="0"/>
              </a:rPr>
              <a:t>Nhóm thực hiện</a:t>
            </a:r>
          </a:p>
          <a:p>
            <a:pPr marL="342900" indent="-342900">
              <a:spcBef>
                <a:spcPts val="450"/>
              </a:spcBef>
              <a:spcAft>
                <a:spcPts val="450"/>
              </a:spcAft>
              <a:buFont typeface="Wingdings" panose="05000000000000000000" pitchFamily="2" charset="2"/>
              <a:buChar char="Ø"/>
            </a:pPr>
            <a:r>
              <a:rPr lang="en-US" sz="1650">
                <a:latin typeface="Arial" panose="020B0604020202020204" pitchFamily="34" charset="0"/>
                <a:cs typeface="Arial" panose="020B0604020202020204" pitchFamily="34" charset="0"/>
              </a:rPr>
              <a:t>Nguyễn Tú Toàn          14004096</a:t>
            </a:r>
            <a:endParaRPr lang="en-US" sz="1650" dirty="0">
              <a:latin typeface="Arial" panose="020B0604020202020204" pitchFamily="34" charset="0"/>
              <a:cs typeface="Arial" panose="020B0604020202020204" pitchFamily="34" charset="0"/>
            </a:endParaRPr>
          </a:p>
          <a:p>
            <a:pPr marL="342900" indent="-342900">
              <a:spcBef>
                <a:spcPts val="450"/>
              </a:spcBef>
              <a:spcAft>
                <a:spcPts val="450"/>
              </a:spcAft>
              <a:buFont typeface="Wingdings" panose="05000000000000000000" pitchFamily="2" charset="2"/>
              <a:buChar char="Ø"/>
            </a:pPr>
            <a:r>
              <a:rPr lang="en-US" sz="1650">
                <a:latin typeface="Arial" panose="020B0604020202020204" pitchFamily="34" charset="0"/>
                <a:cs typeface="Arial" panose="020B0604020202020204" pitchFamily="34" charset="0"/>
              </a:rPr>
              <a:t>Nguyễn Thanh Tùng    14004104</a:t>
            </a:r>
          </a:p>
          <a:p>
            <a:pPr marL="342900" indent="-342900">
              <a:spcBef>
                <a:spcPts val="450"/>
              </a:spcBef>
              <a:spcAft>
                <a:spcPts val="450"/>
              </a:spcAft>
              <a:buFont typeface="Wingdings" panose="05000000000000000000" pitchFamily="2" charset="2"/>
              <a:buChar char="Ø"/>
            </a:pPr>
            <a:r>
              <a:rPr lang="en-US" sz="1650">
                <a:latin typeface="Arial" panose="020B0604020202020204" pitchFamily="34" charset="0"/>
                <a:cs typeface="Arial" panose="020B0604020202020204" pitchFamily="34" charset="0"/>
              </a:rPr>
              <a:t>Lê Minh Nhật               14004059</a:t>
            </a:r>
            <a:endParaRPr lang="en-US" sz="16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D0DB6D1-E1E0-4EC2-A934-0F9DB4DA325C}"/>
              </a:ext>
            </a:extLst>
          </p:cNvPr>
          <p:cNvSpPr txBox="1"/>
          <p:nvPr/>
        </p:nvSpPr>
        <p:spPr>
          <a:xfrm>
            <a:off x="5942411" y="4180815"/>
            <a:ext cx="3200400" cy="728405"/>
          </a:xfrm>
          <a:prstGeom prst="rect">
            <a:avLst/>
          </a:prstGeom>
          <a:noFill/>
        </p:spPr>
        <p:txBody>
          <a:bodyPr wrap="square" rtlCol="0">
            <a:spAutoFit/>
          </a:bodyPr>
          <a:lstStyle/>
          <a:p>
            <a:pPr>
              <a:spcBef>
                <a:spcPts val="450"/>
              </a:spcBef>
              <a:spcAft>
                <a:spcPts val="450"/>
              </a:spcAft>
            </a:pPr>
            <a:r>
              <a:rPr lang="en-US" sz="1650" i="1" dirty="0">
                <a:latin typeface="Arial" panose="020B0604020202020204" pitchFamily="34" charset="0"/>
                <a:cs typeface="Arial" panose="020B0604020202020204" pitchFamily="34" charset="0"/>
              </a:rPr>
              <a:t>Giáo viên h</a:t>
            </a:r>
            <a:r>
              <a:rPr lang="vi-VN" sz="1650" i="1" dirty="0">
                <a:latin typeface="Arial" panose="020B0604020202020204" pitchFamily="34" charset="0"/>
                <a:cs typeface="Arial" panose="020B0604020202020204" pitchFamily="34" charset="0"/>
              </a:rPr>
              <a:t>ư</a:t>
            </a:r>
            <a:r>
              <a:rPr lang="en-US" sz="1650" i="1" dirty="0">
                <a:latin typeface="Arial" panose="020B0604020202020204" pitchFamily="34" charset="0"/>
                <a:cs typeface="Arial" panose="020B0604020202020204" pitchFamily="34" charset="0"/>
              </a:rPr>
              <a:t>ớng dẫn:</a:t>
            </a:r>
            <a:endParaRPr lang="en-US" sz="1650" dirty="0">
              <a:latin typeface="Arial" panose="020B0604020202020204" pitchFamily="34" charset="0"/>
              <a:cs typeface="Arial" panose="020B0604020202020204" pitchFamily="34" charset="0"/>
            </a:endParaRPr>
          </a:p>
          <a:p>
            <a:pPr>
              <a:spcBef>
                <a:spcPts val="450"/>
              </a:spcBef>
              <a:spcAft>
                <a:spcPts val="450"/>
              </a:spcAft>
            </a:pPr>
            <a:r>
              <a:rPr lang="en-US" sz="1650">
                <a:latin typeface="Arial" panose="020B0604020202020204" pitchFamily="34" charset="0"/>
                <a:cs typeface="Arial" panose="020B0604020202020204" pitchFamily="34" charset="0"/>
              </a:rPr>
              <a:t>    </a:t>
            </a:r>
            <a:r>
              <a:rPr lang="en-US" sz="1650" smtClean="0">
                <a:latin typeface="Arial" panose="020B0604020202020204" pitchFamily="34" charset="0"/>
                <a:cs typeface="Arial" panose="020B0604020202020204" pitchFamily="34" charset="0"/>
              </a:rPr>
              <a:t>Th.S</a:t>
            </a:r>
            <a:r>
              <a:rPr lang="en-US" sz="1650" dirty="0">
                <a:latin typeface="Arial" panose="020B0604020202020204" pitchFamily="34" charset="0"/>
                <a:cs typeface="Arial" panose="020B0604020202020204" pitchFamily="34" charset="0"/>
              </a:rPr>
              <a:t>: Trần Hoài Hạnh</a:t>
            </a:r>
          </a:p>
        </p:txBody>
      </p:sp>
      <p:sp>
        <p:nvSpPr>
          <p:cNvPr id="15" name="Rectangle 14">
            <a:extLst>
              <a:ext uri="{FF2B5EF4-FFF2-40B4-BE49-F238E27FC236}">
                <a16:creationId xmlns:a16="http://schemas.microsoft.com/office/drawing/2014/main" id="{5C10E952-C3DD-4988-8D9C-10877E995AE4}"/>
              </a:ext>
            </a:extLst>
          </p:cNvPr>
          <p:cNvSpPr/>
          <p:nvPr/>
        </p:nvSpPr>
        <p:spPr>
          <a:xfrm>
            <a:off x="1590861" y="2669478"/>
            <a:ext cx="6257162" cy="931024"/>
          </a:xfrm>
          <a:prstGeom prst="rect">
            <a:avLst/>
          </a:prstGeom>
          <a:noFill/>
        </p:spPr>
        <p:txBody>
          <a:bodyPr wrap="none" lIns="68580" tIns="34290" rIns="68580" bIns="34290">
            <a:spAutoFit/>
          </a:bodyPr>
          <a:lstStyle/>
          <a:p>
            <a:pPr algn="ctr"/>
            <a:r>
              <a:rPr lang="en-US" sz="2800" b="1" dirty="0">
                <a:ln w="0"/>
                <a:solidFill>
                  <a:srgbClr val="002060"/>
                </a:solidFill>
                <a:latin typeface="Times New Roman" panose="02020603050405020304" pitchFamily="18" charset="0"/>
                <a:cs typeface="Times New Roman" panose="02020603050405020304" pitchFamily="18" charset="0"/>
              </a:rPr>
              <a:t>ỨNG </a:t>
            </a:r>
            <a:r>
              <a:rPr lang="en-US" sz="2800" b="1">
                <a:ln w="0"/>
                <a:solidFill>
                  <a:srgbClr val="002060"/>
                </a:solidFill>
                <a:latin typeface="Times New Roman" panose="02020603050405020304" pitchFamily="18" charset="0"/>
                <a:cs typeface="Times New Roman" panose="02020603050405020304" pitchFamily="18" charset="0"/>
              </a:rPr>
              <a:t>DỤNG TRẮC NGHIỆM KHỐI C</a:t>
            </a:r>
          </a:p>
          <a:p>
            <a:pPr algn="ctr"/>
            <a:r>
              <a:rPr lang="en-US" sz="2800" b="1">
                <a:ln w="0"/>
                <a:solidFill>
                  <a:srgbClr val="002060"/>
                </a:solidFill>
                <a:latin typeface="Times New Roman" panose="02020603050405020304" pitchFamily="18" charset="0"/>
                <a:cs typeface="Times New Roman" panose="02020603050405020304" pitchFamily="18" charset="0"/>
              </a:rPr>
              <a:t>( TestBlock C )</a:t>
            </a:r>
            <a:endParaRPr lang="en-US" sz="2800" b="1" dirty="0">
              <a:ln w="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90" y="21885"/>
            <a:ext cx="9142811" cy="1487730"/>
          </a:xfrm>
          <a:prstGeom prst="rect">
            <a:avLst/>
          </a:prstGeom>
          <a:solidFill>
            <a:srgbClr val="CB2D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513482" y="270956"/>
            <a:ext cx="914479" cy="914479"/>
          </a:xfrm>
          <a:prstGeom prst="rect">
            <a:avLst/>
          </a:prstGeom>
        </p:spPr>
      </p:pic>
      <p:sp>
        <p:nvSpPr>
          <p:cNvPr id="4" name="TextBox 3"/>
          <p:cNvSpPr txBox="1"/>
          <p:nvPr/>
        </p:nvSpPr>
        <p:spPr>
          <a:xfrm>
            <a:off x="1575796" y="304231"/>
            <a:ext cx="6762986" cy="400110"/>
          </a:xfrm>
          <a:prstGeom prst="rect">
            <a:avLst/>
          </a:prstGeom>
          <a:noFill/>
        </p:spPr>
        <p:txBody>
          <a:bodyPr wrap="square" rtlCol="0">
            <a:spAutoFit/>
          </a:bodyPr>
          <a:lstStyle/>
          <a:p>
            <a:r>
              <a:rPr lang="en-US" sz="2000" b="1" smtClean="0">
                <a:solidFill>
                  <a:schemeClr val="bg1"/>
                </a:solidFill>
              </a:rPr>
              <a:t>TRƯỜNG ĐẠI HỌC SƯ PHẠM KỸ THUẬT VĨNH LONG</a:t>
            </a:r>
            <a:endParaRPr lang="en-US" sz="2000" b="1">
              <a:solidFill>
                <a:schemeClr val="bg1"/>
              </a:solidFill>
            </a:endParaRPr>
          </a:p>
        </p:txBody>
      </p:sp>
      <p:sp>
        <p:nvSpPr>
          <p:cNvPr id="5" name="TextBox 4"/>
          <p:cNvSpPr txBox="1"/>
          <p:nvPr/>
        </p:nvSpPr>
        <p:spPr>
          <a:xfrm>
            <a:off x="2758806" y="832487"/>
            <a:ext cx="5049672" cy="400110"/>
          </a:xfrm>
          <a:prstGeom prst="rect">
            <a:avLst/>
          </a:prstGeom>
          <a:noFill/>
        </p:spPr>
        <p:txBody>
          <a:bodyPr wrap="square" rtlCol="0">
            <a:spAutoFit/>
          </a:bodyPr>
          <a:lstStyle/>
          <a:p>
            <a:r>
              <a:rPr lang="en-US" sz="2000" smtClean="0">
                <a:solidFill>
                  <a:schemeClr val="bg1"/>
                </a:solidFill>
              </a:rPr>
              <a:t>KHOA CÔNG NGHỆ THÔNG TIN</a:t>
            </a:r>
            <a:endParaRPr lang="en-US" sz="2000">
              <a:solidFill>
                <a:schemeClr val="bg1"/>
              </a:solidFill>
            </a:endParaRPr>
          </a:p>
        </p:txBody>
      </p:sp>
      <p:sp>
        <p:nvSpPr>
          <p:cNvPr id="6" name="Rectangle 5"/>
          <p:cNvSpPr/>
          <p:nvPr/>
        </p:nvSpPr>
        <p:spPr>
          <a:xfrm>
            <a:off x="0" y="6086901"/>
            <a:ext cx="9139323" cy="77109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771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5" name="Picture 4" descr="D:\BAITAP\LAPTRINHANDROID\hinh_android\trangchu.PNG"/>
          <p:cNvPicPr/>
          <p:nvPr/>
        </p:nvPicPr>
        <p:blipFill>
          <a:blip r:embed="rId3">
            <a:extLst>
              <a:ext uri="{28A0092B-C50C-407E-A947-70E740481C1C}">
                <a14:useLocalDpi xmlns:a14="http://schemas.microsoft.com/office/drawing/2010/main" val="0"/>
              </a:ext>
            </a:extLst>
          </a:blip>
          <a:srcRect/>
          <a:stretch>
            <a:fillRect/>
          </a:stretch>
        </p:blipFill>
        <p:spPr bwMode="auto">
          <a:xfrm>
            <a:off x="2964180" y="1506656"/>
            <a:ext cx="3215640" cy="4991100"/>
          </a:xfrm>
          <a:prstGeom prst="rect">
            <a:avLst/>
          </a:prstGeom>
          <a:noFill/>
          <a:ln>
            <a:noFill/>
          </a:ln>
        </p:spPr>
      </p:pic>
    </p:spTree>
    <p:extLst>
      <p:ext uri="{BB962C8B-B14F-4D97-AF65-F5344CB8AC3E}">
        <p14:creationId xmlns:p14="http://schemas.microsoft.com/office/powerpoint/2010/main" val="78381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3" name="Picture 2" descr="D:\BAITAP\LAPTRINHANDROID\hinh_android\nivigation.PNG"/>
          <p:cNvPicPr/>
          <p:nvPr/>
        </p:nvPicPr>
        <p:blipFill>
          <a:blip r:embed="rId3">
            <a:extLst>
              <a:ext uri="{28A0092B-C50C-407E-A947-70E740481C1C}">
                <a14:useLocalDpi xmlns:a14="http://schemas.microsoft.com/office/drawing/2010/main" val="0"/>
              </a:ext>
            </a:extLst>
          </a:blip>
          <a:srcRect/>
          <a:stretch>
            <a:fillRect/>
          </a:stretch>
        </p:blipFill>
        <p:spPr bwMode="auto">
          <a:xfrm>
            <a:off x="870687" y="1418519"/>
            <a:ext cx="3556732" cy="5254719"/>
          </a:xfrm>
          <a:prstGeom prst="rect">
            <a:avLst/>
          </a:prstGeom>
          <a:noFill/>
          <a:ln>
            <a:noFill/>
          </a:ln>
        </p:spPr>
      </p:pic>
      <p:pic>
        <p:nvPicPr>
          <p:cNvPr id="4" name="Picture 3" descr="D:\BAITAP\LAPTRINHANDROID\hinh_android\navigation_2.PNG"/>
          <p:cNvPicPr/>
          <p:nvPr/>
        </p:nvPicPr>
        <p:blipFill>
          <a:blip r:embed="rId4">
            <a:extLst>
              <a:ext uri="{28A0092B-C50C-407E-A947-70E740481C1C}">
                <a14:useLocalDpi xmlns:a14="http://schemas.microsoft.com/office/drawing/2010/main" val="0"/>
              </a:ext>
            </a:extLst>
          </a:blip>
          <a:srcRect/>
          <a:stretch>
            <a:fillRect/>
          </a:stretch>
        </p:blipFill>
        <p:spPr bwMode="auto">
          <a:xfrm>
            <a:off x="4722125" y="1419154"/>
            <a:ext cx="3354932" cy="5253966"/>
          </a:xfrm>
          <a:prstGeom prst="rect">
            <a:avLst/>
          </a:prstGeom>
          <a:noFill/>
          <a:ln>
            <a:noFill/>
          </a:ln>
        </p:spPr>
      </p:pic>
    </p:spTree>
    <p:extLst>
      <p:ext uri="{BB962C8B-B14F-4D97-AF65-F5344CB8AC3E}">
        <p14:creationId xmlns:p14="http://schemas.microsoft.com/office/powerpoint/2010/main" val="188512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8" name="Picture 7" descr="D:\BAITAP\LAPTRINHANDROID\hinh_android\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982313" y="1399231"/>
            <a:ext cx="3445745" cy="5288171"/>
          </a:xfrm>
          <a:prstGeom prst="rect">
            <a:avLst/>
          </a:prstGeom>
          <a:noFill/>
          <a:ln>
            <a:noFill/>
          </a:ln>
        </p:spPr>
      </p:pic>
      <p:pic>
        <p:nvPicPr>
          <p:cNvPr id="9" name="Picture 8" descr="D:\BAITAP\LAPTRINHANDROID\hinh_android\timkiem_trong.PNG"/>
          <p:cNvPicPr/>
          <p:nvPr/>
        </p:nvPicPr>
        <p:blipFill>
          <a:blip r:embed="rId4">
            <a:extLst>
              <a:ext uri="{28A0092B-C50C-407E-A947-70E740481C1C}">
                <a14:useLocalDpi xmlns:a14="http://schemas.microsoft.com/office/drawing/2010/main" val="0"/>
              </a:ext>
            </a:extLst>
          </a:blip>
          <a:srcRect/>
          <a:stretch>
            <a:fillRect/>
          </a:stretch>
        </p:blipFill>
        <p:spPr bwMode="auto">
          <a:xfrm>
            <a:off x="4790364" y="1411547"/>
            <a:ext cx="3457835" cy="5275855"/>
          </a:xfrm>
          <a:prstGeom prst="rect">
            <a:avLst/>
          </a:prstGeom>
          <a:noFill/>
          <a:ln>
            <a:noFill/>
          </a:ln>
        </p:spPr>
      </p:pic>
    </p:spTree>
    <p:extLst>
      <p:ext uri="{BB962C8B-B14F-4D97-AF65-F5344CB8AC3E}">
        <p14:creationId xmlns:p14="http://schemas.microsoft.com/office/powerpoint/2010/main" val="19797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3" name="Picture 2" descr="D:\BAITAP\LAPTRINHANDROID\hinh_android\nguvan.PNG"/>
          <p:cNvPicPr/>
          <p:nvPr/>
        </p:nvPicPr>
        <p:blipFill>
          <a:blip r:embed="rId3">
            <a:extLst>
              <a:ext uri="{28A0092B-C50C-407E-A947-70E740481C1C}">
                <a14:useLocalDpi xmlns:a14="http://schemas.microsoft.com/office/drawing/2010/main" val="0"/>
              </a:ext>
            </a:extLst>
          </a:blip>
          <a:srcRect/>
          <a:stretch>
            <a:fillRect/>
          </a:stretch>
        </p:blipFill>
        <p:spPr bwMode="auto">
          <a:xfrm>
            <a:off x="2604376" y="1204486"/>
            <a:ext cx="3607700" cy="5544332"/>
          </a:xfrm>
          <a:prstGeom prst="rect">
            <a:avLst/>
          </a:prstGeom>
          <a:noFill/>
          <a:ln>
            <a:noFill/>
          </a:ln>
        </p:spPr>
      </p:pic>
    </p:spTree>
    <p:extLst>
      <p:ext uri="{BB962C8B-B14F-4D97-AF65-F5344CB8AC3E}">
        <p14:creationId xmlns:p14="http://schemas.microsoft.com/office/powerpoint/2010/main" val="110356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017" y="1188353"/>
            <a:ext cx="3806897" cy="5550775"/>
          </a:xfrm>
          <a:prstGeom prst="rect">
            <a:avLst/>
          </a:prstGeom>
        </p:spPr>
      </p:pic>
    </p:spTree>
    <p:extLst>
      <p:ext uri="{BB962C8B-B14F-4D97-AF65-F5344CB8AC3E}">
        <p14:creationId xmlns:p14="http://schemas.microsoft.com/office/powerpoint/2010/main" val="44382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3" name="Picture 2" descr="D:\BAITAP\LAPTRINHANDROID\hinh_android\lambaithi.PNG"/>
          <p:cNvPicPr/>
          <p:nvPr/>
        </p:nvPicPr>
        <p:blipFill>
          <a:blip r:embed="rId3">
            <a:extLst>
              <a:ext uri="{28A0092B-C50C-407E-A947-70E740481C1C}">
                <a14:useLocalDpi xmlns:a14="http://schemas.microsoft.com/office/drawing/2010/main" val="0"/>
              </a:ext>
            </a:extLst>
          </a:blip>
          <a:srcRect/>
          <a:stretch>
            <a:fillRect/>
          </a:stretch>
        </p:blipFill>
        <p:spPr bwMode="auto">
          <a:xfrm>
            <a:off x="776713" y="1233986"/>
            <a:ext cx="3617866" cy="5521656"/>
          </a:xfrm>
          <a:prstGeom prst="rect">
            <a:avLst/>
          </a:prstGeom>
          <a:noFill/>
          <a:ln>
            <a:noFill/>
          </a:ln>
        </p:spPr>
      </p:pic>
      <p:pic>
        <p:nvPicPr>
          <p:cNvPr id="2" name="Picture 1"/>
          <p:cNvPicPr>
            <a:picLocks noChangeAspect="1"/>
          </p:cNvPicPr>
          <p:nvPr/>
        </p:nvPicPr>
        <p:blipFill>
          <a:blip r:embed="rId4"/>
          <a:stretch>
            <a:fillRect/>
          </a:stretch>
        </p:blipFill>
        <p:spPr>
          <a:xfrm>
            <a:off x="4832445" y="1264803"/>
            <a:ext cx="3533633" cy="5490839"/>
          </a:xfrm>
          <a:prstGeom prst="rect">
            <a:avLst/>
          </a:prstGeom>
        </p:spPr>
      </p:pic>
    </p:spTree>
    <p:extLst>
      <p:ext uri="{BB962C8B-B14F-4D97-AF65-F5344CB8AC3E}">
        <p14:creationId xmlns:p14="http://schemas.microsoft.com/office/powerpoint/2010/main" val="403893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3" name="Picture 2" descr="D:\BAITAP\LAPTRINHANDROID\hinh_android\kiemtra_lamhaychua.PNG"/>
          <p:cNvPicPr/>
          <p:nvPr/>
        </p:nvPicPr>
        <p:blipFill>
          <a:blip r:embed="rId3">
            <a:extLst>
              <a:ext uri="{28A0092B-C50C-407E-A947-70E740481C1C}">
                <a14:useLocalDpi xmlns:a14="http://schemas.microsoft.com/office/drawing/2010/main" val="0"/>
              </a:ext>
            </a:extLst>
          </a:blip>
          <a:srcRect/>
          <a:stretch>
            <a:fillRect/>
          </a:stretch>
        </p:blipFill>
        <p:spPr bwMode="auto">
          <a:xfrm>
            <a:off x="844311" y="1243794"/>
            <a:ext cx="3444959" cy="535305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4050" y="1243794"/>
            <a:ext cx="3444959" cy="5353050"/>
          </a:xfrm>
          <a:prstGeom prst="rect">
            <a:avLst/>
          </a:prstGeom>
        </p:spPr>
      </p:pic>
    </p:spTree>
    <p:extLst>
      <p:ext uri="{BB962C8B-B14F-4D97-AF65-F5344CB8AC3E}">
        <p14:creationId xmlns:p14="http://schemas.microsoft.com/office/powerpoint/2010/main" val="75833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32" y="1228298"/>
            <a:ext cx="3505405" cy="54016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983" y="1228298"/>
            <a:ext cx="3505405" cy="5401648"/>
          </a:xfrm>
          <a:prstGeom prst="rect">
            <a:avLst/>
          </a:prstGeom>
        </p:spPr>
      </p:pic>
    </p:spTree>
    <p:extLst>
      <p:ext uri="{BB962C8B-B14F-4D97-AF65-F5344CB8AC3E}">
        <p14:creationId xmlns:p14="http://schemas.microsoft.com/office/powerpoint/2010/main" val="195150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3" name="Picture 2" descr="D:\BAITAP\LAPTRINHANDROID\hinh\them cau hoi.PNG"/>
          <p:cNvPicPr/>
          <p:nvPr/>
        </p:nvPicPr>
        <p:blipFill>
          <a:blip r:embed="rId3">
            <a:extLst>
              <a:ext uri="{28A0092B-C50C-407E-A947-70E740481C1C}">
                <a14:useLocalDpi xmlns:a14="http://schemas.microsoft.com/office/drawing/2010/main" val="0"/>
              </a:ext>
            </a:extLst>
          </a:blip>
          <a:srcRect/>
          <a:stretch>
            <a:fillRect/>
          </a:stretch>
        </p:blipFill>
        <p:spPr bwMode="auto">
          <a:xfrm>
            <a:off x="2802951" y="1249267"/>
            <a:ext cx="3747974" cy="5424488"/>
          </a:xfrm>
          <a:prstGeom prst="rect">
            <a:avLst/>
          </a:prstGeom>
          <a:noFill/>
          <a:ln>
            <a:noFill/>
          </a:ln>
        </p:spPr>
      </p:pic>
    </p:spTree>
    <p:extLst>
      <p:ext uri="{BB962C8B-B14F-4D97-AF65-F5344CB8AC3E}">
        <p14:creationId xmlns:p14="http://schemas.microsoft.com/office/powerpoint/2010/main" val="352141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804010" y="1160058"/>
            <a:ext cx="3573364" cy="5552577"/>
          </a:xfrm>
          <a:prstGeom prst="rect">
            <a:avLst/>
          </a:prstGeom>
        </p:spPr>
      </p:pic>
      <p:pic>
        <p:nvPicPr>
          <p:cNvPr id="5" name="Picture 4"/>
          <p:cNvPicPr>
            <a:picLocks noChangeAspect="1"/>
          </p:cNvPicPr>
          <p:nvPr/>
        </p:nvPicPr>
        <p:blipFill>
          <a:blip r:embed="rId4"/>
          <a:stretch>
            <a:fillRect/>
          </a:stretch>
        </p:blipFill>
        <p:spPr>
          <a:xfrm>
            <a:off x="791570" y="1160060"/>
            <a:ext cx="3573363" cy="5552575"/>
          </a:xfrm>
          <a:prstGeom prst="rect">
            <a:avLst/>
          </a:prstGeom>
        </p:spPr>
      </p:pic>
    </p:spTree>
    <p:extLst>
      <p:ext uri="{BB962C8B-B14F-4D97-AF65-F5344CB8AC3E}">
        <p14:creationId xmlns:p14="http://schemas.microsoft.com/office/powerpoint/2010/main" val="64473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CÔNG VIỆC</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508871129"/>
              </p:ext>
            </p:extLst>
          </p:nvPr>
        </p:nvGraphicFramePr>
        <p:xfrm>
          <a:off x="520698" y="1727200"/>
          <a:ext cx="8102602" cy="4214226"/>
        </p:xfrm>
        <a:graphic>
          <a:graphicData uri="http://schemas.openxmlformats.org/drawingml/2006/table">
            <a:tbl>
              <a:tblPr firstRow="1" bandRow="1">
                <a:tableStyleId>{08FB837D-C827-4EFA-A057-4D05807E0F7C}</a:tableStyleId>
              </a:tblPr>
              <a:tblGrid>
                <a:gridCol w="4051301">
                  <a:extLst>
                    <a:ext uri="{9D8B030D-6E8A-4147-A177-3AD203B41FA5}">
                      <a16:colId xmlns:a16="http://schemas.microsoft.com/office/drawing/2014/main" val="3892408030"/>
                    </a:ext>
                  </a:extLst>
                </a:gridCol>
                <a:gridCol w="4051301">
                  <a:extLst>
                    <a:ext uri="{9D8B030D-6E8A-4147-A177-3AD203B41FA5}">
                      <a16:colId xmlns:a16="http://schemas.microsoft.com/office/drawing/2014/main" val="2469432406"/>
                    </a:ext>
                  </a:extLst>
                </a:gridCol>
              </a:tblGrid>
              <a:tr h="540172">
                <a:tc>
                  <a:txBody>
                    <a:bodyPr/>
                    <a:lstStyle/>
                    <a:p>
                      <a:pPr algn="ctr"/>
                      <a:endParaRPr lang="en-US" smtClean="0">
                        <a:solidFill>
                          <a:schemeClr val="bg1"/>
                        </a:solidFill>
                      </a:endParaRPr>
                    </a:p>
                    <a:p>
                      <a:pPr algn="ctr"/>
                      <a:r>
                        <a:rPr lang="en-US" smtClean="0">
                          <a:solidFill>
                            <a:schemeClr val="bg1"/>
                          </a:solidFill>
                        </a:rPr>
                        <a:t>THÀNH</a:t>
                      </a:r>
                      <a:r>
                        <a:rPr lang="en-US" baseline="0" smtClean="0">
                          <a:solidFill>
                            <a:schemeClr val="bg1"/>
                          </a:solidFill>
                        </a:rPr>
                        <a:t> VIÊN</a:t>
                      </a:r>
                      <a:endParaRPr lang="en-US">
                        <a:solidFill>
                          <a:schemeClr val="bg1"/>
                        </a:solidFill>
                      </a:endParaRPr>
                    </a:p>
                  </a:txBody>
                  <a:tcPr/>
                </a:tc>
                <a:tc>
                  <a:txBody>
                    <a:bodyPr/>
                    <a:lstStyle/>
                    <a:p>
                      <a:pPr algn="ctr"/>
                      <a:endParaRPr lang="en-US" smtClean="0">
                        <a:solidFill>
                          <a:schemeClr val="bg1"/>
                        </a:solidFill>
                      </a:endParaRPr>
                    </a:p>
                    <a:p>
                      <a:pPr algn="ctr"/>
                      <a:r>
                        <a:rPr lang="en-US" smtClean="0">
                          <a:solidFill>
                            <a:schemeClr val="bg1"/>
                          </a:solidFill>
                        </a:rPr>
                        <a:t>CÔNG</a:t>
                      </a:r>
                      <a:r>
                        <a:rPr lang="en-US" baseline="0" smtClean="0">
                          <a:solidFill>
                            <a:schemeClr val="bg1"/>
                          </a:solidFill>
                        </a:rPr>
                        <a:t> VIỆC</a:t>
                      </a:r>
                      <a:endParaRPr lang="en-US">
                        <a:solidFill>
                          <a:schemeClr val="bg1"/>
                        </a:solidFill>
                      </a:endParaRPr>
                    </a:p>
                  </a:txBody>
                  <a:tcPr/>
                </a:tc>
                <a:extLst>
                  <a:ext uri="{0D108BD9-81ED-4DB2-BD59-A6C34878D82A}">
                    <a16:rowId xmlns:a16="http://schemas.microsoft.com/office/drawing/2014/main" val="675145466"/>
                  </a:ext>
                </a:extLst>
              </a:tr>
              <a:tr h="898187">
                <a:tc>
                  <a:txBody>
                    <a:bodyPr/>
                    <a:lstStyle/>
                    <a:p>
                      <a:pPr algn="ctr"/>
                      <a:endParaRPr lang="en-US" smtClean="0">
                        <a:solidFill>
                          <a:schemeClr val="tx1"/>
                        </a:solidFill>
                      </a:endParaRPr>
                    </a:p>
                    <a:p>
                      <a:pPr algn="ctr"/>
                      <a:r>
                        <a:rPr lang="en-US" smtClean="0">
                          <a:solidFill>
                            <a:schemeClr val="tx1"/>
                          </a:solidFill>
                        </a:rPr>
                        <a:t>LÊ</a:t>
                      </a:r>
                      <a:r>
                        <a:rPr lang="en-US" baseline="0" smtClean="0">
                          <a:solidFill>
                            <a:schemeClr val="tx1"/>
                          </a:solidFill>
                        </a:rPr>
                        <a:t> MINH NHẬT</a:t>
                      </a:r>
                      <a:endParaRPr lang="en-US">
                        <a:solidFill>
                          <a:schemeClr val="tx1"/>
                        </a:solidFill>
                      </a:endParaRPr>
                    </a:p>
                  </a:txBody>
                  <a:tcPr/>
                </a:tc>
                <a:tc>
                  <a:txBody>
                    <a:bodyPr/>
                    <a:lstStyle/>
                    <a:p>
                      <a:r>
                        <a:rPr lang="en-US" smtClean="0">
                          <a:solidFill>
                            <a:schemeClr val="tx1"/>
                          </a:solidFill>
                        </a:rPr>
                        <a:t>TÌM</a:t>
                      </a:r>
                      <a:r>
                        <a:rPr lang="en-US" baseline="0" smtClean="0">
                          <a:solidFill>
                            <a:schemeClr val="tx1"/>
                          </a:solidFill>
                        </a:rPr>
                        <a:t> HIỂU VÀ THỰC HIỆN CHỨC NĂNG LÀM BÀI TEST, ĐẾM THỜI GIAN, KIỂM TRA SỐ CÂU ĐÃ LÀM, KIỂM TRA CÂU ĐÚNG CÂU SAI,</a:t>
                      </a:r>
                    </a:p>
                    <a:p>
                      <a:r>
                        <a:rPr lang="en-US" baseline="0" smtClean="0">
                          <a:solidFill>
                            <a:schemeClr val="tx1"/>
                          </a:solidFill>
                        </a:rPr>
                        <a:t>CHƠI LẠI.</a:t>
                      </a:r>
                      <a:endParaRPr lang="en-US">
                        <a:solidFill>
                          <a:schemeClr val="tx1"/>
                        </a:solidFill>
                      </a:endParaRPr>
                    </a:p>
                  </a:txBody>
                  <a:tcPr/>
                </a:tc>
                <a:extLst>
                  <a:ext uri="{0D108BD9-81ED-4DB2-BD59-A6C34878D82A}">
                    <a16:rowId xmlns:a16="http://schemas.microsoft.com/office/drawing/2014/main" val="944354270"/>
                  </a:ext>
                </a:extLst>
              </a:tr>
              <a:tr h="892147">
                <a:tc>
                  <a:txBody>
                    <a:bodyPr/>
                    <a:lstStyle/>
                    <a:p>
                      <a:pPr algn="ctr"/>
                      <a:endParaRPr lang="en-US" smtClean="0">
                        <a:solidFill>
                          <a:schemeClr val="tx1"/>
                        </a:solidFill>
                      </a:endParaRPr>
                    </a:p>
                    <a:p>
                      <a:pPr algn="ctr"/>
                      <a:r>
                        <a:rPr lang="en-US" smtClean="0">
                          <a:solidFill>
                            <a:schemeClr val="tx1"/>
                          </a:solidFill>
                        </a:rPr>
                        <a:t>NGUYỄN</a:t>
                      </a:r>
                      <a:r>
                        <a:rPr lang="en-US" baseline="0" smtClean="0">
                          <a:solidFill>
                            <a:schemeClr val="tx1"/>
                          </a:solidFill>
                        </a:rPr>
                        <a:t> THANH TÙNG</a:t>
                      </a:r>
                      <a:endParaRPr lang="en-US">
                        <a:solidFill>
                          <a:schemeClr val="tx1"/>
                        </a:solidFill>
                      </a:endParaRPr>
                    </a:p>
                  </a:txBody>
                  <a:tcPr/>
                </a:tc>
                <a:tc>
                  <a:txBody>
                    <a:bodyPr/>
                    <a:lstStyle/>
                    <a:p>
                      <a:r>
                        <a:rPr lang="en-US" smtClean="0">
                          <a:solidFill>
                            <a:schemeClr val="tx1"/>
                          </a:solidFill>
                        </a:rPr>
                        <a:t>TÌM</a:t>
                      </a:r>
                      <a:r>
                        <a:rPr lang="en-US" baseline="0" smtClean="0">
                          <a:solidFill>
                            <a:schemeClr val="tx1"/>
                          </a:solidFill>
                        </a:rPr>
                        <a:t> HIỂU VÀ THỰC HIỆN CHỨC NĂNG ÔN TẬP, TÌM KIẾM, PHẦN MỀM, NHÀ PHÁT TRIỂN, LÀM CƠ SỞ DỮ LIỆU, SLIDE BÁO CÁO.</a:t>
                      </a:r>
                      <a:endParaRPr lang="en-US">
                        <a:solidFill>
                          <a:schemeClr val="tx1"/>
                        </a:solidFill>
                      </a:endParaRPr>
                    </a:p>
                  </a:txBody>
                  <a:tcPr/>
                </a:tc>
                <a:extLst>
                  <a:ext uri="{0D108BD9-81ED-4DB2-BD59-A6C34878D82A}">
                    <a16:rowId xmlns:a16="http://schemas.microsoft.com/office/drawing/2014/main" val="3756818177"/>
                  </a:ext>
                </a:extLst>
              </a:tr>
              <a:tr h="892147">
                <a:tc>
                  <a:txBody>
                    <a:bodyPr/>
                    <a:lstStyle/>
                    <a:p>
                      <a:pPr algn="ctr"/>
                      <a:endParaRPr lang="en-US" smtClean="0">
                        <a:solidFill>
                          <a:schemeClr val="tx1"/>
                        </a:solidFill>
                      </a:endParaRPr>
                    </a:p>
                    <a:p>
                      <a:pPr algn="ctr"/>
                      <a:r>
                        <a:rPr lang="en-US" smtClean="0">
                          <a:solidFill>
                            <a:schemeClr val="tx1"/>
                          </a:solidFill>
                        </a:rPr>
                        <a:t>NGUYỄN</a:t>
                      </a:r>
                      <a:r>
                        <a:rPr lang="en-US" baseline="0" smtClean="0">
                          <a:solidFill>
                            <a:schemeClr val="tx1"/>
                          </a:solidFill>
                        </a:rPr>
                        <a:t> TÚ TOÀN</a:t>
                      </a:r>
                      <a:endParaRPr lang="en-US">
                        <a:solidFill>
                          <a:schemeClr val="tx1"/>
                        </a:solidFill>
                      </a:endParaRPr>
                    </a:p>
                  </a:txBody>
                  <a:tcPr/>
                </a:tc>
                <a:tc>
                  <a:txBody>
                    <a:bodyPr/>
                    <a:lstStyle/>
                    <a:p>
                      <a:r>
                        <a:rPr lang="en-US" smtClean="0">
                          <a:solidFill>
                            <a:schemeClr val="tx1"/>
                          </a:solidFill>
                        </a:rPr>
                        <a:t>TÌM</a:t>
                      </a:r>
                      <a:r>
                        <a:rPr lang="en-US" baseline="0" smtClean="0">
                          <a:solidFill>
                            <a:schemeClr val="tx1"/>
                          </a:solidFill>
                        </a:rPr>
                        <a:t> HIỂU VÀ THỰC HIỆN CHỨC ĂN LƯU ĐIỂM, THÊM, SỬA, XÓA CÂU HỎI, HƯỚNG DẪN, THOÁT ỨNG DỤNG.</a:t>
                      </a:r>
                      <a:endParaRPr lang="en-US">
                        <a:solidFill>
                          <a:schemeClr val="tx1"/>
                        </a:solidFill>
                      </a:endParaRPr>
                    </a:p>
                  </a:txBody>
                  <a:tcPr/>
                </a:tc>
                <a:extLst>
                  <a:ext uri="{0D108BD9-81ED-4DB2-BD59-A6C34878D82A}">
                    <a16:rowId xmlns:a16="http://schemas.microsoft.com/office/drawing/2014/main" val="702629951"/>
                  </a:ext>
                </a:extLst>
              </a:tr>
              <a:tr h="892147">
                <a:tc>
                  <a:txBody>
                    <a:bodyPr/>
                    <a:lstStyle/>
                    <a:p>
                      <a:pPr algn="ctr"/>
                      <a:endParaRPr lang="en-US" smtClean="0">
                        <a:solidFill>
                          <a:schemeClr val="tx1"/>
                        </a:solidFill>
                      </a:endParaRPr>
                    </a:p>
                    <a:p>
                      <a:pPr algn="ctr"/>
                      <a:r>
                        <a:rPr lang="en-US" smtClean="0">
                          <a:solidFill>
                            <a:schemeClr val="tx1"/>
                          </a:solidFill>
                        </a:rPr>
                        <a:t>TẤT</a:t>
                      </a:r>
                      <a:r>
                        <a:rPr lang="en-US" baseline="0" smtClean="0">
                          <a:solidFill>
                            <a:schemeClr val="tx1"/>
                          </a:solidFill>
                        </a:rPr>
                        <a:t> CẢ THÀNH VIÊN</a:t>
                      </a:r>
                      <a:endParaRPr lang="en-US">
                        <a:solidFill>
                          <a:schemeClr val="tx1"/>
                        </a:solidFill>
                      </a:endParaRPr>
                    </a:p>
                  </a:txBody>
                  <a:tcPr/>
                </a:tc>
                <a:tc>
                  <a:txBody>
                    <a:bodyPr/>
                    <a:lstStyle/>
                    <a:p>
                      <a:r>
                        <a:rPr lang="en-US" smtClean="0">
                          <a:solidFill>
                            <a:schemeClr val="tx1"/>
                          </a:solidFill>
                        </a:rPr>
                        <a:t>LÀM</a:t>
                      </a:r>
                      <a:r>
                        <a:rPr lang="en-US" baseline="0" smtClean="0">
                          <a:solidFill>
                            <a:schemeClr val="tx1"/>
                          </a:solidFill>
                        </a:rPr>
                        <a:t> BÀI BÁO CÁO</a:t>
                      </a:r>
                      <a:endParaRPr lang="en-US">
                        <a:solidFill>
                          <a:schemeClr val="tx1"/>
                        </a:solidFill>
                      </a:endParaRPr>
                    </a:p>
                  </a:txBody>
                  <a:tcPr/>
                </a:tc>
                <a:extLst>
                  <a:ext uri="{0D108BD9-81ED-4DB2-BD59-A6C34878D82A}">
                    <a16:rowId xmlns:a16="http://schemas.microsoft.com/office/drawing/2014/main" val="3872136959"/>
                  </a:ext>
                </a:extLst>
              </a:tr>
            </a:tbl>
          </a:graphicData>
        </a:graphic>
      </p:graphicFrame>
    </p:spTree>
    <p:extLst>
      <p:ext uri="{BB962C8B-B14F-4D97-AF65-F5344CB8AC3E}">
        <p14:creationId xmlns:p14="http://schemas.microsoft.com/office/powerpoint/2010/main" val="4224500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3" name="Picture 2" descr="D:\BAITAP\LAPTRINHANDROID\hinh_android\gioithieu.PNG"/>
          <p:cNvPicPr/>
          <p:nvPr/>
        </p:nvPicPr>
        <p:blipFill>
          <a:blip r:embed="rId3">
            <a:extLst>
              <a:ext uri="{28A0092B-C50C-407E-A947-70E740481C1C}">
                <a14:useLocalDpi xmlns:a14="http://schemas.microsoft.com/office/drawing/2010/main" val="0"/>
              </a:ext>
            </a:extLst>
          </a:blip>
          <a:srcRect/>
          <a:stretch>
            <a:fillRect/>
          </a:stretch>
        </p:blipFill>
        <p:spPr bwMode="auto">
          <a:xfrm>
            <a:off x="1132764" y="1344517"/>
            <a:ext cx="3288177" cy="5247352"/>
          </a:xfrm>
          <a:prstGeom prst="rect">
            <a:avLst/>
          </a:prstGeom>
          <a:noFill/>
          <a:ln>
            <a:noFill/>
          </a:ln>
        </p:spPr>
      </p:pic>
      <p:pic>
        <p:nvPicPr>
          <p:cNvPr id="4" name="Picture 3" descr="D:\BAITAP\LAPTRINHANDROID\hinh_android\nhaphattrien.PNG"/>
          <p:cNvPicPr/>
          <p:nvPr/>
        </p:nvPicPr>
        <p:blipFill>
          <a:blip r:embed="rId4">
            <a:extLst>
              <a:ext uri="{28A0092B-C50C-407E-A947-70E740481C1C}">
                <a14:useLocalDpi xmlns:a14="http://schemas.microsoft.com/office/drawing/2010/main" val="0"/>
              </a:ext>
            </a:extLst>
          </a:blip>
          <a:srcRect/>
          <a:stretch>
            <a:fillRect/>
          </a:stretch>
        </p:blipFill>
        <p:spPr bwMode="auto">
          <a:xfrm>
            <a:off x="4810125" y="1344517"/>
            <a:ext cx="3474066" cy="5192761"/>
          </a:xfrm>
          <a:prstGeom prst="rect">
            <a:avLst/>
          </a:prstGeom>
          <a:noFill/>
          <a:ln>
            <a:noFill/>
          </a:ln>
        </p:spPr>
      </p:pic>
    </p:spTree>
    <p:extLst>
      <p:ext uri="{BB962C8B-B14F-4D97-AF65-F5344CB8AC3E}">
        <p14:creationId xmlns:p14="http://schemas.microsoft.com/office/powerpoint/2010/main" val="9077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3200" b="1" smtClean="0">
                <a:latin typeface="Times New Roman" panose="02020603050405020304" pitchFamily="18" charset="0"/>
                <a:ea typeface="Helvetica" charset="0"/>
                <a:cs typeface="Times New Roman" panose="02020603050405020304" pitchFamily="18" charset="0"/>
              </a:rPr>
              <a:t>Hình ảnh TestBlock C</a:t>
            </a:r>
            <a:endParaRPr lang="en-US" sz="3200" b="1" dirty="0">
              <a:latin typeface="Times New Roman" panose="02020603050405020304" pitchFamily="18" charset="0"/>
              <a:ea typeface="Helvetica"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764239" y="1135500"/>
            <a:ext cx="3615519" cy="5618080"/>
          </a:xfrm>
          <a:prstGeom prst="rect">
            <a:avLst/>
          </a:prstGeom>
        </p:spPr>
      </p:pic>
    </p:spTree>
    <p:extLst>
      <p:ext uri="{BB962C8B-B14F-4D97-AF65-F5344CB8AC3E}">
        <p14:creationId xmlns:p14="http://schemas.microsoft.com/office/powerpoint/2010/main" val="67272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CB35-5681-48CF-AF43-A1A54E0491D2}"/>
              </a:ext>
            </a:extLst>
          </p:cNvPr>
          <p:cNvSpPr>
            <a:spLocks noGrp="1"/>
          </p:cNvSpPr>
          <p:nvPr>
            <p:ph type="ctrTitle"/>
          </p:nvPr>
        </p:nvSpPr>
        <p:spPr>
          <a:xfrm>
            <a:off x="1378634" y="2335237"/>
            <a:ext cx="6639951" cy="2180492"/>
          </a:xfrm>
        </p:spPr>
        <p:txBody>
          <a:bodyPr/>
          <a:lstStyle/>
          <a:p>
            <a:r>
              <a:rPr lang="en-US" b="1" u="sng"/>
              <a:t>DEMO PHẦN MỀM</a:t>
            </a:r>
          </a:p>
        </p:txBody>
      </p:sp>
    </p:spTree>
    <p:extLst>
      <p:ext uri="{BB962C8B-B14F-4D97-AF65-F5344CB8AC3E}">
        <p14:creationId xmlns:p14="http://schemas.microsoft.com/office/powerpoint/2010/main" val="4039336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idx="4294967295"/>
          </p:nvPr>
        </p:nvSpPr>
        <p:spPr>
          <a:xfrm>
            <a:off x="1442100" y="3025525"/>
            <a:ext cx="6259800" cy="1546500"/>
          </a:xfrm>
          <a:prstGeom prst="rect">
            <a:avLst/>
          </a:prstGeom>
          <a:noFill/>
        </p:spPr>
        <p:txBody>
          <a:bodyPr lIns="91425" tIns="91425" rIns="91425" bIns="91425" anchor="ctr" anchorCtr="0">
            <a:noAutofit/>
          </a:bodyPr>
          <a:lstStyle/>
          <a:p>
            <a:pPr lvl="0" algn="ctr" rtl="0">
              <a:spcBef>
                <a:spcPts val="0"/>
              </a:spcBef>
              <a:buNone/>
            </a:pPr>
            <a:r>
              <a:rPr lang="en-US" sz="6000" b="1">
                <a:solidFill>
                  <a:srgbClr val="222222"/>
                </a:solidFill>
                <a:latin typeface="Helvetica" charset="0"/>
                <a:ea typeface="Helvetica" charset="0"/>
                <a:cs typeface="Helvetica" charset="0"/>
                <a:sym typeface="Raleway"/>
              </a:rPr>
              <a:t>KẾT LUẬN</a:t>
            </a:r>
            <a:endParaRPr lang="en" sz="6000" b="1" dirty="0">
              <a:solidFill>
                <a:srgbClr val="222222"/>
              </a:solidFill>
              <a:latin typeface="Helvetica" charset="0"/>
              <a:ea typeface="Helvetica" charset="0"/>
              <a:cs typeface="Helvetica" charset="0"/>
              <a:sym typeface="Raleway"/>
            </a:endParaRPr>
          </a:p>
        </p:txBody>
      </p:sp>
      <p:sp>
        <p:nvSpPr>
          <p:cNvPr id="100" name="Shape 100"/>
          <p:cNvSpPr txBox="1">
            <a:spLocks noGrp="1"/>
          </p:cNvSpPr>
          <p:nvPr>
            <p:ph type="subTitle" idx="4294967295"/>
          </p:nvPr>
        </p:nvSpPr>
        <p:spPr>
          <a:xfrm>
            <a:off x="1323530" y="4480306"/>
            <a:ext cx="6769891" cy="830745"/>
          </a:xfrm>
          <a:prstGeom prst="rect">
            <a:avLst/>
          </a:prstGeom>
        </p:spPr>
        <p:txBody>
          <a:bodyPr lIns="91425" tIns="91425" rIns="91425" bIns="91425" anchor="t" anchorCtr="0">
            <a:noAutofit/>
          </a:bodyPr>
          <a:lstStyle/>
          <a:p>
            <a:pPr lvl="0" algn="ctr">
              <a:spcBef>
                <a:spcPts val="0"/>
              </a:spcBef>
              <a:buNone/>
            </a:pPr>
            <a:r>
              <a:rPr lang="en-US" b="1" u="sng">
                <a:solidFill>
                  <a:srgbClr val="C00000"/>
                </a:solidFill>
              </a:rPr>
              <a:t>Xây dựng </a:t>
            </a:r>
            <a:r>
              <a:rPr lang="en-US" b="1" u="sng" smtClean="0">
                <a:solidFill>
                  <a:srgbClr val="C00000"/>
                </a:solidFill>
              </a:rPr>
              <a:t>ứng dụng trắc nghiệm khối C.</a:t>
            </a:r>
            <a:endParaRPr lang="en" sz="2000" b="1" u="sng" dirty="0">
              <a:solidFill>
                <a:srgbClr val="C00000"/>
              </a:solidFill>
              <a:latin typeface="Helvetica" charset="0"/>
              <a:ea typeface="Helvetica" charset="0"/>
              <a:cs typeface="Helvetica" charset="0"/>
              <a:sym typeface="Merriweather"/>
            </a:endParaRPr>
          </a:p>
        </p:txBody>
      </p:sp>
      <p:sp>
        <p:nvSpPr>
          <p:cNvPr id="101" name="Shape 101"/>
          <p:cNvSpPr/>
          <p:nvPr/>
        </p:nvSpPr>
        <p:spPr>
          <a:xfrm>
            <a:off x="3125100" y="259400"/>
            <a:ext cx="2893800" cy="2893800"/>
          </a:xfrm>
          <a:prstGeom prst="diamond">
            <a:avLst/>
          </a:prstGeom>
          <a:solidFill>
            <a:srgbClr val="222222"/>
          </a:solidFill>
          <a:ln w="38100"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grpSp>
        <p:nvGrpSpPr>
          <p:cNvPr id="102" name="Shape 102"/>
          <p:cNvGrpSpPr/>
          <p:nvPr/>
        </p:nvGrpSpPr>
        <p:grpSpPr>
          <a:xfrm>
            <a:off x="4128475" y="1233754"/>
            <a:ext cx="887048" cy="945101"/>
            <a:chOff x="5970800" y="1619250"/>
            <a:chExt cx="428650" cy="456725"/>
          </a:xfrm>
        </p:grpSpPr>
        <p:sp>
          <p:nvSpPr>
            <p:cNvPr id="103" name="Shape 103"/>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4" name="Shape 104"/>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5" name="Shape 105"/>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6" name="Shape 106"/>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7" name="Shape 107"/>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idx="4294967295"/>
          </p:nvPr>
        </p:nvSpPr>
        <p:spPr>
          <a:xfrm>
            <a:off x="685800" y="1632899"/>
            <a:ext cx="7772400" cy="936899"/>
          </a:xfrm>
          <a:prstGeom prst="rect">
            <a:avLst/>
          </a:prstGeom>
          <a:noFill/>
        </p:spPr>
        <p:txBody>
          <a:bodyPr lIns="91425" tIns="91425" rIns="91425" bIns="91425" anchor="ctr" anchorCtr="0">
            <a:noAutofit/>
          </a:bodyPr>
          <a:lstStyle/>
          <a:p>
            <a:pPr lvl="0"/>
            <a:r>
              <a:rPr lang="vi-VN" sz="2400" dirty="0">
                <a:solidFill>
                  <a:srgbClr val="C00000"/>
                </a:solidFill>
              </a:rPr>
              <a:t> Rất hân hạnh và cám ơn hội đồng đã tham dự buổi báo cáo.</a:t>
            </a:r>
            <a:endParaRPr lang="en" sz="2400" dirty="0">
              <a:solidFill>
                <a:srgbClr val="C00000"/>
              </a:solidFill>
            </a:endParaRPr>
          </a:p>
        </p:txBody>
      </p:sp>
      <p:sp>
        <p:nvSpPr>
          <p:cNvPr id="73" name="Shape 73"/>
          <p:cNvSpPr txBox="1">
            <a:spLocks noGrp="1"/>
          </p:cNvSpPr>
          <p:nvPr>
            <p:ph type="subTitle" idx="4294967295"/>
          </p:nvPr>
        </p:nvSpPr>
        <p:spPr>
          <a:xfrm>
            <a:off x="728400" y="2440898"/>
            <a:ext cx="7772400" cy="1157251"/>
          </a:xfrm>
          <a:prstGeom prst="rect">
            <a:avLst/>
          </a:prstGeom>
        </p:spPr>
        <p:txBody>
          <a:bodyPr lIns="91425" tIns="91425" rIns="91425" bIns="91425" anchor="t" anchorCtr="0">
            <a:noAutofit/>
          </a:bodyPr>
          <a:lstStyle/>
          <a:p>
            <a:pPr lvl="0" algn="ctr">
              <a:spcBef>
                <a:spcPts val="0"/>
              </a:spcBef>
              <a:buNone/>
            </a:pPr>
            <a:r>
              <a:rPr lang="vi-VN" sz="3600" b="1" dirty="0">
                <a:solidFill>
                  <a:schemeClr val="tx1"/>
                </a:solidFill>
              </a:rPr>
              <a:t>Xin mời nhận xét và </a:t>
            </a:r>
          </a:p>
          <a:p>
            <a:pPr lvl="0" algn="ctr">
              <a:spcBef>
                <a:spcPts val="0"/>
              </a:spcBef>
              <a:buNone/>
            </a:pPr>
            <a:r>
              <a:rPr lang="vi-VN" sz="3600" b="1" dirty="0">
                <a:solidFill>
                  <a:schemeClr val="tx1"/>
                </a:solidFill>
              </a:rPr>
              <a:t>đặt câu hỏi</a:t>
            </a:r>
            <a:endParaRPr lang="en" sz="3600" b="1" dirty="0">
              <a:solidFill>
                <a:schemeClr val="tx1"/>
              </a:solidFill>
            </a:endParaRPr>
          </a:p>
        </p:txBody>
      </p:sp>
      <p:sp>
        <p:nvSpPr>
          <p:cNvPr id="74" name="Shape 74"/>
          <p:cNvSpPr txBox="1">
            <a:spLocks noGrp="1"/>
          </p:cNvSpPr>
          <p:nvPr>
            <p:ph type="body" idx="4294967295"/>
          </p:nvPr>
        </p:nvSpPr>
        <p:spPr>
          <a:xfrm>
            <a:off x="685800" y="4542393"/>
            <a:ext cx="7772400" cy="1512831"/>
          </a:xfrm>
          <a:prstGeom prst="rect">
            <a:avLst/>
          </a:prstGeom>
        </p:spPr>
        <p:txBody>
          <a:bodyPr lIns="91425" tIns="91425" rIns="91425" bIns="91425" anchor="t" anchorCtr="0">
            <a:noAutofit/>
          </a:bodyPr>
          <a:lstStyle/>
          <a:p>
            <a:pPr lvl="0" algn="ctr" rtl="0">
              <a:spcBef>
                <a:spcPts val="0"/>
              </a:spcBef>
              <a:buNone/>
            </a:pPr>
            <a:endParaRPr sz="1800" dirty="0"/>
          </a:p>
          <a:p>
            <a:pPr lvl="0" algn="ctr">
              <a:spcBef>
                <a:spcPts val="0"/>
              </a:spcBef>
              <a:buNone/>
            </a:pPr>
            <a:r>
              <a:rPr lang="en-US" sz="1800" dirty="0">
                <a:solidFill>
                  <a:schemeClr val="tx1"/>
                </a:solidFill>
              </a:rPr>
              <a:t>M</a:t>
            </a:r>
            <a:r>
              <a:rPr lang="vi-VN" sz="1800" dirty="0">
                <a:solidFill>
                  <a:schemeClr val="tx1"/>
                </a:solidFill>
              </a:rPr>
              <a:t>ade </a:t>
            </a:r>
            <a:r>
              <a:rPr lang="vi-VN" sz="1800">
                <a:solidFill>
                  <a:schemeClr val="tx1"/>
                </a:solidFill>
              </a:rPr>
              <a:t>by </a:t>
            </a:r>
            <a:r>
              <a:rPr lang="en-US" sz="1800">
                <a:solidFill>
                  <a:schemeClr val="tx1"/>
                </a:solidFill>
              </a:rPr>
              <a:t>Thanh Tùng</a:t>
            </a:r>
            <a:r>
              <a:rPr lang="en" sz="1800">
                <a:solidFill>
                  <a:schemeClr val="tx1"/>
                </a:solidFill>
              </a:rPr>
              <a:t>:</a:t>
            </a:r>
            <a:endParaRPr lang="vi-VN" sz="1800" dirty="0">
              <a:solidFill>
                <a:schemeClr val="tx1"/>
              </a:solidFill>
            </a:endParaRPr>
          </a:p>
          <a:p>
            <a:pPr lvl="0" algn="ctr">
              <a:spcBef>
                <a:spcPts val="0"/>
              </a:spcBef>
              <a:buNone/>
            </a:pPr>
            <a:r>
              <a:rPr lang="en-US" sz="1800">
                <a:solidFill>
                  <a:schemeClr val="tx1"/>
                </a:solidFill>
              </a:rPr>
              <a:t>14004104@student.vlute.edu.vn</a:t>
            </a:r>
            <a:endParaRPr lang="en" sz="1800" dirty="0">
              <a:solidFill>
                <a:schemeClr val="tx1"/>
              </a:solidFill>
            </a:endParaRPr>
          </a:p>
          <a:p>
            <a:pPr lvl="0" algn="ctr">
              <a:spcBef>
                <a:spcPts val="0"/>
              </a:spcBef>
              <a:buNone/>
            </a:pPr>
            <a:endParaRPr lang="en" sz="1800" dirty="0"/>
          </a:p>
        </p:txBody>
      </p:sp>
      <p:cxnSp>
        <p:nvCxnSpPr>
          <p:cNvPr id="76" name="Shape 76"/>
          <p:cNvCxnSpPr/>
          <p:nvPr/>
        </p:nvCxnSpPr>
        <p:spPr>
          <a:xfrm>
            <a:off x="3927600" y="4052289"/>
            <a:ext cx="1288800" cy="0"/>
          </a:xfrm>
          <a:prstGeom prst="straightConnector1">
            <a:avLst/>
          </a:prstGeom>
          <a:noFill/>
          <a:ln w="9525" cap="flat" cmpd="sng">
            <a:solidFill>
              <a:srgbClr val="222222"/>
            </a:solidFill>
            <a:prstDash val="solid"/>
            <a:round/>
            <a:headEnd type="none" w="lg" len="lg"/>
            <a:tailEnd type="none" w="lg" len="lg"/>
          </a:ln>
        </p:spPr>
      </p:cxnSp>
      <p:sp>
        <p:nvSpPr>
          <p:cNvPr id="77" name="Shape 77"/>
          <p:cNvSpPr/>
          <p:nvPr/>
        </p:nvSpPr>
        <p:spPr>
          <a:xfrm>
            <a:off x="4529400" y="4027671"/>
            <a:ext cx="85200" cy="85200"/>
          </a:xfrm>
          <a:prstGeom prst="diamond">
            <a:avLst/>
          </a:prstGeom>
          <a:solidFill>
            <a:srgbClr val="222222"/>
          </a:solidFill>
          <a:ln>
            <a:noFill/>
          </a:ln>
        </p:spPr>
        <p:txBody>
          <a:bodyPr lIns="91425" tIns="91425" rIns="91425" bIns="91425" anchor="ctr" anchorCtr="0">
            <a:noAutofit/>
          </a:bodyPr>
          <a:lstStyle/>
          <a:p>
            <a:pPr lvl="0">
              <a:spcBef>
                <a:spcPts val="0"/>
              </a:spcBef>
              <a:buNone/>
            </a:pPr>
            <a:endParaRPr/>
          </a:p>
        </p:txBody>
      </p:sp>
      <p:pic>
        <p:nvPicPr>
          <p:cNvPr id="4" name="Picture 3">
            <a:extLst>
              <a:ext uri="{FF2B5EF4-FFF2-40B4-BE49-F238E27FC236}">
                <a16:creationId xmlns:a16="http://schemas.microsoft.com/office/drawing/2014/main" id="{BB766656-17A3-4FA3-87EA-924043033DA4}"/>
              </a:ext>
            </a:extLst>
          </p:cNvPr>
          <p:cNvPicPr>
            <a:picLocks noChangeAspect="1"/>
          </p:cNvPicPr>
          <p:nvPr/>
        </p:nvPicPr>
        <p:blipFill>
          <a:blip r:embed="rId3"/>
          <a:stretch>
            <a:fillRect/>
          </a:stretch>
        </p:blipFill>
        <p:spPr>
          <a:xfrm>
            <a:off x="886264" y="720477"/>
            <a:ext cx="7343335" cy="866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2" name="Shape 192"/>
          <p:cNvSpPr txBox="1">
            <a:spLocks noGrp="1"/>
          </p:cNvSpPr>
          <p:nvPr>
            <p:ph type="title" idx="4294967295"/>
          </p:nvPr>
        </p:nvSpPr>
        <p:spPr>
          <a:xfrm>
            <a:off x="1810300" y="742400"/>
            <a:ext cx="5523599" cy="637200"/>
          </a:xfrm>
          <a:prstGeom prst="rect">
            <a:avLst/>
          </a:prstGeom>
        </p:spPr>
        <p:txBody>
          <a:bodyPr lIns="91425" tIns="91425" rIns="91425" bIns="91425" anchor="ctr" anchorCtr="0">
            <a:noAutofit/>
          </a:bodyPr>
          <a:lstStyle/>
          <a:p>
            <a:pPr lvl="0" rtl="0">
              <a:spcBef>
                <a:spcPts val="0"/>
              </a:spcBef>
              <a:buNone/>
            </a:pPr>
            <a:r>
              <a:rPr lang="en" sz="1800">
                <a:latin typeface="Helvetica" charset="0"/>
                <a:ea typeface="Helvetica" charset="0"/>
                <a:cs typeface="Helvetica" charset="0"/>
              </a:rPr>
              <a:t>Our process is easy</a:t>
            </a:r>
          </a:p>
        </p:txBody>
      </p:sp>
      <p:sp>
        <p:nvSpPr>
          <p:cNvPr id="193" name="Shape 193"/>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a:spcBef>
                <a:spcPts val="0"/>
              </a:spcBef>
              <a:buNone/>
            </a:pPr>
            <a:r>
              <a:rPr lang="vi-VN" sz="2400" b="1" dirty="0">
                <a:latin typeface="Helvetica" charset="0"/>
                <a:ea typeface="Helvetica" charset="0"/>
                <a:cs typeface="Helvetica" charset="0"/>
              </a:rPr>
              <a:t>NỘI DUNG TRÌNH BÀY</a:t>
            </a:r>
            <a:endParaRPr lang="en" sz="2400" b="1" dirty="0">
              <a:latin typeface="Helvetica" charset="0"/>
              <a:ea typeface="Helvetica" charset="0"/>
              <a:cs typeface="Helvetica" charset="0"/>
            </a:endParaRPr>
          </a:p>
        </p:txBody>
      </p:sp>
      <p:sp>
        <p:nvSpPr>
          <p:cNvPr id="7" name="Rectangle 6"/>
          <p:cNvSpPr/>
          <p:nvPr/>
        </p:nvSpPr>
        <p:spPr>
          <a:xfrm>
            <a:off x="279400" y="1892300"/>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GIỚI THIỆU</a:t>
            </a:r>
            <a:endParaRPr lang="en-US" sz="1800"/>
          </a:p>
        </p:txBody>
      </p:sp>
      <p:sp>
        <p:nvSpPr>
          <p:cNvPr id="16" name="Rectangle 15"/>
          <p:cNvSpPr/>
          <p:nvPr/>
        </p:nvSpPr>
        <p:spPr>
          <a:xfrm>
            <a:off x="1810300" y="2598737"/>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PHÂN TÍCH HỆ THỐNG</a:t>
            </a:r>
            <a:endParaRPr lang="en-US" sz="1800"/>
          </a:p>
        </p:txBody>
      </p:sp>
      <p:sp>
        <p:nvSpPr>
          <p:cNvPr id="17" name="Rectangle 16"/>
          <p:cNvSpPr/>
          <p:nvPr/>
        </p:nvSpPr>
        <p:spPr>
          <a:xfrm>
            <a:off x="2927350" y="3305174"/>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CÔNG CỤ THIẾT KẾ ỨNG DỤNG</a:t>
            </a:r>
            <a:endParaRPr lang="en-US" sz="1800"/>
          </a:p>
        </p:txBody>
      </p:sp>
      <p:sp>
        <p:nvSpPr>
          <p:cNvPr id="18" name="Rectangle 17"/>
          <p:cNvSpPr/>
          <p:nvPr/>
        </p:nvSpPr>
        <p:spPr>
          <a:xfrm>
            <a:off x="1810300" y="4011611"/>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THỬ NGHIỆM VÀ ĐÁNH GIÁ ỨNG DỤNG</a:t>
            </a:r>
            <a:endParaRPr lang="en-US" sz="1800"/>
          </a:p>
        </p:txBody>
      </p:sp>
      <p:sp>
        <p:nvSpPr>
          <p:cNvPr id="19" name="Rectangle 18"/>
          <p:cNvSpPr/>
          <p:nvPr/>
        </p:nvSpPr>
        <p:spPr>
          <a:xfrm>
            <a:off x="825500" y="4718048"/>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CÁC HÌNH ẢNH ỨNG DỤNG</a:t>
            </a:r>
            <a:endParaRPr lang="en-US" sz="1800"/>
          </a:p>
        </p:txBody>
      </p:sp>
      <p:sp>
        <p:nvSpPr>
          <p:cNvPr id="20" name="Rectangle 19"/>
          <p:cNvSpPr/>
          <p:nvPr/>
        </p:nvSpPr>
        <p:spPr>
          <a:xfrm>
            <a:off x="279400" y="5434585"/>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DEMO </a:t>
            </a:r>
            <a:endParaRPr lang="en-US"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Rectangle 4"/>
          <p:cNvSpPr/>
          <p:nvPr/>
        </p:nvSpPr>
        <p:spPr>
          <a:xfrm>
            <a:off x="436729" y="2633712"/>
            <a:ext cx="8311486" cy="4247317"/>
          </a:xfrm>
          <a:prstGeom prst="rect">
            <a:avLst/>
          </a:prstGeom>
        </p:spPr>
        <p:txBody>
          <a:bodyPr wrap="square">
            <a:spAutoFit/>
          </a:bodyPr>
          <a:lstStyle/>
          <a:p>
            <a:pPr algn="just">
              <a:lnSpc>
                <a:spcPct val="150000"/>
              </a:lnSpc>
            </a:pPr>
            <a:r>
              <a:rPr lang="en-US"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Với sự phát triển nhanh </a:t>
            </a:r>
            <a:r>
              <a:rPr lang="en-US" sz="200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chống </a:t>
            </a:r>
            <a:r>
              <a:rPr lang="en-US"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của khoa học và công nghệ thông tin. Đi cùng với sự phát triển của ngành công nghệ thông tin là sự ra đời ngày càng nhiều thiết bị cầm tay, smartphone. Một trong những bộ phận ứng dụng công nghệ thông tin chính thay đổi và giúp đỡ việc sinh hoạt hàng ngày của mọi người trong cuộc sống. Vì vậy nhóm em đã lựa chọn đề tài “ Ứng dụng trắc nghiệm khối </a:t>
            </a:r>
            <a:r>
              <a:rPr lang="en-US" sz="200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 ” </a:t>
            </a:r>
            <a:r>
              <a:rPr lang="en-US"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để làm đồ án ý nghĩa mang tính thực tế.</a:t>
            </a:r>
          </a:p>
          <a:p>
            <a:pPr algn="just">
              <a:lnSpc>
                <a:spcPct val="150000"/>
              </a:lnSpc>
            </a:pPr>
            <a:r>
              <a:rPr lang="en-US"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Với mong muốn người dùng có thể ôn lại những kiến thức mình đã học một cách tốt nhất, những kiến thức quan trọng và sẽ làm bài hiệu quả trong các kỳ thi trung học phổ thông.</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p:cNvSpPr txBox="1"/>
          <p:nvPr/>
        </p:nvSpPr>
        <p:spPr>
          <a:xfrm>
            <a:off x="3016155" y="696036"/>
            <a:ext cx="2864887" cy="646331"/>
          </a:xfrm>
          <a:prstGeom prst="rect">
            <a:avLst/>
          </a:prstGeom>
          <a:noFill/>
        </p:spPr>
        <p:txBody>
          <a:bodyPr wrap="none" rtlCol="0">
            <a:spAutoFit/>
          </a:bodyPr>
          <a:lstStyle/>
          <a:p>
            <a:r>
              <a:rPr lang="en-US" sz="3600" b="1" smtClean="0">
                <a:solidFill>
                  <a:schemeClr val="bg1"/>
                </a:solidFill>
                <a:latin typeface="Times New Roman" panose="02020603050405020304" pitchFamily="18" charset="0"/>
                <a:cs typeface="Times New Roman" panose="02020603050405020304" pitchFamily="18" charset="0"/>
              </a:rPr>
              <a:t>GIỚI</a:t>
            </a:r>
            <a:r>
              <a:rPr lang="en-US" sz="3600" smtClean="0">
                <a:solidFill>
                  <a:schemeClr val="bg1"/>
                </a:solidFill>
                <a:latin typeface="Times New Roman" panose="02020603050405020304" pitchFamily="18" charset="0"/>
                <a:cs typeface="Times New Roman" panose="02020603050405020304" pitchFamily="18" charset="0"/>
              </a:rPr>
              <a:t> </a:t>
            </a:r>
            <a:r>
              <a:rPr lang="en-US" sz="3600" b="1" smtClean="0">
                <a:solidFill>
                  <a:schemeClr val="bg1"/>
                </a:solidFill>
                <a:latin typeface="Times New Roman" panose="02020603050405020304" pitchFamily="18" charset="0"/>
                <a:cs typeface="Times New Roman" panose="02020603050405020304" pitchFamily="18" charset="0"/>
              </a:rPr>
              <a:t>THIỆU</a:t>
            </a:r>
            <a:endParaRPr lang="en-US" sz="3600" b="1">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50981"/>
            <a:ext cx="5523599" cy="637200"/>
          </a:xfrm>
          <a:prstGeom prst="rect">
            <a:avLst/>
          </a:prstGeom>
        </p:spPr>
        <p:txBody>
          <a:bodyPr lIns="91425" tIns="91425" rIns="91425" bIns="91425" anchor="ctr" anchorCtr="0">
            <a:noAutofit/>
          </a:bodyPr>
          <a:lstStyle/>
          <a:p>
            <a:r>
              <a:rPr lang="en-US" sz="2400" b="1" smtClean="0">
                <a:latin typeface="Helvetica" panose="020B0604020202020204" pitchFamily="34" charset="0"/>
                <a:ea typeface="Helvetica" charset="0"/>
                <a:cs typeface="Helvetica" panose="020B0604020202020204" pitchFamily="34" charset="0"/>
              </a:rPr>
              <a:t>PHÂN TÍCH HỆ THỐNG</a:t>
            </a:r>
            <a:endParaRPr lang="en-US" sz="2400" dirty="0">
              <a:latin typeface="Helvetica" panose="020B0604020202020204" pitchFamily="34" charset="0"/>
              <a:ea typeface="Helvetica" charset="0"/>
              <a:cs typeface="Helvetica" panose="020B0604020202020204" pitchFamily="34" charset="0"/>
            </a:endParaRPr>
          </a:p>
        </p:txBody>
      </p:sp>
      <p:sp>
        <p:nvSpPr>
          <p:cNvPr id="2" name="Rectangle 1"/>
          <p:cNvSpPr/>
          <p:nvPr/>
        </p:nvSpPr>
        <p:spPr>
          <a:xfrm>
            <a:off x="180831" y="1607254"/>
            <a:ext cx="8782335" cy="4221669"/>
          </a:xfrm>
          <a:prstGeom prst="rect">
            <a:avLst/>
          </a:prstGeom>
        </p:spPr>
        <p:txBody>
          <a:bodyPr wrap="square">
            <a:spAutoFit/>
          </a:bodyPr>
          <a:lstStyle/>
          <a:p>
            <a:pPr>
              <a:spcBef>
                <a:spcPts val="1000"/>
              </a:spcBef>
            </a:pPr>
            <a:r>
              <a:rPr lang="en-US" sz="2000" b="1">
                <a:latin typeface="Times New Roman" panose="02020603050405020304" pitchFamily="18" charset="0"/>
                <a:ea typeface="Times New Roman" panose="02020603050405020304" pitchFamily="18" charset="0"/>
                <a:cs typeface="Times New Roman" panose="02020603050405020304" pitchFamily="18" charset="0"/>
              </a:rPr>
              <a:t>1. Yêu cầu hệ thống</a:t>
            </a:r>
          </a:p>
          <a:p>
            <a:pPr marL="342900" lvl="0" indent="-342900">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Sử dụng phần mềm Androi Studio </a:t>
            </a:r>
          </a:p>
          <a:p>
            <a:pPr marL="342900" lvl="0" indent="-342900">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Hệ quản trị cơ sở dữ liệu SQLite</a:t>
            </a:r>
          </a:p>
          <a:p>
            <a:pPr>
              <a:spcBef>
                <a:spcPts val="1000"/>
              </a:spcBef>
            </a:pPr>
            <a:r>
              <a:rPr lang="en-US" sz="2000" b="1">
                <a:latin typeface="Times New Roman" panose="02020603050405020304" pitchFamily="18" charset="0"/>
                <a:ea typeface="Times New Roman" panose="02020603050405020304" pitchFamily="18" charset="0"/>
                <a:cs typeface="Times New Roman" panose="02020603050405020304" pitchFamily="18" charset="0"/>
              </a:rPr>
              <a:t>2. Yêu cầu chức năng</a:t>
            </a:r>
          </a:p>
          <a:p>
            <a:pPr marL="342900" lvl="0" indent="-342900" algn="just">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Xây dựng giao diện menu, giao diện bài trắc nghiệm</a:t>
            </a:r>
          </a:p>
          <a:p>
            <a:pPr marL="342900" lvl="0" indent="-342900" algn="just">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Thiết kế giao diện cho phép xử lý các chức năng chính:</a:t>
            </a:r>
          </a:p>
          <a:p>
            <a:pPr marL="342900" lvl="0" indent="-342900" algn="just">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Tổng hợp các câu hỏi chia ra làm nhiều đề với từng môn cụ thể như N</a:t>
            </a:r>
            <a:r>
              <a:rPr lang="en-US" sz="2000" smtClean="0">
                <a:latin typeface="Times New Roman" panose="02020603050405020304" pitchFamily="18" charset="0"/>
                <a:ea typeface="Calibri" panose="020F0502020204030204" pitchFamily="34" charset="0"/>
                <a:cs typeface="Times New Roman" panose="02020603050405020304" pitchFamily="18" charset="0"/>
              </a:rPr>
              <a:t>gữ </a:t>
            </a:r>
            <a:r>
              <a:rPr lang="en-US" sz="2000">
                <a:latin typeface="Times New Roman" panose="02020603050405020304" pitchFamily="18" charset="0"/>
                <a:ea typeface="Calibri" panose="020F0502020204030204" pitchFamily="34" charset="0"/>
                <a:cs typeface="Times New Roman" panose="02020603050405020304" pitchFamily="18" charset="0"/>
              </a:rPr>
              <a:t>văn, Lịch sử và Địa lý với mốc thời gian là 10 phút.</a:t>
            </a:r>
          </a:p>
          <a:p>
            <a:pPr marL="342900" lvl="0" indent="-342900" algn="just">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Kiểm tra những câu đã trả lời, chưa trả lời.</a:t>
            </a:r>
          </a:p>
          <a:p>
            <a:pPr marL="342900" lvl="0" indent="-342900" algn="just">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Chấm điểm khi người dùng lick nút kết thúc.</a:t>
            </a:r>
          </a:p>
          <a:p>
            <a:pPr marL="342900" lvl="0" indent="-342900" algn="just">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Người làm bài xem đáp án đúng sai sau đó xem điểm và lưu kết quả</a:t>
            </a:r>
          </a:p>
          <a:p>
            <a:pPr marL="342900" lvl="0" indent="-342900" algn="just">
              <a:buFont typeface="Symbol" panose="05050102010706020507" pitchFamily="18" charset="2"/>
              <a:buChar char=""/>
            </a:pPr>
            <a:r>
              <a:rPr lang="en-US" sz="2000">
                <a:latin typeface="Times New Roman" panose="02020603050405020304" pitchFamily="18" charset="0"/>
                <a:ea typeface="Calibri" panose="020F0502020204030204" pitchFamily="34" charset="0"/>
                <a:cs typeface="Times New Roman" panose="02020603050405020304" pitchFamily="18" charset="0"/>
              </a:rPr>
              <a:t>Xem danh sách điểm những người làm bài có lưu điểm </a:t>
            </a:r>
            <a:r>
              <a:rPr lang="en-US" sz="2000" smtClean="0">
                <a:latin typeface="Times New Roman" panose="02020603050405020304" pitchFamily="18" charset="0"/>
                <a:ea typeface="Calibri" panose="020F0502020204030204" pitchFamily="34" charset="0"/>
                <a:cs typeface="Times New Roman" panose="02020603050405020304" pitchFamily="18" charset="0"/>
              </a:rPr>
              <a:t>lại</a:t>
            </a:r>
          </a:p>
          <a:p>
            <a:pPr marL="342900" lvl="0" indent="-342900" algn="just">
              <a:buFont typeface="Symbol" panose="05050102010706020507" pitchFamily="18" charset="2"/>
              <a:buChar char=""/>
            </a:pPr>
            <a:r>
              <a:rPr lang="en-US" sz="2000" smtClean="0">
                <a:latin typeface="Times New Roman" panose="02020603050405020304" pitchFamily="18" charset="0"/>
                <a:ea typeface="Calibri" panose="020F0502020204030204" pitchFamily="34" charset="0"/>
                <a:cs typeface="Times New Roman" panose="02020603050405020304" pitchFamily="18" charset="0"/>
              </a:rPr>
              <a:t>Tìm kiếm </a:t>
            </a:r>
            <a:endParaRPr lang="en-US" sz="200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04233" y="264381"/>
            <a:ext cx="5523599" cy="637200"/>
          </a:xfrm>
          <a:prstGeom prst="rect">
            <a:avLst/>
          </a:prstGeom>
        </p:spPr>
        <p:txBody>
          <a:bodyPr lIns="91425" tIns="91425" rIns="91425" bIns="91425" anchor="ctr" anchorCtr="0">
            <a:noAutofit/>
          </a:bodyPr>
          <a:lstStyle/>
          <a:p>
            <a:r>
              <a:rPr lang="en-US" sz="2000" b="1" u="sng">
                <a:latin typeface="Helvetica" charset="0"/>
                <a:ea typeface="Helvetica" charset="0"/>
                <a:cs typeface="Helvetica" charset="0"/>
              </a:rPr>
              <a:t>CÔNG CỤ </a:t>
            </a:r>
            <a:r>
              <a:rPr lang="vi-VN" sz="2000" b="1" u="sng">
                <a:latin typeface="Helvetica" charset="0"/>
                <a:ea typeface="Helvetica" charset="0"/>
                <a:cs typeface="Helvetica" charset="0"/>
              </a:rPr>
              <a:t>THIẾT KẾ </a:t>
            </a:r>
            <a:r>
              <a:rPr lang="en-US" sz="2000" b="1" u="sng">
                <a:latin typeface="Helvetica" charset="0"/>
                <a:ea typeface="Helvetica" charset="0"/>
                <a:cs typeface="Helvetica" charset="0"/>
              </a:rPr>
              <a:t>ỨNG DỤNG</a:t>
            </a:r>
            <a:endParaRPr lang="en-US" sz="2000" b="1" u="sng" dirty="0">
              <a:latin typeface="Helvetica" charset="0"/>
              <a:ea typeface="Helvetica" charset="0"/>
              <a:cs typeface="Helvetica" charset="0"/>
            </a:endParaRPr>
          </a:p>
        </p:txBody>
      </p:sp>
      <p:sp>
        <p:nvSpPr>
          <p:cNvPr id="94" name="Shape 94"/>
          <p:cNvSpPr txBox="1">
            <a:spLocks noGrp="1"/>
          </p:cNvSpPr>
          <p:nvPr>
            <p:ph type="body" idx="1"/>
          </p:nvPr>
        </p:nvSpPr>
        <p:spPr>
          <a:xfrm>
            <a:off x="1578794" y="6108429"/>
            <a:ext cx="6270171" cy="584742"/>
          </a:xfrm>
          <a:prstGeom prst="rect">
            <a:avLst/>
          </a:prstGeom>
        </p:spPr>
        <p:txBody>
          <a:bodyPr lIns="91425" tIns="91425" rIns="91425" bIns="91425" anchor="t" anchorCtr="0">
            <a:noAutofit/>
          </a:bodyPr>
          <a:lstStyle/>
          <a:p>
            <a:pPr marL="685800" indent="-457200">
              <a:buFont typeface="Wingdings" panose="05000000000000000000" pitchFamily="2" charset="2"/>
              <a:buChar char="Ø"/>
            </a:pPr>
            <a:r>
              <a:rPr lang="vi-VN" sz="2400" b="1" u="sng" dirty="0">
                <a:latin typeface="Helvetica" charset="0"/>
                <a:ea typeface="Helvetica" charset="0"/>
                <a:cs typeface="Helvetica" charset="0"/>
              </a:rPr>
              <a:t>Ngôn ngữ lập </a:t>
            </a:r>
            <a:r>
              <a:rPr lang="vi-VN" sz="2400" b="1" u="sng">
                <a:latin typeface="Helvetica" charset="0"/>
                <a:ea typeface="Helvetica" charset="0"/>
                <a:cs typeface="Helvetica" charset="0"/>
              </a:rPr>
              <a:t>trình </a:t>
            </a:r>
            <a:r>
              <a:rPr lang="en-US" sz="2400" b="1" u="sng" smtClean="0">
                <a:latin typeface="Helvetica" charset="0"/>
                <a:ea typeface="Helvetica" charset="0"/>
                <a:cs typeface="Helvetica" charset="0"/>
              </a:rPr>
              <a:t>JAVA</a:t>
            </a:r>
            <a:endParaRPr lang="en" sz="2400" b="1" u="sng" dirty="0">
              <a:latin typeface="Helvetica" charset="0"/>
              <a:ea typeface="Helvetica" charset="0"/>
              <a:cs typeface="Helvetica" charset="0"/>
            </a:endParaRPr>
          </a:p>
        </p:txBody>
      </p:sp>
      <p:pic>
        <p:nvPicPr>
          <p:cNvPr id="2" name="Picture 1"/>
          <p:cNvPicPr>
            <a:picLocks noChangeAspect="1"/>
          </p:cNvPicPr>
          <p:nvPr/>
        </p:nvPicPr>
        <p:blipFill>
          <a:blip r:embed="rId3"/>
          <a:stretch>
            <a:fillRect/>
          </a:stretch>
        </p:blipFill>
        <p:spPr>
          <a:xfrm>
            <a:off x="488476" y="1158637"/>
            <a:ext cx="8450808" cy="4759139"/>
          </a:xfrm>
          <a:prstGeom prst="rect">
            <a:avLst/>
          </a:prstGeom>
        </p:spPr>
      </p:pic>
    </p:spTree>
    <p:extLst>
      <p:ext uri="{BB962C8B-B14F-4D97-AF65-F5344CB8AC3E}">
        <p14:creationId xmlns:p14="http://schemas.microsoft.com/office/powerpoint/2010/main" val="149474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65048"/>
            <a:ext cx="5523599" cy="637200"/>
          </a:xfrm>
          <a:prstGeom prst="rect">
            <a:avLst/>
          </a:prstGeom>
        </p:spPr>
        <p:txBody>
          <a:bodyPr lIns="91425" tIns="91425" rIns="91425" bIns="91425" anchor="ctr" anchorCtr="0">
            <a:noAutofit/>
          </a:bodyPr>
          <a:lstStyle/>
          <a:p>
            <a:r>
              <a:rPr lang="en-US" sz="2000" b="1" u="sng">
                <a:latin typeface="Helvetica" charset="0"/>
                <a:ea typeface="Helvetica" charset="0"/>
                <a:cs typeface="Helvetica" charset="0"/>
              </a:rPr>
              <a:t>CÔNG CỤ </a:t>
            </a:r>
            <a:r>
              <a:rPr lang="vi-VN" sz="2000" b="1" u="sng">
                <a:latin typeface="Helvetica" charset="0"/>
                <a:ea typeface="Helvetica" charset="0"/>
                <a:cs typeface="Helvetica" charset="0"/>
              </a:rPr>
              <a:t>THIẾT KẾ </a:t>
            </a:r>
            <a:r>
              <a:rPr lang="en-US" sz="2000" b="1" u="sng">
                <a:latin typeface="Helvetica" charset="0"/>
                <a:ea typeface="Helvetica" charset="0"/>
                <a:cs typeface="Helvetica" charset="0"/>
              </a:rPr>
              <a:t>ỨNG DỤNG</a:t>
            </a:r>
            <a:endParaRPr lang="en-US" sz="2000" dirty="0">
              <a:latin typeface="Helvetica" charset="0"/>
              <a:ea typeface="Helvetica" charset="0"/>
              <a:cs typeface="Helvetica" charset="0"/>
            </a:endParaRPr>
          </a:p>
        </p:txBody>
      </p:sp>
      <p:sp>
        <p:nvSpPr>
          <p:cNvPr id="94" name="Shape 94"/>
          <p:cNvSpPr txBox="1">
            <a:spLocks noGrp="1"/>
          </p:cNvSpPr>
          <p:nvPr>
            <p:ph type="body" idx="1"/>
          </p:nvPr>
        </p:nvSpPr>
        <p:spPr>
          <a:xfrm>
            <a:off x="1092752" y="4868712"/>
            <a:ext cx="6869562" cy="584742"/>
          </a:xfrm>
          <a:prstGeom prst="rect">
            <a:avLst/>
          </a:prstGeom>
        </p:spPr>
        <p:txBody>
          <a:bodyPr lIns="91425" tIns="91425" rIns="91425" bIns="91425" anchor="t" anchorCtr="0">
            <a:noAutofit/>
          </a:bodyPr>
          <a:lstStyle/>
          <a:p>
            <a:pPr marL="571500" indent="-342900">
              <a:buFont typeface="Wingdings" panose="05000000000000000000" pitchFamily="2" charset="2"/>
              <a:buChar char="Ø"/>
            </a:pPr>
            <a:r>
              <a:rPr lang="vi-VN" sz="2400" dirty="0">
                <a:latin typeface="Helvetica" charset="0"/>
                <a:ea typeface="Helvetica" charset="0"/>
                <a:cs typeface="Helvetica" charset="0"/>
              </a:rPr>
              <a:t>   </a:t>
            </a:r>
            <a:r>
              <a:rPr lang="vi-VN" sz="2400" b="1" u="sng" dirty="0">
                <a:latin typeface="Helvetica" charset="0"/>
                <a:ea typeface="Helvetica" charset="0"/>
                <a:cs typeface="Helvetica" charset="0"/>
              </a:rPr>
              <a:t>Hệ quản trị cơ sở dữ </a:t>
            </a:r>
            <a:r>
              <a:rPr lang="vi-VN" sz="2400" b="1" u="sng">
                <a:latin typeface="Helvetica" charset="0"/>
                <a:ea typeface="Helvetica" charset="0"/>
                <a:cs typeface="Helvetica" charset="0"/>
              </a:rPr>
              <a:t>liệu </a:t>
            </a:r>
            <a:r>
              <a:rPr lang="vi-VN" sz="2400" b="1" u="sng" smtClean="0">
                <a:latin typeface="Helvetica" charset="0"/>
                <a:ea typeface="Helvetica" charset="0"/>
                <a:cs typeface="Helvetica" charset="0"/>
              </a:rPr>
              <a:t>SQL</a:t>
            </a:r>
            <a:r>
              <a:rPr lang="en-US" sz="2400" b="1" u="sng" smtClean="0">
                <a:latin typeface="Helvetica" charset="0"/>
                <a:ea typeface="Helvetica" charset="0"/>
                <a:cs typeface="Helvetica" charset="0"/>
              </a:rPr>
              <a:t>ITE</a:t>
            </a:r>
            <a:endParaRPr lang="en" sz="2400" b="1" u="sng" dirty="0">
              <a:latin typeface="Helvetica" charset="0"/>
              <a:ea typeface="Helvetica" charset="0"/>
              <a:cs typeface="Helvetica" charset="0"/>
            </a:endParaRPr>
          </a:p>
        </p:txBody>
      </p:sp>
      <p:pic>
        <p:nvPicPr>
          <p:cNvPr id="1026"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38" y="1141862"/>
            <a:ext cx="8785984" cy="343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5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000" y="114300"/>
            <a:ext cx="5708200" cy="951323"/>
          </a:xfrm>
        </p:spPr>
        <p:txBody>
          <a:bodyPr/>
          <a:lstStyle/>
          <a:p>
            <a:r>
              <a:rPr lang="en-US" sz="2400" b="1" smtClean="0">
                <a:latin typeface="Times New Roman" panose="02020603050405020304" pitchFamily="18" charset="0"/>
                <a:cs typeface="Times New Roman" panose="02020603050405020304" pitchFamily="18" charset="0"/>
              </a:rPr>
              <a:t>THỬ NGHIỆM VÀ ĐÁNH GIÁ ỨNG DỤNG</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52500" y="1397675"/>
            <a:ext cx="4572000" cy="1938992"/>
          </a:xfrm>
          <a:prstGeom prst="rect">
            <a:avLst/>
          </a:prstGeom>
        </p:spPr>
        <p:txBody>
          <a:bodyPr>
            <a:spAutoFit/>
          </a:bodyPr>
          <a:lstStyle/>
          <a:p>
            <a:pPr lvl="0" algn="just"/>
            <a:r>
              <a:rPr lang="en-US" sz="2000" b="1" smtClean="0">
                <a:latin typeface="Times New Roman" panose="02020603050405020304" pitchFamily="18" charset="0"/>
                <a:ea typeface="Times New Roman" panose="02020603050405020304" pitchFamily="18" charset="0"/>
                <a:cs typeface="Times New Roman" panose="02020603050405020304" pitchFamily="18" charset="0"/>
              </a:rPr>
              <a:t>Cài đặt:</a:t>
            </a:r>
          </a:p>
          <a:p>
            <a:r>
              <a:rPr lang="en-US" sz="2000" smtClean="0">
                <a:latin typeface="Times New Roman" panose="02020603050405020304" pitchFamily="18" charset="0"/>
                <a:ea typeface="Calibri" panose="020F0502020204030204" pitchFamily="34" charset="0"/>
                <a:cs typeface="Times New Roman" panose="02020603050405020304" pitchFamily="18" charset="0"/>
              </a:rPr>
              <a:t>Yêu cầu hệ thống máy tính tối thiểu:</a:t>
            </a:r>
          </a:p>
          <a:p>
            <a:pPr algn="just"/>
            <a:r>
              <a:rPr lang="en-US" sz="2000" smtClean="0">
                <a:latin typeface="Times New Roman" panose="02020603050405020304" pitchFamily="18" charset="0"/>
                <a:ea typeface="Calibri" panose="020F0502020204030204" pitchFamily="34" charset="0"/>
                <a:cs typeface="Times New Roman" panose="02020603050405020304" pitchFamily="18" charset="0"/>
              </a:rPr>
              <a:t>Hệ điều hành: Windows</a:t>
            </a:r>
          </a:p>
          <a:p>
            <a:pPr algn="just"/>
            <a:r>
              <a:rPr lang="en-US" sz="2000" smtClean="0">
                <a:latin typeface="Times New Roman" panose="02020603050405020304" pitchFamily="18" charset="0"/>
                <a:ea typeface="Calibri" panose="020F0502020204030204" pitchFamily="34" charset="0"/>
                <a:cs typeface="Times New Roman" panose="02020603050405020304" pitchFamily="18" charset="0"/>
              </a:rPr>
              <a:t>Máy tính có kết nối Internet.</a:t>
            </a:r>
          </a:p>
          <a:p>
            <a:pPr algn="just"/>
            <a:r>
              <a:rPr lang="en-US" sz="2000" smtClean="0">
                <a:latin typeface="Times New Roman" panose="02020603050405020304" pitchFamily="18" charset="0"/>
                <a:ea typeface="Calibri" panose="020F0502020204030204" pitchFamily="34" charset="0"/>
                <a:cs typeface="Times New Roman" panose="02020603050405020304" pitchFamily="18" charset="0"/>
              </a:rPr>
              <a:t>RAM: 4GB</a:t>
            </a:r>
          </a:p>
          <a:p>
            <a:pPr algn="just"/>
            <a:r>
              <a:rPr lang="en-US" sz="2000" smtClean="0">
                <a:latin typeface="Times New Roman" panose="02020603050405020304" pitchFamily="18" charset="0"/>
                <a:ea typeface="Calibri" panose="020F0502020204030204" pitchFamily="34" charset="0"/>
                <a:cs typeface="Times New Roman" panose="02020603050405020304" pitchFamily="18" charset="0"/>
              </a:rPr>
              <a:t>CPU: Core i3</a:t>
            </a:r>
            <a:endParaRPr lang="en-US" sz="20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52500" y="3323513"/>
            <a:ext cx="7797800" cy="1631216"/>
          </a:xfrm>
          <a:prstGeom prst="rect">
            <a:avLst/>
          </a:prstGeom>
        </p:spPr>
        <p:txBody>
          <a:bodyPr wrap="square">
            <a:spAutoFit/>
          </a:bodyPr>
          <a:lstStyle/>
          <a:p>
            <a:pPr lvl="0"/>
            <a:r>
              <a:rPr lang="en-US" sz="2000" b="1">
                <a:latin typeface="Times New Roman" panose="02020603050405020304" pitchFamily="18" charset="0"/>
                <a:ea typeface="Times New Roman" panose="02020603050405020304" pitchFamily="18" charset="0"/>
              </a:rPr>
              <a:t>Thử nghiệm:</a:t>
            </a:r>
          </a:p>
          <a:p>
            <a:pPr algn="just"/>
            <a:r>
              <a:rPr lang="en-US" sz="2000">
                <a:latin typeface="Times New Roman" panose="02020603050405020304" pitchFamily="18" charset="0"/>
                <a:ea typeface="Calibri" panose="020F0502020204030204" pitchFamily="34" charset="0"/>
                <a:cs typeface="Times New Roman" panose="02020603050405020304" pitchFamily="18" charset="0"/>
              </a:rPr>
              <a:t>Chương trình chạy tốt trên smartphone và máy ảo Genymotion</a:t>
            </a:r>
          </a:p>
          <a:p>
            <a:pPr algn="just"/>
            <a:r>
              <a:rPr lang="en-US" sz="2000">
                <a:latin typeface="Times New Roman" panose="02020603050405020304" pitchFamily="18" charset="0"/>
                <a:ea typeface="Calibri" panose="020F0502020204030204" pitchFamily="34" charset="0"/>
                <a:cs typeface="Times New Roman" panose="02020603050405020304" pitchFamily="18" charset="0"/>
              </a:rPr>
              <a:t>Các chức năng đã thiết kế chạy đúng và ổn định.</a:t>
            </a:r>
          </a:p>
          <a:p>
            <a:pPr algn="just"/>
            <a:r>
              <a:rPr lang="en-US" sz="2000">
                <a:latin typeface="Times New Roman" panose="02020603050405020304" pitchFamily="18" charset="0"/>
                <a:ea typeface="Calibri" panose="020F0502020204030204" pitchFamily="34" charset="0"/>
                <a:cs typeface="Times New Roman" panose="02020603050405020304" pitchFamily="18" charset="0"/>
              </a:rPr>
              <a:t>Tốc độ duyệt chương trình lần đầu tiên chưa thể nhanh vì build ứng dụng lần đầu tiên khá chậm.</a:t>
            </a:r>
          </a:p>
        </p:txBody>
      </p:sp>
    </p:spTree>
    <p:extLst>
      <p:ext uri="{BB962C8B-B14F-4D97-AF65-F5344CB8AC3E}">
        <p14:creationId xmlns:p14="http://schemas.microsoft.com/office/powerpoint/2010/main" val="162352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500" y="1300624"/>
            <a:ext cx="8432800" cy="5170646"/>
          </a:xfrm>
          <a:prstGeom prst="rect">
            <a:avLst/>
          </a:prstGeom>
        </p:spPr>
        <p:txBody>
          <a:bodyPr wrap="square">
            <a:spAutoFit/>
          </a:bodyPr>
          <a:lstStyle/>
          <a:p>
            <a:pPr>
              <a:lnSpc>
                <a:spcPct val="150000"/>
              </a:lnSpc>
            </a:pPr>
            <a:r>
              <a:rPr lang="en-US" sz="2000" b="1">
                <a:latin typeface="Times New Roman" panose="02020603050405020304" pitchFamily="18" charset="0"/>
                <a:ea typeface="Times New Roman" panose="02020603050405020304" pitchFamily="18" charset="0"/>
                <a:cs typeface="Times New Roman" panose="02020603050405020304" pitchFamily="18" charset="0"/>
              </a:rPr>
              <a:t>Ưu nhược điểm của đề tài:</a:t>
            </a:r>
          </a:p>
          <a:p>
            <a:pPr algn="just">
              <a:lnSpc>
                <a:spcPct val="150000"/>
              </a:lnSpc>
            </a:pPr>
            <a:r>
              <a:rPr lang="en-US" sz="2000" b="1">
                <a:latin typeface="Times New Roman" panose="02020603050405020304" pitchFamily="18" charset="0"/>
                <a:ea typeface="Calibri" panose="020F0502020204030204" pitchFamily="34" charset="0"/>
                <a:cs typeface="Times New Roman" panose="02020603050405020304" pitchFamily="18" charset="0"/>
              </a:rPr>
              <a:t>Ưu điểm:</a:t>
            </a:r>
            <a:endParaRPr lang="en-US" sz="2000" b="1" i="1">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Giao diện thân thiện, dễ sử dụng.</a:t>
            </a: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Dễ dàng thực hiện các chức năng của ứng dụng.</a:t>
            </a: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Tìm kiếm nhanh chóng các câu hỏi.</a:t>
            </a: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Có thể cập nhật thêm câu hỏi từ bên ngoài vào ứng dụng</a:t>
            </a:r>
          </a:p>
          <a:p>
            <a:pPr algn="just">
              <a:lnSpc>
                <a:spcPct val="150000"/>
              </a:lnSpc>
            </a:pPr>
            <a:r>
              <a:rPr lang="en-US" sz="2000" b="1">
                <a:latin typeface="Times New Roman" panose="02020603050405020304" pitchFamily="18" charset="0"/>
                <a:ea typeface="Calibri" panose="020F0502020204030204" pitchFamily="34" charset="0"/>
                <a:cs typeface="Times New Roman" panose="02020603050405020304" pitchFamily="18" charset="0"/>
              </a:rPr>
              <a:t>Nhược điểm:</a:t>
            </a: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Tốc độ xử lý còn chậm.</a:t>
            </a: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Tính bảo mật chưa cao.</a:t>
            </a: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Còn hạn chế về chức năng.</a:t>
            </a:r>
          </a:p>
          <a:p>
            <a:pPr marL="342900" lvl="0" indent="-342900" algn="just">
              <a:lnSpc>
                <a:spcPct val="150000"/>
              </a:lnSpc>
              <a:buFont typeface="Times New Roman" panose="02020603050405020304" pitchFamily="18" charset="0"/>
              <a:buChar char="-"/>
            </a:pPr>
            <a:r>
              <a:rPr lang="en-US" sz="2000">
                <a:latin typeface="Times New Roman" panose="02020603050405020304" pitchFamily="18" charset="0"/>
                <a:ea typeface="Calibri" panose="020F0502020204030204" pitchFamily="34" charset="0"/>
                <a:cs typeface="Times New Roman" panose="02020603050405020304" pitchFamily="18" charset="0"/>
              </a:rPr>
              <a:t>Còn một số lỗi chưa khắc phục được.</a:t>
            </a:r>
          </a:p>
        </p:txBody>
      </p:sp>
      <p:sp>
        <p:nvSpPr>
          <p:cNvPr id="6" name="Title 1"/>
          <p:cNvSpPr>
            <a:spLocks noGrp="1"/>
          </p:cNvSpPr>
          <p:nvPr>
            <p:ph type="title"/>
          </p:nvPr>
        </p:nvSpPr>
        <p:spPr>
          <a:xfrm>
            <a:off x="1734000" y="114300"/>
            <a:ext cx="5708200" cy="951323"/>
          </a:xfrm>
        </p:spPr>
        <p:txBody>
          <a:bodyPr/>
          <a:lstStyle/>
          <a:p>
            <a:r>
              <a:rPr lang="en-US" sz="2400" b="1" smtClean="0">
                <a:latin typeface="Times New Roman" panose="02020603050405020304" pitchFamily="18" charset="0"/>
                <a:cs typeface="Times New Roman" panose="02020603050405020304" pitchFamily="18" charset="0"/>
              </a:rPr>
              <a:t>THỬ NGHIỆM VÀ ĐÁNH GIÁ ỨNG DỤNG</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478886"/>
      </p:ext>
    </p:extLst>
  </p:cSld>
  <p:clrMapOvr>
    <a:masterClrMapping/>
  </p:clrMapOvr>
</p:sld>
</file>

<file path=ppt/theme/theme1.xml><?xml version="1.0" encoding="utf-8"?>
<a:theme xmlns:a="http://schemas.openxmlformats.org/drawingml/2006/main" name="Othel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2260</TotalTime>
  <Words>788</Words>
  <Application>Microsoft Office PowerPoint</Application>
  <PresentationFormat>On-screen Show (4:3)</PresentationFormat>
  <Paragraphs>103</Paragraphs>
  <Slides>24</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Helvetica</vt:lpstr>
      <vt:lpstr>Merriweather</vt:lpstr>
      <vt:lpstr>Raleway</vt:lpstr>
      <vt:lpstr>Symbol</vt:lpstr>
      <vt:lpstr>Times New Roman</vt:lpstr>
      <vt:lpstr>Wingdings</vt:lpstr>
      <vt:lpstr>Othello template</vt:lpstr>
      <vt:lpstr>PowerPoint Presentation</vt:lpstr>
      <vt:lpstr>PHÂN CÔNG VIỆC</vt:lpstr>
      <vt:lpstr>Our process is easy</vt:lpstr>
      <vt:lpstr>PowerPoint Presentation</vt:lpstr>
      <vt:lpstr>PHÂN TÍCH HỆ THỐNG</vt:lpstr>
      <vt:lpstr>CÔNG CỤ THIẾT KẾ ỨNG DỤNG</vt:lpstr>
      <vt:lpstr>CÔNG CỤ THIẾT KẾ ỨNG DỤNG</vt:lpstr>
      <vt:lpstr>THỬ NGHIỆM VÀ ĐÁNH GIÁ ỨNG DỤNG</vt:lpstr>
      <vt:lpstr>THỬ NGHIỆM VÀ ĐÁNH GIÁ ỨNG DỤNG</vt:lpstr>
      <vt:lpstr>Hình ảnh TestBlock C</vt:lpstr>
      <vt:lpstr>Hình ảnh TestBlock C</vt:lpstr>
      <vt:lpstr>Hình ảnh TestBlock C</vt:lpstr>
      <vt:lpstr>Hình ảnh TestBlock C</vt:lpstr>
      <vt:lpstr>Hình ảnh TestBlock C</vt:lpstr>
      <vt:lpstr>Hình ảnh TestBlock C</vt:lpstr>
      <vt:lpstr>Hình ảnh TestBlock C</vt:lpstr>
      <vt:lpstr>Hình ảnh TestBlock C</vt:lpstr>
      <vt:lpstr>Hình ảnh TestBlock C</vt:lpstr>
      <vt:lpstr>Hình ảnh TestBlock C</vt:lpstr>
      <vt:lpstr>Hình ảnh TestBlock C</vt:lpstr>
      <vt:lpstr>Hình ảnh TestBlock C</vt:lpstr>
      <vt:lpstr>DEMO PHẦN MỀM</vt:lpstr>
      <vt:lpstr>KẾT LUẬN</vt:lpstr>
      <vt:lpstr> Rất hân hạnh và cám ơn hội đồng đã tham dự buổi báo cáo.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CƠ SỞ NGÀNH THIẾT KẾ WEBSITE KHOA CÔNG NGHỆ THÔNG TIN</dc:title>
  <cp:lastModifiedBy>Windows User</cp:lastModifiedBy>
  <cp:revision>79</cp:revision>
  <dcterms:modified xsi:type="dcterms:W3CDTF">2018-06-18T10:17:11Z</dcterms:modified>
</cp:coreProperties>
</file>