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61" r:id="rId2"/>
    <p:sldId id="328" r:id="rId3"/>
    <p:sldId id="325" r:id="rId4"/>
    <p:sldId id="329" r:id="rId5"/>
    <p:sldId id="330" r:id="rId6"/>
    <p:sldId id="331" r:id="rId7"/>
    <p:sldId id="333" r:id="rId8"/>
    <p:sldId id="334" r:id="rId9"/>
    <p:sldId id="326" r:id="rId10"/>
    <p:sldId id="335" r:id="rId11"/>
    <p:sldId id="345" r:id="rId12"/>
    <p:sldId id="353" r:id="rId13"/>
    <p:sldId id="337" r:id="rId14"/>
    <p:sldId id="344" r:id="rId15"/>
    <p:sldId id="338" r:id="rId16"/>
    <p:sldId id="339" r:id="rId17"/>
    <p:sldId id="347" r:id="rId18"/>
    <p:sldId id="340" r:id="rId19"/>
    <p:sldId id="349" r:id="rId20"/>
    <p:sldId id="350" r:id="rId21"/>
    <p:sldId id="343" r:id="rId22"/>
    <p:sldId id="273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65" autoAdjust="0"/>
    <p:restoredTop sz="94674" autoAdjust="0"/>
  </p:normalViewPr>
  <p:slideViewPr>
    <p:cSldViewPr>
      <p:cViewPr>
        <p:scale>
          <a:sx n="85" d="100"/>
          <a:sy n="85" d="100"/>
        </p:scale>
        <p:origin x="-1020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17CEC8B-167C-43C4-A1CC-F96A59CEF0D3}" type="datetimeFigureOut">
              <a:rPr lang="zh-CN" altLang="en-US"/>
              <a:pPr>
                <a:defRPr/>
              </a:pPr>
              <a:t>2013/7/22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2C54675-EC1D-49DF-9B0E-0C8316D508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4951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 smtClean="0"/>
              <a:t>每个项目都按照标准流程进行支撑</a:t>
            </a:r>
            <a:r>
              <a:rPr lang="en-US" altLang="zh-CN" smtClean="0"/>
              <a:t>. </a:t>
            </a:r>
            <a:r>
              <a:rPr lang="zh-CN" altLang="en-US" smtClean="0"/>
              <a:t>分为</a:t>
            </a:r>
            <a:r>
              <a:rPr lang="en-US" altLang="zh-CN" smtClean="0"/>
              <a:t>4</a:t>
            </a:r>
            <a:r>
              <a:rPr lang="zh-CN" altLang="en-US" smtClean="0"/>
              <a:t>个阶段</a:t>
            </a:r>
            <a:r>
              <a:rPr lang="en-US" altLang="zh-CN" smtClean="0"/>
              <a:t>.</a:t>
            </a:r>
            <a:endParaRPr lang="zh-CN" altLang="en-US" smtClean="0"/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E77F65-2FA2-4DBF-9D13-68DB9FF25D24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814128-D61E-4C09-97F0-874D6367E784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814128-D61E-4C09-97F0-874D6367E784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608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5302AA-CB15-4C35-8B5B-146B19BD2C4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813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52A32A-2303-46A7-AB41-2E0121DA0E3F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017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5582D5-24D3-4160-A24F-2A01DBF660C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560ACB-321E-4BCD-9FA4-095880A884D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560ACB-321E-4BCD-9FA4-095880A884D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427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711A53-DFE0-43B1-B939-36EA21707A4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837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AB6C049-5B6D-4F40-8855-27E729A5F3C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837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AB6C049-5B6D-4F40-8855-27E729A5F3C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062E95-BD50-43DA-892C-EFFC4CC89B1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041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4538EE-7078-4C59-93A5-643920621B5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304CBF-F087-46A2-872E-BAE2D7329E7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99C8C0-EF9D-43AA-81BA-786178D29A7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E98443-8760-482A-8441-148923C2F10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8968CF-F67D-40AF-B8DE-A8587C761CC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478431-85A6-4CA7-8269-D0F603649A14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1B5DEEE-F663-402D-9719-3822AC5A2D3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789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993FDA-8FC0-447D-AC44-BE0AE44C08A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 descr="PPT封面副本.jpg"/>
          <p:cNvPicPr>
            <a:picLocks noChangeAspect="1"/>
          </p:cNvPicPr>
          <p:nvPr/>
        </p:nvPicPr>
        <p:blipFill>
          <a:blip r:embed="rId2">
            <a:lum bright="-10000" contrast="20000"/>
          </a:blip>
          <a:srcRect/>
          <a:stretch>
            <a:fillRect/>
          </a:stretch>
        </p:blipFill>
        <p:spPr bwMode="auto">
          <a:xfrm>
            <a:off x="-14288" y="0"/>
            <a:ext cx="9172576" cy="687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57301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7A88B-0B34-481A-9246-57B13A6DC6E1}" type="datetimeFigureOut">
              <a:rPr lang="zh-CN" altLang="en-US"/>
              <a:pPr>
                <a:defRPr/>
              </a:pPr>
              <a:t>2013/7/22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A6962-CFB3-466A-9CA9-0F1F84F2EC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ADB112-5C1D-484F-B82E-F26DC62A0E6D}" type="datetimeFigureOut">
              <a:rPr lang="zh-CN" altLang="en-US"/>
              <a:pPr>
                <a:defRPr/>
              </a:pPr>
              <a:t>2013/7/22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D3044-3F6C-4444-A705-18594DA804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FE1A5-EA48-44C5-93A0-F0FD74DF7A1B}" type="datetimeFigureOut">
              <a:rPr lang="zh-CN" altLang="en-US"/>
              <a:pPr>
                <a:defRPr/>
              </a:pPr>
              <a:t>2013/7/22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35C5F-CB4A-4996-816A-CFAA45814C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DDF4F7-8DBE-4EA8-90F7-77FC9F53DFF6}" type="datetimeFigureOut">
              <a:rPr lang="zh-CN" altLang="en-US"/>
              <a:pPr>
                <a:defRPr/>
              </a:pPr>
              <a:t>2013/7/22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21335-3909-4188-A0E0-F3EDADE92F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9B6988-DBCD-49A3-A703-236DB4F66533}" type="datetimeFigureOut">
              <a:rPr lang="zh-CN" altLang="en-US"/>
              <a:pPr>
                <a:defRPr/>
              </a:pPr>
              <a:t>2013/7/22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184B9-7174-4A97-A48F-757D17B4E6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8"/>
          <p:cNvSpPr/>
          <p:nvPr userDrawn="1"/>
        </p:nvSpPr>
        <p:spPr>
          <a:xfrm>
            <a:off x="-323850" y="1309688"/>
            <a:ext cx="9648825" cy="18176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图片 1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23850" y="260350"/>
            <a:ext cx="1800225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1264096" y="1437138"/>
            <a:ext cx="7772400" cy="77384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3" name="文本占位符 2"/>
          <p:cNvSpPr>
            <a:spLocks noGrp="1"/>
          </p:cNvSpPr>
          <p:nvPr>
            <p:ph type="body" idx="1"/>
          </p:nvPr>
        </p:nvSpPr>
        <p:spPr>
          <a:xfrm>
            <a:off x="1259632" y="2294976"/>
            <a:ext cx="7772400" cy="636091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6E1F27-E08B-4258-B5AA-B4D511C6F22A}" type="datetimeFigureOut">
              <a:rPr lang="zh-CN" altLang="en-US"/>
              <a:pPr>
                <a:defRPr/>
              </a:pPr>
              <a:t>2013/7/22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0B65A-5DD7-462E-BFA8-5DA1FB3592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D2811-246C-48E5-8BB5-F5DCAE227796}" type="datetimeFigureOut">
              <a:rPr lang="zh-CN" altLang="en-US"/>
              <a:pPr>
                <a:defRPr/>
              </a:pPr>
              <a:t>2013/7/22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AEAA0-886C-4494-BDDE-2AE4BD2358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0BD54E-D7E2-4139-B781-3EE4961A0315}" type="datetimeFigureOut">
              <a:rPr lang="zh-CN" altLang="en-US"/>
              <a:pPr>
                <a:defRPr/>
              </a:pPr>
              <a:t>2013/7/22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45D75-80E1-446F-AF78-CAD8AEDBAF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238FA-F2CA-4761-8BCF-42004E06521B}" type="datetimeFigureOut">
              <a:rPr lang="zh-CN" altLang="en-US"/>
              <a:pPr>
                <a:defRPr/>
              </a:pPr>
              <a:t>2013/7/22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B3319-EB37-4EEC-8DB4-BF01840A9B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08596-98C3-4F79-8AE8-35086C807C5D}" type="datetimeFigureOut">
              <a:rPr lang="zh-CN" altLang="en-US"/>
              <a:pPr>
                <a:defRPr/>
              </a:pPr>
              <a:t>2013/7/22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B53C6-7135-4210-8539-F748F7B874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7DFAF9-F177-4BC5-AF5F-27E67DCBA82A}" type="datetimeFigureOut">
              <a:rPr lang="zh-CN" altLang="en-US"/>
              <a:pPr>
                <a:defRPr/>
              </a:pPr>
              <a:t>2013/7/22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24A13-7533-4230-8E92-901D8D9CB8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8" descr="PPT封面副本.jpg"/>
          <p:cNvPicPr>
            <a:picLocks noChangeAspect="1"/>
          </p:cNvPicPr>
          <p:nvPr/>
        </p:nvPicPr>
        <p:blipFill>
          <a:blip r:embed="rId2">
            <a:lum bright="-10000" contrast="2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7"/>
          <p:cNvSpPr txBox="1"/>
          <p:nvPr/>
        </p:nvSpPr>
        <p:spPr>
          <a:xfrm>
            <a:off x="3811588" y="2268538"/>
            <a:ext cx="1520825" cy="6762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THANKS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-THE END-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5F6DB-230F-43A7-930F-58A1C669E5EE}" type="datetimeFigureOut">
              <a:rPr lang="zh-CN" altLang="en-US"/>
              <a:pPr>
                <a:defRPr/>
              </a:pPr>
              <a:t>2013/7/22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4EFAE-E8D7-4CBC-BB93-2CA72818B8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C4E82-5AE9-466F-B610-2CBCB5F36770}" type="datetimeFigureOut">
              <a:rPr lang="zh-CN" altLang="en-US"/>
              <a:pPr>
                <a:defRPr/>
              </a:pPr>
              <a:t>2013/7/22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BAD51-8AC2-43E0-BBF4-7DB543286B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7BC35-D477-4559-9A27-9B750EB4F0A3}" type="datetimeFigureOut">
              <a:rPr lang="zh-CN" altLang="en-US"/>
              <a:pPr>
                <a:defRPr/>
              </a:pPr>
              <a:t>2013/7/22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A9E0EC-B3CD-43CD-A9E0-ADC639577B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C:\Users\xiaoting.pyt\Desktop\PPT内页副本.jpg"/>
          <p:cNvPicPr>
            <a:picLocks noChangeAspect="1" noChangeArrowheads="1"/>
          </p:cNvPicPr>
          <p:nvPr/>
        </p:nvPicPr>
        <p:blipFill>
          <a:blip r:embed="rId16">
            <a:lum bright="-10000" contrast="2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36D002B-EE77-4D65-8243-B37D75D07B14}" type="datetimeFigureOut">
              <a:rPr lang="zh-CN" altLang="en-US"/>
              <a:pPr>
                <a:defRPr/>
              </a:pPr>
              <a:t>2013/7/22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16BD81A-9F21-489F-A50F-0A45DA1C37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4" r:id="rId2"/>
    <p:sldLayoutId id="2147483673" r:id="rId3"/>
    <p:sldLayoutId id="2147483672" r:id="rId4"/>
    <p:sldLayoutId id="2147483671" r:id="rId5"/>
    <p:sldLayoutId id="2147483670" r:id="rId6"/>
    <p:sldLayoutId id="2147483676" r:id="rId7"/>
    <p:sldLayoutId id="2147483669" r:id="rId8"/>
    <p:sldLayoutId id="2147483668" r:id="rId9"/>
    <p:sldLayoutId id="2147483667" r:id="rId10"/>
    <p:sldLayoutId id="2147483666" r:id="rId11"/>
    <p:sldLayoutId id="2147483665" r:id="rId12"/>
    <p:sldLayoutId id="2147483664" r:id="rId13"/>
    <p:sldLayoutId id="2147483677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8175" y="908050"/>
            <a:ext cx="5359400" cy="536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0" name="标题 1"/>
          <p:cNvSpPr>
            <a:spLocks noGrp="1"/>
          </p:cNvSpPr>
          <p:nvPr>
            <p:ph type="ctrTitle"/>
          </p:nvPr>
        </p:nvSpPr>
        <p:spPr>
          <a:xfrm>
            <a:off x="1708150" y="1988840"/>
            <a:ext cx="5759450" cy="1470025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商业</a:t>
            </a:r>
            <a:r>
              <a:rPr lang="zh-CN" altLang="en-US" dirty="0" smtClean="0">
                <a:solidFill>
                  <a:srgbClr val="C00000"/>
                </a:solidFill>
              </a:rPr>
              <a:t>软件登塔方案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3419872" y="5057360"/>
            <a:ext cx="360040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rgbClr val="C00000"/>
                </a:solidFill>
              </a:rPr>
              <a:t>商家业务部</a:t>
            </a:r>
            <a:r>
              <a:rPr lang="en-US" altLang="zh-CN" sz="2400" dirty="0" smtClean="0">
                <a:solidFill>
                  <a:srgbClr val="C00000"/>
                </a:solidFill>
              </a:rPr>
              <a:t>/</a:t>
            </a:r>
            <a:r>
              <a:rPr lang="zh-CN" altLang="en-US" sz="2400" dirty="0" smtClean="0">
                <a:solidFill>
                  <a:srgbClr val="C00000"/>
                </a:solidFill>
              </a:rPr>
              <a:t>玄羽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01600" y="106363"/>
            <a:ext cx="4206875" cy="585787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4400" b="1" dirty="0" smtClean="0">
                <a:solidFill>
                  <a:schemeClr val="tx2">
                    <a:lumMod val="75000"/>
                  </a:schemeClr>
                </a:solidFill>
              </a:rPr>
              <a:t>3.2 </a:t>
            </a:r>
            <a:r>
              <a:rPr lang="zh-CN" altLang="en-US" sz="4400" b="1" dirty="0" smtClean="0">
                <a:solidFill>
                  <a:schemeClr val="tx2">
                    <a:lumMod val="75000"/>
                  </a:schemeClr>
                </a:solidFill>
              </a:rPr>
              <a:t>架构设计</a:t>
            </a:r>
            <a:endParaRPr lang="zh-CN" altLang="en-US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880" name="TextBox 2"/>
          <p:cNvSpPr txBox="1">
            <a:spLocks noChangeArrowheads="1"/>
          </p:cNvSpPr>
          <p:nvPr/>
        </p:nvSpPr>
        <p:spPr bwMode="auto">
          <a:xfrm>
            <a:off x="107950" y="620713"/>
            <a:ext cx="13388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Calibri" pitchFamily="34" charset="0"/>
              </a:rPr>
              <a:t>系统</a:t>
            </a:r>
            <a:r>
              <a:rPr lang="zh-CN" altLang="en-US" dirty="0">
                <a:latin typeface="Calibri" pitchFamily="34" charset="0"/>
              </a:rPr>
              <a:t>架构图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936410"/>
              </p:ext>
            </p:extLst>
          </p:nvPr>
        </p:nvGraphicFramePr>
        <p:xfrm>
          <a:off x="251520" y="52076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文档地址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01600" y="106363"/>
            <a:ext cx="4206875" cy="585787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4400" b="1" dirty="0" smtClean="0">
                <a:solidFill>
                  <a:schemeClr val="tx2">
                    <a:lumMod val="75000"/>
                  </a:schemeClr>
                </a:solidFill>
              </a:rPr>
              <a:t>3.3 </a:t>
            </a:r>
            <a:r>
              <a:rPr lang="zh-CN" altLang="en-US" sz="4400" b="1" dirty="0" smtClean="0">
                <a:solidFill>
                  <a:schemeClr val="tx2">
                    <a:lumMod val="75000"/>
                  </a:schemeClr>
                </a:solidFill>
              </a:rPr>
              <a:t>架构设计</a:t>
            </a:r>
            <a:endParaRPr lang="zh-CN" altLang="en-US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8914" name="TextBox 2"/>
          <p:cNvSpPr txBox="1">
            <a:spLocks noChangeArrowheads="1"/>
          </p:cNvSpPr>
          <p:nvPr/>
        </p:nvSpPr>
        <p:spPr bwMode="auto">
          <a:xfrm>
            <a:off x="179388" y="692150"/>
            <a:ext cx="13388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Calibri" pitchFamily="34" charset="0"/>
              </a:rPr>
              <a:t>硬件拓扑图</a:t>
            </a:r>
            <a:endParaRPr lang="zh-CN" altLang="en-US" dirty="0">
              <a:latin typeface="Calibri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099401"/>
              </p:ext>
            </p:extLst>
          </p:nvPr>
        </p:nvGraphicFramePr>
        <p:xfrm>
          <a:off x="177384" y="537321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文档地址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01600" y="106363"/>
            <a:ext cx="4206875" cy="585787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4400" b="1" dirty="0" smtClean="0">
                <a:solidFill>
                  <a:schemeClr val="tx2">
                    <a:lumMod val="75000"/>
                  </a:schemeClr>
                </a:solidFill>
              </a:rPr>
              <a:t>3.4 </a:t>
            </a:r>
            <a:r>
              <a:rPr lang="zh-CN" altLang="en-US" sz="4400" b="1" dirty="0" smtClean="0">
                <a:solidFill>
                  <a:schemeClr val="tx2">
                    <a:lumMod val="75000"/>
                  </a:schemeClr>
                </a:solidFill>
              </a:rPr>
              <a:t>架构设计</a:t>
            </a:r>
            <a:endParaRPr lang="zh-CN" altLang="en-US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8914" name="TextBox 2"/>
          <p:cNvSpPr txBox="1">
            <a:spLocks noChangeArrowheads="1"/>
          </p:cNvSpPr>
          <p:nvPr/>
        </p:nvSpPr>
        <p:spPr bwMode="auto">
          <a:xfrm>
            <a:off x="179388" y="692150"/>
            <a:ext cx="24897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Calibri" pitchFamily="34" charset="0"/>
              </a:rPr>
              <a:t>数据库</a:t>
            </a:r>
            <a:r>
              <a:rPr lang="en-US" altLang="zh-CN" dirty="0">
                <a:latin typeface="Calibri" pitchFamily="34" charset="0"/>
              </a:rPr>
              <a:t>ER</a:t>
            </a:r>
            <a:r>
              <a:rPr lang="zh-CN" altLang="en-US" dirty="0">
                <a:latin typeface="Calibri" pitchFamily="34" charset="0"/>
              </a:rPr>
              <a:t>图 </a:t>
            </a:r>
            <a:r>
              <a:rPr lang="en-US" altLang="zh-CN" dirty="0">
                <a:latin typeface="Calibri" pitchFamily="34" charset="0"/>
              </a:rPr>
              <a:t>– </a:t>
            </a:r>
            <a:r>
              <a:rPr lang="zh-CN" altLang="en-US" dirty="0">
                <a:latin typeface="Calibri" pitchFamily="34" charset="0"/>
              </a:rPr>
              <a:t>整体系统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530376"/>
              </p:ext>
            </p:extLst>
          </p:nvPr>
        </p:nvGraphicFramePr>
        <p:xfrm>
          <a:off x="177384" y="537321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文档地址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6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01600" y="106363"/>
            <a:ext cx="4206875" cy="585787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4400" b="1" dirty="0" smtClean="0">
                <a:solidFill>
                  <a:schemeClr val="tx2">
                    <a:lumMod val="75000"/>
                  </a:schemeClr>
                </a:solidFill>
              </a:rPr>
              <a:t>3.5 </a:t>
            </a:r>
            <a:r>
              <a:rPr lang="zh-CN" altLang="en-US" sz="4400" b="1" dirty="0" smtClean="0">
                <a:solidFill>
                  <a:schemeClr val="tx2">
                    <a:lumMod val="75000"/>
                  </a:schemeClr>
                </a:solidFill>
              </a:rPr>
              <a:t>架构设计</a:t>
            </a:r>
            <a:endParaRPr lang="zh-CN" altLang="en-US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5058" name="TextBox 2"/>
          <p:cNvSpPr txBox="1">
            <a:spLocks noChangeArrowheads="1"/>
          </p:cNvSpPr>
          <p:nvPr/>
        </p:nvSpPr>
        <p:spPr bwMode="auto">
          <a:xfrm>
            <a:off x="179388" y="765175"/>
            <a:ext cx="22685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zh-CN" altLang="en-US" sz="2000">
                <a:solidFill>
                  <a:srgbClr val="FF0000"/>
                </a:solidFill>
                <a:latin typeface="Calibri" pitchFamily="34" charset="0"/>
              </a:rPr>
              <a:t>订单高性能运转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782022"/>
              </p:ext>
            </p:extLst>
          </p:nvPr>
        </p:nvGraphicFramePr>
        <p:xfrm>
          <a:off x="755650" y="1268413"/>
          <a:ext cx="7128792" cy="4629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2376264"/>
                <a:gridCol w="2376264"/>
              </a:tblGrid>
              <a:tr h="42304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订单下载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订单审核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订单发货</a:t>
                      </a:r>
                      <a:endParaRPr lang="zh-CN" altLang="en-US" dirty="0"/>
                    </a:p>
                  </a:txBody>
                  <a:tcPr/>
                </a:tc>
              </a:tr>
              <a:tr h="42304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 </a:t>
                      </a:r>
                      <a:r>
                        <a:rPr lang="zh-CN" altLang="en-US" dirty="0" smtClean="0"/>
                        <a:t>采用数据推送</a:t>
                      </a:r>
                      <a:r>
                        <a:rPr lang="en-US" altLang="zh-CN" dirty="0" smtClean="0"/>
                        <a:t>3.0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 </a:t>
                      </a:r>
                      <a:r>
                        <a:rPr lang="zh-CN" altLang="en-US" dirty="0" smtClean="0"/>
                        <a:t>批量审核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单订单自动审核</a:t>
                      </a:r>
                      <a:r>
                        <a:rPr lang="en-US" altLang="zh-CN" baseline="0" dirty="0" smtClean="0"/>
                        <a:t>, </a:t>
                      </a:r>
                      <a:r>
                        <a:rPr lang="zh-CN" altLang="en-US" baseline="0" dirty="0" smtClean="0"/>
                        <a:t>采用 </a:t>
                      </a:r>
                      <a:r>
                        <a:rPr lang="en-US" altLang="zh-CN" baseline="0" dirty="0" smtClean="0"/>
                        <a:t>batch update </a:t>
                      </a:r>
                      <a:r>
                        <a:rPr lang="zh-CN" altLang="en-US" baseline="0" dirty="0" smtClean="0"/>
                        <a:t>进行数据库提交</a:t>
                      </a:r>
                      <a:r>
                        <a:rPr lang="en-US" altLang="zh-CN" baseline="0" dirty="0" smtClean="0"/>
                        <a:t>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 </a:t>
                      </a:r>
                      <a:r>
                        <a:rPr lang="zh-CN" altLang="en-US" dirty="0" smtClean="0"/>
                        <a:t>页面发货和后台发货任务进行拆分</a:t>
                      </a:r>
                      <a:r>
                        <a:rPr lang="en-US" altLang="zh-CN" dirty="0" smtClean="0"/>
                        <a:t>.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从同步变为异步模式</a:t>
                      </a:r>
                      <a:endParaRPr lang="zh-CN" altLang="en-US" dirty="0"/>
                    </a:p>
                  </a:txBody>
                  <a:tcPr/>
                </a:tc>
              </a:tr>
              <a:tr h="42304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 </a:t>
                      </a:r>
                      <a:r>
                        <a:rPr lang="zh-CN" altLang="en-US" dirty="0" smtClean="0"/>
                        <a:t>订单</a:t>
                      </a:r>
                      <a:r>
                        <a:rPr lang="en-US" altLang="zh-CN" dirty="0" smtClean="0"/>
                        <a:t>COPY</a:t>
                      </a:r>
                      <a:r>
                        <a:rPr lang="zh-CN" altLang="en-US" dirty="0" smtClean="0"/>
                        <a:t>时 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/>
                        <a:t>停止推送 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baseline="0" dirty="0" smtClean="0"/>
                        <a:t> 更新结束后</a:t>
                      </a:r>
                      <a:r>
                        <a:rPr lang="en-US" altLang="zh-CN" baseline="0" dirty="0" smtClean="0"/>
                        <a:t>, </a:t>
                      </a:r>
                      <a:r>
                        <a:rPr lang="zh-CN" altLang="en-US" baseline="0" dirty="0" smtClean="0"/>
                        <a:t>开启推送</a:t>
                      </a:r>
                      <a:r>
                        <a:rPr lang="en-US" altLang="zh-CN" baseline="0" dirty="0" smtClean="0"/>
                        <a:t>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 </a:t>
                      </a:r>
                      <a:r>
                        <a:rPr lang="zh-CN" altLang="en-US" dirty="0" smtClean="0"/>
                        <a:t>订单页面展示采用分页读取</a:t>
                      </a:r>
                      <a:r>
                        <a:rPr lang="en-US" altLang="zh-CN" dirty="0" smtClean="0"/>
                        <a:t>. </a:t>
                      </a:r>
                      <a:r>
                        <a:rPr lang="zh-CN" altLang="en-US" dirty="0" smtClean="0"/>
                        <a:t>采用缓存预读</a:t>
                      </a:r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 </a:t>
                      </a:r>
                      <a:r>
                        <a:rPr lang="zh-CN" altLang="en-US" dirty="0" smtClean="0"/>
                        <a:t>提供发货任务列表</a:t>
                      </a:r>
                      <a:r>
                        <a:rPr lang="en-US" altLang="zh-CN" dirty="0" smtClean="0"/>
                        <a:t>.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定时</a:t>
                      </a:r>
                      <a:r>
                        <a:rPr lang="en-US" altLang="zh-CN" baseline="0" dirty="0" smtClean="0"/>
                        <a:t>Timer </a:t>
                      </a:r>
                      <a:r>
                        <a:rPr lang="zh-CN" altLang="en-US" baseline="0" dirty="0" smtClean="0"/>
                        <a:t>进行发货 </a:t>
                      </a:r>
                      <a:r>
                        <a:rPr lang="en-US" altLang="zh-CN" baseline="0" dirty="0" smtClean="0"/>
                        <a:t>API </a:t>
                      </a:r>
                      <a:r>
                        <a:rPr lang="zh-CN" altLang="en-US" baseline="0" dirty="0" smtClean="0"/>
                        <a:t>调用</a:t>
                      </a:r>
                      <a:r>
                        <a:rPr lang="en-US" altLang="zh-CN" baseline="0" dirty="0" smtClean="0"/>
                        <a:t>.</a:t>
                      </a:r>
                      <a:endParaRPr lang="zh-CN" altLang="en-US" dirty="0"/>
                    </a:p>
                  </a:txBody>
                  <a:tcPr/>
                </a:tc>
              </a:tr>
              <a:tr h="42304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 </a:t>
                      </a:r>
                      <a:r>
                        <a:rPr lang="zh-CN" altLang="en-US" dirty="0" smtClean="0"/>
                        <a:t>订单</a:t>
                      </a:r>
                      <a:r>
                        <a:rPr lang="en-US" altLang="zh-CN" dirty="0" smtClean="0"/>
                        <a:t>COPY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标志位</a:t>
                      </a:r>
                      <a:r>
                        <a:rPr lang="en-US" altLang="zh-CN" baseline="0" dirty="0" smtClean="0"/>
                        <a:t>, </a:t>
                      </a:r>
                      <a:r>
                        <a:rPr lang="zh-CN" altLang="en-US" baseline="0" dirty="0" smtClean="0"/>
                        <a:t>采用 </a:t>
                      </a:r>
                      <a:r>
                        <a:rPr lang="en-US" altLang="zh-CN" baseline="0" dirty="0" smtClean="0"/>
                        <a:t>batch update </a:t>
                      </a:r>
                      <a:r>
                        <a:rPr lang="zh-CN" altLang="en-US" baseline="0" dirty="0" smtClean="0"/>
                        <a:t>更新</a:t>
                      </a:r>
                      <a:r>
                        <a:rPr lang="en-US" altLang="zh-CN" baseline="0" dirty="0" smtClean="0"/>
                        <a:t>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 </a:t>
                      </a:r>
                      <a:r>
                        <a:rPr lang="zh-CN" altLang="en-US" dirty="0" smtClean="0"/>
                        <a:t>订单唯一标识号采用全局统一数据库管理</a:t>
                      </a:r>
                      <a:r>
                        <a:rPr lang="en-US" altLang="zh-CN" dirty="0" smtClean="0"/>
                        <a:t>.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页面展示序列采用页面程序实现</a:t>
                      </a:r>
                      <a:r>
                        <a:rPr lang="en-US" altLang="zh-CN" baseline="0" dirty="0" smtClean="0"/>
                        <a:t>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2304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 Timer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进行数据</a:t>
                      </a:r>
                      <a:r>
                        <a:rPr lang="en-US" altLang="zh-CN" baseline="0" dirty="0" smtClean="0"/>
                        <a:t>COPY , </a:t>
                      </a:r>
                      <a:r>
                        <a:rPr lang="zh-CN" altLang="en-US" baseline="0" dirty="0" smtClean="0"/>
                        <a:t>专用补偿线程进行数据差值补偿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3132138" y="5013325"/>
          <a:ext cx="4752528" cy="11841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7135"/>
                <a:gridCol w="1027800"/>
                <a:gridCol w="1185622"/>
                <a:gridCol w="776287"/>
                <a:gridCol w="1055684"/>
              </a:tblGrid>
              <a:tr h="2160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dirty="0">
                          <a:effectLst/>
                        </a:rPr>
                        <a:t>日订单量</a:t>
                      </a:r>
                      <a:endParaRPr lang="zh-CN" sz="1050" dirty="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VM </a:t>
                      </a:r>
                      <a:r>
                        <a:rPr lang="zh-CN" sz="1050">
                          <a:effectLst/>
                        </a:rPr>
                        <a:t>单核</a:t>
                      </a:r>
                      <a:r>
                        <a:rPr lang="en-US" sz="1050">
                          <a:effectLst/>
                        </a:rPr>
                        <a:t>CPU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VM</a:t>
                      </a:r>
                      <a:r>
                        <a:rPr lang="zh-CN" sz="1050">
                          <a:effectLst/>
                        </a:rPr>
                        <a:t>带宽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RDS QPS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RDS</a:t>
                      </a:r>
                      <a:r>
                        <a:rPr lang="zh-CN" sz="1050">
                          <a:effectLst/>
                        </a:rPr>
                        <a:t>带宽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r>
                        <a:rPr lang="zh-CN" sz="1050">
                          <a:effectLst/>
                        </a:rPr>
                        <a:t>万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1%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3.76Kbyte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18.58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3.77Kbyte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30</a:t>
                      </a:r>
                      <a:r>
                        <a:rPr lang="zh-CN" sz="1050">
                          <a:effectLst/>
                        </a:rPr>
                        <a:t>万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30%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113KB (</a:t>
                      </a:r>
                      <a:r>
                        <a:rPr lang="zh-CN" sz="1050">
                          <a:effectLst/>
                        </a:rPr>
                        <a:t>≈</a:t>
                      </a:r>
                      <a:r>
                        <a:rPr lang="en-US" sz="1050">
                          <a:effectLst/>
                        </a:rPr>
                        <a:t>1Mbps)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557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113KB (</a:t>
                      </a:r>
                      <a:r>
                        <a:rPr lang="zh-CN" sz="1050" dirty="0">
                          <a:effectLst/>
                        </a:rPr>
                        <a:t>≈</a:t>
                      </a:r>
                      <a:r>
                        <a:rPr lang="en-US" sz="1050" dirty="0">
                          <a:effectLst/>
                        </a:rPr>
                        <a:t>1Mbps)</a:t>
                      </a:r>
                      <a:endParaRPr lang="zh-CN" sz="1050" dirty="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50</a:t>
                      </a:r>
                      <a:r>
                        <a:rPr lang="zh-CN" sz="1050">
                          <a:effectLst/>
                        </a:rPr>
                        <a:t>万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50%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188KB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929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189KB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100</a:t>
                      </a:r>
                      <a:r>
                        <a:rPr lang="zh-CN" sz="1050">
                          <a:effectLst/>
                        </a:rPr>
                        <a:t>万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100%</a:t>
                      </a:r>
                      <a:r>
                        <a:rPr lang="zh-CN" sz="1050">
                          <a:effectLst/>
                        </a:rPr>
                        <a:t>（双核</a:t>
                      </a:r>
                      <a:r>
                        <a:rPr lang="en-US" sz="1050">
                          <a:effectLst/>
                        </a:rPr>
                        <a:t>50%</a:t>
                      </a:r>
                      <a:r>
                        <a:rPr lang="zh-CN" sz="1050">
                          <a:effectLst/>
                        </a:rPr>
                        <a:t>）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376KB (</a:t>
                      </a:r>
                      <a:r>
                        <a:rPr lang="zh-CN" sz="1050" dirty="0">
                          <a:effectLst/>
                        </a:rPr>
                        <a:t>≈</a:t>
                      </a:r>
                      <a:r>
                        <a:rPr lang="en-US" sz="1050" dirty="0">
                          <a:effectLst/>
                        </a:rPr>
                        <a:t>3Mbps)</a:t>
                      </a:r>
                      <a:endParaRPr lang="zh-CN" sz="1050" dirty="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1858</a:t>
                      </a:r>
                      <a:endParaRPr lang="zh-CN" sz="105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377KB(</a:t>
                      </a:r>
                      <a:r>
                        <a:rPr lang="zh-CN" sz="1050" dirty="0">
                          <a:effectLst/>
                        </a:rPr>
                        <a:t>≈</a:t>
                      </a:r>
                      <a:r>
                        <a:rPr lang="en-US" sz="1050" dirty="0">
                          <a:effectLst/>
                        </a:rPr>
                        <a:t>3Mbps)</a:t>
                      </a:r>
                      <a:endParaRPr lang="zh-CN" sz="1050" dirty="0">
                        <a:effectLst/>
                        <a:latin typeface="Calibri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01600" y="106363"/>
            <a:ext cx="4206875" cy="585787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4400" b="1" dirty="0" smtClean="0">
                <a:solidFill>
                  <a:schemeClr val="tx2">
                    <a:lumMod val="75000"/>
                  </a:schemeClr>
                </a:solidFill>
              </a:rPr>
              <a:t>3.6 </a:t>
            </a:r>
            <a:r>
              <a:rPr lang="zh-CN" altLang="en-US" sz="4400" b="1" dirty="0" smtClean="0">
                <a:solidFill>
                  <a:schemeClr val="tx2">
                    <a:lumMod val="75000"/>
                  </a:schemeClr>
                </a:solidFill>
              </a:rPr>
              <a:t>架构设计</a:t>
            </a:r>
            <a:endParaRPr lang="zh-CN" altLang="en-US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106" name="TextBox 2"/>
          <p:cNvSpPr txBox="1">
            <a:spLocks noChangeArrowheads="1"/>
          </p:cNvSpPr>
          <p:nvPr/>
        </p:nvSpPr>
        <p:spPr bwMode="auto">
          <a:xfrm>
            <a:off x="179388" y="765175"/>
            <a:ext cx="36242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zh-CN" altLang="en-US" sz="2000">
                <a:solidFill>
                  <a:srgbClr val="FF0000"/>
                </a:solidFill>
                <a:latin typeface="Calibri" pitchFamily="34" charset="0"/>
              </a:rPr>
              <a:t>订单高性能运转 </a:t>
            </a:r>
            <a:r>
              <a:rPr lang="en-US" altLang="zh-CN" sz="2000">
                <a:solidFill>
                  <a:srgbClr val="FF0000"/>
                </a:solidFill>
                <a:latin typeface="Calibri" pitchFamily="34" charset="0"/>
              </a:rPr>
              <a:t>( </a:t>
            </a:r>
            <a:r>
              <a:rPr lang="zh-CN" altLang="en-US" sz="2000">
                <a:solidFill>
                  <a:srgbClr val="FF0000"/>
                </a:solidFill>
                <a:latin typeface="Calibri" pitchFamily="34" charset="0"/>
              </a:rPr>
              <a:t>数据对比 </a:t>
            </a:r>
            <a:r>
              <a:rPr lang="en-US" altLang="zh-CN" sz="2000">
                <a:solidFill>
                  <a:srgbClr val="FF0000"/>
                </a:solidFill>
                <a:latin typeface="Calibri" pitchFamily="34" charset="0"/>
              </a:rPr>
              <a:t>)</a:t>
            </a:r>
            <a:endParaRPr lang="zh-CN" altLang="en-US" sz="2000">
              <a:solidFill>
                <a:srgbClr val="FF0000"/>
              </a:solidFill>
              <a:latin typeface="Calibri" pitchFamily="34" charset="0"/>
            </a:endParaRPr>
          </a:p>
        </p:txBody>
      </p:sp>
      <p:graphicFrame>
        <p:nvGraphicFramePr>
          <p:cNvPr id="47143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504375"/>
              </p:ext>
            </p:extLst>
          </p:nvPr>
        </p:nvGraphicFramePr>
        <p:xfrm>
          <a:off x="755896" y="1268413"/>
          <a:ext cx="7056464" cy="4211955"/>
        </p:xfrm>
        <a:graphic>
          <a:graphicData uri="http://schemas.openxmlformats.org/drawingml/2006/table">
            <a:tbl>
              <a:tblPr/>
              <a:tblGrid>
                <a:gridCol w="1764116"/>
                <a:gridCol w="1764116"/>
                <a:gridCol w="1764116"/>
                <a:gridCol w="1764116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订单模块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原架构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新架构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提升效果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订单下载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下载间隔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30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秒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新增订单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:N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单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/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推送接口实时获取订单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新增订单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:N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单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/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下载速度达到原结构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N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订单审核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N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单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/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N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单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/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审核速度达到原结构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N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倍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.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发货状态上传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N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单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/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N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单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/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订单上传速度达到原结构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N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倍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注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: 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随着订单下载和审核的加快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. 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回调发货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API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即将成为订单流程的瓶颈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.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01600" y="106363"/>
            <a:ext cx="4206875" cy="585787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4400" b="1" dirty="0" smtClean="0">
                <a:solidFill>
                  <a:schemeClr val="tx2">
                    <a:lumMod val="75000"/>
                  </a:schemeClr>
                </a:solidFill>
              </a:rPr>
              <a:t>3.7 </a:t>
            </a:r>
            <a:r>
              <a:rPr lang="zh-CN" altLang="en-US" sz="4400" b="1" dirty="0" smtClean="0">
                <a:solidFill>
                  <a:schemeClr val="tx2">
                    <a:lumMod val="75000"/>
                  </a:schemeClr>
                </a:solidFill>
              </a:rPr>
              <a:t>架构设计</a:t>
            </a:r>
            <a:endParaRPr lang="zh-CN" altLang="en-US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154" name="TextBox 2"/>
          <p:cNvSpPr txBox="1">
            <a:spLocks noChangeArrowheads="1"/>
          </p:cNvSpPr>
          <p:nvPr/>
        </p:nvSpPr>
        <p:spPr bwMode="auto">
          <a:xfrm>
            <a:off x="193675" y="738188"/>
            <a:ext cx="20113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zh-CN" altLang="en-US" sz="2000">
                <a:solidFill>
                  <a:srgbClr val="FF0000"/>
                </a:solidFill>
                <a:latin typeface="Calibri" pitchFamily="34" charset="0"/>
              </a:rPr>
              <a:t>数据横向扩展</a:t>
            </a:r>
          </a:p>
        </p:txBody>
      </p:sp>
      <p:sp>
        <p:nvSpPr>
          <p:cNvPr id="12" name="流程图: 可选过程 11"/>
          <p:cNvSpPr/>
          <p:nvPr/>
        </p:nvSpPr>
        <p:spPr>
          <a:xfrm>
            <a:off x="4711700" y="1258888"/>
            <a:ext cx="914400" cy="61277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用户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流程图: 可选过程 27"/>
          <p:cNvSpPr/>
          <p:nvPr/>
        </p:nvSpPr>
        <p:spPr>
          <a:xfrm>
            <a:off x="5710238" y="1258888"/>
            <a:ext cx="914400" cy="61277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…….</a:t>
            </a:r>
            <a:endParaRPr lang="zh-CN" altLang="en-US" dirty="0"/>
          </a:p>
        </p:txBody>
      </p:sp>
      <p:sp>
        <p:nvSpPr>
          <p:cNvPr id="30" name="流程图: 可选过程 29"/>
          <p:cNvSpPr/>
          <p:nvPr/>
        </p:nvSpPr>
        <p:spPr>
          <a:xfrm>
            <a:off x="6718300" y="1258888"/>
            <a:ext cx="914400" cy="61277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用户</a:t>
            </a:r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4" name="流程图: 过程 13"/>
          <p:cNvSpPr/>
          <p:nvPr/>
        </p:nvSpPr>
        <p:spPr>
          <a:xfrm>
            <a:off x="4711700" y="1906588"/>
            <a:ext cx="3098800" cy="576262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用户权限管理模块</a:t>
            </a:r>
          </a:p>
        </p:txBody>
      </p:sp>
      <p:sp>
        <p:nvSpPr>
          <p:cNvPr id="16" name="流程图: 过程 15"/>
          <p:cNvSpPr/>
          <p:nvPr/>
        </p:nvSpPr>
        <p:spPr>
          <a:xfrm>
            <a:off x="4711700" y="2519363"/>
            <a:ext cx="3098800" cy="612775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业务应用</a:t>
            </a:r>
          </a:p>
        </p:txBody>
      </p:sp>
      <p:sp>
        <p:nvSpPr>
          <p:cNvPr id="18" name="流程图: 磁盘 17"/>
          <p:cNvSpPr/>
          <p:nvPr/>
        </p:nvSpPr>
        <p:spPr>
          <a:xfrm>
            <a:off x="6704013" y="3203575"/>
            <a:ext cx="949325" cy="612775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RDS1</a:t>
            </a:r>
            <a:endParaRPr lang="zh-CN" altLang="en-US" dirty="0"/>
          </a:p>
        </p:txBody>
      </p:sp>
      <p:sp>
        <p:nvSpPr>
          <p:cNvPr id="35" name="流程图: 过程 34"/>
          <p:cNvSpPr/>
          <p:nvPr/>
        </p:nvSpPr>
        <p:spPr>
          <a:xfrm>
            <a:off x="4702175" y="3203575"/>
            <a:ext cx="923925" cy="612775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VM1</a:t>
            </a:r>
            <a:endParaRPr lang="zh-CN" altLang="en-US" dirty="0"/>
          </a:p>
        </p:txBody>
      </p:sp>
      <p:sp>
        <p:nvSpPr>
          <p:cNvPr id="20" name="右箭头 19"/>
          <p:cNvSpPr/>
          <p:nvPr/>
        </p:nvSpPr>
        <p:spPr>
          <a:xfrm>
            <a:off x="4052888" y="1871663"/>
            <a:ext cx="360362" cy="91916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9163" name="组合 37"/>
          <p:cNvGrpSpPr>
            <a:grpSpLocks/>
          </p:cNvGrpSpPr>
          <p:nvPr/>
        </p:nvGrpSpPr>
        <p:grpSpPr bwMode="auto">
          <a:xfrm>
            <a:off x="677863" y="1304925"/>
            <a:ext cx="3108325" cy="2555875"/>
            <a:chOff x="467544" y="1340768"/>
            <a:chExt cx="3109343" cy="2556864"/>
          </a:xfrm>
        </p:grpSpPr>
        <p:sp>
          <p:nvSpPr>
            <p:cNvPr id="39" name="流程图: 可选过程 38"/>
            <p:cNvSpPr/>
            <p:nvPr/>
          </p:nvSpPr>
          <p:spPr>
            <a:xfrm>
              <a:off x="477072" y="1340768"/>
              <a:ext cx="914699" cy="613012"/>
            </a:xfrm>
            <a:prstGeom prst="flowChartAlternate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/>
                <a:t>用户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0" name="流程图: 可选过程 39"/>
            <p:cNvSpPr/>
            <p:nvPr/>
          </p:nvSpPr>
          <p:spPr>
            <a:xfrm>
              <a:off x="1555337" y="1340768"/>
              <a:ext cx="914699" cy="613012"/>
            </a:xfrm>
            <a:prstGeom prst="flowChartAlternate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…….</a:t>
              </a:r>
              <a:endParaRPr lang="zh-CN" altLang="en-US" dirty="0"/>
            </a:p>
          </p:txBody>
        </p:sp>
        <p:sp>
          <p:nvSpPr>
            <p:cNvPr id="41" name="流程图: 可选过程 40"/>
            <p:cNvSpPr/>
            <p:nvPr/>
          </p:nvSpPr>
          <p:spPr>
            <a:xfrm>
              <a:off x="2662188" y="1340768"/>
              <a:ext cx="914699" cy="613012"/>
            </a:xfrm>
            <a:prstGeom prst="flowChartAlternate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/>
                <a:t>用户</a:t>
              </a:r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42" name="流程图: 过程 41"/>
            <p:cNvSpPr/>
            <p:nvPr/>
          </p:nvSpPr>
          <p:spPr>
            <a:xfrm>
              <a:off x="477072" y="1988719"/>
              <a:ext cx="3099815" cy="576486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/>
                <a:t>用户权限管理模块</a:t>
              </a:r>
            </a:p>
          </p:txBody>
        </p:sp>
        <p:sp>
          <p:nvSpPr>
            <p:cNvPr id="43" name="流程图: 过程 42"/>
            <p:cNvSpPr/>
            <p:nvPr/>
          </p:nvSpPr>
          <p:spPr>
            <a:xfrm>
              <a:off x="477072" y="2601731"/>
              <a:ext cx="3099815" cy="613012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/>
                <a:t>业务应用</a:t>
              </a:r>
            </a:p>
          </p:txBody>
        </p:sp>
        <p:sp>
          <p:nvSpPr>
            <p:cNvPr id="44" name="流程图: 磁盘 43"/>
            <p:cNvSpPr/>
            <p:nvPr/>
          </p:nvSpPr>
          <p:spPr>
            <a:xfrm>
              <a:off x="2204838" y="3284620"/>
              <a:ext cx="1372049" cy="613012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RDS1</a:t>
              </a:r>
              <a:endParaRPr lang="zh-CN" altLang="en-US" dirty="0"/>
            </a:p>
          </p:txBody>
        </p:sp>
        <p:sp>
          <p:nvSpPr>
            <p:cNvPr id="45" name="流程图: 过程 44"/>
            <p:cNvSpPr/>
            <p:nvPr/>
          </p:nvSpPr>
          <p:spPr>
            <a:xfrm>
              <a:off x="467544" y="3284620"/>
              <a:ext cx="1435570" cy="613012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/>
                <a:t>VM1</a:t>
              </a:r>
              <a:endParaRPr lang="zh-CN" altLang="en-US" dirty="0"/>
            </a:p>
          </p:txBody>
        </p:sp>
      </p:grpSp>
      <p:sp>
        <p:nvSpPr>
          <p:cNvPr id="46" name="流程图: 过程 45"/>
          <p:cNvSpPr/>
          <p:nvPr/>
        </p:nvSpPr>
        <p:spPr>
          <a:xfrm>
            <a:off x="5710238" y="3203575"/>
            <a:ext cx="923925" cy="612775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VM2</a:t>
            </a:r>
            <a:endParaRPr lang="zh-CN" altLang="en-US" dirty="0"/>
          </a:p>
        </p:txBody>
      </p:sp>
      <p:sp>
        <p:nvSpPr>
          <p:cNvPr id="47" name="流程图: 磁盘 46"/>
          <p:cNvSpPr/>
          <p:nvPr/>
        </p:nvSpPr>
        <p:spPr>
          <a:xfrm>
            <a:off x="7726363" y="3203575"/>
            <a:ext cx="949325" cy="612775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RDS2</a:t>
            </a:r>
            <a:endParaRPr lang="zh-CN" altLang="en-US" dirty="0"/>
          </a:p>
        </p:txBody>
      </p:sp>
      <p:sp>
        <p:nvSpPr>
          <p:cNvPr id="48" name="流程图: 过程 47"/>
          <p:cNvSpPr/>
          <p:nvPr/>
        </p:nvSpPr>
        <p:spPr>
          <a:xfrm rot="10800000" flipV="1">
            <a:off x="7827963" y="1906588"/>
            <a:ext cx="762000" cy="1217612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老用户资源迁移</a:t>
            </a:r>
          </a:p>
        </p:txBody>
      </p:sp>
      <p:sp>
        <p:nvSpPr>
          <p:cNvPr id="49" name="流程图: 可选过程 48"/>
          <p:cNvSpPr/>
          <p:nvPr/>
        </p:nvSpPr>
        <p:spPr>
          <a:xfrm>
            <a:off x="7675563" y="1258888"/>
            <a:ext cx="914400" cy="61277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0000"/>
                </a:solidFill>
              </a:rPr>
              <a:t>用户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0000"/>
                </a:solidFill>
              </a:rPr>
              <a:t>新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大</a:t>
            </a:r>
          </a:p>
        </p:txBody>
      </p: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709613" y="4159250"/>
          <a:ext cx="7823322" cy="1645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23322"/>
              </a:tblGrid>
              <a:tr h="30003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 </a:t>
                      </a:r>
                      <a:r>
                        <a:rPr lang="zh-CN" altLang="en-US" dirty="0" smtClean="0"/>
                        <a:t>客户访问</a:t>
                      </a:r>
                      <a:r>
                        <a:rPr lang="en-US" altLang="zh-CN" dirty="0" smtClean="0"/>
                        <a:t>VM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通过 权限管理模块实现</a:t>
                      </a:r>
                      <a:r>
                        <a:rPr lang="en-US" altLang="zh-CN" baseline="0" dirty="0" smtClean="0"/>
                        <a:t>. </a:t>
                      </a:r>
                      <a:r>
                        <a:rPr lang="zh-CN" altLang="en-US" baseline="0" dirty="0" smtClean="0"/>
                        <a:t>定义该客户的</a:t>
                      </a:r>
                      <a:r>
                        <a:rPr lang="en-US" altLang="zh-CN" baseline="0" dirty="0" smtClean="0"/>
                        <a:t>VM ,  RDS </a:t>
                      </a:r>
                      <a:r>
                        <a:rPr lang="zh-CN" altLang="en-US" baseline="0" dirty="0" smtClean="0"/>
                        <a:t>路由关系</a:t>
                      </a:r>
                      <a:r>
                        <a:rPr lang="en-US" altLang="zh-CN" baseline="0" dirty="0" smtClean="0"/>
                        <a:t>.</a:t>
                      </a:r>
                      <a:endParaRPr lang="zh-CN" altLang="en-US" dirty="0"/>
                    </a:p>
                  </a:txBody>
                  <a:tcPr/>
                </a:tc>
              </a:tr>
              <a:tr h="30003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 </a:t>
                      </a:r>
                      <a:r>
                        <a:rPr lang="zh-CN" altLang="en-US" dirty="0" smtClean="0"/>
                        <a:t>当原 </a:t>
                      </a:r>
                      <a:r>
                        <a:rPr lang="en-US" altLang="zh-CN" dirty="0" smtClean="0"/>
                        <a:t>VM , RDS </a:t>
                      </a:r>
                      <a:r>
                        <a:rPr lang="zh-CN" altLang="en-US" dirty="0" smtClean="0"/>
                        <a:t>无法负载新客户时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可以新增 </a:t>
                      </a:r>
                      <a:r>
                        <a:rPr lang="en-US" altLang="zh-CN" baseline="0" dirty="0" smtClean="0"/>
                        <a:t>VM ,RDS ,  </a:t>
                      </a:r>
                      <a:r>
                        <a:rPr lang="zh-CN" altLang="en-US" baseline="0" dirty="0" smtClean="0"/>
                        <a:t>将新客户的 </a:t>
                      </a:r>
                      <a:r>
                        <a:rPr lang="en-US" altLang="zh-CN" baseline="0" dirty="0" smtClean="0"/>
                        <a:t>VM , RDS </a:t>
                      </a:r>
                      <a:r>
                        <a:rPr lang="zh-CN" altLang="en-US" baseline="0" dirty="0" smtClean="0"/>
                        <a:t>路由指向新增 </a:t>
                      </a:r>
                      <a:r>
                        <a:rPr lang="en-US" altLang="zh-CN" baseline="0" dirty="0" smtClean="0"/>
                        <a:t>VM , RDS .</a:t>
                      </a:r>
                      <a:endParaRPr lang="zh-CN" altLang="en-US" dirty="0"/>
                    </a:p>
                  </a:txBody>
                  <a:tcPr/>
                </a:tc>
              </a:tr>
              <a:tr h="30003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 </a:t>
                      </a:r>
                      <a:r>
                        <a:rPr lang="zh-CN" altLang="en-US" dirty="0" smtClean="0"/>
                        <a:t>当原 </a:t>
                      </a:r>
                      <a:r>
                        <a:rPr lang="en-US" altLang="zh-CN" dirty="0" smtClean="0"/>
                        <a:t>VM , RDS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组中</a:t>
                      </a:r>
                      <a:r>
                        <a:rPr lang="en-US" altLang="zh-CN" baseline="0" dirty="0" smtClean="0"/>
                        <a:t>, </a:t>
                      </a:r>
                      <a:r>
                        <a:rPr lang="zh-CN" altLang="en-US" baseline="0" dirty="0" smtClean="0"/>
                        <a:t>有客户单量变大 </a:t>
                      </a:r>
                      <a:r>
                        <a:rPr lang="en-US" altLang="zh-CN" baseline="0" dirty="0" smtClean="0"/>
                        <a:t>, </a:t>
                      </a:r>
                      <a:r>
                        <a:rPr lang="zh-CN" altLang="en-US" baseline="0" dirty="0" smtClean="0"/>
                        <a:t>可以将其通过用户资源迁移方案</a:t>
                      </a:r>
                      <a:r>
                        <a:rPr lang="en-US" altLang="zh-CN" baseline="0" dirty="0" smtClean="0"/>
                        <a:t>. </a:t>
                      </a:r>
                      <a:r>
                        <a:rPr lang="zh-CN" altLang="en-US" baseline="0" dirty="0" smtClean="0"/>
                        <a:t>迁移到新增 </a:t>
                      </a:r>
                      <a:r>
                        <a:rPr lang="en-US" altLang="zh-CN" baseline="0" dirty="0" smtClean="0"/>
                        <a:t>VM , RDS </a:t>
                      </a:r>
                      <a:r>
                        <a:rPr lang="zh-CN" altLang="en-US" baseline="0" dirty="0" smtClean="0"/>
                        <a:t>中</a:t>
                      </a:r>
                      <a:r>
                        <a:rPr lang="en-US" altLang="zh-CN" baseline="0" dirty="0" smtClean="0"/>
                        <a:t>. </a:t>
                      </a:r>
                      <a:r>
                        <a:rPr lang="zh-CN" altLang="en-US" baseline="0" dirty="0" smtClean="0"/>
                        <a:t>然后修改该 客户的 </a:t>
                      </a:r>
                      <a:r>
                        <a:rPr lang="en-US" altLang="zh-CN" baseline="0" dirty="0" smtClean="0"/>
                        <a:t>VM , RDS </a:t>
                      </a:r>
                      <a:r>
                        <a:rPr lang="zh-CN" altLang="en-US" baseline="0" dirty="0" smtClean="0"/>
                        <a:t>路由即可</a:t>
                      </a:r>
                      <a:r>
                        <a:rPr lang="en-US" altLang="zh-CN" baseline="0" dirty="0" smtClean="0"/>
                        <a:t>.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01600" y="106363"/>
            <a:ext cx="4206875" cy="585787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4400" b="1" dirty="0" smtClean="0">
                <a:solidFill>
                  <a:schemeClr val="tx2">
                    <a:lumMod val="75000"/>
                  </a:schemeClr>
                </a:solidFill>
              </a:rPr>
              <a:t>3.8 </a:t>
            </a:r>
            <a:r>
              <a:rPr lang="zh-CN" altLang="en-US" sz="4400" b="1" dirty="0" smtClean="0">
                <a:solidFill>
                  <a:schemeClr val="tx2">
                    <a:lumMod val="75000"/>
                  </a:schemeClr>
                </a:solidFill>
              </a:rPr>
              <a:t>架构设计</a:t>
            </a:r>
            <a:endParaRPr lang="zh-CN" altLang="en-US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1202" name="TextBox 2"/>
          <p:cNvSpPr txBox="1">
            <a:spLocks noChangeArrowheads="1"/>
          </p:cNvSpPr>
          <p:nvPr/>
        </p:nvSpPr>
        <p:spPr bwMode="auto">
          <a:xfrm>
            <a:off x="193675" y="738188"/>
            <a:ext cx="30380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zh-CN" altLang="en-US" sz="2000" dirty="0" smtClean="0">
                <a:solidFill>
                  <a:srgbClr val="FF0000"/>
                </a:solidFill>
                <a:latin typeface="Calibri" pitchFamily="34" charset="0"/>
              </a:rPr>
              <a:t>多各系统集成</a:t>
            </a:r>
            <a:r>
              <a:rPr lang="zh-CN" altLang="en-US" sz="2000" dirty="0">
                <a:solidFill>
                  <a:srgbClr val="FF0000"/>
                </a:solidFill>
                <a:latin typeface="Calibri" pitchFamily="34" charset="0"/>
              </a:rPr>
              <a:t>预留接口</a:t>
            </a:r>
          </a:p>
        </p:txBody>
      </p:sp>
      <p:graphicFrame>
        <p:nvGraphicFramePr>
          <p:cNvPr id="51614" name="Group 414"/>
          <p:cNvGraphicFramePr>
            <a:graphicFrameLocks noGrp="1"/>
          </p:cNvGraphicFramePr>
          <p:nvPr/>
        </p:nvGraphicFramePr>
        <p:xfrm>
          <a:off x="468313" y="1196975"/>
          <a:ext cx="8280400" cy="2561273"/>
        </p:xfrm>
        <a:graphic>
          <a:graphicData uri="http://schemas.openxmlformats.org/drawingml/2006/table">
            <a:tbl>
              <a:tblPr/>
              <a:tblGrid>
                <a:gridCol w="1150937"/>
                <a:gridCol w="2232025"/>
                <a:gridCol w="4897438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接口类型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接口名称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接口说明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6713">
                <a:tc row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WMS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系统接口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待出库订单列表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按更新时间读取已审核待出库的订单列表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476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单个订单信息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读取单个订单信息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429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订单发货出库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对订单进行出库和上传网店发货状态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381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库存查询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查询实时库存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317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库存同步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更新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ERP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库存信息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51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缺货通知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标记订单缺货异常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01600" y="106363"/>
            <a:ext cx="4206875" cy="585787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4400" b="1" dirty="0" smtClean="0">
                <a:solidFill>
                  <a:schemeClr val="tx2">
                    <a:lumMod val="75000"/>
                  </a:schemeClr>
                </a:solidFill>
              </a:rPr>
              <a:t>3.9 </a:t>
            </a:r>
            <a:r>
              <a:rPr lang="zh-CN" altLang="en-US" sz="4400" b="1" dirty="0" smtClean="0">
                <a:solidFill>
                  <a:schemeClr val="tx2">
                    <a:lumMod val="75000"/>
                  </a:schemeClr>
                </a:solidFill>
              </a:rPr>
              <a:t>架构设计</a:t>
            </a:r>
            <a:endParaRPr lang="zh-CN" altLang="en-US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1202" name="TextBox 2"/>
          <p:cNvSpPr txBox="1">
            <a:spLocks noChangeArrowheads="1"/>
          </p:cNvSpPr>
          <p:nvPr/>
        </p:nvSpPr>
        <p:spPr bwMode="auto">
          <a:xfrm>
            <a:off x="193675" y="738188"/>
            <a:ext cx="36503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zh-CN" altLang="en-US" sz="2000" dirty="0" smtClean="0">
                <a:solidFill>
                  <a:srgbClr val="FF0000"/>
                </a:solidFill>
                <a:latin typeface="Calibri" pitchFamily="34" charset="0"/>
              </a:rPr>
              <a:t>系统</a:t>
            </a:r>
            <a:r>
              <a:rPr lang="zh-CN" altLang="en-US" sz="2000" dirty="0" smtClean="0">
                <a:solidFill>
                  <a:srgbClr val="FF0000"/>
                </a:solidFill>
                <a:latin typeface="Calibri" pitchFamily="34" charset="0"/>
              </a:rPr>
              <a:t>缓存技术</a:t>
            </a:r>
            <a:r>
              <a:rPr lang="en-US" altLang="zh-CN" sz="2000" dirty="0" smtClean="0">
                <a:solidFill>
                  <a:srgbClr val="FF0000"/>
                </a:solidFill>
                <a:latin typeface="Calibri" pitchFamily="34" charset="0"/>
              </a:rPr>
              <a:t>/</a:t>
            </a:r>
            <a:r>
              <a:rPr lang="zh-CN" altLang="en-US" sz="2000" dirty="0" smtClean="0">
                <a:solidFill>
                  <a:srgbClr val="FF0000"/>
                </a:solidFill>
                <a:latin typeface="Calibri" pitchFamily="34" charset="0"/>
              </a:rPr>
              <a:t>文件</a:t>
            </a:r>
            <a:r>
              <a:rPr lang="zh-CN" altLang="en-US" sz="2000" dirty="0" smtClean="0">
                <a:solidFill>
                  <a:srgbClr val="FF0000"/>
                </a:solidFill>
                <a:latin typeface="Calibri" pitchFamily="34" charset="0"/>
              </a:rPr>
              <a:t>存储技术</a:t>
            </a:r>
            <a:endParaRPr lang="zh-CN" altLang="en-US" sz="2000" dirty="0">
              <a:solidFill>
                <a:srgbClr val="FF0000"/>
              </a:solidFill>
              <a:latin typeface="Calibri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763848"/>
              </p:ext>
            </p:extLst>
          </p:nvPr>
        </p:nvGraphicFramePr>
        <p:xfrm>
          <a:off x="323528" y="141277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正在使用的缓冲技术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正在使用的文件存储技术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965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01600" y="106363"/>
            <a:ext cx="4206875" cy="585787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4400" b="1" dirty="0" smtClean="0">
                <a:solidFill>
                  <a:schemeClr val="tx2">
                    <a:lumMod val="75000"/>
                  </a:schemeClr>
                </a:solidFill>
              </a:rPr>
              <a:t>3.10 </a:t>
            </a:r>
            <a:r>
              <a:rPr lang="zh-CN" altLang="en-US" sz="4400" b="1" dirty="0" smtClean="0">
                <a:solidFill>
                  <a:schemeClr val="tx2">
                    <a:lumMod val="75000"/>
                  </a:schemeClr>
                </a:solidFill>
              </a:rPr>
              <a:t>项目实施</a:t>
            </a:r>
            <a:endParaRPr lang="zh-CN" altLang="en-US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3250" name="TextBox 2"/>
          <p:cNvSpPr txBox="1">
            <a:spLocks noChangeArrowheads="1"/>
          </p:cNvSpPr>
          <p:nvPr/>
        </p:nvSpPr>
        <p:spPr bwMode="auto">
          <a:xfrm>
            <a:off x="193675" y="738188"/>
            <a:ext cx="6692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zh-CN" altLang="en-US" sz="2000">
                <a:solidFill>
                  <a:srgbClr val="FF0000"/>
                </a:solidFill>
                <a:latin typeface="Calibri" pitchFamily="34" charset="0"/>
              </a:rPr>
              <a:t>在此章节对项目实施过程给予跟进</a:t>
            </a:r>
            <a:r>
              <a:rPr lang="en-US" altLang="zh-CN" sz="2000">
                <a:solidFill>
                  <a:srgbClr val="FF0000"/>
                </a:solidFill>
                <a:latin typeface="Calibri" pitchFamily="34" charset="0"/>
              </a:rPr>
              <a:t>.</a:t>
            </a:r>
            <a:r>
              <a:rPr lang="zh-CN" altLang="en-US" sz="2000">
                <a:solidFill>
                  <a:srgbClr val="FF0000"/>
                </a:solidFill>
                <a:latin typeface="Calibri" pitchFamily="34" charset="0"/>
              </a:rPr>
              <a:t>记录里程碑及问题点</a:t>
            </a:r>
            <a:r>
              <a:rPr lang="en-US" altLang="zh-CN" sz="2000">
                <a:solidFill>
                  <a:srgbClr val="FF0000"/>
                </a:solidFill>
                <a:latin typeface="Calibri" pitchFamily="34" charset="0"/>
              </a:rPr>
              <a:t>.</a:t>
            </a:r>
            <a:endParaRPr lang="zh-CN" altLang="en-US" sz="2000">
              <a:solidFill>
                <a:srgbClr val="FF0000"/>
              </a:solidFill>
              <a:latin typeface="Calibri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530621"/>
              </p:ext>
            </p:extLst>
          </p:nvPr>
        </p:nvGraphicFramePr>
        <p:xfrm>
          <a:off x="250825" y="1268413"/>
          <a:ext cx="86409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988"/>
                <a:gridCol w="1335421"/>
                <a:gridCol w="1335421"/>
                <a:gridCol w="1335421"/>
                <a:gridCol w="3927709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参与人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文档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01600" y="106363"/>
            <a:ext cx="4206875" cy="585787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4400" b="1" dirty="0" smtClean="0">
                <a:solidFill>
                  <a:schemeClr val="tx2">
                    <a:lumMod val="75000"/>
                  </a:schemeClr>
                </a:solidFill>
              </a:rPr>
              <a:t>4.1 </a:t>
            </a:r>
            <a:r>
              <a:rPr lang="zh-CN" altLang="en-US" sz="4400" b="1" dirty="0" smtClean="0">
                <a:solidFill>
                  <a:schemeClr val="tx2">
                    <a:lumMod val="75000"/>
                  </a:schemeClr>
                </a:solidFill>
              </a:rPr>
              <a:t>产品产出</a:t>
            </a:r>
            <a:endParaRPr lang="zh-CN" altLang="en-US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346" name="TextBox 2"/>
          <p:cNvSpPr txBox="1">
            <a:spLocks noChangeArrowheads="1"/>
          </p:cNvSpPr>
          <p:nvPr/>
        </p:nvSpPr>
        <p:spPr bwMode="auto">
          <a:xfrm>
            <a:off x="193675" y="738188"/>
            <a:ext cx="47564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zh-CN" altLang="en-US" sz="2000" dirty="0">
                <a:solidFill>
                  <a:srgbClr val="FF0000"/>
                </a:solidFill>
                <a:latin typeface="Calibri" pitchFamily="34" charset="0"/>
              </a:rPr>
              <a:t>在此章节说明对 </a:t>
            </a:r>
            <a:r>
              <a:rPr lang="zh-CN" altLang="en-US" sz="2000" dirty="0" smtClean="0">
                <a:solidFill>
                  <a:srgbClr val="FF0000"/>
                </a:solidFill>
                <a:latin typeface="Calibri" pitchFamily="34" charset="0"/>
              </a:rPr>
              <a:t>登塔产品</a:t>
            </a:r>
            <a:r>
              <a:rPr lang="zh-CN" altLang="en-US" sz="2000" dirty="0" smtClean="0">
                <a:solidFill>
                  <a:srgbClr val="FF0000"/>
                </a:solidFill>
                <a:latin typeface="Calibri" pitchFamily="34" charset="0"/>
              </a:rPr>
              <a:t>产出</a:t>
            </a:r>
            <a:r>
              <a:rPr lang="en-US" altLang="zh-CN" sz="2000" dirty="0" smtClean="0">
                <a:solidFill>
                  <a:srgbClr val="FF0000"/>
                </a:solidFill>
                <a:latin typeface="Calibri" pitchFamily="34" charset="0"/>
              </a:rPr>
              <a:t>. </a:t>
            </a:r>
            <a:r>
              <a:rPr lang="zh-CN" altLang="en-US" sz="2000" dirty="0" smtClean="0">
                <a:solidFill>
                  <a:srgbClr val="FF0000"/>
                </a:solidFill>
                <a:latin typeface="Calibri" pitchFamily="34" charset="0"/>
              </a:rPr>
              <a:t>登陆页</a:t>
            </a:r>
            <a:endParaRPr lang="zh-CN" altLang="en-US" sz="2000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69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AutoShape 4"/>
          <p:cNvSpPr>
            <a:spLocks noChangeArrowheads="1"/>
          </p:cNvSpPr>
          <p:nvPr/>
        </p:nvSpPr>
        <p:spPr bwMode="gray">
          <a:xfrm>
            <a:off x="1749425" y="635000"/>
            <a:ext cx="5486400" cy="1230313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>
                  <a:gamma/>
                  <a:tint val="51373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0245" name="AutoShape 5"/>
          <p:cNvSpPr>
            <a:spLocks noChangeArrowheads="1"/>
          </p:cNvSpPr>
          <p:nvPr/>
        </p:nvSpPr>
        <p:spPr bwMode="gray">
          <a:xfrm>
            <a:off x="1870075" y="749300"/>
            <a:ext cx="1057275" cy="1004888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9804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0246" name="Freeform 6"/>
          <p:cNvSpPr>
            <a:spLocks/>
          </p:cNvSpPr>
          <p:nvPr/>
        </p:nvSpPr>
        <p:spPr bwMode="gray">
          <a:xfrm>
            <a:off x="1935163" y="814388"/>
            <a:ext cx="528637" cy="501650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tint val="54510"/>
                  <a:invGamma/>
                </a:schemeClr>
              </a:gs>
              <a:gs pos="50000">
                <a:schemeClr val="accent1">
                  <a:alpha val="0"/>
                </a:schemeClr>
              </a:gs>
              <a:gs pos="100000">
                <a:schemeClr val="accent1">
                  <a:gamma/>
                  <a:tint val="54510"/>
                  <a:invGamma/>
                </a:schemeClr>
              </a:gs>
            </a:gsLst>
            <a:lin ang="27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gray">
          <a:xfrm>
            <a:off x="1797050" y="1022350"/>
            <a:ext cx="1176338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1.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背景</a:t>
            </a:r>
            <a:endParaRPr lang="en-US" altLang="zh-CN" sz="28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8437" name="Text Box 8"/>
          <p:cNvSpPr txBox="1">
            <a:spLocks noChangeArrowheads="1"/>
          </p:cNvSpPr>
          <p:nvPr/>
        </p:nvSpPr>
        <p:spPr bwMode="gray">
          <a:xfrm>
            <a:off x="3054350" y="911225"/>
            <a:ext cx="4038600" cy="646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buFont typeface="Wingdings" pitchFamily="2" charset="2"/>
              <a:buChar char="l"/>
            </a:pPr>
            <a:r>
              <a:rPr lang="en-US" altLang="zh-CN" b="1">
                <a:solidFill>
                  <a:srgbClr val="000000"/>
                </a:solidFill>
                <a:latin typeface="Calibri" pitchFamily="34" charset="0"/>
              </a:rPr>
              <a:t>1.1 </a:t>
            </a:r>
            <a:r>
              <a:rPr lang="zh-CN" altLang="en-US" b="1">
                <a:solidFill>
                  <a:srgbClr val="000000"/>
                </a:solidFill>
                <a:latin typeface="Calibri" pitchFamily="34" charset="0"/>
              </a:rPr>
              <a:t>服务商介绍</a:t>
            </a:r>
            <a:endParaRPr lang="en-US" altLang="zh-CN" b="1">
              <a:solidFill>
                <a:srgbClr val="000000"/>
              </a:solidFill>
              <a:latin typeface="Calibri" pitchFamily="34" charset="0"/>
            </a:endParaRPr>
          </a:p>
          <a:p>
            <a:pPr marL="342900" indent="-342900" eaLnBrk="0" hangingPunct="0">
              <a:buFont typeface="Wingdings" pitchFamily="2" charset="2"/>
              <a:buChar char="l"/>
            </a:pPr>
            <a:r>
              <a:rPr lang="en-US" altLang="zh-CN" b="1">
                <a:solidFill>
                  <a:srgbClr val="000000"/>
                </a:solidFill>
                <a:latin typeface="Calibri" pitchFamily="34" charset="0"/>
              </a:rPr>
              <a:t>1.2 </a:t>
            </a:r>
            <a:r>
              <a:rPr lang="zh-CN" altLang="en-US" b="1">
                <a:solidFill>
                  <a:srgbClr val="000000"/>
                </a:solidFill>
                <a:latin typeface="Calibri" pitchFamily="34" charset="0"/>
              </a:rPr>
              <a:t>产品介绍</a:t>
            </a:r>
            <a:endParaRPr lang="en-US" altLang="zh-CN" b="1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249" name="AutoShape 9"/>
          <p:cNvSpPr>
            <a:spLocks noChangeArrowheads="1"/>
          </p:cNvSpPr>
          <p:nvPr/>
        </p:nvSpPr>
        <p:spPr bwMode="gray">
          <a:xfrm>
            <a:off x="1749425" y="1993900"/>
            <a:ext cx="5486400" cy="1228725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>
                  <a:gamma/>
                  <a:tint val="51373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0250" name="AutoShape 10"/>
          <p:cNvSpPr>
            <a:spLocks noChangeArrowheads="1"/>
          </p:cNvSpPr>
          <p:nvPr/>
        </p:nvSpPr>
        <p:spPr bwMode="gray">
          <a:xfrm>
            <a:off x="1870075" y="2106613"/>
            <a:ext cx="1057275" cy="1004887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69804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0251" name="Freeform 11"/>
          <p:cNvSpPr>
            <a:spLocks/>
          </p:cNvSpPr>
          <p:nvPr/>
        </p:nvSpPr>
        <p:spPr bwMode="gray">
          <a:xfrm>
            <a:off x="1935163" y="2171700"/>
            <a:ext cx="528637" cy="501650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42353"/>
                  <a:invGamma/>
                </a:schemeClr>
              </a:gs>
              <a:gs pos="100000">
                <a:schemeClr val="folHlink">
                  <a:alpha val="0"/>
                </a:schemeClr>
              </a:gs>
            </a:gsLst>
            <a:lin ang="27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gray">
          <a:xfrm>
            <a:off x="1798638" y="2384425"/>
            <a:ext cx="1176337" cy="5222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2.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商务</a:t>
            </a:r>
            <a:endParaRPr lang="en-US" altLang="zh-CN" sz="28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0254" name="AutoShape 14"/>
          <p:cNvSpPr>
            <a:spLocks noChangeArrowheads="1"/>
          </p:cNvSpPr>
          <p:nvPr/>
        </p:nvSpPr>
        <p:spPr bwMode="gray">
          <a:xfrm>
            <a:off x="1749425" y="3368675"/>
            <a:ext cx="5486400" cy="1228725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>
                  <a:gamma/>
                  <a:tint val="51373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0255" name="AutoShape 15"/>
          <p:cNvSpPr>
            <a:spLocks noChangeArrowheads="1"/>
          </p:cNvSpPr>
          <p:nvPr/>
        </p:nvSpPr>
        <p:spPr bwMode="gray">
          <a:xfrm>
            <a:off x="1870075" y="3481388"/>
            <a:ext cx="1057275" cy="1006475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69804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0256" name="Freeform 16"/>
          <p:cNvSpPr>
            <a:spLocks/>
          </p:cNvSpPr>
          <p:nvPr/>
        </p:nvSpPr>
        <p:spPr bwMode="gray">
          <a:xfrm>
            <a:off x="1935163" y="3546475"/>
            <a:ext cx="528637" cy="503238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tint val="48627"/>
                  <a:invGamma/>
                </a:schemeClr>
              </a:gs>
              <a:gs pos="100000">
                <a:schemeClr val="hlink">
                  <a:alpha val="0"/>
                </a:schemeClr>
              </a:gs>
            </a:gsLst>
            <a:lin ang="27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gray">
          <a:xfrm>
            <a:off x="1800225" y="3756025"/>
            <a:ext cx="1176338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3.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实施</a:t>
            </a:r>
            <a:endParaRPr lang="en-US" altLang="zh-CN" sz="28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77788" y="49213"/>
            <a:ext cx="4206875" cy="58578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b="1" dirty="0" smtClean="0">
                <a:solidFill>
                  <a:schemeClr val="tx2">
                    <a:lumMod val="75000"/>
                  </a:schemeClr>
                </a:solidFill>
              </a:rPr>
              <a:t>Overview</a:t>
            </a:r>
            <a:endParaRPr lang="zh-CN" altLang="en-US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447" name="Text Box 13"/>
          <p:cNvSpPr txBox="1">
            <a:spLocks noChangeArrowheads="1"/>
          </p:cNvSpPr>
          <p:nvPr/>
        </p:nvSpPr>
        <p:spPr bwMode="gray">
          <a:xfrm>
            <a:off x="3054350" y="2274244"/>
            <a:ext cx="418147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buFont typeface="Wingdings" pitchFamily="2" charset="2"/>
              <a:buChar char="l"/>
            </a:pP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</a:rPr>
              <a:t>2.1 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</a:rPr>
              <a:t>商务协议</a:t>
            </a:r>
            <a:endParaRPr lang="en-US" altLang="zh-CN" b="1" dirty="0">
              <a:solidFill>
                <a:srgbClr val="000000"/>
              </a:solidFill>
              <a:latin typeface="Calibri" pitchFamily="34" charset="0"/>
            </a:endParaRPr>
          </a:p>
          <a:p>
            <a:pPr marL="342900" indent="-342900" eaLnBrk="0" hangingPunct="0">
              <a:buFont typeface="Wingdings" pitchFamily="2" charset="2"/>
              <a:buChar char="l"/>
            </a:pP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</a:rPr>
              <a:t>2.2 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</a:rPr>
              <a:t>产品需求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</a:rPr>
              <a:t>范围</a:t>
            </a:r>
            <a:endParaRPr lang="en-US" altLang="zh-CN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" name="AutoShape 14"/>
          <p:cNvSpPr>
            <a:spLocks noChangeArrowheads="1"/>
          </p:cNvSpPr>
          <p:nvPr/>
        </p:nvSpPr>
        <p:spPr bwMode="gray">
          <a:xfrm>
            <a:off x="1744663" y="4724400"/>
            <a:ext cx="5486400" cy="1230313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>
                  <a:gamma/>
                  <a:tint val="51373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3" name="AutoShape 15"/>
          <p:cNvSpPr>
            <a:spLocks noChangeArrowheads="1"/>
          </p:cNvSpPr>
          <p:nvPr/>
        </p:nvSpPr>
        <p:spPr bwMode="gray">
          <a:xfrm>
            <a:off x="1865313" y="4838700"/>
            <a:ext cx="1057275" cy="1004888"/>
          </a:xfrm>
          <a:prstGeom prst="roundRect">
            <a:avLst>
              <a:gd name="adj" fmla="val 11921"/>
            </a:avLst>
          </a:prstGeom>
          <a:solidFill>
            <a:schemeClr val="accent2">
              <a:lumMod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4" name="Freeform 16"/>
          <p:cNvSpPr>
            <a:spLocks/>
          </p:cNvSpPr>
          <p:nvPr/>
        </p:nvSpPr>
        <p:spPr bwMode="gray">
          <a:xfrm>
            <a:off x="1930400" y="4903788"/>
            <a:ext cx="528638" cy="501650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tint val="48627"/>
                  <a:invGamma/>
                </a:schemeClr>
              </a:gs>
              <a:gs pos="100000">
                <a:schemeClr val="hlink">
                  <a:alpha val="0"/>
                </a:schemeClr>
              </a:gs>
            </a:gsLst>
            <a:lin ang="27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5" name="Text Box 17"/>
          <p:cNvSpPr txBox="1">
            <a:spLocks noChangeArrowheads="1"/>
          </p:cNvSpPr>
          <p:nvPr/>
        </p:nvSpPr>
        <p:spPr bwMode="gray">
          <a:xfrm>
            <a:off x="1795463" y="5113338"/>
            <a:ext cx="1176337" cy="522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4.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推广</a:t>
            </a:r>
            <a:endParaRPr lang="en-US" altLang="zh-CN" sz="28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8452" name="Text Box 13"/>
          <p:cNvSpPr txBox="1">
            <a:spLocks noChangeArrowheads="1"/>
          </p:cNvSpPr>
          <p:nvPr/>
        </p:nvSpPr>
        <p:spPr bwMode="gray">
          <a:xfrm>
            <a:off x="3060700" y="3481388"/>
            <a:ext cx="4032250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buFont typeface="Wingdings" pitchFamily="2" charset="2"/>
              <a:buChar char="l"/>
            </a:pP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</a:rPr>
              <a:t>3.1 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</a:rPr>
              <a:t>项目启动</a:t>
            </a:r>
            <a:endParaRPr lang="en-US" altLang="zh-CN" b="1" dirty="0">
              <a:solidFill>
                <a:srgbClr val="000000"/>
              </a:solidFill>
              <a:latin typeface="Calibri" pitchFamily="34" charset="0"/>
            </a:endParaRPr>
          </a:p>
          <a:p>
            <a:pPr marL="342900" indent="-342900" eaLnBrk="0" hangingPunct="0">
              <a:buFont typeface="Wingdings" pitchFamily="2" charset="2"/>
              <a:buChar char="l"/>
            </a:pP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</a:rPr>
              <a:t>3.2 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</a:rPr>
              <a:t>架构设计</a:t>
            </a:r>
            <a:endParaRPr lang="en-US" altLang="zh-CN" b="1" dirty="0">
              <a:solidFill>
                <a:srgbClr val="000000"/>
              </a:solidFill>
              <a:latin typeface="Calibri" pitchFamily="34" charset="0"/>
            </a:endParaRPr>
          </a:p>
          <a:p>
            <a:pPr marL="342900" indent="-342900" eaLnBrk="0" hangingPunct="0">
              <a:buFont typeface="Wingdings" pitchFamily="2" charset="2"/>
              <a:buChar char="l"/>
            </a:pP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</a:rPr>
              <a:t>3.3 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</a:rPr>
              <a:t>项目实施 </a:t>
            </a:r>
            <a:endParaRPr lang="en-US" altLang="zh-CN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8453" name="Text Box 13"/>
          <p:cNvSpPr txBox="1">
            <a:spLocks noChangeArrowheads="1"/>
          </p:cNvSpPr>
          <p:nvPr/>
        </p:nvSpPr>
        <p:spPr bwMode="gray">
          <a:xfrm>
            <a:off x="3060700" y="5016390"/>
            <a:ext cx="4176712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buFont typeface="Wingdings" pitchFamily="2" charset="2"/>
              <a:buChar char="l"/>
            </a:pP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</a:rPr>
              <a:t>4.1 </a:t>
            </a:r>
            <a:r>
              <a:rPr lang="zh-CN" altLang="en-US" b="1" dirty="0" smtClean="0">
                <a:solidFill>
                  <a:srgbClr val="000000"/>
                </a:solidFill>
                <a:latin typeface="Calibri" pitchFamily="34" charset="0"/>
              </a:rPr>
              <a:t>产品产出</a:t>
            </a:r>
            <a:endParaRPr lang="en-US" altLang="zh-CN" b="1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42900" indent="-342900" eaLnBrk="0" hangingPunct="0">
              <a:buFont typeface="Wingdings" pitchFamily="2" charset="2"/>
              <a:buChar char="l"/>
            </a:pPr>
            <a:r>
              <a:rPr lang="en-US" altLang="zh-CN" b="1" dirty="0" smtClean="0">
                <a:solidFill>
                  <a:srgbClr val="000000"/>
                </a:solidFill>
                <a:latin typeface="Calibri" pitchFamily="34" charset="0"/>
              </a:rPr>
              <a:t>4.3 </a:t>
            </a:r>
            <a:r>
              <a:rPr lang="zh-CN" altLang="en-US" b="1" dirty="0">
                <a:solidFill>
                  <a:srgbClr val="000000"/>
                </a:solidFill>
                <a:latin typeface="Calibri" pitchFamily="34" charset="0"/>
              </a:rPr>
              <a:t>后续</a:t>
            </a:r>
            <a:endParaRPr lang="en-US" altLang="zh-CN" b="1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01600" y="106363"/>
            <a:ext cx="4206875" cy="585787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4400" b="1" dirty="0" smtClean="0">
                <a:solidFill>
                  <a:schemeClr val="tx2">
                    <a:lumMod val="75000"/>
                  </a:schemeClr>
                </a:solidFill>
              </a:rPr>
              <a:t>4.1 </a:t>
            </a:r>
            <a:r>
              <a:rPr lang="zh-CN" altLang="en-US" sz="4400" b="1" dirty="0" smtClean="0">
                <a:solidFill>
                  <a:schemeClr val="tx2">
                    <a:lumMod val="75000"/>
                  </a:schemeClr>
                </a:solidFill>
              </a:rPr>
              <a:t>产品产出</a:t>
            </a:r>
            <a:endParaRPr lang="zh-CN" altLang="en-US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346" name="TextBox 2"/>
          <p:cNvSpPr txBox="1">
            <a:spLocks noChangeArrowheads="1"/>
          </p:cNvSpPr>
          <p:nvPr/>
        </p:nvSpPr>
        <p:spPr bwMode="auto">
          <a:xfrm>
            <a:off x="193675" y="738188"/>
            <a:ext cx="52693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zh-CN" altLang="en-US" sz="2000" dirty="0">
                <a:solidFill>
                  <a:srgbClr val="FF0000"/>
                </a:solidFill>
                <a:latin typeface="Calibri" pitchFamily="34" charset="0"/>
              </a:rPr>
              <a:t>在此章节说明对 </a:t>
            </a:r>
            <a:r>
              <a:rPr lang="zh-CN" altLang="en-US" sz="2000" dirty="0" smtClean="0">
                <a:solidFill>
                  <a:srgbClr val="FF0000"/>
                </a:solidFill>
                <a:latin typeface="Calibri" pitchFamily="34" charset="0"/>
              </a:rPr>
              <a:t>登塔产品产出</a:t>
            </a:r>
            <a:r>
              <a:rPr lang="en-US" altLang="zh-CN" sz="2000" dirty="0" smtClean="0">
                <a:solidFill>
                  <a:srgbClr val="FF0000"/>
                </a:solidFill>
                <a:latin typeface="Calibri" pitchFamily="34" charset="0"/>
              </a:rPr>
              <a:t>. </a:t>
            </a:r>
            <a:r>
              <a:rPr lang="zh-CN" altLang="en-US" sz="2000" dirty="0" smtClean="0">
                <a:solidFill>
                  <a:srgbClr val="FF0000"/>
                </a:solidFill>
                <a:latin typeface="Calibri" pitchFamily="34" charset="0"/>
              </a:rPr>
              <a:t>产品主界面</a:t>
            </a:r>
            <a:endParaRPr lang="zh-CN" altLang="en-US" sz="2000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51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01600" y="106363"/>
            <a:ext cx="4206875" cy="585787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4400" b="1" dirty="0" smtClean="0">
                <a:solidFill>
                  <a:schemeClr val="tx2">
                    <a:lumMod val="75000"/>
                  </a:schemeClr>
                </a:solidFill>
              </a:rPr>
              <a:t>4.3 </a:t>
            </a:r>
            <a:r>
              <a:rPr lang="zh-CN" altLang="en-US" sz="4400" b="1" dirty="0" smtClean="0">
                <a:solidFill>
                  <a:schemeClr val="tx2">
                    <a:lumMod val="75000"/>
                  </a:schemeClr>
                </a:solidFill>
              </a:rPr>
              <a:t>后续</a:t>
            </a:r>
            <a:endParaRPr lang="zh-CN" altLang="en-US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9394" name="TextBox 4"/>
          <p:cNvSpPr txBox="1">
            <a:spLocks noChangeArrowheads="1"/>
          </p:cNvSpPr>
          <p:nvPr/>
        </p:nvSpPr>
        <p:spPr bwMode="auto">
          <a:xfrm>
            <a:off x="193675" y="738188"/>
            <a:ext cx="54681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zh-CN" altLang="en-US" sz="2000" dirty="0">
                <a:solidFill>
                  <a:srgbClr val="FF0000"/>
                </a:solidFill>
                <a:latin typeface="Calibri" pitchFamily="34" charset="0"/>
              </a:rPr>
              <a:t>在此章节说明该 </a:t>
            </a:r>
            <a:r>
              <a:rPr lang="zh-CN" altLang="en-US" sz="2000" dirty="0" smtClean="0">
                <a:solidFill>
                  <a:srgbClr val="FF0000"/>
                </a:solidFill>
                <a:latin typeface="Calibri" pitchFamily="34" charset="0"/>
              </a:rPr>
              <a:t>登塔产品</a:t>
            </a:r>
            <a:r>
              <a:rPr lang="zh-CN" altLang="en-US" sz="2000" dirty="0">
                <a:solidFill>
                  <a:srgbClr val="FF0000"/>
                </a:solidFill>
                <a:latin typeface="Calibri" pitchFamily="34" charset="0"/>
              </a:rPr>
              <a:t>是否还有后续计划</a:t>
            </a:r>
            <a:r>
              <a:rPr lang="en-US" altLang="zh-CN" sz="2000" dirty="0">
                <a:solidFill>
                  <a:srgbClr val="FF0000"/>
                </a:solidFill>
                <a:latin typeface="Calibri" pitchFamily="34" charset="0"/>
              </a:rPr>
              <a:t>.</a:t>
            </a:r>
            <a:endParaRPr lang="zh-CN" altLang="en-US" sz="2000" dirty="0">
              <a:solidFill>
                <a:srgbClr val="FF0000"/>
              </a:solidFill>
              <a:latin typeface="Calibri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252199"/>
              </p:ext>
            </p:extLst>
          </p:nvPr>
        </p:nvGraphicFramePr>
        <p:xfrm>
          <a:off x="539750" y="1341438"/>
          <a:ext cx="77768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2592288"/>
                <a:gridCol w="259228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产品名称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规划时间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实现目标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内容占位符 2"/>
          <p:cNvSpPr>
            <a:spLocks noGrp="1"/>
          </p:cNvSpPr>
          <p:nvPr>
            <p:ph idx="1"/>
          </p:nvPr>
        </p:nvSpPr>
        <p:spPr>
          <a:xfrm>
            <a:off x="1116013" y="1557338"/>
            <a:ext cx="6429375" cy="2389187"/>
          </a:xfrm>
        </p:spPr>
        <p:txBody>
          <a:bodyPr anchor="ctr"/>
          <a:lstStyle/>
          <a:p>
            <a:pPr marL="0" indent="0" algn="ctr" eaLnBrk="1" hangingPunct="1">
              <a:buFont typeface="Arial" charset="0"/>
              <a:buNone/>
            </a:pPr>
            <a:r>
              <a:rPr lang="zh-CN" altLang="en-US" sz="11500" smtClean="0"/>
              <a:t>谢谢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Box 5"/>
          <p:cNvSpPr txBox="1">
            <a:spLocks noChangeArrowheads="1"/>
          </p:cNvSpPr>
          <p:nvPr/>
        </p:nvSpPr>
        <p:spPr bwMode="auto">
          <a:xfrm>
            <a:off x="179388" y="765175"/>
            <a:ext cx="81327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zh-CN" altLang="en-US" sz="2000" dirty="0">
                <a:solidFill>
                  <a:srgbClr val="FF0000"/>
                </a:solidFill>
                <a:latin typeface="Calibri" pitchFamily="34" charset="0"/>
              </a:rPr>
              <a:t>在此章节请</a:t>
            </a:r>
            <a:r>
              <a:rPr lang="zh-CN" altLang="en-US" sz="2000" dirty="0" smtClean="0">
                <a:solidFill>
                  <a:srgbClr val="FF0000"/>
                </a:solidFill>
                <a:latin typeface="Calibri" pitchFamily="34" charset="0"/>
              </a:rPr>
              <a:t>对入驻聚石塔的的</a:t>
            </a:r>
            <a:r>
              <a:rPr lang="zh-CN" altLang="en-US" sz="2000" dirty="0">
                <a:solidFill>
                  <a:srgbClr val="FF0000"/>
                </a:solidFill>
                <a:latin typeface="Calibri" pitchFamily="34" charset="0"/>
              </a:rPr>
              <a:t>服务</a:t>
            </a:r>
            <a:r>
              <a:rPr lang="zh-CN" altLang="en-US" sz="2000" dirty="0" smtClean="0">
                <a:solidFill>
                  <a:srgbClr val="FF0000"/>
                </a:solidFill>
                <a:latin typeface="Calibri" pitchFamily="34" charset="0"/>
              </a:rPr>
              <a:t>商</a:t>
            </a:r>
            <a:r>
              <a:rPr lang="en-US" altLang="zh-CN" sz="2000" dirty="0" smtClean="0">
                <a:solidFill>
                  <a:srgbClr val="FF0000"/>
                </a:solidFill>
                <a:latin typeface="Calibri" pitchFamily="34" charset="0"/>
              </a:rPr>
              <a:t>/</a:t>
            </a:r>
            <a:r>
              <a:rPr lang="zh-CN" altLang="en-US" sz="2000" dirty="0" smtClean="0">
                <a:solidFill>
                  <a:srgbClr val="FF0000"/>
                </a:solidFill>
                <a:latin typeface="Calibri" pitchFamily="34" charset="0"/>
              </a:rPr>
              <a:t>商家进行</a:t>
            </a:r>
            <a:r>
              <a:rPr lang="zh-CN" altLang="en-US" sz="2000" dirty="0">
                <a:solidFill>
                  <a:srgbClr val="FF0000"/>
                </a:solidFill>
                <a:latin typeface="Calibri" pitchFamily="34" charset="0"/>
              </a:rPr>
              <a:t>简介</a:t>
            </a:r>
            <a:r>
              <a:rPr lang="en-US" altLang="zh-CN" sz="2000" dirty="0">
                <a:solidFill>
                  <a:srgbClr val="FF0000"/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01600" y="106363"/>
            <a:ext cx="4206875" cy="585787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4400" b="1" dirty="0" smtClean="0">
                <a:solidFill>
                  <a:schemeClr val="tx2">
                    <a:lumMod val="75000"/>
                  </a:schemeClr>
                </a:solidFill>
              </a:rPr>
              <a:t>1.1 </a:t>
            </a:r>
            <a:r>
              <a:rPr lang="zh-CN" altLang="en-US" sz="4400" b="1" dirty="0" smtClean="0">
                <a:solidFill>
                  <a:schemeClr val="tx2">
                    <a:lumMod val="75000"/>
                  </a:schemeClr>
                </a:solidFill>
              </a:rPr>
              <a:t>服务商介绍</a:t>
            </a:r>
            <a:endParaRPr lang="zh-CN" altLang="en-US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5"/>
          <p:cNvSpPr txBox="1">
            <a:spLocks noChangeArrowheads="1"/>
          </p:cNvSpPr>
          <p:nvPr/>
        </p:nvSpPr>
        <p:spPr bwMode="auto">
          <a:xfrm>
            <a:off x="179388" y="765175"/>
            <a:ext cx="81327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zh-CN" altLang="en-US" sz="2000" dirty="0">
                <a:solidFill>
                  <a:srgbClr val="FF0000"/>
                </a:solidFill>
                <a:latin typeface="Calibri" pitchFamily="34" charset="0"/>
              </a:rPr>
              <a:t>在此章节请对服务</a:t>
            </a:r>
            <a:r>
              <a:rPr lang="zh-CN" altLang="en-US" sz="2000" dirty="0" smtClean="0">
                <a:solidFill>
                  <a:srgbClr val="FF0000"/>
                </a:solidFill>
                <a:latin typeface="Calibri" pitchFamily="34" charset="0"/>
              </a:rPr>
              <a:t>商</a:t>
            </a:r>
            <a:r>
              <a:rPr lang="en-US" altLang="zh-CN" sz="2000" dirty="0" smtClean="0">
                <a:solidFill>
                  <a:srgbClr val="FF0000"/>
                </a:solidFill>
                <a:latin typeface="Calibri" pitchFamily="34" charset="0"/>
              </a:rPr>
              <a:t>/</a:t>
            </a:r>
            <a:r>
              <a:rPr lang="zh-CN" altLang="en-US" sz="2000" dirty="0" smtClean="0">
                <a:solidFill>
                  <a:srgbClr val="FF0000"/>
                </a:solidFill>
                <a:latin typeface="Calibri" pitchFamily="34" charset="0"/>
              </a:rPr>
              <a:t>商家的</a:t>
            </a:r>
            <a:r>
              <a:rPr lang="zh-CN" altLang="en-US" sz="2000" dirty="0">
                <a:solidFill>
                  <a:srgbClr val="FF0000"/>
                </a:solidFill>
                <a:latin typeface="Calibri" pitchFamily="34" charset="0"/>
              </a:rPr>
              <a:t>主营产品进行简介</a:t>
            </a:r>
            <a:r>
              <a:rPr lang="en-US" altLang="zh-CN" sz="2000" dirty="0">
                <a:solidFill>
                  <a:srgbClr val="FF0000"/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01600" y="106363"/>
            <a:ext cx="4206875" cy="585787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4400" b="1" dirty="0" smtClean="0">
                <a:solidFill>
                  <a:schemeClr val="tx2">
                    <a:lumMod val="75000"/>
                  </a:schemeClr>
                </a:solidFill>
              </a:rPr>
              <a:t>1.2 </a:t>
            </a:r>
            <a:r>
              <a:rPr lang="zh-CN" altLang="en-US" sz="4400" b="1" dirty="0" smtClean="0">
                <a:solidFill>
                  <a:schemeClr val="tx2">
                    <a:lumMod val="75000"/>
                  </a:schemeClr>
                </a:solidFill>
              </a:rPr>
              <a:t>产品介绍</a:t>
            </a:r>
            <a:endParaRPr lang="zh-CN" altLang="en-US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Box 5"/>
          <p:cNvSpPr txBox="1">
            <a:spLocks noChangeArrowheads="1"/>
          </p:cNvSpPr>
          <p:nvPr/>
        </p:nvSpPr>
        <p:spPr bwMode="auto">
          <a:xfrm>
            <a:off x="179388" y="765175"/>
            <a:ext cx="81327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zh-CN" altLang="en-US" sz="2000" dirty="0">
                <a:solidFill>
                  <a:srgbClr val="FF0000"/>
                </a:solidFill>
                <a:latin typeface="Calibri" pitchFamily="34" charset="0"/>
              </a:rPr>
              <a:t>在此章节请对服务</a:t>
            </a:r>
            <a:r>
              <a:rPr lang="zh-CN" altLang="en-US" sz="2000" dirty="0" smtClean="0">
                <a:solidFill>
                  <a:srgbClr val="FF0000"/>
                </a:solidFill>
                <a:latin typeface="Calibri" pitchFamily="34" charset="0"/>
              </a:rPr>
              <a:t>商登塔商务</a:t>
            </a:r>
            <a:r>
              <a:rPr lang="zh-CN" altLang="en-US" sz="2000" dirty="0">
                <a:solidFill>
                  <a:srgbClr val="FF0000"/>
                </a:solidFill>
                <a:latin typeface="Calibri" pitchFamily="34" charset="0"/>
              </a:rPr>
              <a:t>协议达成进行记录</a:t>
            </a:r>
            <a:r>
              <a:rPr lang="en-US" altLang="zh-CN" sz="2000" dirty="0">
                <a:solidFill>
                  <a:srgbClr val="FF0000"/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01600" y="106363"/>
            <a:ext cx="4206875" cy="585787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4400" b="1" dirty="0" smtClean="0">
                <a:solidFill>
                  <a:schemeClr val="tx2">
                    <a:lumMod val="75000"/>
                  </a:schemeClr>
                </a:solidFill>
              </a:rPr>
              <a:t>2.1 </a:t>
            </a:r>
            <a:r>
              <a:rPr lang="zh-CN" altLang="en-US" sz="4400" b="1" dirty="0" smtClean="0">
                <a:solidFill>
                  <a:schemeClr val="tx2">
                    <a:lumMod val="75000"/>
                  </a:schemeClr>
                </a:solidFill>
              </a:rPr>
              <a:t>商务协议</a:t>
            </a:r>
            <a:endParaRPr lang="zh-CN" altLang="en-US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579" name="TextBox 1"/>
          <p:cNvSpPr txBox="1">
            <a:spLocks noChangeArrowheads="1"/>
          </p:cNvSpPr>
          <p:nvPr/>
        </p:nvSpPr>
        <p:spPr bwMode="auto">
          <a:xfrm>
            <a:off x="203200" y="1250950"/>
            <a:ext cx="473206" cy="88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dirty="0" smtClean="0">
              <a:latin typeface="Calibri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dirty="0">
              <a:latin typeface="Calibri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526960"/>
              </p:ext>
            </p:extLst>
          </p:nvPr>
        </p:nvGraphicFramePr>
        <p:xfrm>
          <a:off x="203200" y="52292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文档地址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Box 5"/>
          <p:cNvSpPr txBox="1">
            <a:spLocks noChangeArrowheads="1"/>
          </p:cNvSpPr>
          <p:nvPr/>
        </p:nvSpPr>
        <p:spPr bwMode="auto">
          <a:xfrm>
            <a:off x="179388" y="765175"/>
            <a:ext cx="81327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zh-CN" altLang="en-US" sz="2000" dirty="0">
                <a:solidFill>
                  <a:srgbClr val="FF0000"/>
                </a:solidFill>
                <a:latin typeface="Calibri" pitchFamily="34" charset="0"/>
              </a:rPr>
              <a:t>在此章节</a:t>
            </a:r>
            <a:r>
              <a:rPr lang="zh-CN" altLang="en-US" sz="2000" dirty="0" smtClean="0">
                <a:solidFill>
                  <a:srgbClr val="FF0000"/>
                </a:solidFill>
                <a:latin typeface="Calibri" pitchFamily="34" charset="0"/>
              </a:rPr>
              <a:t>请对登塔产品</a:t>
            </a:r>
            <a:r>
              <a:rPr lang="zh-CN" altLang="en-US" sz="2000" dirty="0">
                <a:solidFill>
                  <a:srgbClr val="FF0000"/>
                </a:solidFill>
                <a:latin typeface="Calibri" pitchFamily="34" charset="0"/>
              </a:rPr>
              <a:t>覆盖功能范围进行说明</a:t>
            </a:r>
            <a:r>
              <a:rPr lang="en-US" altLang="zh-CN" sz="2000" dirty="0">
                <a:solidFill>
                  <a:srgbClr val="FF0000"/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01600" y="106363"/>
            <a:ext cx="4206875" cy="585787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4400" b="1" dirty="0" smtClean="0">
                <a:solidFill>
                  <a:schemeClr val="tx2">
                    <a:lumMod val="75000"/>
                  </a:schemeClr>
                </a:solidFill>
              </a:rPr>
              <a:t>2.2 </a:t>
            </a:r>
            <a:r>
              <a:rPr lang="zh-CN" altLang="en-US" sz="4400" b="1" dirty="0" smtClean="0">
                <a:solidFill>
                  <a:schemeClr val="tx2">
                    <a:lumMod val="75000"/>
                  </a:schemeClr>
                </a:solidFill>
              </a:rPr>
              <a:t>产品需求范围</a:t>
            </a:r>
            <a:endParaRPr lang="zh-CN" altLang="en-US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058399"/>
              </p:ext>
            </p:extLst>
          </p:nvPr>
        </p:nvGraphicFramePr>
        <p:xfrm>
          <a:off x="323850" y="1341438"/>
          <a:ext cx="5400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600"/>
              </a:tblGrid>
              <a:tr h="3600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产品范围</a:t>
                      </a:r>
                      <a:endParaRPr lang="zh-CN" altLang="en-US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 </a:t>
                      </a:r>
                      <a:endParaRPr lang="zh-CN" altLang="en-US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 </a:t>
                      </a:r>
                      <a:endParaRPr lang="zh-CN" altLang="en-US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 </a:t>
                      </a:r>
                      <a:endParaRPr lang="zh-CN" altLang="en-US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4. 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37838"/>
              </p:ext>
            </p:extLst>
          </p:nvPr>
        </p:nvGraphicFramePr>
        <p:xfrm>
          <a:off x="323528" y="52292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文档地址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Box 5"/>
          <p:cNvSpPr txBox="1">
            <a:spLocks noChangeArrowheads="1"/>
          </p:cNvSpPr>
          <p:nvPr/>
        </p:nvSpPr>
        <p:spPr bwMode="auto">
          <a:xfrm>
            <a:off x="179388" y="765175"/>
            <a:ext cx="81327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zh-CN" altLang="en-US" sz="2000" dirty="0">
                <a:solidFill>
                  <a:srgbClr val="FF0000"/>
                </a:solidFill>
                <a:latin typeface="Calibri" pitchFamily="34" charset="0"/>
              </a:rPr>
              <a:t>在此章节请</a:t>
            </a:r>
            <a:r>
              <a:rPr lang="zh-CN" altLang="en-US" sz="2000" dirty="0" smtClean="0">
                <a:solidFill>
                  <a:srgbClr val="FF0000"/>
                </a:solidFill>
                <a:latin typeface="Calibri" pitchFamily="34" charset="0"/>
              </a:rPr>
              <a:t>对产品登塔项目</a:t>
            </a:r>
            <a:r>
              <a:rPr lang="zh-CN" altLang="en-US" sz="2000" dirty="0">
                <a:solidFill>
                  <a:srgbClr val="FF0000"/>
                </a:solidFill>
                <a:latin typeface="Calibri" pitchFamily="34" charset="0"/>
              </a:rPr>
              <a:t>进行记录</a:t>
            </a:r>
            <a:r>
              <a:rPr lang="en-US" altLang="zh-CN" sz="2000" dirty="0">
                <a:solidFill>
                  <a:srgbClr val="FF0000"/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01600" y="106363"/>
            <a:ext cx="4206875" cy="585787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4400" b="1" dirty="0" smtClean="0">
                <a:solidFill>
                  <a:schemeClr val="tx2">
                    <a:lumMod val="75000"/>
                  </a:schemeClr>
                </a:solidFill>
              </a:rPr>
              <a:t>3.1 </a:t>
            </a:r>
            <a:r>
              <a:rPr lang="zh-CN" altLang="en-US" sz="4400" b="1" dirty="0" smtClean="0">
                <a:solidFill>
                  <a:schemeClr val="tx2">
                    <a:lumMod val="75000"/>
                  </a:schemeClr>
                </a:solidFill>
              </a:rPr>
              <a:t>项目启动</a:t>
            </a:r>
            <a:endParaRPr lang="zh-CN" altLang="en-US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4475" y="1052513"/>
            <a:ext cx="1632178" cy="784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latin typeface="+mn-lt"/>
                <a:ea typeface="+mn-ea"/>
              </a:rPr>
              <a:t>项目</a:t>
            </a:r>
            <a:r>
              <a:rPr lang="zh-CN" altLang="en-US" dirty="0">
                <a:latin typeface="+mn-lt"/>
                <a:ea typeface="+mn-ea"/>
              </a:rPr>
              <a:t>启动事项</a:t>
            </a:r>
            <a:r>
              <a:rPr lang="en-US" altLang="zh-CN" dirty="0">
                <a:latin typeface="+mn-lt"/>
                <a:ea typeface="+mn-ea"/>
              </a:rPr>
              <a:t>: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latin typeface="+mn-lt"/>
                <a:ea typeface="+mn-ea"/>
              </a:rPr>
              <a:t>项目组成立</a:t>
            </a:r>
            <a:endParaRPr lang="en-US" altLang="zh-CN" dirty="0">
              <a:latin typeface="+mn-lt"/>
              <a:ea typeface="+mn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711717"/>
              </p:ext>
            </p:extLst>
          </p:nvPr>
        </p:nvGraphicFramePr>
        <p:xfrm>
          <a:off x="263525" y="1857375"/>
          <a:ext cx="8413452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683"/>
                <a:gridCol w="1291973"/>
                <a:gridCol w="2921453"/>
                <a:gridCol w="1656184"/>
                <a:gridCol w="1440159"/>
              </a:tblGrid>
              <a:tr h="1390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职责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邮箱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电话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旺旺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架构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商务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咨询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咨询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768" name="TextBox 7"/>
          <p:cNvSpPr txBox="1">
            <a:spLocks noChangeArrowheads="1"/>
          </p:cNvSpPr>
          <p:nvPr/>
        </p:nvSpPr>
        <p:spPr bwMode="auto">
          <a:xfrm>
            <a:off x="263525" y="4149725"/>
            <a:ext cx="18573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>
                <a:latin typeface="Calibri" pitchFamily="34" charset="0"/>
              </a:rPr>
              <a:t>项目组沟通群</a:t>
            </a:r>
            <a:endParaRPr lang="en-US" altLang="zh-CN">
              <a:latin typeface="Calibri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881777"/>
              </p:ext>
            </p:extLst>
          </p:nvPr>
        </p:nvGraphicFramePr>
        <p:xfrm>
          <a:off x="276225" y="4570413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3592"/>
                <a:gridCol w="3672408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42888" y="5013325"/>
            <a:ext cx="2319337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latin typeface="+mn-lt"/>
                <a:ea typeface="+mn-ea"/>
              </a:rPr>
              <a:t>文档统一存放地址</a:t>
            </a:r>
            <a:endParaRPr lang="en-US" altLang="zh-CN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latin typeface="+mn-lt"/>
              <a:ea typeface="+mn-ea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761442"/>
              </p:ext>
            </p:extLst>
          </p:nvPr>
        </p:nvGraphicFramePr>
        <p:xfrm>
          <a:off x="251520" y="5506432"/>
          <a:ext cx="62646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4696"/>
              </a:tblGrid>
              <a:tr h="37084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Box 5"/>
          <p:cNvSpPr txBox="1">
            <a:spLocks noChangeArrowheads="1"/>
          </p:cNvSpPr>
          <p:nvPr/>
        </p:nvSpPr>
        <p:spPr bwMode="auto">
          <a:xfrm>
            <a:off x="179388" y="765175"/>
            <a:ext cx="81327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zh-CN" altLang="en-US" sz="2000" dirty="0">
                <a:solidFill>
                  <a:srgbClr val="FF0000"/>
                </a:solidFill>
                <a:latin typeface="Calibri" pitchFamily="34" charset="0"/>
              </a:rPr>
              <a:t>在此章节请</a:t>
            </a:r>
            <a:r>
              <a:rPr lang="zh-CN" altLang="en-US" sz="2000" dirty="0" smtClean="0">
                <a:solidFill>
                  <a:srgbClr val="FF0000"/>
                </a:solidFill>
                <a:latin typeface="Calibri" pitchFamily="34" charset="0"/>
              </a:rPr>
              <a:t>对产品登塔计划进行</a:t>
            </a:r>
            <a:r>
              <a:rPr lang="zh-CN" altLang="en-US" sz="2000" dirty="0">
                <a:solidFill>
                  <a:srgbClr val="FF0000"/>
                </a:solidFill>
                <a:latin typeface="Calibri" pitchFamily="34" charset="0"/>
              </a:rPr>
              <a:t>记录</a:t>
            </a:r>
            <a:r>
              <a:rPr lang="en-US" altLang="zh-CN" sz="2000" dirty="0">
                <a:solidFill>
                  <a:srgbClr val="FF0000"/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01600" y="106363"/>
            <a:ext cx="4206875" cy="585787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4400" b="1" dirty="0" smtClean="0">
                <a:solidFill>
                  <a:schemeClr val="tx2">
                    <a:lumMod val="75000"/>
                  </a:schemeClr>
                </a:solidFill>
              </a:rPr>
              <a:t>3.1 </a:t>
            </a:r>
            <a:r>
              <a:rPr lang="zh-CN" altLang="en-US" sz="4400" b="1" dirty="0" smtClean="0">
                <a:solidFill>
                  <a:schemeClr val="tx2">
                    <a:lumMod val="75000"/>
                  </a:schemeClr>
                </a:solidFill>
              </a:rPr>
              <a:t>项目启动</a:t>
            </a:r>
            <a:endParaRPr lang="zh-CN" altLang="en-US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4475" y="1052513"/>
            <a:ext cx="1632178" cy="784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latin typeface="+mn-lt"/>
                <a:ea typeface="+mn-ea"/>
              </a:rPr>
              <a:t>项目</a:t>
            </a:r>
            <a:r>
              <a:rPr lang="zh-CN" altLang="en-US" dirty="0">
                <a:latin typeface="+mn-lt"/>
                <a:ea typeface="+mn-ea"/>
              </a:rPr>
              <a:t>启动事项</a:t>
            </a:r>
            <a:r>
              <a:rPr lang="en-US" altLang="zh-CN" dirty="0">
                <a:latin typeface="+mn-lt"/>
                <a:ea typeface="+mn-ea"/>
              </a:rPr>
              <a:t>: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dirty="0">
                <a:latin typeface="+mn-lt"/>
                <a:ea typeface="+mn-ea"/>
              </a:rPr>
              <a:t>项目计划</a:t>
            </a:r>
            <a:endParaRPr lang="en-US" altLang="zh-CN" dirty="0">
              <a:latin typeface="+mn-lt"/>
              <a:ea typeface="+mn-ea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258245"/>
              </p:ext>
            </p:extLst>
          </p:nvPr>
        </p:nvGraphicFramePr>
        <p:xfrm>
          <a:off x="244475" y="52076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Box 5"/>
          <p:cNvSpPr txBox="1">
            <a:spLocks noChangeArrowheads="1"/>
          </p:cNvSpPr>
          <p:nvPr/>
        </p:nvSpPr>
        <p:spPr bwMode="auto">
          <a:xfrm>
            <a:off x="179388" y="765175"/>
            <a:ext cx="81327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zh-CN" altLang="en-US" sz="2000" dirty="0">
                <a:solidFill>
                  <a:srgbClr val="FF0000"/>
                </a:solidFill>
                <a:latin typeface="Calibri" pitchFamily="34" charset="0"/>
              </a:rPr>
              <a:t>在此章节请对系统架构进行阐述</a:t>
            </a:r>
            <a:r>
              <a:rPr lang="en-US" altLang="zh-CN" sz="2000" dirty="0" smtClean="0">
                <a:solidFill>
                  <a:srgbClr val="FF0000"/>
                </a:solidFill>
                <a:latin typeface="Calibri" pitchFamily="34" charset="0"/>
              </a:rPr>
              <a:t>.</a:t>
            </a:r>
            <a:endParaRPr lang="en-US" altLang="zh-CN" sz="20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01600" y="106363"/>
            <a:ext cx="4206875" cy="585787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4400" b="1" dirty="0" smtClean="0">
                <a:solidFill>
                  <a:schemeClr val="tx2">
                    <a:lumMod val="75000"/>
                  </a:schemeClr>
                </a:solidFill>
              </a:rPr>
              <a:t>3.2 </a:t>
            </a:r>
            <a:r>
              <a:rPr lang="zh-CN" altLang="en-US" sz="4400" b="1" dirty="0" smtClean="0">
                <a:solidFill>
                  <a:schemeClr val="tx2">
                    <a:lumMod val="75000"/>
                  </a:schemeClr>
                </a:solidFill>
              </a:rPr>
              <a:t>架构设计</a:t>
            </a:r>
            <a:endParaRPr lang="zh-CN" altLang="en-US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天猫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天猫模板</Template>
  <TotalTime>7218</TotalTime>
  <Words>896</Words>
  <Application>Microsoft Office PowerPoint</Application>
  <PresentationFormat>全屏显示(4:3)</PresentationFormat>
  <Paragraphs>212</Paragraphs>
  <Slides>22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天猫模板</vt:lpstr>
      <vt:lpstr>商业软件登塔方案</vt:lpstr>
      <vt:lpstr>Overview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鱼儿</dc:creator>
  <cp:lastModifiedBy>螭羽</cp:lastModifiedBy>
  <cp:revision>1231</cp:revision>
  <dcterms:created xsi:type="dcterms:W3CDTF">2012-10-08T02:01:50Z</dcterms:created>
  <dcterms:modified xsi:type="dcterms:W3CDTF">2013-07-22T05:18:43Z</dcterms:modified>
</cp:coreProperties>
</file>