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6E698-87B4-9A8C-4D78-DE10C4875DBC}" v="342" dt="2025-06-20T19:49:51.34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today I'll take you on a journey from simple mobile signals to the powerful insights they can unlock.</a:t>
            </a:r>
          </a:p>
          <a:p>
            <a:endParaRPr/>
          </a:p>
          <a:p>
            <a:r>
              <a:t>We'll see how GSM data, when analyzed with the help of machine learning, can support public safety by considering ethical issues and empowers responsible action.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"In every signal, there is a pattern.</a:t>
            </a:r>
          </a:p>
          <a:p>
            <a:endParaRPr/>
          </a:p>
          <a:p>
            <a:r>
              <a:t>Our job is to read it — not misuse it.</a:t>
            </a:r>
          </a:p>
          <a:p>
            <a:endParaRPr/>
          </a:p>
          <a:p>
            <a:r>
              <a:t>GSM and ML can be tools for peace, justice, and safety — but only if we use them responsibly.</a:t>
            </a:r>
          </a:p>
          <a:p>
            <a:endParaRPr/>
          </a:p>
          <a:p>
            <a:r>
              <a:t>Thank you."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"Why is this important?</a:t>
            </a:r>
          </a:p>
          <a:p>
            <a:endParaRPr/>
          </a:p>
          <a:p>
            <a:r>
              <a:t>First, mobile networks generate an ocean of data every single day.</a:t>
            </a:r>
          </a:p>
          <a:p>
            <a:endParaRPr/>
          </a:p>
          <a:p>
            <a:r>
              <a:t>Second, that data is underused, yet it may contain the clues to uncover hidden criminal activity.</a:t>
            </a:r>
          </a:p>
          <a:p>
            <a:endParaRPr/>
          </a:p>
          <a:p>
            <a:r>
              <a:t>And finally, our goal today is to show how GSM data, when paired with ML, can help create safer societies — ethically and intelligently."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"But it’s not easy.There are four major challenges:</a:t>
            </a:r>
          </a:p>
          <a:p>
            <a:endParaRPr/>
          </a:p>
          <a:p>
            <a:r>
              <a:t>Volume — billions of records daily</a:t>
            </a:r>
          </a:p>
          <a:p>
            <a:endParaRPr/>
          </a:p>
          <a:p>
            <a:r>
              <a:t>Complexity — multiple IDs per user</a:t>
            </a:r>
          </a:p>
          <a:p>
            <a:endParaRPr/>
          </a:p>
          <a:p>
            <a:r>
              <a:t>Disconnection — scattered data sources</a:t>
            </a:r>
          </a:p>
          <a:p>
            <a:endParaRPr/>
          </a:p>
          <a:p>
            <a:r>
              <a:t>False leads — legitimate behavior may look suspicious</a:t>
            </a:r>
          </a:p>
          <a:p>
            <a:endParaRPr/>
          </a:p>
          <a:p>
            <a:r>
              <a:t>We need smart tools to handle this.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where machine learning comes in.</a:t>
            </a:r>
          </a:p>
          <a:p>
            <a:endParaRPr/>
          </a:p>
          <a:p>
            <a:r>
              <a:t>It helps us cluster user behavior, detect anomalies like SIM swaps, and map hidden communication patterns using graph theory.</a:t>
            </a:r>
          </a:p>
          <a:p>
            <a:endParaRPr/>
          </a:p>
          <a:p>
            <a:r>
              <a:t>It finds what humans can’t — and does so at scale.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17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1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4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4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6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3" name="Picture 4" descr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7" descr="Picture 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ctrTitle"/>
          </p:nvPr>
        </p:nvSpPr>
        <p:spPr>
          <a:xfrm>
            <a:off x="622747" y="1045067"/>
            <a:ext cx="11523262" cy="1443418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The Impact of AI Tools on Students' Learning Experience</a:t>
            </a:r>
          </a:p>
        </p:txBody>
      </p:sp>
      <p:sp>
        <p:nvSpPr>
          <p:cNvPr id="177" name="Minus 3"/>
          <p:cNvSpPr/>
          <p:nvPr/>
        </p:nvSpPr>
        <p:spPr>
          <a:xfrm>
            <a:off x="1874019" y="2634988"/>
            <a:ext cx="9285135" cy="4199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TextBox 7"/>
          <p:cNvSpPr txBox="1"/>
          <p:nvPr/>
        </p:nvSpPr>
        <p:spPr>
          <a:xfrm>
            <a:off x="1798318" y="4272060"/>
            <a:ext cx="917212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 b="1"/>
            </a:pPr>
            <a:r>
              <a:t>Presented by: </a:t>
            </a:r>
            <a:r>
              <a:rPr b="0"/>
              <a:t>M. Sajid Bashir, </a:t>
            </a:r>
            <a:r>
              <a:rPr lang="en-US" sz="2400">
                <a:latin typeface="Calibri Light"/>
              </a:rPr>
              <a:t>Nicolas </a:t>
            </a:r>
            <a:r>
              <a:rPr lang="en-US">
                <a:latin typeface="Calibri Light"/>
              </a:rPr>
              <a:t>Bernal</a:t>
            </a:r>
            <a:r>
              <a:rPr b="0">
                <a:latin typeface="Calibri Light"/>
              </a:rPr>
              <a:t>, </a:t>
            </a:r>
            <a:r>
              <a:rPr lang="en-US">
                <a:latin typeface="Calibri Light"/>
              </a:rPr>
              <a:t>Emma Desbois</a:t>
            </a:r>
          </a:p>
          <a:p>
            <a:pPr>
              <a:defRPr sz="2400"/>
            </a:pPr>
            <a:r>
              <a:t>Student –  TU Wien </a:t>
            </a:r>
          </a:p>
          <a:p>
            <a:pPr>
              <a:defRPr sz="2400"/>
            </a:pPr>
            <a:r>
              <a:t>105.708 Data Acquisition and Survey Methods (VU 2.0)</a:t>
            </a:r>
          </a:p>
          <a:p>
            <a:pPr>
              <a:defRPr sz="2400"/>
            </a:pPr>
            <a:r>
              <a:t>23 June 2025</a:t>
            </a:r>
          </a:p>
        </p:txBody>
      </p:sp>
      <p:sp>
        <p:nvSpPr>
          <p:cNvPr id="179" name="Subtitle 6"/>
          <p:cNvSpPr txBox="1">
            <a:spLocks noGrp="1"/>
          </p:cNvSpPr>
          <p:nvPr>
            <p:ph type="subTitle" sz="quarter" idx="1"/>
          </p:nvPr>
        </p:nvSpPr>
        <p:spPr>
          <a:xfrm>
            <a:off x="1892198" y="2697253"/>
            <a:ext cx="9248776" cy="16557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Assignment 2: Survey Development &amp; Analysis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7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415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RQ3</a:t>
              </a:r>
            </a:p>
          </p:txBody>
        </p:sp>
      </p:grpSp>
      <p:sp>
        <p:nvSpPr>
          <p:cNvPr id="418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weekly AI usage and reported retention.”</a:t>
            </a:r>
          </a:p>
        </p:txBody>
      </p:sp>
      <p:sp>
        <p:nvSpPr>
          <p:cNvPr id="419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42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21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RQ3: Retention &amp; AI Usage (Logistic Regression)</a:t>
            </a:r>
          </a:p>
        </p:txBody>
      </p:sp>
      <p:sp>
        <p:nvSpPr>
          <p:cNvPr id="422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38" name="Diagram 2"/>
          <p:cNvGrpSpPr/>
          <p:nvPr/>
        </p:nvGrpSpPr>
        <p:grpSpPr>
          <a:xfrm>
            <a:off x="761757" y="833800"/>
            <a:ext cx="3977601" cy="4226656"/>
            <a:chOff x="-2" y="-1"/>
            <a:chExt cx="3977599" cy="4226655"/>
          </a:xfrm>
        </p:grpSpPr>
        <p:sp>
          <p:nvSpPr>
            <p:cNvPr id="423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8" name="Group"/>
            <p:cNvGrpSpPr/>
            <p:nvPr/>
          </p:nvGrpSpPr>
          <p:grpSpPr>
            <a:xfrm>
              <a:off x="-2" y="-1"/>
              <a:ext cx="2557429" cy="595256"/>
              <a:chOff x="-1" y="-1"/>
              <a:chExt cx="2557427" cy="595255"/>
            </a:xfrm>
          </p:grpSpPr>
          <p:sp>
            <p:nvSpPr>
              <p:cNvPr id="426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7" name="Research Question"/>
              <p:cNvSpPr txBox="1"/>
              <p:nvPr/>
            </p:nvSpPr>
            <p:spPr>
              <a:xfrm>
                <a:off x="2168" y="140134"/>
                <a:ext cx="2555258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29" name="Does weekly AI usage predict whether students report better understanding and long-term retention?"/>
            <p:cNvSpPr txBox="1"/>
            <p:nvPr/>
          </p:nvSpPr>
          <p:spPr>
            <a:xfrm>
              <a:off x="413187" y="595253"/>
              <a:ext cx="3143069" cy="1114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</a:pPr>
              <a:r>
                <a:t>Does weekly AI usage predict whether students report better understanding and long-term retention?</a:t>
              </a:r>
            </a:p>
          </p:txBody>
        </p:sp>
        <p:grpSp>
          <p:nvGrpSpPr>
            <p:cNvPr id="432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30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1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33" name="Logistic regression…"/>
            <p:cNvSpPr txBox="1"/>
            <p:nvPr/>
          </p:nvSpPr>
          <p:spPr>
            <a:xfrm>
              <a:off x="413187" y="2410952"/>
              <a:ext cx="3564410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t>Logistic regression</a:t>
              </a:r>
              <a:endParaRPr b="0"/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/>
                <a:t>Outcome: Retention</a:t>
              </a:r>
              <a:r>
                <a:rPr lang="en-US"/>
                <a:t> </a:t>
              </a:r>
              <a:r>
                <a:rPr b="0"/>
                <a:t>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/>
                <a:t>Predictor: AI Hours</a:t>
              </a:r>
              <a:r>
                <a:rPr sz="1600" b="0"/>
                <a:t> </a:t>
              </a:r>
              <a:r>
                <a:rPr sz="2000" b="0"/>
                <a:t>(numeric)</a:t>
              </a:r>
            </a:p>
          </p:txBody>
        </p:sp>
        <p:grpSp>
          <p:nvGrpSpPr>
            <p:cNvPr id="436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34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5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</p:grp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efficient for ai_hours:…">
            <a:extLst>
              <a:ext uri="{FF2B5EF4-FFF2-40B4-BE49-F238E27FC236}">
                <a16:creationId xmlns:a16="http://schemas.microsoft.com/office/drawing/2014/main" id="{04ACEC85-A7C0-AD7B-2767-1894AEE6B9D1}"/>
              </a:ext>
            </a:extLst>
          </p:cNvPr>
          <p:cNvSpPr txBox="1"/>
          <p:nvPr/>
        </p:nvSpPr>
        <p:spPr>
          <a:xfrm>
            <a:off x="1031381" y="5049412"/>
            <a:ext cx="3701090" cy="1300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Coefficient for </a:t>
            </a:r>
            <a:r>
              <a:rPr dirty="0" err="1"/>
              <a:t>ai_hours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>
                <a:latin typeface="Calibri"/>
              </a:rPr>
              <a:t>-</a:t>
            </a:r>
            <a:r>
              <a:rPr lang="en-US" dirty="0">
                <a:latin typeface="Calibri Light"/>
              </a:rPr>
              <a:t>0.041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p-value:</a:t>
            </a:r>
            <a:r>
              <a:rPr dirty="0">
                <a:latin typeface="Calibri Light"/>
              </a:rPr>
              <a:t> </a:t>
            </a:r>
            <a:r>
              <a:rPr lang="en-US" dirty="0">
                <a:latin typeface="Calibri Light"/>
              </a:rPr>
              <a:t>0.31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Interpretation</a:t>
            </a:r>
            <a:r>
              <a:rPr b="0" dirty="0"/>
              <a:t>: </a:t>
            </a:r>
            <a:r>
              <a:rPr lang="en-US" dirty="0"/>
              <a:t> </a:t>
            </a:r>
            <a:r>
              <a:rPr lang="en-US" b="1" dirty="0"/>
              <a:t>                         </a:t>
            </a:r>
            <a:r>
              <a:rPr b="0" dirty="0"/>
              <a:t>Not</a:t>
            </a:r>
            <a:r>
              <a:rPr lang="en-US" dirty="0"/>
              <a:t> </a:t>
            </a:r>
            <a:r>
              <a:rPr b="0" dirty="0"/>
              <a:t>statistically significant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 advAuto="0"/>
      <p:bldP spid="41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val 193"/>
          <p:cNvSpPr/>
          <p:nvPr/>
        </p:nvSpPr>
        <p:spPr>
          <a:xfrm>
            <a:off x="-185520" y="5527692"/>
            <a:ext cx="5332614" cy="44071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TextBox 182"/>
          <p:cNvSpPr txBox="1"/>
          <p:nvPr/>
        </p:nvSpPr>
        <p:spPr>
          <a:xfrm>
            <a:off x="4893124" y="2511940"/>
            <a:ext cx="6414957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RQ1: </a:t>
            </a:r>
            <a:r>
              <a:rPr b="0"/>
              <a:t>Significant majority of students reported time-saving (78%) and improved quality (62%) using AI tools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RQ2: </a:t>
            </a:r>
            <a:r>
              <a:rPr b="0"/>
              <a:t>No significant link between weekly AI use and reported motivation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 u="sng"/>
            </a:pPr>
            <a:r>
              <a:t>RQ3: </a:t>
            </a:r>
            <a:r>
              <a:rPr b="0" u="none"/>
              <a:t>No significant link between weekly AI use and perceived retention</a:t>
            </a:r>
          </a:p>
        </p:txBody>
      </p:sp>
      <p:sp>
        <p:nvSpPr>
          <p:cNvPr id="44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6" name="TextBox 65"/>
          <p:cNvSpPr txBox="1"/>
          <p:nvPr/>
        </p:nvSpPr>
        <p:spPr>
          <a:xfrm>
            <a:off x="646423" y="127644"/>
            <a:ext cx="9224808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 Discussion &amp; Conclusion</a:t>
            </a:r>
          </a:p>
        </p:txBody>
      </p:sp>
      <p:sp>
        <p:nvSpPr>
          <p:cNvPr id="447" name="TextBox 67"/>
          <p:cNvSpPr txBox="1"/>
          <p:nvPr/>
        </p:nvSpPr>
        <p:spPr>
          <a:xfrm>
            <a:off x="1805782" y="752780"/>
            <a:ext cx="8895941" cy="130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i="1">
                <a:solidFill>
                  <a:srgbClr val="0070C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“AI tools are widely used and perceived as beneficial, especially for task efficiency and quality. However, their effect on motivation and learning retention is less clear.”</a:t>
            </a:r>
          </a:p>
        </p:txBody>
      </p:sp>
      <p:pic>
        <p:nvPicPr>
          <p:cNvPr id="44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8" y="2294994"/>
            <a:ext cx="3232700" cy="323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78" y="5688981"/>
            <a:ext cx="1312837" cy="8734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3"/>
          <p:cNvGrpSpPr/>
          <p:nvPr/>
        </p:nvGrpSpPr>
        <p:grpSpPr>
          <a:xfrm>
            <a:off x="1022308" y="1014923"/>
            <a:ext cx="10678268" cy="5523990"/>
            <a:chOff x="0" y="0"/>
            <a:chExt cx="10678266" cy="5523989"/>
          </a:xfrm>
        </p:grpSpPr>
        <p:grpSp>
          <p:nvGrpSpPr>
            <p:cNvPr id="188" name="Group 11"/>
            <p:cNvGrpSpPr/>
            <p:nvPr/>
          </p:nvGrpSpPr>
          <p:grpSpPr>
            <a:xfrm>
              <a:off x="294455" y="1364605"/>
              <a:ext cx="8229307" cy="4159385"/>
              <a:chOff x="0" y="0"/>
              <a:chExt cx="8229305" cy="4159383"/>
            </a:xfrm>
          </p:grpSpPr>
          <p:sp>
            <p:nvSpPr>
              <p:cNvPr id="184" name="Freeform 5"/>
              <p:cNvSpPr/>
              <p:nvPr/>
            </p:nvSpPr>
            <p:spPr>
              <a:xfrm>
                <a:off x="2521073" y="234250"/>
                <a:ext cx="2125957" cy="325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813" h="21600" extrusionOk="0">
                    <a:moveTo>
                      <a:pt x="8911" y="19306"/>
                    </a:moveTo>
                    <a:cubicBezTo>
                      <a:pt x="-454" y="16079"/>
                      <a:pt x="4210" y="12225"/>
                      <a:pt x="7852" y="10791"/>
                    </a:cubicBezTo>
                    <a:cubicBezTo>
                      <a:pt x="11494" y="9357"/>
                      <a:pt x="21146" y="5915"/>
                      <a:pt x="11961" y="1900"/>
                    </a:cubicBezTo>
                    <a:cubicBezTo>
                      <a:pt x="11961" y="1900"/>
                      <a:pt x="8749" y="717"/>
                      <a:pt x="4354" y="0"/>
                    </a:cubicBezTo>
                    <a:cubicBezTo>
                      <a:pt x="3798" y="502"/>
                      <a:pt x="3798" y="502"/>
                      <a:pt x="3798" y="502"/>
                    </a:cubicBezTo>
                    <a:cubicBezTo>
                      <a:pt x="6991" y="1058"/>
                      <a:pt x="8857" y="1613"/>
                      <a:pt x="10597" y="2205"/>
                    </a:cubicBezTo>
                    <a:cubicBezTo>
                      <a:pt x="13432" y="3173"/>
                      <a:pt x="16230" y="5575"/>
                      <a:pt x="12427" y="7654"/>
                    </a:cubicBezTo>
                    <a:cubicBezTo>
                      <a:pt x="8624" y="9733"/>
                      <a:pt x="335" y="11849"/>
                      <a:pt x="12" y="15147"/>
                    </a:cubicBezTo>
                    <a:cubicBezTo>
                      <a:pt x="-221" y="17423"/>
                      <a:pt x="2865" y="19861"/>
                      <a:pt x="8068" y="21600"/>
                    </a:cubicBezTo>
                    <a:cubicBezTo>
                      <a:pt x="11422" y="20058"/>
                      <a:pt x="11422" y="20058"/>
                      <a:pt x="11422" y="20058"/>
                    </a:cubicBezTo>
                    <a:cubicBezTo>
                      <a:pt x="10543" y="19825"/>
                      <a:pt x="9700" y="19574"/>
                      <a:pt x="8911" y="1930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Freeform 6"/>
              <p:cNvSpPr/>
              <p:nvPr/>
            </p:nvSpPr>
            <p:spPr>
              <a:xfrm>
                <a:off x="0" y="0"/>
                <a:ext cx="1242841" cy="77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05" extrusionOk="0">
                    <a:moveTo>
                      <a:pt x="0" y="245"/>
                    </a:moveTo>
                    <a:cubicBezTo>
                      <a:pt x="0" y="15365"/>
                      <a:pt x="0" y="15365"/>
                      <a:pt x="0" y="15365"/>
                    </a:cubicBezTo>
                    <a:cubicBezTo>
                      <a:pt x="0" y="15365"/>
                      <a:pt x="8388" y="8885"/>
                      <a:pt x="21139" y="20405"/>
                    </a:cubicBezTo>
                    <a:cubicBezTo>
                      <a:pt x="21600" y="11765"/>
                      <a:pt x="21600" y="11765"/>
                      <a:pt x="21600" y="11765"/>
                    </a:cubicBezTo>
                    <a:cubicBezTo>
                      <a:pt x="13547" y="3845"/>
                      <a:pt x="5788" y="-1195"/>
                      <a:pt x="0" y="24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Freeform 7"/>
              <p:cNvSpPr/>
              <p:nvPr/>
            </p:nvSpPr>
            <p:spPr>
              <a:xfrm>
                <a:off x="1213452" y="42841"/>
                <a:ext cx="1749036" cy="232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27" y="10800"/>
                    </a:moveTo>
                    <a:cubicBezTo>
                      <a:pt x="12811" y="7033"/>
                      <a:pt x="6554" y="3014"/>
                      <a:pt x="387" y="0"/>
                    </a:cubicBezTo>
                    <a:cubicBezTo>
                      <a:pt x="0" y="3014"/>
                      <a:pt x="0" y="3014"/>
                      <a:pt x="0" y="3014"/>
                    </a:cubicBezTo>
                    <a:cubicBezTo>
                      <a:pt x="2741" y="4521"/>
                      <a:pt x="5720" y="6279"/>
                      <a:pt x="8878" y="9042"/>
                    </a:cubicBezTo>
                    <a:cubicBezTo>
                      <a:pt x="13735" y="13312"/>
                      <a:pt x="17578" y="17330"/>
                      <a:pt x="20706" y="21600"/>
                    </a:cubicBezTo>
                    <a:cubicBezTo>
                      <a:pt x="21600" y="14567"/>
                      <a:pt x="21600" y="14567"/>
                      <a:pt x="21600" y="14567"/>
                    </a:cubicBezTo>
                    <a:cubicBezTo>
                      <a:pt x="20349" y="13060"/>
                      <a:pt x="19038" y="11805"/>
                      <a:pt x="17727" y="10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Freeform 8"/>
              <p:cNvSpPr/>
              <p:nvPr/>
            </p:nvSpPr>
            <p:spPr>
              <a:xfrm>
                <a:off x="3947967" y="3354954"/>
                <a:ext cx="4281339" cy="804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491"/>
                    </a:moveTo>
                    <a:cubicBezTo>
                      <a:pt x="17560" y="4145"/>
                      <a:pt x="17560" y="4145"/>
                      <a:pt x="17560" y="4145"/>
                    </a:cubicBezTo>
                    <a:cubicBezTo>
                      <a:pt x="17000" y="6909"/>
                      <a:pt x="17000" y="6909"/>
                      <a:pt x="17000" y="6909"/>
                    </a:cubicBezTo>
                    <a:cubicBezTo>
                      <a:pt x="17000" y="6909"/>
                      <a:pt x="8883" y="7273"/>
                      <a:pt x="2495" y="0"/>
                    </a:cubicBezTo>
                    <a:cubicBezTo>
                      <a:pt x="0" y="6764"/>
                      <a:pt x="0" y="6764"/>
                      <a:pt x="0" y="6764"/>
                    </a:cubicBezTo>
                    <a:cubicBezTo>
                      <a:pt x="1156" y="8509"/>
                      <a:pt x="2409" y="10036"/>
                      <a:pt x="3760" y="11127"/>
                    </a:cubicBezTo>
                    <a:cubicBezTo>
                      <a:pt x="10453" y="16655"/>
                      <a:pt x="14907" y="17091"/>
                      <a:pt x="14907" y="17091"/>
                    </a:cubicBezTo>
                    <a:cubicBezTo>
                      <a:pt x="14031" y="21600"/>
                      <a:pt x="14031" y="21600"/>
                      <a:pt x="14031" y="21600"/>
                    </a:cubicBezTo>
                    <a:lnTo>
                      <a:pt x="21600" y="15491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9" name="TextBox 154"/>
            <p:cNvSpPr txBox="1"/>
            <p:nvPr/>
          </p:nvSpPr>
          <p:spPr>
            <a:xfrm>
              <a:off x="6843060" y="2819494"/>
              <a:ext cx="3835207" cy="1559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include AI tools into their study routines demonstrate better long‑term retention of learned material compared to those who do not?</a:t>
              </a:r>
            </a:p>
          </p:txBody>
        </p:sp>
        <p:sp>
          <p:nvSpPr>
            <p:cNvPr id="190" name="TextBox 160"/>
            <p:cNvSpPr txBox="1"/>
            <p:nvPr/>
          </p:nvSpPr>
          <p:spPr>
            <a:xfrm>
              <a:off x="0" y="1897681"/>
              <a:ext cx="2484482" cy="155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Does the frequency of AI tool usage increase students’ motivation and engagement during their studies?</a:t>
              </a:r>
            </a:p>
          </p:txBody>
        </p:sp>
        <p:sp>
          <p:nvSpPr>
            <p:cNvPr id="191" name="TextBox 166"/>
            <p:cNvSpPr txBox="1"/>
            <p:nvPr/>
          </p:nvSpPr>
          <p:spPr>
            <a:xfrm>
              <a:off x="1136080" y="0"/>
              <a:ext cx="6515837" cy="949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use AI tools complete their academic tasks in less time while maintaining or improving the quality of their work compared to those who do not use AI tools?</a:t>
              </a:r>
            </a:p>
          </p:txBody>
        </p:sp>
        <p:grpSp>
          <p:nvGrpSpPr>
            <p:cNvPr id="198" name="Group 4"/>
            <p:cNvGrpSpPr/>
            <p:nvPr/>
          </p:nvGrpSpPr>
          <p:grpSpPr>
            <a:xfrm>
              <a:off x="5377968" y="2874177"/>
              <a:ext cx="1361268" cy="2217515"/>
              <a:chOff x="0" y="0"/>
              <a:chExt cx="1361267" cy="2217514"/>
            </a:xfrm>
          </p:grpSpPr>
          <p:grpSp>
            <p:nvGrpSpPr>
              <p:cNvPr id="196" name="Group 2"/>
              <p:cNvGrpSpPr/>
              <p:nvPr/>
            </p:nvGrpSpPr>
            <p:grpSpPr>
              <a:xfrm>
                <a:off x="-1" y="0"/>
                <a:ext cx="1361269" cy="2217515"/>
                <a:chOff x="0" y="0"/>
                <a:chExt cx="1361267" cy="2217514"/>
              </a:xfrm>
            </p:grpSpPr>
            <p:sp>
              <p:nvSpPr>
                <p:cNvPr id="192" name="Rectangle 77"/>
                <p:cNvSpPr/>
                <p:nvPr/>
              </p:nvSpPr>
              <p:spPr>
                <a:xfrm>
                  <a:off x="620173" y="1481485"/>
                  <a:ext cx="133878" cy="73603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95" name="Group 78"/>
                <p:cNvGrpSpPr/>
                <p:nvPr/>
              </p:nvGrpSpPr>
              <p:grpSpPr>
                <a:xfrm>
                  <a:off x="-1" y="0"/>
                  <a:ext cx="1361269" cy="1522819"/>
                  <a:chOff x="0" y="0"/>
                  <a:chExt cx="1361267" cy="1522818"/>
                </a:xfrm>
              </p:grpSpPr>
              <p:sp>
                <p:nvSpPr>
                  <p:cNvPr id="193" name="Freeform 25"/>
                  <p:cNvSpPr/>
                  <p:nvPr/>
                </p:nvSpPr>
                <p:spPr>
                  <a:xfrm>
                    <a:off x="0" y="0"/>
                    <a:ext cx="1361268" cy="15228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4" name="Freeform 26"/>
                  <p:cNvSpPr/>
                  <p:nvPr/>
                </p:nvSpPr>
                <p:spPr>
                  <a:xfrm>
                    <a:off x="116768" y="130819"/>
                    <a:ext cx="1127731" cy="12651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197" name="TextBox 83"/>
              <p:cNvSpPr txBox="1"/>
              <p:nvPr/>
            </p:nvSpPr>
            <p:spPr>
              <a:xfrm>
                <a:off x="119085" y="540085"/>
                <a:ext cx="1123096" cy="444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RQ3</a:t>
                </a:r>
              </a:p>
            </p:txBody>
          </p:sp>
        </p:grpSp>
        <p:grpSp>
          <p:nvGrpSpPr>
            <p:cNvPr id="205" name="Group 85"/>
            <p:cNvGrpSpPr/>
            <p:nvPr/>
          </p:nvGrpSpPr>
          <p:grpSpPr>
            <a:xfrm>
              <a:off x="2558784" y="1977274"/>
              <a:ext cx="1125016" cy="1832657"/>
              <a:chOff x="0" y="0"/>
              <a:chExt cx="1125014" cy="1832655"/>
            </a:xfrm>
          </p:grpSpPr>
          <p:grpSp>
            <p:nvGrpSpPr>
              <p:cNvPr id="203" name="Group 86"/>
              <p:cNvGrpSpPr/>
              <p:nvPr/>
            </p:nvGrpSpPr>
            <p:grpSpPr>
              <a:xfrm>
                <a:off x="0" y="-1"/>
                <a:ext cx="1125015" cy="1832657"/>
                <a:chOff x="0" y="0"/>
                <a:chExt cx="1125014" cy="1832655"/>
              </a:xfrm>
            </p:grpSpPr>
            <p:sp>
              <p:nvSpPr>
                <p:cNvPr id="199" name="Rectangle 88"/>
                <p:cNvSpPr/>
                <p:nvPr/>
              </p:nvSpPr>
              <p:spPr>
                <a:xfrm>
                  <a:off x="512540" y="1224367"/>
                  <a:ext cx="110643" cy="60828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2" name="Group 89"/>
                <p:cNvGrpSpPr/>
                <p:nvPr/>
              </p:nvGrpSpPr>
              <p:grpSpPr>
                <a:xfrm>
                  <a:off x="0" y="-1"/>
                  <a:ext cx="1125015" cy="1258529"/>
                  <a:chOff x="0" y="0"/>
                  <a:chExt cx="1125014" cy="1258527"/>
                </a:xfrm>
              </p:grpSpPr>
              <p:sp>
                <p:nvSpPr>
                  <p:cNvPr id="200" name="Freeform 25"/>
                  <p:cNvSpPr/>
                  <p:nvPr/>
                </p:nvSpPr>
                <p:spPr>
                  <a:xfrm>
                    <a:off x="0" y="0"/>
                    <a:ext cx="1125015" cy="12585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1" name="Freeform 26"/>
                  <p:cNvSpPr/>
                  <p:nvPr/>
                </p:nvSpPr>
                <p:spPr>
                  <a:xfrm>
                    <a:off x="96503" y="108115"/>
                    <a:ext cx="932009" cy="10455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04" name="TextBox 87"/>
              <p:cNvSpPr txBox="1"/>
              <p:nvPr/>
            </p:nvSpPr>
            <p:spPr>
              <a:xfrm>
                <a:off x="95898" y="417854"/>
                <a:ext cx="912310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RQ2</a:t>
                </a:r>
              </a:p>
            </p:txBody>
          </p:sp>
        </p:grpSp>
        <p:grpSp>
          <p:nvGrpSpPr>
            <p:cNvPr id="212" name="Group 99"/>
            <p:cNvGrpSpPr/>
            <p:nvPr/>
          </p:nvGrpSpPr>
          <p:grpSpPr>
            <a:xfrm>
              <a:off x="216807" y="24205"/>
              <a:ext cx="845241" cy="1376902"/>
              <a:chOff x="0" y="0"/>
              <a:chExt cx="845239" cy="1376901"/>
            </a:xfrm>
          </p:grpSpPr>
          <p:grpSp>
            <p:nvGrpSpPr>
              <p:cNvPr id="210" name="Group 100"/>
              <p:cNvGrpSpPr/>
              <p:nvPr/>
            </p:nvGrpSpPr>
            <p:grpSpPr>
              <a:xfrm>
                <a:off x="-1" y="0"/>
                <a:ext cx="845241" cy="1376902"/>
                <a:chOff x="0" y="0"/>
                <a:chExt cx="845239" cy="1376901"/>
              </a:xfrm>
            </p:grpSpPr>
            <p:sp>
              <p:nvSpPr>
                <p:cNvPr id="206" name="Rectangle 102"/>
                <p:cNvSpPr/>
                <p:nvPr/>
              </p:nvSpPr>
              <p:spPr>
                <a:xfrm>
                  <a:off x="385078" y="919885"/>
                  <a:ext cx="83128" cy="45701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9" name="Group 103"/>
                <p:cNvGrpSpPr/>
                <p:nvPr/>
              </p:nvGrpSpPr>
              <p:grpSpPr>
                <a:xfrm>
                  <a:off x="-1" y="0"/>
                  <a:ext cx="845241" cy="945551"/>
                  <a:chOff x="0" y="0"/>
                  <a:chExt cx="845239" cy="945550"/>
                </a:xfrm>
              </p:grpSpPr>
              <p:sp>
                <p:nvSpPr>
                  <p:cNvPr id="207" name="Freeform 25"/>
                  <p:cNvSpPr/>
                  <p:nvPr/>
                </p:nvSpPr>
                <p:spPr>
                  <a:xfrm>
                    <a:off x="0" y="0"/>
                    <a:ext cx="845240" cy="945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8" name="Freeform 26"/>
                  <p:cNvSpPr/>
                  <p:nvPr/>
                </p:nvSpPr>
                <p:spPr>
                  <a:xfrm>
                    <a:off x="72504" y="81228"/>
                    <a:ext cx="700232" cy="7855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11" name="TextBox 101"/>
              <p:cNvSpPr txBox="1"/>
              <p:nvPr/>
            </p:nvSpPr>
            <p:spPr>
              <a:xfrm>
                <a:off x="80820" y="306615"/>
                <a:ext cx="662690" cy="333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RQ1</a:t>
                </a:r>
              </a:p>
            </p:txBody>
          </p:sp>
        </p:grpSp>
      </p:grpSp>
      <p:grpSp>
        <p:nvGrpSpPr>
          <p:cNvPr id="216" name="Group 47"/>
          <p:cNvGrpSpPr/>
          <p:nvPr/>
        </p:nvGrpSpPr>
        <p:grpSpPr>
          <a:xfrm>
            <a:off x="8754742" y="-2"/>
            <a:ext cx="3437259" cy="2699135"/>
            <a:chOff x="0" y="0"/>
            <a:chExt cx="3437258" cy="2699133"/>
          </a:xfrm>
        </p:grpSpPr>
        <p:sp>
          <p:nvSpPr>
            <p:cNvPr id="214" name="Right Triangle 48"/>
            <p:cNvSpPr/>
            <p:nvPr/>
          </p:nvSpPr>
          <p:spPr>
            <a:xfrm rot="10800000">
              <a:off x="0" y="-1"/>
              <a:ext cx="3437259" cy="269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8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Title 1"/>
            <p:cNvSpPr txBox="1"/>
            <p:nvPr/>
          </p:nvSpPr>
          <p:spPr>
            <a:xfrm rot="2321992">
              <a:off x="2048365" y="249572"/>
              <a:ext cx="730348" cy="143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8800">
                  <a:latin typeface="Algerian"/>
                  <a:ea typeface="Algerian"/>
                  <a:cs typeface="Algerian"/>
                  <a:sym typeface="Algerian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1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8" name="TextBox 5"/>
          <p:cNvSpPr txBox="1"/>
          <p:nvPr/>
        </p:nvSpPr>
        <p:spPr>
          <a:xfrm>
            <a:off x="633413" y="126904"/>
            <a:ext cx="5664593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Research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21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val 2"/>
          <p:cNvSpPr/>
          <p:nvPr/>
        </p:nvSpPr>
        <p:spPr>
          <a:xfrm>
            <a:off x="6509663" y="5980322"/>
            <a:ext cx="5332613" cy="53326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TextBox 3"/>
          <p:cNvSpPr txBox="1"/>
          <p:nvPr/>
        </p:nvSpPr>
        <p:spPr>
          <a:xfrm>
            <a:off x="979901" y="966967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224" name="TextBox 4"/>
          <p:cNvSpPr txBox="1"/>
          <p:nvPr/>
        </p:nvSpPr>
        <p:spPr>
          <a:xfrm>
            <a:off x="2543707" y="2317188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25" name="Freeform 6"/>
          <p:cNvSpPr/>
          <p:nvPr/>
        </p:nvSpPr>
        <p:spPr>
          <a:xfrm>
            <a:off x="4846780" y="2358010"/>
            <a:ext cx="3081330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sp>
        <p:nvSpPr>
          <p:cNvPr id="226" name="Freeform 6"/>
          <p:cNvSpPr/>
          <p:nvPr/>
        </p:nvSpPr>
        <p:spPr>
          <a:xfrm>
            <a:off x="3428336" y="1073454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29" name="Freeform 10"/>
          <p:cNvGrpSpPr/>
          <p:nvPr/>
        </p:nvGrpSpPr>
        <p:grpSpPr>
          <a:xfrm>
            <a:off x="3428336" y="2367947"/>
            <a:ext cx="4507264" cy="1055755"/>
            <a:chOff x="0" y="0"/>
            <a:chExt cx="4507262" cy="1055753"/>
          </a:xfrm>
        </p:grpSpPr>
        <p:sp>
          <p:nvSpPr>
            <p:cNvPr id="227" name="Shape"/>
            <p:cNvSpPr/>
            <p:nvPr/>
          </p:nvSpPr>
          <p:spPr>
            <a:xfrm>
              <a:off x="-1" y="0"/>
              <a:ext cx="4507264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Online survey with both quantitative and categorical questions"/>
            <p:cNvSpPr txBox="1"/>
            <p:nvPr/>
          </p:nvSpPr>
          <p:spPr>
            <a:xfrm>
              <a:off x="822745" y="77884"/>
              <a:ext cx="2861773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Online survey with both quantitative and categorical questions</a:t>
              </a:r>
            </a:p>
          </p:txBody>
        </p:sp>
      </p:grpSp>
      <p:grpSp>
        <p:nvGrpSpPr>
          <p:cNvPr id="232" name="Freeform 12"/>
          <p:cNvGrpSpPr/>
          <p:nvPr/>
        </p:nvGrpSpPr>
        <p:grpSpPr>
          <a:xfrm>
            <a:off x="1707878" y="1073456"/>
            <a:ext cx="4837882" cy="1055754"/>
            <a:chOff x="0" y="0"/>
            <a:chExt cx="4837881" cy="1055753"/>
          </a:xfrm>
        </p:grpSpPr>
        <p:sp>
          <p:nvSpPr>
            <p:cNvPr id="230" name="Shape"/>
            <p:cNvSpPr/>
            <p:nvPr/>
          </p:nvSpPr>
          <p:spPr>
            <a:xfrm>
              <a:off x="0" y="0"/>
              <a:ext cx="4837882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TU Wien students from programs such as Data Science, Computer Science, and Business Informatics"/>
            <p:cNvSpPr txBox="1"/>
            <p:nvPr/>
          </p:nvSpPr>
          <p:spPr>
            <a:xfrm>
              <a:off x="822746" y="77884"/>
              <a:ext cx="3192390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TU Wien students from programs such as Data Science, Computer Science, and Business Informatics</a:t>
              </a:r>
            </a:p>
          </p:txBody>
        </p:sp>
      </p:grpSp>
      <p:sp>
        <p:nvSpPr>
          <p:cNvPr id="233" name="Freeform 6"/>
          <p:cNvSpPr/>
          <p:nvPr/>
        </p:nvSpPr>
        <p:spPr>
          <a:xfrm>
            <a:off x="6266136" y="3658321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36" name="Freeform 10"/>
          <p:cNvGrpSpPr/>
          <p:nvPr/>
        </p:nvGrpSpPr>
        <p:grpSpPr>
          <a:xfrm>
            <a:off x="6177091" y="4901290"/>
            <a:ext cx="5390539" cy="1153986"/>
            <a:chOff x="0" y="0"/>
            <a:chExt cx="5390537" cy="1153985"/>
          </a:xfrm>
        </p:grpSpPr>
        <p:sp>
          <p:nvSpPr>
            <p:cNvPr id="234" name="Shape"/>
            <p:cNvSpPr/>
            <p:nvPr/>
          </p:nvSpPr>
          <p:spPr>
            <a:xfrm>
              <a:off x="0" y="29096"/>
              <a:ext cx="5390538" cy="109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Demographics (age, gender, program)…"/>
            <p:cNvSpPr txBox="1"/>
            <p:nvPr/>
          </p:nvSpPr>
          <p:spPr>
            <a:xfrm>
              <a:off x="822745" y="0"/>
              <a:ext cx="3745047" cy="115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/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Demographics (age, gender, program)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AI tool usage and frequency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Opinions on time-saving, quality, motivation, and retention (Likert-style)</a:t>
              </a:r>
            </a:p>
          </p:txBody>
        </p:sp>
      </p:grpSp>
      <p:grpSp>
        <p:nvGrpSpPr>
          <p:cNvPr id="239" name="Freeform 12"/>
          <p:cNvGrpSpPr/>
          <p:nvPr/>
        </p:nvGrpSpPr>
        <p:grpSpPr>
          <a:xfrm>
            <a:off x="4836104" y="3658322"/>
            <a:ext cx="4511360" cy="1055755"/>
            <a:chOff x="0" y="0"/>
            <a:chExt cx="4511359" cy="1055753"/>
          </a:xfrm>
        </p:grpSpPr>
        <p:sp>
          <p:nvSpPr>
            <p:cNvPr id="237" name="Shape"/>
            <p:cNvSpPr/>
            <p:nvPr/>
          </p:nvSpPr>
          <p:spPr>
            <a:xfrm>
              <a:off x="-1" y="0"/>
              <a:ext cx="4511361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98 participants"/>
            <p:cNvSpPr txBox="1"/>
            <p:nvPr/>
          </p:nvSpPr>
          <p:spPr>
            <a:xfrm>
              <a:off x="822746" y="331884"/>
              <a:ext cx="2865868" cy="391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98 participants</a:t>
              </a:r>
            </a:p>
          </p:txBody>
        </p:sp>
      </p:grpSp>
      <p:sp>
        <p:nvSpPr>
          <p:cNvPr id="240" name="TextBox 12"/>
          <p:cNvSpPr txBox="1"/>
          <p:nvPr/>
        </p:nvSpPr>
        <p:spPr>
          <a:xfrm>
            <a:off x="3933780" y="3628013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241" name="TextBox 13"/>
          <p:cNvSpPr txBox="1"/>
          <p:nvPr/>
        </p:nvSpPr>
        <p:spPr>
          <a:xfrm>
            <a:off x="5245990" y="4846894"/>
            <a:ext cx="520866" cy="930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242" name="TextBox 17"/>
          <p:cNvSpPr txBox="1"/>
          <p:nvPr/>
        </p:nvSpPr>
        <p:spPr>
          <a:xfrm>
            <a:off x="740328" y="1759878"/>
            <a:ext cx="131121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Target Group</a:t>
            </a:r>
          </a:p>
        </p:txBody>
      </p:sp>
      <p:sp>
        <p:nvSpPr>
          <p:cNvPr id="243" name="TextBox 18"/>
          <p:cNvSpPr txBox="1"/>
          <p:nvPr/>
        </p:nvSpPr>
        <p:spPr>
          <a:xfrm>
            <a:off x="1699871" y="3106689"/>
            <a:ext cx="2188926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Data Collection Method</a:t>
            </a:r>
          </a:p>
        </p:txBody>
      </p:sp>
      <p:sp>
        <p:nvSpPr>
          <p:cNvPr id="244" name="TextBox 19"/>
          <p:cNvSpPr txBox="1"/>
          <p:nvPr/>
        </p:nvSpPr>
        <p:spPr>
          <a:xfrm>
            <a:off x="3321896" y="4426548"/>
            <a:ext cx="1710530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Total Respondents</a:t>
            </a:r>
          </a:p>
        </p:txBody>
      </p:sp>
      <p:sp>
        <p:nvSpPr>
          <p:cNvPr id="245" name="TextBox 20"/>
          <p:cNvSpPr txBox="1"/>
          <p:nvPr/>
        </p:nvSpPr>
        <p:spPr>
          <a:xfrm>
            <a:off x="4748381" y="5633766"/>
            <a:ext cx="1448667" cy="31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Question Types</a:t>
            </a:r>
          </a:p>
        </p:txBody>
      </p:sp>
      <p:grpSp>
        <p:nvGrpSpPr>
          <p:cNvPr id="272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270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246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7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0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9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0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1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4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Survey Design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TextBox 5"/>
          <p:cNvSpPr txBox="1"/>
          <p:nvPr/>
        </p:nvSpPr>
        <p:spPr>
          <a:xfrm>
            <a:off x="739995" y="2415449"/>
            <a:ext cx="4186923" cy="247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78% of AI users said AI tools saved them time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63% reported improved quality of academic work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Analysis based on 98 AI-using students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No comparison to non-users was possible due to lack of data</a:t>
            </a:r>
          </a:p>
        </p:txBody>
      </p:sp>
      <p:sp>
        <p:nvSpPr>
          <p:cNvPr id="280" name="Straight Connector 11"/>
          <p:cNvSpPr/>
          <p:nvPr/>
        </p:nvSpPr>
        <p:spPr>
          <a:xfrm>
            <a:off x="683388" y="2360385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RQ1: Time-Saving &amp; Quality Improvement</a:t>
            </a:r>
          </a:p>
        </p:txBody>
      </p:sp>
      <p:sp>
        <p:nvSpPr>
          <p:cNvPr id="284" name="TextBox 8"/>
          <p:cNvSpPr txBox="1"/>
          <p:nvPr/>
        </p:nvSpPr>
        <p:spPr>
          <a:xfrm>
            <a:off x="739994" y="984128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AI tools help students complete academic tasks faster and with better quality?</a:t>
            </a:r>
          </a:p>
        </p:txBody>
      </p:sp>
      <p:pic>
        <p:nvPicPr>
          <p:cNvPr id="28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5" y="1273995"/>
            <a:ext cx="6614733" cy="4092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 advAuto="0"/>
      <p:bldP spid="28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TextBox 5"/>
          <p:cNvSpPr txBox="1"/>
          <p:nvPr/>
        </p:nvSpPr>
        <p:spPr>
          <a:xfrm>
            <a:off x="739995" y="2295008"/>
            <a:ext cx="4186923" cy="277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Median, first quartile, and third quartile of weekly AI usage are nearly identical for both groups (5, 4, and 10 hours respectively).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This suggests no significant difference in AI usage between those who reported an increase in motivation and those who did not.</a:t>
            </a:r>
          </a:p>
        </p:txBody>
      </p:sp>
      <p:sp>
        <p:nvSpPr>
          <p:cNvPr id="291" name="Straight Connector 11"/>
          <p:cNvSpPr/>
          <p:nvPr/>
        </p:nvSpPr>
        <p:spPr>
          <a:xfrm>
            <a:off x="683388" y="224063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94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RQ2: Motivation vs. AI Usage Frequency</a:t>
            </a:r>
          </a:p>
        </p:txBody>
      </p:sp>
      <p:sp>
        <p:nvSpPr>
          <p:cNvPr id="295" name="TextBox 8"/>
          <p:cNvSpPr txBox="1"/>
          <p:nvPr/>
        </p:nvSpPr>
        <p:spPr>
          <a:xfrm>
            <a:off x="739994" y="842610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Does the frequency of AI tool usage increase students’ motivation and engagement?</a:t>
            </a:r>
          </a:p>
        </p:txBody>
      </p:sp>
      <p:pic>
        <p:nvPicPr>
          <p:cNvPr id="296" name="plot-rq2-1.pdf" descr="plot-rq2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86" y="1309122"/>
            <a:ext cx="6125145" cy="4241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29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TextBox 5"/>
          <p:cNvSpPr txBox="1"/>
          <p:nvPr/>
        </p:nvSpPr>
        <p:spPr>
          <a:xfrm>
            <a:off x="739995" y="2458290"/>
            <a:ext cx="4036658" cy="216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3–5 hrs/week users reported the highest retention (89%)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6–10 hrs/week also high (83%)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Retention drops for 10+ hrs/week (62%)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Moderate usage appears more effective for retention than excessive usage</a:t>
            </a:r>
          </a:p>
        </p:txBody>
      </p:sp>
      <p:sp>
        <p:nvSpPr>
          <p:cNvPr id="302" name="Straight Connector 11"/>
          <p:cNvSpPr/>
          <p:nvPr/>
        </p:nvSpPr>
        <p:spPr>
          <a:xfrm>
            <a:off x="683388" y="237126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5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RQ3: Retention vs. AI Usage Frequency</a:t>
            </a:r>
          </a:p>
        </p:txBody>
      </p:sp>
      <p:sp>
        <p:nvSpPr>
          <p:cNvPr id="306" name="TextBox 8"/>
          <p:cNvSpPr txBox="1"/>
          <p:nvPr/>
        </p:nvSpPr>
        <p:spPr>
          <a:xfrm>
            <a:off x="729108" y="717051"/>
            <a:ext cx="3530992" cy="155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students who use AI tools more frequently report better long-term retention of learned material?</a:t>
            </a:r>
          </a:p>
        </p:txBody>
      </p:sp>
      <p:pic>
        <p:nvPicPr>
          <p:cNvPr id="307" name="plot-rq3-1.pdf" descr="plot-rq3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62" y="1306167"/>
            <a:ext cx="6461332" cy="4473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 advAuto="0"/>
      <p:bldP spid="3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335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311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4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5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3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4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36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8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9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Descriptive Inference – Summary Statistics</a:t>
            </a:r>
          </a:p>
        </p:txBody>
      </p:sp>
      <p:grpSp>
        <p:nvGrpSpPr>
          <p:cNvPr id="351" name="Diagram 1"/>
          <p:cNvGrpSpPr/>
          <p:nvPr/>
        </p:nvGrpSpPr>
        <p:grpSpPr>
          <a:xfrm>
            <a:off x="942515" y="923535"/>
            <a:ext cx="4570125" cy="5526545"/>
            <a:chOff x="0" y="0"/>
            <a:chExt cx="4570124" cy="5526544"/>
          </a:xfrm>
        </p:grpSpPr>
        <p:sp>
          <p:nvSpPr>
            <p:cNvPr id="340" name="Line"/>
            <p:cNvSpPr/>
            <p:nvPr/>
          </p:nvSpPr>
          <p:spPr>
            <a:xfrm>
              <a:off x="1040347" y="2763271"/>
              <a:ext cx="501028" cy="138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1040347" y="1378695"/>
              <a:ext cx="501028" cy="138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grpSp>
          <p:nvGrpSpPr>
            <p:cNvPr id="344" name="Group"/>
            <p:cNvGrpSpPr/>
            <p:nvPr/>
          </p:nvGrpSpPr>
          <p:grpSpPr>
            <a:xfrm>
              <a:off x="0" y="0"/>
              <a:ext cx="1040347" cy="5526544"/>
              <a:chOff x="0" y="0"/>
              <a:chExt cx="1040345" cy="5526542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1040347" cy="5526544"/>
              </a:xfrm>
              <a:prstGeom prst="rect">
                <a:avLst/>
              </a:prstGeom>
              <a:gradFill flip="none" rotWithShape="1"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2929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Summary Statistics"/>
              <p:cNvSpPr txBox="1"/>
              <p:nvPr/>
            </p:nvSpPr>
            <p:spPr>
              <a:xfrm rot="16200000">
                <a:off x="-2243098" y="2568832"/>
                <a:ext cx="5526543" cy="3888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t>Summary Statistics</a:t>
                </a:r>
              </a:p>
            </p:txBody>
          </p:sp>
        </p:grpSp>
        <p:grpSp>
          <p:nvGrpSpPr>
            <p:cNvPr id="347" name="Group"/>
            <p:cNvGrpSpPr/>
            <p:nvPr/>
          </p:nvGrpSpPr>
          <p:grpSpPr>
            <a:xfrm>
              <a:off x="1541372" y="104440"/>
              <a:ext cx="3028752" cy="2548511"/>
              <a:chOff x="-1" y="-1"/>
              <a:chExt cx="3028750" cy="2548509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-1" y="-1"/>
                <a:ext cx="3028750" cy="25485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Age…"/>
              <p:cNvSpPr txBox="1"/>
              <p:nvPr/>
            </p:nvSpPr>
            <p:spPr>
              <a:xfrm>
                <a:off x="0" y="643569"/>
                <a:ext cx="3028749" cy="1261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1100"/>
                  </a:spcBef>
                  <a:defRPr sz="2800" b="1" u="sng">
                    <a:solidFill>
                      <a:srgbClr val="FFFFFF"/>
                    </a:solidFill>
                  </a:defRPr>
                </a:pPr>
                <a:r>
                  <a:rPr dirty="0"/>
                  <a:t>Age</a:t>
                </a:r>
                <a:endParaRPr sz="2400" dirty="0"/>
              </a:p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dirty="0"/>
                  <a:t>Average age was 25.8 years, with a few </a:t>
                </a:r>
                <a:r>
                  <a:rPr lang="en-US" dirty="0"/>
                  <a:t>possible outliers</a:t>
                </a:r>
                <a:r>
                  <a:rPr dirty="0"/>
                  <a:t> </a:t>
                </a:r>
                <a:r>
                  <a:rPr lang="en-US" dirty="0"/>
                  <a:t>on the largest ages.</a:t>
                </a:r>
                <a:endParaRPr dirty="0"/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1541373" y="2883798"/>
              <a:ext cx="3028750" cy="2538304"/>
              <a:chOff x="0" y="0"/>
              <a:chExt cx="3028748" cy="2538303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-1" y="-1"/>
                <a:ext cx="3028750" cy="25383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9" name="Weekly AI Usage…"/>
              <p:cNvSpPr txBox="1"/>
              <p:nvPr/>
            </p:nvSpPr>
            <p:spPr>
              <a:xfrm>
                <a:off x="0" y="566601"/>
                <a:ext cx="3028749" cy="140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b="1" u="sng">
                    <a:solidFill>
                      <a:srgbClr val="FFFFFF"/>
                    </a:solidFill>
                  </a:defRPr>
                </a:pPr>
                <a:r>
                  <a:t>Weekly AI Usage</a:t>
                </a:r>
              </a:p>
              <a:p>
                <a:pPr algn="ctr" defTabSz="10668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pPr>
                <a:r>
                  <a:t>Students used AI tools for an average of 7.0 hours/week, with a few high-usage outliers skewing the data.</a:t>
                </a:r>
              </a:p>
            </p:txBody>
          </p:sp>
        </p:grpSp>
      </p:grpSp>
      <p:graphicFrame>
        <p:nvGraphicFramePr>
          <p:cNvPr id="352" name="Table 2"/>
          <p:cNvGraphicFramePr/>
          <p:nvPr>
            <p:extLst>
              <p:ext uri="{D42A27DB-BD31-4B8C-83A1-F6EECF244321}">
                <p14:modId xmlns:p14="http://schemas.microsoft.com/office/powerpoint/2010/main" val="1285457466"/>
              </p:ext>
            </p:extLst>
          </p:nvPr>
        </p:nvGraphicFramePr>
        <p:xfrm>
          <a:off x="5674464" y="999433"/>
          <a:ext cx="5949035" cy="537474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Variable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Mean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SD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Min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Max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Age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000" b="1" dirty="0">
                          <a:solidFill>
                            <a:srgbClr val="29539F"/>
                          </a:solidFill>
                        </a:rPr>
                        <a:t>26.04</a:t>
                      </a:r>
                      <a:endParaRPr dirty="0"/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000" b="1" dirty="0">
                          <a:solidFill>
                            <a:srgbClr val="29539F"/>
                          </a:solidFill>
                        </a:rPr>
                        <a:t>3.93</a:t>
                      </a:r>
                      <a:endParaRPr sz="2000" b="1" dirty="0">
                        <a:solidFill>
                          <a:srgbClr val="29539F"/>
                        </a:solidFill>
                      </a:endParaRP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000" b="1" dirty="0">
                          <a:solidFill>
                            <a:srgbClr val="29539F"/>
                          </a:solidFill>
                        </a:rPr>
                        <a:t>20</a:t>
                      </a:r>
                      <a:endParaRPr sz="2000" b="1" dirty="0">
                        <a:solidFill>
                          <a:srgbClr val="29539F"/>
                        </a:solidFill>
                      </a:endParaRP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45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AI Hours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7.0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5.7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0.5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28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9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57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RQ1</a:t>
              </a:r>
            </a:p>
          </p:txBody>
        </p:sp>
      </p:grpSp>
      <p:sp>
        <p:nvSpPr>
          <p:cNvPr id="360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A statistically significant majority of AI users report both time-saving and quality benefits.</a:t>
            </a:r>
          </a:p>
        </p:txBody>
      </p:sp>
      <p:sp>
        <p:nvSpPr>
          <p:cNvPr id="361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6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63" name="TextBox 12"/>
          <p:cNvSpPr txBox="1"/>
          <p:nvPr/>
        </p:nvSpPr>
        <p:spPr>
          <a:xfrm>
            <a:off x="646423" y="140344"/>
            <a:ext cx="9268285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RQ1: Time-Saving &amp; Quality (Binomial Test)</a:t>
            </a:r>
          </a:p>
        </p:txBody>
      </p:sp>
      <p:sp>
        <p:nvSpPr>
          <p:cNvPr id="364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0" name="Diagram 2"/>
          <p:cNvGrpSpPr/>
          <p:nvPr/>
        </p:nvGrpSpPr>
        <p:grpSpPr>
          <a:xfrm>
            <a:off x="761513" y="833799"/>
            <a:ext cx="3969691" cy="5765539"/>
            <a:chOff x="-246" y="-1"/>
            <a:chExt cx="3969689" cy="5765536"/>
          </a:xfrm>
        </p:grpSpPr>
        <p:sp>
          <p:nvSpPr>
            <p:cNvPr id="365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-246" y="-1"/>
              <a:ext cx="2568132" cy="595256"/>
              <a:chOff x="-245" y="-1"/>
              <a:chExt cx="2568130" cy="595255"/>
            </a:xfrm>
          </p:grpSpPr>
          <p:sp>
            <p:nvSpPr>
              <p:cNvPr id="368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9" name="Research Question"/>
              <p:cNvSpPr txBox="1"/>
              <p:nvPr/>
            </p:nvSpPr>
            <p:spPr>
              <a:xfrm>
                <a:off x="-245" y="143755"/>
                <a:ext cx="2568130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371" name="Do AI tools help students complete academic tasks faster and with better quality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 AI tools help students complete academic tasks faster and with better quality?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372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375" name="One-sample binomial test (tested against 50% baseline)"/>
            <p:cNvSpPr txBox="1"/>
            <p:nvPr/>
          </p:nvSpPr>
          <p:spPr>
            <a:xfrm>
              <a:off x="413187" y="2410952"/>
              <a:ext cx="3143069" cy="8847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One-sample binomial test (tested against 50% baseline)</a:t>
              </a:r>
            </a:p>
          </p:txBody>
        </p:sp>
        <p:grpSp>
          <p:nvGrpSpPr>
            <p:cNvPr id="378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376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7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  <p:sp>
          <p:nvSpPr>
            <p:cNvPr id="379" name="Time-saving: 78% agreed, p &lt; 0.00001 → significant…"/>
            <p:cNvSpPr txBox="1"/>
            <p:nvPr/>
          </p:nvSpPr>
          <p:spPr>
            <a:xfrm>
              <a:off x="413187" y="4226653"/>
              <a:ext cx="3060691" cy="1538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Tx/>
                <a:buChar char="•"/>
                <a:defRPr sz="2000" b="1"/>
              </a:pPr>
              <a:r>
                <a:t>Time-saving: </a:t>
              </a:r>
              <a:r>
                <a:rPr b="0"/>
                <a:t>78% agreed</a:t>
              </a:r>
              <a:r>
                <a:rPr lang="en-US"/>
                <a:t>,</a:t>
              </a:r>
              <a:r>
                <a:rPr b="0"/>
                <a:t> p &lt; 0.00001 → significant</a:t>
              </a:r>
              <a:endParaRPr lang="en-US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 typeface="Arial"/>
                <a:buChar char="•"/>
                <a:defRPr sz="2000" b="1"/>
              </a:pPr>
              <a:r>
                <a:t>Quality improvement: </a:t>
              </a:r>
              <a:r>
                <a:rPr b="0"/>
                <a:t>62% agreed, </a:t>
              </a:r>
              <a:endParaRPr lang="en-US"/>
            </a:p>
            <a:p>
              <a:pPr lvl="1" indent="0" defTabSz="889000">
                <a:lnSpc>
                  <a:spcPct val="90000"/>
                </a:lnSpc>
                <a:spcBef>
                  <a:spcPts val="300"/>
                </a:spcBef>
                <a:buSzPct val="100000"/>
                <a:defRPr sz="2000" b="1"/>
              </a:pPr>
              <a:r>
                <a:rPr lang="en-US"/>
                <a:t>    </a:t>
              </a:r>
              <a:r>
                <a:rPr>
                  <a:latin typeface="Calibri Light"/>
                </a:rPr>
                <a:t>p = 0.0098 → significant</a:t>
              </a:r>
            </a:p>
          </p:txBody>
        </p:sp>
      </p:grpSp>
      <p:pic>
        <p:nvPicPr>
          <p:cNvPr id="38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380085"/>
            <a:ext cx="2425495" cy="242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  <p:bldP spid="36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8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86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RQ2</a:t>
              </a:r>
            </a:p>
          </p:txBody>
        </p:sp>
      </p:grpSp>
      <p:sp>
        <p:nvSpPr>
          <p:cNvPr id="389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AI usage hours and reported motivation.</a:t>
            </a:r>
          </a:p>
        </p:txBody>
      </p:sp>
      <p:sp>
        <p:nvSpPr>
          <p:cNvPr id="390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9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92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RQ2: Motivation &amp; AI Usage (Logistic Regression)</a:t>
            </a:r>
          </a:p>
        </p:txBody>
      </p:sp>
      <p:sp>
        <p:nvSpPr>
          <p:cNvPr id="393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9" name="Diagram 2"/>
          <p:cNvGrpSpPr/>
          <p:nvPr/>
        </p:nvGrpSpPr>
        <p:grpSpPr>
          <a:xfrm>
            <a:off x="761513" y="833799"/>
            <a:ext cx="4040597" cy="4226657"/>
            <a:chOff x="-246" y="-1"/>
            <a:chExt cx="4040595" cy="4226655"/>
          </a:xfrm>
        </p:grpSpPr>
        <p:sp>
          <p:nvSpPr>
            <p:cNvPr id="394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oup"/>
            <p:cNvGrpSpPr/>
            <p:nvPr/>
          </p:nvGrpSpPr>
          <p:grpSpPr>
            <a:xfrm>
              <a:off x="-246" y="-1"/>
              <a:ext cx="2470195" cy="595256"/>
              <a:chOff x="-245" y="-1"/>
              <a:chExt cx="2470193" cy="595255"/>
            </a:xfrm>
          </p:grpSpPr>
          <p:sp>
            <p:nvSpPr>
              <p:cNvPr id="397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Research Question"/>
              <p:cNvSpPr txBox="1"/>
              <p:nvPr/>
            </p:nvSpPr>
            <p:spPr>
              <a:xfrm>
                <a:off x="-245" y="143755"/>
                <a:ext cx="2450899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00" name="Does the number of hours spent using AI tools per week predict students' motivation levels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Does the number of hours spent using AI tools per week predict students' motivation levels?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01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04" name="Logistic regression…"/>
            <p:cNvSpPr txBox="1"/>
            <p:nvPr/>
          </p:nvSpPr>
          <p:spPr>
            <a:xfrm>
              <a:off x="413187" y="2410952"/>
              <a:ext cx="3627162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rPr b="1"/>
                <a:t>Logistic regression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t>Outcome: Motivation 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t>Predictor: AI Hours</a:t>
              </a:r>
              <a:r>
                <a:rPr sz="1600"/>
                <a:t> </a:t>
              </a:r>
              <a:r>
                <a:rPr sz="2000"/>
                <a:t>(numeric)</a:t>
              </a: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05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6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</p:grpSp>
      <p:pic>
        <p:nvPicPr>
          <p:cNvPr id="41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efficient for ai_hours:…">
            <a:extLst>
              <a:ext uri="{FF2B5EF4-FFF2-40B4-BE49-F238E27FC236}">
                <a16:creationId xmlns:a16="http://schemas.microsoft.com/office/drawing/2014/main" id="{4DEFB9F3-285B-07D4-AB7A-816E2C50765A}"/>
              </a:ext>
            </a:extLst>
          </p:cNvPr>
          <p:cNvSpPr txBox="1"/>
          <p:nvPr/>
        </p:nvSpPr>
        <p:spPr>
          <a:xfrm>
            <a:off x="1174946" y="5060455"/>
            <a:ext cx="3546482" cy="1300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t>Coefficient for </a:t>
            </a:r>
            <a:r>
              <a:rPr err="1"/>
              <a:t>ai_hours</a:t>
            </a:r>
            <a:r>
              <a:t>:</a:t>
            </a:r>
            <a:r>
              <a:rPr lang="en-US"/>
              <a:t> </a:t>
            </a:r>
            <a:r>
              <a:rPr lang="en-US">
                <a:latin typeface="Calibri Light"/>
              </a:rPr>
              <a:t>0.005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t>p-value:</a:t>
            </a:r>
            <a:r>
              <a:rPr b="0"/>
              <a:t> </a:t>
            </a:r>
            <a:r>
              <a:rPr lang="en-US">
                <a:latin typeface="Calibri Light"/>
              </a:rPr>
              <a:t>0.867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t>Interpretation</a:t>
            </a:r>
            <a:r>
              <a:rPr b="0"/>
              <a:t>: </a:t>
            </a:r>
            <a:r>
              <a:rPr lang="en-US"/>
              <a:t>                      </a:t>
            </a:r>
            <a:r>
              <a:rPr b="0"/>
              <a:t>Not</a:t>
            </a:r>
            <a:r>
              <a:rPr lang="en-US"/>
              <a:t> </a:t>
            </a:r>
            <a:r>
              <a:rPr b="0"/>
              <a:t>statistically significant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 animBg="1" advAuto="0"/>
      <p:bldP spid="39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Impact of AI Tools on Students' Learning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37</cp:revision>
  <dcterms:modified xsi:type="dcterms:W3CDTF">2025-06-20T19:50:33Z</dcterms:modified>
</cp:coreProperties>
</file>