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6E698-87B4-9A8C-4D78-DE10C4875DBC}" v="342" dt="2025-06-20T19:49:51.34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/>
    <p:restoredTop sz="86410"/>
  </p:normalViewPr>
  <p:slideViewPr>
    <p:cSldViewPr snapToGrid="0">
      <p:cViewPr varScale="1">
        <p:scale>
          <a:sx n="72" d="100"/>
          <a:sy n="72" d="100"/>
        </p:scale>
        <p:origin x="20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1" name="Shape 4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50" name="Shape 4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0" name="Shape 22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Shape 2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7" name="Shape 28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9" name="Shape 3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4" name="Shape 3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3" name="Shape 3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2" name="Shape 41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17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65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1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49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2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4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62" name="Picture 4" descr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Picture 7" descr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5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Arrow Connector 14"/>
          <p:cNvSpPr/>
          <p:nvPr/>
        </p:nvSpPr>
        <p:spPr>
          <a:xfrm>
            <a:off x="618976" y="655504"/>
            <a:ext cx="11585725" cy="175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5" name="Group 14"/>
          <p:cNvGrpSpPr/>
          <p:nvPr/>
        </p:nvGrpSpPr>
        <p:grpSpPr>
          <a:xfrm>
            <a:off x="32916" y="96711"/>
            <a:ext cx="661495" cy="6761276"/>
            <a:chOff x="0" y="0"/>
            <a:chExt cx="661494" cy="6761275"/>
          </a:xfrm>
        </p:grpSpPr>
        <p:pic>
          <p:nvPicPr>
            <p:cNvPr id="3" name="Picture 4" descr="Picture 4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rot="16200000">
              <a:off x="-2591242" y="3566394"/>
              <a:ext cx="5786123" cy="6036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7" descr="Picture 7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6200000">
              <a:off x="-71151" y="85042"/>
              <a:ext cx="817688" cy="6476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Straight Connector 13"/>
          <p:cNvSpPr/>
          <p:nvPr/>
        </p:nvSpPr>
        <p:spPr>
          <a:xfrm flipH="1">
            <a:off x="663325" y="646712"/>
            <a:ext cx="17585" cy="61849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>
            <a:spLocks noGrp="1"/>
          </p:cNvSpPr>
          <p:nvPr>
            <p:ph type="ctrTitle"/>
          </p:nvPr>
        </p:nvSpPr>
        <p:spPr>
          <a:xfrm>
            <a:off x="622747" y="1045067"/>
            <a:ext cx="11523262" cy="14434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4968"/>
            </a:lvl1pPr>
          </a:lstStyle>
          <a:p>
            <a:r>
              <a:rPr dirty="0"/>
              <a:t>The Impact of AI Tools on Students' Learning Experience</a:t>
            </a:r>
          </a:p>
        </p:txBody>
      </p:sp>
      <p:sp>
        <p:nvSpPr>
          <p:cNvPr id="177" name="Minus 3"/>
          <p:cNvSpPr/>
          <p:nvPr/>
        </p:nvSpPr>
        <p:spPr>
          <a:xfrm>
            <a:off x="1874019" y="2634988"/>
            <a:ext cx="9285135" cy="41997"/>
          </a:xfrm>
          <a:prstGeom prst="rect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TextBox 7"/>
          <p:cNvSpPr txBox="1"/>
          <p:nvPr/>
        </p:nvSpPr>
        <p:spPr>
          <a:xfrm>
            <a:off x="1798318" y="4272060"/>
            <a:ext cx="9172121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>
              <a:defRPr sz="2400" b="1"/>
            </a:pPr>
            <a:r>
              <a:t>Presented by: </a:t>
            </a:r>
            <a:r>
              <a:rPr b="0"/>
              <a:t>M. Sajid Bashir, </a:t>
            </a:r>
            <a:r>
              <a:rPr lang="en-US" sz="2400">
                <a:latin typeface="Calibri Light"/>
              </a:rPr>
              <a:t>Nicolas </a:t>
            </a:r>
            <a:r>
              <a:rPr lang="en-US">
                <a:latin typeface="Calibri Light"/>
              </a:rPr>
              <a:t>Bernal</a:t>
            </a:r>
            <a:r>
              <a:rPr b="0">
                <a:latin typeface="Calibri Light"/>
              </a:rPr>
              <a:t>, </a:t>
            </a:r>
            <a:r>
              <a:rPr lang="en-US">
                <a:latin typeface="Calibri Light"/>
              </a:rPr>
              <a:t>Emma Desbois</a:t>
            </a:r>
          </a:p>
          <a:p>
            <a:pPr>
              <a:defRPr sz="2400"/>
            </a:pPr>
            <a:r>
              <a:t>Student –  TU Wien </a:t>
            </a:r>
          </a:p>
          <a:p>
            <a:pPr>
              <a:defRPr sz="2400"/>
            </a:pPr>
            <a:r>
              <a:t>105.708 Data Acquisition and Survey Methods (VU 2.0)</a:t>
            </a:r>
          </a:p>
          <a:p>
            <a:pPr>
              <a:defRPr sz="2400"/>
            </a:pPr>
            <a:r>
              <a:t>23 June 2025</a:t>
            </a:r>
          </a:p>
        </p:txBody>
      </p:sp>
      <p:sp>
        <p:nvSpPr>
          <p:cNvPr id="179" name="Subtitle 6"/>
          <p:cNvSpPr txBox="1">
            <a:spLocks noGrp="1"/>
          </p:cNvSpPr>
          <p:nvPr>
            <p:ph type="subTitle" sz="quarter" idx="1"/>
          </p:nvPr>
        </p:nvSpPr>
        <p:spPr>
          <a:xfrm>
            <a:off x="1892198" y="2697253"/>
            <a:ext cx="9248776" cy="165576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dirty="0"/>
              <a:t>Assignment 2: Survey Development &amp; Analysis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17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415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6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RQ3</a:t>
              </a:r>
            </a:p>
          </p:txBody>
        </p:sp>
      </p:grpSp>
      <p:sp>
        <p:nvSpPr>
          <p:cNvPr id="418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No significant relationship found between weekly AI usage and reported retention.”</a:t>
            </a:r>
          </a:p>
        </p:txBody>
      </p:sp>
      <p:sp>
        <p:nvSpPr>
          <p:cNvPr id="419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42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421" name="TextBox 12"/>
          <p:cNvSpPr txBox="1"/>
          <p:nvPr/>
        </p:nvSpPr>
        <p:spPr>
          <a:xfrm>
            <a:off x="646423" y="140344"/>
            <a:ext cx="10269772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RQ3: Retention &amp; AI Usage (Logistic Regression)</a:t>
            </a:r>
          </a:p>
        </p:txBody>
      </p:sp>
      <p:sp>
        <p:nvSpPr>
          <p:cNvPr id="422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38" name="Diagram 2"/>
          <p:cNvGrpSpPr/>
          <p:nvPr/>
        </p:nvGrpSpPr>
        <p:grpSpPr>
          <a:xfrm>
            <a:off x="761757" y="833800"/>
            <a:ext cx="3977601" cy="4226656"/>
            <a:chOff x="-2" y="-1"/>
            <a:chExt cx="3977599" cy="4226655"/>
          </a:xfrm>
        </p:grpSpPr>
        <p:sp>
          <p:nvSpPr>
            <p:cNvPr id="423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4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5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28" name="Group"/>
            <p:cNvGrpSpPr/>
            <p:nvPr/>
          </p:nvGrpSpPr>
          <p:grpSpPr>
            <a:xfrm>
              <a:off x="-2" y="-1"/>
              <a:ext cx="2557429" cy="595256"/>
              <a:chOff x="-1" y="-1"/>
              <a:chExt cx="2557427" cy="595255"/>
            </a:xfrm>
          </p:grpSpPr>
          <p:sp>
            <p:nvSpPr>
              <p:cNvPr id="426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7" name="Research Question"/>
              <p:cNvSpPr txBox="1"/>
              <p:nvPr/>
            </p:nvSpPr>
            <p:spPr>
              <a:xfrm>
                <a:off x="2168" y="140134"/>
                <a:ext cx="2555258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429" name="Does weekly AI usage predict whether students report better understanding and long-term retention?"/>
            <p:cNvSpPr txBox="1"/>
            <p:nvPr/>
          </p:nvSpPr>
          <p:spPr>
            <a:xfrm>
              <a:off x="413187" y="595253"/>
              <a:ext cx="3143069" cy="1114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90" tIns="34290" rIns="34290" bIns="34290" numCol="1" anchor="t">
              <a:spAutoFit/>
            </a:bodyPr>
            <a:lstStyle/>
            <a:p>
              <a:pPr marL="171450" lvl="1" indent="-171450" defTabSz="8001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</a:pPr>
              <a:r>
                <a:t>Does weekly AI usage predict whether students report better understanding and long-term retention?</a:t>
              </a:r>
            </a:p>
          </p:txBody>
        </p:sp>
        <p:grpSp>
          <p:nvGrpSpPr>
            <p:cNvPr id="432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430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1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433" name="Logistic regression…"/>
            <p:cNvSpPr txBox="1"/>
            <p:nvPr/>
          </p:nvSpPr>
          <p:spPr>
            <a:xfrm>
              <a:off x="413187" y="2410952"/>
              <a:ext cx="3564410" cy="984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 b="1"/>
              </a:pPr>
              <a:r>
                <a:t>Logistic regression</a:t>
              </a:r>
              <a:endParaRPr b="0"/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 b="1"/>
              </a:pPr>
              <a:r>
                <a:rPr b="0"/>
                <a:t>Outcome: Retention</a:t>
              </a:r>
              <a:r>
                <a:rPr lang="en-US"/>
                <a:t> </a:t>
              </a:r>
              <a:r>
                <a:rPr b="0"/>
                <a:t>(binary)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 b="1"/>
              </a:pPr>
              <a:r>
                <a:rPr b="0"/>
                <a:t>Predictor: AI Hours</a:t>
              </a:r>
              <a:r>
                <a:rPr sz="1600" b="0"/>
                <a:t> </a:t>
              </a:r>
              <a:r>
                <a:rPr sz="2000" b="0"/>
                <a:t>(numeric)</a:t>
              </a:r>
            </a:p>
          </p:txBody>
        </p:sp>
        <p:grpSp>
          <p:nvGrpSpPr>
            <p:cNvPr id="436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434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5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</p:grpSp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614194"/>
            <a:ext cx="2401065" cy="2401064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Coefficient for ai_hours:…">
            <a:extLst>
              <a:ext uri="{FF2B5EF4-FFF2-40B4-BE49-F238E27FC236}">
                <a16:creationId xmlns:a16="http://schemas.microsoft.com/office/drawing/2014/main" id="{04ACEC85-A7C0-AD7B-2767-1894AEE6B9D1}"/>
              </a:ext>
            </a:extLst>
          </p:cNvPr>
          <p:cNvSpPr txBox="1"/>
          <p:nvPr/>
        </p:nvSpPr>
        <p:spPr>
          <a:xfrm>
            <a:off x="1031381" y="5049412"/>
            <a:ext cx="3701090" cy="1300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Coefficient for </a:t>
            </a:r>
            <a:r>
              <a:rPr dirty="0" err="1"/>
              <a:t>ai_hours</a:t>
            </a:r>
            <a:r>
              <a:rPr dirty="0"/>
              <a:t>:</a:t>
            </a:r>
            <a:r>
              <a:rPr lang="en-US" dirty="0"/>
              <a:t> </a:t>
            </a:r>
            <a:r>
              <a:rPr lang="en-US" dirty="0">
                <a:latin typeface="Calibri"/>
              </a:rPr>
              <a:t>-</a:t>
            </a:r>
            <a:r>
              <a:rPr lang="en-US" dirty="0">
                <a:latin typeface="Calibri Light"/>
              </a:rPr>
              <a:t>0.041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p-value:</a:t>
            </a:r>
            <a:r>
              <a:rPr dirty="0">
                <a:latin typeface="Calibri Light"/>
              </a:rPr>
              <a:t> </a:t>
            </a:r>
            <a:r>
              <a:rPr lang="en-US" dirty="0">
                <a:latin typeface="Calibri Light"/>
              </a:rPr>
              <a:t>0.31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rPr dirty="0"/>
              <a:t>Interpretation</a:t>
            </a:r>
            <a:r>
              <a:rPr b="0" dirty="0"/>
              <a:t>: </a:t>
            </a:r>
            <a:r>
              <a:rPr lang="en-US" dirty="0"/>
              <a:t> </a:t>
            </a:r>
            <a:r>
              <a:rPr lang="en-US" b="1" dirty="0"/>
              <a:t>                         </a:t>
            </a:r>
            <a:r>
              <a:rPr b="0" dirty="0"/>
              <a:t>Not</a:t>
            </a:r>
            <a:r>
              <a:rPr lang="en-US" dirty="0"/>
              <a:t> </a:t>
            </a:r>
            <a:r>
              <a:rPr b="0" dirty="0"/>
              <a:t>statistically significant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" grpId="0" animBg="1" advAuto="0"/>
      <p:bldP spid="419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Oval 193"/>
          <p:cNvSpPr/>
          <p:nvPr/>
        </p:nvSpPr>
        <p:spPr>
          <a:xfrm>
            <a:off x="-185520" y="5527692"/>
            <a:ext cx="5332614" cy="440713"/>
          </a:xfrm>
          <a:prstGeom prst="ellipse">
            <a:avLst/>
          </a:prstGeom>
          <a:gradFill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125"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TextBox 182"/>
          <p:cNvSpPr txBox="1"/>
          <p:nvPr/>
        </p:nvSpPr>
        <p:spPr>
          <a:xfrm>
            <a:off x="4893124" y="2511940"/>
            <a:ext cx="6414957" cy="260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buSzPct val="100000"/>
              <a:buFont typeface="Arial"/>
              <a:buChar char="•"/>
              <a:defRPr sz="2400" b="1"/>
            </a:pPr>
            <a:r>
              <a:t>RQ1: </a:t>
            </a:r>
            <a:r>
              <a:rPr b="0"/>
              <a:t>Significant majority of students reported time-saving (78%) and improved quality (62%) using AI tools</a:t>
            </a:r>
          </a:p>
          <a:p>
            <a:pPr marL="285750" indent="-285750" algn="just">
              <a:buSzPct val="100000"/>
              <a:buFont typeface="Arial"/>
              <a:buChar char="•"/>
              <a:defRPr sz="2400" b="1"/>
            </a:pPr>
            <a:r>
              <a:t>RQ2: </a:t>
            </a:r>
            <a:r>
              <a:rPr b="0"/>
              <a:t>No significant link between weekly AI use and reported motivation</a:t>
            </a:r>
          </a:p>
          <a:p>
            <a:pPr marL="285750" indent="-285750" algn="just">
              <a:buSzPct val="100000"/>
              <a:buFont typeface="Arial"/>
              <a:buChar char="•"/>
              <a:defRPr sz="2400" b="1" u="sng"/>
            </a:pPr>
            <a:r>
              <a:t>RQ3: </a:t>
            </a:r>
            <a:r>
              <a:rPr b="0" u="none"/>
              <a:t>No significant link between weekly AI use and perceived retention</a:t>
            </a:r>
          </a:p>
        </p:txBody>
      </p:sp>
      <p:sp>
        <p:nvSpPr>
          <p:cNvPr id="44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46" name="TextBox 65"/>
          <p:cNvSpPr txBox="1"/>
          <p:nvPr/>
        </p:nvSpPr>
        <p:spPr>
          <a:xfrm>
            <a:off x="646423" y="127644"/>
            <a:ext cx="9224808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 Discussion &amp; Conclusion</a:t>
            </a:r>
          </a:p>
        </p:txBody>
      </p:sp>
      <p:sp>
        <p:nvSpPr>
          <p:cNvPr id="447" name="TextBox 67"/>
          <p:cNvSpPr txBox="1"/>
          <p:nvPr/>
        </p:nvSpPr>
        <p:spPr>
          <a:xfrm>
            <a:off x="1805782" y="752780"/>
            <a:ext cx="8895941" cy="1308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2800" i="1">
                <a:solidFill>
                  <a:srgbClr val="0070C0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“AI tools are widely used and perceived as beneficial, especially for task efficiency and quality. However, their effect on motivation and learning retention is less clear.”</a:t>
            </a:r>
          </a:p>
        </p:txBody>
      </p:sp>
      <p:pic>
        <p:nvPicPr>
          <p:cNvPr id="448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8" y="2294994"/>
            <a:ext cx="3232700" cy="323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178" y="5688981"/>
            <a:ext cx="1312837" cy="8734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3" name="Group 3"/>
          <p:cNvGrpSpPr/>
          <p:nvPr/>
        </p:nvGrpSpPr>
        <p:grpSpPr>
          <a:xfrm>
            <a:off x="1022308" y="1014923"/>
            <a:ext cx="10678268" cy="5523990"/>
            <a:chOff x="0" y="0"/>
            <a:chExt cx="10678266" cy="5523989"/>
          </a:xfrm>
        </p:grpSpPr>
        <p:grpSp>
          <p:nvGrpSpPr>
            <p:cNvPr id="188" name="Group 11"/>
            <p:cNvGrpSpPr/>
            <p:nvPr/>
          </p:nvGrpSpPr>
          <p:grpSpPr>
            <a:xfrm>
              <a:off x="294455" y="1364605"/>
              <a:ext cx="8229307" cy="4159385"/>
              <a:chOff x="0" y="0"/>
              <a:chExt cx="8229305" cy="4159383"/>
            </a:xfrm>
          </p:grpSpPr>
          <p:sp>
            <p:nvSpPr>
              <p:cNvPr id="184" name="Freeform 5"/>
              <p:cNvSpPr/>
              <p:nvPr/>
            </p:nvSpPr>
            <p:spPr>
              <a:xfrm>
                <a:off x="2521073" y="234250"/>
                <a:ext cx="2125957" cy="3259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5813" h="21600" extrusionOk="0">
                    <a:moveTo>
                      <a:pt x="8911" y="19306"/>
                    </a:moveTo>
                    <a:cubicBezTo>
                      <a:pt x="-454" y="16079"/>
                      <a:pt x="4210" y="12225"/>
                      <a:pt x="7852" y="10791"/>
                    </a:cubicBezTo>
                    <a:cubicBezTo>
                      <a:pt x="11494" y="9357"/>
                      <a:pt x="21146" y="5915"/>
                      <a:pt x="11961" y="1900"/>
                    </a:cubicBezTo>
                    <a:cubicBezTo>
                      <a:pt x="11961" y="1900"/>
                      <a:pt x="8749" y="717"/>
                      <a:pt x="4354" y="0"/>
                    </a:cubicBezTo>
                    <a:cubicBezTo>
                      <a:pt x="3798" y="502"/>
                      <a:pt x="3798" y="502"/>
                      <a:pt x="3798" y="502"/>
                    </a:cubicBezTo>
                    <a:cubicBezTo>
                      <a:pt x="6991" y="1058"/>
                      <a:pt x="8857" y="1613"/>
                      <a:pt x="10597" y="2205"/>
                    </a:cubicBezTo>
                    <a:cubicBezTo>
                      <a:pt x="13432" y="3173"/>
                      <a:pt x="16230" y="5575"/>
                      <a:pt x="12427" y="7654"/>
                    </a:cubicBezTo>
                    <a:cubicBezTo>
                      <a:pt x="8624" y="9733"/>
                      <a:pt x="335" y="11849"/>
                      <a:pt x="12" y="15147"/>
                    </a:cubicBezTo>
                    <a:cubicBezTo>
                      <a:pt x="-221" y="17423"/>
                      <a:pt x="2865" y="19861"/>
                      <a:pt x="8068" y="21600"/>
                    </a:cubicBezTo>
                    <a:cubicBezTo>
                      <a:pt x="11422" y="20058"/>
                      <a:pt x="11422" y="20058"/>
                      <a:pt x="11422" y="20058"/>
                    </a:cubicBezTo>
                    <a:cubicBezTo>
                      <a:pt x="10543" y="19825"/>
                      <a:pt x="9700" y="19574"/>
                      <a:pt x="8911" y="19306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5" name="Freeform 6"/>
              <p:cNvSpPr/>
              <p:nvPr/>
            </p:nvSpPr>
            <p:spPr>
              <a:xfrm>
                <a:off x="0" y="0"/>
                <a:ext cx="1242841" cy="775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0405" extrusionOk="0">
                    <a:moveTo>
                      <a:pt x="0" y="245"/>
                    </a:moveTo>
                    <a:cubicBezTo>
                      <a:pt x="0" y="15365"/>
                      <a:pt x="0" y="15365"/>
                      <a:pt x="0" y="15365"/>
                    </a:cubicBezTo>
                    <a:cubicBezTo>
                      <a:pt x="0" y="15365"/>
                      <a:pt x="8388" y="8885"/>
                      <a:pt x="21139" y="20405"/>
                    </a:cubicBezTo>
                    <a:cubicBezTo>
                      <a:pt x="21600" y="11765"/>
                      <a:pt x="21600" y="11765"/>
                      <a:pt x="21600" y="11765"/>
                    </a:cubicBezTo>
                    <a:cubicBezTo>
                      <a:pt x="13547" y="3845"/>
                      <a:pt x="5788" y="-1195"/>
                      <a:pt x="0" y="245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6" name="Freeform 7"/>
              <p:cNvSpPr/>
              <p:nvPr/>
            </p:nvSpPr>
            <p:spPr>
              <a:xfrm>
                <a:off x="1213452" y="42841"/>
                <a:ext cx="1749036" cy="2328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727" y="10800"/>
                    </a:moveTo>
                    <a:cubicBezTo>
                      <a:pt x="12811" y="7033"/>
                      <a:pt x="6554" y="3014"/>
                      <a:pt x="387" y="0"/>
                    </a:cubicBezTo>
                    <a:cubicBezTo>
                      <a:pt x="0" y="3014"/>
                      <a:pt x="0" y="3014"/>
                      <a:pt x="0" y="3014"/>
                    </a:cubicBezTo>
                    <a:cubicBezTo>
                      <a:pt x="2741" y="4521"/>
                      <a:pt x="5720" y="6279"/>
                      <a:pt x="8878" y="9042"/>
                    </a:cubicBezTo>
                    <a:cubicBezTo>
                      <a:pt x="13735" y="13312"/>
                      <a:pt x="17578" y="17330"/>
                      <a:pt x="20706" y="21600"/>
                    </a:cubicBezTo>
                    <a:cubicBezTo>
                      <a:pt x="21600" y="14567"/>
                      <a:pt x="21600" y="14567"/>
                      <a:pt x="21600" y="14567"/>
                    </a:cubicBezTo>
                    <a:cubicBezTo>
                      <a:pt x="20349" y="13060"/>
                      <a:pt x="19038" y="11805"/>
                      <a:pt x="17727" y="10800"/>
                    </a:cubicBez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7" name="Freeform 8"/>
              <p:cNvSpPr/>
              <p:nvPr/>
            </p:nvSpPr>
            <p:spPr>
              <a:xfrm>
                <a:off x="3947967" y="3354954"/>
                <a:ext cx="4281339" cy="8044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491"/>
                    </a:moveTo>
                    <a:cubicBezTo>
                      <a:pt x="17560" y="4145"/>
                      <a:pt x="17560" y="4145"/>
                      <a:pt x="17560" y="4145"/>
                    </a:cubicBezTo>
                    <a:cubicBezTo>
                      <a:pt x="17000" y="6909"/>
                      <a:pt x="17000" y="6909"/>
                      <a:pt x="17000" y="6909"/>
                    </a:cubicBezTo>
                    <a:cubicBezTo>
                      <a:pt x="17000" y="6909"/>
                      <a:pt x="8883" y="7273"/>
                      <a:pt x="2495" y="0"/>
                    </a:cubicBezTo>
                    <a:cubicBezTo>
                      <a:pt x="0" y="6764"/>
                      <a:pt x="0" y="6764"/>
                      <a:pt x="0" y="6764"/>
                    </a:cubicBezTo>
                    <a:cubicBezTo>
                      <a:pt x="1156" y="8509"/>
                      <a:pt x="2409" y="10036"/>
                      <a:pt x="3760" y="11127"/>
                    </a:cubicBezTo>
                    <a:cubicBezTo>
                      <a:pt x="10453" y="16655"/>
                      <a:pt x="14907" y="17091"/>
                      <a:pt x="14907" y="17091"/>
                    </a:cubicBezTo>
                    <a:cubicBezTo>
                      <a:pt x="14031" y="21600"/>
                      <a:pt x="14031" y="21600"/>
                      <a:pt x="14031" y="21600"/>
                    </a:cubicBezTo>
                    <a:lnTo>
                      <a:pt x="21600" y="15491"/>
                    </a:lnTo>
                    <a:close/>
                  </a:path>
                </a:pathLst>
              </a:custGeom>
              <a:solidFill>
                <a:srgbClr val="40404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189" name="TextBox 154"/>
            <p:cNvSpPr txBox="1"/>
            <p:nvPr/>
          </p:nvSpPr>
          <p:spPr>
            <a:xfrm>
              <a:off x="6843060" y="2819494"/>
              <a:ext cx="3835207" cy="15593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 students who include AI tools into their study routines demonstrate better long‑term retention of learned material compared to those who do not?</a:t>
              </a:r>
            </a:p>
          </p:txBody>
        </p:sp>
        <p:sp>
          <p:nvSpPr>
            <p:cNvPr id="190" name="TextBox 160"/>
            <p:cNvSpPr txBox="1"/>
            <p:nvPr/>
          </p:nvSpPr>
          <p:spPr>
            <a:xfrm>
              <a:off x="0" y="1897681"/>
              <a:ext cx="2484482" cy="15593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Does the frequency of AI tool usage increase students’ motivation and engagement during their studies?</a:t>
              </a:r>
            </a:p>
          </p:txBody>
        </p:sp>
        <p:sp>
          <p:nvSpPr>
            <p:cNvPr id="191" name="TextBox 166"/>
            <p:cNvSpPr txBox="1"/>
            <p:nvPr/>
          </p:nvSpPr>
          <p:spPr>
            <a:xfrm>
              <a:off x="1136080" y="0"/>
              <a:ext cx="6515837" cy="9497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000">
                  <a:solidFill>
                    <a:srgbClr val="404040"/>
                  </a:solidFill>
                </a:defRPr>
              </a:lvl1pPr>
            </a:lstStyle>
            <a:p>
              <a:r>
                <a:t>Do students who use AI tools complete their academic tasks in less time while maintaining or improving the quality of their work compared to those who do not use AI tools?</a:t>
              </a:r>
            </a:p>
          </p:txBody>
        </p:sp>
        <p:grpSp>
          <p:nvGrpSpPr>
            <p:cNvPr id="198" name="Group 4"/>
            <p:cNvGrpSpPr/>
            <p:nvPr/>
          </p:nvGrpSpPr>
          <p:grpSpPr>
            <a:xfrm>
              <a:off x="5377968" y="2874177"/>
              <a:ext cx="1361268" cy="2217515"/>
              <a:chOff x="0" y="0"/>
              <a:chExt cx="1361267" cy="2217514"/>
            </a:xfrm>
          </p:grpSpPr>
          <p:grpSp>
            <p:nvGrpSpPr>
              <p:cNvPr id="196" name="Group 2"/>
              <p:cNvGrpSpPr/>
              <p:nvPr/>
            </p:nvGrpSpPr>
            <p:grpSpPr>
              <a:xfrm>
                <a:off x="-1" y="0"/>
                <a:ext cx="1361269" cy="2217515"/>
                <a:chOff x="0" y="0"/>
                <a:chExt cx="1361267" cy="2217514"/>
              </a:xfrm>
            </p:grpSpPr>
            <p:sp>
              <p:nvSpPr>
                <p:cNvPr id="192" name="Rectangle 77"/>
                <p:cNvSpPr/>
                <p:nvPr/>
              </p:nvSpPr>
              <p:spPr>
                <a:xfrm>
                  <a:off x="620173" y="1481485"/>
                  <a:ext cx="133878" cy="73603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195" name="Group 78"/>
                <p:cNvGrpSpPr/>
                <p:nvPr/>
              </p:nvGrpSpPr>
              <p:grpSpPr>
                <a:xfrm>
                  <a:off x="-1" y="0"/>
                  <a:ext cx="1361269" cy="1522819"/>
                  <a:chOff x="0" y="0"/>
                  <a:chExt cx="1361267" cy="1522818"/>
                </a:xfrm>
              </p:grpSpPr>
              <p:sp>
                <p:nvSpPr>
                  <p:cNvPr id="193" name="Freeform 25"/>
                  <p:cNvSpPr/>
                  <p:nvPr/>
                </p:nvSpPr>
                <p:spPr>
                  <a:xfrm>
                    <a:off x="0" y="0"/>
                    <a:ext cx="1361268" cy="152282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194" name="Freeform 26"/>
                  <p:cNvSpPr/>
                  <p:nvPr/>
                </p:nvSpPr>
                <p:spPr>
                  <a:xfrm>
                    <a:off x="116768" y="130819"/>
                    <a:ext cx="1127731" cy="126512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197" name="TextBox 83"/>
              <p:cNvSpPr txBox="1"/>
              <p:nvPr/>
            </p:nvSpPr>
            <p:spPr>
              <a:xfrm>
                <a:off x="119085" y="540085"/>
                <a:ext cx="1123096" cy="4447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8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RQ3</a:t>
                </a:r>
              </a:p>
            </p:txBody>
          </p:sp>
        </p:grpSp>
        <p:grpSp>
          <p:nvGrpSpPr>
            <p:cNvPr id="205" name="Group 85"/>
            <p:cNvGrpSpPr/>
            <p:nvPr/>
          </p:nvGrpSpPr>
          <p:grpSpPr>
            <a:xfrm>
              <a:off x="2558784" y="1977274"/>
              <a:ext cx="1125016" cy="1832657"/>
              <a:chOff x="0" y="0"/>
              <a:chExt cx="1125014" cy="1832655"/>
            </a:xfrm>
          </p:grpSpPr>
          <p:grpSp>
            <p:nvGrpSpPr>
              <p:cNvPr id="203" name="Group 86"/>
              <p:cNvGrpSpPr/>
              <p:nvPr/>
            </p:nvGrpSpPr>
            <p:grpSpPr>
              <a:xfrm>
                <a:off x="0" y="-1"/>
                <a:ext cx="1125015" cy="1832657"/>
                <a:chOff x="0" y="0"/>
                <a:chExt cx="1125014" cy="1832655"/>
              </a:xfrm>
            </p:grpSpPr>
            <p:sp>
              <p:nvSpPr>
                <p:cNvPr id="199" name="Rectangle 88"/>
                <p:cNvSpPr/>
                <p:nvPr/>
              </p:nvSpPr>
              <p:spPr>
                <a:xfrm>
                  <a:off x="512540" y="1224367"/>
                  <a:ext cx="110643" cy="60828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02" name="Group 89"/>
                <p:cNvGrpSpPr/>
                <p:nvPr/>
              </p:nvGrpSpPr>
              <p:grpSpPr>
                <a:xfrm>
                  <a:off x="0" y="-1"/>
                  <a:ext cx="1125015" cy="1258529"/>
                  <a:chOff x="0" y="0"/>
                  <a:chExt cx="1125014" cy="1258527"/>
                </a:xfrm>
              </p:grpSpPr>
              <p:sp>
                <p:nvSpPr>
                  <p:cNvPr id="200" name="Freeform 25"/>
                  <p:cNvSpPr/>
                  <p:nvPr/>
                </p:nvSpPr>
                <p:spPr>
                  <a:xfrm>
                    <a:off x="0" y="0"/>
                    <a:ext cx="1125015" cy="125852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1" name="Freeform 26"/>
                  <p:cNvSpPr/>
                  <p:nvPr/>
                </p:nvSpPr>
                <p:spPr>
                  <a:xfrm>
                    <a:off x="96503" y="108115"/>
                    <a:ext cx="932009" cy="104555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204" name="TextBox 87"/>
              <p:cNvSpPr txBox="1"/>
              <p:nvPr/>
            </p:nvSpPr>
            <p:spPr>
              <a:xfrm>
                <a:off x="95898" y="417854"/>
                <a:ext cx="912310" cy="3924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2400"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RQ2</a:t>
                </a:r>
              </a:p>
            </p:txBody>
          </p:sp>
        </p:grpSp>
        <p:grpSp>
          <p:nvGrpSpPr>
            <p:cNvPr id="212" name="Group 99"/>
            <p:cNvGrpSpPr/>
            <p:nvPr/>
          </p:nvGrpSpPr>
          <p:grpSpPr>
            <a:xfrm>
              <a:off x="216807" y="24205"/>
              <a:ext cx="845241" cy="1376902"/>
              <a:chOff x="0" y="0"/>
              <a:chExt cx="845239" cy="1376901"/>
            </a:xfrm>
          </p:grpSpPr>
          <p:grpSp>
            <p:nvGrpSpPr>
              <p:cNvPr id="210" name="Group 100"/>
              <p:cNvGrpSpPr/>
              <p:nvPr/>
            </p:nvGrpSpPr>
            <p:grpSpPr>
              <a:xfrm>
                <a:off x="-1" y="0"/>
                <a:ext cx="845241" cy="1376902"/>
                <a:chOff x="0" y="0"/>
                <a:chExt cx="845239" cy="1376901"/>
              </a:xfrm>
            </p:grpSpPr>
            <p:sp>
              <p:nvSpPr>
                <p:cNvPr id="206" name="Rectangle 102"/>
                <p:cNvSpPr/>
                <p:nvPr/>
              </p:nvSpPr>
              <p:spPr>
                <a:xfrm>
                  <a:off x="385078" y="919885"/>
                  <a:ext cx="83128" cy="457017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252525"/>
                    </a:gs>
                    <a:gs pos="50000">
                      <a:srgbClr val="FFFFFF"/>
                    </a:gs>
                    <a:gs pos="100000">
                      <a:srgbClr val="404040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grpSp>
              <p:nvGrpSpPr>
                <p:cNvPr id="209" name="Group 103"/>
                <p:cNvGrpSpPr/>
                <p:nvPr/>
              </p:nvGrpSpPr>
              <p:grpSpPr>
                <a:xfrm>
                  <a:off x="-1" y="0"/>
                  <a:ext cx="845241" cy="945551"/>
                  <a:chOff x="0" y="0"/>
                  <a:chExt cx="845239" cy="945550"/>
                </a:xfrm>
              </p:grpSpPr>
              <p:sp>
                <p:nvSpPr>
                  <p:cNvPr id="207" name="Freeform 25"/>
                  <p:cNvSpPr/>
                  <p:nvPr/>
                </p:nvSpPr>
                <p:spPr>
                  <a:xfrm>
                    <a:off x="0" y="0"/>
                    <a:ext cx="845240" cy="945551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143" h="21156" extrusionOk="0">
                        <a:moveTo>
                          <a:pt x="20459" y="8982"/>
                        </a:moveTo>
                        <a:cubicBezTo>
                          <a:pt x="21372" y="9844"/>
                          <a:pt x="21372" y="11298"/>
                          <a:pt x="20459" y="12214"/>
                        </a:cubicBezTo>
                        <a:cubicBezTo>
                          <a:pt x="12184" y="20509"/>
                          <a:pt x="12184" y="20509"/>
                          <a:pt x="12184" y="20509"/>
                        </a:cubicBezTo>
                        <a:cubicBezTo>
                          <a:pt x="11271" y="21371"/>
                          <a:pt x="9820" y="21371"/>
                          <a:pt x="8960" y="20509"/>
                        </a:cubicBezTo>
                        <a:cubicBezTo>
                          <a:pt x="685" y="12214"/>
                          <a:pt x="685" y="12214"/>
                          <a:pt x="685" y="12214"/>
                        </a:cubicBezTo>
                        <a:cubicBezTo>
                          <a:pt x="-228" y="11298"/>
                          <a:pt x="-228" y="9844"/>
                          <a:pt x="685" y="8982"/>
                        </a:cubicBezTo>
                        <a:cubicBezTo>
                          <a:pt x="8960" y="687"/>
                          <a:pt x="8960" y="687"/>
                          <a:pt x="8960" y="687"/>
                        </a:cubicBezTo>
                        <a:cubicBezTo>
                          <a:pt x="9820" y="-229"/>
                          <a:pt x="11271" y="-229"/>
                          <a:pt x="12184" y="687"/>
                        </a:cubicBezTo>
                        <a:lnTo>
                          <a:pt x="20459" y="8982"/>
                        </a:lnTo>
                        <a:close/>
                      </a:path>
                    </a:pathLst>
                  </a:custGeom>
                  <a:solidFill>
                    <a:srgbClr val="E9AC1C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  <p:sp>
                <p:nvSpPr>
                  <p:cNvPr id="208" name="Freeform 26"/>
                  <p:cNvSpPr/>
                  <p:nvPr/>
                </p:nvSpPr>
                <p:spPr>
                  <a:xfrm>
                    <a:off x="72504" y="81228"/>
                    <a:ext cx="700232" cy="785543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extrusionOk="0">
                        <a:moveTo>
                          <a:pt x="21401" y="10402"/>
                        </a:moveTo>
                        <a:cubicBezTo>
                          <a:pt x="11198" y="133"/>
                          <a:pt x="11198" y="133"/>
                          <a:pt x="11198" y="133"/>
                        </a:cubicBezTo>
                        <a:cubicBezTo>
                          <a:pt x="11065" y="0"/>
                          <a:pt x="10866" y="0"/>
                          <a:pt x="10800" y="0"/>
                        </a:cubicBezTo>
                        <a:cubicBezTo>
                          <a:pt x="10734" y="0"/>
                          <a:pt x="10535" y="0"/>
                          <a:pt x="10402" y="133"/>
                        </a:cubicBezTo>
                        <a:cubicBezTo>
                          <a:pt x="199" y="10402"/>
                          <a:pt x="199" y="10402"/>
                          <a:pt x="199" y="10402"/>
                        </a:cubicBezTo>
                        <a:cubicBezTo>
                          <a:pt x="66" y="10469"/>
                          <a:pt x="0" y="10601"/>
                          <a:pt x="0" y="10800"/>
                        </a:cubicBezTo>
                        <a:cubicBezTo>
                          <a:pt x="0" y="10933"/>
                          <a:pt x="66" y="11065"/>
                          <a:pt x="199" y="11198"/>
                        </a:cubicBezTo>
                        <a:cubicBezTo>
                          <a:pt x="10402" y="21401"/>
                          <a:pt x="10402" y="21401"/>
                          <a:pt x="10402" y="21401"/>
                        </a:cubicBezTo>
                        <a:cubicBezTo>
                          <a:pt x="10535" y="21534"/>
                          <a:pt x="10734" y="21600"/>
                          <a:pt x="10800" y="21600"/>
                        </a:cubicBezTo>
                        <a:cubicBezTo>
                          <a:pt x="10866" y="21600"/>
                          <a:pt x="11065" y="21534"/>
                          <a:pt x="11198" y="21401"/>
                        </a:cubicBezTo>
                        <a:cubicBezTo>
                          <a:pt x="21401" y="11198"/>
                          <a:pt x="21401" y="11198"/>
                          <a:pt x="21401" y="11198"/>
                        </a:cubicBezTo>
                        <a:cubicBezTo>
                          <a:pt x="21534" y="11065"/>
                          <a:pt x="21600" y="10866"/>
                          <a:pt x="21600" y="10800"/>
                        </a:cubicBezTo>
                        <a:cubicBezTo>
                          <a:pt x="21600" y="10667"/>
                          <a:pt x="21534" y="10535"/>
                          <a:pt x="21401" y="10402"/>
                        </a:cubicBezTo>
                        <a:close/>
                        <a:moveTo>
                          <a:pt x="20275" y="11131"/>
                        </a:moveTo>
                        <a:cubicBezTo>
                          <a:pt x="11131" y="20275"/>
                          <a:pt x="11131" y="20275"/>
                          <a:pt x="11131" y="20275"/>
                        </a:cubicBezTo>
                        <a:cubicBezTo>
                          <a:pt x="11065" y="20407"/>
                          <a:pt x="10866" y="20407"/>
                          <a:pt x="10800" y="20407"/>
                        </a:cubicBezTo>
                        <a:cubicBezTo>
                          <a:pt x="10734" y="20407"/>
                          <a:pt x="10535" y="20407"/>
                          <a:pt x="10402" y="20275"/>
                        </a:cubicBezTo>
                        <a:cubicBezTo>
                          <a:pt x="1325" y="11131"/>
                          <a:pt x="1325" y="11131"/>
                          <a:pt x="1325" y="11131"/>
                        </a:cubicBezTo>
                        <a:cubicBezTo>
                          <a:pt x="1193" y="11065"/>
                          <a:pt x="1126" y="10933"/>
                          <a:pt x="1126" y="10800"/>
                        </a:cubicBezTo>
                        <a:cubicBezTo>
                          <a:pt x="1126" y="10667"/>
                          <a:pt x="1193" y="10535"/>
                          <a:pt x="1325" y="10402"/>
                        </a:cubicBezTo>
                        <a:cubicBezTo>
                          <a:pt x="10402" y="1259"/>
                          <a:pt x="10402" y="1259"/>
                          <a:pt x="10402" y="1259"/>
                        </a:cubicBezTo>
                        <a:cubicBezTo>
                          <a:pt x="10535" y="1126"/>
                          <a:pt x="10734" y="1126"/>
                          <a:pt x="10800" y="1126"/>
                        </a:cubicBezTo>
                        <a:cubicBezTo>
                          <a:pt x="10866" y="1126"/>
                          <a:pt x="11065" y="1126"/>
                          <a:pt x="11131" y="1259"/>
                        </a:cubicBezTo>
                        <a:cubicBezTo>
                          <a:pt x="20275" y="10402"/>
                          <a:pt x="20275" y="10402"/>
                          <a:pt x="20275" y="10402"/>
                        </a:cubicBezTo>
                        <a:cubicBezTo>
                          <a:pt x="20407" y="10535"/>
                          <a:pt x="20474" y="10667"/>
                          <a:pt x="20474" y="10800"/>
                        </a:cubicBezTo>
                        <a:cubicBezTo>
                          <a:pt x="20474" y="10866"/>
                          <a:pt x="20407" y="10999"/>
                          <a:pt x="20275" y="11131"/>
                        </a:cubicBezTo>
                        <a:close/>
                      </a:path>
                    </a:pathLst>
                  </a:custGeom>
                  <a:solidFill>
                    <a:srgbClr val="262626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t">
                    <a:noAutofit/>
                  </a:bodyPr>
                  <a:lstStyle/>
                  <a:p>
                    <a:endParaRPr/>
                  </a:p>
                </p:txBody>
              </p:sp>
            </p:grpSp>
          </p:grpSp>
          <p:sp>
            <p:nvSpPr>
              <p:cNvPr id="211" name="TextBox 101"/>
              <p:cNvSpPr txBox="1"/>
              <p:nvPr/>
            </p:nvSpPr>
            <p:spPr>
              <a:xfrm>
                <a:off x="80820" y="306615"/>
                <a:ext cx="662690" cy="3330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latin typeface="Calibri Light"/>
                    <a:ea typeface="Calibri Light"/>
                    <a:cs typeface="Calibri Light"/>
                    <a:sym typeface="Calibri Light"/>
                  </a:defRPr>
                </a:lvl1pPr>
              </a:lstStyle>
              <a:p>
                <a:r>
                  <a:t>RQ1</a:t>
                </a:r>
              </a:p>
            </p:txBody>
          </p:sp>
        </p:grpSp>
      </p:grpSp>
      <p:grpSp>
        <p:nvGrpSpPr>
          <p:cNvPr id="216" name="Group 47"/>
          <p:cNvGrpSpPr/>
          <p:nvPr/>
        </p:nvGrpSpPr>
        <p:grpSpPr>
          <a:xfrm>
            <a:off x="8754742" y="-2"/>
            <a:ext cx="3437259" cy="2699135"/>
            <a:chOff x="0" y="0"/>
            <a:chExt cx="3437258" cy="2699133"/>
          </a:xfrm>
        </p:grpSpPr>
        <p:sp>
          <p:nvSpPr>
            <p:cNvPr id="214" name="Right Triangle 48"/>
            <p:cNvSpPr/>
            <p:nvPr/>
          </p:nvSpPr>
          <p:spPr>
            <a:xfrm rot="10800000">
              <a:off x="0" y="-1"/>
              <a:ext cx="3437259" cy="269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8D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5" name="Title 1"/>
            <p:cNvSpPr txBox="1"/>
            <p:nvPr/>
          </p:nvSpPr>
          <p:spPr>
            <a:xfrm rot="2321992">
              <a:off x="2048365" y="249572"/>
              <a:ext cx="730348" cy="1437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lnSpc>
                  <a:spcPct val="90000"/>
                </a:lnSpc>
                <a:defRPr sz="8800">
                  <a:latin typeface="Algerian"/>
                  <a:ea typeface="Algerian"/>
                  <a:cs typeface="Algerian"/>
                  <a:sym typeface="Algerian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17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18" name="TextBox 5"/>
          <p:cNvSpPr txBox="1"/>
          <p:nvPr/>
        </p:nvSpPr>
        <p:spPr>
          <a:xfrm>
            <a:off x="633413" y="126904"/>
            <a:ext cx="5664593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Research Questions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 advAuto="0"/>
      <p:bldP spid="213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Oval 2"/>
          <p:cNvSpPr/>
          <p:nvPr/>
        </p:nvSpPr>
        <p:spPr>
          <a:xfrm>
            <a:off x="6509663" y="5980322"/>
            <a:ext cx="5332613" cy="533263"/>
          </a:xfrm>
          <a:prstGeom prst="ellipse">
            <a:avLst/>
          </a:prstGeom>
          <a:gradFill>
            <a:gsLst>
              <a:gs pos="0">
                <a:srgbClr val="808080"/>
              </a:gs>
              <a:gs pos="100000">
                <a:srgbClr val="FFFFFF">
                  <a:alpha val="0"/>
                </a:srgbClr>
              </a:gs>
            </a:gsLst>
            <a:path path="circle">
              <a:fillToRect l="37721" t="-19636" r="62278" b="119636"/>
            </a:path>
          </a:gradFill>
          <a:ln w="12700">
            <a:miter lim="400000"/>
          </a:ln>
        </p:spPr>
        <p:txBody>
          <a:bodyPr lIns="45719" rIns="45719" anchor="ctr"/>
          <a:lstStyle/>
          <a:p>
            <a:pPr algn="ctr" defTabSz="914125">
              <a:defRPr sz="1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3" name="TextBox 3"/>
          <p:cNvSpPr txBox="1"/>
          <p:nvPr/>
        </p:nvSpPr>
        <p:spPr>
          <a:xfrm>
            <a:off x="979901" y="966967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</a:t>
            </a:r>
          </a:p>
        </p:txBody>
      </p:sp>
      <p:sp>
        <p:nvSpPr>
          <p:cNvPr id="224" name="TextBox 4"/>
          <p:cNvSpPr txBox="1"/>
          <p:nvPr/>
        </p:nvSpPr>
        <p:spPr>
          <a:xfrm>
            <a:off x="2543707" y="2317188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</a:t>
            </a:r>
          </a:p>
        </p:txBody>
      </p:sp>
      <p:sp>
        <p:nvSpPr>
          <p:cNvPr id="225" name="Freeform 6"/>
          <p:cNvSpPr/>
          <p:nvPr/>
        </p:nvSpPr>
        <p:spPr>
          <a:xfrm>
            <a:off x="4846780" y="2358010"/>
            <a:ext cx="3081330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sp>
        <p:nvSpPr>
          <p:cNvPr id="226" name="Freeform 6"/>
          <p:cNvSpPr/>
          <p:nvPr/>
        </p:nvSpPr>
        <p:spPr>
          <a:xfrm>
            <a:off x="3428336" y="1073454"/>
            <a:ext cx="3081329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grpSp>
        <p:nvGrpSpPr>
          <p:cNvPr id="229" name="Freeform 10"/>
          <p:cNvGrpSpPr/>
          <p:nvPr/>
        </p:nvGrpSpPr>
        <p:grpSpPr>
          <a:xfrm>
            <a:off x="3428336" y="2367947"/>
            <a:ext cx="4507264" cy="1055755"/>
            <a:chOff x="0" y="0"/>
            <a:chExt cx="4507262" cy="1055753"/>
          </a:xfrm>
        </p:grpSpPr>
        <p:sp>
          <p:nvSpPr>
            <p:cNvPr id="227" name="Shape"/>
            <p:cNvSpPr/>
            <p:nvPr/>
          </p:nvSpPr>
          <p:spPr>
            <a:xfrm>
              <a:off x="-1" y="0"/>
              <a:ext cx="4507264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04" y="0"/>
                  </a:lnTo>
                  <a:lnTo>
                    <a:pt x="21600" y="21600"/>
                  </a:lnTo>
                  <a:lnTo>
                    <a:pt x="2896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8" name="Online survey with both quantitative and categorical questions"/>
            <p:cNvSpPr txBox="1"/>
            <p:nvPr/>
          </p:nvSpPr>
          <p:spPr>
            <a:xfrm>
              <a:off x="822745" y="77884"/>
              <a:ext cx="2861773" cy="899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Online survey with both quantitative and categorical questions</a:t>
              </a:r>
            </a:p>
          </p:txBody>
        </p:sp>
      </p:grpSp>
      <p:grpSp>
        <p:nvGrpSpPr>
          <p:cNvPr id="232" name="Freeform 12"/>
          <p:cNvGrpSpPr/>
          <p:nvPr/>
        </p:nvGrpSpPr>
        <p:grpSpPr>
          <a:xfrm>
            <a:off x="1707878" y="1073456"/>
            <a:ext cx="4837882" cy="1055754"/>
            <a:chOff x="0" y="0"/>
            <a:chExt cx="4837881" cy="1055753"/>
          </a:xfrm>
        </p:grpSpPr>
        <p:sp>
          <p:nvSpPr>
            <p:cNvPr id="230" name="Shape"/>
            <p:cNvSpPr/>
            <p:nvPr/>
          </p:nvSpPr>
          <p:spPr>
            <a:xfrm>
              <a:off x="0" y="0"/>
              <a:ext cx="4837882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96" y="0"/>
                  </a:lnTo>
                  <a:lnTo>
                    <a:pt x="21600" y="21600"/>
                  </a:lnTo>
                  <a:lnTo>
                    <a:pt x="2894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1" name="TU Wien students from programs such as Data Science, Computer Science, and Business Informatics"/>
            <p:cNvSpPr txBox="1"/>
            <p:nvPr/>
          </p:nvSpPr>
          <p:spPr>
            <a:xfrm>
              <a:off x="822746" y="77884"/>
              <a:ext cx="3192390" cy="899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TU Wien students from programs such as Data Science, Computer Science, and Business Informatics</a:t>
              </a:r>
            </a:p>
          </p:txBody>
        </p:sp>
      </p:grpSp>
      <p:sp>
        <p:nvSpPr>
          <p:cNvPr id="233" name="Freeform 6"/>
          <p:cNvSpPr/>
          <p:nvPr/>
        </p:nvSpPr>
        <p:spPr>
          <a:xfrm>
            <a:off x="6266136" y="3658321"/>
            <a:ext cx="3081329" cy="2350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49" y="0"/>
                </a:moveTo>
                <a:lnTo>
                  <a:pt x="21600" y="9703"/>
                </a:lnTo>
                <a:lnTo>
                  <a:pt x="4237" y="21600"/>
                </a:lnTo>
                <a:lnTo>
                  <a:pt x="0" y="11897"/>
                </a:lnTo>
                <a:lnTo>
                  <a:pt x="17349" y="0"/>
                </a:lnTo>
                <a:close/>
              </a:path>
            </a:pathLst>
          </a:custGeom>
          <a:gradFill>
            <a:gsLst>
              <a:gs pos="0">
                <a:srgbClr val="222A35"/>
              </a:gs>
              <a:gs pos="50000">
                <a:srgbClr val="333F50"/>
              </a:gs>
              <a:gs pos="100000">
                <a:srgbClr val="222A35"/>
              </a:gs>
            </a:gsLst>
            <a:lin ang="18900000"/>
          </a:gradFill>
          <a:ln w="12700">
            <a:miter lim="400000"/>
          </a:ln>
        </p:spPr>
        <p:txBody>
          <a:bodyPr lIns="45719" rIns="45719"/>
          <a:lstStyle/>
          <a:p>
            <a:pPr>
              <a:defRPr sz="2300"/>
            </a:pPr>
            <a:endParaRPr/>
          </a:p>
        </p:txBody>
      </p:sp>
      <p:grpSp>
        <p:nvGrpSpPr>
          <p:cNvPr id="236" name="Freeform 10"/>
          <p:cNvGrpSpPr/>
          <p:nvPr/>
        </p:nvGrpSpPr>
        <p:grpSpPr>
          <a:xfrm>
            <a:off x="6177091" y="4901290"/>
            <a:ext cx="5390539" cy="1153986"/>
            <a:chOff x="0" y="0"/>
            <a:chExt cx="5390537" cy="1153985"/>
          </a:xfrm>
        </p:grpSpPr>
        <p:sp>
          <p:nvSpPr>
            <p:cNvPr id="234" name="Shape"/>
            <p:cNvSpPr/>
            <p:nvPr/>
          </p:nvSpPr>
          <p:spPr>
            <a:xfrm>
              <a:off x="0" y="29096"/>
              <a:ext cx="5390538" cy="1095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04" y="0"/>
                  </a:lnTo>
                  <a:lnTo>
                    <a:pt x="21600" y="21600"/>
                  </a:lnTo>
                  <a:lnTo>
                    <a:pt x="2896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5" name="Demographics (age, gender, program)…"/>
            <p:cNvSpPr txBox="1"/>
            <p:nvPr/>
          </p:nvSpPr>
          <p:spPr>
            <a:xfrm>
              <a:off x="822745" y="0"/>
              <a:ext cx="3745047" cy="1153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/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Demographics (age, gender, program)</a:t>
              </a:r>
            </a:p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AI tool usage and frequency</a:t>
              </a:r>
            </a:p>
            <a:p>
              <a:pPr marL="285750" indent="-285750" algn="ctr">
                <a:buSzPct val="100000"/>
                <a:buFont typeface="Arial"/>
                <a:buChar char="•"/>
                <a:defRPr sz="1600">
                  <a:solidFill>
                    <a:srgbClr val="FFFFFF"/>
                  </a:solidFill>
                </a:defRPr>
              </a:pPr>
              <a:r>
                <a:t>Opinions on time-saving, quality, motivation, and retention (Likert-style)</a:t>
              </a:r>
            </a:p>
          </p:txBody>
        </p:sp>
      </p:grpSp>
      <p:grpSp>
        <p:nvGrpSpPr>
          <p:cNvPr id="239" name="Freeform 12"/>
          <p:cNvGrpSpPr/>
          <p:nvPr/>
        </p:nvGrpSpPr>
        <p:grpSpPr>
          <a:xfrm>
            <a:off x="4836104" y="3658322"/>
            <a:ext cx="4511360" cy="1055755"/>
            <a:chOff x="0" y="0"/>
            <a:chExt cx="4511359" cy="1055753"/>
          </a:xfrm>
        </p:grpSpPr>
        <p:sp>
          <p:nvSpPr>
            <p:cNvPr id="237" name="Shape"/>
            <p:cNvSpPr/>
            <p:nvPr/>
          </p:nvSpPr>
          <p:spPr>
            <a:xfrm>
              <a:off x="-1" y="0"/>
              <a:ext cx="4511361" cy="105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96" y="0"/>
                  </a:lnTo>
                  <a:lnTo>
                    <a:pt x="21600" y="21600"/>
                  </a:lnTo>
                  <a:lnTo>
                    <a:pt x="2894" y="2160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F4E79"/>
                </a:gs>
                <a:gs pos="50000">
                  <a:srgbClr val="2E75B6"/>
                </a:gs>
                <a:gs pos="100000">
                  <a:schemeClr val="accent1"/>
                </a:gs>
              </a:gsLst>
              <a:lin ang="189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98 participants"/>
            <p:cNvSpPr txBox="1"/>
            <p:nvPr/>
          </p:nvSpPr>
          <p:spPr>
            <a:xfrm>
              <a:off x="822746" y="331884"/>
              <a:ext cx="2865868" cy="3919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15" tIns="91415" rIns="91415" bIns="91415" numCol="1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</a:defRPr>
              </a:lvl1pPr>
            </a:lstStyle>
            <a:p>
              <a:r>
                <a:t>98 participants</a:t>
              </a:r>
            </a:p>
          </p:txBody>
        </p:sp>
      </p:grpSp>
      <p:sp>
        <p:nvSpPr>
          <p:cNvPr id="240" name="TextBox 12"/>
          <p:cNvSpPr txBox="1"/>
          <p:nvPr/>
        </p:nvSpPr>
        <p:spPr>
          <a:xfrm>
            <a:off x="3933780" y="3628013"/>
            <a:ext cx="520866" cy="930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241" name="TextBox 13"/>
          <p:cNvSpPr txBox="1"/>
          <p:nvPr/>
        </p:nvSpPr>
        <p:spPr>
          <a:xfrm>
            <a:off x="5245990" y="4846894"/>
            <a:ext cx="520866" cy="9305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900" b="1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242" name="TextBox 17"/>
          <p:cNvSpPr txBox="1"/>
          <p:nvPr/>
        </p:nvSpPr>
        <p:spPr>
          <a:xfrm>
            <a:off x="740328" y="1759878"/>
            <a:ext cx="131121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/>
          </a:lstStyle>
          <a:p>
            <a:r>
              <a:t>Target Group</a:t>
            </a:r>
          </a:p>
        </p:txBody>
      </p:sp>
      <p:sp>
        <p:nvSpPr>
          <p:cNvPr id="243" name="TextBox 18"/>
          <p:cNvSpPr txBox="1"/>
          <p:nvPr/>
        </p:nvSpPr>
        <p:spPr>
          <a:xfrm>
            <a:off x="1699871" y="3106689"/>
            <a:ext cx="2188926" cy="31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Data Collection Method</a:t>
            </a:r>
          </a:p>
        </p:txBody>
      </p:sp>
      <p:sp>
        <p:nvSpPr>
          <p:cNvPr id="244" name="TextBox 19"/>
          <p:cNvSpPr txBox="1"/>
          <p:nvPr/>
        </p:nvSpPr>
        <p:spPr>
          <a:xfrm>
            <a:off x="3321896" y="4426548"/>
            <a:ext cx="1710530" cy="31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Total Respondents</a:t>
            </a:r>
          </a:p>
        </p:txBody>
      </p:sp>
      <p:sp>
        <p:nvSpPr>
          <p:cNvPr id="245" name="TextBox 20"/>
          <p:cNvSpPr txBox="1"/>
          <p:nvPr/>
        </p:nvSpPr>
        <p:spPr>
          <a:xfrm>
            <a:off x="4748381" y="5633766"/>
            <a:ext cx="1448667" cy="3104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700">
                <a:solidFill>
                  <a:srgbClr val="262626"/>
                </a:solidFill>
              </a:defRPr>
            </a:lvl1pPr>
          </a:lstStyle>
          <a:p>
            <a:r>
              <a:t>Question Types</a:t>
            </a:r>
          </a:p>
        </p:txBody>
      </p:sp>
      <p:grpSp>
        <p:nvGrpSpPr>
          <p:cNvPr id="272" name="Group 21"/>
          <p:cNvGrpSpPr/>
          <p:nvPr/>
        </p:nvGrpSpPr>
        <p:grpSpPr>
          <a:xfrm>
            <a:off x="20604568" y="3601734"/>
            <a:ext cx="2368145" cy="6673158"/>
            <a:chOff x="0" y="0"/>
            <a:chExt cx="2368144" cy="6673156"/>
          </a:xfrm>
        </p:grpSpPr>
        <p:grpSp>
          <p:nvGrpSpPr>
            <p:cNvPr id="270" name="Group 22"/>
            <p:cNvGrpSpPr/>
            <p:nvPr/>
          </p:nvGrpSpPr>
          <p:grpSpPr>
            <a:xfrm>
              <a:off x="147821" y="0"/>
              <a:ext cx="1880015" cy="6500636"/>
              <a:chOff x="0" y="0"/>
              <a:chExt cx="1880013" cy="6500635"/>
            </a:xfrm>
          </p:grpSpPr>
          <p:sp>
            <p:nvSpPr>
              <p:cNvPr id="246" name="Freeform 24"/>
              <p:cNvSpPr/>
              <p:nvPr/>
            </p:nvSpPr>
            <p:spPr>
              <a:xfrm>
                <a:off x="738176" y="1984221"/>
                <a:ext cx="596149" cy="125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7" y="0"/>
                    </a:moveTo>
                    <a:lnTo>
                      <a:pt x="21600" y="19018"/>
                    </a:lnTo>
                    <a:lnTo>
                      <a:pt x="5823" y="21600"/>
                    </a:lnTo>
                    <a:lnTo>
                      <a:pt x="0" y="1119"/>
                    </a:lnTo>
                    <a:lnTo>
                      <a:pt x="135" y="1119"/>
                    </a:lnTo>
                    <a:lnTo>
                      <a:pt x="677" y="1076"/>
                    </a:lnTo>
                    <a:lnTo>
                      <a:pt x="1490" y="1076"/>
                    </a:lnTo>
                    <a:lnTo>
                      <a:pt x="2641" y="1033"/>
                    </a:lnTo>
                    <a:lnTo>
                      <a:pt x="3995" y="990"/>
                    </a:lnTo>
                    <a:lnTo>
                      <a:pt x="5620" y="904"/>
                    </a:lnTo>
                    <a:lnTo>
                      <a:pt x="7448" y="818"/>
                    </a:lnTo>
                    <a:lnTo>
                      <a:pt x="9412" y="688"/>
                    </a:lnTo>
                    <a:lnTo>
                      <a:pt x="11511" y="559"/>
                    </a:lnTo>
                    <a:lnTo>
                      <a:pt x="13610" y="387"/>
                    </a:lnTo>
                    <a:lnTo>
                      <a:pt x="15845" y="215"/>
                    </a:lnTo>
                    <a:lnTo>
                      <a:pt x="18147" y="0"/>
                    </a:lnTo>
                    <a:close/>
                  </a:path>
                </a:pathLst>
              </a:custGeom>
              <a:solidFill>
                <a:srgbClr val="F4F8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7" name="Freeform 25"/>
              <p:cNvSpPr/>
              <p:nvPr/>
            </p:nvSpPr>
            <p:spPr>
              <a:xfrm>
                <a:off x="609228" y="3973444"/>
                <a:ext cx="784897" cy="2427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94" y="0"/>
                    </a:moveTo>
                    <a:lnTo>
                      <a:pt x="15017" y="134"/>
                    </a:lnTo>
                    <a:lnTo>
                      <a:pt x="21600" y="1180"/>
                    </a:lnTo>
                    <a:lnTo>
                      <a:pt x="21600" y="1225"/>
                    </a:lnTo>
                    <a:lnTo>
                      <a:pt x="21549" y="1403"/>
                    </a:lnTo>
                    <a:lnTo>
                      <a:pt x="21497" y="1670"/>
                    </a:lnTo>
                    <a:lnTo>
                      <a:pt x="21446" y="2026"/>
                    </a:lnTo>
                    <a:lnTo>
                      <a:pt x="21343" y="2427"/>
                    </a:lnTo>
                    <a:lnTo>
                      <a:pt x="21291" y="2917"/>
                    </a:lnTo>
                    <a:lnTo>
                      <a:pt x="21137" y="3496"/>
                    </a:lnTo>
                    <a:lnTo>
                      <a:pt x="21034" y="4097"/>
                    </a:lnTo>
                    <a:lnTo>
                      <a:pt x="20931" y="4743"/>
                    </a:lnTo>
                    <a:lnTo>
                      <a:pt x="20726" y="6101"/>
                    </a:lnTo>
                    <a:lnTo>
                      <a:pt x="20469" y="7504"/>
                    </a:lnTo>
                    <a:lnTo>
                      <a:pt x="20314" y="8195"/>
                    </a:lnTo>
                    <a:lnTo>
                      <a:pt x="20263" y="8863"/>
                    </a:lnTo>
                    <a:lnTo>
                      <a:pt x="20109" y="9508"/>
                    </a:lnTo>
                    <a:lnTo>
                      <a:pt x="20057" y="10087"/>
                    </a:lnTo>
                    <a:lnTo>
                      <a:pt x="20006" y="10644"/>
                    </a:lnTo>
                    <a:lnTo>
                      <a:pt x="19954" y="11134"/>
                    </a:lnTo>
                    <a:lnTo>
                      <a:pt x="19954" y="11557"/>
                    </a:lnTo>
                    <a:lnTo>
                      <a:pt x="19903" y="12047"/>
                    </a:lnTo>
                    <a:lnTo>
                      <a:pt x="19903" y="13160"/>
                    </a:lnTo>
                    <a:lnTo>
                      <a:pt x="19851" y="13806"/>
                    </a:lnTo>
                    <a:lnTo>
                      <a:pt x="19851" y="16434"/>
                    </a:lnTo>
                    <a:lnTo>
                      <a:pt x="19903" y="17102"/>
                    </a:lnTo>
                    <a:lnTo>
                      <a:pt x="19903" y="19217"/>
                    </a:lnTo>
                    <a:lnTo>
                      <a:pt x="19954" y="19574"/>
                    </a:lnTo>
                    <a:lnTo>
                      <a:pt x="19954" y="20086"/>
                    </a:lnTo>
                    <a:lnTo>
                      <a:pt x="13269" y="21600"/>
                    </a:lnTo>
                    <a:lnTo>
                      <a:pt x="13114" y="21088"/>
                    </a:lnTo>
                    <a:lnTo>
                      <a:pt x="13011" y="20487"/>
                    </a:lnTo>
                    <a:lnTo>
                      <a:pt x="12909" y="19774"/>
                    </a:lnTo>
                    <a:lnTo>
                      <a:pt x="12909" y="18995"/>
                    </a:lnTo>
                    <a:lnTo>
                      <a:pt x="12857" y="18148"/>
                    </a:lnTo>
                    <a:lnTo>
                      <a:pt x="12806" y="17258"/>
                    </a:lnTo>
                    <a:lnTo>
                      <a:pt x="12806" y="15387"/>
                    </a:lnTo>
                    <a:lnTo>
                      <a:pt x="12909" y="13517"/>
                    </a:lnTo>
                    <a:lnTo>
                      <a:pt x="12909" y="12604"/>
                    </a:lnTo>
                    <a:lnTo>
                      <a:pt x="12960" y="11735"/>
                    </a:lnTo>
                    <a:lnTo>
                      <a:pt x="13063" y="10934"/>
                    </a:lnTo>
                    <a:lnTo>
                      <a:pt x="13063" y="10199"/>
                    </a:lnTo>
                    <a:lnTo>
                      <a:pt x="13166" y="9575"/>
                    </a:lnTo>
                    <a:lnTo>
                      <a:pt x="13269" y="9019"/>
                    </a:lnTo>
                    <a:lnTo>
                      <a:pt x="13474" y="7660"/>
                    </a:lnTo>
                    <a:lnTo>
                      <a:pt x="13577" y="7014"/>
                    </a:lnTo>
                    <a:lnTo>
                      <a:pt x="13680" y="6391"/>
                    </a:lnTo>
                    <a:lnTo>
                      <a:pt x="13783" y="5856"/>
                    </a:lnTo>
                    <a:lnTo>
                      <a:pt x="13834" y="5344"/>
                    </a:lnTo>
                    <a:lnTo>
                      <a:pt x="13937" y="4899"/>
                    </a:lnTo>
                    <a:lnTo>
                      <a:pt x="13989" y="4565"/>
                    </a:lnTo>
                    <a:lnTo>
                      <a:pt x="14040" y="4298"/>
                    </a:lnTo>
                    <a:lnTo>
                      <a:pt x="14040" y="4075"/>
                    </a:lnTo>
                    <a:lnTo>
                      <a:pt x="7920" y="4142"/>
                    </a:lnTo>
                    <a:lnTo>
                      <a:pt x="8074" y="4632"/>
                    </a:lnTo>
                    <a:lnTo>
                      <a:pt x="8177" y="5211"/>
                    </a:lnTo>
                    <a:lnTo>
                      <a:pt x="8331" y="5901"/>
                    </a:lnTo>
                    <a:lnTo>
                      <a:pt x="8383" y="6680"/>
                    </a:lnTo>
                    <a:lnTo>
                      <a:pt x="8434" y="7527"/>
                    </a:lnTo>
                    <a:lnTo>
                      <a:pt x="8486" y="8395"/>
                    </a:lnTo>
                    <a:lnTo>
                      <a:pt x="8486" y="9308"/>
                    </a:lnTo>
                    <a:lnTo>
                      <a:pt x="8537" y="10266"/>
                    </a:lnTo>
                    <a:lnTo>
                      <a:pt x="8537" y="14608"/>
                    </a:lnTo>
                    <a:lnTo>
                      <a:pt x="8486" y="15298"/>
                    </a:lnTo>
                    <a:lnTo>
                      <a:pt x="8486" y="16590"/>
                    </a:lnTo>
                    <a:lnTo>
                      <a:pt x="8434" y="17258"/>
                    </a:lnTo>
                    <a:lnTo>
                      <a:pt x="8331" y="18505"/>
                    </a:lnTo>
                    <a:lnTo>
                      <a:pt x="8229" y="19084"/>
                    </a:lnTo>
                    <a:lnTo>
                      <a:pt x="8126" y="19618"/>
                    </a:lnTo>
                    <a:lnTo>
                      <a:pt x="8074" y="20086"/>
                    </a:lnTo>
                    <a:lnTo>
                      <a:pt x="7971" y="20487"/>
                    </a:lnTo>
                    <a:lnTo>
                      <a:pt x="7920" y="20821"/>
                    </a:lnTo>
                    <a:lnTo>
                      <a:pt x="7869" y="21066"/>
                    </a:lnTo>
                    <a:lnTo>
                      <a:pt x="7817" y="21221"/>
                    </a:lnTo>
                    <a:lnTo>
                      <a:pt x="7817" y="21288"/>
                    </a:lnTo>
                    <a:lnTo>
                      <a:pt x="1029" y="20420"/>
                    </a:lnTo>
                    <a:lnTo>
                      <a:pt x="1029" y="20375"/>
                    </a:lnTo>
                    <a:lnTo>
                      <a:pt x="1080" y="20197"/>
                    </a:lnTo>
                    <a:lnTo>
                      <a:pt x="1080" y="19908"/>
                    </a:lnTo>
                    <a:lnTo>
                      <a:pt x="1131" y="19507"/>
                    </a:lnTo>
                    <a:lnTo>
                      <a:pt x="1183" y="19017"/>
                    </a:lnTo>
                    <a:lnTo>
                      <a:pt x="1234" y="18438"/>
                    </a:lnTo>
                    <a:lnTo>
                      <a:pt x="1234" y="17770"/>
                    </a:lnTo>
                    <a:lnTo>
                      <a:pt x="1286" y="17013"/>
                    </a:lnTo>
                    <a:lnTo>
                      <a:pt x="1337" y="16189"/>
                    </a:lnTo>
                    <a:lnTo>
                      <a:pt x="1337" y="14296"/>
                    </a:lnTo>
                    <a:lnTo>
                      <a:pt x="1286" y="13249"/>
                    </a:lnTo>
                    <a:lnTo>
                      <a:pt x="1234" y="12158"/>
                    </a:lnTo>
                    <a:lnTo>
                      <a:pt x="1131" y="11290"/>
                    </a:lnTo>
                    <a:lnTo>
                      <a:pt x="1080" y="10421"/>
                    </a:lnTo>
                    <a:lnTo>
                      <a:pt x="1029" y="9508"/>
                    </a:lnTo>
                    <a:lnTo>
                      <a:pt x="874" y="8618"/>
                    </a:lnTo>
                    <a:lnTo>
                      <a:pt x="823" y="7705"/>
                    </a:lnTo>
                    <a:lnTo>
                      <a:pt x="720" y="6859"/>
                    </a:lnTo>
                    <a:lnTo>
                      <a:pt x="669" y="6012"/>
                    </a:lnTo>
                    <a:lnTo>
                      <a:pt x="514" y="5211"/>
                    </a:lnTo>
                    <a:lnTo>
                      <a:pt x="463" y="4431"/>
                    </a:lnTo>
                    <a:lnTo>
                      <a:pt x="360" y="3741"/>
                    </a:lnTo>
                    <a:lnTo>
                      <a:pt x="309" y="3095"/>
                    </a:lnTo>
                    <a:lnTo>
                      <a:pt x="206" y="2539"/>
                    </a:lnTo>
                    <a:lnTo>
                      <a:pt x="103" y="2049"/>
                    </a:lnTo>
                    <a:lnTo>
                      <a:pt x="103" y="1670"/>
                    </a:lnTo>
                    <a:lnTo>
                      <a:pt x="51" y="1358"/>
                    </a:lnTo>
                    <a:lnTo>
                      <a:pt x="0" y="1202"/>
                    </a:lnTo>
                    <a:lnTo>
                      <a:pt x="0" y="1113"/>
                    </a:lnTo>
                    <a:lnTo>
                      <a:pt x="123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8" name="Freeform 26"/>
              <p:cNvSpPr/>
              <p:nvPr/>
            </p:nvSpPr>
            <p:spPr>
              <a:xfrm>
                <a:off x="555034" y="6170349"/>
                <a:ext cx="353204" cy="30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14" y="0"/>
                    </a:moveTo>
                    <a:lnTo>
                      <a:pt x="12571" y="177"/>
                    </a:lnTo>
                    <a:lnTo>
                      <a:pt x="14400" y="885"/>
                    </a:lnTo>
                    <a:lnTo>
                      <a:pt x="15886" y="1770"/>
                    </a:lnTo>
                    <a:lnTo>
                      <a:pt x="17257" y="3010"/>
                    </a:lnTo>
                    <a:lnTo>
                      <a:pt x="18400" y="4780"/>
                    </a:lnTo>
                    <a:lnTo>
                      <a:pt x="19200" y="6551"/>
                    </a:lnTo>
                    <a:lnTo>
                      <a:pt x="20000" y="8498"/>
                    </a:lnTo>
                    <a:lnTo>
                      <a:pt x="20457" y="10269"/>
                    </a:lnTo>
                    <a:lnTo>
                      <a:pt x="20914" y="12216"/>
                    </a:lnTo>
                    <a:lnTo>
                      <a:pt x="21257" y="13987"/>
                    </a:lnTo>
                    <a:lnTo>
                      <a:pt x="21371" y="15757"/>
                    </a:lnTo>
                    <a:lnTo>
                      <a:pt x="21486" y="17174"/>
                    </a:lnTo>
                    <a:lnTo>
                      <a:pt x="21600" y="18236"/>
                    </a:lnTo>
                    <a:lnTo>
                      <a:pt x="21600" y="19121"/>
                    </a:lnTo>
                    <a:lnTo>
                      <a:pt x="21371" y="19298"/>
                    </a:lnTo>
                    <a:lnTo>
                      <a:pt x="20571" y="19475"/>
                    </a:lnTo>
                    <a:lnTo>
                      <a:pt x="19543" y="19830"/>
                    </a:lnTo>
                    <a:lnTo>
                      <a:pt x="18057" y="20361"/>
                    </a:lnTo>
                    <a:lnTo>
                      <a:pt x="16229" y="20715"/>
                    </a:lnTo>
                    <a:lnTo>
                      <a:pt x="14171" y="21069"/>
                    </a:lnTo>
                    <a:lnTo>
                      <a:pt x="12000" y="21423"/>
                    </a:lnTo>
                    <a:lnTo>
                      <a:pt x="9486" y="21600"/>
                    </a:lnTo>
                    <a:lnTo>
                      <a:pt x="6971" y="21600"/>
                    </a:lnTo>
                    <a:lnTo>
                      <a:pt x="5029" y="21423"/>
                    </a:lnTo>
                    <a:lnTo>
                      <a:pt x="3429" y="21246"/>
                    </a:lnTo>
                    <a:lnTo>
                      <a:pt x="2171" y="20715"/>
                    </a:lnTo>
                    <a:lnTo>
                      <a:pt x="1257" y="20361"/>
                    </a:lnTo>
                    <a:lnTo>
                      <a:pt x="571" y="19830"/>
                    </a:lnTo>
                    <a:lnTo>
                      <a:pt x="229" y="19475"/>
                    </a:lnTo>
                    <a:lnTo>
                      <a:pt x="0" y="19121"/>
                    </a:lnTo>
                    <a:lnTo>
                      <a:pt x="0" y="16997"/>
                    </a:lnTo>
                    <a:lnTo>
                      <a:pt x="229" y="15580"/>
                    </a:lnTo>
                    <a:lnTo>
                      <a:pt x="343" y="13810"/>
                    </a:lnTo>
                    <a:lnTo>
                      <a:pt x="571" y="11862"/>
                    </a:lnTo>
                    <a:lnTo>
                      <a:pt x="1029" y="9915"/>
                    </a:lnTo>
                    <a:lnTo>
                      <a:pt x="1714" y="7790"/>
                    </a:lnTo>
                    <a:lnTo>
                      <a:pt x="2514" y="5843"/>
                    </a:lnTo>
                    <a:lnTo>
                      <a:pt x="3543" y="4072"/>
                    </a:lnTo>
                    <a:lnTo>
                      <a:pt x="4800" y="2479"/>
                    </a:lnTo>
                    <a:lnTo>
                      <a:pt x="6400" y="1239"/>
                    </a:lnTo>
                    <a:lnTo>
                      <a:pt x="8229" y="354"/>
                    </a:lnTo>
                    <a:lnTo>
                      <a:pt x="105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9" name="Freeform 27"/>
              <p:cNvSpPr/>
              <p:nvPr/>
            </p:nvSpPr>
            <p:spPr>
              <a:xfrm>
                <a:off x="1087641" y="6175353"/>
                <a:ext cx="379368" cy="325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11" y="0"/>
                    </a:moveTo>
                    <a:lnTo>
                      <a:pt x="13726" y="166"/>
                    </a:lnTo>
                    <a:lnTo>
                      <a:pt x="15535" y="665"/>
                    </a:lnTo>
                    <a:lnTo>
                      <a:pt x="16918" y="1662"/>
                    </a:lnTo>
                    <a:lnTo>
                      <a:pt x="18089" y="2991"/>
                    </a:lnTo>
                    <a:lnTo>
                      <a:pt x="19046" y="4486"/>
                    </a:lnTo>
                    <a:lnTo>
                      <a:pt x="19898" y="5982"/>
                    </a:lnTo>
                    <a:lnTo>
                      <a:pt x="20430" y="7809"/>
                    </a:lnTo>
                    <a:lnTo>
                      <a:pt x="20855" y="9637"/>
                    </a:lnTo>
                    <a:lnTo>
                      <a:pt x="21494" y="13292"/>
                    </a:lnTo>
                    <a:lnTo>
                      <a:pt x="21494" y="14788"/>
                    </a:lnTo>
                    <a:lnTo>
                      <a:pt x="21600" y="16117"/>
                    </a:lnTo>
                    <a:lnTo>
                      <a:pt x="21600" y="18277"/>
                    </a:lnTo>
                    <a:lnTo>
                      <a:pt x="21494" y="18277"/>
                    </a:lnTo>
                    <a:lnTo>
                      <a:pt x="21387" y="18775"/>
                    </a:lnTo>
                    <a:lnTo>
                      <a:pt x="20323" y="19606"/>
                    </a:lnTo>
                    <a:lnTo>
                      <a:pt x="19366" y="20105"/>
                    </a:lnTo>
                    <a:lnTo>
                      <a:pt x="17982" y="20603"/>
                    </a:lnTo>
                    <a:lnTo>
                      <a:pt x="16173" y="21102"/>
                    </a:lnTo>
                    <a:lnTo>
                      <a:pt x="13939" y="21434"/>
                    </a:lnTo>
                    <a:lnTo>
                      <a:pt x="11811" y="21600"/>
                    </a:lnTo>
                    <a:lnTo>
                      <a:pt x="9789" y="21434"/>
                    </a:lnTo>
                    <a:lnTo>
                      <a:pt x="7874" y="21102"/>
                    </a:lnTo>
                    <a:lnTo>
                      <a:pt x="6065" y="20769"/>
                    </a:lnTo>
                    <a:lnTo>
                      <a:pt x="4363" y="20105"/>
                    </a:lnTo>
                    <a:lnTo>
                      <a:pt x="2979" y="19606"/>
                    </a:lnTo>
                    <a:lnTo>
                      <a:pt x="745" y="18443"/>
                    </a:lnTo>
                    <a:lnTo>
                      <a:pt x="213" y="18277"/>
                    </a:lnTo>
                    <a:lnTo>
                      <a:pt x="0" y="18111"/>
                    </a:lnTo>
                    <a:lnTo>
                      <a:pt x="0" y="17280"/>
                    </a:lnTo>
                    <a:lnTo>
                      <a:pt x="106" y="16283"/>
                    </a:lnTo>
                    <a:lnTo>
                      <a:pt x="213" y="15120"/>
                    </a:lnTo>
                    <a:lnTo>
                      <a:pt x="426" y="13625"/>
                    </a:lnTo>
                    <a:lnTo>
                      <a:pt x="745" y="11963"/>
                    </a:lnTo>
                    <a:lnTo>
                      <a:pt x="1170" y="10302"/>
                    </a:lnTo>
                    <a:lnTo>
                      <a:pt x="1809" y="8474"/>
                    </a:lnTo>
                    <a:lnTo>
                      <a:pt x="2554" y="6646"/>
                    </a:lnTo>
                    <a:lnTo>
                      <a:pt x="3405" y="4985"/>
                    </a:lnTo>
                    <a:lnTo>
                      <a:pt x="4575" y="3489"/>
                    </a:lnTo>
                    <a:lnTo>
                      <a:pt x="6065" y="2326"/>
                    </a:lnTo>
                    <a:lnTo>
                      <a:pt x="7661" y="1163"/>
                    </a:lnTo>
                    <a:lnTo>
                      <a:pt x="9576" y="498"/>
                    </a:lnTo>
                    <a:lnTo>
                      <a:pt x="118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0" name="Freeform 28"/>
              <p:cNvSpPr/>
              <p:nvPr/>
            </p:nvSpPr>
            <p:spPr>
              <a:xfrm>
                <a:off x="0" y="3808301"/>
                <a:ext cx="252289" cy="352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80" y="0"/>
                    </a:moveTo>
                    <a:lnTo>
                      <a:pt x="21600" y="7660"/>
                    </a:lnTo>
                    <a:lnTo>
                      <a:pt x="21440" y="8119"/>
                    </a:lnTo>
                    <a:lnTo>
                      <a:pt x="21120" y="8885"/>
                    </a:lnTo>
                    <a:lnTo>
                      <a:pt x="20480" y="10264"/>
                    </a:lnTo>
                    <a:lnTo>
                      <a:pt x="18560" y="13787"/>
                    </a:lnTo>
                    <a:lnTo>
                      <a:pt x="17280" y="15779"/>
                    </a:lnTo>
                    <a:lnTo>
                      <a:pt x="15840" y="17770"/>
                    </a:lnTo>
                    <a:lnTo>
                      <a:pt x="14240" y="19455"/>
                    </a:lnTo>
                    <a:lnTo>
                      <a:pt x="12800" y="20681"/>
                    </a:lnTo>
                    <a:lnTo>
                      <a:pt x="11040" y="21294"/>
                    </a:lnTo>
                    <a:lnTo>
                      <a:pt x="9120" y="21600"/>
                    </a:lnTo>
                    <a:lnTo>
                      <a:pt x="7200" y="21600"/>
                    </a:lnTo>
                    <a:lnTo>
                      <a:pt x="5440" y="21140"/>
                    </a:lnTo>
                    <a:lnTo>
                      <a:pt x="3840" y="20834"/>
                    </a:lnTo>
                    <a:lnTo>
                      <a:pt x="2720" y="20374"/>
                    </a:lnTo>
                    <a:lnTo>
                      <a:pt x="1760" y="19915"/>
                    </a:lnTo>
                    <a:lnTo>
                      <a:pt x="1120" y="19302"/>
                    </a:lnTo>
                    <a:lnTo>
                      <a:pt x="480" y="18536"/>
                    </a:lnTo>
                    <a:lnTo>
                      <a:pt x="160" y="17770"/>
                    </a:lnTo>
                    <a:lnTo>
                      <a:pt x="0" y="16698"/>
                    </a:lnTo>
                    <a:lnTo>
                      <a:pt x="160" y="15319"/>
                    </a:lnTo>
                    <a:lnTo>
                      <a:pt x="480" y="13787"/>
                    </a:lnTo>
                    <a:lnTo>
                      <a:pt x="1440" y="11796"/>
                    </a:lnTo>
                    <a:lnTo>
                      <a:pt x="2400" y="9651"/>
                    </a:lnTo>
                    <a:lnTo>
                      <a:pt x="3520" y="7506"/>
                    </a:lnTo>
                    <a:lnTo>
                      <a:pt x="4480" y="5515"/>
                    </a:lnTo>
                    <a:lnTo>
                      <a:pt x="5280" y="3677"/>
                    </a:lnTo>
                    <a:lnTo>
                      <a:pt x="5920" y="2298"/>
                    </a:lnTo>
                    <a:lnTo>
                      <a:pt x="6400" y="1072"/>
                    </a:lnTo>
                    <a:lnTo>
                      <a:pt x="6880" y="153"/>
                    </a:lnTo>
                    <a:lnTo>
                      <a:pt x="6880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1" name="Freeform 29"/>
              <p:cNvSpPr/>
              <p:nvPr/>
            </p:nvSpPr>
            <p:spPr>
              <a:xfrm>
                <a:off x="1620249" y="3700709"/>
                <a:ext cx="259765" cy="282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41" y="0"/>
                    </a:moveTo>
                    <a:lnTo>
                      <a:pt x="14763" y="765"/>
                    </a:lnTo>
                    <a:lnTo>
                      <a:pt x="15540" y="1912"/>
                    </a:lnTo>
                    <a:lnTo>
                      <a:pt x="17560" y="4588"/>
                    </a:lnTo>
                    <a:lnTo>
                      <a:pt x="18492" y="6117"/>
                    </a:lnTo>
                    <a:lnTo>
                      <a:pt x="19424" y="7455"/>
                    </a:lnTo>
                    <a:lnTo>
                      <a:pt x="20201" y="8602"/>
                    </a:lnTo>
                    <a:lnTo>
                      <a:pt x="20668" y="9558"/>
                    </a:lnTo>
                    <a:lnTo>
                      <a:pt x="21445" y="11087"/>
                    </a:lnTo>
                    <a:lnTo>
                      <a:pt x="21600" y="11851"/>
                    </a:lnTo>
                    <a:lnTo>
                      <a:pt x="21600" y="12998"/>
                    </a:lnTo>
                    <a:lnTo>
                      <a:pt x="21445" y="13572"/>
                    </a:lnTo>
                    <a:lnTo>
                      <a:pt x="20823" y="15101"/>
                    </a:lnTo>
                    <a:lnTo>
                      <a:pt x="20046" y="16248"/>
                    </a:lnTo>
                    <a:lnTo>
                      <a:pt x="18958" y="17586"/>
                    </a:lnTo>
                    <a:lnTo>
                      <a:pt x="17715" y="18733"/>
                    </a:lnTo>
                    <a:lnTo>
                      <a:pt x="16317" y="19688"/>
                    </a:lnTo>
                    <a:lnTo>
                      <a:pt x="15073" y="20644"/>
                    </a:lnTo>
                    <a:lnTo>
                      <a:pt x="13986" y="21409"/>
                    </a:lnTo>
                    <a:lnTo>
                      <a:pt x="13209" y="21600"/>
                    </a:lnTo>
                    <a:lnTo>
                      <a:pt x="11188" y="21218"/>
                    </a:lnTo>
                    <a:lnTo>
                      <a:pt x="9013" y="20071"/>
                    </a:lnTo>
                    <a:lnTo>
                      <a:pt x="7148" y="18542"/>
                    </a:lnTo>
                    <a:lnTo>
                      <a:pt x="5594" y="16630"/>
                    </a:lnTo>
                    <a:lnTo>
                      <a:pt x="3729" y="13954"/>
                    </a:lnTo>
                    <a:lnTo>
                      <a:pt x="2331" y="11469"/>
                    </a:lnTo>
                    <a:lnTo>
                      <a:pt x="1399" y="9558"/>
                    </a:lnTo>
                    <a:lnTo>
                      <a:pt x="777" y="7646"/>
                    </a:lnTo>
                    <a:lnTo>
                      <a:pt x="311" y="5735"/>
                    </a:lnTo>
                    <a:lnTo>
                      <a:pt x="0" y="4205"/>
                    </a:lnTo>
                    <a:lnTo>
                      <a:pt x="14141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2" name="Freeform 30"/>
              <p:cNvSpPr/>
              <p:nvPr/>
            </p:nvSpPr>
            <p:spPr>
              <a:xfrm>
                <a:off x="39245" y="3808301"/>
                <a:ext cx="213044" cy="247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8" y="0"/>
                    </a:moveTo>
                    <a:lnTo>
                      <a:pt x="21600" y="10909"/>
                    </a:lnTo>
                    <a:lnTo>
                      <a:pt x="21411" y="11345"/>
                    </a:lnTo>
                    <a:lnTo>
                      <a:pt x="20842" y="12436"/>
                    </a:lnTo>
                    <a:lnTo>
                      <a:pt x="16863" y="21600"/>
                    </a:lnTo>
                    <a:lnTo>
                      <a:pt x="0" y="12000"/>
                    </a:lnTo>
                    <a:lnTo>
                      <a:pt x="758" y="9382"/>
                    </a:lnTo>
                    <a:lnTo>
                      <a:pt x="1516" y="6982"/>
                    </a:lnTo>
                    <a:lnTo>
                      <a:pt x="2463" y="4800"/>
                    </a:lnTo>
                    <a:lnTo>
                      <a:pt x="3221" y="2836"/>
                    </a:lnTo>
                    <a:lnTo>
                      <a:pt x="3789" y="1309"/>
                    </a:lnTo>
                    <a:lnTo>
                      <a:pt x="4168" y="218"/>
                    </a:lnTo>
                    <a:lnTo>
                      <a:pt x="4168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3" name="Freeform 31"/>
              <p:cNvSpPr/>
              <p:nvPr/>
            </p:nvSpPr>
            <p:spPr>
              <a:xfrm>
                <a:off x="906368" y="2004238"/>
                <a:ext cx="229864" cy="255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49" y="0"/>
                    </a:moveTo>
                    <a:lnTo>
                      <a:pt x="21600" y="0"/>
                    </a:lnTo>
                    <a:lnTo>
                      <a:pt x="16683" y="20965"/>
                    </a:lnTo>
                    <a:lnTo>
                      <a:pt x="11941" y="21600"/>
                    </a:lnTo>
                    <a:lnTo>
                      <a:pt x="0" y="2753"/>
                    </a:lnTo>
                    <a:lnTo>
                      <a:pt x="527" y="2753"/>
                    </a:lnTo>
                    <a:lnTo>
                      <a:pt x="1756" y="2541"/>
                    </a:lnTo>
                    <a:lnTo>
                      <a:pt x="3161" y="2541"/>
                    </a:lnTo>
                    <a:lnTo>
                      <a:pt x="5268" y="2329"/>
                    </a:lnTo>
                    <a:lnTo>
                      <a:pt x="7551" y="2118"/>
                    </a:lnTo>
                    <a:lnTo>
                      <a:pt x="9483" y="1694"/>
                    </a:lnTo>
                    <a:lnTo>
                      <a:pt x="11239" y="1694"/>
                    </a:lnTo>
                    <a:lnTo>
                      <a:pt x="13522" y="1271"/>
                    </a:lnTo>
                    <a:lnTo>
                      <a:pt x="16156" y="847"/>
                    </a:lnTo>
                    <a:lnTo>
                      <a:pt x="18088" y="635"/>
                    </a:lnTo>
                    <a:lnTo>
                      <a:pt x="20020" y="212"/>
                    </a:lnTo>
                    <a:lnTo>
                      <a:pt x="21249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4" name="Freeform 32"/>
              <p:cNvSpPr/>
              <p:nvPr/>
            </p:nvSpPr>
            <p:spPr>
              <a:xfrm>
                <a:off x="992333" y="2209416"/>
                <a:ext cx="213044" cy="11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905" y="0"/>
                    </a:moveTo>
                    <a:lnTo>
                      <a:pt x="9095" y="98"/>
                    </a:lnTo>
                    <a:lnTo>
                      <a:pt x="9284" y="390"/>
                    </a:lnTo>
                    <a:lnTo>
                      <a:pt x="10042" y="878"/>
                    </a:lnTo>
                    <a:lnTo>
                      <a:pt x="10611" y="1512"/>
                    </a:lnTo>
                    <a:lnTo>
                      <a:pt x="11368" y="2292"/>
                    </a:lnTo>
                    <a:lnTo>
                      <a:pt x="12316" y="3169"/>
                    </a:lnTo>
                    <a:lnTo>
                      <a:pt x="13453" y="4144"/>
                    </a:lnTo>
                    <a:lnTo>
                      <a:pt x="14400" y="5217"/>
                    </a:lnTo>
                    <a:lnTo>
                      <a:pt x="15726" y="6339"/>
                    </a:lnTo>
                    <a:lnTo>
                      <a:pt x="16674" y="7509"/>
                    </a:lnTo>
                    <a:lnTo>
                      <a:pt x="18758" y="9898"/>
                    </a:lnTo>
                    <a:lnTo>
                      <a:pt x="19705" y="11068"/>
                    </a:lnTo>
                    <a:lnTo>
                      <a:pt x="20463" y="12190"/>
                    </a:lnTo>
                    <a:lnTo>
                      <a:pt x="21221" y="13262"/>
                    </a:lnTo>
                    <a:lnTo>
                      <a:pt x="21600" y="14237"/>
                    </a:lnTo>
                    <a:lnTo>
                      <a:pt x="12884" y="21600"/>
                    </a:lnTo>
                    <a:lnTo>
                      <a:pt x="0" y="15895"/>
                    </a:lnTo>
                    <a:lnTo>
                      <a:pt x="0" y="15798"/>
                    </a:lnTo>
                    <a:lnTo>
                      <a:pt x="189" y="15408"/>
                    </a:lnTo>
                    <a:lnTo>
                      <a:pt x="379" y="14774"/>
                    </a:lnTo>
                    <a:lnTo>
                      <a:pt x="758" y="14042"/>
                    </a:lnTo>
                    <a:lnTo>
                      <a:pt x="947" y="13067"/>
                    </a:lnTo>
                    <a:lnTo>
                      <a:pt x="1516" y="11995"/>
                    </a:lnTo>
                    <a:lnTo>
                      <a:pt x="1705" y="10824"/>
                    </a:lnTo>
                    <a:lnTo>
                      <a:pt x="2274" y="9557"/>
                    </a:lnTo>
                    <a:lnTo>
                      <a:pt x="2653" y="8240"/>
                    </a:lnTo>
                    <a:lnTo>
                      <a:pt x="3221" y="5558"/>
                    </a:lnTo>
                    <a:lnTo>
                      <a:pt x="3600" y="4291"/>
                    </a:lnTo>
                    <a:lnTo>
                      <a:pt x="3789" y="3072"/>
                    </a:lnTo>
                    <a:lnTo>
                      <a:pt x="3789" y="878"/>
                    </a:lnTo>
                    <a:lnTo>
                      <a:pt x="3600" y="0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5" name="Freeform 33"/>
              <p:cNvSpPr/>
              <p:nvPr/>
            </p:nvSpPr>
            <p:spPr>
              <a:xfrm>
                <a:off x="276582" y="0"/>
                <a:ext cx="1190427" cy="1779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84" y="0"/>
                    </a:moveTo>
                    <a:lnTo>
                      <a:pt x="10037" y="61"/>
                    </a:lnTo>
                    <a:lnTo>
                      <a:pt x="11190" y="243"/>
                    </a:lnTo>
                    <a:lnTo>
                      <a:pt x="12309" y="516"/>
                    </a:lnTo>
                    <a:lnTo>
                      <a:pt x="13428" y="942"/>
                    </a:lnTo>
                    <a:lnTo>
                      <a:pt x="14547" y="1458"/>
                    </a:lnTo>
                    <a:lnTo>
                      <a:pt x="15598" y="2096"/>
                    </a:lnTo>
                    <a:lnTo>
                      <a:pt x="16581" y="2825"/>
                    </a:lnTo>
                    <a:lnTo>
                      <a:pt x="17565" y="3646"/>
                    </a:lnTo>
                    <a:lnTo>
                      <a:pt x="18413" y="4557"/>
                    </a:lnTo>
                    <a:lnTo>
                      <a:pt x="19226" y="5620"/>
                    </a:lnTo>
                    <a:lnTo>
                      <a:pt x="19938" y="6744"/>
                    </a:lnTo>
                    <a:lnTo>
                      <a:pt x="20583" y="7959"/>
                    </a:lnTo>
                    <a:lnTo>
                      <a:pt x="20990" y="8962"/>
                    </a:lnTo>
                    <a:lnTo>
                      <a:pt x="21329" y="9965"/>
                    </a:lnTo>
                    <a:lnTo>
                      <a:pt x="21498" y="10997"/>
                    </a:lnTo>
                    <a:lnTo>
                      <a:pt x="21600" y="12000"/>
                    </a:lnTo>
                    <a:lnTo>
                      <a:pt x="21600" y="13003"/>
                    </a:lnTo>
                    <a:lnTo>
                      <a:pt x="21532" y="14005"/>
                    </a:lnTo>
                    <a:lnTo>
                      <a:pt x="21329" y="14977"/>
                    </a:lnTo>
                    <a:lnTo>
                      <a:pt x="21057" y="15889"/>
                    </a:lnTo>
                    <a:lnTo>
                      <a:pt x="20684" y="16770"/>
                    </a:lnTo>
                    <a:lnTo>
                      <a:pt x="20244" y="17590"/>
                    </a:lnTo>
                    <a:lnTo>
                      <a:pt x="19701" y="18380"/>
                    </a:lnTo>
                    <a:lnTo>
                      <a:pt x="19057" y="19078"/>
                    </a:lnTo>
                    <a:lnTo>
                      <a:pt x="18311" y="19747"/>
                    </a:lnTo>
                    <a:lnTo>
                      <a:pt x="17497" y="20294"/>
                    </a:lnTo>
                    <a:lnTo>
                      <a:pt x="16581" y="20749"/>
                    </a:lnTo>
                    <a:lnTo>
                      <a:pt x="15598" y="21114"/>
                    </a:lnTo>
                    <a:lnTo>
                      <a:pt x="14377" y="21418"/>
                    </a:lnTo>
                    <a:lnTo>
                      <a:pt x="13157" y="21570"/>
                    </a:lnTo>
                    <a:lnTo>
                      <a:pt x="11936" y="21600"/>
                    </a:lnTo>
                    <a:lnTo>
                      <a:pt x="10749" y="21509"/>
                    </a:lnTo>
                    <a:lnTo>
                      <a:pt x="9562" y="21266"/>
                    </a:lnTo>
                    <a:lnTo>
                      <a:pt x="8409" y="20871"/>
                    </a:lnTo>
                    <a:lnTo>
                      <a:pt x="7290" y="20415"/>
                    </a:lnTo>
                    <a:lnTo>
                      <a:pt x="6239" y="19808"/>
                    </a:lnTo>
                    <a:lnTo>
                      <a:pt x="5222" y="19078"/>
                    </a:lnTo>
                    <a:lnTo>
                      <a:pt x="4239" y="18289"/>
                    </a:lnTo>
                    <a:lnTo>
                      <a:pt x="3357" y="17377"/>
                    </a:lnTo>
                    <a:lnTo>
                      <a:pt x="2475" y="16344"/>
                    </a:lnTo>
                    <a:lnTo>
                      <a:pt x="1729" y="15251"/>
                    </a:lnTo>
                    <a:lnTo>
                      <a:pt x="1255" y="14339"/>
                    </a:lnTo>
                    <a:lnTo>
                      <a:pt x="848" y="13428"/>
                    </a:lnTo>
                    <a:lnTo>
                      <a:pt x="509" y="12516"/>
                    </a:lnTo>
                    <a:lnTo>
                      <a:pt x="271" y="11544"/>
                    </a:lnTo>
                    <a:lnTo>
                      <a:pt x="102" y="10572"/>
                    </a:lnTo>
                    <a:lnTo>
                      <a:pt x="0" y="9600"/>
                    </a:lnTo>
                    <a:lnTo>
                      <a:pt x="0" y="8597"/>
                    </a:lnTo>
                    <a:lnTo>
                      <a:pt x="68" y="7656"/>
                    </a:lnTo>
                    <a:lnTo>
                      <a:pt x="203" y="6714"/>
                    </a:lnTo>
                    <a:lnTo>
                      <a:pt x="441" y="5803"/>
                    </a:lnTo>
                    <a:lnTo>
                      <a:pt x="780" y="4922"/>
                    </a:lnTo>
                    <a:lnTo>
                      <a:pt x="1187" y="4101"/>
                    </a:lnTo>
                    <a:lnTo>
                      <a:pt x="1662" y="3342"/>
                    </a:lnTo>
                    <a:lnTo>
                      <a:pt x="2204" y="2643"/>
                    </a:lnTo>
                    <a:lnTo>
                      <a:pt x="2882" y="2005"/>
                    </a:lnTo>
                    <a:lnTo>
                      <a:pt x="3594" y="1458"/>
                    </a:lnTo>
                    <a:lnTo>
                      <a:pt x="4442" y="1003"/>
                    </a:lnTo>
                    <a:lnTo>
                      <a:pt x="5493" y="577"/>
                    </a:lnTo>
                    <a:lnTo>
                      <a:pt x="6612" y="273"/>
                    </a:lnTo>
                    <a:lnTo>
                      <a:pt x="7731" y="61"/>
                    </a:lnTo>
                    <a:lnTo>
                      <a:pt x="8884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6" name="Freeform 34"/>
              <p:cNvSpPr/>
              <p:nvPr/>
            </p:nvSpPr>
            <p:spPr>
              <a:xfrm>
                <a:off x="355071" y="85073"/>
                <a:ext cx="1074562" cy="160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66" y="0"/>
                    </a:moveTo>
                    <a:lnTo>
                      <a:pt x="10406" y="68"/>
                    </a:lnTo>
                    <a:lnTo>
                      <a:pt x="11608" y="304"/>
                    </a:lnTo>
                    <a:lnTo>
                      <a:pt x="12847" y="675"/>
                    </a:lnTo>
                    <a:lnTo>
                      <a:pt x="14012" y="1181"/>
                    </a:lnTo>
                    <a:lnTo>
                      <a:pt x="15176" y="1789"/>
                    </a:lnTo>
                    <a:lnTo>
                      <a:pt x="16266" y="2531"/>
                    </a:lnTo>
                    <a:lnTo>
                      <a:pt x="17280" y="3409"/>
                    </a:lnTo>
                    <a:lnTo>
                      <a:pt x="18257" y="4388"/>
                    </a:lnTo>
                    <a:lnTo>
                      <a:pt x="19121" y="5468"/>
                    </a:lnTo>
                    <a:lnTo>
                      <a:pt x="19910" y="6649"/>
                    </a:lnTo>
                    <a:lnTo>
                      <a:pt x="20586" y="7965"/>
                    </a:lnTo>
                    <a:lnTo>
                      <a:pt x="20999" y="9045"/>
                    </a:lnTo>
                    <a:lnTo>
                      <a:pt x="21337" y="10125"/>
                    </a:lnTo>
                    <a:lnTo>
                      <a:pt x="21487" y="11205"/>
                    </a:lnTo>
                    <a:lnTo>
                      <a:pt x="21600" y="12285"/>
                    </a:lnTo>
                    <a:lnTo>
                      <a:pt x="21562" y="13365"/>
                    </a:lnTo>
                    <a:lnTo>
                      <a:pt x="21450" y="14411"/>
                    </a:lnTo>
                    <a:lnTo>
                      <a:pt x="21224" y="15424"/>
                    </a:lnTo>
                    <a:lnTo>
                      <a:pt x="20849" y="16369"/>
                    </a:lnTo>
                    <a:lnTo>
                      <a:pt x="20398" y="17280"/>
                    </a:lnTo>
                    <a:lnTo>
                      <a:pt x="19834" y="18124"/>
                    </a:lnTo>
                    <a:lnTo>
                      <a:pt x="19196" y="18900"/>
                    </a:lnTo>
                    <a:lnTo>
                      <a:pt x="18407" y="19609"/>
                    </a:lnTo>
                    <a:lnTo>
                      <a:pt x="17581" y="20216"/>
                    </a:lnTo>
                    <a:lnTo>
                      <a:pt x="16604" y="20722"/>
                    </a:lnTo>
                    <a:lnTo>
                      <a:pt x="15590" y="21127"/>
                    </a:lnTo>
                    <a:lnTo>
                      <a:pt x="14237" y="21431"/>
                    </a:lnTo>
                    <a:lnTo>
                      <a:pt x="12960" y="21600"/>
                    </a:lnTo>
                    <a:lnTo>
                      <a:pt x="11608" y="21600"/>
                    </a:lnTo>
                    <a:lnTo>
                      <a:pt x="10330" y="21431"/>
                    </a:lnTo>
                    <a:lnTo>
                      <a:pt x="9091" y="21127"/>
                    </a:lnTo>
                    <a:lnTo>
                      <a:pt x="7851" y="20655"/>
                    </a:lnTo>
                    <a:lnTo>
                      <a:pt x="6649" y="20081"/>
                    </a:lnTo>
                    <a:lnTo>
                      <a:pt x="5522" y="19339"/>
                    </a:lnTo>
                    <a:lnTo>
                      <a:pt x="4470" y="18495"/>
                    </a:lnTo>
                    <a:lnTo>
                      <a:pt x="3456" y="17516"/>
                    </a:lnTo>
                    <a:lnTo>
                      <a:pt x="2554" y="16402"/>
                    </a:lnTo>
                    <a:lnTo>
                      <a:pt x="1728" y="15221"/>
                    </a:lnTo>
                    <a:lnTo>
                      <a:pt x="1240" y="14276"/>
                    </a:lnTo>
                    <a:lnTo>
                      <a:pt x="789" y="13297"/>
                    </a:lnTo>
                    <a:lnTo>
                      <a:pt x="451" y="12285"/>
                    </a:lnTo>
                    <a:lnTo>
                      <a:pt x="225" y="11272"/>
                    </a:lnTo>
                    <a:lnTo>
                      <a:pt x="38" y="10260"/>
                    </a:lnTo>
                    <a:lnTo>
                      <a:pt x="0" y="9214"/>
                    </a:lnTo>
                    <a:lnTo>
                      <a:pt x="38" y="8168"/>
                    </a:lnTo>
                    <a:lnTo>
                      <a:pt x="150" y="7155"/>
                    </a:lnTo>
                    <a:lnTo>
                      <a:pt x="338" y="6176"/>
                    </a:lnTo>
                    <a:lnTo>
                      <a:pt x="639" y="5231"/>
                    </a:lnTo>
                    <a:lnTo>
                      <a:pt x="1014" y="4354"/>
                    </a:lnTo>
                    <a:lnTo>
                      <a:pt x="1540" y="3510"/>
                    </a:lnTo>
                    <a:lnTo>
                      <a:pt x="2104" y="2768"/>
                    </a:lnTo>
                    <a:lnTo>
                      <a:pt x="2780" y="2059"/>
                    </a:lnTo>
                    <a:lnTo>
                      <a:pt x="3569" y="1485"/>
                    </a:lnTo>
                    <a:lnTo>
                      <a:pt x="4433" y="979"/>
                    </a:lnTo>
                    <a:lnTo>
                      <a:pt x="5560" y="540"/>
                    </a:lnTo>
                    <a:lnTo>
                      <a:pt x="6724" y="203"/>
                    </a:lnTo>
                    <a:lnTo>
                      <a:pt x="7964" y="34"/>
                    </a:lnTo>
                    <a:lnTo>
                      <a:pt x="9166" y="0"/>
                    </a:lnTo>
                    <a:close/>
                  </a:path>
                </a:pathLst>
              </a:custGeom>
              <a:solidFill>
                <a:srgbClr val="FED7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7" name="Freeform 35"/>
              <p:cNvSpPr/>
              <p:nvPr/>
            </p:nvSpPr>
            <p:spPr>
              <a:xfrm>
                <a:off x="611098" y="3973444"/>
                <a:ext cx="783028" cy="250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72" y="0"/>
                    </a:moveTo>
                    <a:lnTo>
                      <a:pt x="15001" y="1296"/>
                    </a:lnTo>
                    <a:lnTo>
                      <a:pt x="21600" y="12312"/>
                    </a:lnTo>
                    <a:lnTo>
                      <a:pt x="21600" y="12744"/>
                    </a:lnTo>
                    <a:lnTo>
                      <a:pt x="21548" y="13608"/>
                    </a:lnTo>
                    <a:lnTo>
                      <a:pt x="21497" y="15336"/>
                    </a:lnTo>
                    <a:lnTo>
                      <a:pt x="21445" y="17928"/>
                    </a:lnTo>
                    <a:lnTo>
                      <a:pt x="16496" y="17928"/>
                    </a:lnTo>
                    <a:lnTo>
                      <a:pt x="14847" y="18144"/>
                    </a:lnTo>
                    <a:lnTo>
                      <a:pt x="14486" y="14688"/>
                    </a:lnTo>
                    <a:lnTo>
                      <a:pt x="14022" y="18360"/>
                    </a:lnTo>
                    <a:lnTo>
                      <a:pt x="12269" y="18792"/>
                    </a:lnTo>
                    <a:lnTo>
                      <a:pt x="10362" y="19224"/>
                    </a:lnTo>
                    <a:lnTo>
                      <a:pt x="8558" y="19656"/>
                    </a:lnTo>
                    <a:lnTo>
                      <a:pt x="6753" y="19872"/>
                    </a:lnTo>
                    <a:lnTo>
                      <a:pt x="5104" y="20304"/>
                    </a:lnTo>
                    <a:lnTo>
                      <a:pt x="3505" y="20736"/>
                    </a:lnTo>
                    <a:lnTo>
                      <a:pt x="2165" y="21168"/>
                    </a:lnTo>
                    <a:lnTo>
                      <a:pt x="1031" y="21384"/>
                    </a:lnTo>
                    <a:lnTo>
                      <a:pt x="103" y="21600"/>
                    </a:lnTo>
                    <a:lnTo>
                      <a:pt x="52" y="20088"/>
                    </a:lnTo>
                    <a:lnTo>
                      <a:pt x="52" y="16200"/>
                    </a:lnTo>
                    <a:lnTo>
                      <a:pt x="0" y="14688"/>
                    </a:lnTo>
                    <a:lnTo>
                      <a:pt x="0" y="14256"/>
                    </a:lnTo>
                    <a:lnTo>
                      <a:pt x="12372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8" name="Freeform 36"/>
              <p:cNvSpPr/>
              <p:nvPr/>
            </p:nvSpPr>
            <p:spPr>
              <a:xfrm>
                <a:off x="276582" y="42537"/>
                <a:ext cx="1009153" cy="129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20" y="0"/>
                    </a:moveTo>
                    <a:lnTo>
                      <a:pt x="11720" y="125"/>
                    </a:lnTo>
                    <a:lnTo>
                      <a:pt x="13080" y="375"/>
                    </a:lnTo>
                    <a:lnTo>
                      <a:pt x="14440" y="791"/>
                    </a:lnTo>
                    <a:lnTo>
                      <a:pt x="15760" y="1415"/>
                    </a:lnTo>
                    <a:lnTo>
                      <a:pt x="17040" y="2164"/>
                    </a:lnTo>
                    <a:lnTo>
                      <a:pt x="18280" y="3080"/>
                    </a:lnTo>
                    <a:lnTo>
                      <a:pt x="19480" y="4162"/>
                    </a:lnTo>
                    <a:lnTo>
                      <a:pt x="20560" y="5369"/>
                    </a:lnTo>
                    <a:lnTo>
                      <a:pt x="21600" y="6701"/>
                    </a:lnTo>
                    <a:lnTo>
                      <a:pt x="21320" y="7533"/>
                    </a:lnTo>
                    <a:lnTo>
                      <a:pt x="21000" y="8324"/>
                    </a:lnTo>
                    <a:lnTo>
                      <a:pt x="20560" y="9114"/>
                    </a:lnTo>
                    <a:lnTo>
                      <a:pt x="20040" y="9905"/>
                    </a:lnTo>
                    <a:lnTo>
                      <a:pt x="19440" y="10613"/>
                    </a:lnTo>
                    <a:lnTo>
                      <a:pt x="18720" y="11320"/>
                    </a:lnTo>
                    <a:lnTo>
                      <a:pt x="17920" y="11903"/>
                    </a:lnTo>
                    <a:lnTo>
                      <a:pt x="17040" y="12402"/>
                    </a:lnTo>
                    <a:lnTo>
                      <a:pt x="16080" y="12777"/>
                    </a:lnTo>
                    <a:lnTo>
                      <a:pt x="14960" y="13068"/>
                    </a:lnTo>
                    <a:lnTo>
                      <a:pt x="13480" y="13235"/>
                    </a:lnTo>
                    <a:lnTo>
                      <a:pt x="12120" y="13276"/>
                    </a:lnTo>
                    <a:lnTo>
                      <a:pt x="10880" y="13235"/>
                    </a:lnTo>
                    <a:lnTo>
                      <a:pt x="9720" y="13068"/>
                    </a:lnTo>
                    <a:lnTo>
                      <a:pt x="8680" y="12860"/>
                    </a:lnTo>
                    <a:lnTo>
                      <a:pt x="7760" y="12610"/>
                    </a:lnTo>
                    <a:lnTo>
                      <a:pt x="6920" y="12319"/>
                    </a:lnTo>
                    <a:lnTo>
                      <a:pt x="6160" y="11986"/>
                    </a:lnTo>
                    <a:lnTo>
                      <a:pt x="5560" y="11653"/>
                    </a:lnTo>
                    <a:lnTo>
                      <a:pt x="5080" y="11362"/>
                    </a:lnTo>
                    <a:lnTo>
                      <a:pt x="4400" y="10904"/>
                    </a:lnTo>
                    <a:lnTo>
                      <a:pt x="4240" y="10779"/>
                    </a:lnTo>
                    <a:lnTo>
                      <a:pt x="4200" y="10696"/>
                    </a:lnTo>
                    <a:lnTo>
                      <a:pt x="4600" y="12153"/>
                    </a:lnTo>
                    <a:lnTo>
                      <a:pt x="4840" y="13526"/>
                    </a:lnTo>
                    <a:lnTo>
                      <a:pt x="5000" y="14858"/>
                    </a:lnTo>
                    <a:lnTo>
                      <a:pt x="5000" y="16023"/>
                    </a:lnTo>
                    <a:lnTo>
                      <a:pt x="4920" y="17147"/>
                    </a:lnTo>
                    <a:lnTo>
                      <a:pt x="4760" y="18187"/>
                    </a:lnTo>
                    <a:lnTo>
                      <a:pt x="4520" y="19061"/>
                    </a:lnTo>
                    <a:lnTo>
                      <a:pt x="4160" y="19852"/>
                    </a:lnTo>
                    <a:lnTo>
                      <a:pt x="3800" y="20560"/>
                    </a:lnTo>
                    <a:lnTo>
                      <a:pt x="3360" y="21101"/>
                    </a:lnTo>
                    <a:lnTo>
                      <a:pt x="2920" y="21600"/>
                    </a:lnTo>
                    <a:lnTo>
                      <a:pt x="2040" y="20185"/>
                    </a:lnTo>
                    <a:lnTo>
                      <a:pt x="1360" y="18728"/>
                    </a:lnTo>
                    <a:lnTo>
                      <a:pt x="840" y="17188"/>
                    </a:lnTo>
                    <a:lnTo>
                      <a:pt x="400" y="15607"/>
                    </a:lnTo>
                    <a:lnTo>
                      <a:pt x="160" y="14025"/>
                    </a:lnTo>
                    <a:lnTo>
                      <a:pt x="0" y="12361"/>
                    </a:lnTo>
                    <a:lnTo>
                      <a:pt x="0" y="10779"/>
                    </a:lnTo>
                    <a:lnTo>
                      <a:pt x="160" y="9198"/>
                    </a:lnTo>
                    <a:lnTo>
                      <a:pt x="440" y="7658"/>
                    </a:lnTo>
                    <a:lnTo>
                      <a:pt x="840" y="6534"/>
                    </a:lnTo>
                    <a:lnTo>
                      <a:pt x="1280" y="5452"/>
                    </a:lnTo>
                    <a:lnTo>
                      <a:pt x="1880" y="4453"/>
                    </a:lnTo>
                    <a:lnTo>
                      <a:pt x="2520" y="3538"/>
                    </a:lnTo>
                    <a:lnTo>
                      <a:pt x="3240" y="2747"/>
                    </a:lnTo>
                    <a:lnTo>
                      <a:pt x="4080" y="1998"/>
                    </a:lnTo>
                    <a:lnTo>
                      <a:pt x="5000" y="1373"/>
                    </a:lnTo>
                    <a:lnTo>
                      <a:pt x="6320" y="749"/>
                    </a:lnTo>
                    <a:lnTo>
                      <a:pt x="7640" y="333"/>
                    </a:lnTo>
                    <a:lnTo>
                      <a:pt x="9000" y="125"/>
                    </a:lnTo>
                    <a:lnTo>
                      <a:pt x="10320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9" name="Freeform 37"/>
              <p:cNvSpPr/>
              <p:nvPr/>
            </p:nvSpPr>
            <p:spPr>
              <a:xfrm>
                <a:off x="1620249" y="3700709"/>
                <a:ext cx="205569" cy="16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69" y="0"/>
                    </a:moveTo>
                    <a:lnTo>
                      <a:pt x="19440" y="2618"/>
                    </a:lnTo>
                    <a:lnTo>
                      <a:pt x="20422" y="4582"/>
                    </a:lnTo>
                    <a:lnTo>
                      <a:pt x="21600" y="6545"/>
                    </a:lnTo>
                    <a:lnTo>
                      <a:pt x="3535" y="21600"/>
                    </a:lnTo>
                    <a:lnTo>
                      <a:pt x="1964" y="17345"/>
                    </a:lnTo>
                    <a:lnTo>
                      <a:pt x="1178" y="13418"/>
                    </a:lnTo>
                    <a:lnTo>
                      <a:pt x="393" y="10145"/>
                    </a:lnTo>
                    <a:lnTo>
                      <a:pt x="0" y="7200"/>
                    </a:lnTo>
                    <a:lnTo>
                      <a:pt x="17869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0" name="Freeform 38"/>
              <p:cNvSpPr/>
              <p:nvPr/>
            </p:nvSpPr>
            <p:spPr>
              <a:xfrm>
                <a:off x="24294" y="2034264"/>
                <a:ext cx="1134364" cy="2119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59" y="0"/>
                    </a:moveTo>
                    <a:lnTo>
                      <a:pt x="7793" y="77"/>
                    </a:lnTo>
                    <a:lnTo>
                      <a:pt x="8434" y="128"/>
                    </a:lnTo>
                    <a:lnTo>
                      <a:pt x="9145" y="179"/>
                    </a:lnTo>
                    <a:lnTo>
                      <a:pt x="13629" y="179"/>
                    </a:lnTo>
                    <a:lnTo>
                      <a:pt x="13914" y="153"/>
                    </a:lnTo>
                    <a:lnTo>
                      <a:pt x="13985" y="153"/>
                    </a:lnTo>
                    <a:lnTo>
                      <a:pt x="14270" y="1071"/>
                    </a:lnTo>
                    <a:lnTo>
                      <a:pt x="14625" y="2015"/>
                    </a:lnTo>
                    <a:lnTo>
                      <a:pt x="15017" y="2933"/>
                    </a:lnTo>
                    <a:lnTo>
                      <a:pt x="15408" y="3876"/>
                    </a:lnTo>
                    <a:lnTo>
                      <a:pt x="16298" y="5687"/>
                    </a:lnTo>
                    <a:lnTo>
                      <a:pt x="16760" y="6579"/>
                    </a:lnTo>
                    <a:lnTo>
                      <a:pt x="17259" y="7447"/>
                    </a:lnTo>
                    <a:lnTo>
                      <a:pt x="17721" y="8263"/>
                    </a:lnTo>
                    <a:lnTo>
                      <a:pt x="18219" y="9053"/>
                    </a:lnTo>
                    <a:lnTo>
                      <a:pt x="18646" y="9818"/>
                    </a:lnTo>
                    <a:lnTo>
                      <a:pt x="19109" y="10507"/>
                    </a:lnTo>
                    <a:lnTo>
                      <a:pt x="19536" y="11170"/>
                    </a:lnTo>
                    <a:lnTo>
                      <a:pt x="19928" y="11756"/>
                    </a:lnTo>
                    <a:lnTo>
                      <a:pt x="20319" y="12292"/>
                    </a:lnTo>
                    <a:lnTo>
                      <a:pt x="20639" y="12751"/>
                    </a:lnTo>
                    <a:lnTo>
                      <a:pt x="20924" y="13133"/>
                    </a:lnTo>
                    <a:lnTo>
                      <a:pt x="21137" y="13465"/>
                    </a:lnTo>
                    <a:lnTo>
                      <a:pt x="21315" y="13669"/>
                    </a:lnTo>
                    <a:lnTo>
                      <a:pt x="21458" y="13873"/>
                    </a:lnTo>
                    <a:lnTo>
                      <a:pt x="21600" y="19968"/>
                    </a:lnTo>
                    <a:lnTo>
                      <a:pt x="20497" y="21498"/>
                    </a:lnTo>
                    <a:lnTo>
                      <a:pt x="9786" y="21600"/>
                    </a:lnTo>
                    <a:lnTo>
                      <a:pt x="9893" y="20529"/>
                    </a:lnTo>
                    <a:lnTo>
                      <a:pt x="9999" y="19432"/>
                    </a:lnTo>
                    <a:lnTo>
                      <a:pt x="10035" y="18361"/>
                    </a:lnTo>
                    <a:lnTo>
                      <a:pt x="10035" y="15276"/>
                    </a:lnTo>
                    <a:lnTo>
                      <a:pt x="9964" y="14332"/>
                    </a:lnTo>
                    <a:lnTo>
                      <a:pt x="9893" y="13414"/>
                    </a:lnTo>
                    <a:lnTo>
                      <a:pt x="9857" y="12572"/>
                    </a:lnTo>
                    <a:lnTo>
                      <a:pt x="9750" y="11782"/>
                    </a:lnTo>
                    <a:lnTo>
                      <a:pt x="9679" y="11119"/>
                    </a:lnTo>
                    <a:lnTo>
                      <a:pt x="9608" y="10481"/>
                    </a:lnTo>
                    <a:lnTo>
                      <a:pt x="9537" y="9971"/>
                    </a:lnTo>
                    <a:lnTo>
                      <a:pt x="9466" y="9538"/>
                    </a:lnTo>
                    <a:lnTo>
                      <a:pt x="9430" y="9232"/>
                    </a:lnTo>
                    <a:lnTo>
                      <a:pt x="9359" y="9053"/>
                    </a:lnTo>
                    <a:lnTo>
                      <a:pt x="9359" y="8977"/>
                    </a:lnTo>
                    <a:lnTo>
                      <a:pt x="9181" y="9895"/>
                    </a:lnTo>
                    <a:lnTo>
                      <a:pt x="8967" y="10736"/>
                    </a:lnTo>
                    <a:lnTo>
                      <a:pt x="8754" y="11450"/>
                    </a:lnTo>
                    <a:lnTo>
                      <a:pt x="8576" y="12139"/>
                    </a:lnTo>
                    <a:lnTo>
                      <a:pt x="8149" y="13414"/>
                    </a:lnTo>
                    <a:lnTo>
                      <a:pt x="7900" y="14102"/>
                    </a:lnTo>
                    <a:lnTo>
                      <a:pt x="7508" y="15225"/>
                    </a:lnTo>
                    <a:lnTo>
                      <a:pt x="7366" y="15556"/>
                    </a:lnTo>
                    <a:lnTo>
                      <a:pt x="7224" y="15862"/>
                    </a:lnTo>
                    <a:lnTo>
                      <a:pt x="6939" y="16423"/>
                    </a:lnTo>
                    <a:lnTo>
                      <a:pt x="6761" y="16653"/>
                    </a:lnTo>
                    <a:lnTo>
                      <a:pt x="6583" y="16908"/>
                    </a:lnTo>
                    <a:lnTo>
                      <a:pt x="6405" y="17188"/>
                    </a:lnTo>
                    <a:lnTo>
                      <a:pt x="6192" y="17494"/>
                    </a:lnTo>
                    <a:lnTo>
                      <a:pt x="5943" y="17826"/>
                    </a:lnTo>
                    <a:lnTo>
                      <a:pt x="5373" y="18667"/>
                    </a:lnTo>
                    <a:lnTo>
                      <a:pt x="5017" y="19203"/>
                    </a:lnTo>
                    <a:lnTo>
                      <a:pt x="4626" y="19815"/>
                    </a:lnTo>
                    <a:lnTo>
                      <a:pt x="4199" y="20503"/>
                    </a:lnTo>
                    <a:lnTo>
                      <a:pt x="0" y="18973"/>
                    </a:lnTo>
                    <a:lnTo>
                      <a:pt x="356" y="18463"/>
                    </a:lnTo>
                    <a:lnTo>
                      <a:pt x="676" y="17902"/>
                    </a:lnTo>
                    <a:lnTo>
                      <a:pt x="1708" y="16092"/>
                    </a:lnTo>
                    <a:lnTo>
                      <a:pt x="1993" y="15480"/>
                    </a:lnTo>
                    <a:lnTo>
                      <a:pt x="2313" y="14893"/>
                    </a:lnTo>
                    <a:lnTo>
                      <a:pt x="2598" y="14332"/>
                    </a:lnTo>
                    <a:lnTo>
                      <a:pt x="2847" y="13822"/>
                    </a:lnTo>
                    <a:lnTo>
                      <a:pt x="3096" y="13363"/>
                    </a:lnTo>
                    <a:lnTo>
                      <a:pt x="3274" y="12955"/>
                    </a:lnTo>
                    <a:lnTo>
                      <a:pt x="3452" y="12649"/>
                    </a:lnTo>
                    <a:lnTo>
                      <a:pt x="3558" y="12266"/>
                    </a:lnTo>
                    <a:lnTo>
                      <a:pt x="3950" y="10889"/>
                    </a:lnTo>
                    <a:lnTo>
                      <a:pt x="4413" y="9538"/>
                    </a:lnTo>
                    <a:lnTo>
                      <a:pt x="4840" y="8237"/>
                    </a:lnTo>
                    <a:lnTo>
                      <a:pt x="5267" y="6962"/>
                    </a:lnTo>
                    <a:lnTo>
                      <a:pt x="5800" y="4667"/>
                    </a:lnTo>
                    <a:lnTo>
                      <a:pt x="6049" y="3749"/>
                    </a:lnTo>
                    <a:lnTo>
                      <a:pt x="6263" y="2933"/>
                    </a:lnTo>
                    <a:lnTo>
                      <a:pt x="6476" y="2244"/>
                    </a:lnTo>
                    <a:lnTo>
                      <a:pt x="6654" y="1683"/>
                    </a:lnTo>
                    <a:lnTo>
                      <a:pt x="6797" y="1173"/>
                    </a:lnTo>
                    <a:lnTo>
                      <a:pt x="6939" y="791"/>
                    </a:lnTo>
                    <a:lnTo>
                      <a:pt x="7046" y="485"/>
                    </a:lnTo>
                    <a:lnTo>
                      <a:pt x="7153" y="281"/>
                    </a:lnTo>
                    <a:lnTo>
                      <a:pt x="7224" y="128"/>
                    </a:lnTo>
                    <a:lnTo>
                      <a:pt x="7259" y="26"/>
                    </a:lnTo>
                    <a:lnTo>
                      <a:pt x="72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1" name="Freeform 39"/>
              <p:cNvSpPr/>
              <p:nvPr/>
            </p:nvSpPr>
            <p:spPr>
              <a:xfrm>
                <a:off x="745651" y="2689832"/>
                <a:ext cx="405531" cy="1418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903" y="11238"/>
                    </a:lnTo>
                    <a:lnTo>
                      <a:pt x="20605" y="18552"/>
                    </a:lnTo>
                    <a:lnTo>
                      <a:pt x="21600" y="20000"/>
                    </a:lnTo>
                    <a:lnTo>
                      <a:pt x="19609" y="21600"/>
                    </a:lnTo>
                    <a:lnTo>
                      <a:pt x="19112" y="19886"/>
                    </a:lnTo>
                    <a:lnTo>
                      <a:pt x="19510" y="12267"/>
                    </a:lnTo>
                    <a:lnTo>
                      <a:pt x="19410" y="12229"/>
                    </a:lnTo>
                    <a:lnTo>
                      <a:pt x="19112" y="12038"/>
                    </a:lnTo>
                    <a:lnTo>
                      <a:pt x="18514" y="11733"/>
                    </a:lnTo>
                    <a:lnTo>
                      <a:pt x="17818" y="11352"/>
                    </a:lnTo>
                    <a:lnTo>
                      <a:pt x="17021" y="10857"/>
                    </a:lnTo>
                    <a:lnTo>
                      <a:pt x="16026" y="10286"/>
                    </a:lnTo>
                    <a:lnTo>
                      <a:pt x="14931" y="9600"/>
                    </a:lnTo>
                    <a:lnTo>
                      <a:pt x="13736" y="8914"/>
                    </a:lnTo>
                    <a:lnTo>
                      <a:pt x="12542" y="8114"/>
                    </a:lnTo>
                    <a:lnTo>
                      <a:pt x="11049" y="7314"/>
                    </a:lnTo>
                    <a:lnTo>
                      <a:pt x="9655" y="6438"/>
                    </a:lnTo>
                    <a:lnTo>
                      <a:pt x="6868" y="4610"/>
                    </a:lnTo>
                    <a:lnTo>
                      <a:pt x="5375" y="3695"/>
                    </a:lnTo>
                    <a:lnTo>
                      <a:pt x="3982" y="2743"/>
                    </a:lnTo>
                    <a:lnTo>
                      <a:pt x="1294" y="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2" name="Freeform 40"/>
              <p:cNvSpPr/>
              <p:nvPr/>
            </p:nvSpPr>
            <p:spPr>
              <a:xfrm>
                <a:off x="1119411" y="1939181"/>
                <a:ext cx="721358" cy="2201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41" y="0"/>
                    </a:moveTo>
                    <a:lnTo>
                      <a:pt x="8897" y="49"/>
                    </a:lnTo>
                    <a:lnTo>
                      <a:pt x="8953" y="221"/>
                    </a:lnTo>
                    <a:lnTo>
                      <a:pt x="9121" y="491"/>
                    </a:lnTo>
                    <a:lnTo>
                      <a:pt x="9289" y="859"/>
                    </a:lnTo>
                    <a:lnTo>
                      <a:pt x="9513" y="1301"/>
                    </a:lnTo>
                    <a:lnTo>
                      <a:pt x="9961" y="2381"/>
                    </a:lnTo>
                    <a:lnTo>
                      <a:pt x="10296" y="3019"/>
                    </a:lnTo>
                    <a:lnTo>
                      <a:pt x="10576" y="3657"/>
                    </a:lnTo>
                    <a:lnTo>
                      <a:pt x="11192" y="5007"/>
                    </a:lnTo>
                    <a:lnTo>
                      <a:pt x="11807" y="6185"/>
                    </a:lnTo>
                    <a:lnTo>
                      <a:pt x="12311" y="7290"/>
                    </a:lnTo>
                    <a:lnTo>
                      <a:pt x="12870" y="8272"/>
                    </a:lnTo>
                    <a:lnTo>
                      <a:pt x="13374" y="9180"/>
                    </a:lnTo>
                    <a:lnTo>
                      <a:pt x="13934" y="10015"/>
                    </a:lnTo>
                    <a:lnTo>
                      <a:pt x="14549" y="10800"/>
                    </a:lnTo>
                    <a:lnTo>
                      <a:pt x="14829" y="11095"/>
                    </a:lnTo>
                    <a:lnTo>
                      <a:pt x="15109" y="11438"/>
                    </a:lnTo>
                    <a:lnTo>
                      <a:pt x="15556" y="11831"/>
                    </a:lnTo>
                    <a:lnTo>
                      <a:pt x="15948" y="12248"/>
                    </a:lnTo>
                    <a:lnTo>
                      <a:pt x="16452" y="12715"/>
                    </a:lnTo>
                    <a:lnTo>
                      <a:pt x="17011" y="13181"/>
                    </a:lnTo>
                    <a:lnTo>
                      <a:pt x="18019" y="14187"/>
                    </a:lnTo>
                    <a:lnTo>
                      <a:pt x="19082" y="15169"/>
                    </a:lnTo>
                    <a:lnTo>
                      <a:pt x="19641" y="15611"/>
                    </a:lnTo>
                    <a:lnTo>
                      <a:pt x="20089" y="16028"/>
                    </a:lnTo>
                    <a:lnTo>
                      <a:pt x="20537" y="16421"/>
                    </a:lnTo>
                    <a:lnTo>
                      <a:pt x="20873" y="16740"/>
                    </a:lnTo>
                    <a:lnTo>
                      <a:pt x="21152" y="17010"/>
                    </a:lnTo>
                    <a:lnTo>
                      <a:pt x="21432" y="17231"/>
                    </a:lnTo>
                    <a:lnTo>
                      <a:pt x="21544" y="17378"/>
                    </a:lnTo>
                    <a:lnTo>
                      <a:pt x="21600" y="17403"/>
                    </a:lnTo>
                    <a:lnTo>
                      <a:pt x="15277" y="18826"/>
                    </a:lnTo>
                    <a:lnTo>
                      <a:pt x="14829" y="18434"/>
                    </a:lnTo>
                    <a:lnTo>
                      <a:pt x="14493" y="18164"/>
                    </a:lnTo>
                    <a:lnTo>
                      <a:pt x="14102" y="17820"/>
                    </a:lnTo>
                    <a:lnTo>
                      <a:pt x="13654" y="17452"/>
                    </a:lnTo>
                    <a:lnTo>
                      <a:pt x="13150" y="17010"/>
                    </a:lnTo>
                    <a:lnTo>
                      <a:pt x="12647" y="16544"/>
                    </a:lnTo>
                    <a:lnTo>
                      <a:pt x="12087" y="16028"/>
                    </a:lnTo>
                    <a:lnTo>
                      <a:pt x="10968" y="14997"/>
                    </a:lnTo>
                    <a:lnTo>
                      <a:pt x="9849" y="13917"/>
                    </a:lnTo>
                    <a:lnTo>
                      <a:pt x="9345" y="13377"/>
                    </a:lnTo>
                    <a:lnTo>
                      <a:pt x="8897" y="12886"/>
                    </a:lnTo>
                    <a:lnTo>
                      <a:pt x="8506" y="12395"/>
                    </a:lnTo>
                    <a:lnTo>
                      <a:pt x="8114" y="11954"/>
                    </a:lnTo>
                    <a:lnTo>
                      <a:pt x="7890" y="11561"/>
                    </a:lnTo>
                    <a:lnTo>
                      <a:pt x="7666" y="11193"/>
                    </a:lnTo>
                    <a:lnTo>
                      <a:pt x="7666" y="11266"/>
                    </a:lnTo>
                    <a:lnTo>
                      <a:pt x="7722" y="11438"/>
                    </a:lnTo>
                    <a:lnTo>
                      <a:pt x="7834" y="11684"/>
                    </a:lnTo>
                    <a:lnTo>
                      <a:pt x="7890" y="12052"/>
                    </a:lnTo>
                    <a:lnTo>
                      <a:pt x="8002" y="12469"/>
                    </a:lnTo>
                    <a:lnTo>
                      <a:pt x="8114" y="12960"/>
                    </a:lnTo>
                    <a:lnTo>
                      <a:pt x="8226" y="13525"/>
                    </a:lnTo>
                    <a:lnTo>
                      <a:pt x="8338" y="14114"/>
                    </a:lnTo>
                    <a:lnTo>
                      <a:pt x="8506" y="14727"/>
                    </a:lnTo>
                    <a:lnTo>
                      <a:pt x="8730" y="16053"/>
                    </a:lnTo>
                    <a:lnTo>
                      <a:pt x="8841" y="16740"/>
                    </a:lnTo>
                    <a:lnTo>
                      <a:pt x="8897" y="17378"/>
                    </a:lnTo>
                    <a:lnTo>
                      <a:pt x="8953" y="17795"/>
                    </a:lnTo>
                    <a:lnTo>
                      <a:pt x="8953" y="19710"/>
                    </a:lnTo>
                    <a:lnTo>
                      <a:pt x="8897" y="20176"/>
                    </a:lnTo>
                    <a:lnTo>
                      <a:pt x="8897" y="20962"/>
                    </a:lnTo>
                    <a:lnTo>
                      <a:pt x="8841" y="21232"/>
                    </a:lnTo>
                    <a:lnTo>
                      <a:pt x="8841" y="21477"/>
                    </a:lnTo>
                    <a:lnTo>
                      <a:pt x="895" y="21600"/>
                    </a:lnTo>
                    <a:lnTo>
                      <a:pt x="0" y="19980"/>
                    </a:lnTo>
                    <a:lnTo>
                      <a:pt x="336" y="14875"/>
                    </a:lnTo>
                    <a:lnTo>
                      <a:pt x="392" y="14850"/>
                    </a:lnTo>
                    <a:lnTo>
                      <a:pt x="504" y="14776"/>
                    </a:lnTo>
                    <a:lnTo>
                      <a:pt x="672" y="14629"/>
                    </a:lnTo>
                    <a:lnTo>
                      <a:pt x="895" y="14457"/>
                    </a:lnTo>
                    <a:lnTo>
                      <a:pt x="1231" y="14212"/>
                    </a:lnTo>
                    <a:lnTo>
                      <a:pt x="1511" y="13917"/>
                    </a:lnTo>
                    <a:lnTo>
                      <a:pt x="1847" y="13549"/>
                    </a:lnTo>
                    <a:lnTo>
                      <a:pt x="2238" y="13107"/>
                    </a:lnTo>
                    <a:lnTo>
                      <a:pt x="2630" y="12616"/>
                    </a:lnTo>
                    <a:lnTo>
                      <a:pt x="2966" y="12052"/>
                    </a:lnTo>
                    <a:lnTo>
                      <a:pt x="3302" y="11389"/>
                    </a:lnTo>
                    <a:lnTo>
                      <a:pt x="3693" y="10677"/>
                    </a:lnTo>
                    <a:lnTo>
                      <a:pt x="3973" y="9892"/>
                    </a:lnTo>
                    <a:lnTo>
                      <a:pt x="4253" y="9008"/>
                    </a:lnTo>
                    <a:lnTo>
                      <a:pt x="4421" y="8051"/>
                    </a:lnTo>
                    <a:lnTo>
                      <a:pt x="4533" y="6995"/>
                    </a:lnTo>
                    <a:lnTo>
                      <a:pt x="4645" y="5866"/>
                    </a:lnTo>
                    <a:lnTo>
                      <a:pt x="4645" y="4639"/>
                    </a:lnTo>
                    <a:lnTo>
                      <a:pt x="4533" y="3314"/>
                    </a:lnTo>
                    <a:lnTo>
                      <a:pt x="4309" y="1915"/>
                    </a:lnTo>
                    <a:lnTo>
                      <a:pt x="3973" y="393"/>
                    </a:lnTo>
                    <a:lnTo>
                      <a:pt x="88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3" name="Freeform 41"/>
              <p:cNvSpPr/>
              <p:nvPr/>
            </p:nvSpPr>
            <p:spPr>
              <a:xfrm>
                <a:off x="1110067" y="1954195"/>
                <a:ext cx="289665" cy="1501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46" y="0"/>
                    </a:moveTo>
                    <a:lnTo>
                      <a:pt x="21600" y="6048"/>
                    </a:lnTo>
                    <a:lnTo>
                      <a:pt x="16026" y="6768"/>
                    </a:lnTo>
                    <a:lnTo>
                      <a:pt x="20625" y="7056"/>
                    </a:lnTo>
                    <a:lnTo>
                      <a:pt x="20485" y="7128"/>
                    </a:lnTo>
                    <a:lnTo>
                      <a:pt x="20346" y="7416"/>
                    </a:lnTo>
                    <a:lnTo>
                      <a:pt x="20067" y="7812"/>
                    </a:lnTo>
                    <a:lnTo>
                      <a:pt x="19510" y="8352"/>
                    </a:lnTo>
                    <a:lnTo>
                      <a:pt x="18952" y="9036"/>
                    </a:lnTo>
                    <a:lnTo>
                      <a:pt x="18255" y="9792"/>
                    </a:lnTo>
                    <a:lnTo>
                      <a:pt x="17419" y="10656"/>
                    </a:lnTo>
                    <a:lnTo>
                      <a:pt x="16583" y="11628"/>
                    </a:lnTo>
                    <a:lnTo>
                      <a:pt x="15468" y="12600"/>
                    </a:lnTo>
                    <a:lnTo>
                      <a:pt x="14354" y="13644"/>
                    </a:lnTo>
                    <a:lnTo>
                      <a:pt x="11706" y="15804"/>
                    </a:lnTo>
                    <a:lnTo>
                      <a:pt x="10173" y="16848"/>
                    </a:lnTo>
                    <a:lnTo>
                      <a:pt x="8640" y="17928"/>
                    </a:lnTo>
                    <a:lnTo>
                      <a:pt x="6968" y="18936"/>
                    </a:lnTo>
                    <a:lnTo>
                      <a:pt x="5295" y="19908"/>
                    </a:lnTo>
                    <a:lnTo>
                      <a:pt x="3345" y="20772"/>
                    </a:lnTo>
                    <a:lnTo>
                      <a:pt x="1533" y="21600"/>
                    </a:lnTo>
                    <a:lnTo>
                      <a:pt x="0" y="19980"/>
                    </a:lnTo>
                    <a:lnTo>
                      <a:pt x="139" y="19908"/>
                    </a:lnTo>
                    <a:lnTo>
                      <a:pt x="418" y="19656"/>
                    </a:lnTo>
                    <a:lnTo>
                      <a:pt x="836" y="19332"/>
                    </a:lnTo>
                    <a:lnTo>
                      <a:pt x="1533" y="18864"/>
                    </a:lnTo>
                    <a:lnTo>
                      <a:pt x="2230" y="18216"/>
                    </a:lnTo>
                    <a:lnTo>
                      <a:pt x="2926" y="17532"/>
                    </a:lnTo>
                    <a:lnTo>
                      <a:pt x="3763" y="16740"/>
                    </a:lnTo>
                    <a:lnTo>
                      <a:pt x="4738" y="15804"/>
                    </a:lnTo>
                    <a:lnTo>
                      <a:pt x="5574" y="14832"/>
                    </a:lnTo>
                    <a:lnTo>
                      <a:pt x="6410" y="13788"/>
                    </a:lnTo>
                    <a:lnTo>
                      <a:pt x="7107" y="12672"/>
                    </a:lnTo>
                    <a:lnTo>
                      <a:pt x="7665" y="11520"/>
                    </a:lnTo>
                    <a:lnTo>
                      <a:pt x="8222" y="10332"/>
                    </a:lnTo>
                    <a:lnTo>
                      <a:pt x="8640" y="8712"/>
                    </a:lnTo>
                    <a:lnTo>
                      <a:pt x="8919" y="7236"/>
                    </a:lnTo>
                    <a:lnTo>
                      <a:pt x="9058" y="5868"/>
                    </a:lnTo>
                    <a:lnTo>
                      <a:pt x="9058" y="4644"/>
                    </a:lnTo>
                    <a:lnTo>
                      <a:pt x="8919" y="3564"/>
                    </a:lnTo>
                    <a:lnTo>
                      <a:pt x="8779" y="2664"/>
                    </a:lnTo>
                    <a:lnTo>
                      <a:pt x="8501" y="1908"/>
                    </a:lnTo>
                    <a:lnTo>
                      <a:pt x="8361" y="1260"/>
                    </a:lnTo>
                    <a:lnTo>
                      <a:pt x="8222" y="864"/>
                    </a:lnTo>
                    <a:lnTo>
                      <a:pt x="7943" y="576"/>
                    </a:lnTo>
                    <a:lnTo>
                      <a:pt x="7943" y="468"/>
                    </a:lnTo>
                    <a:lnTo>
                      <a:pt x="203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4" name="Freeform 42"/>
              <p:cNvSpPr/>
              <p:nvPr/>
            </p:nvSpPr>
            <p:spPr>
              <a:xfrm>
                <a:off x="609228" y="2049277"/>
                <a:ext cx="521397" cy="1406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23" y="0"/>
                    </a:moveTo>
                    <a:lnTo>
                      <a:pt x="7200" y="77"/>
                    </a:lnTo>
                    <a:lnTo>
                      <a:pt x="7355" y="307"/>
                    </a:lnTo>
                    <a:lnTo>
                      <a:pt x="7587" y="730"/>
                    </a:lnTo>
                    <a:lnTo>
                      <a:pt x="7897" y="1307"/>
                    </a:lnTo>
                    <a:lnTo>
                      <a:pt x="8284" y="1922"/>
                    </a:lnTo>
                    <a:lnTo>
                      <a:pt x="8748" y="2690"/>
                    </a:lnTo>
                    <a:lnTo>
                      <a:pt x="9213" y="3536"/>
                    </a:lnTo>
                    <a:lnTo>
                      <a:pt x="9755" y="4458"/>
                    </a:lnTo>
                    <a:lnTo>
                      <a:pt x="10374" y="5381"/>
                    </a:lnTo>
                    <a:lnTo>
                      <a:pt x="12232" y="8379"/>
                    </a:lnTo>
                    <a:lnTo>
                      <a:pt x="12852" y="9340"/>
                    </a:lnTo>
                    <a:lnTo>
                      <a:pt x="13548" y="10262"/>
                    </a:lnTo>
                    <a:lnTo>
                      <a:pt x="14168" y="11184"/>
                    </a:lnTo>
                    <a:lnTo>
                      <a:pt x="14865" y="12184"/>
                    </a:lnTo>
                    <a:lnTo>
                      <a:pt x="15639" y="13106"/>
                    </a:lnTo>
                    <a:lnTo>
                      <a:pt x="16413" y="14067"/>
                    </a:lnTo>
                    <a:lnTo>
                      <a:pt x="17110" y="14951"/>
                    </a:lnTo>
                    <a:lnTo>
                      <a:pt x="17884" y="15796"/>
                    </a:lnTo>
                    <a:lnTo>
                      <a:pt x="18581" y="16565"/>
                    </a:lnTo>
                    <a:lnTo>
                      <a:pt x="19277" y="17257"/>
                    </a:lnTo>
                    <a:lnTo>
                      <a:pt x="19819" y="17910"/>
                    </a:lnTo>
                    <a:lnTo>
                      <a:pt x="20361" y="18410"/>
                    </a:lnTo>
                    <a:lnTo>
                      <a:pt x="21135" y="19179"/>
                    </a:lnTo>
                    <a:lnTo>
                      <a:pt x="21368" y="19371"/>
                    </a:lnTo>
                    <a:lnTo>
                      <a:pt x="21445" y="19448"/>
                    </a:lnTo>
                    <a:lnTo>
                      <a:pt x="21600" y="21600"/>
                    </a:lnTo>
                    <a:lnTo>
                      <a:pt x="21445" y="21523"/>
                    </a:lnTo>
                    <a:lnTo>
                      <a:pt x="21213" y="21331"/>
                    </a:lnTo>
                    <a:lnTo>
                      <a:pt x="20826" y="21062"/>
                    </a:lnTo>
                    <a:lnTo>
                      <a:pt x="20284" y="20678"/>
                    </a:lnTo>
                    <a:lnTo>
                      <a:pt x="19665" y="20178"/>
                    </a:lnTo>
                    <a:lnTo>
                      <a:pt x="18890" y="19678"/>
                    </a:lnTo>
                    <a:lnTo>
                      <a:pt x="18116" y="19102"/>
                    </a:lnTo>
                    <a:lnTo>
                      <a:pt x="16413" y="17872"/>
                    </a:lnTo>
                    <a:lnTo>
                      <a:pt x="15484" y="17257"/>
                    </a:lnTo>
                    <a:lnTo>
                      <a:pt x="14632" y="16680"/>
                    </a:lnTo>
                    <a:lnTo>
                      <a:pt x="13858" y="16104"/>
                    </a:lnTo>
                    <a:lnTo>
                      <a:pt x="13084" y="15643"/>
                    </a:lnTo>
                    <a:lnTo>
                      <a:pt x="12387" y="15181"/>
                    </a:lnTo>
                    <a:lnTo>
                      <a:pt x="11613" y="14682"/>
                    </a:lnTo>
                    <a:lnTo>
                      <a:pt x="10065" y="13529"/>
                    </a:lnTo>
                    <a:lnTo>
                      <a:pt x="7510" y="11607"/>
                    </a:lnTo>
                    <a:lnTo>
                      <a:pt x="6735" y="10992"/>
                    </a:lnTo>
                    <a:lnTo>
                      <a:pt x="5961" y="10416"/>
                    </a:lnTo>
                    <a:lnTo>
                      <a:pt x="5265" y="9878"/>
                    </a:lnTo>
                    <a:lnTo>
                      <a:pt x="4723" y="9416"/>
                    </a:lnTo>
                    <a:lnTo>
                      <a:pt x="4181" y="8994"/>
                    </a:lnTo>
                    <a:lnTo>
                      <a:pt x="3794" y="8725"/>
                    </a:lnTo>
                    <a:lnTo>
                      <a:pt x="3561" y="8532"/>
                    </a:lnTo>
                    <a:lnTo>
                      <a:pt x="3484" y="8456"/>
                    </a:lnTo>
                    <a:lnTo>
                      <a:pt x="6735" y="7302"/>
                    </a:lnTo>
                    <a:lnTo>
                      <a:pt x="2787" y="7302"/>
                    </a:lnTo>
                    <a:lnTo>
                      <a:pt x="2555" y="6957"/>
                    </a:lnTo>
                    <a:lnTo>
                      <a:pt x="2477" y="6572"/>
                    </a:lnTo>
                    <a:lnTo>
                      <a:pt x="2168" y="6034"/>
                    </a:lnTo>
                    <a:lnTo>
                      <a:pt x="1935" y="5458"/>
                    </a:lnTo>
                    <a:lnTo>
                      <a:pt x="1626" y="4804"/>
                    </a:lnTo>
                    <a:lnTo>
                      <a:pt x="1006" y="3344"/>
                    </a:lnTo>
                    <a:lnTo>
                      <a:pt x="774" y="2614"/>
                    </a:lnTo>
                    <a:lnTo>
                      <a:pt x="465" y="1883"/>
                    </a:lnTo>
                    <a:lnTo>
                      <a:pt x="310" y="1191"/>
                    </a:lnTo>
                    <a:lnTo>
                      <a:pt x="155" y="615"/>
                    </a:lnTo>
                    <a:lnTo>
                      <a:pt x="0" y="7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5" name="Freeform 43"/>
              <p:cNvSpPr/>
              <p:nvPr/>
            </p:nvSpPr>
            <p:spPr>
              <a:xfrm>
                <a:off x="276582" y="0"/>
                <a:ext cx="1029710" cy="132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88" y="0"/>
                    </a:moveTo>
                    <a:lnTo>
                      <a:pt x="11760" y="81"/>
                    </a:lnTo>
                    <a:lnTo>
                      <a:pt x="13132" y="366"/>
                    </a:lnTo>
                    <a:lnTo>
                      <a:pt x="14465" y="814"/>
                    </a:lnTo>
                    <a:lnTo>
                      <a:pt x="15798" y="1383"/>
                    </a:lnTo>
                    <a:lnTo>
                      <a:pt x="17092" y="2115"/>
                    </a:lnTo>
                    <a:lnTo>
                      <a:pt x="18307" y="3010"/>
                    </a:lnTo>
                    <a:lnTo>
                      <a:pt x="19483" y="4068"/>
                    </a:lnTo>
                    <a:lnTo>
                      <a:pt x="20581" y="5247"/>
                    </a:lnTo>
                    <a:lnTo>
                      <a:pt x="21600" y="6549"/>
                    </a:lnTo>
                    <a:lnTo>
                      <a:pt x="21522" y="7363"/>
                    </a:lnTo>
                    <a:lnTo>
                      <a:pt x="21286" y="8136"/>
                    </a:lnTo>
                    <a:lnTo>
                      <a:pt x="20973" y="8908"/>
                    </a:lnTo>
                    <a:lnTo>
                      <a:pt x="20463" y="9681"/>
                    </a:lnTo>
                    <a:lnTo>
                      <a:pt x="19875" y="10373"/>
                    </a:lnTo>
                    <a:lnTo>
                      <a:pt x="19170" y="11024"/>
                    </a:lnTo>
                    <a:lnTo>
                      <a:pt x="18385" y="11553"/>
                    </a:lnTo>
                    <a:lnTo>
                      <a:pt x="17484" y="12041"/>
                    </a:lnTo>
                    <a:lnTo>
                      <a:pt x="16504" y="12407"/>
                    </a:lnTo>
                    <a:lnTo>
                      <a:pt x="15406" y="12651"/>
                    </a:lnTo>
                    <a:lnTo>
                      <a:pt x="13917" y="12814"/>
                    </a:lnTo>
                    <a:lnTo>
                      <a:pt x="12584" y="12854"/>
                    </a:lnTo>
                    <a:lnTo>
                      <a:pt x="11290" y="12732"/>
                    </a:lnTo>
                    <a:lnTo>
                      <a:pt x="10114" y="12569"/>
                    </a:lnTo>
                    <a:lnTo>
                      <a:pt x="9056" y="12325"/>
                    </a:lnTo>
                    <a:lnTo>
                      <a:pt x="8075" y="12000"/>
                    </a:lnTo>
                    <a:lnTo>
                      <a:pt x="7213" y="11675"/>
                    </a:lnTo>
                    <a:lnTo>
                      <a:pt x="6429" y="11349"/>
                    </a:lnTo>
                    <a:lnTo>
                      <a:pt x="5763" y="10942"/>
                    </a:lnTo>
                    <a:lnTo>
                      <a:pt x="5175" y="10617"/>
                    </a:lnTo>
                    <a:lnTo>
                      <a:pt x="4743" y="10332"/>
                    </a:lnTo>
                    <a:lnTo>
                      <a:pt x="4430" y="10129"/>
                    </a:lnTo>
                    <a:lnTo>
                      <a:pt x="4195" y="9885"/>
                    </a:lnTo>
                    <a:lnTo>
                      <a:pt x="4587" y="11349"/>
                    </a:lnTo>
                    <a:lnTo>
                      <a:pt x="4822" y="12692"/>
                    </a:lnTo>
                    <a:lnTo>
                      <a:pt x="4939" y="13912"/>
                    </a:lnTo>
                    <a:lnTo>
                      <a:pt x="4939" y="15132"/>
                    </a:lnTo>
                    <a:lnTo>
                      <a:pt x="4861" y="16231"/>
                    </a:lnTo>
                    <a:lnTo>
                      <a:pt x="4665" y="17247"/>
                    </a:lnTo>
                    <a:lnTo>
                      <a:pt x="4430" y="18183"/>
                    </a:lnTo>
                    <a:lnTo>
                      <a:pt x="4155" y="19037"/>
                    </a:lnTo>
                    <a:lnTo>
                      <a:pt x="3803" y="19810"/>
                    </a:lnTo>
                    <a:lnTo>
                      <a:pt x="3450" y="20461"/>
                    </a:lnTo>
                    <a:lnTo>
                      <a:pt x="3097" y="21071"/>
                    </a:lnTo>
                    <a:lnTo>
                      <a:pt x="2705" y="21600"/>
                    </a:lnTo>
                    <a:lnTo>
                      <a:pt x="2352" y="20990"/>
                    </a:lnTo>
                    <a:lnTo>
                      <a:pt x="1999" y="20420"/>
                    </a:lnTo>
                    <a:lnTo>
                      <a:pt x="1450" y="19200"/>
                    </a:lnTo>
                    <a:lnTo>
                      <a:pt x="980" y="17980"/>
                    </a:lnTo>
                    <a:lnTo>
                      <a:pt x="588" y="16759"/>
                    </a:lnTo>
                    <a:lnTo>
                      <a:pt x="314" y="15458"/>
                    </a:lnTo>
                    <a:lnTo>
                      <a:pt x="118" y="14156"/>
                    </a:lnTo>
                    <a:lnTo>
                      <a:pt x="0" y="12854"/>
                    </a:lnTo>
                    <a:lnTo>
                      <a:pt x="0" y="11512"/>
                    </a:lnTo>
                    <a:lnTo>
                      <a:pt x="78" y="10251"/>
                    </a:lnTo>
                    <a:lnTo>
                      <a:pt x="235" y="8990"/>
                    </a:lnTo>
                    <a:lnTo>
                      <a:pt x="510" y="7769"/>
                    </a:lnTo>
                    <a:lnTo>
                      <a:pt x="902" y="6590"/>
                    </a:lnTo>
                    <a:lnTo>
                      <a:pt x="1372" y="5492"/>
                    </a:lnTo>
                    <a:lnTo>
                      <a:pt x="1921" y="4475"/>
                    </a:lnTo>
                    <a:lnTo>
                      <a:pt x="2548" y="3539"/>
                    </a:lnTo>
                    <a:lnTo>
                      <a:pt x="3332" y="2685"/>
                    </a:lnTo>
                    <a:lnTo>
                      <a:pt x="4155" y="1953"/>
                    </a:lnTo>
                    <a:lnTo>
                      <a:pt x="5135" y="1342"/>
                    </a:lnTo>
                    <a:lnTo>
                      <a:pt x="6390" y="732"/>
                    </a:lnTo>
                    <a:lnTo>
                      <a:pt x="7683" y="325"/>
                    </a:lnTo>
                    <a:lnTo>
                      <a:pt x="9056" y="81"/>
                    </a:lnTo>
                    <a:lnTo>
                      <a:pt x="103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6" name="Freeform 44"/>
              <p:cNvSpPr/>
              <p:nvPr/>
            </p:nvSpPr>
            <p:spPr>
              <a:xfrm>
                <a:off x="1164262" y="3618136"/>
                <a:ext cx="3177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35" y="0"/>
                    </a:moveTo>
                    <a:lnTo>
                      <a:pt x="19059" y="3812"/>
                    </a:lnTo>
                    <a:lnTo>
                      <a:pt x="21600" y="7624"/>
                    </a:lnTo>
                    <a:lnTo>
                      <a:pt x="21600" y="13976"/>
                    </a:lnTo>
                    <a:lnTo>
                      <a:pt x="16518" y="19059"/>
                    </a:lnTo>
                    <a:lnTo>
                      <a:pt x="11435" y="21600"/>
                    </a:lnTo>
                    <a:lnTo>
                      <a:pt x="5082" y="19059"/>
                    </a:lnTo>
                    <a:lnTo>
                      <a:pt x="2541" y="16518"/>
                    </a:lnTo>
                    <a:lnTo>
                      <a:pt x="0" y="10165"/>
                    </a:lnTo>
                    <a:lnTo>
                      <a:pt x="2541" y="3812"/>
                    </a:lnTo>
                    <a:lnTo>
                      <a:pt x="5082" y="2541"/>
                    </a:lnTo>
                    <a:lnTo>
                      <a:pt x="11435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7" name="Freeform 45"/>
              <p:cNvSpPr/>
              <p:nvPr/>
            </p:nvSpPr>
            <p:spPr>
              <a:xfrm>
                <a:off x="1160525" y="3810804"/>
                <a:ext cx="2990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50" y="0"/>
                    </a:moveTo>
                    <a:lnTo>
                      <a:pt x="16200" y="2541"/>
                    </a:lnTo>
                    <a:lnTo>
                      <a:pt x="20250" y="5082"/>
                    </a:lnTo>
                    <a:lnTo>
                      <a:pt x="21600" y="10165"/>
                    </a:lnTo>
                    <a:lnTo>
                      <a:pt x="20250" y="16518"/>
                    </a:lnTo>
                    <a:lnTo>
                      <a:pt x="16200" y="19059"/>
                    </a:lnTo>
                    <a:lnTo>
                      <a:pt x="9450" y="21600"/>
                    </a:lnTo>
                    <a:lnTo>
                      <a:pt x="4050" y="19059"/>
                    </a:lnTo>
                    <a:lnTo>
                      <a:pt x="1350" y="16518"/>
                    </a:lnTo>
                    <a:lnTo>
                      <a:pt x="0" y="10165"/>
                    </a:lnTo>
                    <a:lnTo>
                      <a:pt x="0" y="6353"/>
                    </a:lnTo>
                    <a:lnTo>
                      <a:pt x="5400" y="1271"/>
                    </a:lnTo>
                    <a:lnTo>
                      <a:pt x="945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8" name="Freeform 46"/>
              <p:cNvSpPr/>
              <p:nvPr/>
            </p:nvSpPr>
            <p:spPr>
              <a:xfrm>
                <a:off x="1332454" y="550477"/>
                <a:ext cx="102786" cy="733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45" y="21453"/>
                    </a:moveTo>
                    <a:lnTo>
                      <a:pt x="13353" y="21600"/>
                    </a:lnTo>
                    <a:lnTo>
                      <a:pt x="13745" y="21453"/>
                    </a:lnTo>
                    <a:close/>
                    <a:moveTo>
                      <a:pt x="0" y="0"/>
                    </a:moveTo>
                    <a:lnTo>
                      <a:pt x="393" y="74"/>
                    </a:lnTo>
                    <a:lnTo>
                      <a:pt x="1571" y="442"/>
                    </a:lnTo>
                    <a:lnTo>
                      <a:pt x="3535" y="1032"/>
                    </a:lnTo>
                    <a:lnTo>
                      <a:pt x="6284" y="1843"/>
                    </a:lnTo>
                    <a:lnTo>
                      <a:pt x="9033" y="2801"/>
                    </a:lnTo>
                    <a:lnTo>
                      <a:pt x="11782" y="3981"/>
                    </a:lnTo>
                    <a:lnTo>
                      <a:pt x="14531" y="5382"/>
                    </a:lnTo>
                    <a:lnTo>
                      <a:pt x="17280" y="6930"/>
                    </a:lnTo>
                    <a:lnTo>
                      <a:pt x="19244" y="8625"/>
                    </a:lnTo>
                    <a:lnTo>
                      <a:pt x="20815" y="10468"/>
                    </a:lnTo>
                    <a:lnTo>
                      <a:pt x="21600" y="12459"/>
                    </a:lnTo>
                    <a:lnTo>
                      <a:pt x="21600" y="14597"/>
                    </a:lnTo>
                    <a:lnTo>
                      <a:pt x="20422" y="16808"/>
                    </a:lnTo>
                    <a:lnTo>
                      <a:pt x="17673" y="19167"/>
                    </a:lnTo>
                    <a:lnTo>
                      <a:pt x="13745" y="21453"/>
                    </a:lnTo>
                    <a:lnTo>
                      <a:pt x="14138" y="21010"/>
                    </a:lnTo>
                    <a:lnTo>
                      <a:pt x="14924" y="20199"/>
                    </a:lnTo>
                    <a:lnTo>
                      <a:pt x="16102" y="19167"/>
                    </a:lnTo>
                    <a:lnTo>
                      <a:pt x="16495" y="17988"/>
                    </a:lnTo>
                    <a:lnTo>
                      <a:pt x="17280" y="16440"/>
                    </a:lnTo>
                    <a:lnTo>
                      <a:pt x="17673" y="14818"/>
                    </a:lnTo>
                    <a:lnTo>
                      <a:pt x="17280" y="12975"/>
                    </a:lnTo>
                    <a:lnTo>
                      <a:pt x="16495" y="11058"/>
                    </a:lnTo>
                    <a:lnTo>
                      <a:pt x="14924" y="8994"/>
                    </a:lnTo>
                    <a:lnTo>
                      <a:pt x="12960" y="6782"/>
                    </a:lnTo>
                    <a:lnTo>
                      <a:pt x="9818" y="4571"/>
                    </a:lnTo>
                    <a:lnTo>
                      <a:pt x="5498" y="2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69" name="Freeform 47"/>
              <p:cNvSpPr/>
              <p:nvPr/>
            </p:nvSpPr>
            <p:spPr>
              <a:xfrm>
                <a:off x="706406" y="250216"/>
                <a:ext cx="482151" cy="477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4" y="0"/>
                    </a:moveTo>
                    <a:lnTo>
                      <a:pt x="17581" y="113"/>
                    </a:lnTo>
                    <a:lnTo>
                      <a:pt x="18335" y="1131"/>
                    </a:lnTo>
                    <a:lnTo>
                      <a:pt x="18837" y="1923"/>
                    </a:lnTo>
                    <a:lnTo>
                      <a:pt x="19423" y="2940"/>
                    </a:lnTo>
                    <a:lnTo>
                      <a:pt x="20093" y="4071"/>
                    </a:lnTo>
                    <a:lnTo>
                      <a:pt x="20679" y="5428"/>
                    </a:lnTo>
                    <a:lnTo>
                      <a:pt x="21181" y="6898"/>
                    </a:lnTo>
                    <a:lnTo>
                      <a:pt x="21516" y="8369"/>
                    </a:lnTo>
                    <a:lnTo>
                      <a:pt x="21600" y="9952"/>
                    </a:lnTo>
                    <a:lnTo>
                      <a:pt x="21516" y="11535"/>
                    </a:lnTo>
                    <a:lnTo>
                      <a:pt x="21098" y="13345"/>
                    </a:lnTo>
                    <a:lnTo>
                      <a:pt x="20344" y="15041"/>
                    </a:lnTo>
                    <a:lnTo>
                      <a:pt x="19172" y="16737"/>
                    </a:lnTo>
                    <a:lnTo>
                      <a:pt x="17749" y="18320"/>
                    </a:lnTo>
                    <a:lnTo>
                      <a:pt x="16074" y="19564"/>
                    </a:lnTo>
                    <a:lnTo>
                      <a:pt x="14316" y="20469"/>
                    </a:lnTo>
                    <a:lnTo>
                      <a:pt x="12474" y="21148"/>
                    </a:lnTo>
                    <a:lnTo>
                      <a:pt x="10633" y="21600"/>
                    </a:lnTo>
                    <a:lnTo>
                      <a:pt x="6949" y="21600"/>
                    </a:lnTo>
                    <a:lnTo>
                      <a:pt x="5191" y="21261"/>
                    </a:lnTo>
                    <a:lnTo>
                      <a:pt x="3600" y="20695"/>
                    </a:lnTo>
                    <a:lnTo>
                      <a:pt x="2177" y="20130"/>
                    </a:lnTo>
                    <a:lnTo>
                      <a:pt x="921" y="19338"/>
                    </a:lnTo>
                    <a:lnTo>
                      <a:pt x="0" y="18434"/>
                    </a:lnTo>
                    <a:lnTo>
                      <a:pt x="167" y="18434"/>
                    </a:lnTo>
                    <a:lnTo>
                      <a:pt x="753" y="18547"/>
                    </a:lnTo>
                    <a:lnTo>
                      <a:pt x="1507" y="18660"/>
                    </a:lnTo>
                    <a:lnTo>
                      <a:pt x="5107" y="18660"/>
                    </a:lnTo>
                    <a:lnTo>
                      <a:pt x="6614" y="18320"/>
                    </a:lnTo>
                    <a:lnTo>
                      <a:pt x="8205" y="17868"/>
                    </a:lnTo>
                    <a:lnTo>
                      <a:pt x="9712" y="17190"/>
                    </a:lnTo>
                    <a:lnTo>
                      <a:pt x="11135" y="16172"/>
                    </a:lnTo>
                    <a:lnTo>
                      <a:pt x="12558" y="14928"/>
                    </a:lnTo>
                    <a:lnTo>
                      <a:pt x="13814" y="13345"/>
                    </a:lnTo>
                    <a:lnTo>
                      <a:pt x="13647" y="13458"/>
                    </a:lnTo>
                    <a:lnTo>
                      <a:pt x="13228" y="13571"/>
                    </a:lnTo>
                    <a:lnTo>
                      <a:pt x="12474" y="13684"/>
                    </a:lnTo>
                    <a:lnTo>
                      <a:pt x="11553" y="13797"/>
                    </a:lnTo>
                    <a:lnTo>
                      <a:pt x="10381" y="13797"/>
                    </a:lnTo>
                    <a:lnTo>
                      <a:pt x="9209" y="13571"/>
                    </a:lnTo>
                    <a:lnTo>
                      <a:pt x="8037" y="13118"/>
                    </a:lnTo>
                    <a:lnTo>
                      <a:pt x="6865" y="12327"/>
                    </a:lnTo>
                    <a:lnTo>
                      <a:pt x="5777" y="11196"/>
                    </a:lnTo>
                    <a:lnTo>
                      <a:pt x="6279" y="11196"/>
                    </a:lnTo>
                    <a:lnTo>
                      <a:pt x="6865" y="11083"/>
                    </a:lnTo>
                    <a:lnTo>
                      <a:pt x="7619" y="11083"/>
                    </a:lnTo>
                    <a:lnTo>
                      <a:pt x="8540" y="10970"/>
                    </a:lnTo>
                    <a:lnTo>
                      <a:pt x="9544" y="10630"/>
                    </a:lnTo>
                    <a:lnTo>
                      <a:pt x="10633" y="10291"/>
                    </a:lnTo>
                    <a:lnTo>
                      <a:pt x="11721" y="9839"/>
                    </a:lnTo>
                    <a:lnTo>
                      <a:pt x="12809" y="9273"/>
                    </a:lnTo>
                    <a:lnTo>
                      <a:pt x="13898" y="8595"/>
                    </a:lnTo>
                    <a:lnTo>
                      <a:pt x="14902" y="7690"/>
                    </a:lnTo>
                    <a:lnTo>
                      <a:pt x="15740" y="6559"/>
                    </a:lnTo>
                    <a:lnTo>
                      <a:pt x="16493" y="5202"/>
                    </a:lnTo>
                    <a:lnTo>
                      <a:pt x="16995" y="3732"/>
                    </a:lnTo>
                    <a:lnTo>
                      <a:pt x="17330" y="2036"/>
                    </a:lnTo>
                    <a:lnTo>
                      <a:pt x="17414" y="0"/>
                    </a:lnTo>
                    <a:close/>
                  </a:path>
                </a:pathLst>
              </a:custGeom>
              <a:solidFill>
                <a:srgbClr val="3636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71" name="Oval 23"/>
            <p:cNvSpPr/>
            <p:nvPr/>
          </p:nvSpPr>
          <p:spPr>
            <a:xfrm>
              <a:off x="-1" y="6247368"/>
              <a:ext cx="2368146" cy="425789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67000">
                  <a:srgbClr val="595959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73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386247" y="6470298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74" name="TextBox 48"/>
          <p:cNvSpPr txBox="1"/>
          <p:nvPr/>
        </p:nvSpPr>
        <p:spPr>
          <a:xfrm>
            <a:off x="646423" y="140344"/>
            <a:ext cx="7657774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Survey Design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9" name="TextBox 5"/>
          <p:cNvSpPr txBox="1"/>
          <p:nvPr/>
        </p:nvSpPr>
        <p:spPr>
          <a:xfrm>
            <a:off x="739995" y="2415449"/>
            <a:ext cx="4186923" cy="2473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78% of AI users said AI tools saved them time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63% reported improved quality of academic work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Analysis based on 98 AI-using students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No comparison to non-users was possible due to lack of data</a:t>
            </a:r>
          </a:p>
        </p:txBody>
      </p:sp>
      <p:sp>
        <p:nvSpPr>
          <p:cNvPr id="280" name="Straight Connector 11"/>
          <p:cNvSpPr/>
          <p:nvPr/>
        </p:nvSpPr>
        <p:spPr>
          <a:xfrm>
            <a:off x="683388" y="2360385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1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3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RQ1: Time-Saving &amp; Quality Improvement</a:t>
            </a:r>
          </a:p>
        </p:txBody>
      </p:sp>
      <p:sp>
        <p:nvSpPr>
          <p:cNvPr id="284" name="TextBox 8"/>
          <p:cNvSpPr txBox="1"/>
          <p:nvPr/>
        </p:nvSpPr>
        <p:spPr>
          <a:xfrm>
            <a:off x="739994" y="984128"/>
            <a:ext cx="3530992" cy="12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 AI tools help students complete academic tasks faster and with better quality?</a:t>
            </a:r>
          </a:p>
        </p:txBody>
      </p:sp>
      <p:pic>
        <p:nvPicPr>
          <p:cNvPr id="285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925" y="1273995"/>
            <a:ext cx="6614733" cy="40922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" grpId="0" animBg="1" advAuto="0"/>
      <p:bldP spid="28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0" name="TextBox 5"/>
          <p:cNvSpPr txBox="1"/>
          <p:nvPr/>
        </p:nvSpPr>
        <p:spPr>
          <a:xfrm>
            <a:off x="739995" y="2295008"/>
            <a:ext cx="4186923" cy="2778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Median, first quartile, and third quartile of weekly AI usage are nearly identical for both groups (5, 4, and 10 hours respectively).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endParaRPr/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This suggests no significant difference in AI usage between those who reported an increase in motivation and those who did not.</a:t>
            </a:r>
          </a:p>
        </p:txBody>
      </p:sp>
      <p:sp>
        <p:nvSpPr>
          <p:cNvPr id="291" name="Straight Connector 11"/>
          <p:cNvSpPr/>
          <p:nvPr/>
        </p:nvSpPr>
        <p:spPr>
          <a:xfrm>
            <a:off x="683388" y="2240639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2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94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RQ2: Motivation vs. AI Usage Frequency</a:t>
            </a:r>
          </a:p>
        </p:txBody>
      </p:sp>
      <p:sp>
        <p:nvSpPr>
          <p:cNvPr id="295" name="TextBox 8"/>
          <p:cNvSpPr txBox="1"/>
          <p:nvPr/>
        </p:nvSpPr>
        <p:spPr>
          <a:xfrm>
            <a:off x="739994" y="842610"/>
            <a:ext cx="3530992" cy="1254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Does the frequency of AI tool usage increase students’ motivation and engagement?</a:t>
            </a:r>
          </a:p>
        </p:txBody>
      </p:sp>
      <p:pic>
        <p:nvPicPr>
          <p:cNvPr id="296" name="plot-rq2-1.pdf" descr="plot-rq2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86" y="1309122"/>
            <a:ext cx="6125145" cy="4241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" grpId="0" animBg="1" advAuto="0"/>
      <p:bldP spid="291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6"/>
          <p:cNvSpPr/>
          <p:nvPr/>
        </p:nvSpPr>
        <p:spPr>
          <a:xfrm>
            <a:off x="694275" y="651632"/>
            <a:ext cx="4770309" cy="61892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5"/>
                </a:moveTo>
                <a:lnTo>
                  <a:pt x="21600" y="0"/>
                </a:lnTo>
                <a:lnTo>
                  <a:pt x="18264" y="14721"/>
                </a:lnTo>
                <a:lnTo>
                  <a:pt x="0" y="21600"/>
                </a:lnTo>
                <a:lnTo>
                  <a:pt x="0" y="35"/>
                </a:lnTo>
                <a:close/>
              </a:path>
            </a:pathLst>
          </a:custGeom>
          <a:solidFill>
            <a:srgbClr val="40404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1" name="TextBox 5"/>
          <p:cNvSpPr txBox="1"/>
          <p:nvPr/>
        </p:nvSpPr>
        <p:spPr>
          <a:xfrm>
            <a:off x="739995" y="2458290"/>
            <a:ext cx="4036658" cy="2168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2000" b="1" spc="-150">
                <a:solidFill>
                  <a:srgbClr val="FFFFFF"/>
                </a:solidFill>
              </a:defRPr>
            </a:pPr>
            <a:r>
              <a:t>Findings: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3–5 hrs/week users reported the highest retention (89%)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6–10 hrs/week also high (83%)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Retention drops for 10+ hrs/week (62%)</a:t>
            </a:r>
          </a:p>
          <a:p>
            <a:pPr marL="342900" indent="-342900">
              <a:buSzPct val="100000"/>
              <a:buFont typeface="Arial"/>
              <a:buChar char="•"/>
              <a:defRPr sz="2000" spc="-150">
                <a:solidFill>
                  <a:srgbClr val="FFFFFF"/>
                </a:solidFill>
              </a:defRPr>
            </a:pPr>
            <a:r>
              <a:t>Moderate usage appears more effective for retention than excessive usage</a:t>
            </a:r>
          </a:p>
        </p:txBody>
      </p:sp>
      <p:sp>
        <p:nvSpPr>
          <p:cNvPr id="302" name="Straight Connector 11"/>
          <p:cNvSpPr/>
          <p:nvPr/>
        </p:nvSpPr>
        <p:spPr>
          <a:xfrm>
            <a:off x="683388" y="2371269"/>
            <a:ext cx="3767770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Right Triangle 19"/>
          <p:cNvSpPr/>
          <p:nvPr/>
        </p:nvSpPr>
        <p:spPr>
          <a:xfrm flipH="1">
            <a:off x="0" y="6147413"/>
            <a:ext cx="12192000" cy="71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05" name="TextBox 15"/>
          <p:cNvSpPr txBox="1"/>
          <p:nvPr/>
        </p:nvSpPr>
        <p:spPr>
          <a:xfrm>
            <a:off x="633413" y="126904"/>
            <a:ext cx="11306039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Exploratory Data Analysis – RQ3: Retention vs. AI Usage Frequency</a:t>
            </a:r>
          </a:p>
        </p:txBody>
      </p:sp>
      <p:sp>
        <p:nvSpPr>
          <p:cNvPr id="306" name="TextBox 8"/>
          <p:cNvSpPr txBox="1"/>
          <p:nvPr/>
        </p:nvSpPr>
        <p:spPr>
          <a:xfrm>
            <a:off x="729108" y="717051"/>
            <a:ext cx="3530992" cy="15593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 u="sng">
                <a:solidFill>
                  <a:srgbClr val="FFFFFF"/>
                </a:solidFill>
              </a:defRPr>
            </a:pPr>
            <a:r>
              <a:t>Research Question: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Do students who use AI tools more frequently report better long-term retention of learned material?</a:t>
            </a:r>
          </a:p>
        </p:txBody>
      </p:sp>
      <p:pic>
        <p:nvPicPr>
          <p:cNvPr id="307" name="plot-rq3-1.pdf" descr="plot-rq3-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162" y="1306167"/>
            <a:ext cx="6461332" cy="44732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 advAuto="0"/>
      <p:bldP spid="30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roup 21"/>
          <p:cNvGrpSpPr/>
          <p:nvPr/>
        </p:nvGrpSpPr>
        <p:grpSpPr>
          <a:xfrm>
            <a:off x="20604568" y="3601734"/>
            <a:ext cx="2368145" cy="6673158"/>
            <a:chOff x="0" y="0"/>
            <a:chExt cx="2368144" cy="6673156"/>
          </a:xfrm>
        </p:grpSpPr>
        <p:grpSp>
          <p:nvGrpSpPr>
            <p:cNvPr id="335" name="Group 22"/>
            <p:cNvGrpSpPr/>
            <p:nvPr/>
          </p:nvGrpSpPr>
          <p:grpSpPr>
            <a:xfrm>
              <a:off x="147821" y="0"/>
              <a:ext cx="1880015" cy="6500636"/>
              <a:chOff x="0" y="0"/>
              <a:chExt cx="1880013" cy="6500635"/>
            </a:xfrm>
          </p:grpSpPr>
          <p:sp>
            <p:nvSpPr>
              <p:cNvPr id="311" name="Freeform 24"/>
              <p:cNvSpPr/>
              <p:nvPr/>
            </p:nvSpPr>
            <p:spPr>
              <a:xfrm>
                <a:off x="738176" y="1984221"/>
                <a:ext cx="596149" cy="12560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147" y="0"/>
                    </a:moveTo>
                    <a:lnTo>
                      <a:pt x="21600" y="19018"/>
                    </a:lnTo>
                    <a:lnTo>
                      <a:pt x="5823" y="21600"/>
                    </a:lnTo>
                    <a:lnTo>
                      <a:pt x="0" y="1119"/>
                    </a:lnTo>
                    <a:lnTo>
                      <a:pt x="135" y="1119"/>
                    </a:lnTo>
                    <a:lnTo>
                      <a:pt x="677" y="1076"/>
                    </a:lnTo>
                    <a:lnTo>
                      <a:pt x="1490" y="1076"/>
                    </a:lnTo>
                    <a:lnTo>
                      <a:pt x="2641" y="1033"/>
                    </a:lnTo>
                    <a:lnTo>
                      <a:pt x="3995" y="990"/>
                    </a:lnTo>
                    <a:lnTo>
                      <a:pt x="5620" y="904"/>
                    </a:lnTo>
                    <a:lnTo>
                      <a:pt x="7448" y="818"/>
                    </a:lnTo>
                    <a:lnTo>
                      <a:pt x="9412" y="688"/>
                    </a:lnTo>
                    <a:lnTo>
                      <a:pt x="11511" y="559"/>
                    </a:lnTo>
                    <a:lnTo>
                      <a:pt x="13610" y="387"/>
                    </a:lnTo>
                    <a:lnTo>
                      <a:pt x="15845" y="215"/>
                    </a:lnTo>
                    <a:lnTo>
                      <a:pt x="18147" y="0"/>
                    </a:lnTo>
                    <a:close/>
                  </a:path>
                </a:pathLst>
              </a:custGeom>
              <a:solidFill>
                <a:srgbClr val="F4F8F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2" name="Freeform 25"/>
              <p:cNvSpPr/>
              <p:nvPr/>
            </p:nvSpPr>
            <p:spPr>
              <a:xfrm>
                <a:off x="609228" y="3973444"/>
                <a:ext cx="784897" cy="24271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94" y="0"/>
                    </a:moveTo>
                    <a:lnTo>
                      <a:pt x="15017" y="134"/>
                    </a:lnTo>
                    <a:lnTo>
                      <a:pt x="21600" y="1180"/>
                    </a:lnTo>
                    <a:lnTo>
                      <a:pt x="21600" y="1225"/>
                    </a:lnTo>
                    <a:lnTo>
                      <a:pt x="21549" y="1403"/>
                    </a:lnTo>
                    <a:lnTo>
                      <a:pt x="21497" y="1670"/>
                    </a:lnTo>
                    <a:lnTo>
                      <a:pt x="21446" y="2026"/>
                    </a:lnTo>
                    <a:lnTo>
                      <a:pt x="21343" y="2427"/>
                    </a:lnTo>
                    <a:lnTo>
                      <a:pt x="21291" y="2917"/>
                    </a:lnTo>
                    <a:lnTo>
                      <a:pt x="21137" y="3496"/>
                    </a:lnTo>
                    <a:lnTo>
                      <a:pt x="21034" y="4097"/>
                    </a:lnTo>
                    <a:lnTo>
                      <a:pt x="20931" y="4743"/>
                    </a:lnTo>
                    <a:lnTo>
                      <a:pt x="20726" y="6101"/>
                    </a:lnTo>
                    <a:lnTo>
                      <a:pt x="20469" y="7504"/>
                    </a:lnTo>
                    <a:lnTo>
                      <a:pt x="20314" y="8195"/>
                    </a:lnTo>
                    <a:lnTo>
                      <a:pt x="20263" y="8863"/>
                    </a:lnTo>
                    <a:lnTo>
                      <a:pt x="20109" y="9508"/>
                    </a:lnTo>
                    <a:lnTo>
                      <a:pt x="20057" y="10087"/>
                    </a:lnTo>
                    <a:lnTo>
                      <a:pt x="20006" y="10644"/>
                    </a:lnTo>
                    <a:lnTo>
                      <a:pt x="19954" y="11134"/>
                    </a:lnTo>
                    <a:lnTo>
                      <a:pt x="19954" y="11557"/>
                    </a:lnTo>
                    <a:lnTo>
                      <a:pt x="19903" y="12047"/>
                    </a:lnTo>
                    <a:lnTo>
                      <a:pt x="19903" y="13160"/>
                    </a:lnTo>
                    <a:lnTo>
                      <a:pt x="19851" y="13806"/>
                    </a:lnTo>
                    <a:lnTo>
                      <a:pt x="19851" y="16434"/>
                    </a:lnTo>
                    <a:lnTo>
                      <a:pt x="19903" y="17102"/>
                    </a:lnTo>
                    <a:lnTo>
                      <a:pt x="19903" y="19217"/>
                    </a:lnTo>
                    <a:lnTo>
                      <a:pt x="19954" y="19574"/>
                    </a:lnTo>
                    <a:lnTo>
                      <a:pt x="19954" y="20086"/>
                    </a:lnTo>
                    <a:lnTo>
                      <a:pt x="13269" y="21600"/>
                    </a:lnTo>
                    <a:lnTo>
                      <a:pt x="13114" y="21088"/>
                    </a:lnTo>
                    <a:lnTo>
                      <a:pt x="13011" y="20487"/>
                    </a:lnTo>
                    <a:lnTo>
                      <a:pt x="12909" y="19774"/>
                    </a:lnTo>
                    <a:lnTo>
                      <a:pt x="12909" y="18995"/>
                    </a:lnTo>
                    <a:lnTo>
                      <a:pt x="12857" y="18148"/>
                    </a:lnTo>
                    <a:lnTo>
                      <a:pt x="12806" y="17258"/>
                    </a:lnTo>
                    <a:lnTo>
                      <a:pt x="12806" y="15387"/>
                    </a:lnTo>
                    <a:lnTo>
                      <a:pt x="12909" y="13517"/>
                    </a:lnTo>
                    <a:lnTo>
                      <a:pt x="12909" y="12604"/>
                    </a:lnTo>
                    <a:lnTo>
                      <a:pt x="12960" y="11735"/>
                    </a:lnTo>
                    <a:lnTo>
                      <a:pt x="13063" y="10934"/>
                    </a:lnTo>
                    <a:lnTo>
                      <a:pt x="13063" y="10199"/>
                    </a:lnTo>
                    <a:lnTo>
                      <a:pt x="13166" y="9575"/>
                    </a:lnTo>
                    <a:lnTo>
                      <a:pt x="13269" y="9019"/>
                    </a:lnTo>
                    <a:lnTo>
                      <a:pt x="13474" y="7660"/>
                    </a:lnTo>
                    <a:lnTo>
                      <a:pt x="13577" y="7014"/>
                    </a:lnTo>
                    <a:lnTo>
                      <a:pt x="13680" y="6391"/>
                    </a:lnTo>
                    <a:lnTo>
                      <a:pt x="13783" y="5856"/>
                    </a:lnTo>
                    <a:lnTo>
                      <a:pt x="13834" y="5344"/>
                    </a:lnTo>
                    <a:lnTo>
                      <a:pt x="13937" y="4899"/>
                    </a:lnTo>
                    <a:lnTo>
                      <a:pt x="13989" y="4565"/>
                    </a:lnTo>
                    <a:lnTo>
                      <a:pt x="14040" y="4298"/>
                    </a:lnTo>
                    <a:lnTo>
                      <a:pt x="14040" y="4075"/>
                    </a:lnTo>
                    <a:lnTo>
                      <a:pt x="7920" y="4142"/>
                    </a:lnTo>
                    <a:lnTo>
                      <a:pt x="8074" y="4632"/>
                    </a:lnTo>
                    <a:lnTo>
                      <a:pt x="8177" y="5211"/>
                    </a:lnTo>
                    <a:lnTo>
                      <a:pt x="8331" y="5901"/>
                    </a:lnTo>
                    <a:lnTo>
                      <a:pt x="8383" y="6680"/>
                    </a:lnTo>
                    <a:lnTo>
                      <a:pt x="8434" y="7527"/>
                    </a:lnTo>
                    <a:lnTo>
                      <a:pt x="8486" y="8395"/>
                    </a:lnTo>
                    <a:lnTo>
                      <a:pt x="8486" y="9308"/>
                    </a:lnTo>
                    <a:lnTo>
                      <a:pt x="8537" y="10266"/>
                    </a:lnTo>
                    <a:lnTo>
                      <a:pt x="8537" y="14608"/>
                    </a:lnTo>
                    <a:lnTo>
                      <a:pt x="8486" y="15298"/>
                    </a:lnTo>
                    <a:lnTo>
                      <a:pt x="8486" y="16590"/>
                    </a:lnTo>
                    <a:lnTo>
                      <a:pt x="8434" y="17258"/>
                    </a:lnTo>
                    <a:lnTo>
                      <a:pt x="8331" y="18505"/>
                    </a:lnTo>
                    <a:lnTo>
                      <a:pt x="8229" y="19084"/>
                    </a:lnTo>
                    <a:lnTo>
                      <a:pt x="8126" y="19618"/>
                    </a:lnTo>
                    <a:lnTo>
                      <a:pt x="8074" y="20086"/>
                    </a:lnTo>
                    <a:lnTo>
                      <a:pt x="7971" y="20487"/>
                    </a:lnTo>
                    <a:lnTo>
                      <a:pt x="7920" y="20821"/>
                    </a:lnTo>
                    <a:lnTo>
                      <a:pt x="7869" y="21066"/>
                    </a:lnTo>
                    <a:lnTo>
                      <a:pt x="7817" y="21221"/>
                    </a:lnTo>
                    <a:lnTo>
                      <a:pt x="7817" y="21288"/>
                    </a:lnTo>
                    <a:lnTo>
                      <a:pt x="1029" y="20420"/>
                    </a:lnTo>
                    <a:lnTo>
                      <a:pt x="1029" y="20375"/>
                    </a:lnTo>
                    <a:lnTo>
                      <a:pt x="1080" y="20197"/>
                    </a:lnTo>
                    <a:lnTo>
                      <a:pt x="1080" y="19908"/>
                    </a:lnTo>
                    <a:lnTo>
                      <a:pt x="1131" y="19507"/>
                    </a:lnTo>
                    <a:lnTo>
                      <a:pt x="1183" y="19017"/>
                    </a:lnTo>
                    <a:lnTo>
                      <a:pt x="1234" y="18438"/>
                    </a:lnTo>
                    <a:lnTo>
                      <a:pt x="1234" y="17770"/>
                    </a:lnTo>
                    <a:lnTo>
                      <a:pt x="1286" y="17013"/>
                    </a:lnTo>
                    <a:lnTo>
                      <a:pt x="1337" y="16189"/>
                    </a:lnTo>
                    <a:lnTo>
                      <a:pt x="1337" y="14296"/>
                    </a:lnTo>
                    <a:lnTo>
                      <a:pt x="1286" y="13249"/>
                    </a:lnTo>
                    <a:lnTo>
                      <a:pt x="1234" y="12158"/>
                    </a:lnTo>
                    <a:lnTo>
                      <a:pt x="1131" y="11290"/>
                    </a:lnTo>
                    <a:lnTo>
                      <a:pt x="1080" y="10421"/>
                    </a:lnTo>
                    <a:lnTo>
                      <a:pt x="1029" y="9508"/>
                    </a:lnTo>
                    <a:lnTo>
                      <a:pt x="874" y="8618"/>
                    </a:lnTo>
                    <a:lnTo>
                      <a:pt x="823" y="7705"/>
                    </a:lnTo>
                    <a:lnTo>
                      <a:pt x="720" y="6859"/>
                    </a:lnTo>
                    <a:lnTo>
                      <a:pt x="669" y="6012"/>
                    </a:lnTo>
                    <a:lnTo>
                      <a:pt x="514" y="5211"/>
                    </a:lnTo>
                    <a:lnTo>
                      <a:pt x="463" y="4431"/>
                    </a:lnTo>
                    <a:lnTo>
                      <a:pt x="360" y="3741"/>
                    </a:lnTo>
                    <a:lnTo>
                      <a:pt x="309" y="3095"/>
                    </a:lnTo>
                    <a:lnTo>
                      <a:pt x="206" y="2539"/>
                    </a:lnTo>
                    <a:lnTo>
                      <a:pt x="103" y="2049"/>
                    </a:lnTo>
                    <a:lnTo>
                      <a:pt x="103" y="1670"/>
                    </a:lnTo>
                    <a:lnTo>
                      <a:pt x="51" y="1358"/>
                    </a:lnTo>
                    <a:lnTo>
                      <a:pt x="0" y="1202"/>
                    </a:lnTo>
                    <a:lnTo>
                      <a:pt x="0" y="1113"/>
                    </a:lnTo>
                    <a:lnTo>
                      <a:pt x="1239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3" name="Freeform 26"/>
              <p:cNvSpPr/>
              <p:nvPr/>
            </p:nvSpPr>
            <p:spPr>
              <a:xfrm>
                <a:off x="555034" y="6170349"/>
                <a:ext cx="353204" cy="3052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514" y="0"/>
                    </a:moveTo>
                    <a:lnTo>
                      <a:pt x="12571" y="177"/>
                    </a:lnTo>
                    <a:lnTo>
                      <a:pt x="14400" y="885"/>
                    </a:lnTo>
                    <a:lnTo>
                      <a:pt x="15886" y="1770"/>
                    </a:lnTo>
                    <a:lnTo>
                      <a:pt x="17257" y="3010"/>
                    </a:lnTo>
                    <a:lnTo>
                      <a:pt x="18400" y="4780"/>
                    </a:lnTo>
                    <a:lnTo>
                      <a:pt x="19200" y="6551"/>
                    </a:lnTo>
                    <a:lnTo>
                      <a:pt x="20000" y="8498"/>
                    </a:lnTo>
                    <a:lnTo>
                      <a:pt x="20457" y="10269"/>
                    </a:lnTo>
                    <a:lnTo>
                      <a:pt x="20914" y="12216"/>
                    </a:lnTo>
                    <a:lnTo>
                      <a:pt x="21257" y="13987"/>
                    </a:lnTo>
                    <a:lnTo>
                      <a:pt x="21371" y="15757"/>
                    </a:lnTo>
                    <a:lnTo>
                      <a:pt x="21486" y="17174"/>
                    </a:lnTo>
                    <a:lnTo>
                      <a:pt x="21600" y="18236"/>
                    </a:lnTo>
                    <a:lnTo>
                      <a:pt x="21600" y="19121"/>
                    </a:lnTo>
                    <a:lnTo>
                      <a:pt x="21371" y="19298"/>
                    </a:lnTo>
                    <a:lnTo>
                      <a:pt x="20571" y="19475"/>
                    </a:lnTo>
                    <a:lnTo>
                      <a:pt x="19543" y="19830"/>
                    </a:lnTo>
                    <a:lnTo>
                      <a:pt x="18057" y="20361"/>
                    </a:lnTo>
                    <a:lnTo>
                      <a:pt x="16229" y="20715"/>
                    </a:lnTo>
                    <a:lnTo>
                      <a:pt x="14171" y="21069"/>
                    </a:lnTo>
                    <a:lnTo>
                      <a:pt x="12000" y="21423"/>
                    </a:lnTo>
                    <a:lnTo>
                      <a:pt x="9486" y="21600"/>
                    </a:lnTo>
                    <a:lnTo>
                      <a:pt x="6971" y="21600"/>
                    </a:lnTo>
                    <a:lnTo>
                      <a:pt x="5029" y="21423"/>
                    </a:lnTo>
                    <a:lnTo>
                      <a:pt x="3429" y="21246"/>
                    </a:lnTo>
                    <a:lnTo>
                      <a:pt x="2171" y="20715"/>
                    </a:lnTo>
                    <a:lnTo>
                      <a:pt x="1257" y="20361"/>
                    </a:lnTo>
                    <a:lnTo>
                      <a:pt x="571" y="19830"/>
                    </a:lnTo>
                    <a:lnTo>
                      <a:pt x="229" y="19475"/>
                    </a:lnTo>
                    <a:lnTo>
                      <a:pt x="0" y="19121"/>
                    </a:lnTo>
                    <a:lnTo>
                      <a:pt x="0" y="16997"/>
                    </a:lnTo>
                    <a:lnTo>
                      <a:pt x="229" y="15580"/>
                    </a:lnTo>
                    <a:lnTo>
                      <a:pt x="343" y="13810"/>
                    </a:lnTo>
                    <a:lnTo>
                      <a:pt x="571" y="11862"/>
                    </a:lnTo>
                    <a:lnTo>
                      <a:pt x="1029" y="9915"/>
                    </a:lnTo>
                    <a:lnTo>
                      <a:pt x="1714" y="7790"/>
                    </a:lnTo>
                    <a:lnTo>
                      <a:pt x="2514" y="5843"/>
                    </a:lnTo>
                    <a:lnTo>
                      <a:pt x="3543" y="4072"/>
                    </a:lnTo>
                    <a:lnTo>
                      <a:pt x="4800" y="2479"/>
                    </a:lnTo>
                    <a:lnTo>
                      <a:pt x="6400" y="1239"/>
                    </a:lnTo>
                    <a:lnTo>
                      <a:pt x="8229" y="354"/>
                    </a:lnTo>
                    <a:lnTo>
                      <a:pt x="1051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4" name="Freeform 27"/>
              <p:cNvSpPr/>
              <p:nvPr/>
            </p:nvSpPr>
            <p:spPr>
              <a:xfrm>
                <a:off x="1087641" y="6175353"/>
                <a:ext cx="379368" cy="3252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811" y="0"/>
                    </a:moveTo>
                    <a:lnTo>
                      <a:pt x="13726" y="166"/>
                    </a:lnTo>
                    <a:lnTo>
                      <a:pt x="15535" y="665"/>
                    </a:lnTo>
                    <a:lnTo>
                      <a:pt x="16918" y="1662"/>
                    </a:lnTo>
                    <a:lnTo>
                      <a:pt x="18089" y="2991"/>
                    </a:lnTo>
                    <a:lnTo>
                      <a:pt x="19046" y="4486"/>
                    </a:lnTo>
                    <a:lnTo>
                      <a:pt x="19898" y="5982"/>
                    </a:lnTo>
                    <a:lnTo>
                      <a:pt x="20430" y="7809"/>
                    </a:lnTo>
                    <a:lnTo>
                      <a:pt x="20855" y="9637"/>
                    </a:lnTo>
                    <a:lnTo>
                      <a:pt x="21494" y="13292"/>
                    </a:lnTo>
                    <a:lnTo>
                      <a:pt x="21494" y="14788"/>
                    </a:lnTo>
                    <a:lnTo>
                      <a:pt x="21600" y="16117"/>
                    </a:lnTo>
                    <a:lnTo>
                      <a:pt x="21600" y="18277"/>
                    </a:lnTo>
                    <a:lnTo>
                      <a:pt x="21494" y="18277"/>
                    </a:lnTo>
                    <a:lnTo>
                      <a:pt x="21387" y="18775"/>
                    </a:lnTo>
                    <a:lnTo>
                      <a:pt x="20323" y="19606"/>
                    </a:lnTo>
                    <a:lnTo>
                      <a:pt x="19366" y="20105"/>
                    </a:lnTo>
                    <a:lnTo>
                      <a:pt x="17982" y="20603"/>
                    </a:lnTo>
                    <a:lnTo>
                      <a:pt x="16173" y="21102"/>
                    </a:lnTo>
                    <a:lnTo>
                      <a:pt x="13939" y="21434"/>
                    </a:lnTo>
                    <a:lnTo>
                      <a:pt x="11811" y="21600"/>
                    </a:lnTo>
                    <a:lnTo>
                      <a:pt x="9789" y="21434"/>
                    </a:lnTo>
                    <a:lnTo>
                      <a:pt x="7874" y="21102"/>
                    </a:lnTo>
                    <a:lnTo>
                      <a:pt x="6065" y="20769"/>
                    </a:lnTo>
                    <a:lnTo>
                      <a:pt x="4363" y="20105"/>
                    </a:lnTo>
                    <a:lnTo>
                      <a:pt x="2979" y="19606"/>
                    </a:lnTo>
                    <a:lnTo>
                      <a:pt x="745" y="18443"/>
                    </a:lnTo>
                    <a:lnTo>
                      <a:pt x="213" y="18277"/>
                    </a:lnTo>
                    <a:lnTo>
                      <a:pt x="0" y="18111"/>
                    </a:lnTo>
                    <a:lnTo>
                      <a:pt x="0" y="17280"/>
                    </a:lnTo>
                    <a:lnTo>
                      <a:pt x="106" y="16283"/>
                    </a:lnTo>
                    <a:lnTo>
                      <a:pt x="213" y="15120"/>
                    </a:lnTo>
                    <a:lnTo>
                      <a:pt x="426" y="13625"/>
                    </a:lnTo>
                    <a:lnTo>
                      <a:pt x="745" y="11963"/>
                    </a:lnTo>
                    <a:lnTo>
                      <a:pt x="1170" y="10302"/>
                    </a:lnTo>
                    <a:lnTo>
                      <a:pt x="1809" y="8474"/>
                    </a:lnTo>
                    <a:lnTo>
                      <a:pt x="2554" y="6646"/>
                    </a:lnTo>
                    <a:lnTo>
                      <a:pt x="3405" y="4985"/>
                    </a:lnTo>
                    <a:lnTo>
                      <a:pt x="4575" y="3489"/>
                    </a:lnTo>
                    <a:lnTo>
                      <a:pt x="6065" y="2326"/>
                    </a:lnTo>
                    <a:lnTo>
                      <a:pt x="7661" y="1163"/>
                    </a:lnTo>
                    <a:lnTo>
                      <a:pt x="9576" y="498"/>
                    </a:lnTo>
                    <a:lnTo>
                      <a:pt x="118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5" name="Freeform 28"/>
              <p:cNvSpPr/>
              <p:nvPr/>
            </p:nvSpPr>
            <p:spPr>
              <a:xfrm>
                <a:off x="0" y="3808301"/>
                <a:ext cx="252289" cy="3528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6880" y="0"/>
                    </a:moveTo>
                    <a:lnTo>
                      <a:pt x="21600" y="7660"/>
                    </a:lnTo>
                    <a:lnTo>
                      <a:pt x="21440" y="8119"/>
                    </a:lnTo>
                    <a:lnTo>
                      <a:pt x="21120" y="8885"/>
                    </a:lnTo>
                    <a:lnTo>
                      <a:pt x="20480" y="10264"/>
                    </a:lnTo>
                    <a:lnTo>
                      <a:pt x="18560" y="13787"/>
                    </a:lnTo>
                    <a:lnTo>
                      <a:pt x="17280" y="15779"/>
                    </a:lnTo>
                    <a:lnTo>
                      <a:pt x="15840" y="17770"/>
                    </a:lnTo>
                    <a:lnTo>
                      <a:pt x="14240" y="19455"/>
                    </a:lnTo>
                    <a:lnTo>
                      <a:pt x="12800" y="20681"/>
                    </a:lnTo>
                    <a:lnTo>
                      <a:pt x="11040" y="21294"/>
                    </a:lnTo>
                    <a:lnTo>
                      <a:pt x="9120" y="21600"/>
                    </a:lnTo>
                    <a:lnTo>
                      <a:pt x="7200" y="21600"/>
                    </a:lnTo>
                    <a:lnTo>
                      <a:pt x="5440" y="21140"/>
                    </a:lnTo>
                    <a:lnTo>
                      <a:pt x="3840" y="20834"/>
                    </a:lnTo>
                    <a:lnTo>
                      <a:pt x="2720" y="20374"/>
                    </a:lnTo>
                    <a:lnTo>
                      <a:pt x="1760" y="19915"/>
                    </a:lnTo>
                    <a:lnTo>
                      <a:pt x="1120" y="19302"/>
                    </a:lnTo>
                    <a:lnTo>
                      <a:pt x="480" y="18536"/>
                    </a:lnTo>
                    <a:lnTo>
                      <a:pt x="160" y="17770"/>
                    </a:lnTo>
                    <a:lnTo>
                      <a:pt x="0" y="16698"/>
                    </a:lnTo>
                    <a:lnTo>
                      <a:pt x="160" y="15319"/>
                    </a:lnTo>
                    <a:lnTo>
                      <a:pt x="480" y="13787"/>
                    </a:lnTo>
                    <a:lnTo>
                      <a:pt x="1440" y="11796"/>
                    </a:lnTo>
                    <a:lnTo>
                      <a:pt x="2400" y="9651"/>
                    </a:lnTo>
                    <a:lnTo>
                      <a:pt x="3520" y="7506"/>
                    </a:lnTo>
                    <a:lnTo>
                      <a:pt x="4480" y="5515"/>
                    </a:lnTo>
                    <a:lnTo>
                      <a:pt x="5280" y="3677"/>
                    </a:lnTo>
                    <a:lnTo>
                      <a:pt x="5920" y="2298"/>
                    </a:lnTo>
                    <a:lnTo>
                      <a:pt x="6400" y="1072"/>
                    </a:lnTo>
                    <a:lnTo>
                      <a:pt x="6880" y="153"/>
                    </a:lnTo>
                    <a:lnTo>
                      <a:pt x="6880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6" name="Freeform 29"/>
              <p:cNvSpPr/>
              <p:nvPr/>
            </p:nvSpPr>
            <p:spPr>
              <a:xfrm>
                <a:off x="1620249" y="3700709"/>
                <a:ext cx="259765" cy="2827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141" y="0"/>
                    </a:moveTo>
                    <a:lnTo>
                      <a:pt x="14763" y="765"/>
                    </a:lnTo>
                    <a:lnTo>
                      <a:pt x="15540" y="1912"/>
                    </a:lnTo>
                    <a:lnTo>
                      <a:pt x="17560" y="4588"/>
                    </a:lnTo>
                    <a:lnTo>
                      <a:pt x="18492" y="6117"/>
                    </a:lnTo>
                    <a:lnTo>
                      <a:pt x="19424" y="7455"/>
                    </a:lnTo>
                    <a:lnTo>
                      <a:pt x="20201" y="8602"/>
                    </a:lnTo>
                    <a:lnTo>
                      <a:pt x="20668" y="9558"/>
                    </a:lnTo>
                    <a:lnTo>
                      <a:pt x="21445" y="11087"/>
                    </a:lnTo>
                    <a:lnTo>
                      <a:pt x="21600" y="11851"/>
                    </a:lnTo>
                    <a:lnTo>
                      <a:pt x="21600" y="12998"/>
                    </a:lnTo>
                    <a:lnTo>
                      <a:pt x="21445" y="13572"/>
                    </a:lnTo>
                    <a:lnTo>
                      <a:pt x="20823" y="15101"/>
                    </a:lnTo>
                    <a:lnTo>
                      <a:pt x="20046" y="16248"/>
                    </a:lnTo>
                    <a:lnTo>
                      <a:pt x="18958" y="17586"/>
                    </a:lnTo>
                    <a:lnTo>
                      <a:pt x="17715" y="18733"/>
                    </a:lnTo>
                    <a:lnTo>
                      <a:pt x="16317" y="19688"/>
                    </a:lnTo>
                    <a:lnTo>
                      <a:pt x="15073" y="20644"/>
                    </a:lnTo>
                    <a:lnTo>
                      <a:pt x="13986" y="21409"/>
                    </a:lnTo>
                    <a:lnTo>
                      <a:pt x="13209" y="21600"/>
                    </a:lnTo>
                    <a:lnTo>
                      <a:pt x="11188" y="21218"/>
                    </a:lnTo>
                    <a:lnTo>
                      <a:pt x="9013" y="20071"/>
                    </a:lnTo>
                    <a:lnTo>
                      <a:pt x="7148" y="18542"/>
                    </a:lnTo>
                    <a:lnTo>
                      <a:pt x="5594" y="16630"/>
                    </a:lnTo>
                    <a:lnTo>
                      <a:pt x="3729" y="13954"/>
                    </a:lnTo>
                    <a:lnTo>
                      <a:pt x="2331" y="11469"/>
                    </a:lnTo>
                    <a:lnTo>
                      <a:pt x="1399" y="9558"/>
                    </a:lnTo>
                    <a:lnTo>
                      <a:pt x="777" y="7646"/>
                    </a:lnTo>
                    <a:lnTo>
                      <a:pt x="311" y="5735"/>
                    </a:lnTo>
                    <a:lnTo>
                      <a:pt x="0" y="4205"/>
                    </a:lnTo>
                    <a:lnTo>
                      <a:pt x="14141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7" name="Freeform 30"/>
              <p:cNvSpPr/>
              <p:nvPr/>
            </p:nvSpPr>
            <p:spPr>
              <a:xfrm>
                <a:off x="39245" y="3808301"/>
                <a:ext cx="213044" cy="2477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68" y="0"/>
                    </a:moveTo>
                    <a:lnTo>
                      <a:pt x="21600" y="10909"/>
                    </a:lnTo>
                    <a:lnTo>
                      <a:pt x="21411" y="11345"/>
                    </a:lnTo>
                    <a:lnTo>
                      <a:pt x="20842" y="12436"/>
                    </a:lnTo>
                    <a:lnTo>
                      <a:pt x="16863" y="21600"/>
                    </a:lnTo>
                    <a:lnTo>
                      <a:pt x="0" y="12000"/>
                    </a:lnTo>
                    <a:lnTo>
                      <a:pt x="758" y="9382"/>
                    </a:lnTo>
                    <a:lnTo>
                      <a:pt x="1516" y="6982"/>
                    </a:lnTo>
                    <a:lnTo>
                      <a:pt x="2463" y="4800"/>
                    </a:lnTo>
                    <a:lnTo>
                      <a:pt x="3221" y="2836"/>
                    </a:lnTo>
                    <a:lnTo>
                      <a:pt x="3789" y="1309"/>
                    </a:lnTo>
                    <a:lnTo>
                      <a:pt x="4168" y="218"/>
                    </a:lnTo>
                    <a:lnTo>
                      <a:pt x="4168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8" name="Freeform 31"/>
              <p:cNvSpPr/>
              <p:nvPr/>
            </p:nvSpPr>
            <p:spPr>
              <a:xfrm>
                <a:off x="906368" y="2004238"/>
                <a:ext cx="229864" cy="2552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249" y="0"/>
                    </a:moveTo>
                    <a:lnTo>
                      <a:pt x="21600" y="0"/>
                    </a:lnTo>
                    <a:lnTo>
                      <a:pt x="16683" y="20965"/>
                    </a:lnTo>
                    <a:lnTo>
                      <a:pt x="11941" y="21600"/>
                    </a:lnTo>
                    <a:lnTo>
                      <a:pt x="0" y="2753"/>
                    </a:lnTo>
                    <a:lnTo>
                      <a:pt x="527" y="2753"/>
                    </a:lnTo>
                    <a:lnTo>
                      <a:pt x="1756" y="2541"/>
                    </a:lnTo>
                    <a:lnTo>
                      <a:pt x="3161" y="2541"/>
                    </a:lnTo>
                    <a:lnTo>
                      <a:pt x="5268" y="2329"/>
                    </a:lnTo>
                    <a:lnTo>
                      <a:pt x="7551" y="2118"/>
                    </a:lnTo>
                    <a:lnTo>
                      <a:pt x="9483" y="1694"/>
                    </a:lnTo>
                    <a:lnTo>
                      <a:pt x="11239" y="1694"/>
                    </a:lnTo>
                    <a:lnTo>
                      <a:pt x="13522" y="1271"/>
                    </a:lnTo>
                    <a:lnTo>
                      <a:pt x="16156" y="847"/>
                    </a:lnTo>
                    <a:lnTo>
                      <a:pt x="18088" y="635"/>
                    </a:lnTo>
                    <a:lnTo>
                      <a:pt x="20020" y="212"/>
                    </a:lnTo>
                    <a:lnTo>
                      <a:pt x="21249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9" name="Freeform 32"/>
              <p:cNvSpPr/>
              <p:nvPr/>
            </p:nvSpPr>
            <p:spPr>
              <a:xfrm>
                <a:off x="992333" y="2209416"/>
                <a:ext cx="213044" cy="11084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905" y="0"/>
                    </a:moveTo>
                    <a:lnTo>
                      <a:pt x="9095" y="98"/>
                    </a:lnTo>
                    <a:lnTo>
                      <a:pt x="9284" y="390"/>
                    </a:lnTo>
                    <a:lnTo>
                      <a:pt x="10042" y="878"/>
                    </a:lnTo>
                    <a:lnTo>
                      <a:pt x="10611" y="1512"/>
                    </a:lnTo>
                    <a:lnTo>
                      <a:pt x="11368" y="2292"/>
                    </a:lnTo>
                    <a:lnTo>
                      <a:pt x="12316" y="3169"/>
                    </a:lnTo>
                    <a:lnTo>
                      <a:pt x="13453" y="4144"/>
                    </a:lnTo>
                    <a:lnTo>
                      <a:pt x="14400" y="5217"/>
                    </a:lnTo>
                    <a:lnTo>
                      <a:pt x="15726" y="6339"/>
                    </a:lnTo>
                    <a:lnTo>
                      <a:pt x="16674" y="7509"/>
                    </a:lnTo>
                    <a:lnTo>
                      <a:pt x="18758" y="9898"/>
                    </a:lnTo>
                    <a:lnTo>
                      <a:pt x="19705" y="11068"/>
                    </a:lnTo>
                    <a:lnTo>
                      <a:pt x="20463" y="12190"/>
                    </a:lnTo>
                    <a:lnTo>
                      <a:pt x="21221" y="13262"/>
                    </a:lnTo>
                    <a:lnTo>
                      <a:pt x="21600" y="14237"/>
                    </a:lnTo>
                    <a:lnTo>
                      <a:pt x="12884" y="21600"/>
                    </a:lnTo>
                    <a:lnTo>
                      <a:pt x="0" y="15895"/>
                    </a:lnTo>
                    <a:lnTo>
                      <a:pt x="0" y="15798"/>
                    </a:lnTo>
                    <a:lnTo>
                      <a:pt x="189" y="15408"/>
                    </a:lnTo>
                    <a:lnTo>
                      <a:pt x="379" y="14774"/>
                    </a:lnTo>
                    <a:lnTo>
                      <a:pt x="758" y="14042"/>
                    </a:lnTo>
                    <a:lnTo>
                      <a:pt x="947" y="13067"/>
                    </a:lnTo>
                    <a:lnTo>
                      <a:pt x="1516" y="11995"/>
                    </a:lnTo>
                    <a:lnTo>
                      <a:pt x="1705" y="10824"/>
                    </a:lnTo>
                    <a:lnTo>
                      <a:pt x="2274" y="9557"/>
                    </a:lnTo>
                    <a:lnTo>
                      <a:pt x="2653" y="8240"/>
                    </a:lnTo>
                    <a:lnTo>
                      <a:pt x="3221" y="5558"/>
                    </a:lnTo>
                    <a:lnTo>
                      <a:pt x="3600" y="4291"/>
                    </a:lnTo>
                    <a:lnTo>
                      <a:pt x="3789" y="3072"/>
                    </a:lnTo>
                    <a:lnTo>
                      <a:pt x="3789" y="878"/>
                    </a:lnTo>
                    <a:lnTo>
                      <a:pt x="3600" y="0"/>
                    </a:lnTo>
                    <a:lnTo>
                      <a:pt x="8905" y="0"/>
                    </a:lnTo>
                    <a:close/>
                  </a:path>
                </a:pathLst>
              </a:custGeom>
              <a:solidFill>
                <a:srgbClr val="FF91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0" name="Freeform 33"/>
              <p:cNvSpPr/>
              <p:nvPr/>
            </p:nvSpPr>
            <p:spPr>
              <a:xfrm>
                <a:off x="276582" y="0"/>
                <a:ext cx="1190427" cy="17790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84" y="0"/>
                    </a:moveTo>
                    <a:lnTo>
                      <a:pt x="10037" y="61"/>
                    </a:lnTo>
                    <a:lnTo>
                      <a:pt x="11190" y="243"/>
                    </a:lnTo>
                    <a:lnTo>
                      <a:pt x="12309" y="516"/>
                    </a:lnTo>
                    <a:lnTo>
                      <a:pt x="13428" y="942"/>
                    </a:lnTo>
                    <a:lnTo>
                      <a:pt x="14547" y="1458"/>
                    </a:lnTo>
                    <a:lnTo>
                      <a:pt x="15598" y="2096"/>
                    </a:lnTo>
                    <a:lnTo>
                      <a:pt x="16581" y="2825"/>
                    </a:lnTo>
                    <a:lnTo>
                      <a:pt x="17565" y="3646"/>
                    </a:lnTo>
                    <a:lnTo>
                      <a:pt x="18413" y="4557"/>
                    </a:lnTo>
                    <a:lnTo>
                      <a:pt x="19226" y="5620"/>
                    </a:lnTo>
                    <a:lnTo>
                      <a:pt x="19938" y="6744"/>
                    </a:lnTo>
                    <a:lnTo>
                      <a:pt x="20583" y="7959"/>
                    </a:lnTo>
                    <a:lnTo>
                      <a:pt x="20990" y="8962"/>
                    </a:lnTo>
                    <a:lnTo>
                      <a:pt x="21329" y="9965"/>
                    </a:lnTo>
                    <a:lnTo>
                      <a:pt x="21498" y="10997"/>
                    </a:lnTo>
                    <a:lnTo>
                      <a:pt x="21600" y="12000"/>
                    </a:lnTo>
                    <a:lnTo>
                      <a:pt x="21600" y="13003"/>
                    </a:lnTo>
                    <a:lnTo>
                      <a:pt x="21532" y="14005"/>
                    </a:lnTo>
                    <a:lnTo>
                      <a:pt x="21329" y="14977"/>
                    </a:lnTo>
                    <a:lnTo>
                      <a:pt x="21057" y="15889"/>
                    </a:lnTo>
                    <a:lnTo>
                      <a:pt x="20684" y="16770"/>
                    </a:lnTo>
                    <a:lnTo>
                      <a:pt x="20244" y="17590"/>
                    </a:lnTo>
                    <a:lnTo>
                      <a:pt x="19701" y="18380"/>
                    </a:lnTo>
                    <a:lnTo>
                      <a:pt x="19057" y="19078"/>
                    </a:lnTo>
                    <a:lnTo>
                      <a:pt x="18311" y="19747"/>
                    </a:lnTo>
                    <a:lnTo>
                      <a:pt x="17497" y="20294"/>
                    </a:lnTo>
                    <a:lnTo>
                      <a:pt x="16581" y="20749"/>
                    </a:lnTo>
                    <a:lnTo>
                      <a:pt x="15598" y="21114"/>
                    </a:lnTo>
                    <a:lnTo>
                      <a:pt x="14377" y="21418"/>
                    </a:lnTo>
                    <a:lnTo>
                      <a:pt x="13157" y="21570"/>
                    </a:lnTo>
                    <a:lnTo>
                      <a:pt x="11936" y="21600"/>
                    </a:lnTo>
                    <a:lnTo>
                      <a:pt x="10749" y="21509"/>
                    </a:lnTo>
                    <a:lnTo>
                      <a:pt x="9562" y="21266"/>
                    </a:lnTo>
                    <a:lnTo>
                      <a:pt x="8409" y="20871"/>
                    </a:lnTo>
                    <a:lnTo>
                      <a:pt x="7290" y="20415"/>
                    </a:lnTo>
                    <a:lnTo>
                      <a:pt x="6239" y="19808"/>
                    </a:lnTo>
                    <a:lnTo>
                      <a:pt x="5222" y="19078"/>
                    </a:lnTo>
                    <a:lnTo>
                      <a:pt x="4239" y="18289"/>
                    </a:lnTo>
                    <a:lnTo>
                      <a:pt x="3357" y="17377"/>
                    </a:lnTo>
                    <a:lnTo>
                      <a:pt x="2475" y="16344"/>
                    </a:lnTo>
                    <a:lnTo>
                      <a:pt x="1729" y="15251"/>
                    </a:lnTo>
                    <a:lnTo>
                      <a:pt x="1255" y="14339"/>
                    </a:lnTo>
                    <a:lnTo>
                      <a:pt x="848" y="13428"/>
                    </a:lnTo>
                    <a:lnTo>
                      <a:pt x="509" y="12516"/>
                    </a:lnTo>
                    <a:lnTo>
                      <a:pt x="271" y="11544"/>
                    </a:lnTo>
                    <a:lnTo>
                      <a:pt x="102" y="10572"/>
                    </a:lnTo>
                    <a:lnTo>
                      <a:pt x="0" y="9600"/>
                    </a:lnTo>
                    <a:lnTo>
                      <a:pt x="0" y="8597"/>
                    </a:lnTo>
                    <a:lnTo>
                      <a:pt x="68" y="7656"/>
                    </a:lnTo>
                    <a:lnTo>
                      <a:pt x="203" y="6714"/>
                    </a:lnTo>
                    <a:lnTo>
                      <a:pt x="441" y="5803"/>
                    </a:lnTo>
                    <a:lnTo>
                      <a:pt x="780" y="4922"/>
                    </a:lnTo>
                    <a:lnTo>
                      <a:pt x="1187" y="4101"/>
                    </a:lnTo>
                    <a:lnTo>
                      <a:pt x="1662" y="3342"/>
                    </a:lnTo>
                    <a:lnTo>
                      <a:pt x="2204" y="2643"/>
                    </a:lnTo>
                    <a:lnTo>
                      <a:pt x="2882" y="2005"/>
                    </a:lnTo>
                    <a:lnTo>
                      <a:pt x="3594" y="1458"/>
                    </a:lnTo>
                    <a:lnTo>
                      <a:pt x="4442" y="1003"/>
                    </a:lnTo>
                    <a:lnTo>
                      <a:pt x="5493" y="577"/>
                    </a:lnTo>
                    <a:lnTo>
                      <a:pt x="6612" y="273"/>
                    </a:lnTo>
                    <a:lnTo>
                      <a:pt x="7731" y="61"/>
                    </a:lnTo>
                    <a:lnTo>
                      <a:pt x="8884" y="0"/>
                    </a:lnTo>
                    <a:close/>
                  </a:path>
                </a:pathLst>
              </a:custGeom>
              <a:solidFill>
                <a:srgbClr val="FFC97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1" name="Freeform 34"/>
              <p:cNvSpPr/>
              <p:nvPr/>
            </p:nvSpPr>
            <p:spPr>
              <a:xfrm>
                <a:off x="355071" y="85073"/>
                <a:ext cx="1074562" cy="16013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166" y="0"/>
                    </a:moveTo>
                    <a:lnTo>
                      <a:pt x="10406" y="68"/>
                    </a:lnTo>
                    <a:lnTo>
                      <a:pt x="11608" y="304"/>
                    </a:lnTo>
                    <a:lnTo>
                      <a:pt x="12847" y="675"/>
                    </a:lnTo>
                    <a:lnTo>
                      <a:pt x="14012" y="1181"/>
                    </a:lnTo>
                    <a:lnTo>
                      <a:pt x="15176" y="1789"/>
                    </a:lnTo>
                    <a:lnTo>
                      <a:pt x="16266" y="2531"/>
                    </a:lnTo>
                    <a:lnTo>
                      <a:pt x="17280" y="3409"/>
                    </a:lnTo>
                    <a:lnTo>
                      <a:pt x="18257" y="4388"/>
                    </a:lnTo>
                    <a:lnTo>
                      <a:pt x="19121" y="5468"/>
                    </a:lnTo>
                    <a:lnTo>
                      <a:pt x="19910" y="6649"/>
                    </a:lnTo>
                    <a:lnTo>
                      <a:pt x="20586" y="7965"/>
                    </a:lnTo>
                    <a:lnTo>
                      <a:pt x="20999" y="9045"/>
                    </a:lnTo>
                    <a:lnTo>
                      <a:pt x="21337" y="10125"/>
                    </a:lnTo>
                    <a:lnTo>
                      <a:pt x="21487" y="11205"/>
                    </a:lnTo>
                    <a:lnTo>
                      <a:pt x="21600" y="12285"/>
                    </a:lnTo>
                    <a:lnTo>
                      <a:pt x="21562" y="13365"/>
                    </a:lnTo>
                    <a:lnTo>
                      <a:pt x="21450" y="14411"/>
                    </a:lnTo>
                    <a:lnTo>
                      <a:pt x="21224" y="15424"/>
                    </a:lnTo>
                    <a:lnTo>
                      <a:pt x="20849" y="16369"/>
                    </a:lnTo>
                    <a:lnTo>
                      <a:pt x="20398" y="17280"/>
                    </a:lnTo>
                    <a:lnTo>
                      <a:pt x="19834" y="18124"/>
                    </a:lnTo>
                    <a:lnTo>
                      <a:pt x="19196" y="18900"/>
                    </a:lnTo>
                    <a:lnTo>
                      <a:pt x="18407" y="19609"/>
                    </a:lnTo>
                    <a:lnTo>
                      <a:pt x="17581" y="20216"/>
                    </a:lnTo>
                    <a:lnTo>
                      <a:pt x="16604" y="20722"/>
                    </a:lnTo>
                    <a:lnTo>
                      <a:pt x="15590" y="21127"/>
                    </a:lnTo>
                    <a:lnTo>
                      <a:pt x="14237" y="21431"/>
                    </a:lnTo>
                    <a:lnTo>
                      <a:pt x="12960" y="21600"/>
                    </a:lnTo>
                    <a:lnTo>
                      <a:pt x="11608" y="21600"/>
                    </a:lnTo>
                    <a:lnTo>
                      <a:pt x="10330" y="21431"/>
                    </a:lnTo>
                    <a:lnTo>
                      <a:pt x="9091" y="21127"/>
                    </a:lnTo>
                    <a:lnTo>
                      <a:pt x="7851" y="20655"/>
                    </a:lnTo>
                    <a:lnTo>
                      <a:pt x="6649" y="20081"/>
                    </a:lnTo>
                    <a:lnTo>
                      <a:pt x="5522" y="19339"/>
                    </a:lnTo>
                    <a:lnTo>
                      <a:pt x="4470" y="18495"/>
                    </a:lnTo>
                    <a:lnTo>
                      <a:pt x="3456" y="17516"/>
                    </a:lnTo>
                    <a:lnTo>
                      <a:pt x="2554" y="16402"/>
                    </a:lnTo>
                    <a:lnTo>
                      <a:pt x="1728" y="15221"/>
                    </a:lnTo>
                    <a:lnTo>
                      <a:pt x="1240" y="14276"/>
                    </a:lnTo>
                    <a:lnTo>
                      <a:pt x="789" y="13297"/>
                    </a:lnTo>
                    <a:lnTo>
                      <a:pt x="451" y="12285"/>
                    </a:lnTo>
                    <a:lnTo>
                      <a:pt x="225" y="11272"/>
                    </a:lnTo>
                    <a:lnTo>
                      <a:pt x="38" y="10260"/>
                    </a:lnTo>
                    <a:lnTo>
                      <a:pt x="0" y="9214"/>
                    </a:lnTo>
                    <a:lnTo>
                      <a:pt x="38" y="8168"/>
                    </a:lnTo>
                    <a:lnTo>
                      <a:pt x="150" y="7155"/>
                    </a:lnTo>
                    <a:lnTo>
                      <a:pt x="338" y="6176"/>
                    </a:lnTo>
                    <a:lnTo>
                      <a:pt x="639" y="5231"/>
                    </a:lnTo>
                    <a:lnTo>
                      <a:pt x="1014" y="4354"/>
                    </a:lnTo>
                    <a:lnTo>
                      <a:pt x="1540" y="3510"/>
                    </a:lnTo>
                    <a:lnTo>
                      <a:pt x="2104" y="2768"/>
                    </a:lnTo>
                    <a:lnTo>
                      <a:pt x="2780" y="2059"/>
                    </a:lnTo>
                    <a:lnTo>
                      <a:pt x="3569" y="1485"/>
                    </a:lnTo>
                    <a:lnTo>
                      <a:pt x="4433" y="979"/>
                    </a:lnTo>
                    <a:lnTo>
                      <a:pt x="5560" y="540"/>
                    </a:lnTo>
                    <a:lnTo>
                      <a:pt x="6724" y="203"/>
                    </a:lnTo>
                    <a:lnTo>
                      <a:pt x="7964" y="34"/>
                    </a:lnTo>
                    <a:lnTo>
                      <a:pt x="9166" y="0"/>
                    </a:lnTo>
                    <a:close/>
                  </a:path>
                </a:pathLst>
              </a:custGeom>
              <a:solidFill>
                <a:srgbClr val="FED78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2" name="Freeform 35"/>
              <p:cNvSpPr/>
              <p:nvPr/>
            </p:nvSpPr>
            <p:spPr>
              <a:xfrm>
                <a:off x="611098" y="3973444"/>
                <a:ext cx="783028" cy="25021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2372" y="0"/>
                    </a:moveTo>
                    <a:lnTo>
                      <a:pt x="15001" y="1296"/>
                    </a:lnTo>
                    <a:lnTo>
                      <a:pt x="21600" y="12312"/>
                    </a:lnTo>
                    <a:lnTo>
                      <a:pt x="21600" y="12744"/>
                    </a:lnTo>
                    <a:lnTo>
                      <a:pt x="21548" y="13608"/>
                    </a:lnTo>
                    <a:lnTo>
                      <a:pt x="21497" y="15336"/>
                    </a:lnTo>
                    <a:lnTo>
                      <a:pt x="21445" y="17928"/>
                    </a:lnTo>
                    <a:lnTo>
                      <a:pt x="16496" y="17928"/>
                    </a:lnTo>
                    <a:lnTo>
                      <a:pt x="14847" y="18144"/>
                    </a:lnTo>
                    <a:lnTo>
                      <a:pt x="14486" y="14688"/>
                    </a:lnTo>
                    <a:lnTo>
                      <a:pt x="14022" y="18360"/>
                    </a:lnTo>
                    <a:lnTo>
                      <a:pt x="12269" y="18792"/>
                    </a:lnTo>
                    <a:lnTo>
                      <a:pt x="10362" y="19224"/>
                    </a:lnTo>
                    <a:lnTo>
                      <a:pt x="8558" y="19656"/>
                    </a:lnTo>
                    <a:lnTo>
                      <a:pt x="6753" y="19872"/>
                    </a:lnTo>
                    <a:lnTo>
                      <a:pt x="5104" y="20304"/>
                    </a:lnTo>
                    <a:lnTo>
                      <a:pt x="3505" y="20736"/>
                    </a:lnTo>
                    <a:lnTo>
                      <a:pt x="2165" y="21168"/>
                    </a:lnTo>
                    <a:lnTo>
                      <a:pt x="1031" y="21384"/>
                    </a:lnTo>
                    <a:lnTo>
                      <a:pt x="103" y="21600"/>
                    </a:lnTo>
                    <a:lnTo>
                      <a:pt x="52" y="20088"/>
                    </a:lnTo>
                    <a:lnTo>
                      <a:pt x="52" y="16200"/>
                    </a:lnTo>
                    <a:lnTo>
                      <a:pt x="0" y="14688"/>
                    </a:lnTo>
                    <a:lnTo>
                      <a:pt x="0" y="14256"/>
                    </a:lnTo>
                    <a:lnTo>
                      <a:pt x="12372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3" name="Freeform 36"/>
              <p:cNvSpPr/>
              <p:nvPr/>
            </p:nvSpPr>
            <p:spPr>
              <a:xfrm>
                <a:off x="276582" y="42537"/>
                <a:ext cx="1009153" cy="12986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20" y="0"/>
                    </a:moveTo>
                    <a:lnTo>
                      <a:pt x="11720" y="125"/>
                    </a:lnTo>
                    <a:lnTo>
                      <a:pt x="13080" y="375"/>
                    </a:lnTo>
                    <a:lnTo>
                      <a:pt x="14440" y="791"/>
                    </a:lnTo>
                    <a:lnTo>
                      <a:pt x="15760" y="1415"/>
                    </a:lnTo>
                    <a:lnTo>
                      <a:pt x="17040" y="2164"/>
                    </a:lnTo>
                    <a:lnTo>
                      <a:pt x="18280" y="3080"/>
                    </a:lnTo>
                    <a:lnTo>
                      <a:pt x="19480" y="4162"/>
                    </a:lnTo>
                    <a:lnTo>
                      <a:pt x="20560" y="5369"/>
                    </a:lnTo>
                    <a:lnTo>
                      <a:pt x="21600" y="6701"/>
                    </a:lnTo>
                    <a:lnTo>
                      <a:pt x="21320" y="7533"/>
                    </a:lnTo>
                    <a:lnTo>
                      <a:pt x="21000" y="8324"/>
                    </a:lnTo>
                    <a:lnTo>
                      <a:pt x="20560" y="9114"/>
                    </a:lnTo>
                    <a:lnTo>
                      <a:pt x="20040" y="9905"/>
                    </a:lnTo>
                    <a:lnTo>
                      <a:pt x="19440" y="10613"/>
                    </a:lnTo>
                    <a:lnTo>
                      <a:pt x="18720" y="11320"/>
                    </a:lnTo>
                    <a:lnTo>
                      <a:pt x="17920" y="11903"/>
                    </a:lnTo>
                    <a:lnTo>
                      <a:pt x="17040" y="12402"/>
                    </a:lnTo>
                    <a:lnTo>
                      <a:pt x="16080" y="12777"/>
                    </a:lnTo>
                    <a:lnTo>
                      <a:pt x="14960" y="13068"/>
                    </a:lnTo>
                    <a:lnTo>
                      <a:pt x="13480" y="13235"/>
                    </a:lnTo>
                    <a:lnTo>
                      <a:pt x="12120" y="13276"/>
                    </a:lnTo>
                    <a:lnTo>
                      <a:pt x="10880" y="13235"/>
                    </a:lnTo>
                    <a:lnTo>
                      <a:pt x="9720" y="13068"/>
                    </a:lnTo>
                    <a:lnTo>
                      <a:pt x="8680" y="12860"/>
                    </a:lnTo>
                    <a:lnTo>
                      <a:pt x="7760" y="12610"/>
                    </a:lnTo>
                    <a:lnTo>
                      <a:pt x="6920" y="12319"/>
                    </a:lnTo>
                    <a:lnTo>
                      <a:pt x="6160" y="11986"/>
                    </a:lnTo>
                    <a:lnTo>
                      <a:pt x="5560" y="11653"/>
                    </a:lnTo>
                    <a:lnTo>
                      <a:pt x="5080" y="11362"/>
                    </a:lnTo>
                    <a:lnTo>
                      <a:pt x="4400" y="10904"/>
                    </a:lnTo>
                    <a:lnTo>
                      <a:pt x="4240" y="10779"/>
                    </a:lnTo>
                    <a:lnTo>
                      <a:pt x="4200" y="10696"/>
                    </a:lnTo>
                    <a:lnTo>
                      <a:pt x="4600" y="12153"/>
                    </a:lnTo>
                    <a:lnTo>
                      <a:pt x="4840" y="13526"/>
                    </a:lnTo>
                    <a:lnTo>
                      <a:pt x="5000" y="14858"/>
                    </a:lnTo>
                    <a:lnTo>
                      <a:pt x="5000" y="16023"/>
                    </a:lnTo>
                    <a:lnTo>
                      <a:pt x="4920" y="17147"/>
                    </a:lnTo>
                    <a:lnTo>
                      <a:pt x="4760" y="18187"/>
                    </a:lnTo>
                    <a:lnTo>
                      <a:pt x="4520" y="19061"/>
                    </a:lnTo>
                    <a:lnTo>
                      <a:pt x="4160" y="19852"/>
                    </a:lnTo>
                    <a:lnTo>
                      <a:pt x="3800" y="20560"/>
                    </a:lnTo>
                    <a:lnTo>
                      <a:pt x="3360" y="21101"/>
                    </a:lnTo>
                    <a:lnTo>
                      <a:pt x="2920" y="21600"/>
                    </a:lnTo>
                    <a:lnTo>
                      <a:pt x="2040" y="20185"/>
                    </a:lnTo>
                    <a:lnTo>
                      <a:pt x="1360" y="18728"/>
                    </a:lnTo>
                    <a:lnTo>
                      <a:pt x="840" y="17188"/>
                    </a:lnTo>
                    <a:lnTo>
                      <a:pt x="400" y="15607"/>
                    </a:lnTo>
                    <a:lnTo>
                      <a:pt x="160" y="14025"/>
                    </a:lnTo>
                    <a:lnTo>
                      <a:pt x="0" y="12361"/>
                    </a:lnTo>
                    <a:lnTo>
                      <a:pt x="0" y="10779"/>
                    </a:lnTo>
                    <a:lnTo>
                      <a:pt x="160" y="9198"/>
                    </a:lnTo>
                    <a:lnTo>
                      <a:pt x="440" y="7658"/>
                    </a:lnTo>
                    <a:lnTo>
                      <a:pt x="840" y="6534"/>
                    </a:lnTo>
                    <a:lnTo>
                      <a:pt x="1280" y="5452"/>
                    </a:lnTo>
                    <a:lnTo>
                      <a:pt x="1880" y="4453"/>
                    </a:lnTo>
                    <a:lnTo>
                      <a:pt x="2520" y="3538"/>
                    </a:lnTo>
                    <a:lnTo>
                      <a:pt x="3240" y="2747"/>
                    </a:lnTo>
                    <a:lnTo>
                      <a:pt x="4080" y="1998"/>
                    </a:lnTo>
                    <a:lnTo>
                      <a:pt x="5000" y="1373"/>
                    </a:lnTo>
                    <a:lnTo>
                      <a:pt x="6320" y="749"/>
                    </a:lnTo>
                    <a:lnTo>
                      <a:pt x="7640" y="333"/>
                    </a:lnTo>
                    <a:lnTo>
                      <a:pt x="9000" y="125"/>
                    </a:lnTo>
                    <a:lnTo>
                      <a:pt x="10320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4" name="Freeform 37"/>
              <p:cNvSpPr/>
              <p:nvPr/>
            </p:nvSpPr>
            <p:spPr>
              <a:xfrm>
                <a:off x="1620249" y="3700709"/>
                <a:ext cx="205569" cy="1651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869" y="0"/>
                    </a:moveTo>
                    <a:lnTo>
                      <a:pt x="19440" y="2618"/>
                    </a:lnTo>
                    <a:lnTo>
                      <a:pt x="20422" y="4582"/>
                    </a:lnTo>
                    <a:lnTo>
                      <a:pt x="21600" y="6545"/>
                    </a:lnTo>
                    <a:lnTo>
                      <a:pt x="3535" y="21600"/>
                    </a:lnTo>
                    <a:lnTo>
                      <a:pt x="1964" y="17345"/>
                    </a:lnTo>
                    <a:lnTo>
                      <a:pt x="1178" y="13418"/>
                    </a:lnTo>
                    <a:lnTo>
                      <a:pt x="393" y="10145"/>
                    </a:lnTo>
                    <a:lnTo>
                      <a:pt x="0" y="7200"/>
                    </a:lnTo>
                    <a:lnTo>
                      <a:pt x="17869" y="0"/>
                    </a:lnTo>
                    <a:close/>
                  </a:path>
                </a:pathLst>
              </a:custGeom>
              <a:solidFill>
                <a:srgbClr val="F97D3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5" name="Freeform 38"/>
              <p:cNvSpPr/>
              <p:nvPr/>
            </p:nvSpPr>
            <p:spPr>
              <a:xfrm>
                <a:off x="24294" y="2034264"/>
                <a:ext cx="1134364" cy="21193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259" y="0"/>
                    </a:moveTo>
                    <a:lnTo>
                      <a:pt x="7793" y="77"/>
                    </a:lnTo>
                    <a:lnTo>
                      <a:pt x="8434" y="128"/>
                    </a:lnTo>
                    <a:lnTo>
                      <a:pt x="9145" y="179"/>
                    </a:lnTo>
                    <a:lnTo>
                      <a:pt x="13629" y="179"/>
                    </a:lnTo>
                    <a:lnTo>
                      <a:pt x="13914" y="153"/>
                    </a:lnTo>
                    <a:lnTo>
                      <a:pt x="13985" y="153"/>
                    </a:lnTo>
                    <a:lnTo>
                      <a:pt x="14270" y="1071"/>
                    </a:lnTo>
                    <a:lnTo>
                      <a:pt x="14625" y="2015"/>
                    </a:lnTo>
                    <a:lnTo>
                      <a:pt x="15017" y="2933"/>
                    </a:lnTo>
                    <a:lnTo>
                      <a:pt x="15408" y="3876"/>
                    </a:lnTo>
                    <a:lnTo>
                      <a:pt x="16298" y="5687"/>
                    </a:lnTo>
                    <a:lnTo>
                      <a:pt x="16760" y="6579"/>
                    </a:lnTo>
                    <a:lnTo>
                      <a:pt x="17259" y="7447"/>
                    </a:lnTo>
                    <a:lnTo>
                      <a:pt x="17721" y="8263"/>
                    </a:lnTo>
                    <a:lnTo>
                      <a:pt x="18219" y="9053"/>
                    </a:lnTo>
                    <a:lnTo>
                      <a:pt x="18646" y="9818"/>
                    </a:lnTo>
                    <a:lnTo>
                      <a:pt x="19109" y="10507"/>
                    </a:lnTo>
                    <a:lnTo>
                      <a:pt x="19536" y="11170"/>
                    </a:lnTo>
                    <a:lnTo>
                      <a:pt x="19928" y="11756"/>
                    </a:lnTo>
                    <a:lnTo>
                      <a:pt x="20319" y="12292"/>
                    </a:lnTo>
                    <a:lnTo>
                      <a:pt x="20639" y="12751"/>
                    </a:lnTo>
                    <a:lnTo>
                      <a:pt x="20924" y="13133"/>
                    </a:lnTo>
                    <a:lnTo>
                      <a:pt x="21137" y="13465"/>
                    </a:lnTo>
                    <a:lnTo>
                      <a:pt x="21315" y="13669"/>
                    </a:lnTo>
                    <a:lnTo>
                      <a:pt x="21458" y="13873"/>
                    </a:lnTo>
                    <a:lnTo>
                      <a:pt x="21600" y="19968"/>
                    </a:lnTo>
                    <a:lnTo>
                      <a:pt x="20497" y="21498"/>
                    </a:lnTo>
                    <a:lnTo>
                      <a:pt x="9786" y="21600"/>
                    </a:lnTo>
                    <a:lnTo>
                      <a:pt x="9893" y="20529"/>
                    </a:lnTo>
                    <a:lnTo>
                      <a:pt x="9999" y="19432"/>
                    </a:lnTo>
                    <a:lnTo>
                      <a:pt x="10035" y="18361"/>
                    </a:lnTo>
                    <a:lnTo>
                      <a:pt x="10035" y="15276"/>
                    </a:lnTo>
                    <a:lnTo>
                      <a:pt x="9964" y="14332"/>
                    </a:lnTo>
                    <a:lnTo>
                      <a:pt x="9893" y="13414"/>
                    </a:lnTo>
                    <a:lnTo>
                      <a:pt x="9857" y="12572"/>
                    </a:lnTo>
                    <a:lnTo>
                      <a:pt x="9750" y="11782"/>
                    </a:lnTo>
                    <a:lnTo>
                      <a:pt x="9679" y="11119"/>
                    </a:lnTo>
                    <a:lnTo>
                      <a:pt x="9608" y="10481"/>
                    </a:lnTo>
                    <a:lnTo>
                      <a:pt x="9537" y="9971"/>
                    </a:lnTo>
                    <a:lnTo>
                      <a:pt x="9466" y="9538"/>
                    </a:lnTo>
                    <a:lnTo>
                      <a:pt x="9430" y="9232"/>
                    </a:lnTo>
                    <a:lnTo>
                      <a:pt x="9359" y="9053"/>
                    </a:lnTo>
                    <a:lnTo>
                      <a:pt x="9359" y="8977"/>
                    </a:lnTo>
                    <a:lnTo>
                      <a:pt x="9181" y="9895"/>
                    </a:lnTo>
                    <a:lnTo>
                      <a:pt x="8967" y="10736"/>
                    </a:lnTo>
                    <a:lnTo>
                      <a:pt x="8754" y="11450"/>
                    </a:lnTo>
                    <a:lnTo>
                      <a:pt x="8576" y="12139"/>
                    </a:lnTo>
                    <a:lnTo>
                      <a:pt x="8149" y="13414"/>
                    </a:lnTo>
                    <a:lnTo>
                      <a:pt x="7900" y="14102"/>
                    </a:lnTo>
                    <a:lnTo>
                      <a:pt x="7508" y="15225"/>
                    </a:lnTo>
                    <a:lnTo>
                      <a:pt x="7366" y="15556"/>
                    </a:lnTo>
                    <a:lnTo>
                      <a:pt x="7224" y="15862"/>
                    </a:lnTo>
                    <a:lnTo>
                      <a:pt x="6939" y="16423"/>
                    </a:lnTo>
                    <a:lnTo>
                      <a:pt x="6761" y="16653"/>
                    </a:lnTo>
                    <a:lnTo>
                      <a:pt x="6583" y="16908"/>
                    </a:lnTo>
                    <a:lnTo>
                      <a:pt x="6405" y="17188"/>
                    </a:lnTo>
                    <a:lnTo>
                      <a:pt x="6192" y="17494"/>
                    </a:lnTo>
                    <a:lnTo>
                      <a:pt x="5943" y="17826"/>
                    </a:lnTo>
                    <a:lnTo>
                      <a:pt x="5373" y="18667"/>
                    </a:lnTo>
                    <a:lnTo>
                      <a:pt x="5017" y="19203"/>
                    </a:lnTo>
                    <a:lnTo>
                      <a:pt x="4626" y="19815"/>
                    </a:lnTo>
                    <a:lnTo>
                      <a:pt x="4199" y="20503"/>
                    </a:lnTo>
                    <a:lnTo>
                      <a:pt x="0" y="18973"/>
                    </a:lnTo>
                    <a:lnTo>
                      <a:pt x="356" y="18463"/>
                    </a:lnTo>
                    <a:lnTo>
                      <a:pt x="676" y="17902"/>
                    </a:lnTo>
                    <a:lnTo>
                      <a:pt x="1708" y="16092"/>
                    </a:lnTo>
                    <a:lnTo>
                      <a:pt x="1993" y="15480"/>
                    </a:lnTo>
                    <a:lnTo>
                      <a:pt x="2313" y="14893"/>
                    </a:lnTo>
                    <a:lnTo>
                      <a:pt x="2598" y="14332"/>
                    </a:lnTo>
                    <a:lnTo>
                      <a:pt x="2847" y="13822"/>
                    </a:lnTo>
                    <a:lnTo>
                      <a:pt x="3096" y="13363"/>
                    </a:lnTo>
                    <a:lnTo>
                      <a:pt x="3274" y="12955"/>
                    </a:lnTo>
                    <a:lnTo>
                      <a:pt x="3452" y="12649"/>
                    </a:lnTo>
                    <a:lnTo>
                      <a:pt x="3558" y="12266"/>
                    </a:lnTo>
                    <a:lnTo>
                      <a:pt x="3950" y="10889"/>
                    </a:lnTo>
                    <a:lnTo>
                      <a:pt x="4413" y="9538"/>
                    </a:lnTo>
                    <a:lnTo>
                      <a:pt x="4840" y="8237"/>
                    </a:lnTo>
                    <a:lnTo>
                      <a:pt x="5267" y="6962"/>
                    </a:lnTo>
                    <a:lnTo>
                      <a:pt x="5800" y="4667"/>
                    </a:lnTo>
                    <a:lnTo>
                      <a:pt x="6049" y="3749"/>
                    </a:lnTo>
                    <a:lnTo>
                      <a:pt x="6263" y="2933"/>
                    </a:lnTo>
                    <a:lnTo>
                      <a:pt x="6476" y="2244"/>
                    </a:lnTo>
                    <a:lnTo>
                      <a:pt x="6654" y="1683"/>
                    </a:lnTo>
                    <a:lnTo>
                      <a:pt x="6797" y="1173"/>
                    </a:lnTo>
                    <a:lnTo>
                      <a:pt x="6939" y="791"/>
                    </a:lnTo>
                    <a:lnTo>
                      <a:pt x="7046" y="485"/>
                    </a:lnTo>
                    <a:lnTo>
                      <a:pt x="7153" y="281"/>
                    </a:lnTo>
                    <a:lnTo>
                      <a:pt x="7224" y="128"/>
                    </a:lnTo>
                    <a:lnTo>
                      <a:pt x="7259" y="26"/>
                    </a:lnTo>
                    <a:lnTo>
                      <a:pt x="725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6" name="Freeform 39"/>
              <p:cNvSpPr/>
              <p:nvPr/>
            </p:nvSpPr>
            <p:spPr>
              <a:xfrm>
                <a:off x="745651" y="2689832"/>
                <a:ext cx="405531" cy="1418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0903" y="11238"/>
                    </a:lnTo>
                    <a:lnTo>
                      <a:pt x="20605" y="18552"/>
                    </a:lnTo>
                    <a:lnTo>
                      <a:pt x="21600" y="20000"/>
                    </a:lnTo>
                    <a:lnTo>
                      <a:pt x="19609" y="21600"/>
                    </a:lnTo>
                    <a:lnTo>
                      <a:pt x="19112" y="19886"/>
                    </a:lnTo>
                    <a:lnTo>
                      <a:pt x="19510" y="12267"/>
                    </a:lnTo>
                    <a:lnTo>
                      <a:pt x="19410" y="12229"/>
                    </a:lnTo>
                    <a:lnTo>
                      <a:pt x="19112" y="12038"/>
                    </a:lnTo>
                    <a:lnTo>
                      <a:pt x="18514" y="11733"/>
                    </a:lnTo>
                    <a:lnTo>
                      <a:pt x="17818" y="11352"/>
                    </a:lnTo>
                    <a:lnTo>
                      <a:pt x="17021" y="10857"/>
                    </a:lnTo>
                    <a:lnTo>
                      <a:pt x="16026" y="10286"/>
                    </a:lnTo>
                    <a:lnTo>
                      <a:pt x="14931" y="9600"/>
                    </a:lnTo>
                    <a:lnTo>
                      <a:pt x="13736" y="8914"/>
                    </a:lnTo>
                    <a:lnTo>
                      <a:pt x="12542" y="8114"/>
                    </a:lnTo>
                    <a:lnTo>
                      <a:pt x="11049" y="7314"/>
                    </a:lnTo>
                    <a:lnTo>
                      <a:pt x="9655" y="6438"/>
                    </a:lnTo>
                    <a:lnTo>
                      <a:pt x="6868" y="4610"/>
                    </a:lnTo>
                    <a:lnTo>
                      <a:pt x="5375" y="3695"/>
                    </a:lnTo>
                    <a:lnTo>
                      <a:pt x="3982" y="2743"/>
                    </a:lnTo>
                    <a:lnTo>
                      <a:pt x="1294" y="87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7" name="Freeform 40"/>
              <p:cNvSpPr/>
              <p:nvPr/>
            </p:nvSpPr>
            <p:spPr>
              <a:xfrm>
                <a:off x="1119411" y="1939181"/>
                <a:ext cx="721358" cy="22019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41" y="0"/>
                    </a:moveTo>
                    <a:lnTo>
                      <a:pt x="8897" y="49"/>
                    </a:lnTo>
                    <a:lnTo>
                      <a:pt x="8953" y="221"/>
                    </a:lnTo>
                    <a:lnTo>
                      <a:pt x="9121" y="491"/>
                    </a:lnTo>
                    <a:lnTo>
                      <a:pt x="9289" y="859"/>
                    </a:lnTo>
                    <a:lnTo>
                      <a:pt x="9513" y="1301"/>
                    </a:lnTo>
                    <a:lnTo>
                      <a:pt x="9961" y="2381"/>
                    </a:lnTo>
                    <a:lnTo>
                      <a:pt x="10296" y="3019"/>
                    </a:lnTo>
                    <a:lnTo>
                      <a:pt x="10576" y="3657"/>
                    </a:lnTo>
                    <a:lnTo>
                      <a:pt x="11192" y="5007"/>
                    </a:lnTo>
                    <a:lnTo>
                      <a:pt x="11807" y="6185"/>
                    </a:lnTo>
                    <a:lnTo>
                      <a:pt x="12311" y="7290"/>
                    </a:lnTo>
                    <a:lnTo>
                      <a:pt x="12870" y="8272"/>
                    </a:lnTo>
                    <a:lnTo>
                      <a:pt x="13374" y="9180"/>
                    </a:lnTo>
                    <a:lnTo>
                      <a:pt x="13934" y="10015"/>
                    </a:lnTo>
                    <a:lnTo>
                      <a:pt x="14549" y="10800"/>
                    </a:lnTo>
                    <a:lnTo>
                      <a:pt x="14829" y="11095"/>
                    </a:lnTo>
                    <a:lnTo>
                      <a:pt x="15109" y="11438"/>
                    </a:lnTo>
                    <a:lnTo>
                      <a:pt x="15556" y="11831"/>
                    </a:lnTo>
                    <a:lnTo>
                      <a:pt x="15948" y="12248"/>
                    </a:lnTo>
                    <a:lnTo>
                      <a:pt x="16452" y="12715"/>
                    </a:lnTo>
                    <a:lnTo>
                      <a:pt x="17011" y="13181"/>
                    </a:lnTo>
                    <a:lnTo>
                      <a:pt x="18019" y="14187"/>
                    </a:lnTo>
                    <a:lnTo>
                      <a:pt x="19082" y="15169"/>
                    </a:lnTo>
                    <a:lnTo>
                      <a:pt x="19641" y="15611"/>
                    </a:lnTo>
                    <a:lnTo>
                      <a:pt x="20089" y="16028"/>
                    </a:lnTo>
                    <a:lnTo>
                      <a:pt x="20537" y="16421"/>
                    </a:lnTo>
                    <a:lnTo>
                      <a:pt x="20873" y="16740"/>
                    </a:lnTo>
                    <a:lnTo>
                      <a:pt x="21152" y="17010"/>
                    </a:lnTo>
                    <a:lnTo>
                      <a:pt x="21432" y="17231"/>
                    </a:lnTo>
                    <a:lnTo>
                      <a:pt x="21544" y="17378"/>
                    </a:lnTo>
                    <a:lnTo>
                      <a:pt x="21600" y="17403"/>
                    </a:lnTo>
                    <a:lnTo>
                      <a:pt x="15277" y="18826"/>
                    </a:lnTo>
                    <a:lnTo>
                      <a:pt x="14829" y="18434"/>
                    </a:lnTo>
                    <a:lnTo>
                      <a:pt x="14493" y="18164"/>
                    </a:lnTo>
                    <a:lnTo>
                      <a:pt x="14102" y="17820"/>
                    </a:lnTo>
                    <a:lnTo>
                      <a:pt x="13654" y="17452"/>
                    </a:lnTo>
                    <a:lnTo>
                      <a:pt x="13150" y="17010"/>
                    </a:lnTo>
                    <a:lnTo>
                      <a:pt x="12647" y="16544"/>
                    </a:lnTo>
                    <a:lnTo>
                      <a:pt x="12087" y="16028"/>
                    </a:lnTo>
                    <a:lnTo>
                      <a:pt x="10968" y="14997"/>
                    </a:lnTo>
                    <a:lnTo>
                      <a:pt x="9849" y="13917"/>
                    </a:lnTo>
                    <a:lnTo>
                      <a:pt x="9345" y="13377"/>
                    </a:lnTo>
                    <a:lnTo>
                      <a:pt x="8897" y="12886"/>
                    </a:lnTo>
                    <a:lnTo>
                      <a:pt x="8506" y="12395"/>
                    </a:lnTo>
                    <a:lnTo>
                      <a:pt x="8114" y="11954"/>
                    </a:lnTo>
                    <a:lnTo>
                      <a:pt x="7890" y="11561"/>
                    </a:lnTo>
                    <a:lnTo>
                      <a:pt x="7666" y="11193"/>
                    </a:lnTo>
                    <a:lnTo>
                      <a:pt x="7666" y="11266"/>
                    </a:lnTo>
                    <a:lnTo>
                      <a:pt x="7722" y="11438"/>
                    </a:lnTo>
                    <a:lnTo>
                      <a:pt x="7834" y="11684"/>
                    </a:lnTo>
                    <a:lnTo>
                      <a:pt x="7890" y="12052"/>
                    </a:lnTo>
                    <a:lnTo>
                      <a:pt x="8002" y="12469"/>
                    </a:lnTo>
                    <a:lnTo>
                      <a:pt x="8114" y="12960"/>
                    </a:lnTo>
                    <a:lnTo>
                      <a:pt x="8226" y="13525"/>
                    </a:lnTo>
                    <a:lnTo>
                      <a:pt x="8338" y="14114"/>
                    </a:lnTo>
                    <a:lnTo>
                      <a:pt x="8506" y="14727"/>
                    </a:lnTo>
                    <a:lnTo>
                      <a:pt x="8730" y="16053"/>
                    </a:lnTo>
                    <a:lnTo>
                      <a:pt x="8841" y="16740"/>
                    </a:lnTo>
                    <a:lnTo>
                      <a:pt x="8897" y="17378"/>
                    </a:lnTo>
                    <a:lnTo>
                      <a:pt x="8953" y="17795"/>
                    </a:lnTo>
                    <a:lnTo>
                      <a:pt x="8953" y="19710"/>
                    </a:lnTo>
                    <a:lnTo>
                      <a:pt x="8897" y="20176"/>
                    </a:lnTo>
                    <a:lnTo>
                      <a:pt x="8897" y="20962"/>
                    </a:lnTo>
                    <a:lnTo>
                      <a:pt x="8841" y="21232"/>
                    </a:lnTo>
                    <a:lnTo>
                      <a:pt x="8841" y="21477"/>
                    </a:lnTo>
                    <a:lnTo>
                      <a:pt x="895" y="21600"/>
                    </a:lnTo>
                    <a:lnTo>
                      <a:pt x="0" y="19980"/>
                    </a:lnTo>
                    <a:lnTo>
                      <a:pt x="336" y="14875"/>
                    </a:lnTo>
                    <a:lnTo>
                      <a:pt x="392" y="14850"/>
                    </a:lnTo>
                    <a:lnTo>
                      <a:pt x="504" y="14776"/>
                    </a:lnTo>
                    <a:lnTo>
                      <a:pt x="672" y="14629"/>
                    </a:lnTo>
                    <a:lnTo>
                      <a:pt x="895" y="14457"/>
                    </a:lnTo>
                    <a:lnTo>
                      <a:pt x="1231" y="14212"/>
                    </a:lnTo>
                    <a:lnTo>
                      <a:pt x="1511" y="13917"/>
                    </a:lnTo>
                    <a:lnTo>
                      <a:pt x="1847" y="13549"/>
                    </a:lnTo>
                    <a:lnTo>
                      <a:pt x="2238" y="13107"/>
                    </a:lnTo>
                    <a:lnTo>
                      <a:pt x="2630" y="12616"/>
                    </a:lnTo>
                    <a:lnTo>
                      <a:pt x="2966" y="12052"/>
                    </a:lnTo>
                    <a:lnTo>
                      <a:pt x="3302" y="11389"/>
                    </a:lnTo>
                    <a:lnTo>
                      <a:pt x="3693" y="10677"/>
                    </a:lnTo>
                    <a:lnTo>
                      <a:pt x="3973" y="9892"/>
                    </a:lnTo>
                    <a:lnTo>
                      <a:pt x="4253" y="9008"/>
                    </a:lnTo>
                    <a:lnTo>
                      <a:pt x="4421" y="8051"/>
                    </a:lnTo>
                    <a:lnTo>
                      <a:pt x="4533" y="6995"/>
                    </a:lnTo>
                    <a:lnTo>
                      <a:pt x="4645" y="5866"/>
                    </a:lnTo>
                    <a:lnTo>
                      <a:pt x="4645" y="4639"/>
                    </a:lnTo>
                    <a:lnTo>
                      <a:pt x="4533" y="3314"/>
                    </a:lnTo>
                    <a:lnTo>
                      <a:pt x="4309" y="1915"/>
                    </a:lnTo>
                    <a:lnTo>
                      <a:pt x="3973" y="393"/>
                    </a:lnTo>
                    <a:lnTo>
                      <a:pt x="88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252525"/>
                  </a:gs>
                  <a:gs pos="50000">
                    <a:srgbClr val="353535"/>
                  </a:gs>
                  <a:gs pos="100000">
                    <a:srgbClr val="404040"/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8" name="Freeform 41"/>
              <p:cNvSpPr/>
              <p:nvPr/>
            </p:nvSpPr>
            <p:spPr>
              <a:xfrm>
                <a:off x="1110067" y="1954195"/>
                <a:ext cx="289665" cy="15013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346" y="0"/>
                    </a:moveTo>
                    <a:lnTo>
                      <a:pt x="21600" y="6048"/>
                    </a:lnTo>
                    <a:lnTo>
                      <a:pt x="16026" y="6768"/>
                    </a:lnTo>
                    <a:lnTo>
                      <a:pt x="20625" y="7056"/>
                    </a:lnTo>
                    <a:lnTo>
                      <a:pt x="20485" y="7128"/>
                    </a:lnTo>
                    <a:lnTo>
                      <a:pt x="20346" y="7416"/>
                    </a:lnTo>
                    <a:lnTo>
                      <a:pt x="20067" y="7812"/>
                    </a:lnTo>
                    <a:lnTo>
                      <a:pt x="19510" y="8352"/>
                    </a:lnTo>
                    <a:lnTo>
                      <a:pt x="18952" y="9036"/>
                    </a:lnTo>
                    <a:lnTo>
                      <a:pt x="18255" y="9792"/>
                    </a:lnTo>
                    <a:lnTo>
                      <a:pt x="17419" y="10656"/>
                    </a:lnTo>
                    <a:lnTo>
                      <a:pt x="16583" y="11628"/>
                    </a:lnTo>
                    <a:lnTo>
                      <a:pt x="15468" y="12600"/>
                    </a:lnTo>
                    <a:lnTo>
                      <a:pt x="14354" y="13644"/>
                    </a:lnTo>
                    <a:lnTo>
                      <a:pt x="11706" y="15804"/>
                    </a:lnTo>
                    <a:lnTo>
                      <a:pt x="10173" y="16848"/>
                    </a:lnTo>
                    <a:lnTo>
                      <a:pt x="8640" y="17928"/>
                    </a:lnTo>
                    <a:lnTo>
                      <a:pt x="6968" y="18936"/>
                    </a:lnTo>
                    <a:lnTo>
                      <a:pt x="5295" y="19908"/>
                    </a:lnTo>
                    <a:lnTo>
                      <a:pt x="3345" y="20772"/>
                    </a:lnTo>
                    <a:lnTo>
                      <a:pt x="1533" y="21600"/>
                    </a:lnTo>
                    <a:lnTo>
                      <a:pt x="0" y="19980"/>
                    </a:lnTo>
                    <a:lnTo>
                      <a:pt x="139" y="19908"/>
                    </a:lnTo>
                    <a:lnTo>
                      <a:pt x="418" y="19656"/>
                    </a:lnTo>
                    <a:lnTo>
                      <a:pt x="836" y="19332"/>
                    </a:lnTo>
                    <a:lnTo>
                      <a:pt x="1533" y="18864"/>
                    </a:lnTo>
                    <a:lnTo>
                      <a:pt x="2230" y="18216"/>
                    </a:lnTo>
                    <a:lnTo>
                      <a:pt x="2926" y="17532"/>
                    </a:lnTo>
                    <a:lnTo>
                      <a:pt x="3763" y="16740"/>
                    </a:lnTo>
                    <a:lnTo>
                      <a:pt x="4738" y="15804"/>
                    </a:lnTo>
                    <a:lnTo>
                      <a:pt x="5574" y="14832"/>
                    </a:lnTo>
                    <a:lnTo>
                      <a:pt x="6410" y="13788"/>
                    </a:lnTo>
                    <a:lnTo>
                      <a:pt x="7107" y="12672"/>
                    </a:lnTo>
                    <a:lnTo>
                      <a:pt x="7665" y="11520"/>
                    </a:lnTo>
                    <a:lnTo>
                      <a:pt x="8222" y="10332"/>
                    </a:lnTo>
                    <a:lnTo>
                      <a:pt x="8640" y="8712"/>
                    </a:lnTo>
                    <a:lnTo>
                      <a:pt x="8919" y="7236"/>
                    </a:lnTo>
                    <a:lnTo>
                      <a:pt x="9058" y="5868"/>
                    </a:lnTo>
                    <a:lnTo>
                      <a:pt x="9058" y="4644"/>
                    </a:lnTo>
                    <a:lnTo>
                      <a:pt x="8919" y="3564"/>
                    </a:lnTo>
                    <a:lnTo>
                      <a:pt x="8779" y="2664"/>
                    </a:lnTo>
                    <a:lnTo>
                      <a:pt x="8501" y="1908"/>
                    </a:lnTo>
                    <a:lnTo>
                      <a:pt x="8361" y="1260"/>
                    </a:lnTo>
                    <a:lnTo>
                      <a:pt x="8222" y="864"/>
                    </a:lnTo>
                    <a:lnTo>
                      <a:pt x="7943" y="576"/>
                    </a:lnTo>
                    <a:lnTo>
                      <a:pt x="7943" y="468"/>
                    </a:lnTo>
                    <a:lnTo>
                      <a:pt x="203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9" name="Freeform 42"/>
              <p:cNvSpPr/>
              <p:nvPr/>
            </p:nvSpPr>
            <p:spPr>
              <a:xfrm>
                <a:off x="609228" y="2049277"/>
                <a:ext cx="521397" cy="140622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123" y="0"/>
                    </a:moveTo>
                    <a:lnTo>
                      <a:pt x="7200" y="77"/>
                    </a:lnTo>
                    <a:lnTo>
                      <a:pt x="7355" y="307"/>
                    </a:lnTo>
                    <a:lnTo>
                      <a:pt x="7587" y="730"/>
                    </a:lnTo>
                    <a:lnTo>
                      <a:pt x="7897" y="1307"/>
                    </a:lnTo>
                    <a:lnTo>
                      <a:pt x="8284" y="1922"/>
                    </a:lnTo>
                    <a:lnTo>
                      <a:pt x="8748" y="2690"/>
                    </a:lnTo>
                    <a:lnTo>
                      <a:pt x="9213" y="3536"/>
                    </a:lnTo>
                    <a:lnTo>
                      <a:pt x="9755" y="4458"/>
                    </a:lnTo>
                    <a:lnTo>
                      <a:pt x="10374" y="5381"/>
                    </a:lnTo>
                    <a:lnTo>
                      <a:pt x="12232" y="8379"/>
                    </a:lnTo>
                    <a:lnTo>
                      <a:pt x="12852" y="9340"/>
                    </a:lnTo>
                    <a:lnTo>
                      <a:pt x="13548" y="10262"/>
                    </a:lnTo>
                    <a:lnTo>
                      <a:pt x="14168" y="11184"/>
                    </a:lnTo>
                    <a:lnTo>
                      <a:pt x="14865" y="12184"/>
                    </a:lnTo>
                    <a:lnTo>
                      <a:pt x="15639" y="13106"/>
                    </a:lnTo>
                    <a:lnTo>
                      <a:pt x="16413" y="14067"/>
                    </a:lnTo>
                    <a:lnTo>
                      <a:pt x="17110" y="14951"/>
                    </a:lnTo>
                    <a:lnTo>
                      <a:pt x="17884" y="15796"/>
                    </a:lnTo>
                    <a:lnTo>
                      <a:pt x="18581" y="16565"/>
                    </a:lnTo>
                    <a:lnTo>
                      <a:pt x="19277" y="17257"/>
                    </a:lnTo>
                    <a:lnTo>
                      <a:pt x="19819" y="17910"/>
                    </a:lnTo>
                    <a:lnTo>
                      <a:pt x="20361" y="18410"/>
                    </a:lnTo>
                    <a:lnTo>
                      <a:pt x="21135" y="19179"/>
                    </a:lnTo>
                    <a:lnTo>
                      <a:pt x="21368" y="19371"/>
                    </a:lnTo>
                    <a:lnTo>
                      <a:pt x="21445" y="19448"/>
                    </a:lnTo>
                    <a:lnTo>
                      <a:pt x="21600" y="21600"/>
                    </a:lnTo>
                    <a:lnTo>
                      <a:pt x="21445" y="21523"/>
                    </a:lnTo>
                    <a:lnTo>
                      <a:pt x="21213" y="21331"/>
                    </a:lnTo>
                    <a:lnTo>
                      <a:pt x="20826" y="21062"/>
                    </a:lnTo>
                    <a:lnTo>
                      <a:pt x="20284" y="20678"/>
                    </a:lnTo>
                    <a:lnTo>
                      <a:pt x="19665" y="20178"/>
                    </a:lnTo>
                    <a:lnTo>
                      <a:pt x="18890" y="19678"/>
                    </a:lnTo>
                    <a:lnTo>
                      <a:pt x="18116" y="19102"/>
                    </a:lnTo>
                    <a:lnTo>
                      <a:pt x="16413" y="17872"/>
                    </a:lnTo>
                    <a:lnTo>
                      <a:pt x="15484" y="17257"/>
                    </a:lnTo>
                    <a:lnTo>
                      <a:pt x="14632" y="16680"/>
                    </a:lnTo>
                    <a:lnTo>
                      <a:pt x="13858" y="16104"/>
                    </a:lnTo>
                    <a:lnTo>
                      <a:pt x="13084" y="15643"/>
                    </a:lnTo>
                    <a:lnTo>
                      <a:pt x="12387" y="15181"/>
                    </a:lnTo>
                    <a:lnTo>
                      <a:pt x="11613" y="14682"/>
                    </a:lnTo>
                    <a:lnTo>
                      <a:pt x="10065" y="13529"/>
                    </a:lnTo>
                    <a:lnTo>
                      <a:pt x="7510" y="11607"/>
                    </a:lnTo>
                    <a:lnTo>
                      <a:pt x="6735" y="10992"/>
                    </a:lnTo>
                    <a:lnTo>
                      <a:pt x="5961" y="10416"/>
                    </a:lnTo>
                    <a:lnTo>
                      <a:pt x="5265" y="9878"/>
                    </a:lnTo>
                    <a:lnTo>
                      <a:pt x="4723" y="9416"/>
                    </a:lnTo>
                    <a:lnTo>
                      <a:pt x="4181" y="8994"/>
                    </a:lnTo>
                    <a:lnTo>
                      <a:pt x="3794" y="8725"/>
                    </a:lnTo>
                    <a:lnTo>
                      <a:pt x="3561" y="8532"/>
                    </a:lnTo>
                    <a:lnTo>
                      <a:pt x="3484" y="8456"/>
                    </a:lnTo>
                    <a:lnTo>
                      <a:pt x="6735" y="7302"/>
                    </a:lnTo>
                    <a:lnTo>
                      <a:pt x="2787" y="7302"/>
                    </a:lnTo>
                    <a:lnTo>
                      <a:pt x="2555" y="6957"/>
                    </a:lnTo>
                    <a:lnTo>
                      <a:pt x="2477" y="6572"/>
                    </a:lnTo>
                    <a:lnTo>
                      <a:pt x="2168" y="6034"/>
                    </a:lnTo>
                    <a:lnTo>
                      <a:pt x="1935" y="5458"/>
                    </a:lnTo>
                    <a:lnTo>
                      <a:pt x="1626" y="4804"/>
                    </a:lnTo>
                    <a:lnTo>
                      <a:pt x="1006" y="3344"/>
                    </a:lnTo>
                    <a:lnTo>
                      <a:pt x="774" y="2614"/>
                    </a:lnTo>
                    <a:lnTo>
                      <a:pt x="465" y="1883"/>
                    </a:lnTo>
                    <a:lnTo>
                      <a:pt x="310" y="1191"/>
                    </a:lnTo>
                    <a:lnTo>
                      <a:pt x="155" y="615"/>
                    </a:lnTo>
                    <a:lnTo>
                      <a:pt x="0" y="77"/>
                    </a:lnTo>
                    <a:lnTo>
                      <a:pt x="7123" y="0"/>
                    </a:lnTo>
                    <a:close/>
                  </a:path>
                </a:pathLst>
              </a:custGeom>
              <a:solidFill>
                <a:srgbClr val="3C535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0" name="Freeform 43"/>
              <p:cNvSpPr/>
              <p:nvPr/>
            </p:nvSpPr>
            <p:spPr>
              <a:xfrm>
                <a:off x="276582" y="0"/>
                <a:ext cx="1029710" cy="1328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388" y="0"/>
                    </a:moveTo>
                    <a:lnTo>
                      <a:pt x="11760" y="81"/>
                    </a:lnTo>
                    <a:lnTo>
                      <a:pt x="13132" y="366"/>
                    </a:lnTo>
                    <a:lnTo>
                      <a:pt x="14465" y="814"/>
                    </a:lnTo>
                    <a:lnTo>
                      <a:pt x="15798" y="1383"/>
                    </a:lnTo>
                    <a:lnTo>
                      <a:pt x="17092" y="2115"/>
                    </a:lnTo>
                    <a:lnTo>
                      <a:pt x="18307" y="3010"/>
                    </a:lnTo>
                    <a:lnTo>
                      <a:pt x="19483" y="4068"/>
                    </a:lnTo>
                    <a:lnTo>
                      <a:pt x="20581" y="5247"/>
                    </a:lnTo>
                    <a:lnTo>
                      <a:pt x="21600" y="6549"/>
                    </a:lnTo>
                    <a:lnTo>
                      <a:pt x="21522" y="7363"/>
                    </a:lnTo>
                    <a:lnTo>
                      <a:pt x="21286" y="8136"/>
                    </a:lnTo>
                    <a:lnTo>
                      <a:pt x="20973" y="8908"/>
                    </a:lnTo>
                    <a:lnTo>
                      <a:pt x="20463" y="9681"/>
                    </a:lnTo>
                    <a:lnTo>
                      <a:pt x="19875" y="10373"/>
                    </a:lnTo>
                    <a:lnTo>
                      <a:pt x="19170" y="11024"/>
                    </a:lnTo>
                    <a:lnTo>
                      <a:pt x="18385" y="11553"/>
                    </a:lnTo>
                    <a:lnTo>
                      <a:pt x="17484" y="12041"/>
                    </a:lnTo>
                    <a:lnTo>
                      <a:pt x="16504" y="12407"/>
                    </a:lnTo>
                    <a:lnTo>
                      <a:pt x="15406" y="12651"/>
                    </a:lnTo>
                    <a:lnTo>
                      <a:pt x="13917" y="12814"/>
                    </a:lnTo>
                    <a:lnTo>
                      <a:pt x="12584" y="12854"/>
                    </a:lnTo>
                    <a:lnTo>
                      <a:pt x="11290" y="12732"/>
                    </a:lnTo>
                    <a:lnTo>
                      <a:pt x="10114" y="12569"/>
                    </a:lnTo>
                    <a:lnTo>
                      <a:pt x="9056" y="12325"/>
                    </a:lnTo>
                    <a:lnTo>
                      <a:pt x="8075" y="12000"/>
                    </a:lnTo>
                    <a:lnTo>
                      <a:pt x="7213" y="11675"/>
                    </a:lnTo>
                    <a:lnTo>
                      <a:pt x="6429" y="11349"/>
                    </a:lnTo>
                    <a:lnTo>
                      <a:pt x="5763" y="10942"/>
                    </a:lnTo>
                    <a:lnTo>
                      <a:pt x="5175" y="10617"/>
                    </a:lnTo>
                    <a:lnTo>
                      <a:pt x="4743" y="10332"/>
                    </a:lnTo>
                    <a:lnTo>
                      <a:pt x="4430" y="10129"/>
                    </a:lnTo>
                    <a:lnTo>
                      <a:pt x="4195" y="9885"/>
                    </a:lnTo>
                    <a:lnTo>
                      <a:pt x="4587" y="11349"/>
                    </a:lnTo>
                    <a:lnTo>
                      <a:pt x="4822" y="12692"/>
                    </a:lnTo>
                    <a:lnTo>
                      <a:pt x="4939" y="13912"/>
                    </a:lnTo>
                    <a:lnTo>
                      <a:pt x="4939" y="15132"/>
                    </a:lnTo>
                    <a:lnTo>
                      <a:pt x="4861" y="16231"/>
                    </a:lnTo>
                    <a:lnTo>
                      <a:pt x="4665" y="17247"/>
                    </a:lnTo>
                    <a:lnTo>
                      <a:pt x="4430" y="18183"/>
                    </a:lnTo>
                    <a:lnTo>
                      <a:pt x="4155" y="19037"/>
                    </a:lnTo>
                    <a:lnTo>
                      <a:pt x="3803" y="19810"/>
                    </a:lnTo>
                    <a:lnTo>
                      <a:pt x="3450" y="20461"/>
                    </a:lnTo>
                    <a:lnTo>
                      <a:pt x="3097" y="21071"/>
                    </a:lnTo>
                    <a:lnTo>
                      <a:pt x="2705" y="21600"/>
                    </a:lnTo>
                    <a:lnTo>
                      <a:pt x="2352" y="20990"/>
                    </a:lnTo>
                    <a:lnTo>
                      <a:pt x="1999" y="20420"/>
                    </a:lnTo>
                    <a:lnTo>
                      <a:pt x="1450" y="19200"/>
                    </a:lnTo>
                    <a:lnTo>
                      <a:pt x="980" y="17980"/>
                    </a:lnTo>
                    <a:lnTo>
                      <a:pt x="588" y="16759"/>
                    </a:lnTo>
                    <a:lnTo>
                      <a:pt x="314" y="15458"/>
                    </a:lnTo>
                    <a:lnTo>
                      <a:pt x="118" y="14156"/>
                    </a:lnTo>
                    <a:lnTo>
                      <a:pt x="0" y="12854"/>
                    </a:lnTo>
                    <a:lnTo>
                      <a:pt x="0" y="11512"/>
                    </a:lnTo>
                    <a:lnTo>
                      <a:pt x="78" y="10251"/>
                    </a:lnTo>
                    <a:lnTo>
                      <a:pt x="235" y="8990"/>
                    </a:lnTo>
                    <a:lnTo>
                      <a:pt x="510" y="7769"/>
                    </a:lnTo>
                    <a:lnTo>
                      <a:pt x="902" y="6590"/>
                    </a:lnTo>
                    <a:lnTo>
                      <a:pt x="1372" y="5492"/>
                    </a:lnTo>
                    <a:lnTo>
                      <a:pt x="1921" y="4475"/>
                    </a:lnTo>
                    <a:lnTo>
                      <a:pt x="2548" y="3539"/>
                    </a:lnTo>
                    <a:lnTo>
                      <a:pt x="3332" y="2685"/>
                    </a:lnTo>
                    <a:lnTo>
                      <a:pt x="4155" y="1953"/>
                    </a:lnTo>
                    <a:lnTo>
                      <a:pt x="5135" y="1342"/>
                    </a:lnTo>
                    <a:lnTo>
                      <a:pt x="6390" y="732"/>
                    </a:lnTo>
                    <a:lnTo>
                      <a:pt x="7683" y="325"/>
                    </a:lnTo>
                    <a:lnTo>
                      <a:pt x="9056" y="81"/>
                    </a:lnTo>
                    <a:lnTo>
                      <a:pt x="103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1" name="Freeform 44"/>
              <p:cNvSpPr/>
              <p:nvPr/>
            </p:nvSpPr>
            <p:spPr>
              <a:xfrm>
                <a:off x="1164262" y="3618136"/>
                <a:ext cx="3177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1435" y="0"/>
                    </a:moveTo>
                    <a:lnTo>
                      <a:pt x="19059" y="3812"/>
                    </a:lnTo>
                    <a:lnTo>
                      <a:pt x="21600" y="7624"/>
                    </a:lnTo>
                    <a:lnTo>
                      <a:pt x="21600" y="13976"/>
                    </a:lnTo>
                    <a:lnTo>
                      <a:pt x="16518" y="19059"/>
                    </a:lnTo>
                    <a:lnTo>
                      <a:pt x="11435" y="21600"/>
                    </a:lnTo>
                    <a:lnTo>
                      <a:pt x="5082" y="19059"/>
                    </a:lnTo>
                    <a:lnTo>
                      <a:pt x="2541" y="16518"/>
                    </a:lnTo>
                    <a:lnTo>
                      <a:pt x="0" y="10165"/>
                    </a:lnTo>
                    <a:lnTo>
                      <a:pt x="2541" y="3812"/>
                    </a:lnTo>
                    <a:lnTo>
                      <a:pt x="5082" y="2541"/>
                    </a:lnTo>
                    <a:lnTo>
                      <a:pt x="11435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2" name="Freeform 45"/>
              <p:cNvSpPr/>
              <p:nvPr/>
            </p:nvSpPr>
            <p:spPr>
              <a:xfrm>
                <a:off x="1160525" y="3810804"/>
                <a:ext cx="29902" cy="4253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450" y="0"/>
                    </a:moveTo>
                    <a:lnTo>
                      <a:pt x="16200" y="2541"/>
                    </a:lnTo>
                    <a:lnTo>
                      <a:pt x="20250" y="5082"/>
                    </a:lnTo>
                    <a:lnTo>
                      <a:pt x="21600" y="10165"/>
                    </a:lnTo>
                    <a:lnTo>
                      <a:pt x="20250" y="16518"/>
                    </a:lnTo>
                    <a:lnTo>
                      <a:pt x="16200" y="19059"/>
                    </a:lnTo>
                    <a:lnTo>
                      <a:pt x="9450" y="21600"/>
                    </a:lnTo>
                    <a:lnTo>
                      <a:pt x="4050" y="19059"/>
                    </a:lnTo>
                    <a:lnTo>
                      <a:pt x="1350" y="16518"/>
                    </a:lnTo>
                    <a:lnTo>
                      <a:pt x="0" y="10165"/>
                    </a:lnTo>
                    <a:lnTo>
                      <a:pt x="0" y="6353"/>
                    </a:lnTo>
                    <a:lnTo>
                      <a:pt x="5400" y="1271"/>
                    </a:lnTo>
                    <a:lnTo>
                      <a:pt x="9450" y="0"/>
                    </a:lnTo>
                    <a:close/>
                  </a:path>
                </a:pathLst>
              </a:custGeom>
              <a:solidFill>
                <a:srgbClr val="0D0D0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3" name="Freeform 46"/>
              <p:cNvSpPr/>
              <p:nvPr/>
            </p:nvSpPr>
            <p:spPr>
              <a:xfrm>
                <a:off x="1332454" y="550477"/>
                <a:ext cx="102786" cy="7331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45" y="21453"/>
                    </a:moveTo>
                    <a:lnTo>
                      <a:pt x="13353" y="21600"/>
                    </a:lnTo>
                    <a:lnTo>
                      <a:pt x="13745" y="21453"/>
                    </a:lnTo>
                    <a:close/>
                    <a:moveTo>
                      <a:pt x="0" y="0"/>
                    </a:moveTo>
                    <a:lnTo>
                      <a:pt x="393" y="74"/>
                    </a:lnTo>
                    <a:lnTo>
                      <a:pt x="1571" y="442"/>
                    </a:lnTo>
                    <a:lnTo>
                      <a:pt x="3535" y="1032"/>
                    </a:lnTo>
                    <a:lnTo>
                      <a:pt x="6284" y="1843"/>
                    </a:lnTo>
                    <a:lnTo>
                      <a:pt x="9033" y="2801"/>
                    </a:lnTo>
                    <a:lnTo>
                      <a:pt x="11782" y="3981"/>
                    </a:lnTo>
                    <a:lnTo>
                      <a:pt x="14531" y="5382"/>
                    </a:lnTo>
                    <a:lnTo>
                      <a:pt x="17280" y="6930"/>
                    </a:lnTo>
                    <a:lnTo>
                      <a:pt x="19244" y="8625"/>
                    </a:lnTo>
                    <a:lnTo>
                      <a:pt x="20815" y="10468"/>
                    </a:lnTo>
                    <a:lnTo>
                      <a:pt x="21600" y="12459"/>
                    </a:lnTo>
                    <a:lnTo>
                      <a:pt x="21600" y="14597"/>
                    </a:lnTo>
                    <a:lnTo>
                      <a:pt x="20422" y="16808"/>
                    </a:lnTo>
                    <a:lnTo>
                      <a:pt x="17673" y="19167"/>
                    </a:lnTo>
                    <a:lnTo>
                      <a:pt x="13745" y="21453"/>
                    </a:lnTo>
                    <a:lnTo>
                      <a:pt x="14138" y="21010"/>
                    </a:lnTo>
                    <a:lnTo>
                      <a:pt x="14924" y="20199"/>
                    </a:lnTo>
                    <a:lnTo>
                      <a:pt x="16102" y="19167"/>
                    </a:lnTo>
                    <a:lnTo>
                      <a:pt x="16495" y="17988"/>
                    </a:lnTo>
                    <a:lnTo>
                      <a:pt x="17280" y="16440"/>
                    </a:lnTo>
                    <a:lnTo>
                      <a:pt x="17673" y="14818"/>
                    </a:lnTo>
                    <a:lnTo>
                      <a:pt x="17280" y="12975"/>
                    </a:lnTo>
                    <a:lnTo>
                      <a:pt x="16495" y="11058"/>
                    </a:lnTo>
                    <a:lnTo>
                      <a:pt x="14924" y="8994"/>
                    </a:lnTo>
                    <a:lnTo>
                      <a:pt x="12960" y="6782"/>
                    </a:lnTo>
                    <a:lnTo>
                      <a:pt x="9818" y="4571"/>
                    </a:lnTo>
                    <a:lnTo>
                      <a:pt x="5498" y="22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4" name="Freeform 47"/>
              <p:cNvSpPr/>
              <p:nvPr/>
            </p:nvSpPr>
            <p:spPr>
              <a:xfrm>
                <a:off x="706406" y="250216"/>
                <a:ext cx="482151" cy="4779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4" y="0"/>
                    </a:moveTo>
                    <a:lnTo>
                      <a:pt x="17581" y="113"/>
                    </a:lnTo>
                    <a:lnTo>
                      <a:pt x="18335" y="1131"/>
                    </a:lnTo>
                    <a:lnTo>
                      <a:pt x="18837" y="1923"/>
                    </a:lnTo>
                    <a:lnTo>
                      <a:pt x="19423" y="2940"/>
                    </a:lnTo>
                    <a:lnTo>
                      <a:pt x="20093" y="4071"/>
                    </a:lnTo>
                    <a:lnTo>
                      <a:pt x="20679" y="5428"/>
                    </a:lnTo>
                    <a:lnTo>
                      <a:pt x="21181" y="6898"/>
                    </a:lnTo>
                    <a:lnTo>
                      <a:pt x="21516" y="8369"/>
                    </a:lnTo>
                    <a:lnTo>
                      <a:pt x="21600" y="9952"/>
                    </a:lnTo>
                    <a:lnTo>
                      <a:pt x="21516" y="11535"/>
                    </a:lnTo>
                    <a:lnTo>
                      <a:pt x="21098" y="13345"/>
                    </a:lnTo>
                    <a:lnTo>
                      <a:pt x="20344" y="15041"/>
                    </a:lnTo>
                    <a:lnTo>
                      <a:pt x="19172" y="16737"/>
                    </a:lnTo>
                    <a:lnTo>
                      <a:pt x="17749" y="18320"/>
                    </a:lnTo>
                    <a:lnTo>
                      <a:pt x="16074" y="19564"/>
                    </a:lnTo>
                    <a:lnTo>
                      <a:pt x="14316" y="20469"/>
                    </a:lnTo>
                    <a:lnTo>
                      <a:pt x="12474" y="21148"/>
                    </a:lnTo>
                    <a:lnTo>
                      <a:pt x="10633" y="21600"/>
                    </a:lnTo>
                    <a:lnTo>
                      <a:pt x="6949" y="21600"/>
                    </a:lnTo>
                    <a:lnTo>
                      <a:pt x="5191" y="21261"/>
                    </a:lnTo>
                    <a:lnTo>
                      <a:pt x="3600" y="20695"/>
                    </a:lnTo>
                    <a:lnTo>
                      <a:pt x="2177" y="20130"/>
                    </a:lnTo>
                    <a:lnTo>
                      <a:pt x="921" y="19338"/>
                    </a:lnTo>
                    <a:lnTo>
                      <a:pt x="0" y="18434"/>
                    </a:lnTo>
                    <a:lnTo>
                      <a:pt x="167" y="18434"/>
                    </a:lnTo>
                    <a:lnTo>
                      <a:pt x="753" y="18547"/>
                    </a:lnTo>
                    <a:lnTo>
                      <a:pt x="1507" y="18660"/>
                    </a:lnTo>
                    <a:lnTo>
                      <a:pt x="5107" y="18660"/>
                    </a:lnTo>
                    <a:lnTo>
                      <a:pt x="6614" y="18320"/>
                    </a:lnTo>
                    <a:lnTo>
                      <a:pt x="8205" y="17868"/>
                    </a:lnTo>
                    <a:lnTo>
                      <a:pt x="9712" y="17190"/>
                    </a:lnTo>
                    <a:lnTo>
                      <a:pt x="11135" y="16172"/>
                    </a:lnTo>
                    <a:lnTo>
                      <a:pt x="12558" y="14928"/>
                    </a:lnTo>
                    <a:lnTo>
                      <a:pt x="13814" y="13345"/>
                    </a:lnTo>
                    <a:lnTo>
                      <a:pt x="13647" y="13458"/>
                    </a:lnTo>
                    <a:lnTo>
                      <a:pt x="13228" y="13571"/>
                    </a:lnTo>
                    <a:lnTo>
                      <a:pt x="12474" y="13684"/>
                    </a:lnTo>
                    <a:lnTo>
                      <a:pt x="11553" y="13797"/>
                    </a:lnTo>
                    <a:lnTo>
                      <a:pt x="10381" y="13797"/>
                    </a:lnTo>
                    <a:lnTo>
                      <a:pt x="9209" y="13571"/>
                    </a:lnTo>
                    <a:lnTo>
                      <a:pt x="8037" y="13118"/>
                    </a:lnTo>
                    <a:lnTo>
                      <a:pt x="6865" y="12327"/>
                    </a:lnTo>
                    <a:lnTo>
                      <a:pt x="5777" y="11196"/>
                    </a:lnTo>
                    <a:lnTo>
                      <a:pt x="6279" y="11196"/>
                    </a:lnTo>
                    <a:lnTo>
                      <a:pt x="6865" y="11083"/>
                    </a:lnTo>
                    <a:lnTo>
                      <a:pt x="7619" y="11083"/>
                    </a:lnTo>
                    <a:lnTo>
                      <a:pt x="8540" y="10970"/>
                    </a:lnTo>
                    <a:lnTo>
                      <a:pt x="9544" y="10630"/>
                    </a:lnTo>
                    <a:lnTo>
                      <a:pt x="10633" y="10291"/>
                    </a:lnTo>
                    <a:lnTo>
                      <a:pt x="11721" y="9839"/>
                    </a:lnTo>
                    <a:lnTo>
                      <a:pt x="12809" y="9273"/>
                    </a:lnTo>
                    <a:lnTo>
                      <a:pt x="13898" y="8595"/>
                    </a:lnTo>
                    <a:lnTo>
                      <a:pt x="14902" y="7690"/>
                    </a:lnTo>
                    <a:lnTo>
                      <a:pt x="15740" y="6559"/>
                    </a:lnTo>
                    <a:lnTo>
                      <a:pt x="16493" y="5202"/>
                    </a:lnTo>
                    <a:lnTo>
                      <a:pt x="16995" y="3732"/>
                    </a:lnTo>
                    <a:lnTo>
                      <a:pt x="17330" y="2036"/>
                    </a:lnTo>
                    <a:lnTo>
                      <a:pt x="17414" y="0"/>
                    </a:lnTo>
                    <a:close/>
                  </a:path>
                </a:pathLst>
              </a:custGeom>
              <a:solidFill>
                <a:srgbClr val="3636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336" name="Oval 23"/>
            <p:cNvSpPr/>
            <p:nvPr/>
          </p:nvSpPr>
          <p:spPr>
            <a:xfrm>
              <a:off x="-1" y="6247368"/>
              <a:ext cx="2368146" cy="425789"/>
            </a:xfrm>
            <a:prstGeom prst="ellipse">
              <a:avLst/>
            </a:prstGeom>
            <a:gradFill flip="none" rotWithShape="1">
              <a:gsLst>
                <a:gs pos="0">
                  <a:srgbClr val="595959"/>
                </a:gs>
                <a:gs pos="67000">
                  <a:srgbClr val="595959">
                    <a:alpha val="0"/>
                  </a:srgbClr>
                </a:gs>
              </a:gsLst>
              <a:path path="circle">
                <a:fillToRect l="37721" t="-19636" r="62278" b="119636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338" name="Slide Number Placeholder 14"/>
          <p:cNvSpPr txBox="1">
            <a:spLocks noGrp="1"/>
          </p:cNvSpPr>
          <p:nvPr>
            <p:ph type="sldNum" sz="quarter" idx="2"/>
          </p:nvPr>
        </p:nvSpPr>
        <p:spPr>
          <a:xfrm>
            <a:off x="11386247" y="6470298"/>
            <a:ext cx="181382" cy="248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339" name="TextBox 48"/>
          <p:cNvSpPr txBox="1"/>
          <p:nvPr/>
        </p:nvSpPr>
        <p:spPr>
          <a:xfrm>
            <a:off x="646423" y="140344"/>
            <a:ext cx="7657774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Descriptive Inference – Summary Statistics</a:t>
            </a:r>
          </a:p>
        </p:txBody>
      </p:sp>
      <p:grpSp>
        <p:nvGrpSpPr>
          <p:cNvPr id="351" name="Diagram 1"/>
          <p:cNvGrpSpPr/>
          <p:nvPr/>
        </p:nvGrpSpPr>
        <p:grpSpPr>
          <a:xfrm>
            <a:off x="942515" y="923535"/>
            <a:ext cx="4570125" cy="5526545"/>
            <a:chOff x="0" y="0"/>
            <a:chExt cx="4570124" cy="5526544"/>
          </a:xfrm>
        </p:grpSpPr>
        <p:sp>
          <p:nvSpPr>
            <p:cNvPr id="340" name="Line"/>
            <p:cNvSpPr/>
            <p:nvPr/>
          </p:nvSpPr>
          <p:spPr>
            <a:xfrm>
              <a:off x="1040347" y="2763271"/>
              <a:ext cx="501028" cy="138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0800" y="0"/>
                  </a:lnTo>
                  <a:lnTo>
                    <a:pt x="10800" y="21600"/>
                  </a:lnTo>
                  <a:lnTo>
                    <a:pt x="21600" y="2160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/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>
              <a:off x="1040347" y="1378695"/>
              <a:ext cx="501028" cy="1384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0800" y="21600"/>
                  </a:lnTo>
                  <a:lnTo>
                    <a:pt x="10800" y="0"/>
                  </a:lnTo>
                  <a:lnTo>
                    <a:pt x="21600" y="0"/>
                  </a:lnTo>
                </a:path>
              </a:pathLst>
            </a:custGeom>
            <a:noFill/>
            <a:ln w="6350" cap="flat">
              <a:solidFill>
                <a:schemeClr val="accent5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/>
              </a:pPr>
              <a:endParaRPr/>
            </a:p>
          </p:txBody>
        </p:sp>
        <p:grpSp>
          <p:nvGrpSpPr>
            <p:cNvPr id="344" name="Group"/>
            <p:cNvGrpSpPr/>
            <p:nvPr/>
          </p:nvGrpSpPr>
          <p:grpSpPr>
            <a:xfrm>
              <a:off x="0" y="0"/>
              <a:ext cx="1040347" cy="5526544"/>
              <a:chOff x="0" y="0"/>
              <a:chExt cx="1040345" cy="5526542"/>
            </a:xfrm>
          </p:grpSpPr>
          <p:sp>
            <p:nvSpPr>
              <p:cNvPr id="342" name="Rectangle"/>
              <p:cNvSpPr/>
              <p:nvPr/>
            </p:nvSpPr>
            <p:spPr>
              <a:xfrm>
                <a:off x="0" y="0"/>
                <a:ext cx="1040347" cy="5526544"/>
              </a:xfrm>
              <a:prstGeom prst="rect">
                <a:avLst/>
              </a:prstGeom>
              <a:gradFill flip="none" rotWithShape="1"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29292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3" name="Summary Statistics"/>
              <p:cNvSpPr txBox="1"/>
              <p:nvPr/>
            </p:nvSpPr>
            <p:spPr>
              <a:xfrm rot="16200000">
                <a:off x="-2243098" y="2568832"/>
                <a:ext cx="5526543" cy="3888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>
                <a:lvl1pPr algn="ctr" defTabSz="1244600">
                  <a:lnSpc>
                    <a:spcPct val="90000"/>
                  </a:lnSpc>
                  <a:spcBef>
                    <a:spcPts val="1100"/>
                  </a:spcBef>
                  <a:defRPr sz="2800">
                    <a:solidFill>
                      <a:srgbClr val="FFFFFF"/>
                    </a:solidFill>
                  </a:defRPr>
                </a:lvl1pPr>
              </a:lstStyle>
              <a:p>
                <a:r>
                  <a:t>Summary Statistics</a:t>
                </a:r>
              </a:p>
            </p:txBody>
          </p:sp>
        </p:grpSp>
        <p:grpSp>
          <p:nvGrpSpPr>
            <p:cNvPr id="347" name="Group"/>
            <p:cNvGrpSpPr/>
            <p:nvPr/>
          </p:nvGrpSpPr>
          <p:grpSpPr>
            <a:xfrm>
              <a:off x="1541372" y="104440"/>
              <a:ext cx="3028752" cy="2548511"/>
              <a:chOff x="-1" y="-1"/>
              <a:chExt cx="3028750" cy="2548509"/>
            </a:xfrm>
          </p:grpSpPr>
          <p:sp>
            <p:nvSpPr>
              <p:cNvPr id="345" name="Rectangle"/>
              <p:cNvSpPr/>
              <p:nvPr/>
            </p:nvSpPr>
            <p:spPr>
              <a:xfrm>
                <a:off x="-1" y="-1"/>
                <a:ext cx="3028750" cy="25485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 sz="2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6" name="Age…"/>
              <p:cNvSpPr txBox="1"/>
              <p:nvPr/>
            </p:nvSpPr>
            <p:spPr>
              <a:xfrm>
                <a:off x="0" y="643569"/>
                <a:ext cx="3028749" cy="12613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7779" tIns="17779" rIns="17779" bIns="17779" numCol="1" anchor="ctr">
                <a:spAutoFit/>
              </a:bodyPr>
              <a:lstStyle/>
              <a:p>
                <a:pPr algn="ctr" defTabSz="1244600">
                  <a:lnSpc>
                    <a:spcPct val="90000"/>
                  </a:lnSpc>
                  <a:spcBef>
                    <a:spcPts val="1100"/>
                  </a:spcBef>
                  <a:defRPr sz="2800" b="1" u="sng">
                    <a:solidFill>
                      <a:srgbClr val="FFFFFF"/>
                    </a:solidFill>
                  </a:defRPr>
                </a:pPr>
                <a:r>
                  <a:rPr dirty="0"/>
                  <a:t>Age</a:t>
                </a:r>
                <a:endParaRPr sz="2400" dirty="0"/>
              </a:p>
              <a:p>
                <a:pPr algn="ctr" defTabSz="1244600">
                  <a:lnSpc>
                    <a:spcPct val="90000"/>
                  </a:lnSpc>
                  <a:spcBef>
                    <a:spcPts val="700"/>
                  </a:spcBef>
                  <a:defRPr>
                    <a:solidFill>
                      <a:srgbClr val="FFFFFF"/>
                    </a:solidFill>
                  </a:defRPr>
                </a:pPr>
                <a:r>
                  <a:rPr dirty="0"/>
                  <a:t>Average age was 25.8 years, with a few </a:t>
                </a:r>
                <a:r>
                  <a:rPr lang="en-US" dirty="0"/>
                  <a:t>possible outliers</a:t>
                </a:r>
                <a:r>
                  <a:rPr dirty="0"/>
                  <a:t> </a:t>
                </a:r>
                <a:r>
                  <a:rPr lang="en-US" dirty="0"/>
                  <a:t>on the largest ages.</a:t>
                </a:r>
                <a:endParaRPr dirty="0"/>
              </a:p>
            </p:txBody>
          </p:sp>
        </p:grpSp>
        <p:grpSp>
          <p:nvGrpSpPr>
            <p:cNvPr id="350" name="Group"/>
            <p:cNvGrpSpPr/>
            <p:nvPr/>
          </p:nvGrpSpPr>
          <p:grpSpPr>
            <a:xfrm>
              <a:off x="1541373" y="2883798"/>
              <a:ext cx="3028750" cy="2538304"/>
              <a:chOff x="0" y="0"/>
              <a:chExt cx="3028748" cy="2538303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-1" y="-1"/>
                <a:ext cx="3028750" cy="253830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50000">
                    <a:srgbClr val="3E70CA"/>
                  </a:gs>
                  <a:gs pos="100000">
                    <a:srgbClr val="2F61BA"/>
                  </a:gs>
                </a:gsLst>
                <a:lin ang="54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9" name="Weekly AI Usage…"/>
              <p:cNvSpPr txBox="1"/>
              <p:nvPr/>
            </p:nvSpPr>
            <p:spPr>
              <a:xfrm>
                <a:off x="0" y="566601"/>
                <a:ext cx="3028749" cy="14051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5240" tIns="15240" rIns="15240" bIns="15240" numCol="1" anchor="ctr">
                <a:spAutoFit/>
              </a:bodyPr>
              <a:lstStyle/>
              <a:p>
                <a:pPr algn="ctr" defTabSz="1066800">
                  <a:lnSpc>
                    <a:spcPct val="90000"/>
                  </a:lnSpc>
                  <a:spcBef>
                    <a:spcPts val="1000"/>
                  </a:spcBef>
                  <a:defRPr sz="2400" b="1" u="sng">
                    <a:solidFill>
                      <a:srgbClr val="FFFFFF"/>
                    </a:solidFill>
                  </a:defRPr>
                </a:pPr>
                <a:r>
                  <a:t>Weekly AI Usage</a:t>
                </a:r>
              </a:p>
              <a:p>
                <a:pPr algn="ctr" defTabSz="1066800">
                  <a:lnSpc>
                    <a:spcPct val="90000"/>
                  </a:lnSpc>
                  <a:spcBef>
                    <a:spcPts val="600"/>
                  </a:spcBef>
                  <a:defRPr sz="1600">
                    <a:solidFill>
                      <a:srgbClr val="FFFFFF"/>
                    </a:solidFill>
                  </a:defRPr>
                </a:pPr>
                <a:r>
                  <a:t>Students used AI tools for an average of 7.0 hours/week, with a few high-usage outliers skewing the data.</a:t>
                </a:r>
              </a:p>
            </p:txBody>
          </p:sp>
        </p:grpSp>
      </p:grpSp>
      <p:graphicFrame>
        <p:nvGraphicFramePr>
          <p:cNvPr id="352" name="Table 2"/>
          <p:cNvGraphicFramePr/>
          <p:nvPr>
            <p:extLst>
              <p:ext uri="{D42A27DB-BD31-4B8C-83A1-F6EECF244321}">
                <p14:modId xmlns:p14="http://schemas.microsoft.com/office/powerpoint/2010/main" val="1285457466"/>
              </p:ext>
            </p:extLst>
          </p:nvPr>
        </p:nvGraphicFramePr>
        <p:xfrm>
          <a:off x="5674464" y="999433"/>
          <a:ext cx="5949035" cy="537474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8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Variable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Mean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SD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Min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Max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Age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2000" b="1" dirty="0">
                          <a:solidFill>
                            <a:srgbClr val="29539F"/>
                          </a:solidFill>
                        </a:rPr>
                        <a:t>26.04</a:t>
                      </a:r>
                      <a:endParaRPr dirty="0"/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2000" b="1" dirty="0">
                          <a:solidFill>
                            <a:srgbClr val="29539F"/>
                          </a:solidFill>
                        </a:rPr>
                        <a:t>3.93</a:t>
                      </a:r>
                      <a:endParaRPr sz="2000" b="1" dirty="0">
                        <a:solidFill>
                          <a:srgbClr val="29539F"/>
                        </a:solidFill>
                      </a:endParaRP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2000" b="1" dirty="0">
                          <a:solidFill>
                            <a:srgbClr val="29539F"/>
                          </a:solidFill>
                        </a:rPr>
                        <a:t>20</a:t>
                      </a:r>
                      <a:endParaRPr sz="2000" b="1" dirty="0">
                        <a:solidFill>
                          <a:srgbClr val="29539F"/>
                        </a:solidFill>
                      </a:endParaRP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45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158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/>
                        <a:t>AI Hours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7.0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5.7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0.5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000" b="1" dirty="0">
                          <a:solidFill>
                            <a:srgbClr val="29539F"/>
                          </a:solidFill>
                        </a:rPr>
                        <a:t>28</a:t>
                      </a:r>
                    </a:p>
                  </a:txBody>
                  <a:tcPr marL="45720" marR="45720" anchor="ctr" horzOverflow="overflow"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9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357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8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RQ1</a:t>
              </a:r>
            </a:p>
          </p:txBody>
        </p:sp>
      </p:grpSp>
      <p:sp>
        <p:nvSpPr>
          <p:cNvPr id="360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A statistically significant majority of AI users report both time-saving and quality benefits.</a:t>
            </a:r>
          </a:p>
        </p:txBody>
      </p:sp>
      <p:sp>
        <p:nvSpPr>
          <p:cNvPr id="361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362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363" name="TextBox 12"/>
          <p:cNvSpPr txBox="1"/>
          <p:nvPr/>
        </p:nvSpPr>
        <p:spPr>
          <a:xfrm>
            <a:off x="646423" y="140344"/>
            <a:ext cx="9268285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RQ1: Time-Saving &amp; Quality (Binomial Test)</a:t>
            </a:r>
          </a:p>
        </p:txBody>
      </p:sp>
      <p:sp>
        <p:nvSpPr>
          <p:cNvPr id="364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0" name="Diagram 2"/>
          <p:cNvGrpSpPr/>
          <p:nvPr/>
        </p:nvGrpSpPr>
        <p:grpSpPr>
          <a:xfrm>
            <a:off x="761513" y="833799"/>
            <a:ext cx="3969691" cy="5765539"/>
            <a:chOff x="-246" y="-1"/>
            <a:chExt cx="3969689" cy="5765536"/>
          </a:xfrm>
        </p:grpSpPr>
        <p:sp>
          <p:nvSpPr>
            <p:cNvPr id="365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0" name="Group"/>
            <p:cNvGrpSpPr/>
            <p:nvPr/>
          </p:nvGrpSpPr>
          <p:grpSpPr>
            <a:xfrm>
              <a:off x="-246" y="-1"/>
              <a:ext cx="2568132" cy="595256"/>
              <a:chOff x="-245" y="-1"/>
              <a:chExt cx="2568130" cy="595255"/>
            </a:xfrm>
          </p:grpSpPr>
          <p:sp>
            <p:nvSpPr>
              <p:cNvPr id="368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9" name="Research Question"/>
              <p:cNvSpPr txBox="1"/>
              <p:nvPr/>
            </p:nvSpPr>
            <p:spPr>
              <a:xfrm>
                <a:off x="-245" y="143755"/>
                <a:ext cx="2568130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371" name="Do AI tools help students complete academic tasks faster and with better quality?"/>
            <p:cNvSpPr txBox="1"/>
            <p:nvPr/>
          </p:nvSpPr>
          <p:spPr>
            <a:xfrm>
              <a:off x="413187" y="595253"/>
              <a:ext cx="3143069" cy="116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Do AI tools help students complete academic tasks faster and with better quality?</a:t>
              </a:r>
            </a:p>
          </p:txBody>
        </p:sp>
        <p:grpSp>
          <p:nvGrpSpPr>
            <p:cNvPr id="374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372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3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375" name="One-sample binomial test (tested against 50% baseline)"/>
            <p:cNvSpPr txBox="1"/>
            <p:nvPr/>
          </p:nvSpPr>
          <p:spPr>
            <a:xfrm>
              <a:off x="413187" y="2410952"/>
              <a:ext cx="3143069" cy="8847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One-sample binomial test (tested against 50% baseline)</a:t>
              </a:r>
            </a:p>
          </p:txBody>
        </p:sp>
        <p:grpSp>
          <p:nvGrpSpPr>
            <p:cNvPr id="378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376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7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  <p:sp>
          <p:nvSpPr>
            <p:cNvPr id="379" name="Time-saving: 78% agreed, p &lt; 0.00001 → significant…"/>
            <p:cNvSpPr txBox="1"/>
            <p:nvPr/>
          </p:nvSpPr>
          <p:spPr>
            <a:xfrm>
              <a:off x="413187" y="4226653"/>
              <a:ext cx="3060691" cy="1538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FontTx/>
                <a:buChar char="•"/>
                <a:defRPr sz="2000" b="1"/>
              </a:pPr>
              <a:r>
                <a:t>Time-saving: </a:t>
              </a:r>
              <a:r>
                <a:rPr b="0"/>
                <a:t>78% agreed</a:t>
              </a:r>
              <a:r>
                <a:rPr lang="en-US"/>
                <a:t>,</a:t>
              </a:r>
              <a:r>
                <a:rPr b="0"/>
                <a:t> p &lt; 0.00001 → significant</a:t>
              </a:r>
              <a:endParaRPr lang="en-US"/>
            </a:p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Font typeface="Arial"/>
                <a:buChar char="•"/>
                <a:defRPr sz="2000" b="1"/>
              </a:pPr>
              <a:r>
                <a:t>Quality improvement: </a:t>
              </a:r>
              <a:r>
                <a:rPr b="0"/>
                <a:t>62% agreed, </a:t>
              </a:r>
              <a:endParaRPr lang="en-US"/>
            </a:p>
            <a:p>
              <a:pPr lvl="1" indent="0" defTabSz="889000">
                <a:lnSpc>
                  <a:spcPct val="90000"/>
                </a:lnSpc>
                <a:spcBef>
                  <a:spcPts val="300"/>
                </a:spcBef>
                <a:buSzPct val="100000"/>
                <a:defRPr sz="2000" b="1"/>
              </a:pPr>
              <a:r>
                <a:rPr lang="en-US"/>
                <a:t>    </a:t>
              </a:r>
              <a:r>
                <a:rPr>
                  <a:latin typeface="Calibri Light"/>
                </a:rPr>
                <a:t>p = 0.0098 → significant</a:t>
              </a:r>
            </a:p>
          </p:txBody>
        </p:sp>
      </p:grpSp>
      <p:pic>
        <p:nvPicPr>
          <p:cNvPr id="381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380085"/>
            <a:ext cx="2425495" cy="24254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 animBg="1" advAuto="0"/>
      <p:bldP spid="361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arallelogram 20"/>
          <p:cNvSpPr/>
          <p:nvPr/>
        </p:nvSpPr>
        <p:spPr>
          <a:xfrm>
            <a:off x="3959874" y="1000828"/>
            <a:ext cx="5069139" cy="58571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6101" y="0"/>
                </a:lnTo>
                <a:lnTo>
                  <a:pt x="21600" y="0"/>
                </a:lnTo>
                <a:lnTo>
                  <a:pt x="5499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88" name="Group 15"/>
          <p:cNvGrpSpPr/>
          <p:nvPr/>
        </p:nvGrpSpPr>
        <p:grpSpPr>
          <a:xfrm>
            <a:off x="5301913" y="2119607"/>
            <a:ext cx="2743201" cy="2743201"/>
            <a:chOff x="0" y="0"/>
            <a:chExt cx="2743200" cy="2743200"/>
          </a:xfrm>
        </p:grpSpPr>
        <p:sp>
          <p:nvSpPr>
            <p:cNvPr id="386" name="Oval 13"/>
            <p:cNvSpPr/>
            <p:nvPr/>
          </p:nvSpPr>
          <p:spPr>
            <a:xfrm>
              <a:off x="0" y="0"/>
              <a:ext cx="2743200" cy="2743200"/>
            </a:xfrm>
            <a:prstGeom prst="ellipse">
              <a:avLst/>
            </a:prstGeom>
            <a:solidFill>
              <a:srgbClr val="F2F2F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87" name="TextBox 14"/>
            <p:cNvSpPr txBox="1"/>
            <p:nvPr/>
          </p:nvSpPr>
          <p:spPr>
            <a:xfrm>
              <a:off x="310121" y="882916"/>
              <a:ext cx="2122957" cy="8503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6000" b="1" spc="-300">
                  <a:solidFill>
                    <a:schemeClr val="accent1"/>
                  </a:solidFill>
                </a:defRPr>
              </a:lvl1pPr>
            </a:lstStyle>
            <a:p>
              <a:r>
                <a:t>RQ2</a:t>
              </a:r>
            </a:p>
          </p:txBody>
        </p:sp>
      </p:grpSp>
      <p:sp>
        <p:nvSpPr>
          <p:cNvPr id="389" name="TextBox 25"/>
          <p:cNvSpPr txBox="1"/>
          <p:nvPr/>
        </p:nvSpPr>
        <p:spPr>
          <a:xfrm>
            <a:off x="7261767" y="5276808"/>
            <a:ext cx="4283431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 spc="-150">
                <a:solidFill>
                  <a:srgbClr val="595959"/>
                </a:solidFill>
              </a:defRPr>
            </a:lvl1pPr>
          </a:lstStyle>
          <a:p>
            <a:r>
              <a:t>No significant relationship found between AI usage hours and reported motivation.</a:t>
            </a:r>
          </a:p>
        </p:txBody>
      </p:sp>
      <p:sp>
        <p:nvSpPr>
          <p:cNvPr id="390" name="TextBox 26"/>
          <p:cNvSpPr txBox="1"/>
          <p:nvPr/>
        </p:nvSpPr>
        <p:spPr>
          <a:xfrm>
            <a:off x="7261767" y="4518424"/>
            <a:ext cx="4283431" cy="85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 algn="r">
              <a:defRPr sz="6000" b="1" spc="-300">
                <a:solidFill>
                  <a:schemeClr val="accent2"/>
                </a:solidFill>
              </a:defRPr>
            </a:lvl1pPr>
          </a:lstStyle>
          <a:p>
            <a:r>
              <a:t>Interpretation!</a:t>
            </a:r>
          </a:p>
        </p:txBody>
      </p:sp>
      <p:sp>
        <p:nvSpPr>
          <p:cNvPr id="391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392" name="TextBox 12"/>
          <p:cNvSpPr txBox="1"/>
          <p:nvPr/>
        </p:nvSpPr>
        <p:spPr>
          <a:xfrm>
            <a:off x="646423" y="140344"/>
            <a:ext cx="10269772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Analytic Inference – RQ2: Motivation &amp; AI Usage (Logistic Regression)</a:t>
            </a:r>
          </a:p>
        </p:txBody>
      </p:sp>
      <p:sp>
        <p:nvSpPr>
          <p:cNvPr id="393" name="Freeform 21"/>
          <p:cNvSpPr/>
          <p:nvPr/>
        </p:nvSpPr>
        <p:spPr>
          <a:xfrm>
            <a:off x="3316906" y="1014665"/>
            <a:ext cx="546512" cy="3654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50" y="15084"/>
                </a:moveTo>
                <a:lnTo>
                  <a:pt x="11465" y="15250"/>
                </a:lnTo>
                <a:lnTo>
                  <a:pt x="11293" y="15442"/>
                </a:lnTo>
                <a:lnTo>
                  <a:pt x="11144" y="15658"/>
                </a:lnTo>
                <a:lnTo>
                  <a:pt x="11020" y="15900"/>
                </a:lnTo>
                <a:lnTo>
                  <a:pt x="10915" y="16157"/>
                </a:lnTo>
                <a:lnTo>
                  <a:pt x="10842" y="16424"/>
                </a:lnTo>
                <a:lnTo>
                  <a:pt x="10791" y="16696"/>
                </a:lnTo>
                <a:lnTo>
                  <a:pt x="10776" y="16979"/>
                </a:lnTo>
                <a:lnTo>
                  <a:pt x="10776" y="20632"/>
                </a:lnTo>
                <a:lnTo>
                  <a:pt x="19029" y="20632"/>
                </a:lnTo>
                <a:lnTo>
                  <a:pt x="19029" y="16979"/>
                </a:lnTo>
                <a:lnTo>
                  <a:pt x="19018" y="16696"/>
                </a:lnTo>
                <a:lnTo>
                  <a:pt x="18971" y="16424"/>
                </a:lnTo>
                <a:lnTo>
                  <a:pt x="18894" y="16157"/>
                </a:lnTo>
                <a:lnTo>
                  <a:pt x="18788" y="15900"/>
                </a:lnTo>
                <a:lnTo>
                  <a:pt x="18665" y="15658"/>
                </a:lnTo>
                <a:lnTo>
                  <a:pt x="18512" y="15442"/>
                </a:lnTo>
                <a:lnTo>
                  <a:pt x="18348" y="15250"/>
                </a:lnTo>
                <a:lnTo>
                  <a:pt x="18158" y="15084"/>
                </a:lnTo>
                <a:lnTo>
                  <a:pt x="17863" y="15129"/>
                </a:lnTo>
                <a:lnTo>
                  <a:pt x="17831" y="15583"/>
                </a:lnTo>
                <a:lnTo>
                  <a:pt x="17758" y="16026"/>
                </a:lnTo>
                <a:lnTo>
                  <a:pt x="17652" y="16455"/>
                </a:lnTo>
                <a:lnTo>
                  <a:pt x="17517" y="16853"/>
                </a:lnTo>
                <a:lnTo>
                  <a:pt x="17354" y="17226"/>
                </a:lnTo>
                <a:lnTo>
                  <a:pt x="17161" y="17568"/>
                </a:lnTo>
                <a:lnTo>
                  <a:pt x="16946" y="17886"/>
                </a:lnTo>
                <a:lnTo>
                  <a:pt x="16709" y="18173"/>
                </a:lnTo>
                <a:lnTo>
                  <a:pt x="16447" y="18420"/>
                </a:lnTo>
                <a:lnTo>
                  <a:pt x="16174" y="18627"/>
                </a:lnTo>
                <a:lnTo>
                  <a:pt x="15871" y="18793"/>
                </a:lnTo>
                <a:lnTo>
                  <a:pt x="15562" y="18919"/>
                </a:lnTo>
                <a:lnTo>
                  <a:pt x="15241" y="18989"/>
                </a:lnTo>
                <a:lnTo>
                  <a:pt x="14906" y="19020"/>
                </a:lnTo>
                <a:lnTo>
                  <a:pt x="14571" y="18989"/>
                </a:lnTo>
                <a:lnTo>
                  <a:pt x="14243" y="18919"/>
                </a:lnTo>
                <a:lnTo>
                  <a:pt x="13937" y="18793"/>
                </a:lnTo>
                <a:lnTo>
                  <a:pt x="13642" y="18627"/>
                </a:lnTo>
                <a:lnTo>
                  <a:pt x="13358" y="18420"/>
                </a:lnTo>
                <a:lnTo>
                  <a:pt x="13096" y="18173"/>
                </a:lnTo>
                <a:lnTo>
                  <a:pt x="12863" y="17886"/>
                </a:lnTo>
                <a:lnTo>
                  <a:pt x="12645" y="17568"/>
                </a:lnTo>
                <a:lnTo>
                  <a:pt x="12455" y="17226"/>
                </a:lnTo>
                <a:lnTo>
                  <a:pt x="12291" y="16853"/>
                </a:lnTo>
                <a:lnTo>
                  <a:pt x="12153" y="16455"/>
                </a:lnTo>
                <a:lnTo>
                  <a:pt x="12047" y="16026"/>
                </a:lnTo>
                <a:lnTo>
                  <a:pt x="11982" y="15583"/>
                </a:lnTo>
                <a:lnTo>
                  <a:pt x="11945" y="15129"/>
                </a:lnTo>
                <a:lnTo>
                  <a:pt x="11650" y="15084"/>
                </a:lnTo>
                <a:close/>
                <a:moveTo>
                  <a:pt x="8999" y="14413"/>
                </a:moveTo>
                <a:lnTo>
                  <a:pt x="8842" y="14635"/>
                </a:lnTo>
                <a:lnTo>
                  <a:pt x="8679" y="14887"/>
                </a:lnTo>
                <a:lnTo>
                  <a:pt x="8504" y="15149"/>
                </a:lnTo>
                <a:lnTo>
                  <a:pt x="8307" y="15447"/>
                </a:lnTo>
                <a:lnTo>
                  <a:pt x="8110" y="15739"/>
                </a:lnTo>
                <a:lnTo>
                  <a:pt x="7914" y="16021"/>
                </a:lnTo>
                <a:lnTo>
                  <a:pt x="7717" y="16273"/>
                </a:lnTo>
                <a:lnTo>
                  <a:pt x="7513" y="16510"/>
                </a:lnTo>
                <a:lnTo>
                  <a:pt x="7309" y="16696"/>
                </a:lnTo>
                <a:lnTo>
                  <a:pt x="7105" y="16843"/>
                </a:lnTo>
                <a:lnTo>
                  <a:pt x="6901" y="16933"/>
                </a:lnTo>
                <a:lnTo>
                  <a:pt x="6694" y="16969"/>
                </a:lnTo>
                <a:lnTo>
                  <a:pt x="6490" y="16933"/>
                </a:lnTo>
                <a:lnTo>
                  <a:pt x="6279" y="16843"/>
                </a:lnTo>
                <a:lnTo>
                  <a:pt x="6078" y="16696"/>
                </a:lnTo>
                <a:lnTo>
                  <a:pt x="5874" y="16510"/>
                </a:lnTo>
                <a:lnTo>
                  <a:pt x="5678" y="16273"/>
                </a:lnTo>
                <a:lnTo>
                  <a:pt x="5474" y="16021"/>
                </a:lnTo>
                <a:lnTo>
                  <a:pt x="5277" y="15739"/>
                </a:lnTo>
                <a:lnTo>
                  <a:pt x="5080" y="15447"/>
                </a:lnTo>
                <a:lnTo>
                  <a:pt x="4891" y="15149"/>
                </a:lnTo>
                <a:lnTo>
                  <a:pt x="4713" y="14887"/>
                </a:lnTo>
                <a:lnTo>
                  <a:pt x="4541" y="14635"/>
                </a:lnTo>
                <a:lnTo>
                  <a:pt x="4385" y="14413"/>
                </a:lnTo>
                <a:lnTo>
                  <a:pt x="3704" y="14807"/>
                </a:lnTo>
                <a:lnTo>
                  <a:pt x="3678" y="14822"/>
                </a:lnTo>
                <a:lnTo>
                  <a:pt x="3482" y="14943"/>
                </a:lnTo>
                <a:lnTo>
                  <a:pt x="3296" y="15104"/>
                </a:lnTo>
                <a:lnTo>
                  <a:pt x="3121" y="15305"/>
                </a:lnTo>
                <a:lnTo>
                  <a:pt x="2968" y="15537"/>
                </a:lnTo>
                <a:lnTo>
                  <a:pt x="2833" y="15799"/>
                </a:lnTo>
                <a:lnTo>
                  <a:pt x="2720" y="16082"/>
                </a:lnTo>
                <a:lnTo>
                  <a:pt x="2637" y="16384"/>
                </a:lnTo>
                <a:lnTo>
                  <a:pt x="2582" y="16681"/>
                </a:lnTo>
                <a:lnTo>
                  <a:pt x="2564" y="16979"/>
                </a:lnTo>
                <a:lnTo>
                  <a:pt x="2564" y="20632"/>
                </a:lnTo>
                <a:lnTo>
                  <a:pt x="10077" y="20632"/>
                </a:lnTo>
                <a:lnTo>
                  <a:pt x="10077" y="16979"/>
                </a:lnTo>
                <a:lnTo>
                  <a:pt x="10095" y="16591"/>
                </a:lnTo>
                <a:lnTo>
                  <a:pt x="10154" y="16208"/>
                </a:lnTo>
                <a:lnTo>
                  <a:pt x="10252" y="15830"/>
                </a:lnTo>
                <a:lnTo>
                  <a:pt x="10383" y="15477"/>
                </a:lnTo>
                <a:lnTo>
                  <a:pt x="10226" y="15260"/>
                </a:lnTo>
                <a:lnTo>
                  <a:pt x="10063" y="15069"/>
                </a:lnTo>
                <a:lnTo>
                  <a:pt x="9884" y="14922"/>
                </a:lnTo>
                <a:lnTo>
                  <a:pt x="9709" y="14822"/>
                </a:lnTo>
                <a:lnTo>
                  <a:pt x="9684" y="14807"/>
                </a:lnTo>
                <a:lnTo>
                  <a:pt x="8999" y="14413"/>
                </a:lnTo>
                <a:close/>
                <a:moveTo>
                  <a:pt x="5466" y="13511"/>
                </a:moveTo>
                <a:lnTo>
                  <a:pt x="5401" y="13698"/>
                </a:lnTo>
                <a:lnTo>
                  <a:pt x="5328" y="13874"/>
                </a:lnTo>
                <a:lnTo>
                  <a:pt x="5252" y="14015"/>
                </a:lnTo>
                <a:lnTo>
                  <a:pt x="5164" y="14141"/>
                </a:lnTo>
                <a:lnTo>
                  <a:pt x="5408" y="14504"/>
                </a:lnTo>
                <a:lnTo>
                  <a:pt x="5521" y="14681"/>
                </a:lnTo>
                <a:lnTo>
                  <a:pt x="5638" y="14852"/>
                </a:lnTo>
                <a:lnTo>
                  <a:pt x="5761" y="15033"/>
                </a:lnTo>
                <a:lnTo>
                  <a:pt x="5885" y="15220"/>
                </a:lnTo>
                <a:lnTo>
                  <a:pt x="6016" y="15396"/>
                </a:lnTo>
                <a:lnTo>
                  <a:pt x="6144" y="15557"/>
                </a:lnTo>
                <a:lnTo>
                  <a:pt x="6268" y="15704"/>
                </a:lnTo>
                <a:lnTo>
                  <a:pt x="6384" y="15820"/>
                </a:lnTo>
                <a:lnTo>
                  <a:pt x="6497" y="15920"/>
                </a:lnTo>
                <a:lnTo>
                  <a:pt x="6603" y="15981"/>
                </a:lnTo>
                <a:lnTo>
                  <a:pt x="6694" y="16001"/>
                </a:lnTo>
                <a:lnTo>
                  <a:pt x="6785" y="15981"/>
                </a:lnTo>
                <a:lnTo>
                  <a:pt x="6890" y="15920"/>
                </a:lnTo>
                <a:lnTo>
                  <a:pt x="7000" y="15820"/>
                </a:lnTo>
                <a:lnTo>
                  <a:pt x="7120" y="15704"/>
                </a:lnTo>
                <a:lnTo>
                  <a:pt x="7244" y="15557"/>
                </a:lnTo>
                <a:lnTo>
                  <a:pt x="7375" y="15396"/>
                </a:lnTo>
                <a:lnTo>
                  <a:pt x="7499" y="15215"/>
                </a:lnTo>
                <a:lnTo>
                  <a:pt x="7630" y="15033"/>
                </a:lnTo>
                <a:lnTo>
                  <a:pt x="7754" y="14852"/>
                </a:lnTo>
                <a:lnTo>
                  <a:pt x="7874" y="14681"/>
                </a:lnTo>
                <a:lnTo>
                  <a:pt x="7979" y="14504"/>
                </a:lnTo>
                <a:lnTo>
                  <a:pt x="8220" y="14141"/>
                </a:lnTo>
                <a:lnTo>
                  <a:pt x="8143" y="14015"/>
                </a:lnTo>
                <a:lnTo>
                  <a:pt x="8056" y="13874"/>
                </a:lnTo>
                <a:lnTo>
                  <a:pt x="7983" y="13698"/>
                </a:lnTo>
                <a:lnTo>
                  <a:pt x="7917" y="13511"/>
                </a:lnTo>
                <a:lnTo>
                  <a:pt x="7637" y="13663"/>
                </a:lnTo>
                <a:lnTo>
                  <a:pt x="7335" y="13783"/>
                </a:lnTo>
                <a:lnTo>
                  <a:pt x="7022" y="13854"/>
                </a:lnTo>
                <a:lnTo>
                  <a:pt x="6694" y="13879"/>
                </a:lnTo>
                <a:lnTo>
                  <a:pt x="6373" y="13854"/>
                </a:lnTo>
                <a:lnTo>
                  <a:pt x="6056" y="13783"/>
                </a:lnTo>
                <a:lnTo>
                  <a:pt x="5754" y="13663"/>
                </a:lnTo>
                <a:lnTo>
                  <a:pt x="5466" y="13511"/>
                </a:lnTo>
                <a:close/>
                <a:moveTo>
                  <a:pt x="14010" y="13164"/>
                </a:moveTo>
                <a:lnTo>
                  <a:pt x="13963" y="13400"/>
                </a:lnTo>
                <a:lnTo>
                  <a:pt x="13890" y="13647"/>
                </a:lnTo>
                <a:lnTo>
                  <a:pt x="13799" y="13879"/>
                </a:lnTo>
                <a:lnTo>
                  <a:pt x="13686" y="14116"/>
                </a:lnTo>
                <a:lnTo>
                  <a:pt x="13555" y="14333"/>
                </a:lnTo>
                <a:lnTo>
                  <a:pt x="13406" y="14544"/>
                </a:lnTo>
                <a:lnTo>
                  <a:pt x="13242" y="14726"/>
                </a:lnTo>
                <a:lnTo>
                  <a:pt x="13060" y="14877"/>
                </a:lnTo>
                <a:lnTo>
                  <a:pt x="12863" y="15003"/>
                </a:lnTo>
                <a:lnTo>
                  <a:pt x="12645" y="15094"/>
                </a:lnTo>
                <a:lnTo>
                  <a:pt x="12677" y="15502"/>
                </a:lnTo>
                <a:lnTo>
                  <a:pt x="12750" y="15885"/>
                </a:lnTo>
                <a:lnTo>
                  <a:pt x="12856" y="16253"/>
                </a:lnTo>
                <a:lnTo>
                  <a:pt x="12994" y="16601"/>
                </a:lnTo>
                <a:lnTo>
                  <a:pt x="13158" y="16908"/>
                </a:lnTo>
                <a:lnTo>
                  <a:pt x="13347" y="17190"/>
                </a:lnTo>
                <a:lnTo>
                  <a:pt x="13562" y="17442"/>
                </a:lnTo>
                <a:lnTo>
                  <a:pt x="13799" y="17649"/>
                </a:lnTo>
                <a:lnTo>
                  <a:pt x="14054" y="17820"/>
                </a:lnTo>
                <a:lnTo>
                  <a:pt x="14324" y="17951"/>
                </a:lnTo>
                <a:lnTo>
                  <a:pt x="14604" y="18032"/>
                </a:lnTo>
                <a:lnTo>
                  <a:pt x="14906" y="18057"/>
                </a:lnTo>
                <a:lnTo>
                  <a:pt x="15201" y="18032"/>
                </a:lnTo>
                <a:lnTo>
                  <a:pt x="15485" y="17951"/>
                </a:lnTo>
                <a:lnTo>
                  <a:pt x="15758" y="17820"/>
                </a:lnTo>
                <a:lnTo>
                  <a:pt x="16013" y="17649"/>
                </a:lnTo>
                <a:lnTo>
                  <a:pt x="16243" y="17442"/>
                </a:lnTo>
                <a:lnTo>
                  <a:pt x="16461" y="17190"/>
                </a:lnTo>
                <a:lnTo>
                  <a:pt x="16651" y="16908"/>
                </a:lnTo>
                <a:lnTo>
                  <a:pt x="16815" y="16601"/>
                </a:lnTo>
                <a:lnTo>
                  <a:pt x="16953" y="16253"/>
                </a:lnTo>
                <a:lnTo>
                  <a:pt x="17059" y="15885"/>
                </a:lnTo>
                <a:lnTo>
                  <a:pt x="17128" y="15502"/>
                </a:lnTo>
                <a:lnTo>
                  <a:pt x="17161" y="15094"/>
                </a:lnTo>
                <a:lnTo>
                  <a:pt x="16953" y="15003"/>
                </a:lnTo>
                <a:lnTo>
                  <a:pt x="16749" y="14877"/>
                </a:lnTo>
                <a:lnTo>
                  <a:pt x="16567" y="14726"/>
                </a:lnTo>
                <a:lnTo>
                  <a:pt x="16403" y="14544"/>
                </a:lnTo>
                <a:lnTo>
                  <a:pt x="16250" y="14333"/>
                </a:lnTo>
                <a:lnTo>
                  <a:pt x="16119" y="14116"/>
                </a:lnTo>
                <a:lnTo>
                  <a:pt x="16010" y="13879"/>
                </a:lnTo>
                <a:lnTo>
                  <a:pt x="15915" y="13647"/>
                </a:lnTo>
                <a:lnTo>
                  <a:pt x="15846" y="13400"/>
                </a:lnTo>
                <a:lnTo>
                  <a:pt x="15798" y="13164"/>
                </a:lnTo>
                <a:lnTo>
                  <a:pt x="15511" y="13274"/>
                </a:lnTo>
                <a:lnTo>
                  <a:pt x="15216" y="13335"/>
                </a:lnTo>
                <a:lnTo>
                  <a:pt x="14906" y="13355"/>
                </a:lnTo>
                <a:lnTo>
                  <a:pt x="14600" y="13335"/>
                </a:lnTo>
                <a:lnTo>
                  <a:pt x="14298" y="13274"/>
                </a:lnTo>
                <a:lnTo>
                  <a:pt x="14010" y="13164"/>
                </a:lnTo>
                <a:close/>
                <a:moveTo>
                  <a:pt x="6169" y="7902"/>
                </a:moveTo>
                <a:lnTo>
                  <a:pt x="5827" y="7917"/>
                </a:lnTo>
                <a:lnTo>
                  <a:pt x="5474" y="7958"/>
                </a:lnTo>
                <a:lnTo>
                  <a:pt x="5095" y="8028"/>
                </a:lnTo>
                <a:lnTo>
                  <a:pt x="4694" y="8129"/>
                </a:lnTo>
                <a:lnTo>
                  <a:pt x="4640" y="8280"/>
                </a:lnTo>
                <a:lnTo>
                  <a:pt x="4581" y="8482"/>
                </a:lnTo>
                <a:lnTo>
                  <a:pt x="4523" y="8709"/>
                </a:lnTo>
                <a:lnTo>
                  <a:pt x="4476" y="8971"/>
                </a:lnTo>
                <a:lnTo>
                  <a:pt x="4443" y="9243"/>
                </a:lnTo>
                <a:lnTo>
                  <a:pt x="4432" y="9525"/>
                </a:lnTo>
                <a:lnTo>
                  <a:pt x="4432" y="9787"/>
                </a:lnTo>
                <a:lnTo>
                  <a:pt x="4450" y="10200"/>
                </a:lnTo>
                <a:lnTo>
                  <a:pt x="4509" y="10608"/>
                </a:lnTo>
                <a:lnTo>
                  <a:pt x="4607" y="11002"/>
                </a:lnTo>
                <a:lnTo>
                  <a:pt x="4738" y="11364"/>
                </a:lnTo>
                <a:lnTo>
                  <a:pt x="4902" y="11687"/>
                </a:lnTo>
                <a:lnTo>
                  <a:pt x="5095" y="11994"/>
                </a:lnTo>
                <a:lnTo>
                  <a:pt x="5310" y="12262"/>
                </a:lnTo>
                <a:lnTo>
                  <a:pt x="5554" y="12483"/>
                </a:lnTo>
                <a:lnTo>
                  <a:pt x="5816" y="12665"/>
                </a:lnTo>
                <a:lnTo>
                  <a:pt x="6097" y="12801"/>
                </a:lnTo>
                <a:lnTo>
                  <a:pt x="6392" y="12886"/>
                </a:lnTo>
                <a:lnTo>
                  <a:pt x="6694" y="12912"/>
                </a:lnTo>
                <a:lnTo>
                  <a:pt x="7000" y="12886"/>
                </a:lnTo>
                <a:lnTo>
                  <a:pt x="7295" y="12801"/>
                </a:lnTo>
                <a:lnTo>
                  <a:pt x="7579" y="12665"/>
                </a:lnTo>
                <a:lnTo>
                  <a:pt x="7841" y="12483"/>
                </a:lnTo>
                <a:lnTo>
                  <a:pt x="8078" y="12262"/>
                </a:lnTo>
                <a:lnTo>
                  <a:pt x="8293" y="11994"/>
                </a:lnTo>
                <a:lnTo>
                  <a:pt x="8489" y="11687"/>
                </a:lnTo>
                <a:lnTo>
                  <a:pt x="8646" y="11364"/>
                </a:lnTo>
                <a:lnTo>
                  <a:pt x="8784" y="11002"/>
                </a:lnTo>
                <a:lnTo>
                  <a:pt x="8875" y="10608"/>
                </a:lnTo>
                <a:lnTo>
                  <a:pt x="8941" y="10200"/>
                </a:lnTo>
                <a:lnTo>
                  <a:pt x="8963" y="9787"/>
                </a:lnTo>
                <a:lnTo>
                  <a:pt x="8963" y="8981"/>
                </a:lnTo>
                <a:lnTo>
                  <a:pt x="8864" y="8890"/>
                </a:lnTo>
                <a:lnTo>
                  <a:pt x="8737" y="8779"/>
                </a:lnTo>
                <a:lnTo>
                  <a:pt x="8588" y="8663"/>
                </a:lnTo>
                <a:lnTo>
                  <a:pt x="8405" y="8527"/>
                </a:lnTo>
                <a:lnTo>
                  <a:pt x="8194" y="8401"/>
                </a:lnTo>
                <a:lnTo>
                  <a:pt x="7950" y="8275"/>
                </a:lnTo>
                <a:lnTo>
                  <a:pt x="7761" y="8189"/>
                </a:lnTo>
                <a:lnTo>
                  <a:pt x="7546" y="8119"/>
                </a:lnTo>
                <a:lnTo>
                  <a:pt x="7309" y="8048"/>
                </a:lnTo>
                <a:lnTo>
                  <a:pt x="7062" y="7983"/>
                </a:lnTo>
                <a:lnTo>
                  <a:pt x="6778" y="7937"/>
                </a:lnTo>
                <a:lnTo>
                  <a:pt x="6483" y="7912"/>
                </a:lnTo>
                <a:lnTo>
                  <a:pt x="6169" y="7902"/>
                </a:lnTo>
                <a:close/>
                <a:moveTo>
                  <a:pt x="16407" y="7232"/>
                </a:moveTo>
                <a:lnTo>
                  <a:pt x="16177" y="7413"/>
                </a:lnTo>
                <a:lnTo>
                  <a:pt x="15930" y="7610"/>
                </a:lnTo>
                <a:lnTo>
                  <a:pt x="15660" y="7811"/>
                </a:lnTo>
                <a:lnTo>
                  <a:pt x="15372" y="8008"/>
                </a:lnTo>
                <a:lnTo>
                  <a:pt x="15059" y="8220"/>
                </a:lnTo>
                <a:lnTo>
                  <a:pt x="14724" y="8406"/>
                </a:lnTo>
                <a:lnTo>
                  <a:pt x="14364" y="8598"/>
                </a:lnTo>
                <a:lnTo>
                  <a:pt x="13970" y="8769"/>
                </a:lnTo>
                <a:lnTo>
                  <a:pt x="13555" y="8925"/>
                </a:lnTo>
                <a:lnTo>
                  <a:pt x="13111" y="9061"/>
                </a:lnTo>
                <a:lnTo>
                  <a:pt x="12637" y="9162"/>
                </a:lnTo>
                <a:lnTo>
                  <a:pt x="12637" y="9258"/>
                </a:lnTo>
                <a:lnTo>
                  <a:pt x="12666" y="9686"/>
                </a:lnTo>
                <a:lnTo>
                  <a:pt x="12725" y="10094"/>
                </a:lnTo>
                <a:lnTo>
                  <a:pt x="12823" y="10483"/>
                </a:lnTo>
                <a:lnTo>
                  <a:pt x="12954" y="10835"/>
                </a:lnTo>
                <a:lnTo>
                  <a:pt x="13111" y="11173"/>
                </a:lnTo>
                <a:lnTo>
                  <a:pt x="13307" y="11470"/>
                </a:lnTo>
                <a:lnTo>
                  <a:pt x="13522" y="11742"/>
                </a:lnTo>
                <a:lnTo>
                  <a:pt x="13759" y="11959"/>
                </a:lnTo>
                <a:lnTo>
                  <a:pt x="14021" y="12141"/>
                </a:lnTo>
                <a:lnTo>
                  <a:pt x="14305" y="12277"/>
                </a:lnTo>
                <a:lnTo>
                  <a:pt x="14600" y="12357"/>
                </a:lnTo>
                <a:lnTo>
                  <a:pt x="14906" y="12398"/>
                </a:lnTo>
                <a:lnTo>
                  <a:pt x="15208" y="12357"/>
                </a:lnTo>
                <a:lnTo>
                  <a:pt x="15503" y="12277"/>
                </a:lnTo>
                <a:lnTo>
                  <a:pt x="15784" y="12141"/>
                </a:lnTo>
                <a:lnTo>
                  <a:pt x="16046" y="11959"/>
                </a:lnTo>
                <a:lnTo>
                  <a:pt x="16283" y="11742"/>
                </a:lnTo>
                <a:lnTo>
                  <a:pt x="16505" y="11470"/>
                </a:lnTo>
                <a:lnTo>
                  <a:pt x="16698" y="11173"/>
                </a:lnTo>
                <a:lnTo>
                  <a:pt x="16862" y="10835"/>
                </a:lnTo>
                <a:lnTo>
                  <a:pt x="16993" y="10483"/>
                </a:lnTo>
                <a:lnTo>
                  <a:pt x="17084" y="10094"/>
                </a:lnTo>
                <a:lnTo>
                  <a:pt x="17150" y="9686"/>
                </a:lnTo>
                <a:lnTo>
                  <a:pt x="17168" y="9258"/>
                </a:lnTo>
                <a:lnTo>
                  <a:pt x="17157" y="8945"/>
                </a:lnTo>
                <a:lnTo>
                  <a:pt x="17117" y="8633"/>
                </a:lnTo>
                <a:lnTo>
                  <a:pt x="17051" y="8346"/>
                </a:lnTo>
                <a:lnTo>
                  <a:pt x="16964" y="8074"/>
                </a:lnTo>
                <a:lnTo>
                  <a:pt x="16855" y="7822"/>
                </a:lnTo>
                <a:lnTo>
                  <a:pt x="16724" y="7595"/>
                </a:lnTo>
                <a:lnTo>
                  <a:pt x="16571" y="7393"/>
                </a:lnTo>
                <a:lnTo>
                  <a:pt x="16407" y="7232"/>
                </a:lnTo>
                <a:close/>
                <a:moveTo>
                  <a:pt x="14906" y="4586"/>
                </a:moveTo>
                <a:lnTo>
                  <a:pt x="14535" y="4611"/>
                </a:lnTo>
                <a:lnTo>
                  <a:pt x="14178" y="4687"/>
                </a:lnTo>
                <a:lnTo>
                  <a:pt x="13839" y="4803"/>
                </a:lnTo>
                <a:lnTo>
                  <a:pt x="13511" y="4964"/>
                </a:lnTo>
                <a:lnTo>
                  <a:pt x="13202" y="5176"/>
                </a:lnTo>
                <a:lnTo>
                  <a:pt x="12907" y="5408"/>
                </a:lnTo>
                <a:lnTo>
                  <a:pt x="12637" y="5690"/>
                </a:lnTo>
                <a:lnTo>
                  <a:pt x="12397" y="5997"/>
                </a:lnTo>
                <a:lnTo>
                  <a:pt x="12178" y="6335"/>
                </a:lnTo>
                <a:lnTo>
                  <a:pt x="11989" y="6698"/>
                </a:lnTo>
                <a:lnTo>
                  <a:pt x="11825" y="7086"/>
                </a:lnTo>
                <a:lnTo>
                  <a:pt x="11694" y="7504"/>
                </a:lnTo>
                <a:lnTo>
                  <a:pt x="11603" y="7937"/>
                </a:lnTo>
                <a:lnTo>
                  <a:pt x="11545" y="8381"/>
                </a:lnTo>
                <a:lnTo>
                  <a:pt x="11523" y="8845"/>
                </a:lnTo>
                <a:lnTo>
                  <a:pt x="11523" y="10074"/>
                </a:lnTo>
                <a:lnTo>
                  <a:pt x="11519" y="10603"/>
                </a:lnTo>
                <a:lnTo>
                  <a:pt x="11490" y="11092"/>
                </a:lnTo>
                <a:lnTo>
                  <a:pt x="11457" y="11526"/>
                </a:lnTo>
                <a:lnTo>
                  <a:pt x="11414" y="11934"/>
                </a:lnTo>
                <a:lnTo>
                  <a:pt x="11359" y="12297"/>
                </a:lnTo>
                <a:lnTo>
                  <a:pt x="11293" y="12629"/>
                </a:lnTo>
                <a:lnTo>
                  <a:pt x="11228" y="12922"/>
                </a:lnTo>
                <a:lnTo>
                  <a:pt x="11159" y="13184"/>
                </a:lnTo>
                <a:lnTo>
                  <a:pt x="11086" y="13411"/>
                </a:lnTo>
                <a:lnTo>
                  <a:pt x="11013" y="13607"/>
                </a:lnTo>
                <a:lnTo>
                  <a:pt x="10940" y="13783"/>
                </a:lnTo>
                <a:lnTo>
                  <a:pt x="11064" y="13864"/>
                </a:lnTo>
                <a:lnTo>
                  <a:pt x="11217" y="13945"/>
                </a:lnTo>
                <a:lnTo>
                  <a:pt x="11388" y="14015"/>
                </a:lnTo>
                <a:lnTo>
                  <a:pt x="11585" y="14081"/>
                </a:lnTo>
                <a:lnTo>
                  <a:pt x="11792" y="14136"/>
                </a:lnTo>
                <a:lnTo>
                  <a:pt x="12036" y="14172"/>
                </a:lnTo>
                <a:lnTo>
                  <a:pt x="12291" y="14187"/>
                </a:lnTo>
                <a:lnTo>
                  <a:pt x="12463" y="14161"/>
                </a:lnTo>
                <a:lnTo>
                  <a:pt x="12619" y="14096"/>
                </a:lnTo>
                <a:lnTo>
                  <a:pt x="12758" y="14000"/>
                </a:lnTo>
                <a:lnTo>
                  <a:pt x="12889" y="13879"/>
                </a:lnTo>
                <a:lnTo>
                  <a:pt x="13005" y="13738"/>
                </a:lnTo>
                <a:lnTo>
                  <a:pt x="13103" y="13572"/>
                </a:lnTo>
                <a:lnTo>
                  <a:pt x="13184" y="13411"/>
                </a:lnTo>
                <a:lnTo>
                  <a:pt x="13249" y="13244"/>
                </a:lnTo>
                <a:lnTo>
                  <a:pt x="13300" y="13093"/>
                </a:lnTo>
                <a:lnTo>
                  <a:pt x="13326" y="12947"/>
                </a:lnTo>
                <a:lnTo>
                  <a:pt x="13340" y="12821"/>
                </a:lnTo>
                <a:lnTo>
                  <a:pt x="13340" y="12740"/>
                </a:lnTo>
                <a:lnTo>
                  <a:pt x="13071" y="12478"/>
                </a:lnTo>
                <a:lnTo>
                  <a:pt x="12830" y="12176"/>
                </a:lnTo>
                <a:lnTo>
                  <a:pt x="12605" y="11843"/>
                </a:lnTo>
                <a:lnTo>
                  <a:pt x="12408" y="11480"/>
                </a:lnTo>
                <a:lnTo>
                  <a:pt x="12251" y="11082"/>
                </a:lnTo>
                <a:lnTo>
                  <a:pt x="12120" y="10654"/>
                </a:lnTo>
                <a:lnTo>
                  <a:pt x="12022" y="10210"/>
                </a:lnTo>
                <a:lnTo>
                  <a:pt x="11964" y="9752"/>
                </a:lnTo>
                <a:lnTo>
                  <a:pt x="11945" y="9258"/>
                </a:lnTo>
                <a:lnTo>
                  <a:pt x="11945" y="8734"/>
                </a:lnTo>
                <a:lnTo>
                  <a:pt x="11956" y="8598"/>
                </a:lnTo>
                <a:lnTo>
                  <a:pt x="12004" y="8472"/>
                </a:lnTo>
                <a:lnTo>
                  <a:pt x="12069" y="8366"/>
                </a:lnTo>
                <a:lnTo>
                  <a:pt x="12153" y="8290"/>
                </a:lnTo>
                <a:lnTo>
                  <a:pt x="12251" y="8255"/>
                </a:lnTo>
                <a:lnTo>
                  <a:pt x="12703" y="8174"/>
                </a:lnTo>
                <a:lnTo>
                  <a:pt x="13129" y="8063"/>
                </a:lnTo>
                <a:lnTo>
                  <a:pt x="13530" y="7937"/>
                </a:lnTo>
                <a:lnTo>
                  <a:pt x="13905" y="7791"/>
                </a:lnTo>
                <a:lnTo>
                  <a:pt x="14251" y="7630"/>
                </a:lnTo>
                <a:lnTo>
                  <a:pt x="14571" y="7449"/>
                </a:lnTo>
                <a:lnTo>
                  <a:pt x="14873" y="7267"/>
                </a:lnTo>
                <a:lnTo>
                  <a:pt x="15161" y="7076"/>
                </a:lnTo>
                <a:lnTo>
                  <a:pt x="15423" y="6884"/>
                </a:lnTo>
                <a:lnTo>
                  <a:pt x="15675" y="6698"/>
                </a:lnTo>
                <a:lnTo>
                  <a:pt x="15904" y="6516"/>
                </a:lnTo>
                <a:lnTo>
                  <a:pt x="16119" y="6335"/>
                </a:lnTo>
                <a:lnTo>
                  <a:pt x="16217" y="6259"/>
                </a:lnTo>
                <a:lnTo>
                  <a:pt x="16323" y="6199"/>
                </a:lnTo>
                <a:lnTo>
                  <a:pt x="16436" y="6199"/>
                </a:lnTo>
                <a:lnTo>
                  <a:pt x="16538" y="6234"/>
                </a:lnTo>
                <a:lnTo>
                  <a:pt x="16775" y="6405"/>
                </a:lnTo>
                <a:lnTo>
                  <a:pt x="16993" y="6617"/>
                </a:lnTo>
                <a:lnTo>
                  <a:pt x="17182" y="6859"/>
                </a:lnTo>
                <a:lnTo>
                  <a:pt x="17357" y="7131"/>
                </a:lnTo>
                <a:lnTo>
                  <a:pt x="17510" y="7439"/>
                </a:lnTo>
                <a:lnTo>
                  <a:pt x="17634" y="7766"/>
                </a:lnTo>
                <a:lnTo>
                  <a:pt x="17732" y="8119"/>
                </a:lnTo>
                <a:lnTo>
                  <a:pt x="17805" y="8482"/>
                </a:lnTo>
                <a:lnTo>
                  <a:pt x="17849" y="8870"/>
                </a:lnTo>
                <a:lnTo>
                  <a:pt x="17871" y="9258"/>
                </a:lnTo>
                <a:lnTo>
                  <a:pt x="17845" y="9752"/>
                </a:lnTo>
                <a:lnTo>
                  <a:pt x="17783" y="10210"/>
                </a:lnTo>
                <a:lnTo>
                  <a:pt x="17692" y="10654"/>
                </a:lnTo>
                <a:lnTo>
                  <a:pt x="17561" y="11082"/>
                </a:lnTo>
                <a:lnTo>
                  <a:pt x="17397" y="11480"/>
                </a:lnTo>
                <a:lnTo>
                  <a:pt x="17201" y="11843"/>
                </a:lnTo>
                <a:lnTo>
                  <a:pt x="16978" y="12176"/>
                </a:lnTo>
                <a:lnTo>
                  <a:pt x="16734" y="12478"/>
                </a:lnTo>
                <a:lnTo>
                  <a:pt x="16469" y="12740"/>
                </a:lnTo>
                <a:lnTo>
                  <a:pt x="16469" y="12786"/>
                </a:lnTo>
                <a:lnTo>
                  <a:pt x="16472" y="12821"/>
                </a:lnTo>
                <a:lnTo>
                  <a:pt x="16480" y="12947"/>
                </a:lnTo>
                <a:lnTo>
                  <a:pt x="16512" y="13093"/>
                </a:lnTo>
                <a:lnTo>
                  <a:pt x="16560" y="13244"/>
                </a:lnTo>
                <a:lnTo>
                  <a:pt x="16625" y="13411"/>
                </a:lnTo>
                <a:lnTo>
                  <a:pt x="16702" y="13572"/>
                </a:lnTo>
                <a:lnTo>
                  <a:pt x="16807" y="13738"/>
                </a:lnTo>
                <a:lnTo>
                  <a:pt x="16920" y="13879"/>
                </a:lnTo>
                <a:lnTo>
                  <a:pt x="17051" y="14000"/>
                </a:lnTo>
                <a:lnTo>
                  <a:pt x="17190" y="14096"/>
                </a:lnTo>
                <a:lnTo>
                  <a:pt x="17346" y="14161"/>
                </a:lnTo>
                <a:lnTo>
                  <a:pt x="17517" y="14187"/>
                </a:lnTo>
                <a:lnTo>
                  <a:pt x="17772" y="14172"/>
                </a:lnTo>
                <a:lnTo>
                  <a:pt x="18009" y="14136"/>
                </a:lnTo>
                <a:lnTo>
                  <a:pt x="18224" y="14081"/>
                </a:lnTo>
                <a:lnTo>
                  <a:pt x="18413" y="14015"/>
                </a:lnTo>
                <a:lnTo>
                  <a:pt x="18592" y="13935"/>
                </a:lnTo>
                <a:lnTo>
                  <a:pt x="18741" y="13854"/>
                </a:lnTo>
                <a:lnTo>
                  <a:pt x="18865" y="13773"/>
                </a:lnTo>
                <a:lnTo>
                  <a:pt x="18796" y="13607"/>
                </a:lnTo>
                <a:lnTo>
                  <a:pt x="18723" y="13411"/>
                </a:lnTo>
                <a:lnTo>
                  <a:pt x="18650" y="13174"/>
                </a:lnTo>
                <a:lnTo>
                  <a:pt x="18577" y="12922"/>
                </a:lnTo>
                <a:lnTo>
                  <a:pt x="18512" y="12619"/>
                </a:lnTo>
                <a:lnTo>
                  <a:pt x="18446" y="12297"/>
                </a:lnTo>
                <a:lnTo>
                  <a:pt x="18395" y="11934"/>
                </a:lnTo>
                <a:lnTo>
                  <a:pt x="18348" y="11526"/>
                </a:lnTo>
                <a:lnTo>
                  <a:pt x="18315" y="11082"/>
                </a:lnTo>
                <a:lnTo>
                  <a:pt x="18290" y="10603"/>
                </a:lnTo>
                <a:lnTo>
                  <a:pt x="18282" y="10074"/>
                </a:lnTo>
                <a:lnTo>
                  <a:pt x="18282" y="8845"/>
                </a:lnTo>
                <a:lnTo>
                  <a:pt x="18264" y="8381"/>
                </a:lnTo>
                <a:lnTo>
                  <a:pt x="18206" y="7937"/>
                </a:lnTo>
                <a:lnTo>
                  <a:pt x="18111" y="7504"/>
                </a:lnTo>
                <a:lnTo>
                  <a:pt x="17980" y="7086"/>
                </a:lnTo>
                <a:lnTo>
                  <a:pt x="17823" y="6698"/>
                </a:lnTo>
                <a:lnTo>
                  <a:pt x="17627" y="6335"/>
                </a:lnTo>
                <a:lnTo>
                  <a:pt x="17412" y="5997"/>
                </a:lnTo>
                <a:lnTo>
                  <a:pt x="17168" y="5690"/>
                </a:lnTo>
                <a:lnTo>
                  <a:pt x="16898" y="5408"/>
                </a:lnTo>
                <a:lnTo>
                  <a:pt x="16611" y="5176"/>
                </a:lnTo>
                <a:lnTo>
                  <a:pt x="16297" y="4964"/>
                </a:lnTo>
                <a:lnTo>
                  <a:pt x="15970" y="4803"/>
                </a:lnTo>
                <a:lnTo>
                  <a:pt x="15627" y="4687"/>
                </a:lnTo>
                <a:lnTo>
                  <a:pt x="15274" y="4611"/>
                </a:lnTo>
                <a:lnTo>
                  <a:pt x="14906" y="4586"/>
                </a:lnTo>
                <a:close/>
                <a:moveTo>
                  <a:pt x="6541" y="4531"/>
                </a:moveTo>
                <a:lnTo>
                  <a:pt x="6319" y="4531"/>
                </a:lnTo>
                <a:lnTo>
                  <a:pt x="6115" y="4566"/>
                </a:lnTo>
                <a:lnTo>
                  <a:pt x="5925" y="4631"/>
                </a:lnTo>
                <a:lnTo>
                  <a:pt x="5907" y="4778"/>
                </a:lnTo>
                <a:lnTo>
                  <a:pt x="5853" y="4914"/>
                </a:lnTo>
                <a:lnTo>
                  <a:pt x="5783" y="5009"/>
                </a:lnTo>
                <a:lnTo>
                  <a:pt x="5685" y="5085"/>
                </a:lnTo>
                <a:lnTo>
                  <a:pt x="5572" y="5100"/>
                </a:lnTo>
                <a:lnTo>
                  <a:pt x="5197" y="5100"/>
                </a:lnTo>
                <a:lnTo>
                  <a:pt x="4997" y="5130"/>
                </a:lnTo>
                <a:lnTo>
                  <a:pt x="4804" y="5191"/>
                </a:lnTo>
                <a:lnTo>
                  <a:pt x="4640" y="5292"/>
                </a:lnTo>
                <a:lnTo>
                  <a:pt x="4490" y="5428"/>
                </a:lnTo>
                <a:lnTo>
                  <a:pt x="4359" y="5589"/>
                </a:lnTo>
                <a:lnTo>
                  <a:pt x="4254" y="5780"/>
                </a:lnTo>
                <a:lnTo>
                  <a:pt x="4170" y="5982"/>
                </a:lnTo>
                <a:lnTo>
                  <a:pt x="4112" y="6199"/>
                </a:lnTo>
                <a:lnTo>
                  <a:pt x="4072" y="6426"/>
                </a:lnTo>
                <a:lnTo>
                  <a:pt x="4057" y="6662"/>
                </a:lnTo>
                <a:lnTo>
                  <a:pt x="4079" y="7111"/>
                </a:lnTo>
                <a:lnTo>
                  <a:pt x="4115" y="7565"/>
                </a:lnTo>
                <a:lnTo>
                  <a:pt x="4130" y="7529"/>
                </a:lnTo>
                <a:lnTo>
                  <a:pt x="4170" y="7428"/>
                </a:lnTo>
                <a:lnTo>
                  <a:pt x="4228" y="7338"/>
                </a:lnTo>
                <a:lnTo>
                  <a:pt x="4294" y="7277"/>
                </a:lnTo>
                <a:lnTo>
                  <a:pt x="4378" y="7232"/>
                </a:lnTo>
                <a:lnTo>
                  <a:pt x="4836" y="7106"/>
                </a:lnTo>
                <a:lnTo>
                  <a:pt x="5270" y="7015"/>
                </a:lnTo>
                <a:lnTo>
                  <a:pt x="5689" y="6960"/>
                </a:lnTo>
                <a:lnTo>
                  <a:pt x="6082" y="6930"/>
                </a:lnTo>
                <a:lnTo>
                  <a:pt x="6450" y="6940"/>
                </a:lnTo>
                <a:lnTo>
                  <a:pt x="6803" y="6970"/>
                </a:lnTo>
                <a:lnTo>
                  <a:pt x="7131" y="7020"/>
                </a:lnTo>
                <a:lnTo>
                  <a:pt x="7440" y="7086"/>
                </a:lnTo>
                <a:lnTo>
                  <a:pt x="7728" y="7176"/>
                </a:lnTo>
                <a:lnTo>
                  <a:pt x="7990" y="7277"/>
                </a:lnTo>
                <a:lnTo>
                  <a:pt x="8242" y="7383"/>
                </a:lnTo>
                <a:lnTo>
                  <a:pt x="8464" y="7504"/>
                </a:lnTo>
                <a:lnTo>
                  <a:pt x="8668" y="7630"/>
                </a:lnTo>
                <a:lnTo>
                  <a:pt x="8842" y="7746"/>
                </a:lnTo>
                <a:lnTo>
                  <a:pt x="9006" y="7872"/>
                </a:lnTo>
                <a:lnTo>
                  <a:pt x="9145" y="7983"/>
                </a:lnTo>
                <a:lnTo>
                  <a:pt x="9229" y="7565"/>
                </a:lnTo>
                <a:lnTo>
                  <a:pt x="9283" y="7176"/>
                </a:lnTo>
                <a:lnTo>
                  <a:pt x="9316" y="6804"/>
                </a:lnTo>
                <a:lnTo>
                  <a:pt x="9323" y="6471"/>
                </a:lnTo>
                <a:lnTo>
                  <a:pt x="9309" y="6164"/>
                </a:lnTo>
                <a:lnTo>
                  <a:pt x="9283" y="5881"/>
                </a:lnTo>
                <a:lnTo>
                  <a:pt x="9250" y="5629"/>
                </a:lnTo>
                <a:lnTo>
                  <a:pt x="9203" y="5418"/>
                </a:lnTo>
                <a:lnTo>
                  <a:pt x="9159" y="5236"/>
                </a:lnTo>
                <a:lnTo>
                  <a:pt x="9112" y="5095"/>
                </a:lnTo>
                <a:lnTo>
                  <a:pt x="8857" y="5055"/>
                </a:lnTo>
                <a:lnTo>
                  <a:pt x="8595" y="4994"/>
                </a:lnTo>
                <a:lnTo>
                  <a:pt x="8311" y="4919"/>
                </a:lnTo>
                <a:lnTo>
                  <a:pt x="8023" y="4838"/>
                </a:lnTo>
                <a:lnTo>
                  <a:pt x="7775" y="4768"/>
                </a:lnTo>
                <a:lnTo>
                  <a:pt x="7520" y="4702"/>
                </a:lnTo>
                <a:lnTo>
                  <a:pt x="7269" y="4642"/>
                </a:lnTo>
                <a:lnTo>
                  <a:pt x="7022" y="4586"/>
                </a:lnTo>
                <a:lnTo>
                  <a:pt x="6778" y="4551"/>
                </a:lnTo>
                <a:lnTo>
                  <a:pt x="6541" y="4531"/>
                </a:lnTo>
                <a:close/>
                <a:moveTo>
                  <a:pt x="1096" y="973"/>
                </a:moveTo>
                <a:lnTo>
                  <a:pt x="991" y="988"/>
                </a:lnTo>
                <a:lnTo>
                  <a:pt x="900" y="1043"/>
                </a:lnTo>
                <a:lnTo>
                  <a:pt x="812" y="1134"/>
                </a:lnTo>
                <a:lnTo>
                  <a:pt x="754" y="1240"/>
                </a:lnTo>
                <a:lnTo>
                  <a:pt x="714" y="1371"/>
                </a:lnTo>
                <a:lnTo>
                  <a:pt x="703" y="1512"/>
                </a:lnTo>
                <a:lnTo>
                  <a:pt x="703" y="20088"/>
                </a:lnTo>
                <a:lnTo>
                  <a:pt x="714" y="20234"/>
                </a:lnTo>
                <a:lnTo>
                  <a:pt x="754" y="20360"/>
                </a:lnTo>
                <a:lnTo>
                  <a:pt x="812" y="20466"/>
                </a:lnTo>
                <a:lnTo>
                  <a:pt x="900" y="20557"/>
                </a:lnTo>
                <a:lnTo>
                  <a:pt x="991" y="20612"/>
                </a:lnTo>
                <a:lnTo>
                  <a:pt x="1096" y="20632"/>
                </a:lnTo>
                <a:lnTo>
                  <a:pt x="1868" y="20632"/>
                </a:lnTo>
                <a:lnTo>
                  <a:pt x="1868" y="16979"/>
                </a:lnTo>
                <a:lnTo>
                  <a:pt x="1886" y="16591"/>
                </a:lnTo>
                <a:lnTo>
                  <a:pt x="1948" y="16203"/>
                </a:lnTo>
                <a:lnTo>
                  <a:pt x="2039" y="15820"/>
                </a:lnTo>
                <a:lnTo>
                  <a:pt x="2171" y="15447"/>
                </a:lnTo>
                <a:lnTo>
                  <a:pt x="2327" y="15104"/>
                </a:lnTo>
                <a:lnTo>
                  <a:pt x="2509" y="14786"/>
                </a:lnTo>
                <a:lnTo>
                  <a:pt x="2713" y="14504"/>
                </a:lnTo>
                <a:lnTo>
                  <a:pt x="2943" y="14262"/>
                </a:lnTo>
                <a:lnTo>
                  <a:pt x="3187" y="14061"/>
                </a:lnTo>
                <a:lnTo>
                  <a:pt x="3449" y="13909"/>
                </a:lnTo>
                <a:lnTo>
                  <a:pt x="4319" y="13411"/>
                </a:lnTo>
                <a:lnTo>
                  <a:pt x="4410" y="13380"/>
                </a:lnTo>
                <a:lnTo>
                  <a:pt x="4498" y="13380"/>
                </a:lnTo>
                <a:lnTo>
                  <a:pt x="4581" y="13411"/>
                </a:lnTo>
                <a:lnTo>
                  <a:pt x="4662" y="13471"/>
                </a:lnTo>
                <a:lnTo>
                  <a:pt x="4702" y="13421"/>
                </a:lnTo>
                <a:lnTo>
                  <a:pt x="4745" y="13345"/>
                </a:lnTo>
                <a:lnTo>
                  <a:pt x="4785" y="13244"/>
                </a:lnTo>
                <a:lnTo>
                  <a:pt x="4825" y="13118"/>
                </a:lnTo>
                <a:lnTo>
                  <a:pt x="4844" y="12977"/>
                </a:lnTo>
                <a:lnTo>
                  <a:pt x="4603" y="12675"/>
                </a:lnTo>
                <a:lnTo>
                  <a:pt x="4385" y="12342"/>
                </a:lnTo>
                <a:lnTo>
                  <a:pt x="4195" y="11979"/>
                </a:lnTo>
                <a:lnTo>
                  <a:pt x="4032" y="11581"/>
                </a:lnTo>
                <a:lnTo>
                  <a:pt x="3908" y="11163"/>
                </a:lnTo>
                <a:lnTo>
                  <a:pt x="3809" y="10719"/>
                </a:lnTo>
                <a:lnTo>
                  <a:pt x="3751" y="10256"/>
                </a:lnTo>
                <a:lnTo>
                  <a:pt x="3729" y="9787"/>
                </a:lnTo>
                <a:lnTo>
                  <a:pt x="3729" y="9349"/>
                </a:lnTo>
                <a:lnTo>
                  <a:pt x="3697" y="9233"/>
                </a:lnTo>
                <a:lnTo>
                  <a:pt x="3656" y="9061"/>
                </a:lnTo>
                <a:lnTo>
                  <a:pt x="3613" y="8855"/>
                </a:lnTo>
                <a:lnTo>
                  <a:pt x="3558" y="8598"/>
                </a:lnTo>
                <a:lnTo>
                  <a:pt x="3514" y="8326"/>
                </a:lnTo>
                <a:lnTo>
                  <a:pt x="3467" y="8018"/>
                </a:lnTo>
                <a:lnTo>
                  <a:pt x="3423" y="7701"/>
                </a:lnTo>
                <a:lnTo>
                  <a:pt x="3391" y="7358"/>
                </a:lnTo>
                <a:lnTo>
                  <a:pt x="3369" y="7015"/>
                </a:lnTo>
                <a:lnTo>
                  <a:pt x="3358" y="6662"/>
                </a:lnTo>
                <a:lnTo>
                  <a:pt x="3376" y="6305"/>
                </a:lnTo>
                <a:lnTo>
                  <a:pt x="3427" y="5972"/>
                </a:lnTo>
                <a:lnTo>
                  <a:pt x="3507" y="5655"/>
                </a:lnTo>
                <a:lnTo>
                  <a:pt x="3620" y="5347"/>
                </a:lnTo>
                <a:lnTo>
                  <a:pt x="3762" y="5075"/>
                </a:lnTo>
                <a:lnTo>
                  <a:pt x="3933" y="4823"/>
                </a:lnTo>
                <a:lnTo>
                  <a:pt x="4104" y="4631"/>
                </a:lnTo>
                <a:lnTo>
                  <a:pt x="4294" y="4465"/>
                </a:lnTo>
                <a:lnTo>
                  <a:pt x="4498" y="4334"/>
                </a:lnTo>
                <a:lnTo>
                  <a:pt x="4705" y="4233"/>
                </a:lnTo>
                <a:lnTo>
                  <a:pt x="4924" y="4168"/>
                </a:lnTo>
                <a:lnTo>
                  <a:pt x="5146" y="4143"/>
                </a:lnTo>
                <a:lnTo>
                  <a:pt x="5328" y="3951"/>
                </a:lnTo>
                <a:lnTo>
                  <a:pt x="5525" y="3805"/>
                </a:lnTo>
                <a:lnTo>
                  <a:pt x="5736" y="3699"/>
                </a:lnTo>
                <a:lnTo>
                  <a:pt x="5958" y="3624"/>
                </a:lnTo>
                <a:lnTo>
                  <a:pt x="6188" y="3588"/>
                </a:lnTo>
                <a:lnTo>
                  <a:pt x="6432" y="3573"/>
                </a:lnTo>
                <a:lnTo>
                  <a:pt x="6679" y="3573"/>
                </a:lnTo>
                <a:lnTo>
                  <a:pt x="6931" y="3598"/>
                </a:lnTo>
                <a:lnTo>
                  <a:pt x="7178" y="3644"/>
                </a:lnTo>
                <a:lnTo>
                  <a:pt x="7433" y="3699"/>
                </a:lnTo>
                <a:lnTo>
                  <a:pt x="7684" y="3760"/>
                </a:lnTo>
                <a:lnTo>
                  <a:pt x="7925" y="3825"/>
                </a:lnTo>
                <a:lnTo>
                  <a:pt x="8169" y="3896"/>
                </a:lnTo>
                <a:lnTo>
                  <a:pt x="8424" y="3971"/>
                </a:lnTo>
                <a:lnTo>
                  <a:pt x="8671" y="4032"/>
                </a:lnTo>
                <a:lnTo>
                  <a:pt x="8901" y="4087"/>
                </a:lnTo>
                <a:lnTo>
                  <a:pt x="9119" y="4122"/>
                </a:lnTo>
                <a:lnTo>
                  <a:pt x="9309" y="4143"/>
                </a:lnTo>
                <a:lnTo>
                  <a:pt x="9407" y="4158"/>
                </a:lnTo>
                <a:lnTo>
                  <a:pt x="9498" y="4213"/>
                </a:lnTo>
                <a:lnTo>
                  <a:pt x="9578" y="4314"/>
                </a:lnTo>
                <a:lnTo>
                  <a:pt x="9629" y="4415"/>
                </a:lnTo>
                <a:lnTo>
                  <a:pt x="9687" y="4551"/>
                </a:lnTo>
                <a:lnTo>
                  <a:pt x="9749" y="4722"/>
                </a:lnTo>
                <a:lnTo>
                  <a:pt x="9815" y="4919"/>
                </a:lnTo>
                <a:lnTo>
                  <a:pt x="9873" y="5145"/>
                </a:lnTo>
                <a:lnTo>
                  <a:pt x="9924" y="5403"/>
                </a:lnTo>
                <a:lnTo>
                  <a:pt x="9964" y="5690"/>
                </a:lnTo>
                <a:lnTo>
                  <a:pt x="9997" y="6007"/>
                </a:lnTo>
                <a:lnTo>
                  <a:pt x="10015" y="6345"/>
                </a:lnTo>
                <a:lnTo>
                  <a:pt x="10015" y="6708"/>
                </a:lnTo>
                <a:lnTo>
                  <a:pt x="9997" y="7096"/>
                </a:lnTo>
                <a:lnTo>
                  <a:pt x="9950" y="7504"/>
                </a:lnTo>
                <a:lnTo>
                  <a:pt x="9884" y="7927"/>
                </a:lnTo>
                <a:lnTo>
                  <a:pt x="9786" y="8381"/>
                </a:lnTo>
                <a:lnTo>
                  <a:pt x="9655" y="8845"/>
                </a:lnTo>
                <a:lnTo>
                  <a:pt x="9655" y="9787"/>
                </a:lnTo>
                <a:lnTo>
                  <a:pt x="9636" y="10256"/>
                </a:lnTo>
                <a:lnTo>
                  <a:pt x="9578" y="10719"/>
                </a:lnTo>
                <a:lnTo>
                  <a:pt x="9487" y="11163"/>
                </a:lnTo>
                <a:lnTo>
                  <a:pt x="9356" y="11591"/>
                </a:lnTo>
                <a:lnTo>
                  <a:pt x="9196" y="11979"/>
                </a:lnTo>
                <a:lnTo>
                  <a:pt x="8999" y="12352"/>
                </a:lnTo>
                <a:lnTo>
                  <a:pt x="8784" y="12685"/>
                </a:lnTo>
                <a:lnTo>
                  <a:pt x="8540" y="12982"/>
                </a:lnTo>
                <a:lnTo>
                  <a:pt x="8569" y="13128"/>
                </a:lnTo>
                <a:lnTo>
                  <a:pt x="8602" y="13244"/>
                </a:lnTo>
                <a:lnTo>
                  <a:pt x="8646" y="13345"/>
                </a:lnTo>
                <a:lnTo>
                  <a:pt x="8686" y="13421"/>
                </a:lnTo>
                <a:lnTo>
                  <a:pt x="8726" y="13471"/>
                </a:lnTo>
                <a:lnTo>
                  <a:pt x="8802" y="13411"/>
                </a:lnTo>
                <a:lnTo>
                  <a:pt x="8890" y="13380"/>
                </a:lnTo>
                <a:lnTo>
                  <a:pt x="8981" y="13380"/>
                </a:lnTo>
                <a:lnTo>
                  <a:pt x="9065" y="13411"/>
                </a:lnTo>
                <a:lnTo>
                  <a:pt x="9939" y="13909"/>
                </a:lnTo>
                <a:lnTo>
                  <a:pt x="10077" y="13980"/>
                </a:lnTo>
                <a:lnTo>
                  <a:pt x="10070" y="13935"/>
                </a:lnTo>
                <a:lnTo>
                  <a:pt x="10070" y="13899"/>
                </a:lnTo>
                <a:lnTo>
                  <a:pt x="10088" y="13763"/>
                </a:lnTo>
                <a:lnTo>
                  <a:pt x="10128" y="13637"/>
                </a:lnTo>
                <a:lnTo>
                  <a:pt x="10219" y="13511"/>
                </a:lnTo>
                <a:lnTo>
                  <a:pt x="10259" y="13446"/>
                </a:lnTo>
                <a:lnTo>
                  <a:pt x="10307" y="13345"/>
                </a:lnTo>
                <a:lnTo>
                  <a:pt x="10372" y="13209"/>
                </a:lnTo>
                <a:lnTo>
                  <a:pt x="10438" y="13038"/>
                </a:lnTo>
                <a:lnTo>
                  <a:pt x="10507" y="12821"/>
                </a:lnTo>
                <a:lnTo>
                  <a:pt x="10561" y="12619"/>
                </a:lnTo>
                <a:lnTo>
                  <a:pt x="10620" y="12387"/>
                </a:lnTo>
                <a:lnTo>
                  <a:pt x="10671" y="12105"/>
                </a:lnTo>
                <a:lnTo>
                  <a:pt x="10718" y="11788"/>
                </a:lnTo>
                <a:lnTo>
                  <a:pt x="10765" y="11425"/>
                </a:lnTo>
                <a:lnTo>
                  <a:pt x="10798" y="11027"/>
                </a:lnTo>
                <a:lnTo>
                  <a:pt x="10816" y="10573"/>
                </a:lnTo>
                <a:lnTo>
                  <a:pt x="10824" y="10074"/>
                </a:lnTo>
                <a:lnTo>
                  <a:pt x="10824" y="8845"/>
                </a:lnTo>
                <a:lnTo>
                  <a:pt x="10849" y="8310"/>
                </a:lnTo>
                <a:lnTo>
                  <a:pt x="10907" y="7791"/>
                </a:lnTo>
                <a:lnTo>
                  <a:pt x="11006" y="7292"/>
                </a:lnTo>
                <a:lnTo>
                  <a:pt x="11144" y="6814"/>
                </a:lnTo>
                <a:lnTo>
                  <a:pt x="11323" y="6360"/>
                </a:lnTo>
                <a:lnTo>
                  <a:pt x="11523" y="5927"/>
                </a:lnTo>
                <a:lnTo>
                  <a:pt x="11760" y="5529"/>
                </a:lnTo>
                <a:lnTo>
                  <a:pt x="12022" y="5156"/>
                </a:lnTo>
                <a:lnTo>
                  <a:pt x="12310" y="4813"/>
                </a:lnTo>
                <a:lnTo>
                  <a:pt x="12626" y="4510"/>
                </a:lnTo>
                <a:lnTo>
                  <a:pt x="12961" y="4248"/>
                </a:lnTo>
                <a:lnTo>
                  <a:pt x="13322" y="4032"/>
                </a:lnTo>
                <a:lnTo>
                  <a:pt x="13693" y="3860"/>
                </a:lnTo>
                <a:lnTo>
                  <a:pt x="14080" y="3724"/>
                </a:lnTo>
                <a:lnTo>
                  <a:pt x="14487" y="3654"/>
                </a:lnTo>
                <a:lnTo>
                  <a:pt x="14906" y="3624"/>
                </a:lnTo>
                <a:lnTo>
                  <a:pt x="15321" y="3654"/>
                </a:lnTo>
                <a:lnTo>
                  <a:pt x="15726" y="3724"/>
                </a:lnTo>
                <a:lnTo>
                  <a:pt x="16112" y="3860"/>
                </a:lnTo>
                <a:lnTo>
                  <a:pt x="16494" y="4032"/>
                </a:lnTo>
                <a:lnTo>
                  <a:pt x="16847" y="4248"/>
                </a:lnTo>
                <a:lnTo>
                  <a:pt x="17182" y="4510"/>
                </a:lnTo>
                <a:lnTo>
                  <a:pt x="17496" y="4813"/>
                </a:lnTo>
                <a:lnTo>
                  <a:pt x="17783" y="5156"/>
                </a:lnTo>
                <a:lnTo>
                  <a:pt x="18053" y="5529"/>
                </a:lnTo>
                <a:lnTo>
                  <a:pt x="18282" y="5927"/>
                </a:lnTo>
                <a:lnTo>
                  <a:pt x="18493" y="6360"/>
                </a:lnTo>
                <a:lnTo>
                  <a:pt x="18665" y="6814"/>
                </a:lnTo>
                <a:lnTo>
                  <a:pt x="18799" y="7292"/>
                </a:lnTo>
                <a:lnTo>
                  <a:pt x="18898" y="7791"/>
                </a:lnTo>
                <a:lnTo>
                  <a:pt x="18963" y="8310"/>
                </a:lnTo>
                <a:lnTo>
                  <a:pt x="18985" y="8845"/>
                </a:lnTo>
                <a:lnTo>
                  <a:pt x="18985" y="10074"/>
                </a:lnTo>
                <a:lnTo>
                  <a:pt x="18992" y="10573"/>
                </a:lnTo>
                <a:lnTo>
                  <a:pt x="19011" y="11027"/>
                </a:lnTo>
                <a:lnTo>
                  <a:pt x="19043" y="11425"/>
                </a:lnTo>
                <a:lnTo>
                  <a:pt x="19091" y="11788"/>
                </a:lnTo>
                <a:lnTo>
                  <a:pt x="19134" y="12105"/>
                </a:lnTo>
                <a:lnTo>
                  <a:pt x="19189" y="12387"/>
                </a:lnTo>
                <a:lnTo>
                  <a:pt x="19247" y="12619"/>
                </a:lnTo>
                <a:lnTo>
                  <a:pt x="19298" y="12821"/>
                </a:lnTo>
                <a:lnTo>
                  <a:pt x="19371" y="13038"/>
                </a:lnTo>
                <a:lnTo>
                  <a:pt x="19444" y="13209"/>
                </a:lnTo>
                <a:lnTo>
                  <a:pt x="19502" y="13345"/>
                </a:lnTo>
                <a:lnTo>
                  <a:pt x="19553" y="13446"/>
                </a:lnTo>
                <a:lnTo>
                  <a:pt x="19586" y="13511"/>
                </a:lnTo>
                <a:lnTo>
                  <a:pt x="19608" y="13537"/>
                </a:lnTo>
                <a:lnTo>
                  <a:pt x="19681" y="13637"/>
                </a:lnTo>
                <a:lnTo>
                  <a:pt x="19724" y="13763"/>
                </a:lnTo>
                <a:lnTo>
                  <a:pt x="19739" y="13899"/>
                </a:lnTo>
                <a:lnTo>
                  <a:pt x="19724" y="14046"/>
                </a:lnTo>
                <a:lnTo>
                  <a:pt x="19681" y="14172"/>
                </a:lnTo>
                <a:lnTo>
                  <a:pt x="19608" y="14272"/>
                </a:lnTo>
                <a:lnTo>
                  <a:pt x="19586" y="14298"/>
                </a:lnTo>
                <a:lnTo>
                  <a:pt x="19550" y="14333"/>
                </a:lnTo>
                <a:lnTo>
                  <a:pt x="19484" y="14398"/>
                </a:lnTo>
                <a:lnTo>
                  <a:pt x="19397" y="14479"/>
                </a:lnTo>
                <a:lnTo>
                  <a:pt x="19291" y="14560"/>
                </a:lnTo>
                <a:lnTo>
                  <a:pt x="19160" y="14650"/>
                </a:lnTo>
                <a:lnTo>
                  <a:pt x="19011" y="14751"/>
                </a:lnTo>
                <a:lnTo>
                  <a:pt x="19189" y="15013"/>
                </a:lnTo>
                <a:lnTo>
                  <a:pt x="19346" y="15305"/>
                </a:lnTo>
                <a:lnTo>
                  <a:pt x="19484" y="15618"/>
                </a:lnTo>
                <a:lnTo>
                  <a:pt x="19586" y="15945"/>
                </a:lnTo>
                <a:lnTo>
                  <a:pt x="19666" y="16283"/>
                </a:lnTo>
                <a:lnTo>
                  <a:pt x="19717" y="16626"/>
                </a:lnTo>
                <a:lnTo>
                  <a:pt x="19732" y="16979"/>
                </a:lnTo>
                <a:lnTo>
                  <a:pt x="19732" y="20632"/>
                </a:lnTo>
                <a:lnTo>
                  <a:pt x="20500" y="20632"/>
                </a:lnTo>
                <a:lnTo>
                  <a:pt x="20609" y="20612"/>
                </a:lnTo>
                <a:lnTo>
                  <a:pt x="20700" y="20557"/>
                </a:lnTo>
                <a:lnTo>
                  <a:pt x="20781" y="20466"/>
                </a:lnTo>
                <a:lnTo>
                  <a:pt x="20846" y="20360"/>
                </a:lnTo>
                <a:lnTo>
                  <a:pt x="20886" y="20234"/>
                </a:lnTo>
                <a:lnTo>
                  <a:pt x="20897" y="20088"/>
                </a:lnTo>
                <a:lnTo>
                  <a:pt x="20897" y="1512"/>
                </a:lnTo>
                <a:lnTo>
                  <a:pt x="20886" y="1371"/>
                </a:lnTo>
                <a:lnTo>
                  <a:pt x="20846" y="1240"/>
                </a:lnTo>
                <a:lnTo>
                  <a:pt x="20781" y="1134"/>
                </a:lnTo>
                <a:lnTo>
                  <a:pt x="20700" y="1043"/>
                </a:lnTo>
                <a:lnTo>
                  <a:pt x="20609" y="988"/>
                </a:lnTo>
                <a:lnTo>
                  <a:pt x="20500" y="973"/>
                </a:lnTo>
                <a:lnTo>
                  <a:pt x="1096" y="973"/>
                </a:lnTo>
                <a:close/>
                <a:moveTo>
                  <a:pt x="1096" y="0"/>
                </a:moveTo>
                <a:lnTo>
                  <a:pt x="20500" y="0"/>
                </a:lnTo>
                <a:lnTo>
                  <a:pt x="20697" y="30"/>
                </a:lnTo>
                <a:lnTo>
                  <a:pt x="20886" y="101"/>
                </a:lnTo>
                <a:lnTo>
                  <a:pt x="21057" y="212"/>
                </a:lnTo>
                <a:lnTo>
                  <a:pt x="21207" y="353"/>
                </a:lnTo>
                <a:lnTo>
                  <a:pt x="21338" y="544"/>
                </a:lnTo>
                <a:lnTo>
                  <a:pt x="21451" y="751"/>
                </a:lnTo>
                <a:lnTo>
                  <a:pt x="21527" y="988"/>
                </a:lnTo>
                <a:lnTo>
                  <a:pt x="21582" y="1240"/>
                </a:lnTo>
                <a:lnTo>
                  <a:pt x="21600" y="1512"/>
                </a:lnTo>
                <a:lnTo>
                  <a:pt x="21600" y="20088"/>
                </a:lnTo>
                <a:lnTo>
                  <a:pt x="21582" y="20360"/>
                </a:lnTo>
                <a:lnTo>
                  <a:pt x="21527" y="20612"/>
                </a:lnTo>
                <a:lnTo>
                  <a:pt x="21451" y="20849"/>
                </a:lnTo>
                <a:lnTo>
                  <a:pt x="21338" y="21056"/>
                </a:lnTo>
                <a:lnTo>
                  <a:pt x="21207" y="21247"/>
                </a:lnTo>
                <a:lnTo>
                  <a:pt x="21057" y="21393"/>
                </a:lnTo>
                <a:lnTo>
                  <a:pt x="20886" y="21499"/>
                </a:lnTo>
                <a:lnTo>
                  <a:pt x="20697" y="21575"/>
                </a:lnTo>
                <a:lnTo>
                  <a:pt x="20500" y="21600"/>
                </a:lnTo>
                <a:lnTo>
                  <a:pt x="1096" y="21600"/>
                </a:lnTo>
                <a:lnTo>
                  <a:pt x="900" y="21575"/>
                </a:lnTo>
                <a:lnTo>
                  <a:pt x="714" y="21499"/>
                </a:lnTo>
                <a:lnTo>
                  <a:pt x="543" y="21393"/>
                </a:lnTo>
                <a:lnTo>
                  <a:pt x="393" y="21247"/>
                </a:lnTo>
                <a:lnTo>
                  <a:pt x="255" y="21056"/>
                </a:lnTo>
                <a:lnTo>
                  <a:pt x="149" y="20849"/>
                </a:lnTo>
                <a:lnTo>
                  <a:pt x="66" y="20612"/>
                </a:lnTo>
                <a:lnTo>
                  <a:pt x="18" y="20360"/>
                </a:lnTo>
                <a:lnTo>
                  <a:pt x="0" y="20088"/>
                </a:lnTo>
                <a:lnTo>
                  <a:pt x="0" y="1512"/>
                </a:lnTo>
                <a:lnTo>
                  <a:pt x="18" y="1240"/>
                </a:lnTo>
                <a:lnTo>
                  <a:pt x="66" y="988"/>
                </a:lnTo>
                <a:lnTo>
                  <a:pt x="149" y="751"/>
                </a:lnTo>
                <a:lnTo>
                  <a:pt x="255" y="544"/>
                </a:lnTo>
                <a:lnTo>
                  <a:pt x="393" y="353"/>
                </a:lnTo>
                <a:lnTo>
                  <a:pt x="543" y="212"/>
                </a:lnTo>
                <a:lnTo>
                  <a:pt x="714" y="101"/>
                </a:lnTo>
                <a:lnTo>
                  <a:pt x="900" y="30"/>
                </a:lnTo>
                <a:lnTo>
                  <a:pt x="109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09" name="Diagram 2"/>
          <p:cNvGrpSpPr/>
          <p:nvPr/>
        </p:nvGrpSpPr>
        <p:grpSpPr>
          <a:xfrm>
            <a:off x="761513" y="833799"/>
            <a:ext cx="4040597" cy="4226657"/>
            <a:chOff x="-246" y="-1"/>
            <a:chExt cx="4040595" cy="4226655"/>
          </a:xfrm>
        </p:grpSpPr>
        <p:sp>
          <p:nvSpPr>
            <p:cNvPr id="394" name="Line"/>
            <p:cNvSpPr/>
            <p:nvPr/>
          </p:nvSpPr>
          <p:spPr>
            <a:xfrm>
              <a:off x="814151" y="4226653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5" name="Line"/>
            <p:cNvSpPr/>
            <p:nvPr/>
          </p:nvSpPr>
          <p:spPr>
            <a:xfrm>
              <a:off x="815616" y="2410952"/>
              <a:ext cx="3143069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Line"/>
            <p:cNvSpPr/>
            <p:nvPr/>
          </p:nvSpPr>
          <p:spPr>
            <a:xfrm>
              <a:off x="826373" y="595253"/>
              <a:ext cx="3143070" cy="1"/>
            </a:xfrm>
            <a:prstGeom prst="line">
              <a:avLst/>
            </a:prstGeom>
            <a:noFill/>
            <a:ln w="12700" cap="flat">
              <a:solidFill>
                <a:srgbClr val="487BA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9" name="Group"/>
            <p:cNvGrpSpPr/>
            <p:nvPr/>
          </p:nvGrpSpPr>
          <p:grpSpPr>
            <a:xfrm>
              <a:off x="-246" y="-1"/>
              <a:ext cx="2470195" cy="595256"/>
              <a:chOff x="-245" y="-1"/>
              <a:chExt cx="2470193" cy="595255"/>
            </a:xfrm>
          </p:grpSpPr>
          <p:sp>
            <p:nvSpPr>
              <p:cNvPr id="397" name="Shape"/>
              <p:cNvSpPr/>
              <p:nvPr/>
            </p:nvSpPr>
            <p:spPr>
              <a:xfrm>
                <a:off x="-1" y="-1"/>
                <a:ext cx="2469949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68" y="0"/>
                    </a:moveTo>
                    <a:lnTo>
                      <a:pt x="20732" y="0"/>
                    </a:lnTo>
                    <a:cubicBezTo>
                      <a:pt x="21211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89" y="0"/>
                      <a:pt x="8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8" name="Research Question"/>
              <p:cNvSpPr txBox="1"/>
              <p:nvPr/>
            </p:nvSpPr>
            <p:spPr>
              <a:xfrm>
                <a:off x="-245" y="143755"/>
                <a:ext cx="2450899" cy="4247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Research Question</a:t>
                </a:r>
              </a:p>
            </p:txBody>
          </p:sp>
        </p:grpSp>
        <p:sp>
          <p:nvSpPr>
            <p:cNvPr id="400" name="Does the number of hours spent using AI tools per week predict students' motivation levels?"/>
            <p:cNvSpPr txBox="1"/>
            <p:nvPr/>
          </p:nvSpPr>
          <p:spPr>
            <a:xfrm>
              <a:off x="413187" y="595253"/>
              <a:ext cx="3143069" cy="116471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t>Does the number of hours spent using AI tools per week predict students' motivation levels?</a:t>
              </a:r>
            </a:p>
          </p:txBody>
        </p:sp>
        <p:grpSp>
          <p:nvGrpSpPr>
            <p:cNvPr id="403" name="Group"/>
            <p:cNvGrpSpPr/>
            <p:nvPr/>
          </p:nvGrpSpPr>
          <p:grpSpPr>
            <a:xfrm>
              <a:off x="10757" y="1815699"/>
              <a:ext cx="2426916" cy="595254"/>
              <a:chOff x="0" y="0"/>
              <a:chExt cx="2426914" cy="595253"/>
            </a:xfrm>
          </p:grpSpPr>
          <p:sp>
            <p:nvSpPr>
              <p:cNvPr id="401" name="Shape"/>
              <p:cNvSpPr/>
              <p:nvPr/>
            </p:nvSpPr>
            <p:spPr>
              <a:xfrm>
                <a:off x="-1" y="-1"/>
                <a:ext cx="2426915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3" y="0"/>
                    </a:moveTo>
                    <a:lnTo>
                      <a:pt x="20717" y="0"/>
                    </a:lnTo>
                    <a:cubicBezTo>
                      <a:pt x="21205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5" y="0"/>
                      <a:pt x="8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2" name="Statistical Test"/>
              <p:cNvSpPr txBox="1"/>
              <p:nvPr/>
            </p:nvSpPr>
            <p:spPr>
              <a:xfrm>
                <a:off x="29063" y="115923"/>
                <a:ext cx="2368788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Statistical Test</a:t>
                </a:r>
              </a:p>
            </p:txBody>
          </p:sp>
        </p:grpSp>
        <p:sp>
          <p:nvSpPr>
            <p:cNvPr id="404" name="Logistic regression…"/>
            <p:cNvSpPr txBox="1"/>
            <p:nvPr/>
          </p:nvSpPr>
          <p:spPr>
            <a:xfrm>
              <a:off x="413187" y="2410952"/>
              <a:ext cx="3627162" cy="984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228600" lvl="1" indent="-228600" defTabSz="889000">
                <a:lnSpc>
                  <a:spcPct val="90000"/>
                </a:lnSpc>
                <a:spcBef>
                  <a:spcPts val="300"/>
                </a:spcBef>
                <a:buSzPct val="100000"/>
                <a:buChar char="•"/>
                <a:defRPr sz="2000"/>
              </a:pPr>
              <a:r>
                <a:rPr b="1"/>
                <a:t>Logistic regression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/>
              </a:pPr>
              <a:r>
                <a:t>Outcome: Motivation (binary)</a:t>
              </a:r>
            </a:p>
            <a:p>
              <a:pPr lvl="1" defTabSz="889000">
                <a:lnSpc>
                  <a:spcPct val="90000"/>
                </a:lnSpc>
                <a:spcBef>
                  <a:spcPts val="300"/>
                </a:spcBef>
                <a:defRPr sz="2000"/>
              </a:pPr>
              <a:r>
                <a:t>Predictor: AI Hours</a:t>
              </a:r>
              <a:r>
                <a:rPr sz="1600"/>
                <a:t> </a:t>
              </a:r>
              <a:r>
                <a:rPr sz="2000"/>
                <a:t>(numeric)</a:t>
              </a:r>
            </a:p>
          </p:txBody>
        </p:sp>
        <p:grpSp>
          <p:nvGrpSpPr>
            <p:cNvPr id="407" name="Group"/>
            <p:cNvGrpSpPr/>
            <p:nvPr/>
          </p:nvGrpSpPr>
          <p:grpSpPr>
            <a:xfrm>
              <a:off x="12222" y="3631399"/>
              <a:ext cx="2421057" cy="595254"/>
              <a:chOff x="0" y="0"/>
              <a:chExt cx="2421055" cy="595253"/>
            </a:xfrm>
          </p:grpSpPr>
          <p:sp>
            <p:nvSpPr>
              <p:cNvPr id="405" name="Shape"/>
              <p:cNvSpPr/>
              <p:nvPr/>
            </p:nvSpPr>
            <p:spPr>
              <a:xfrm>
                <a:off x="-1" y="-1"/>
                <a:ext cx="2421056" cy="5952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885" y="0"/>
                    </a:moveTo>
                    <a:lnTo>
                      <a:pt x="20715" y="0"/>
                    </a:lnTo>
                    <a:cubicBezTo>
                      <a:pt x="21204" y="0"/>
                      <a:pt x="21600" y="1612"/>
                      <a:pt x="21600" y="3601"/>
                    </a:cubicBez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3601"/>
                    </a:lnTo>
                    <a:cubicBezTo>
                      <a:pt x="0" y="1612"/>
                      <a:pt x="396" y="0"/>
                      <a:pt x="8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defTabSz="1066800">
                  <a:lnSpc>
                    <a:spcPct val="90000"/>
                  </a:lnSpc>
                  <a:spcBef>
                    <a:spcPts val="700"/>
                  </a:spcBef>
                  <a:defRPr sz="24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6" name="Results"/>
              <p:cNvSpPr txBox="1"/>
              <p:nvPr/>
            </p:nvSpPr>
            <p:spPr>
              <a:xfrm>
                <a:off x="29063" y="115923"/>
                <a:ext cx="2362930" cy="3924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defTabSz="1066800">
                  <a:lnSpc>
                    <a:spcPct val="90000"/>
                  </a:lnSpc>
                  <a:spcBef>
                    <a:spcPts val="1000"/>
                  </a:spcBef>
                  <a:defRPr sz="2400">
                    <a:solidFill>
                      <a:srgbClr val="FFFFFF"/>
                    </a:solidFill>
                  </a:defRPr>
                </a:lvl1pPr>
              </a:lstStyle>
              <a:p>
                <a:r>
                  <a:t>Results</a:t>
                </a:r>
              </a:p>
            </p:txBody>
          </p:sp>
        </p:grpSp>
      </p:grpSp>
      <p:pic>
        <p:nvPicPr>
          <p:cNvPr id="41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3414" y="1614194"/>
            <a:ext cx="2401065" cy="240106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Coefficient for ai_hours:…">
            <a:extLst>
              <a:ext uri="{FF2B5EF4-FFF2-40B4-BE49-F238E27FC236}">
                <a16:creationId xmlns:a16="http://schemas.microsoft.com/office/drawing/2014/main" id="{4DEFB9F3-285B-07D4-AB7A-816E2C50765A}"/>
              </a:ext>
            </a:extLst>
          </p:cNvPr>
          <p:cNvSpPr txBox="1"/>
          <p:nvPr/>
        </p:nvSpPr>
        <p:spPr>
          <a:xfrm>
            <a:off x="1174946" y="5060455"/>
            <a:ext cx="3546482" cy="1300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38100" tIns="38100" rIns="38100" bIns="38100" numCol="1" anchor="t">
            <a:spAutoFit/>
          </a:bodyPr>
          <a:lstStyle/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t>Coefficient for </a:t>
            </a:r>
            <a:r>
              <a:rPr err="1"/>
              <a:t>ai_hours</a:t>
            </a:r>
            <a:r>
              <a:t>:</a:t>
            </a:r>
            <a:r>
              <a:rPr lang="en-US"/>
              <a:t> </a:t>
            </a:r>
            <a:r>
              <a:rPr lang="en-US">
                <a:latin typeface="Calibri Light"/>
              </a:rPr>
              <a:t>0.005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t>p-value:</a:t>
            </a:r>
            <a:r>
              <a:rPr b="0"/>
              <a:t> </a:t>
            </a:r>
            <a:r>
              <a:rPr lang="en-US">
                <a:latin typeface="Calibri Light"/>
              </a:rPr>
              <a:t>0.867</a:t>
            </a:r>
          </a:p>
          <a:p>
            <a:pPr marL="228600" lvl="1" indent="-228600" defTabSz="889000">
              <a:lnSpc>
                <a:spcPct val="90000"/>
              </a:lnSpc>
              <a:spcBef>
                <a:spcPts val="300"/>
              </a:spcBef>
              <a:buSzPct val="100000"/>
              <a:buFont typeface="Calibri"/>
              <a:buChar char="•"/>
              <a:defRPr sz="2000" b="1"/>
            </a:pPr>
            <a:r>
              <a:t>Interpretation</a:t>
            </a:r>
            <a:r>
              <a:rPr b="0"/>
              <a:t>: </a:t>
            </a:r>
            <a:r>
              <a:rPr lang="en-US"/>
              <a:t>                      </a:t>
            </a:r>
            <a:r>
              <a:rPr b="0"/>
              <a:t>Not</a:t>
            </a:r>
            <a:r>
              <a:rPr lang="en-US"/>
              <a:t> </a:t>
            </a:r>
            <a:r>
              <a:rPr b="0"/>
              <a:t>statistically significant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" grpId="0" animBg="1" advAuto="0"/>
      <p:bldP spid="390" grpId="0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Widescreen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Office Theme</vt:lpstr>
      <vt:lpstr>The Impact of AI Tools on Students' Learning Experience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AI Tools on Students' Learning Experience</dc:title>
  <cp:lastModifiedBy>Admin</cp:lastModifiedBy>
  <cp:revision>39</cp:revision>
  <dcterms:modified xsi:type="dcterms:W3CDTF">2025-06-21T09:59:02Z</dcterms:modified>
</cp:coreProperties>
</file>