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EC92623-8C2B-4876-BF04-CD7E57E68980}" type="datetimeFigureOut">
              <a:rPr lang="en-GB" smtClean="0"/>
              <a:t>17/05/2020</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F0AB2CD-E713-4CCD-9974-10A68A0E9B7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C92623-8C2B-4876-BF04-CD7E57E68980}"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C92623-8C2B-4876-BF04-CD7E57E68980}"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C92623-8C2B-4876-BF04-CD7E57E68980}"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C92623-8C2B-4876-BF04-CD7E57E68980}" type="datetimeFigureOut">
              <a:rPr lang="en-GB" smtClean="0"/>
              <a:t>17/05/2020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C92623-8C2B-4876-BF04-CD7E57E68980}"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EC92623-8C2B-4876-BF04-CD7E57E68980}" type="datetimeFigureOut">
              <a:rPr lang="en-GB" smtClean="0"/>
              <a:t>17/05/2020</a:t>
            </a:fld>
            <a:endParaRPr lang="en-GB"/>
          </a:p>
        </p:txBody>
      </p:sp>
      <p:sp>
        <p:nvSpPr>
          <p:cNvPr id="27" name="Slide Number Placeholder 26"/>
          <p:cNvSpPr>
            <a:spLocks noGrp="1"/>
          </p:cNvSpPr>
          <p:nvPr>
            <p:ph type="sldNum" sz="quarter" idx="11"/>
          </p:nvPr>
        </p:nvSpPr>
        <p:spPr/>
        <p:txBody>
          <a:bodyPr rtlCol="0"/>
          <a:lstStyle/>
          <a:p>
            <a:fld id="{0F0AB2CD-E713-4CCD-9974-10A68A0E9B7A}"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EC92623-8C2B-4876-BF04-CD7E57E68980}" type="datetimeFigureOut">
              <a:rPr lang="en-GB" smtClean="0"/>
              <a:t>17/05/2020</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0F0AB2CD-E713-4CCD-9974-10A68A0E9B7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92623-8C2B-4876-BF04-CD7E57E68980}" type="datetimeFigureOut">
              <a:rPr lang="en-GB" smtClean="0"/>
              <a:t>17/05/2020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C92623-8C2B-4876-BF04-CD7E57E68980}"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C92623-8C2B-4876-BF04-CD7E57E68980}" type="datetimeFigureOut">
              <a:rPr lang="en-GB" smtClean="0"/>
              <a:t>17/05/2020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0AB2CD-E713-4CCD-9974-10A68A0E9B7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EC92623-8C2B-4876-BF04-CD7E57E68980}" type="datetimeFigureOut">
              <a:rPr lang="en-GB" smtClean="0"/>
              <a:t>17/05/2020</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F0AB2CD-E713-4CCD-9974-10A68A0E9B7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IBM APPLIED DATA SCIENCE CAPSTONE PROJECT: THE BATTLE OF NEIGHBORHOODS </a:t>
            </a:r>
            <a:endParaRPr lang="en-GB" dirty="0"/>
          </a:p>
        </p:txBody>
      </p:sp>
      <p:sp>
        <p:nvSpPr>
          <p:cNvPr id="3" name="Subtitle 2"/>
          <p:cNvSpPr>
            <a:spLocks noGrp="1"/>
          </p:cNvSpPr>
          <p:nvPr>
            <p:ph type="subTitle" idx="1"/>
          </p:nvPr>
        </p:nvSpPr>
        <p:spPr/>
        <p:txBody>
          <a:bodyPr>
            <a:normAutofit/>
          </a:bodyPr>
          <a:lstStyle/>
          <a:p>
            <a:r>
              <a:rPr lang="en-US" sz="2000" dirty="0" smtClean="0"/>
              <a:t>CLUSTER ANALYSIS FOR REAL ESTATE </a:t>
            </a:r>
            <a:r>
              <a:rPr lang="en-US" sz="2000" smtClean="0"/>
              <a:t>IN </a:t>
            </a:r>
            <a:r>
              <a:rPr lang="en-US" sz="2000" smtClean="0"/>
              <a:t>LONDON (2018)</a:t>
            </a:r>
            <a:endParaRPr lang="en-GB" sz="2000" dirty="0"/>
          </a:p>
        </p:txBody>
      </p:sp>
    </p:spTree>
    <p:extLst>
      <p:ext uri="{BB962C8B-B14F-4D97-AF65-F5344CB8AC3E}">
        <p14:creationId xmlns:p14="http://schemas.microsoft.com/office/powerpoint/2010/main" val="54720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 dirty="0" smtClean="0"/>
              <a:t>In 2018 the London Housing Market was in a rut:</a:t>
            </a:r>
          </a:p>
          <a:p>
            <a:pPr marL="1771650" lvl="3" indent="-514350">
              <a:buFont typeface="+mj-lt"/>
              <a:buAutoNum type="romanUcPeriod"/>
            </a:pPr>
            <a:r>
              <a:rPr lang="en" dirty="0" smtClean="0"/>
              <a:t>Brexit </a:t>
            </a:r>
          </a:p>
          <a:p>
            <a:pPr marL="1771650" lvl="3" indent="-514350">
              <a:buFont typeface="+mj-lt"/>
              <a:buAutoNum type="romanUcPeriod"/>
            </a:pPr>
            <a:r>
              <a:rPr lang="en" dirty="0" smtClean="0"/>
              <a:t>Hidden price falls </a:t>
            </a:r>
          </a:p>
          <a:p>
            <a:pPr marL="1771650" lvl="3" indent="-514350">
              <a:buFont typeface="+mj-lt"/>
              <a:buAutoNum type="romanUcPeriod"/>
            </a:pPr>
            <a:r>
              <a:rPr lang="en" dirty="0" smtClean="0"/>
              <a:t>Record-low sales </a:t>
            </a:r>
          </a:p>
          <a:p>
            <a:pPr marL="1771650" lvl="3" indent="-514350">
              <a:buFont typeface="+mj-lt"/>
              <a:buAutoNum type="romanUcPeriod"/>
            </a:pPr>
            <a:r>
              <a:rPr lang="en" dirty="0" smtClean="0"/>
              <a:t>Homebuilder exodus </a:t>
            </a:r>
          </a:p>
          <a:p>
            <a:pPr marL="1771650" lvl="3" indent="-514350">
              <a:buFont typeface="+mj-lt"/>
              <a:buAutoNum type="romanUcPeriod"/>
            </a:pPr>
            <a:r>
              <a:rPr lang="en" dirty="0" smtClean="0"/>
              <a:t>Tax hikes addressing overseas buyers of homes in England and Wales</a:t>
            </a:r>
          </a:p>
          <a:p>
            <a:pPr>
              <a:buFont typeface="Wingdings" pitchFamily="2" charset="2"/>
              <a:buChar char="Ø"/>
            </a:pPr>
            <a:endParaRPr lang="en-GB" dirty="0"/>
          </a:p>
        </p:txBody>
      </p:sp>
    </p:spTree>
    <p:extLst>
      <p:ext uri="{BB962C8B-B14F-4D97-AF65-F5344CB8AC3E}">
        <p14:creationId xmlns:p14="http://schemas.microsoft.com/office/powerpoint/2010/main" val="263714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 dirty="0" smtClean="0"/>
              <a:t>How could we have provided support to homebuyers clientele in  purchasing a suitable real estate in London during this uncertain economic and financial scenario?</a:t>
            </a:r>
            <a:endParaRPr lang="it-IT" dirty="0" smtClean="0"/>
          </a:p>
          <a:p>
            <a:pPr marL="0" indent="0">
              <a:buNone/>
            </a:pPr>
            <a:endParaRPr lang="en-GB" dirty="0"/>
          </a:p>
        </p:txBody>
      </p:sp>
    </p:spTree>
    <p:extLst>
      <p:ext uri="{BB962C8B-B14F-4D97-AF65-F5344CB8AC3E}">
        <p14:creationId xmlns:p14="http://schemas.microsoft.com/office/powerpoint/2010/main" val="75883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METHODOLOGY</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it-IT" dirty="0" smtClean="0"/>
              <a:t>Data: </a:t>
            </a:r>
          </a:p>
          <a:p>
            <a:pPr marL="0" indent="0">
              <a:buNone/>
            </a:pPr>
            <a:r>
              <a:rPr lang="it-IT" dirty="0"/>
              <a:t>	</a:t>
            </a:r>
            <a:r>
              <a:rPr lang="it-IT" dirty="0" smtClean="0"/>
              <a:t>The data is sourced by </a:t>
            </a:r>
            <a:r>
              <a:rPr lang="en" dirty="0" smtClean="0"/>
              <a:t>merging data on London properties and the relative price paid data from the HM Land Registry, also data on amenities and essential facilities surrounding such properties are sourced from FourSquare API interface.</a:t>
            </a:r>
            <a:endParaRPr lang="en-GB" dirty="0"/>
          </a:p>
        </p:txBody>
      </p:sp>
    </p:spTree>
    <p:extLst>
      <p:ext uri="{BB962C8B-B14F-4D97-AF65-F5344CB8AC3E}">
        <p14:creationId xmlns:p14="http://schemas.microsoft.com/office/powerpoint/2010/main" val="325302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METHODOLOGY</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US" dirty="0" smtClean="0"/>
              <a:t>METHODOLOGY:</a:t>
            </a:r>
            <a:endParaRPr lang="en-GB" dirty="0" smtClean="0"/>
          </a:p>
          <a:p>
            <a:pPr marL="1828800" lvl="3" indent="-571500">
              <a:buFont typeface="+mj-lt"/>
              <a:buAutoNum type="romanUcPeriod"/>
            </a:pPr>
            <a:r>
              <a:rPr lang="en-US" dirty="0" smtClean="0"/>
              <a:t>Collect Inspection Data;</a:t>
            </a:r>
          </a:p>
          <a:p>
            <a:pPr marL="1828800" lvl="3" indent="-571500">
              <a:buFont typeface="+mj-lt"/>
              <a:buAutoNum type="romanUcPeriod"/>
            </a:pPr>
            <a:r>
              <a:rPr lang="en-US" dirty="0" smtClean="0"/>
              <a:t>Explore and Understand Data;</a:t>
            </a:r>
          </a:p>
          <a:p>
            <a:pPr marL="1828800" lvl="3" indent="-571500">
              <a:buFont typeface="+mj-lt"/>
              <a:buAutoNum type="romanUcPeriod"/>
            </a:pPr>
            <a:r>
              <a:rPr lang="en-US" dirty="0" smtClean="0"/>
              <a:t>Data Preparation and Preprocessing;</a:t>
            </a:r>
          </a:p>
          <a:p>
            <a:pPr marL="1828800" lvl="3" indent="-571500">
              <a:buFont typeface="+mj-lt"/>
              <a:buAutoNum type="romanUcPeriod"/>
            </a:pPr>
            <a:r>
              <a:rPr lang="en-US" dirty="0" smtClean="0"/>
              <a:t>Data Modeling</a:t>
            </a:r>
          </a:p>
        </p:txBody>
      </p:sp>
    </p:spTree>
    <p:extLst>
      <p:ext uri="{BB962C8B-B14F-4D97-AF65-F5344CB8AC3E}">
        <p14:creationId xmlns:p14="http://schemas.microsoft.com/office/powerpoint/2010/main" val="217417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 dirty="0" smtClean="0"/>
              <a:t>By </a:t>
            </a:r>
            <a:r>
              <a:rPr lang="en" dirty="0"/>
              <a:t>C</a:t>
            </a:r>
            <a:r>
              <a:rPr lang="en" dirty="0" smtClean="0"/>
              <a:t>lustering London neighborhoods in order to recommend venues and the current average price of real estate where homebuyers can make a real estate investment. </a:t>
            </a:r>
            <a:endParaRPr lang="it-IT" dirty="0" smtClean="0"/>
          </a:p>
          <a:p>
            <a:pPr marL="0" indent="0">
              <a:buNone/>
            </a:pPr>
            <a:endParaRPr lang="en-GB" dirty="0"/>
          </a:p>
        </p:txBody>
      </p:sp>
    </p:spTree>
    <p:extLst>
      <p:ext uri="{BB962C8B-B14F-4D97-AF65-F5344CB8AC3E}">
        <p14:creationId xmlns:p14="http://schemas.microsoft.com/office/powerpoint/2010/main" val="157934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GB" dirty="0"/>
          </a:p>
        </p:txBody>
      </p:sp>
      <p:pic>
        <p:nvPicPr>
          <p:cNvPr id="4" name="Segnaposto contenuto 8">
            <a:extLst>
              <a:ext uri="{FF2B5EF4-FFF2-40B4-BE49-F238E27FC236}">
                <a16:creationId xmlns:lc="http://schemas.openxmlformats.org/drawingml/2006/lockedCanvas" xmlns:a16="http://schemas.microsoft.com/office/drawing/2014/main" xmlns="" id="{F1A163B2-80B5-D24F-8776-980A3BFB4807}"/>
              </a:ext>
            </a:extLst>
          </p:cNvPr>
          <p:cNvPicPr>
            <a:picLocks noGrp="1" noChangeAspect="1"/>
          </p:cNvPicPr>
          <p:nvPr>
            <p:ph idx="1"/>
          </p:nvPr>
        </p:nvPicPr>
        <p:blipFill rotWithShape="1">
          <a:blip r:embed="rId2"/>
          <a:stretch/>
        </p:blipFill>
        <p:spPr>
          <a:xfrm>
            <a:off x="457200" y="2350672"/>
            <a:ext cx="8229600" cy="4121981"/>
          </a:xfrm>
          <a:prstGeom prst="rect">
            <a:avLst/>
          </a:prstGeom>
          <a:ln w="12700">
            <a:noFill/>
          </a:ln>
        </p:spPr>
      </p:pic>
    </p:spTree>
    <p:extLst>
      <p:ext uri="{BB962C8B-B14F-4D97-AF65-F5344CB8AC3E}">
        <p14:creationId xmlns:p14="http://schemas.microsoft.com/office/powerpoint/2010/main" val="90395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 dirty="0" smtClean="0"/>
              <a:t>Examination of real estates according to neighborhoods/London areas:</a:t>
            </a:r>
          </a:p>
          <a:p>
            <a:pPr marL="1371600" lvl="2" indent="-571500">
              <a:buFont typeface="+mj-lt"/>
              <a:buAutoNum type="romanUcPeriod"/>
            </a:pPr>
            <a:r>
              <a:rPr lang="en" dirty="0" smtClean="0"/>
              <a:t>West London (Notting Hill, Kensington, Chelsea, Marylebone) and North-West London (Hampsted) might be considered highly profitable venues to purchase a real estate;</a:t>
            </a:r>
          </a:p>
          <a:p>
            <a:pPr marL="1371600" lvl="2" indent="-571500">
              <a:buFont typeface="+mj-lt"/>
              <a:buAutoNum type="romanUcPeriod"/>
            </a:pPr>
            <a:r>
              <a:rPr lang="en" dirty="0" smtClean="0"/>
              <a:t>South-West London (Wandsworth, Balham) and North-West London (Isliington) are arising as next future elite venues with a wide range of amenities and facilities.</a:t>
            </a:r>
          </a:p>
          <a:p>
            <a:pPr>
              <a:buFont typeface="Wingdings" pitchFamily="2" charset="2"/>
              <a:buChar char="Ø"/>
            </a:pPr>
            <a:endParaRPr lang="en-GB" dirty="0"/>
          </a:p>
        </p:txBody>
      </p:sp>
    </p:spTree>
    <p:extLst>
      <p:ext uri="{BB962C8B-B14F-4D97-AF65-F5344CB8AC3E}">
        <p14:creationId xmlns:p14="http://schemas.microsoft.com/office/powerpoint/2010/main" val="37221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 dirty="0" smtClean="0"/>
              <a:t>Examination of real estates  by clusters</a:t>
            </a:r>
            <a:r>
              <a:rPr lang="en-GB" dirty="0" smtClean="0"/>
              <a:t>:</a:t>
            </a:r>
          </a:p>
          <a:p>
            <a:pPr marL="1371600" lvl="2" indent="-571500">
              <a:buFont typeface="+mj-lt"/>
              <a:buAutoNum type="romanUcPeriod"/>
            </a:pPr>
            <a:r>
              <a:rPr lang="en" dirty="0" smtClean="0"/>
              <a:t>Clusters 0, 2 and 4 may target home buyers prone to live in 'green' areas with parks, waterfronts;</a:t>
            </a:r>
          </a:p>
          <a:p>
            <a:pPr marL="1371600" lvl="2" indent="-571500">
              <a:buFont typeface="+mj-lt"/>
              <a:buAutoNum type="romanUcPeriod"/>
            </a:pPr>
            <a:r>
              <a:rPr lang="en" dirty="0" smtClean="0"/>
              <a:t>Clusters 1 and 3 may target individuals who love pubs, theatres and soccer.</a:t>
            </a:r>
            <a:endParaRPr lang="it-IT" dirty="0" smtClean="0"/>
          </a:p>
          <a:p>
            <a:pPr marL="800100" lvl="2" indent="0">
              <a:buNone/>
            </a:pPr>
            <a:endParaRPr lang="en" dirty="0" smtClean="0"/>
          </a:p>
        </p:txBody>
      </p:sp>
    </p:spTree>
    <p:extLst>
      <p:ext uri="{BB962C8B-B14F-4D97-AF65-F5344CB8AC3E}">
        <p14:creationId xmlns:p14="http://schemas.microsoft.com/office/powerpoint/2010/main" val="307054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70</TotalTime>
  <Words>249</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Urban</vt:lpstr>
      <vt:lpstr>IBM APPLIED DATA SCIENCE CAPSTONE PROJECT: THE BATTLE OF NEIGHBORHOODS </vt:lpstr>
      <vt:lpstr>BUSINESS PROBLEM</vt:lpstr>
      <vt:lpstr>BUSINESS PROBLEM</vt:lpstr>
      <vt:lpstr>DATA AND METHODOLOGY</vt:lpstr>
      <vt:lpstr>DATA AND METHODOLOGY</vt:lpstr>
      <vt:lpstr>SOLUTION</vt:lpstr>
      <vt:lpstr>K-MEANS CLUSTERING</vt:lpstr>
      <vt:lpstr>OUTCOME</vt:lpstr>
      <vt:lpstr>OUTCOME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THE BATTLE OF NEIGHBORHOODS</dc:title>
  <dc:creator>dean</dc:creator>
  <cp:lastModifiedBy>dean</cp:lastModifiedBy>
  <cp:revision>7</cp:revision>
  <dcterms:created xsi:type="dcterms:W3CDTF">2020-05-16T18:27:29Z</dcterms:created>
  <dcterms:modified xsi:type="dcterms:W3CDTF">2020-05-17T10:59:56Z</dcterms:modified>
</cp:coreProperties>
</file>