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3" r:id="rId9"/>
    <p:sldId id="265" r:id="rId10"/>
    <p:sldId id="266" r:id="rId11"/>
    <p:sldId id="272" r:id="rId12"/>
    <p:sldId id="267" r:id="rId13"/>
    <p:sldId id="273" r:id="rId14"/>
    <p:sldId id="284" r:id="rId15"/>
    <p:sldId id="279" r:id="rId16"/>
    <p:sldId id="280" r:id="rId17"/>
    <p:sldId id="282" r:id="rId18"/>
  </p:sldIdLst>
  <p:sldSz cx="9144000" cy="5143500" type="screen16x9"/>
  <p:notesSz cx="6858000" cy="9144000"/>
  <p:embeddedFontLst>
    <p:embeddedFont>
      <p:font typeface="Dosis" panose="020B0604020202020204" charset="0"/>
      <p:regular r:id="rId20"/>
      <p:bold r:id="rId21"/>
    </p:embeddedFont>
    <p:embeddedFont>
      <p:font typeface="Segoe UI Light" panose="020B0502040204020203" pitchFamily="34" charset="0"/>
      <p:regular r:id="rId22"/>
      <p:italic r:id="rId23"/>
    </p:embeddedFont>
    <p:embeddedFont>
      <p:font typeface="Segoe UI Semibold" panose="020B0702040204020203" pitchFamily="34" charset="0"/>
      <p:bold r:id="rId24"/>
      <p:boldItalic r:id="rId25"/>
    </p:embeddedFont>
    <p:embeddedFont>
      <p:font typeface="Segoe UI Semilight" panose="020B0402040204020203" pitchFamily="34" charset="0"/>
      <p:regular r:id="rId26"/>
      <p:italic r:id="rId27"/>
    </p:embeddedFont>
    <p:embeddedFont>
      <p:font typeface="Sitka Display" panose="02000505000000020004" pitchFamily="2" charset="0"/>
      <p:regular r:id="rId28"/>
      <p:bold r:id="rId29"/>
      <p:italic r:id="rId30"/>
      <p:boldItalic r:id="rId31"/>
    </p:embeddedFont>
    <p:embeddedFont>
      <p:font typeface="Sitka Heading" panose="02000505000000020004" pitchFamily="2" charset="0"/>
      <p:regular r:id="rId32"/>
      <p:bold r:id="rId33"/>
      <p:italic r:id="rId34"/>
      <p:boldItalic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4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41609" y="157440"/>
            <a:ext cx="8660782" cy="20802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Xây dựng web thống kê và tra cứu các đặc trưng ngôn ngữ từ kho ngữ liệu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333500"/>
            <a:ext cx="8587499" cy="532199"/>
          </a:xfrm>
          <a:prstGeom prst="rect">
            <a:avLst/>
          </a:prstGeom>
          <a:solidFill>
            <a:srgbClr val="1155CC">
              <a:alpha val="4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Một số file ngữ liệu của nhóm tìm.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0912F-CA4E-4F8C-BF95-2F4F9605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9" y="277801"/>
            <a:ext cx="7746201" cy="287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 idx="4294967295"/>
          </p:nvPr>
        </p:nvSpPr>
        <p:spPr>
          <a:xfrm>
            <a:off x="1501800" y="2250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640" name="Shape 640"/>
          <p:cNvCxnSpPr/>
          <p:nvPr/>
        </p:nvCxnSpPr>
        <p:spPr>
          <a:xfrm>
            <a:off x="-4800" y="2156035"/>
            <a:ext cx="9153599" cy="0"/>
          </a:xfrm>
          <a:prstGeom prst="straightConnector1">
            <a:avLst/>
          </a:prstGeom>
          <a:noFill/>
          <a:ln w="19050" cap="rnd" cmpd="sng">
            <a:solidFill>
              <a:srgbClr val="1C4587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1" name="Shape 641"/>
          <p:cNvSpPr/>
          <p:nvPr/>
        </p:nvSpPr>
        <p:spPr>
          <a:xfrm rot="10800000" flipH="1">
            <a:off x="1895325" y="1939007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2" name="Shape 642"/>
          <p:cNvCxnSpPr/>
          <p:nvPr/>
        </p:nvCxnSpPr>
        <p:spPr>
          <a:xfrm>
            <a:off x="2105025" y="211060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3" name="Shape 643"/>
          <p:cNvSpPr/>
          <p:nvPr/>
        </p:nvSpPr>
        <p:spPr>
          <a:xfrm>
            <a:off x="4362450" y="1946335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 rot="10800000" flipH="1">
            <a:off x="6829275" y="1939007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5" name="Shape 645"/>
          <p:cNvCxnSpPr/>
          <p:nvPr/>
        </p:nvCxnSpPr>
        <p:spPr>
          <a:xfrm>
            <a:off x="4572000" y="210841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cxnSp>
        <p:nvCxnSpPr>
          <p:cNvPr id="646" name="Shape 646"/>
          <p:cNvCxnSpPr/>
          <p:nvPr/>
        </p:nvCxnSpPr>
        <p:spPr>
          <a:xfrm>
            <a:off x="7038975" y="211060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1481175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first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3948150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second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415125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Ứng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ý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nghĩa</a:t>
            </a:r>
            <a:endParaRPr lang="e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4AD8A-7243-4096-A839-89BE2CB6EB34}"/>
              </a:ext>
            </a:extLst>
          </p:cNvPr>
          <p:cNvSpPr txBox="1"/>
          <p:nvPr/>
        </p:nvSpPr>
        <p:spPr>
          <a:xfrm>
            <a:off x="617724" y="143297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Hiểu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đặc trưng của từ vựng và ngữ pháp</a:t>
            </a:r>
            <a:endParaRPr lang="en-US" sz="1800" b="0" i="0" dirty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Hiểu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về cách mà ngôn ngữ được sử dụng trong cuộc sống, giúp chúng ta trả lời các câu hỏi như:</a:t>
            </a:r>
            <a:r>
              <a:rPr lang="vi-V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9BAFC-5D05-4539-ACB6-C5F90CA7C161}"/>
              </a:ext>
            </a:extLst>
          </p:cNvPr>
          <p:cNvSpPr txBox="1"/>
          <p:nvPr/>
        </p:nvSpPr>
        <p:spPr>
          <a:xfrm>
            <a:off x="617725" y="2445370"/>
            <a:ext cx="640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cụm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hiện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nhiều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tiếng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Việt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trạng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sử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dụng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phổ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biến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Cách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kết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hợp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tiếng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Việt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cặp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thường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hay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kèm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với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nhau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A5589-2AE1-4915-B7E2-F5A960981A5A}"/>
              </a:ext>
            </a:extLst>
          </p:cNvPr>
          <p:cNvSpPr txBox="1"/>
          <p:nvPr/>
        </p:nvSpPr>
        <p:spPr>
          <a:xfrm>
            <a:off x="617724" y="3880624"/>
            <a:ext cx="627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Nếu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chúng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ta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cụ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thác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kho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ngữ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liệu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thì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gánh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nặng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biên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soạn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điển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nghiên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cứu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về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ngôn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ngữ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sẽ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giảm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nhiều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ác nghiên cứu trên thế giới liên quan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5E695-166B-460A-BD9B-E841DCC61418}"/>
              </a:ext>
            </a:extLst>
          </p:cNvPr>
          <p:cNvSpPr txBox="1"/>
          <p:nvPr/>
        </p:nvSpPr>
        <p:spPr>
          <a:xfrm>
            <a:off x="386576" y="1211766"/>
            <a:ext cx="6950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: Sketch Engine.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Sketch Engine là công cụ để khai thác</a:t>
            </a:r>
            <a:r>
              <a:rPr lang="en-US" dirty="0"/>
              <a:t> </a:t>
            </a:r>
            <a:r>
              <a:rPr lang="vi-VN" dirty="0"/>
              <a:t>kho ngữ liệu. </a:t>
            </a: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Sketch Engine được sử dụng rộng rãi bởi các nhà ngôn ngữ học, nhà từ điển học,</a:t>
            </a:r>
            <a:r>
              <a:rPr lang="en-US" dirty="0"/>
              <a:t> </a:t>
            </a:r>
            <a:r>
              <a:rPr lang="vi-VN" dirty="0"/>
              <a:t>dịch giả, sinh viên và giáo viên. </a:t>
            </a: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Đây là lựa chọn hàng đầu cho các nhà xuất bản, trường đại</a:t>
            </a:r>
            <a:r>
              <a:rPr lang="en-US" dirty="0"/>
              <a:t> </a:t>
            </a:r>
            <a:r>
              <a:rPr lang="vi-VN" dirty="0"/>
              <a:t>học, cơ quan dịch thuật và học viện ngôn ngữ quốc gia trên toàn thế giới. Công cụ này có thể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thực hiện tra cứu từ (theo ngữ cảnh), danh sách các từ, phiên dịch, trích xuất thuật ngữ, phân</a:t>
            </a:r>
            <a:r>
              <a:rPr lang="en-US" dirty="0"/>
              <a:t> </a:t>
            </a:r>
            <a:r>
              <a:rPr lang="vi-VN" dirty="0"/>
              <a:t>tích thông kê kho ngữ liệu, xu hướng sử dụng ngôn ngữ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A33A36-4B0A-49DB-8B10-40D7A44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3E5C7-8DCE-4CEC-B9E8-D564C88B7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6" y="2119105"/>
            <a:ext cx="4089344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You can find me at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18127245@student.hcmus.edu.vn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US" sz="2000" dirty="0"/>
              <a:t>https://github.com/Tuan-Lee-23</a:t>
            </a:r>
            <a:endParaRPr lang="en" sz="2000" dirty="0"/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SlidesCarnival icons are editable shapes</a:t>
            </a: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●"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●"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2"/>
            <a:ext cx="591656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Chào mọi người!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997187" y="2171139"/>
            <a:ext cx="6541037" cy="20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tên là: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Văn Quốc Huy - 18127113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Ngọc Tuấn - 18127245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itka Heading" panose="02000505000000020004" pitchFamily="2" charset="0"/>
              </a:rPr>
              <a:t>Ngữ liệu là gì???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itka Display" panose="02000505000000020004" pitchFamily="2" charset="0"/>
              </a:rPr>
              <a:t>Chúng ta cần hiểu thế nào là ngữ liệu?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34690" y="1404589"/>
            <a:ext cx="7874619" cy="23343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/>
              <a:t>Ngữ liệu – </a:t>
            </a:r>
            <a:r>
              <a:rPr lang="en-US" sz="2800" dirty="0"/>
              <a:t>(</a:t>
            </a:r>
            <a:r>
              <a:rPr lang="vi-VN" sz="2800" dirty="0"/>
              <a:t>text corpus) là một tập hợp lớn các văn bản có cấu trúc (thông thường được lưu giữ dạng điện toán và đã xử lý)</a:t>
            </a:r>
            <a:endParaRPr lang="e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Ngữ liệu gồm có gì?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ngôn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nhất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(monolingual corpus)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nhiều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ngôn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(multilingual corpus)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769342" y="2571750"/>
            <a:ext cx="7772400" cy="1985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Mục tiêu và tình hình đồ án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4" y="1363153"/>
            <a:ext cx="6671353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Chuẩn bị kho ngữ liệu với kích thước phù hợp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.</a:t>
            </a:r>
            <a:r>
              <a:rPr lang="vi-VN" sz="2400" dirty="0">
                <a:latin typeface="Sitka Display" panose="02000505000000020004" pitchFamily="2" charset="0"/>
              </a:rPr>
              <a:t> </a:t>
            </a:r>
            <a:endParaRPr lang="en-US" sz="2400" dirty="0">
              <a:latin typeface="Sitka Display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Tiền xử lí kho ngữ liệu, viết dưới dạng module có thể chứa nhiều trạng thái của ngữ liệu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.</a:t>
            </a:r>
            <a:r>
              <a:rPr lang="vi-VN" sz="2400" dirty="0">
                <a:latin typeface="Sitka Display" panose="02000505000000020004" pitchFamily="2" charset="0"/>
              </a:rPr>
              <a:t> </a:t>
            </a:r>
            <a:endParaRPr lang="en-US" sz="2400" dirty="0">
              <a:latin typeface="Sitka Display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Viết web tra cứu bằng thư viện Dash Plotly (tra theo từ, tiếng, từ loại, loại thực thể) hiện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kết quả tương ứng với tần suất xuất hiện và số lần xuất hiện, xếp hạng của từ đó trong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vocab, có thể gợi ý từ cùng xuất hiện với từ đó nhiều nhất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.</a:t>
            </a:r>
            <a:br>
              <a:rPr lang="vi-VN" dirty="0"/>
            </a:br>
            <a:endParaRPr lang="en" dirty="0"/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Những thứ đã làm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4" y="1363153"/>
            <a:ext cx="6671353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Thống kê trên toàn bộ ngữ liệu (số câu, số từ, số tiếng; phân phối độ dài câu, từ, tiếng;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top 10 stopwords sử dụng nhiều nhất; top 10 từ thông dụng nhất; top 10 từ thông dụng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nhất n-grams; top 10 danh từ, động từ, tính từ được sử dụng nhiều nhất; các câu tương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đồng với nhau nhất – cosine similarity; các cặp từ cùng xuất hiện (với tần suất); phân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tích cảm xúc; Topic modelling LDA): các thống kê sẽ được biểu diễn bằng biểu đồ trên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web tra cứu (cũng bằng thư viện Dash Plotly)</a:t>
            </a:r>
            <a:r>
              <a:rPr lang="vi-VN" sz="2400" dirty="0">
                <a:latin typeface="Sitka Display" panose="02000505000000020004" pitchFamily="2" charset="0"/>
              </a:rPr>
              <a:t> 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endParaRPr lang="en" dirty="0"/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Những thứ đã làm</a:t>
            </a:r>
          </a:p>
        </p:txBody>
      </p:sp>
    </p:spTree>
    <p:extLst>
      <p:ext uri="{BB962C8B-B14F-4D97-AF65-F5344CB8AC3E}">
        <p14:creationId xmlns:p14="http://schemas.microsoft.com/office/powerpoint/2010/main" val="295052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Hình ảnh kho ngữ liệu nhóm tìm được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4C4A1-31A1-4D3F-BA21-D6C5DD72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9" y="1082425"/>
            <a:ext cx="6574709" cy="366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696</Words>
  <Application>Microsoft Office PowerPoint</Application>
  <PresentationFormat>On-screen Show (16:9)</PresentationFormat>
  <Paragraphs>56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Sitka Display</vt:lpstr>
      <vt:lpstr>Segoe UI Semibold</vt:lpstr>
      <vt:lpstr>Wingdings</vt:lpstr>
      <vt:lpstr>Segoe UI Light</vt:lpstr>
      <vt:lpstr>Arial</vt:lpstr>
      <vt:lpstr>Sitka Heading</vt:lpstr>
      <vt:lpstr>Times New Roman</vt:lpstr>
      <vt:lpstr>Segoe UI Semilight</vt:lpstr>
      <vt:lpstr>Dosis</vt:lpstr>
      <vt:lpstr>Sniglet</vt:lpstr>
      <vt:lpstr>Friar template</vt:lpstr>
      <vt:lpstr>Xây dựng web thống kê và tra cứu các đặc trưng ngôn ngữ từ kho ngữ liệu</vt:lpstr>
      <vt:lpstr>Chào mọi người!</vt:lpstr>
      <vt:lpstr>Ngữ liệu là gì???</vt:lpstr>
      <vt:lpstr>PowerPoint Presentation</vt:lpstr>
      <vt:lpstr>Ngữ liệu gồm có gì?</vt:lpstr>
      <vt:lpstr>Mục tiêu và tình hình đồ án</vt:lpstr>
      <vt:lpstr>Những thứ đã làm</vt:lpstr>
      <vt:lpstr>Những thứ đã làm</vt:lpstr>
      <vt:lpstr>Hình ảnh kho ngữ liệu nhóm tìm được</vt:lpstr>
      <vt:lpstr>Một số file ngữ liệu của nhóm tìm.</vt:lpstr>
      <vt:lpstr>Our process is easy</vt:lpstr>
      <vt:lpstr>Ứng dụng và ý nghĩa</vt:lpstr>
      <vt:lpstr>Các nghiên cứu trên thế giới liên quan</vt:lpstr>
      <vt:lpstr>PowerPoint Presentation</vt:lpstr>
      <vt:lpstr>THANKS!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HuyVo</dc:creator>
  <cp:lastModifiedBy>Huy Vo</cp:lastModifiedBy>
  <cp:revision>40</cp:revision>
  <dcterms:modified xsi:type="dcterms:W3CDTF">2020-12-26T18:06:30Z</dcterms:modified>
</cp:coreProperties>
</file>