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5"/>
  </p:notesMasterIdLst>
  <p:sldIdLst>
    <p:sldId id="256" r:id="rId2"/>
    <p:sldId id="257" r:id="rId3"/>
    <p:sldId id="258" r:id="rId4"/>
    <p:sldId id="296" r:id="rId5"/>
    <p:sldId id="297" r:id="rId6"/>
    <p:sldId id="259" r:id="rId7"/>
    <p:sldId id="261" r:id="rId8"/>
    <p:sldId id="263" r:id="rId9"/>
    <p:sldId id="264" r:id="rId10"/>
    <p:sldId id="295" r:id="rId11"/>
    <p:sldId id="298" r:id="rId12"/>
    <p:sldId id="299" r:id="rId13"/>
    <p:sldId id="278" r:id="rId14"/>
  </p:sldIdLst>
  <p:sldSz cx="9144000" cy="5143500" type="screen16x9"/>
  <p:notesSz cx="6858000" cy="9144000"/>
  <p:embeddedFontLst>
    <p:embeddedFont>
      <p:font typeface="Work Sans" panose="020B0604020202020204" charset="0"/>
      <p:regular r:id="rId16"/>
      <p:bold r:id="rId17"/>
      <p:italic r:id="rId18"/>
      <p:boldItalic r:id="rId19"/>
    </p:embeddedFont>
    <p:embeddedFont>
      <p:font typeface="Work Sans Light" panose="020B0604020202020204" charset="0"/>
      <p:regular r:id="rId20"/>
      <p:bold r:id="rId21"/>
      <p:italic r:id="rId22"/>
      <p:boldItalic r:id="rId23"/>
    </p:embeddedFont>
    <p:embeddedFont>
      <p:font typeface="Work Sans Medium"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AM CONG TUAN D19CN05" initials="PCTD" lastIdx="1" clrIdx="0">
    <p:extLst>
      <p:ext uri="{19B8F6BF-5375-455C-9EA6-DF929625EA0E}">
        <p15:presenceInfo xmlns:p15="http://schemas.microsoft.com/office/powerpoint/2012/main" userId="PHAM CONG TUAN D19CN05"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C71361-B0E1-4198-9DE6-27959A689B02}">
  <a:tblStyle styleId="{C0C71361-B0E1-4198-9DE6-27959A689B0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B5650C-A5D0-4E90-9758-7795F027F2F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3-06T14:31:33.279" idx="1">
    <p:pos x="507" y="2170"/>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03-06T14:31:33.279" idx="1">
    <p:pos x="507" y="2170"/>
    <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3-03-06T14:31:33.279" idx="1">
    <p:pos x="507" y="217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9220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9480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5867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048725" y="3058625"/>
            <a:ext cx="4914000" cy="1159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1012800" y="2497750"/>
            <a:ext cx="495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1012800" y="3678252"/>
            <a:ext cx="49500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2000"/>
              <a:buNone/>
              <a:defRPr>
                <a:solidFill>
                  <a:srgbClr val="000000"/>
                </a:solidFill>
              </a:defRPr>
            </a:lvl1pPr>
            <a:lvl2pPr lvl="1" rtl="0">
              <a:spcBef>
                <a:spcPts val="0"/>
              </a:spcBef>
              <a:spcAft>
                <a:spcPts val="0"/>
              </a:spcAft>
              <a:buClr>
                <a:srgbClr val="000000"/>
              </a:buClr>
              <a:buSzPts val="2000"/>
              <a:buNone/>
              <a:defRPr>
                <a:solidFill>
                  <a:srgbClr val="000000"/>
                </a:solidFill>
              </a:defRPr>
            </a:lvl2pPr>
            <a:lvl3pPr lvl="2" rtl="0">
              <a:spcBef>
                <a:spcPts val="0"/>
              </a:spcBef>
              <a:spcAft>
                <a:spcPts val="0"/>
              </a:spcAft>
              <a:buClr>
                <a:srgbClr val="000000"/>
              </a:buClr>
              <a:buSzPts val="2000"/>
              <a:buNone/>
              <a:defRPr>
                <a:solidFill>
                  <a:srgbClr val="000000"/>
                </a:solidFill>
              </a:defRPr>
            </a:lvl3pPr>
            <a:lvl4pPr lvl="3" rtl="0">
              <a:spcBef>
                <a:spcPts val="0"/>
              </a:spcBef>
              <a:spcAft>
                <a:spcPts val="0"/>
              </a:spcAft>
              <a:buClr>
                <a:srgbClr val="000000"/>
              </a:buClr>
              <a:buSzPts val="2000"/>
              <a:buNone/>
              <a:defRPr>
                <a:solidFill>
                  <a:srgbClr val="000000"/>
                </a:solidFill>
              </a:defRPr>
            </a:lvl4pPr>
            <a:lvl5pPr lvl="4" rtl="0">
              <a:spcBef>
                <a:spcPts val="0"/>
              </a:spcBef>
              <a:spcAft>
                <a:spcPts val="0"/>
              </a:spcAft>
              <a:buClr>
                <a:srgbClr val="000000"/>
              </a:buClr>
              <a:buSzPts val="2000"/>
              <a:buNone/>
              <a:defRPr>
                <a:solidFill>
                  <a:srgbClr val="000000"/>
                </a:solidFill>
              </a:defRPr>
            </a:lvl5pPr>
            <a:lvl6pPr lvl="5" rtl="0">
              <a:spcBef>
                <a:spcPts val="0"/>
              </a:spcBef>
              <a:spcAft>
                <a:spcPts val="0"/>
              </a:spcAft>
              <a:buClr>
                <a:srgbClr val="000000"/>
              </a:buClr>
              <a:buSzPts val="2000"/>
              <a:buNone/>
              <a:defRPr>
                <a:solidFill>
                  <a:srgbClr val="000000"/>
                </a:solidFill>
              </a:defRPr>
            </a:lvl6pPr>
            <a:lvl7pPr lvl="6" rtl="0">
              <a:spcBef>
                <a:spcPts val="0"/>
              </a:spcBef>
              <a:spcAft>
                <a:spcPts val="0"/>
              </a:spcAft>
              <a:buClr>
                <a:srgbClr val="000000"/>
              </a:buClr>
              <a:buSzPts val="2000"/>
              <a:buNone/>
              <a:defRPr>
                <a:solidFill>
                  <a:srgbClr val="000000"/>
                </a:solidFill>
              </a:defRPr>
            </a:lvl7pPr>
            <a:lvl8pPr lvl="7" rtl="0">
              <a:spcBef>
                <a:spcPts val="0"/>
              </a:spcBef>
              <a:spcAft>
                <a:spcPts val="0"/>
              </a:spcAft>
              <a:buClr>
                <a:srgbClr val="000000"/>
              </a:buClr>
              <a:buSzPts val="2000"/>
              <a:buNone/>
              <a:defRPr>
                <a:solidFill>
                  <a:srgbClr val="000000"/>
                </a:solidFill>
              </a:defRPr>
            </a:lvl8pPr>
            <a:lvl9pPr lvl="8" rtl="0">
              <a:spcBef>
                <a:spcPts val="0"/>
              </a:spcBef>
              <a:spcAft>
                <a:spcPts val="0"/>
              </a:spcAft>
              <a:buClr>
                <a:srgbClr val="000000"/>
              </a:buClr>
              <a:buSzPts val="2000"/>
              <a:buNone/>
              <a:defRPr>
                <a:solidFill>
                  <a:srgbClr val="000000"/>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5" name="Google Shape;25;p5"/>
          <p:cNvSpPr txBox="1">
            <a:spLocks noGrp="1"/>
          </p:cNvSpPr>
          <p:nvPr>
            <p:ph type="body" idx="1"/>
          </p:nvPr>
        </p:nvSpPr>
        <p:spPr>
          <a:xfrm>
            <a:off x="869150" y="2312925"/>
            <a:ext cx="7405800" cy="2004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6" name="Google Shape;26;p5"/>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sp>
        <p:nvSpPr>
          <p:cNvPr id="28" name="Google Shape;28;p6"/>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6"/>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0" name="Google Shape;30;p6"/>
          <p:cNvSpPr txBox="1">
            <a:spLocks noGrp="1"/>
          </p:cNvSpPr>
          <p:nvPr>
            <p:ph type="body" idx="1"/>
          </p:nvPr>
        </p:nvSpPr>
        <p:spPr>
          <a:xfrm>
            <a:off x="869150" y="2312925"/>
            <a:ext cx="3594600" cy="21333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p6"/>
          <p:cNvSpPr txBox="1">
            <a:spLocks noGrp="1"/>
          </p:cNvSpPr>
          <p:nvPr>
            <p:ph type="body" idx="2"/>
          </p:nvPr>
        </p:nvSpPr>
        <p:spPr>
          <a:xfrm>
            <a:off x="4680228" y="2312925"/>
            <a:ext cx="3594600" cy="21333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2" name="Google Shape;32;p6"/>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3"/>
        <p:cNvGrpSpPr/>
        <p:nvPr/>
      </p:nvGrpSpPr>
      <p:grpSpPr>
        <a:xfrm>
          <a:off x="0" y="0"/>
          <a:ext cx="0" cy="0"/>
          <a:chOff x="0" y="0"/>
          <a:chExt cx="0" cy="0"/>
        </a:xfrm>
      </p:grpSpPr>
      <p:sp>
        <p:nvSpPr>
          <p:cNvPr id="34" name="Google Shape;34;p7"/>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7"/>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36" name="Google Shape;36;p7"/>
          <p:cNvSpPr txBox="1">
            <a:spLocks noGrp="1"/>
          </p:cNvSpPr>
          <p:nvPr>
            <p:ph type="body" idx="1"/>
          </p:nvPr>
        </p:nvSpPr>
        <p:spPr>
          <a:xfrm>
            <a:off x="869150" y="2312925"/>
            <a:ext cx="2366400" cy="2040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7" name="Google Shape;37;p7"/>
          <p:cNvSpPr txBox="1">
            <a:spLocks noGrp="1"/>
          </p:cNvSpPr>
          <p:nvPr>
            <p:ph type="body" idx="2"/>
          </p:nvPr>
        </p:nvSpPr>
        <p:spPr>
          <a:xfrm>
            <a:off x="3356739" y="2312925"/>
            <a:ext cx="2366400" cy="2040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8" name="Google Shape;38;p7"/>
          <p:cNvSpPr txBox="1">
            <a:spLocks noGrp="1"/>
          </p:cNvSpPr>
          <p:nvPr>
            <p:ph type="body" idx="3"/>
          </p:nvPr>
        </p:nvSpPr>
        <p:spPr>
          <a:xfrm>
            <a:off x="5844329" y="2312925"/>
            <a:ext cx="2366400" cy="2040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9" name="Google Shape;39;p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0"/>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0"/>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69150" y="847600"/>
            <a:ext cx="5092200" cy="1360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1pPr>
            <a:lvl2pPr lvl="1">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2pPr>
            <a:lvl3pPr lvl="2">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3pPr>
            <a:lvl4pPr lvl="3">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4pPr>
            <a:lvl5pPr lvl="4">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5pPr>
            <a:lvl6pPr lvl="5">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6pPr>
            <a:lvl7pPr lvl="6">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7pPr>
            <a:lvl8pPr lvl="7">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8pPr>
            <a:lvl9pPr lvl="8">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9pPr>
          </a:lstStyle>
          <a:p>
            <a:endParaRPr/>
          </a:p>
        </p:txBody>
      </p:sp>
      <p:sp>
        <p:nvSpPr>
          <p:cNvPr id="7" name="Google Shape;7;p1"/>
          <p:cNvSpPr txBox="1">
            <a:spLocks noGrp="1"/>
          </p:cNvSpPr>
          <p:nvPr>
            <p:ph type="body" idx="1"/>
          </p:nvPr>
        </p:nvSpPr>
        <p:spPr>
          <a:xfrm>
            <a:off x="869150" y="2312925"/>
            <a:ext cx="7405800" cy="20040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1pPr>
            <a:lvl2pPr marL="914400" lvl="1"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2pPr>
            <a:lvl3pPr marL="1371600" lvl="2"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3pPr>
            <a:lvl4pPr marL="1828800" lvl="3"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4pPr>
            <a:lvl5pPr marL="2286000" lvl="4"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5pPr>
            <a:lvl6pPr marL="2743200" lvl="5"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6pPr>
            <a:lvl7pPr marL="3200400" lvl="6"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7pPr>
            <a:lvl8pPr marL="3657600" lvl="7"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8pPr>
            <a:lvl9pPr marL="4114800" lvl="8"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9pPr>
          </a:lstStyle>
          <a:p>
            <a:endParaRPr/>
          </a:p>
        </p:txBody>
      </p:sp>
      <p:sp>
        <p:nvSpPr>
          <p:cNvPr id="8" name="Google Shape;8;p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lvl1pPr lvl="0" algn="r">
              <a:buNone/>
              <a:defRPr sz="1300" b="1">
                <a:solidFill>
                  <a:schemeClr val="dk1"/>
                </a:solidFill>
                <a:latin typeface="Work Sans"/>
                <a:ea typeface="Work Sans"/>
                <a:cs typeface="Work Sans"/>
                <a:sym typeface="Work Sans"/>
              </a:defRPr>
            </a:lvl1pPr>
            <a:lvl2pPr lvl="1" algn="r">
              <a:buNone/>
              <a:defRPr sz="1300" b="1">
                <a:solidFill>
                  <a:schemeClr val="dk1"/>
                </a:solidFill>
                <a:latin typeface="Work Sans"/>
                <a:ea typeface="Work Sans"/>
                <a:cs typeface="Work Sans"/>
                <a:sym typeface="Work Sans"/>
              </a:defRPr>
            </a:lvl2pPr>
            <a:lvl3pPr lvl="2" algn="r">
              <a:buNone/>
              <a:defRPr sz="1300" b="1">
                <a:solidFill>
                  <a:schemeClr val="dk1"/>
                </a:solidFill>
                <a:latin typeface="Work Sans"/>
                <a:ea typeface="Work Sans"/>
                <a:cs typeface="Work Sans"/>
                <a:sym typeface="Work Sans"/>
              </a:defRPr>
            </a:lvl3pPr>
            <a:lvl4pPr lvl="3" algn="r">
              <a:buNone/>
              <a:defRPr sz="1300" b="1">
                <a:solidFill>
                  <a:schemeClr val="dk1"/>
                </a:solidFill>
                <a:latin typeface="Work Sans"/>
                <a:ea typeface="Work Sans"/>
                <a:cs typeface="Work Sans"/>
                <a:sym typeface="Work Sans"/>
              </a:defRPr>
            </a:lvl4pPr>
            <a:lvl5pPr lvl="4" algn="r">
              <a:buNone/>
              <a:defRPr sz="1300" b="1">
                <a:solidFill>
                  <a:schemeClr val="dk1"/>
                </a:solidFill>
                <a:latin typeface="Work Sans"/>
                <a:ea typeface="Work Sans"/>
                <a:cs typeface="Work Sans"/>
                <a:sym typeface="Work Sans"/>
              </a:defRPr>
            </a:lvl5pPr>
            <a:lvl6pPr lvl="5" algn="r">
              <a:buNone/>
              <a:defRPr sz="1300" b="1">
                <a:solidFill>
                  <a:schemeClr val="dk1"/>
                </a:solidFill>
                <a:latin typeface="Work Sans"/>
                <a:ea typeface="Work Sans"/>
                <a:cs typeface="Work Sans"/>
                <a:sym typeface="Work Sans"/>
              </a:defRPr>
            </a:lvl6pPr>
            <a:lvl7pPr lvl="6" algn="r">
              <a:buNone/>
              <a:defRPr sz="1300" b="1">
                <a:solidFill>
                  <a:schemeClr val="dk1"/>
                </a:solidFill>
                <a:latin typeface="Work Sans"/>
                <a:ea typeface="Work Sans"/>
                <a:cs typeface="Work Sans"/>
                <a:sym typeface="Work Sans"/>
              </a:defRPr>
            </a:lvl7pPr>
            <a:lvl8pPr lvl="7" algn="r">
              <a:buNone/>
              <a:defRPr sz="1300" b="1">
                <a:solidFill>
                  <a:schemeClr val="dk1"/>
                </a:solidFill>
                <a:latin typeface="Work Sans"/>
                <a:ea typeface="Work Sans"/>
                <a:cs typeface="Work Sans"/>
                <a:sym typeface="Work Sans"/>
              </a:defRPr>
            </a:lvl8pPr>
            <a:lvl9pPr lvl="8" algn="r">
              <a:buNone/>
              <a:defRPr sz="1300" b="1">
                <a:solidFill>
                  <a:schemeClr val="dk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comments" Target="../comments/commen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comments" Target="../comments/commen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2"/>
          <p:cNvSpPr txBox="1">
            <a:spLocks noGrp="1"/>
          </p:cNvSpPr>
          <p:nvPr>
            <p:ph type="ctrTitle"/>
          </p:nvPr>
        </p:nvSpPr>
        <p:spPr>
          <a:xfrm>
            <a:off x="1048725" y="3058625"/>
            <a:ext cx="4914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mtClean="0"/>
              <a:t>Clean Architecture in Android</a:t>
            </a:r>
            <a:endParaRPr/>
          </a:p>
        </p:txBody>
      </p:sp>
      <p:grpSp>
        <p:nvGrpSpPr>
          <p:cNvPr id="59" name="Google Shape;59;p12"/>
          <p:cNvGrpSpPr/>
          <p:nvPr/>
        </p:nvGrpSpPr>
        <p:grpSpPr>
          <a:xfrm>
            <a:off x="6867248" y="652997"/>
            <a:ext cx="1580904" cy="1684493"/>
            <a:chOff x="5970800" y="1619250"/>
            <a:chExt cx="428650" cy="456725"/>
          </a:xfrm>
        </p:grpSpPr>
        <p:sp>
          <p:nvSpPr>
            <p:cNvPr id="60" name="Google Shape;60;p12"/>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2"/>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2"/>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2"/>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2"/>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869150" y="591312"/>
            <a:ext cx="5092200" cy="475488"/>
          </a:xfrm>
          <a:prstGeom prst="rect">
            <a:avLst/>
          </a:prstGeom>
        </p:spPr>
        <p:txBody>
          <a:bodyPr spcFirstLastPara="1" wrap="square" lIns="91425" tIns="91425" rIns="91425" bIns="91425" anchor="b" anchorCtr="0">
            <a:noAutofit/>
          </a:bodyPr>
          <a:lstStyle/>
          <a:p>
            <a:r>
              <a:rPr lang="en-US" sz="2000" err="1"/>
              <a:t>Nhược</a:t>
            </a:r>
            <a:r>
              <a:rPr lang="en-US" sz="2000"/>
              <a:t> </a:t>
            </a:r>
            <a:r>
              <a:rPr lang="en-US" sz="2000" err="1"/>
              <a:t>điểm</a:t>
            </a:r>
            <a:r>
              <a:rPr lang="en-US" sz="2000"/>
              <a:t> </a:t>
            </a:r>
            <a:r>
              <a:rPr lang="en-US" sz="2000" err="1"/>
              <a:t>của</a:t>
            </a:r>
            <a:r>
              <a:rPr lang="en-US" sz="2000"/>
              <a:t> Clean Architecture</a:t>
            </a:r>
            <a:endParaRPr lang="en-US" sz="2000"/>
          </a:p>
        </p:txBody>
      </p:sp>
      <p:sp>
        <p:nvSpPr>
          <p:cNvPr id="148" name="Google Shape;148;p20"/>
          <p:cNvSpPr txBox="1">
            <a:spLocks noGrp="1"/>
          </p:cNvSpPr>
          <p:nvPr>
            <p:ph type="body" idx="1"/>
          </p:nvPr>
        </p:nvSpPr>
        <p:spPr>
          <a:xfrm>
            <a:off x="869150" y="1560576"/>
            <a:ext cx="2366400" cy="2792349"/>
          </a:xfrm>
          <a:prstGeom prst="rect">
            <a:avLst/>
          </a:prstGeom>
        </p:spPr>
        <p:txBody>
          <a:bodyPr spcFirstLastPara="1" wrap="square" lIns="91425" tIns="91425" rIns="91425" bIns="91425" anchor="t" anchorCtr="0">
            <a:noAutofit/>
          </a:bodyPr>
          <a:lstStyle/>
          <a:p>
            <a:r>
              <a:rPr lang="vi-VN" sz="1500"/>
              <a:t>Clean architecture do phân tách cấu trúc thành nhiều tầng nên dẫn đến việc số lượng code sinh ra là rất lớn, không phù hợp cho các dự án nhỏ.</a:t>
            </a:r>
          </a:p>
        </p:txBody>
      </p:sp>
      <p:sp>
        <p:nvSpPr>
          <p:cNvPr id="149" name="Google Shape;149;p20"/>
          <p:cNvSpPr txBox="1">
            <a:spLocks noGrp="1"/>
          </p:cNvSpPr>
          <p:nvPr>
            <p:ph type="body" idx="2"/>
          </p:nvPr>
        </p:nvSpPr>
        <p:spPr>
          <a:xfrm>
            <a:off x="3356739" y="1560576"/>
            <a:ext cx="2366400" cy="2792349"/>
          </a:xfrm>
          <a:prstGeom prst="rect">
            <a:avLst/>
          </a:prstGeom>
        </p:spPr>
        <p:txBody>
          <a:bodyPr spcFirstLastPara="1" wrap="square" lIns="91425" tIns="91425" rIns="91425" bIns="91425" anchor="t" anchorCtr="0">
            <a:noAutofit/>
          </a:bodyPr>
          <a:lstStyle/>
          <a:p>
            <a:r>
              <a:rPr lang="vi-VN" sz="1500"/>
              <a:t>Khó hiểu, khó áp dụng </a:t>
            </a:r>
            <a:r>
              <a:rPr lang="vi-VN" sz="1500" smtClean="0"/>
              <a:t>với </a:t>
            </a:r>
            <a:r>
              <a:rPr lang="vi-VN" sz="1500"/>
              <a:t>những người mới bắt đầu.</a:t>
            </a:r>
          </a:p>
        </p:txBody>
      </p:sp>
      <p:sp>
        <p:nvSpPr>
          <p:cNvPr id="155" name="Google Shape;155;p20"/>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803960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150" y="847600"/>
            <a:ext cx="7589050" cy="724891"/>
          </a:xfrm>
        </p:spPr>
        <p:txBody>
          <a:bodyPr/>
          <a:lstStyle/>
          <a:p>
            <a:r>
              <a:rPr lang="en-US"/>
              <a:t>K</a:t>
            </a:r>
            <a:r>
              <a:rPr lang="en-US" smtClean="0"/>
              <a:t>iến thức bổ sung</a:t>
            </a:r>
            <a:endParaRPr lang="en-US"/>
          </a:p>
        </p:txBody>
      </p:sp>
      <p:sp>
        <p:nvSpPr>
          <p:cNvPr id="3" name="Text Placeholder 2"/>
          <p:cNvSpPr>
            <a:spLocks noGrp="1"/>
          </p:cNvSpPr>
          <p:nvPr>
            <p:ph type="body" idx="1"/>
          </p:nvPr>
        </p:nvSpPr>
        <p:spPr>
          <a:xfrm>
            <a:off x="869150" y="1662545"/>
            <a:ext cx="2366400" cy="2690380"/>
          </a:xfrm>
        </p:spPr>
        <p:txBody>
          <a:bodyPr/>
          <a:lstStyle/>
          <a:p>
            <a:r>
              <a:rPr lang="en-US" sz="1800" smtClean="0"/>
              <a:t>Dependency Injection</a:t>
            </a:r>
          </a:p>
          <a:p>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903075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150" y="568036"/>
            <a:ext cx="5092200" cy="755073"/>
          </a:xfrm>
        </p:spPr>
        <p:txBody>
          <a:bodyPr/>
          <a:lstStyle/>
          <a:p>
            <a:r>
              <a:rPr lang="en-US" smtClean="0"/>
              <a:t>1. Khái niệm</a:t>
            </a:r>
            <a:endParaRPr lang="en-US"/>
          </a:p>
        </p:txBody>
      </p:sp>
      <p:sp>
        <p:nvSpPr>
          <p:cNvPr id="3" name="Text Placeholder 2"/>
          <p:cNvSpPr>
            <a:spLocks noGrp="1"/>
          </p:cNvSpPr>
          <p:nvPr>
            <p:ph type="body" idx="1"/>
          </p:nvPr>
        </p:nvSpPr>
        <p:spPr>
          <a:xfrm>
            <a:off x="869149" y="1323109"/>
            <a:ext cx="7727595" cy="3029816"/>
          </a:xfrm>
        </p:spPr>
        <p:txBody>
          <a:bodyPr/>
          <a:lstStyle/>
          <a:p>
            <a:pPr marL="139700" indent="0">
              <a:buNone/>
            </a:pPr>
            <a:r>
              <a:rPr lang="vi-VN" sz="1800"/>
              <a:t>Dependency Injection là kỹ thuật tách một class độc lập với các biến phụ thuộc. Trong lập trình hướng đối tượng, chúng ta luôn phải làm việc với nhiều class. Dependency là một loại quan hệ giữa hai class mà trong đó một class hoạt động độc lập và class còn lại phụ thuộc vào class kia</a:t>
            </a:r>
            <a:endParaRPr lang="en-US" sz="180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2730528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4"/>
          <p:cNvSpPr txBox="1">
            <a:spLocks noGrp="1"/>
          </p:cNvSpPr>
          <p:nvPr>
            <p:ph type="ctrTitle" idx="4294967295"/>
          </p:nvPr>
        </p:nvSpPr>
        <p:spPr>
          <a:xfrm>
            <a:off x="685800" y="526473"/>
            <a:ext cx="4286100" cy="244527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smtClean="0"/>
              <a:t>Thanks</a:t>
            </a:r>
            <a:r>
              <a:rPr lang="en" smtClean="0"/>
              <a:t>    for listening!</a:t>
            </a:r>
            <a:endParaRPr/>
          </a:p>
        </p:txBody>
      </p:sp>
      <p:sp>
        <p:nvSpPr>
          <p:cNvPr id="341" name="Google Shape;341;p34"/>
          <p:cNvSpPr/>
          <p:nvPr/>
        </p:nvSpPr>
        <p:spPr>
          <a:xfrm>
            <a:off x="5358867" y="1219440"/>
            <a:ext cx="1752310" cy="1752310"/>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869150" y="487681"/>
            <a:ext cx="7405800" cy="664464"/>
          </a:xfrm>
          <a:prstGeom prst="rect">
            <a:avLst/>
          </a:prstGeom>
        </p:spPr>
        <p:txBody>
          <a:bodyPr spcFirstLastPara="1" wrap="square" lIns="91425" tIns="91425" rIns="91425" bIns="91425" anchor="b" anchorCtr="0">
            <a:noAutofit/>
          </a:bodyPr>
          <a:lstStyle/>
          <a:p>
            <a:pPr lvl="0"/>
            <a:r>
              <a:rPr lang="en-US" sz="3200" b="0"/>
              <a:t>Clean Architecture </a:t>
            </a:r>
            <a:r>
              <a:rPr lang="en-US" sz="3200" b="0" err="1"/>
              <a:t>là</a:t>
            </a:r>
            <a:r>
              <a:rPr lang="en-US" sz="3200" b="0"/>
              <a:t> </a:t>
            </a:r>
            <a:r>
              <a:rPr lang="en-US" sz="3200" b="0" err="1"/>
              <a:t>gì</a:t>
            </a:r>
            <a:r>
              <a:rPr lang="en-US" sz="3200" b="0"/>
              <a:t>?</a:t>
            </a:r>
            <a:endParaRPr sz="3200"/>
          </a:p>
        </p:txBody>
      </p:sp>
      <p:sp>
        <p:nvSpPr>
          <p:cNvPr id="70" name="Google Shape;70;p13"/>
          <p:cNvSpPr txBox="1">
            <a:spLocks noGrp="1"/>
          </p:cNvSpPr>
          <p:nvPr>
            <p:ph type="body" idx="2"/>
          </p:nvPr>
        </p:nvSpPr>
        <p:spPr>
          <a:xfrm>
            <a:off x="9521640" y="6083168"/>
            <a:ext cx="1719287" cy="79477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endParaRPr sz="1000">
              <a:solidFill>
                <a:srgbClr val="000000"/>
              </a:solidFill>
            </a:endParaRPr>
          </a:p>
          <a:p>
            <a:pPr marL="0" lvl="0" indent="0" algn="l" rtl="0">
              <a:spcBef>
                <a:spcPts val="600"/>
              </a:spcBef>
              <a:spcAft>
                <a:spcPts val="0"/>
              </a:spcAft>
              <a:buNone/>
            </a:pPr>
            <a:endParaRPr sz="1000">
              <a:solidFill>
                <a:srgbClr val="000000"/>
              </a:solidFill>
            </a:endParaRPr>
          </a:p>
        </p:txBody>
      </p:sp>
      <p:sp>
        <p:nvSpPr>
          <p:cNvPr id="71" name="Google Shape;71;p13"/>
          <p:cNvSpPr txBox="1">
            <a:spLocks noGrp="1"/>
          </p:cNvSpPr>
          <p:nvPr>
            <p:ph type="body" idx="2"/>
          </p:nvPr>
        </p:nvSpPr>
        <p:spPr>
          <a:xfrm>
            <a:off x="869150" y="3829725"/>
            <a:ext cx="7405800" cy="8265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endParaRPr sz="800" i="1">
              <a:solidFill>
                <a:srgbClr val="666666"/>
              </a:solidFill>
            </a:endParaRPr>
          </a:p>
          <a:p>
            <a:pPr marL="0" lvl="0" indent="0" algn="l" rtl="0">
              <a:spcBef>
                <a:spcPts val="1000"/>
              </a:spcBef>
              <a:spcAft>
                <a:spcPts val="1000"/>
              </a:spcAft>
              <a:buNone/>
            </a:pPr>
            <a:endParaRPr sz="800" i="1">
              <a:solidFill>
                <a:srgbClr val="666666"/>
              </a:solidFill>
            </a:endParaRPr>
          </a:p>
        </p:txBody>
      </p:sp>
      <p:sp>
        <p:nvSpPr>
          <p:cNvPr id="72" name="Google Shape;72;p13"/>
          <p:cNvSpPr txBox="1">
            <a:spLocks noGrp="1"/>
          </p:cNvSpPr>
          <p:nvPr>
            <p:ph type="body" idx="1"/>
          </p:nvPr>
        </p:nvSpPr>
        <p:spPr>
          <a:xfrm>
            <a:off x="435901" y="1054608"/>
            <a:ext cx="4044659" cy="3651503"/>
          </a:xfrm>
          <a:prstGeom prst="rect">
            <a:avLst/>
          </a:prstGeom>
        </p:spPr>
        <p:txBody>
          <a:bodyPr spcFirstLastPara="1" wrap="square" lIns="91425" tIns="91425" rIns="91425" bIns="91425" anchor="t" anchorCtr="0">
            <a:noAutofit/>
          </a:bodyPr>
          <a:lstStyle/>
          <a:p>
            <a:pPr marL="127000" indent="0">
              <a:buNone/>
            </a:pPr>
            <a:r>
              <a:rPr lang="vi-VN" sz="1500" smtClean="0"/>
              <a:t>Clean </a:t>
            </a:r>
            <a:r>
              <a:rPr lang="vi-VN" sz="1500"/>
              <a:t>Architecture là một kiến trúc ứng dụng rất nổi tiếng dựa trên nguyên lý loại bỏ sự lệ thuộc giữa các đối tượng cũng như các layer trong ứng dụng. Nguyên lý này kế thừa và phát triển dựa trên Dependency Inversion - nguyên lý nổi tiếng trong SOLID. Trong kiến trúc Clean Architecture bao gồm 4 layer được đại diện thông qua các vòng tròn đồng tâm. Các vòng tròn ở trong sẽ không hề biết gì về các vòng tròn bên ngoài. Nguyên tắc "hướng tâm" này được minh hoạ như sau:</a:t>
            </a:r>
            <a:endParaRPr lang="vi-VN" sz="1500"/>
          </a:p>
          <a:p>
            <a:pPr marL="127000" indent="0">
              <a:buNone/>
            </a:pPr>
            <a:r>
              <a:rPr lang="vi-VN" sz="1200"/>
              <a:t/>
            </a:r>
            <a:br>
              <a:rPr lang="vi-VN" sz="1200"/>
            </a:br>
            <a:endParaRPr sz="1200">
              <a:solidFill>
                <a:srgbClr val="000000"/>
              </a:solidFill>
              <a:latin typeface="Work Sans Medium"/>
              <a:ea typeface="Work Sans Medium"/>
              <a:cs typeface="Work Sans Medium"/>
              <a:sym typeface="Work Sans Medium"/>
            </a:endParaRPr>
          </a:p>
        </p:txBody>
      </p:sp>
      <p:sp>
        <p:nvSpPr>
          <p:cNvPr id="78" name="Google Shape;78;p13"/>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pic>
        <p:nvPicPr>
          <p:cNvPr id="1026" name="Picture 2" descr="https://lh5.googleusercontent.com/12VnrAUXQQoX_4zE3UBoF5WjE6E6v3xyGQmj-27pUz79n0CG6JgFv5cKI92NEo8c3v2v8gkYl6FycWA6smLvXa9wgyYthm_b52_7XyCVvQWNGYXe9MCe4y6MkHJaBRHWXTj9s00vGS3ZtqJXpNPnn0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50" y="1592784"/>
            <a:ext cx="3371671" cy="24419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ctrTitle" idx="4294967295"/>
          </p:nvPr>
        </p:nvSpPr>
        <p:spPr>
          <a:xfrm>
            <a:off x="624840" y="635422"/>
            <a:ext cx="6294120" cy="46795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smtClean="0"/>
              <a:t>Clean Architecture </a:t>
            </a:r>
            <a:r>
              <a:rPr lang="en-US" sz="2800" err="1" smtClean="0"/>
              <a:t>trong</a:t>
            </a:r>
            <a:r>
              <a:rPr lang="en-US" sz="2800" smtClean="0"/>
              <a:t> Android</a:t>
            </a:r>
            <a:endParaRPr sz="2800"/>
          </a:p>
        </p:txBody>
      </p:sp>
      <p:sp>
        <p:nvSpPr>
          <p:cNvPr id="84" name="Google Shape;84;p14"/>
          <p:cNvSpPr txBox="1">
            <a:spLocks noGrp="1"/>
          </p:cNvSpPr>
          <p:nvPr>
            <p:ph type="subTitle" idx="4294967295"/>
          </p:nvPr>
        </p:nvSpPr>
        <p:spPr>
          <a:xfrm>
            <a:off x="615696" y="1103376"/>
            <a:ext cx="8004048" cy="3029712"/>
          </a:xfrm>
          <a:prstGeom prst="rect">
            <a:avLst/>
          </a:prstGeom>
        </p:spPr>
        <p:txBody>
          <a:bodyPr spcFirstLastPara="1" wrap="square" lIns="91425" tIns="91425" rIns="91425" bIns="91425" anchor="b" anchorCtr="0">
            <a:noAutofit/>
          </a:bodyPr>
          <a:lstStyle/>
          <a:p>
            <a:pPr marL="0" lvl="0" indent="0">
              <a:buNone/>
            </a:pPr>
            <a:r>
              <a:rPr lang="en-US" sz="1800"/>
              <a:t> </a:t>
            </a:r>
            <a:r>
              <a:rPr lang="en-US" sz="1800" err="1"/>
              <a:t>Ứng</a:t>
            </a:r>
            <a:r>
              <a:rPr lang="en-US" sz="1800"/>
              <a:t> </a:t>
            </a:r>
            <a:r>
              <a:rPr lang="en-US" sz="1800" err="1"/>
              <a:t>dụng</a:t>
            </a:r>
            <a:r>
              <a:rPr lang="en-US" sz="1800"/>
              <a:t> </a:t>
            </a:r>
            <a:r>
              <a:rPr lang="en-US" sz="1800" err="1"/>
              <a:t>sẽ</a:t>
            </a:r>
            <a:r>
              <a:rPr lang="en-US" sz="1800"/>
              <a:t> chia </a:t>
            </a:r>
            <a:r>
              <a:rPr lang="en-US" sz="1800" err="1"/>
              <a:t>làm</a:t>
            </a:r>
            <a:r>
              <a:rPr lang="en-US" sz="1800"/>
              <a:t> 3 layer (</a:t>
            </a:r>
            <a:r>
              <a:rPr lang="en-US" sz="1800" err="1"/>
              <a:t>nghĩa</a:t>
            </a:r>
            <a:r>
              <a:rPr lang="en-US" sz="1800"/>
              <a:t> </a:t>
            </a:r>
            <a:r>
              <a:rPr lang="en-US" sz="1800" err="1"/>
              <a:t>là</a:t>
            </a:r>
            <a:r>
              <a:rPr lang="en-US" sz="1800"/>
              <a:t> 3 </a:t>
            </a:r>
            <a:r>
              <a:rPr lang="en-US" sz="1800" err="1"/>
              <a:t>vòng</a:t>
            </a:r>
            <a:r>
              <a:rPr lang="en-US" sz="1800"/>
              <a:t> </a:t>
            </a:r>
            <a:r>
              <a:rPr lang="en-US" sz="1800" err="1"/>
              <a:t>tròn</a:t>
            </a:r>
            <a:r>
              <a:rPr lang="en-US" sz="1800"/>
              <a:t>): Presentation, Data, </a:t>
            </a:r>
            <a:r>
              <a:rPr lang="en-US" sz="1800" smtClean="0"/>
              <a:t>Domain.</a:t>
            </a:r>
          </a:p>
          <a:p>
            <a:pPr marL="0" indent="0">
              <a:buNone/>
            </a:pPr>
            <a:r>
              <a:rPr lang="en-US" sz="1800" err="1"/>
              <a:t>Chiều</a:t>
            </a:r>
            <a:r>
              <a:rPr lang="en-US" sz="1800"/>
              <a:t> </a:t>
            </a:r>
            <a:r>
              <a:rPr lang="en-US" sz="1800" err="1"/>
              <a:t>phụ</a:t>
            </a:r>
            <a:r>
              <a:rPr lang="en-US" sz="1800"/>
              <a:t> </a:t>
            </a:r>
            <a:r>
              <a:rPr lang="en-US" sz="1800" err="1"/>
              <a:t>thuộc</a:t>
            </a:r>
            <a:r>
              <a:rPr lang="en-US" sz="1800"/>
              <a:t>: Presentation </a:t>
            </a:r>
            <a:r>
              <a:rPr lang="en-US" sz="1800" err="1"/>
              <a:t>sẽ</a:t>
            </a:r>
            <a:r>
              <a:rPr lang="en-US" sz="1800"/>
              <a:t> </a:t>
            </a:r>
            <a:r>
              <a:rPr lang="en-US" sz="1800" err="1"/>
              <a:t>phụ</a:t>
            </a:r>
            <a:r>
              <a:rPr lang="en-US" sz="1800"/>
              <a:t> </a:t>
            </a:r>
            <a:r>
              <a:rPr lang="en-US" sz="1800" err="1"/>
              <a:t>thuộc</a:t>
            </a:r>
            <a:r>
              <a:rPr lang="en-US" sz="1800"/>
              <a:t> </a:t>
            </a:r>
            <a:r>
              <a:rPr lang="en-US" sz="1800" err="1"/>
              <a:t>vào</a:t>
            </a:r>
            <a:r>
              <a:rPr lang="en-US" sz="1800"/>
              <a:t> Domain, Data </a:t>
            </a:r>
            <a:r>
              <a:rPr lang="en-US" sz="1800" err="1"/>
              <a:t>sẽ</a:t>
            </a:r>
            <a:r>
              <a:rPr lang="en-US" sz="1800"/>
              <a:t> </a:t>
            </a:r>
            <a:r>
              <a:rPr lang="en-US" sz="1800" err="1"/>
              <a:t>phụ</a:t>
            </a:r>
            <a:r>
              <a:rPr lang="en-US" sz="1800"/>
              <a:t> </a:t>
            </a:r>
            <a:r>
              <a:rPr lang="en-US" sz="1800" err="1"/>
              <a:t>thuộc</a:t>
            </a:r>
            <a:r>
              <a:rPr lang="en-US" sz="1800"/>
              <a:t> </a:t>
            </a:r>
            <a:r>
              <a:rPr lang="en-US" sz="1800" err="1"/>
              <a:t>vào</a:t>
            </a:r>
            <a:r>
              <a:rPr lang="en-US" sz="1800"/>
              <a:t> Domain. </a:t>
            </a:r>
            <a:r>
              <a:rPr lang="en-US" sz="1800" err="1"/>
              <a:t>Vậy</a:t>
            </a:r>
            <a:r>
              <a:rPr lang="en-US" sz="1800"/>
              <a:t> Domain </a:t>
            </a:r>
            <a:r>
              <a:rPr lang="en-US" sz="1800" err="1"/>
              <a:t>sẽ</a:t>
            </a:r>
            <a:r>
              <a:rPr lang="en-US" sz="1800"/>
              <a:t> </a:t>
            </a:r>
            <a:r>
              <a:rPr lang="en-US" sz="1800" err="1"/>
              <a:t>là</a:t>
            </a:r>
            <a:r>
              <a:rPr lang="en-US" sz="1800"/>
              <a:t> </a:t>
            </a:r>
            <a:r>
              <a:rPr lang="en-US" sz="1800" err="1"/>
              <a:t>tầng</a:t>
            </a:r>
            <a:r>
              <a:rPr lang="en-US" sz="1800"/>
              <a:t> </a:t>
            </a:r>
            <a:r>
              <a:rPr lang="en-US" sz="1800" err="1"/>
              <a:t>nằm</a:t>
            </a:r>
            <a:r>
              <a:rPr lang="en-US" sz="1800"/>
              <a:t> </a:t>
            </a:r>
            <a:r>
              <a:rPr lang="en-US" sz="1800" err="1"/>
              <a:t>sát</a:t>
            </a:r>
            <a:r>
              <a:rPr lang="en-US" sz="1800"/>
              <a:t> </a:t>
            </a:r>
            <a:r>
              <a:rPr lang="en-US" sz="1800" err="1"/>
              <a:t>tâm</a:t>
            </a:r>
            <a:r>
              <a:rPr lang="en-US" sz="1800"/>
              <a:t> </a:t>
            </a:r>
            <a:r>
              <a:rPr lang="en-US" sz="1800" err="1"/>
              <a:t>vòng</a:t>
            </a:r>
            <a:r>
              <a:rPr lang="en-US" sz="1800"/>
              <a:t> </a:t>
            </a:r>
            <a:r>
              <a:rPr lang="en-US" sz="1800" err="1"/>
              <a:t>tròn</a:t>
            </a:r>
            <a:r>
              <a:rPr lang="en-US" sz="1800"/>
              <a:t> </a:t>
            </a:r>
            <a:r>
              <a:rPr lang="en-US" sz="1800" err="1"/>
              <a:t>nhất</a:t>
            </a:r>
            <a:r>
              <a:rPr lang="en-US" sz="1800"/>
              <a:t>, Presentation </a:t>
            </a:r>
            <a:r>
              <a:rPr lang="en-US" sz="1800" err="1"/>
              <a:t>và</a:t>
            </a:r>
            <a:r>
              <a:rPr lang="en-US" sz="1800"/>
              <a:t> Data </a:t>
            </a:r>
            <a:r>
              <a:rPr lang="en-US" sz="1800" err="1"/>
              <a:t>sẽ</a:t>
            </a:r>
            <a:r>
              <a:rPr lang="en-US" sz="1800"/>
              <a:t> </a:t>
            </a:r>
            <a:r>
              <a:rPr lang="en-US" sz="1800" err="1"/>
              <a:t>là</a:t>
            </a:r>
            <a:r>
              <a:rPr lang="en-US" sz="1800"/>
              <a:t> 2 </a:t>
            </a:r>
            <a:r>
              <a:rPr lang="en-US" sz="1800" err="1"/>
              <a:t>vòng</a:t>
            </a:r>
            <a:r>
              <a:rPr lang="en-US" sz="1800"/>
              <a:t> </a:t>
            </a:r>
            <a:r>
              <a:rPr lang="en-US" sz="1800" err="1"/>
              <a:t>tròn</a:t>
            </a:r>
            <a:r>
              <a:rPr lang="en-US" sz="1800"/>
              <a:t> </a:t>
            </a:r>
            <a:r>
              <a:rPr lang="en-US" sz="1800" err="1"/>
              <a:t>cùng</a:t>
            </a:r>
            <a:r>
              <a:rPr lang="en-US" sz="1800"/>
              <a:t> </a:t>
            </a:r>
            <a:r>
              <a:rPr lang="en-US" sz="1800" err="1"/>
              <a:t>bán</a:t>
            </a:r>
            <a:r>
              <a:rPr lang="en-US" sz="1800"/>
              <a:t> </a:t>
            </a:r>
            <a:r>
              <a:rPr lang="en-US" sz="1800" err="1"/>
              <a:t>kính</a:t>
            </a:r>
            <a:r>
              <a:rPr lang="en-US" sz="1800"/>
              <a:t> </a:t>
            </a:r>
            <a:r>
              <a:rPr lang="en-US" sz="1800" err="1"/>
              <a:t>và</a:t>
            </a:r>
            <a:r>
              <a:rPr lang="en-US" sz="1800"/>
              <a:t> </a:t>
            </a:r>
            <a:r>
              <a:rPr lang="en-US" sz="1800" err="1"/>
              <a:t>nằm</a:t>
            </a:r>
            <a:r>
              <a:rPr lang="en-US" sz="1800"/>
              <a:t> </a:t>
            </a:r>
            <a:r>
              <a:rPr lang="en-US" sz="1800" err="1"/>
              <a:t>bao</a:t>
            </a:r>
            <a:r>
              <a:rPr lang="en-US" sz="1800"/>
              <a:t> </a:t>
            </a:r>
            <a:r>
              <a:rPr lang="en-US" sz="1800" err="1"/>
              <a:t>bên</a:t>
            </a:r>
            <a:r>
              <a:rPr lang="en-US" sz="1800"/>
              <a:t> </a:t>
            </a:r>
            <a:r>
              <a:rPr lang="en-US" sz="1800" err="1"/>
              <a:t>ngoài</a:t>
            </a:r>
            <a:r>
              <a:rPr lang="en-US" sz="1800"/>
              <a:t> </a:t>
            </a:r>
            <a:r>
              <a:rPr lang="en-US" sz="1800" smtClean="0"/>
              <a:t>Domain.</a:t>
            </a:r>
            <a:r>
              <a:rPr lang="en-US" sz="1800">
                <a:latin typeface="Work Sans Light" panose="020B0604020202020204" charset="0"/>
              </a:rPr>
              <a:t> C</a:t>
            </a:r>
            <a:r>
              <a:rPr lang="vi-VN" sz="1800">
                <a:latin typeface="Work Sans Light" panose="020B0604020202020204" charset="0"/>
              </a:rPr>
              <a:t>hỉ khi code ở tầng Domain thay đổi thì ứng dụng của chúng ta mới bị ảnh hưởng. Còn code ở 2 tầng kia dù có thay đổi đến cở nào thì ứng dụng của ta vẫn không bị ảnh hưởng. </a:t>
            </a:r>
            <a:r>
              <a:rPr lang="en-US" sz="1800" err="1">
                <a:latin typeface="Work Sans Light" panose="020B0604020202020204" charset="0"/>
              </a:rPr>
              <a:t>Và</a:t>
            </a:r>
            <a:r>
              <a:rPr lang="en-US" sz="1800">
                <a:latin typeface="Work Sans Light" panose="020B0604020202020204" charset="0"/>
              </a:rPr>
              <a:t> </a:t>
            </a:r>
            <a:r>
              <a:rPr lang="vi-VN" sz="1800">
                <a:latin typeface="Work Sans Light" panose="020B0604020202020204" charset="0"/>
              </a:rPr>
              <a:t>tầng Domain là tầng ít hoặc hầu như không bao giờ thay đổi. Vậy cây thư mục ở những tầng này có gì, ta cùng xem hình</a:t>
            </a:r>
            <a:r>
              <a:rPr lang="en-US" sz="1800">
                <a:latin typeface="Work Sans Light" panose="020B0604020202020204" charset="0"/>
              </a:rPr>
              <a:t> </a:t>
            </a:r>
            <a:r>
              <a:rPr lang="en-US" sz="1800" err="1" smtClean="0">
                <a:latin typeface="Work Sans Light" panose="020B0604020202020204" charset="0"/>
              </a:rPr>
              <a:t>dưới</a:t>
            </a:r>
            <a:r>
              <a:rPr lang="vi-VN" sz="1800" smtClean="0">
                <a:latin typeface="Work Sans Light" panose="020B0604020202020204" charset="0"/>
              </a:rPr>
              <a:t>:</a:t>
            </a:r>
            <a:endParaRPr lang="en-US" sz="1800">
              <a:latin typeface="Work Sans Light" panose="020B0604020202020204" charset="0"/>
            </a:endParaRPr>
          </a:p>
        </p:txBody>
      </p:sp>
      <p:sp>
        <p:nvSpPr>
          <p:cNvPr id="86" name="Google Shape;86;p14"/>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6" name="Google Shape;86;p14"/>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00" y="426720"/>
            <a:ext cx="8301799" cy="4360158"/>
          </a:xfrm>
          <a:prstGeom prst="rect">
            <a:avLst/>
          </a:prstGeom>
        </p:spPr>
      </p:pic>
    </p:spTree>
    <p:extLst>
      <p:ext uri="{BB962C8B-B14F-4D97-AF65-F5344CB8AC3E}">
        <p14:creationId xmlns:p14="http://schemas.microsoft.com/office/powerpoint/2010/main" val="2140706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6" name="Google Shape;86;p14"/>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3" name="TextBox 2"/>
          <p:cNvSpPr txBox="1"/>
          <p:nvPr/>
        </p:nvSpPr>
        <p:spPr>
          <a:xfrm>
            <a:off x="422564" y="471055"/>
            <a:ext cx="4322618" cy="400110"/>
          </a:xfrm>
          <a:prstGeom prst="rect">
            <a:avLst/>
          </a:prstGeom>
          <a:noFill/>
        </p:spPr>
        <p:txBody>
          <a:bodyPr wrap="square" rtlCol="0">
            <a:spAutoFit/>
          </a:bodyPr>
          <a:lstStyle/>
          <a:p>
            <a:r>
              <a:rPr lang="en-US" sz="2000" err="1" smtClean="0">
                <a:latin typeface="Work Sans" panose="020B0604020202020204" charset="0"/>
              </a:rPr>
              <a:t>Luồng</a:t>
            </a:r>
            <a:r>
              <a:rPr lang="en-US" sz="2000" smtClean="0">
                <a:latin typeface="Work Sans" panose="020B0604020202020204" charset="0"/>
              </a:rPr>
              <a:t> </a:t>
            </a:r>
            <a:r>
              <a:rPr lang="en-US" sz="2000" err="1" smtClean="0">
                <a:latin typeface="Work Sans" panose="020B0604020202020204" charset="0"/>
              </a:rPr>
              <a:t>Dữ</a:t>
            </a:r>
            <a:r>
              <a:rPr lang="en-US" sz="2000" smtClean="0">
                <a:latin typeface="Work Sans" panose="020B0604020202020204" charset="0"/>
              </a:rPr>
              <a:t> </a:t>
            </a:r>
            <a:r>
              <a:rPr lang="en-US" sz="2000" err="1" smtClean="0">
                <a:latin typeface="Work Sans" panose="020B0604020202020204" charset="0"/>
              </a:rPr>
              <a:t>Liệu</a:t>
            </a:r>
            <a:endParaRPr lang="en-US" sz="2000">
              <a:latin typeface="Work Sans" panose="020B060402020202020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564" y="930743"/>
            <a:ext cx="8285635" cy="2464594"/>
          </a:xfrm>
          <a:prstGeom prst="rect">
            <a:avLst/>
          </a:prstGeom>
        </p:spPr>
      </p:pic>
    </p:spTree>
    <p:extLst>
      <p:ext uri="{BB962C8B-B14F-4D97-AF65-F5344CB8AC3E}">
        <p14:creationId xmlns:p14="http://schemas.microsoft.com/office/powerpoint/2010/main" val="1643310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5"/>
          <p:cNvSpPr txBox="1">
            <a:spLocks noGrp="1"/>
          </p:cNvSpPr>
          <p:nvPr>
            <p:ph type="ctrTitle"/>
          </p:nvPr>
        </p:nvSpPr>
        <p:spPr>
          <a:xfrm>
            <a:off x="685800" y="487680"/>
            <a:ext cx="5277000" cy="408432"/>
          </a:xfrm>
          <a:prstGeom prst="rect">
            <a:avLst/>
          </a:prstGeom>
        </p:spPr>
        <p:txBody>
          <a:bodyPr spcFirstLastPara="1" wrap="square" lIns="91425" tIns="91425" rIns="91425" bIns="91425" anchor="b" anchorCtr="0">
            <a:noAutofit/>
          </a:bodyPr>
          <a:lstStyle/>
          <a:p>
            <a:pPr lvl="0"/>
            <a:r>
              <a:rPr lang="en-US" sz="2000" smtClean="0"/>
              <a:t>1.</a:t>
            </a:r>
            <a:r>
              <a:rPr lang="vi-VN" sz="2000" smtClean="0"/>
              <a:t>Domain layer</a:t>
            </a:r>
            <a:endParaRPr sz="2000"/>
          </a:p>
        </p:txBody>
      </p:sp>
      <p:sp>
        <p:nvSpPr>
          <p:cNvPr id="92" name="Google Shape;92;p15"/>
          <p:cNvSpPr txBox="1">
            <a:spLocks noGrp="1"/>
          </p:cNvSpPr>
          <p:nvPr>
            <p:ph type="subTitle" idx="1"/>
          </p:nvPr>
        </p:nvSpPr>
        <p:spPr>
          <a:xfrm>
            <a:off x="685800" y="896112"/>
            <a:ext cx="7982712" cy="3566940"/>
          </a:xfrm>
          <a:prstGeom prst="rect">
            <a:avLst/>
          </a:prstGeom>
        </p:spPr>
        <p:txBody>
          <a:bodyPr spcFirstLastPara="1" wrap="square" lIns="91425" tIns="91425" rIns="91425" bIns="91425" anchor="t" anchorCtr="0">
            <a:noAutofit/>
          </a:bodyPr>
          <a:lstStyle/>
          <a:p>
            <a:pPr marL="0" lvl="0" indent="0"/>
            <a:r>
              <a:rPr lang="en-US" sz="1800" noProof="1"/>
              <a:t>L</a:t>
            </a:r>
            <a:r>
              <a:rPr lang="vi-VN" sz="1800" noProof="1" smtClean="0"/>
              <a:t>à </a:t>
            </a:r>
            <a:r>
              <a:rPr lang="vi-VN" sz="1800" noProof="1" smtClean="0"/>
              <a:t>tầng trung tâm của mô hình (Không có bất kì sự phụ thuộc nào với các tầng khác ). Nó chứa Entities , Repositories , Usecases. Usecase tổng hợp data từ 1 hoặc nhiều repository. Tuy nhiên chúng chỉ sử dụng để chứa các interface/abstraction , tất cả implementation cần thiết sẽ được triển khai ở data layer và presentation layer.</a:t>
            </a:r>
          </a:p>
          <a:p>
            <a:pPr marL="0" lvl="0" indent="0"/>
            <a:r>
              <a:rPr lang="vi-VN" sz="1800" noProof="1" smtClean="0"/>
              <a:t>Use cases giúp chúng ta tránh khỏi việc làm phình to Presenter hay ViewModel trong MVP hay MVVM. </a:t>
            </a:r>
            <a:r>
              <a:rPr lang="vi-VN" sz="1800" noProof="1" smtClean="0"/>
              <a:t>Nó </a:t>
            </a:r>
            <a:r>
              <a:rPr lang="vi-VN" sz="1800" noProof="1" smtClean="0"/>
              <a:t>cũng sẽ làm cải thiện các tác vụ RUDT (Read , Update , Debug, Test) của dự án</a:t>
            </a:r>
            <a:endParaRPr lang="vi-VN" sz="1800" noProof="1"/>
          </a:p>
        </p:txBody>
      </p:sp>
      <p:sp>
        <p:nvSpPr>
          <p:cNvPr id="93" name="Google Shape;93;p15"/>
          <p:cNvSpPr txBox="1"/>
          <p:nvPr/>
        </p:nvSpPr>
        <p:spPr>
          <a:xfrm>
            <a:off x="6219050" y="337750"/>
            <a:ext cx="2232000" cy="1931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endParaRPr sz="9600" b="1">
              <a:latin typeface="Work Sans"/>
              <a:ea typeface="Work Sans"/>
              <a:cs typeface="Work Sans"/>
              <a:sym typeface="Work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487680"/>
            <a:ext cx="2032546" cy="798576"/>
          </a:xfrm>
          <a:prstGeom prst="rect">
            <a:avLst/>
          </a:prstGeom>
        </p:spPr>
        <p:txBody>
          <a:bodyPr spcFirstLastPara="1" wrap="square" lIns="91425" tIns="91425" rIns="91425" bIns="91425" anchor="b" anchorCtr="0">
            <a:noAutofit/>
          </a:bodyPr>
          <a:lstStyle/>
          <a:p>
            <a:r>
              <a:rPr lang="en-US" sz="2000"/>
              <a:t>2. Data layer</a:t>
            </a:r>
            <a:r>
              <a:rPr lang="en-US"/>
              <a:t/>
            </a:r>
            <a:br>
              <a:rPr lang="en-US"/>
            </a:br>
            <a:endParaRPr sz="2000"/>
          </a:p>
        </p:txBody>
      </p:sp>
      <p:sp>
        <p:nvSpPr>
          <p:cNvPr id="105" name="Google Shape;105;p17"/>
          <p:cNvSpPr txBox="1">
            <a:spLocks noGrp="1"/>
          </p:cNvSpPr>
          <p:nvPr>
            <p:ph type="body" idx="1"/>
          </p:nvPr>
        </p:nvSpPr>
        <p:spPr>
          <a:xfrm>
            <a:off x="869150" y="975361"/>
            <a:ext cx="7405800" cy="1542288"/>
          </a:xfrm>
          <a:prstGeom prst="rect">
            <a:avLst/>
          </a:prstGeom>
        </p:spPr>
        <p:txBody>
          <a:bodyPr spcFirstLastPara="1" wrap="square" lIns="91425" tIns="91425" rIns="91425" bIns="91425" anchor="t" anchorCtr="0">
            <a:noAutofit/>
          </a:bodyPr>
          <a:lstStyle/>
          <a:p>
            <a:pPr marL="101600" lvl="0" indent="0">
              <a:spcBef>
                <a:spcPts val="0"/>
              </a:spcBef>
              <a:buNone/>
            </a:pPr>
            <a:r>
              <a:rPr lang="vi-VN" sz="1800"/>
              <a:t>Đây là nơi tập trung tất cả data của ứng dụng (có thể là data lấy về từ API, data của db local, data của các SharePreference…). Nhiệm vụ của tầng này là hiện thực chi tiết cách lấy data và trả về tầng </a:t>
            </a:r>
            <a:r>
              <a:rPr lang="vi-VN" sz="1800" b="1"/>
              <a:t>Domain</a:t>
            </a:r>
            <a:r>
              <a:rPr lang="vi-VN" sz="1800"/>
              <a:t>.</a:t>
            </a:r>
            <a:endParaRPr sz="180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body" idx="1"/>
          </p:nvPr>
        </p:nvSpPr>
        <p:spPr>
          <a:xfrm>
            <a:off x="554735" y="957072"/>
            <a:ext cx="8153463" cy="3489153"/>
          </a:xfrm>
          <a:prstGeom prst="rect">
            <a:avLst/>
          </a:prstGeom>
        </p:spPr>
        <p:txBody>
          <a:bodyPr spcFirstLastPara="1" wrap="square" lIns="91425" tIns="91425" rIns="91425" bIns="91425" anchor="t" anchorCtr="0">
            <a:noAutofit/>
          </a:bodyPr>
          <a:lstStyle/>
          <a:p>
            <a:pPr marL="0" lvl="0" indent="0">
              <a:buNone/>
            </a:pPr>
            <a:r>
              <a:rPr lang="vi-VN" sz="1800" b="1"/>
              <a:t>Presentation layer</a:t>
            </a:r>
            <a:r>
              <a:rPr lang="vi-VN" sz="1800"/>
              <a:t> cung cấp giao diện người dùng cho ứng dụng. Layer này không chứa bất kì một business logic nào. Ở tầng này có thể triển khai theo nhiều mô hình khác nhau : MVC , MVP , MVVM</a:t>
            </a:r>
            <a:r>
              <a:rPr lang="vi-VN" sz="1800" smtClean="0"/>
              <a:t>,…</a:t>
            </a:r>
            <a:endParaRPr lang="en-US" sz="1800" smtClean="0"/>
          </a:p>
          <a:p>
            <a:pPr marL="0" lvl="0" indent="0">
              <a:buNone/>
            </a:pPr>
            <a:r>
              <a:rPr lang="vi-VN" sz="1800" smtClean="0"/>
              <a:t>Nhiệm </a:t>
            </a:r>
            <a:r>
              <a:rPr lang="vi-VN" sz="1800"/>
              <a:t>vụ của tầng này là execute các Usecases ở tầng </a:t>
            </a:r>
            <a:r>
              <a:rPr lang="vi-VN" sz="1800" b="1"/>
              <a:t>Domain</a:t>
            </a:r>
            <a:r>
              <a:rPr lang="vi-VN" sz="1800"/>
              <a:t> trong ViewModel hoặc Presenter để lấy data và dùng các Android Framework để vẽ ra các view hiển thị cho người dùng thấy.</a:t>
            </a:r>
            <a:endParaRPr sz="1800"/>
          </a:p>
        </p:txBody>
      </p:sp>
      <p:sp>
        <p:nvSpPr>
          <p:cNvPr id="136" name="Google Shape;136;p19"/>
          <p:cNvSpPr txBox="1">
            <a:spLocks noGrp="1"/>
          </p:cNvSpPr>
          <p:nvPr>
            <p:ph type="title"/>
          </p:nvPr>
        </p:nvSpPr>
        <p:spPr>
          <a:xfrm>
            <a:off x="554736" y="524256"/>
            <a:ext cx="5406614" cy="731520"/>
          </a:xfrm>
          <a:prstGeom prst="rect">
            <a:avLst/>
          </a:prstGeom>
        </p:spPr>
        <p:txBody>
          <a:bodyPr spcFirstLastPara="1" wrap="square" lIns="91425" tIns="91425" rIns="91425" bIns="91425" anchor="b" anchorCtr="0">
            <a:noAutofit/>
          </a:bodyPr>
          <a:lstStyle/>
          <a:p>
            <a:r>
              <a:rPr lang="en-US" sz="2000"/>
              <a:t>3. Presentation layer</a:t>
            </a:r>
            <a:br>
              <a:rPr lang="en-US" sz="2000"/>
            </a:br>
            <a:endParaRPr sz="2000"/>
          </a:p>
        </p:txBody>
      </p:sp>
      <p:sp>
        <p:nvSpPr>
          <p:cNvPr id="142" name="Google Shape;142;p19"/>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869150" y="591312"/>
            <a:ext cx="5092200" cy="475488"/>
          </a:xfrm>
          <a:prstGeom prst="rect">
            <a:avLst/>
          </a:prstGeom>
        </p:spPr>
        <p:txBody>
          <a:bodyPr spcFirstLastPara="1" wrap="square" lIns="91425" tIns="91425" rIns="91425" bIns="91425" anchor="b" anchorCtr="0">
            <a:noAutofit/>
          </a:bodyPr>
          <a:lstStyle/>
          <a:p>
            <a:r>
              <a:rPr lang="en-US" sz="2000" err="1"/>
              <a:t>Ưu</a:t>
            </a:r>
            <a:r>
              <a:rPr lang="en-US" sz="2000"/>
              <a:t> </a:t>
            </a:r>
            <a:r>
              <a:rPr lang="en-US" sz="2000" err="1"/>
              <a:t>điểm</a:t>
            </a:r>
            <a:r>
              <a:rPr lang="en-US" sz="2000"/>
              <a:t> </a:t>
            </a:r>
            <a:r>
              <a:rPr lang="en-US" sz="2000" err="1"/>
              <a:t>của</a:t>
            </a:r>
            <a:r>
              <a:rPr lang="en-US" sz="2000"/>
              <a:t> Clean Architecture</a:t>
            </a:r>
          </a:p>
        </p:txBody>
      </p:sp>
      <p:sp>
        <p:nvSpPr>
          <p:cNvPr id="148" name="Google Shape;148;p20"/>
          <p:cNvSpPr txBox="1">
            <a:spLocks noGrp="1"/>
          </p:cNvSpPr>
          <p:nvPr>
            <p:ph type="body" idx="1"/>
          </p:nvPr>
        </p:nvSpPr>
        <p:spPr>
          <a:xfrm>
            <a:off x="869150" y="1560576"/>
            <a:ext cx="2366400" cy="2792349"/>
          </a:xfrm>
          <a:prstGeom prst="rect">
            <a:avLst/>
          </a:prstGeom>
        </p:spPr>
        <p:txBody>
          <a:bodyPr spcFirstLastPara="1" wrap="square" lIns="91425" tIns="91425" rIns="91425" bIns="91425" anchor="t" anchorCtr="0">
            <a:noAutofit/>
          </a:bodyPr>
          <a:lstStyle/>
          <a:p>
            <a:r>
              <a:rPr lang="en-US" sz="1500" err="1"/>
              <a:t>Giúp</a:t>
            </a:r>
            <a:r>
              <a:rPr lang="en-US" sz="1500"/>
              <a:t> business logic </a:t>
            </a:r>
            <a:r>
              <a:rPr lang="en-US" sz="1500" err="1"/>
              <a:t>trở</a:t>
            </a:r>
            <a:r>
              <a:rPr lang="en-US" sz="1500"/>
              <a:t> </a:t>
            </a:r>
            <a:r>
              <a:rPr lang="en-US" sz="1500" err="1"/>
              <a:t>nên</a:t>
            </a:r>
            <a:r>
              <a:rPr lang="en-US" sz="1500"/>
              <a:t> </a:t>
            </a:r>
            <a:r>
              <a:rPr lang="en-US" sz="1500" err="1"/>
              <a:t>rõ</a:t>
            </a:r>
            <a:r>
              <a:rPr lang="en-US" sz="1500"/>
              <a:t> </a:t>
            </a:r>
            <a:r>
              <a:rPr lang="en-US" sz="1500" err="1"/>
              <a:t>ràng</a:t>
            </a:r>
            <a:r>
              <a:rPr lang="en-US"/>
              <a:t>.</a:t>
            </a:r>
          </a:p>
        </p:txBody>
      </p:sp>
      <p:sp>
        <p:nvSpPr>
          <p:cNvPr id="149" name="Google Shape;149;p20"/>
          <p:cNvSpPr txBox="1">
            <a:spLocks noGrp="1"/>
          </p:cNvSpPr>
          <p:nvPr>
            <p:ph type="body" idx="2"/>
          </p:nvPr>
        </p:nvSpPr>
        <p:spPr>
          <a:xfrm>
            <a:off x="3356739" y="1560576"/>
            <a:ext cx="2366400" cy="2792349"/>
          </a:xfrm>
          <a:prstGeom prst="rect">
            <a:avLst/>
          </a:prstGeom>
        </p:spPr>
        <p:txBody>
          <a:bodyPr spcFirstLastPara="1" wrap="square" lIns="91425" tIns="91425" rIns="91425" bIns="91425" anchor="t" anchorCtr="0">
            <a:noAutofit/>
          </a:bodyPr>
          <a:lstStyle/>
          <a:p>
            <a:r>
              <a:rPr lang="en-US" sz="1500" err="1"/>
              <a:t>Với</a:t>
            </a:r>
            <a:r>
              <a:rPr lang="en-US" sz="1500"/>
              <a:t> </a:t>
            </a:r>
            <a:r>
              <a:rPr lang="en-US" sz="1500" err="1"/>
              <a:t>việc</a:t>
            </a:r>
            <a:r>
              <a:rPr lang="en-US" sz="1500"/>
              <a:t> </a:t>
            </a:r>
            <a:r>
              <a:rPr lang="en-US" sz="1500" err="1"/>
              <a:t>tách</a:t>
            </a:r>
            <a:r>
              <a:rPr lang="en-US" sz="1500"/>
              <a:t> </a:t>
            </a:r>
            <a:r>
              <a:rPr lang="en-US" sz="1500" err="1"/>
              <a:t>biệt</a:t>
            </a:r>
            <a:r>
              <a:rPr lang="en-US" sz="1500"/>
              <a:t> </a:t>
            </a:r>
            <a:r>
              <a:rPr lang="en-US" sz="1500" err="1"/>
              <a:t>thành</a:t>
            </a:r>
            <a:r>
              <a:rPr lang="en-US" sz="1500"/>
              <a:t> </a:t>
            </a:r>
            <a:r>
              <a:rPr lang="en-US" sz="1500" err="1"/>
              <a:t>các</a:t>
            </a:r>
            <a:r>
              <a:rPr lang="en-US" sz="1500"/>
              <a:t> layer </a:t>
            </a:r>
            <a:r>
              <a:rPr lang="en-US" sz="1500" err="1"/>
              <a:t>và</a:t>
            </a:r>
            <a:r>
              <a:rPr lang="en-US" sz="1500"/>
              <a:t> </a:t>
            </a:r>
            <a:r>
              <a:rPr lang="en-US" sz="1500" err="1"/>
              <a:t>tuân</a:t>
            </a:r>
            <a:r>
              <a:rPr lang="en-US" sz="1500"/>
              <a:t> </a:t>
            </a:r>
            <a:r>
              <a:rPr lang="en-US" sz="1500" err="1"/>
              <a:t>theo</a:t>
            </a:r>
            <a:r>
              <a:rPr lang="en-US" sz="1500"/>
              <a:t> </a:t>
            </a:r>
            <a:r>
              <a:rPr lang="en-US" sz="1500" err="1"/>
              <a:t>dependecy</a:t>
            </a:r>
            <a:r>
              <a:rPr lang="en-US" sz="1500"/>
              <a:t> rule, </a:t>
            </a:r>
            <a:r>
              <a:rPr lang="en-US" sz="1500" err="1"/>
              <a:t>hệ</a:t>
            </a:r>
            <a:r>
              <a:rPr lang="en-US" sz="1500"/>
              <a:t> </a:t>
            </a:r>
            <a:r>
              <a:rPr lang="en-US" sz="1500" err="1"/>
              <a:t>thống</a:t>
            </a:r>
            <a:r>
              <a:rPr lang="en-US" sz="1500"/>
              <a:t> </a:t>
            </a:r>
            <a:r>
              <a:rPr lang="en-US" sz="1500" err="1"/>
              <a:t>của</a:t>
            </a:r>
            <a:r>
              <a:rPr lang="en-US" sz="1500"/>
              <a:t> </a:t>
            </a:r>
            <a:r>
              <a:rPr lang="en-US" sz="1500" err="1"/>
              <a:t>chúng</a:t>
            </a:r>
            <a:r>
              <a:rPr lang="en-US" sz="1500"/>
              <a:t> ta </a:t>
            </a:r>
            <a:r>
              <a:rPr lang="en-US" sz="1500" err="1"/>
              <a:t>sẽ</a:t>
            </a:r>
            <a:r>
              <a:rPr lang="en-US" sz="1500"/>
              <a:t> </a:t>
            </a:r>
            <a:r>
              <a:rPr lang="en-US" sz="1500" err="1"/>
              <a:t>dễ</a:t>
            </a:r>
            <a:r>
              <a:rPr lang="en-US" sz="1500"/>
              <a:t> </a:t>
            </a:r>
            <a:r>
              <a:rPr lang="en-US" sz="1500" err="1"/>
              <a:t>dàng</a:t>
            </a:r>
            <a:r>
              <a:rPr lang="en-US" sz="1500"/>
              <a:t> test, maintain </a:t>
            </a:r>
            <a:r>
              <a:rPr lang="en-US" sz="1500" err="1"/>
              <a:t>và</a:t>
            </a:r>
            <a:r>
              <a:rPr lang="en-US" sz="1500"/>
              <a:t> </a:t>
            </a:r>
            <a:r>
              <a:rPr lang="en-US" sz="1500" err="1"/>
              <a:t>thay</a:t>
            </a:r>
            <a:r>
              <a:rPr lang="en-US" sz="1500"/>
              <a:t> </a:t>
            </a:r>
            <a:r>
              <a:rPr lang="en-US" sz="1500" err="1"/>
              <a:t>đổi</a:t>
            </a:r>
            <a:r>
              <a:rPr lang="en-US" sz="1500"/>
              <a:t>.</a:t>
            </a:r>
          </a:p>
        </p:txBody>
      </p:sp>
      <p:sp>
        <p:nvSpPr>
          <p:cNvPr id="150" name="Google Shape;150;p20"/>
          <p:cNvSpPr txBox="1">
            <a:spLocks noGrp="1"/>
          </p:cNvSpPr>
          <p:nvPr>
            <p:ph type="body" idx="3"/>
          </p:nvPr>
        </p:nvSpPr>
        <p:spPr>
          <a:xfrm>
            <a:off x="5844329" y="1560576"/>
            <a:ext cx="2366400" cy="2792349"/>
          </a:xfrm>
          <a:prstGeom prst="rect">
            <a:avLst/>
          </a:prstGeom>
        </p:spPr>
        <p:txBody>
          <a:bodyPr spcFirstLastPara="1" wrap="square" lIns="91425" tIns="91425" rIns="91425" bIns="91425" anchor="t" anchorCtr="0">
            <a:noAutofit/>
          </a:bodyPr>
          <a:lstStyle/>
          <a:p>
            <a:r>
              <a:rPr lang="vi-VN" sz="1500"/>
              <a:t>Khi một thành phần như giao diện, database work…bị lỗi thời, chúng ta có thể dễ dàng thay thế nó với effort bỏ ra là ít nhất.</a:t>
            </a:r>
          </a:p>
          <a:p>
            <a:pPr marL="0" lvl="0" indent="0" algn="l" rtl="0">
              <a:spcBef>
                <a:spcPts val="600"/>
              </a:spcBef>
              <a:spcAft>
                <a:spcPts val="0"/>
              </a:spcAft>
              <a:buNone/>
            </a:pPr>
            <a:endParaRPr/>
          </a:p>
        </p:txBody>
      </p:sp>
      <p:sp>
        <p:nvSpPr>
          <p:cNvPr id="155" name="Google Shape;155;p20"/>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Jacquenetta template">
  <a:themeElements>
    <a:clrScheme name="Custom 347">
      <a:dk1>
        <a:srgbClr val="000000"/>
      </a:dk1>
      <a:lt1>
        <a:srgbClr val="FFFFFF"/>
      </a:lt1>
      <a:dk2>
        <a:srgbClr val="666666"/>
      </a:dk2>
      <a:lt2>
        <a:srgbClr val="F3F3F3"/>
      </a:lt2>
      <a:accent1>
        <a:srgbClr val="000000"/>
      </a:accent1>
      <a:accent2>
        <a:srgbClr val="666666"/>
      </a:accent2>
      <a:accent3>
        <a:srgbClr val="999999"/>
      </a:accent3>
      <a:accent4>
        <a:srgbClr val="CCCCCC"/>
      </a:accent4>
      <a:accent5>
        <a:srgbClr val="EFEFEF"/>
      </a:accent5>
      <a:accent6>
        <a:srgbClr val="F6B26B"/>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724</Words>
  <Application>Microsoft Office PowerPoint</Application>
  <PresentationFormat>On-screen Show (16:9)</PresentationFormat>
  <Paragraphs>39</Paragraphs>
  <Slides>13</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Work Sans</vt:lpstr>
      <vt:lpstr>Arial</vt:lpstr>
      <vt:lpstr>Work Sans Light</vt:lpstr>
      <vt:lpstr>Work Sans Medium</vt:lpstr>
      <vt:lpstr>Jacquenetta template</vt:lpstr>
      <vt:lpstr>Clean Architecture in Android</vt:lpstr>
      <vt:lpstr>Clean Architecture là gì?</vt:lpstr>
      <vt:lpstr>Clean Architecture trong Android</vt:lpstr>
      <vt:lpstr>PowerPoint Presentation</vt:lpstr>
      <vt:lpstr>PowerPoint Presentation</vt:lpstr>
      <vt:lpstr>1.Domain layer</vt:lpstr>
      <vt:lpstr>2. Data layer </vt:lpstr>
      <vt:lpstr>3. Presentation layer </vt:lpstr>
      <vt:lpstr>Ưu điểm của Clean Architecture</vt:lpstr>
      <vt:lpstr>Nhược điểm của Clean Architecture</vt:lpstr>
      <vt:lpstr>Kiến thức bổ sung</vt:lpstr>
      <vt:lpstr>1. Khái niệm</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Architecture in Android</dc:title>
  <cp:lastModifiedBy>PHAM CONG TUAN D19CN05</cp:lastModifiedBy>
  <cp:revision>10</cp:revision>
  <dcterms:modified xsi:type="dcterms:W3CDTF">2023-03-06T09:00:35Z</dcterms:modified>
</cp:coreProperties>
</file>