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4"/>
  </p:notesMasterIdLst>
  <p:sldIdLst>
    <p:sldId id="256" r:id="rId2"/>
    <p:sldId id="257" r:id="rId3"/>
    <p:sldId id="300" r:id="rId4"/>
    <p:sldId id="258" r:id="rId5"/>
    <p:sldId id="259" r:id="rId6"/>
    <p:sldId id="261" r:id="rId7"/>
    <p:sldId id="263" r:id="rId8"/>
    <p:sldId id="296" r:id="rId9"/>
    <p:sldId id="264" r:id="rId10"/>
    <p:sldId id="295" r:id="rId11"/>
    <p:sldId id="298" r:id="rId12"/>
    <p:sldId id="278" r:id="rId13"/>
  </p:sldIdLst>
  <p:sldSz cx="9144000" cy="5143500" type="screen16x9"/>
  <p:notesSz cx="6858000" cy="9144000"/>
  <p:embeddedFontLst>
    <p:embeddedFont>
      <p:font typeface="Work Sans Light" panose="020B0604020202020204" charset="0"/>
      <p:regular r:id="rId15"/>
      <p:bold r:id="rId16"/>
      <p:italic r:id="rId17"/>
      <p:boldItalic r:id="rId18"/>
    </p:embeddedFont>
    <p:embeddedFont>
      <p:font typeface="Work Sans" panose="020B0604020202020204" charset="0"/>
      <p:regular r:id="rId19"/>
      <p:bold r:id="rId20"/>
      <p:italic r:id="rId21"/>
      <p:boldItalic r:id="rId22"/>
    </p:embeddedFont>
    <p:embeddedFont>
      <p:font typeface="Work Sans Medium"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AM CONG TUAN D19CN05" initials="PCTD" lastIdx="1" clrIdx="0">
    <p:extLst>
      <p:ext uri="{19B8F6BF-5375-455C-9EA6-DF929625EA0E}">
        <p15:presenceInfo xmlns:p15="http://schemas.microsoft.com/office/powerpoint/2012/main" userId="PHAM CONG TUAN D19CN05"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C71361-B0E1-4198-9DE6-27959A689B02}">
  <a:tblStyle styleId="{C0C71361-B0E1-4198-9DE6-27959A689B0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B5650C-A5D0-4E90-9758-7795F027F2F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3-06T14:31:33.279" idx="1">
    <p:pos x="507" y="2170"/>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03-06T14:31:33.279" idx="1">
    <p:pos x="507" y="217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9480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9220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048725" y="3058625"/>
            <a:ext cx="4914000" cy="1159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1012800" y="2497750"/>
            <a:ext cx="495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1012800" y="3678252"/>
            <a:ext cx="49500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2000"/>
              <a:buNone/>
              <a:defRPr>
                <a:solidFill>
                  <a:srgbClr val="000000"/>
                </a:solidFill>
              </a:defRPr>
            </a:lvl1pPr>
            <a:lvl2pPr lvl="1" rtl="0">
              <a:spcBef>
                <a:spcPts val="0"/>
              </a:spcBef>
              <a:spcAft>
                <a:spcPts val="0"/>
              </a:spcAft>
              <a:buClr>
                <a:srgbClr val="000000"/>
              </a:buClr>
              <a:buSzPts val="2000"/>
              <a:buNone/>
              <a:defRPr>
                <a:solidFill>
                  <a:srgbClr val="000000"/>
                </a:solidFill>
              </a:defRPr>
            </a:lvl2pPr>
            <a:lvl3pPr lvl="2" rtl="0">
              <a:spcBef>
                <a:spcPts val="0"/>
              </a:spcBef>
              <a:spcAft>
                <a:spcPts val="0"/>
              </a:spcAft>
              <a:buClr>
                <a:srgbClr val="000000"/>
              </a:buClr>
              <a:buSzPts val="2000"/>
              <a:buNone/>
              <a:defRPr>
                <a:solidFill>
                  <a:srgbClr val="000000"/>
                </a:solidFill>
              </a:defRPr>
            </a:lvl3pPr>
            <a:lvl4pPr lvl="3" rtl="0">
              <a:spcBef>
                <a:spcPts val="0"/>
              </a:spcBef>
              <a:spcAft>
                <a:spcPts val="0"/>
              </a:spcAft>
              <a:buClr>
                <a:srgbClr val="000000"/>
              </a:buClr>
              <a:buSzPts val="2000"/>
              <a:buNone/>
              <a:defRPr>
                <a:solidFill>
                  <a:srgbClr val="000000"/>
                </a:solidFill>
              </a:defRPr>
            </a:lvl4pPr>
            <a:lvl5pPr lvl="4" rtl="0">
              <a:spcBef>
                <a:spcPts val="0"/>
              </a:spcBef>
              <a:spcAft>
                <a:spcPts val="0"/>
              </a:spcAft>
              <a:buClr>
                <a:srgbClr val="000000"/>
              </a:buClr>
              <a:buSzPts val="2000"/>
              <a:buNone/>
              <a:defRPr>
                <a:solidFill>
                  <a:srgbClr val="000000"/>
                </a:solidFill>
              </a:defRPr>
            </a:lvl5pPr>
            <a:lvl6pPr lvl="5" rtl="0">
              <a:spcBef>
                <a:spcPts val="0"/>
              </a:spcBef>
              <a:spcAft>
                <a:spcPts val="0"/>
              </a:spcAft>
              <a:buClr>
                <a:srgbClr val="000000"/>
              </a:buClr>
              <a:buSzPts val="2000"/>
              <a:buNone/>
              <a:defRPr>
                <a:solidFill>
                  <a:srgbClr val="000000"/>
                </a:solidFill>
              </a:defRPr>
            </a:lvl6pPr>
            <a:lvl7pPr lvl="6" rtl="0">
              <a:spcBef>
                <a:spcPts val="0"/>
              </a:spcBef>
              <a:spcAft>
                <a:spcPts val="0"/>
              </a:spcAft>
              <a:buClr>
                <a:srgbClr val="000000"/>
              </a:buClr>
              <a:buSzPts val="2000"/>
              <a:buNone/>
              <a:defRPr>
                <a:solidFill>
                  <a:srgbClr val="000000"/>
                </a:solidFill>
              </a:defRPr>
            </a:lvl7pPr>
            <a:lvl8pPr lvl="7" rtl="0">
              <a:spcBef>
                <a:spcPts val="0"/>
              </a:spcBef>
              <a:spcAft>
                <a:spcPts val="0"/>
              </a:spcAft>
              <a:buClr>
                <a:srgbClr val="000000"/>
              </a:buClr>
              <a:buSzPts val="2000"/>
              <a:buNone/>
              <a:defRPr>
                <a:solidFill>
                  <a:srgbClr val="000000"/>
                </a:solidFill>
              </a:defRPr>
            </a:lvl8pPr>
            <a:lvl9pPr lvl="8" rtl="0">
              <a:spcBef>
                <a:spcPts val="0"/>
              </a:spcBef>
              <a:spcAft>
                <a:spcPts val="0"/>
              </a:spcAft>
              <a:buClr>
                <a:srgbClr val="000000"/>
              </a:buClr>
              <a:buSzPts val="2000"/>
              <a:buNone/>
              <a:defRPr>
                <a:solidFill>
                  <a:srgbClr val="000000"/>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5" name="Google Shape;25;p5"/>
          <p:cNvSpPr txBox="1">
            <a:spLocks noGrp="1"/>
          </p:cNvSpPr>
          <p:nvPr>
            <p:ph type="body" idx="1"/>
          </p:nvPr>
        </p:nvSpPr>
        <p:spPr>
          <a:xfrm>
            <a:off x="869150" y="2312925"/>
            <a:ext cx="7405800" cy="2004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6" name="Google Shape;26;p5"/>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sp>
        <p:nvSpPr>
          <p:cNvPr id="28" name="Google Shape;28;p6"/>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6"/>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0" name="Google Shape;30;p6"/>
          <p:cNvSpPr txBox="1">
            <a:spLocks noGrp="1"/>
          </p:cNvSpPr>
          <p:nvPr>
            <p:ph type="body" idx="1"/>
          </p:nvPr>
        </p:nvSpPr>
        <p:spPr>
          <a:xfrm>
            <a:off x="869150" y="2312925"/>
            <a:ext cx="3594600" cy="21333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p6"/>
          <p:cNvSpPr txBox="1">
            <a:spLocks noGrp="1"/>
          </p:cNvSpPr>
          <p:nvPr>
            <p:ph type="body" idx="2"/>
          </p:nvPr>
        </p:nvSpPr>
        <p:spPr>
          <a:xfrm>
            <a:off x="4680228" y="2312925"/>
            <a:ext cx="3594600" cy="21333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2" name="Google Shape;32;p6"/>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3"/>
        <p:cNvGrpSpPr/>
        <p:nvPr/>
      </p:nvGrpSpPr>
      <p:grpSpPr>
        <a:xfrm>
          <a:off x="0" y="0"/>
          <a:ext cx="0" cy="0"/>
          <a:chOff x="0" y="0"/>
          <a:chExt cx="0" cy="0"/>
        </a:xfrm>
      </p:grpSpPr>
      <p:sp>
        <p:nvSpPr>
          <p:cNvPr id="34" name="Google Shape;34;p7"/>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7"/>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36" name="Google Shape;36;p7"/>
          <p:cNvSpPr txBox="1">
            <a:spLocks noGrp="1"/>
          </p:cNvSpPr>
          <p:nvPr>
            <p:ph type="body" idx="1"/>
          </p:nvPr>
        </p:nvSpPr>
        <p:spPr>
          <a:xfrm>
            <a:off x="869150" y="2312925"/>
            <a:ext cx="2366400" cy="2040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7" name="Google Shape;37;p7"/>
          <p:cNvSpPr txBox="1">
            <a:spLocks noGrp="1"/>
          </p:cNvSpPr>
          <p:nvPr>
            <p:ph type="body" idx="2"/>
          </p:nvPr>
        </p:nvSpPr>
        <p:spPr>
          <a:xfrm>
            <a:off x="3356739" y="2312925"/>
            <a:ext cx="2366400" cy="2040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8" name="Google Shape;38;p7"/>
          <p:cNvSpPr txBox="1">
            <a:spLocks noGrp="1"/>
          </p:cNvSpPr>
          <p:nvPr>
            <p:ph type="body" idx="3"/>
          </p:nvPr>
        </p:nvSpPr>
        <p:spPr>
          <a:xfrm>
            <a:off x="5844329" y="2312925"/>
            <a:ext cx="2366400" cy="2040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9" name="Google Shape;39;p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0"/>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0"/>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69150" y="847600"/>
            <a:ext cx="5092200" cy="1360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1pPr>
            <a:lvl2pPr lvl="1">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2pPr>
            <a:lvl3pPr lvl="2">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3pPr>
            <a:lvl4pPr lvl="3">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4pPr>
            <a:lvl5pPr lvl="4">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5pPr>
            <a:lvl6pPr lvl="5">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6pPr>
            <a:lvl7pPr lvl="6">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7pPr>
            <a:lvl8pPr lvl="7">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8pPr>
            <a:lvl9pPr lvl="8">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9pPr>
          </a:lstStyle>
          <a:p>
            <a:endParaRPr/>
          </a:p>
        </p:txBody>
      </p:sp>
      <p:sp>
        <p:nvSpPr>
          <p:cNvPr id="7" name="Google Shape;7;p1"/>
          <p:cNvSpPr txBox="1">
            <a:spLocks noGrp="1"/>
          </p:cNvSpPr>
          <p:nvPr>
            <p:ph type="body" idx="1"/>
          </p:nvPr>
        </p:nvSpPr>
        <p:spPr>
          <a:xfrm>
            <a:off x="869150" y="2312925"/>
            <a:ext cx="7405800" cy="20040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1pPr>
            <a:lvl2pPr marL="914400" lvl="1"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2pPr>
            <a:lvl3pPr marL="1371600" lvl="2"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3pPr>
            <a:lvl4pPr marL="1828800" lvl="3"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4pPr>
            <a:lvl5pPr marL="2286000" lvl="4"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5pPr>
            <a:lvl6pPr marL="2743200" lvl="5"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6pPr>
            <a:lvl7pPr marL="3200400" lvl="6"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7pPr>
            <a:lvl8pPr marL="3657600" lvl="7"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8pPr>
            <a:lvl9pPr marL="4114800" lvl="8"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9pPr>
          </a:lstStyle>
          <a:p>
            <a:endParaRPr/>
          </a:p>
        </p:txBody>
      </p:sp>
      <p:sp>
        <p:nvSpPr>
          <p:cNvPr id="8" name="Google Shape;8;p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lvl1pPr lvl="0" algn="r">
              <a:buNone/>
              <a:defRPr sz="1300" b="1">
                <a:solidFill>
                  <a:schemeClr val="dk1"/>
                </a:solidFill>
                <a:latin typeface="Work Sans"/>
                <a:ea typeface="Work Sans"/>
                <a:cs typeface="Work Sans"/>
                <a:sym typeface="Work Sans"/>
              </a:defRPr>
            </a:lvl1pPr>
            <a:lvl2pPr lvl="1" algn="r">
              <a:buNone/>
              <a:defRPr sz="1300" b="1">
                <a:solidFill>
                  <a:schemeClr val="dk1"/>
                </a:solidFill>
                <a:latin typeface="Work Sans"/>
                <a:ea typeface="Work Sans"/>
                <a:cs typeface="Work Sans"/>
                <a:sym typeface="Work Sans"/>
              </a:defRPr>
            </a:lvl2pPr>
            <a:lvl3pPr lvl="2" algn="r">
              <a:buNone/>
              <a:defRPr sz="1300" b="1">
                <a:solidFill>
                  <a:schemeClr val="dk1"/>
                </a:solidFill>
                <a:latin typeface="Work Sans"/>
                <a:ea typeface="Work Sans"/>
                <a:cs typeface="Work Sans"/>
                <a:sym typeface="Work Sans"/>
              </a:defRPr>
            </a:lvl3pPr>
            <a:lvl4pPr lvl="3" algn="r">
              <a:buNone/>
              <a:defRPr sz="1300" b="1">
                <a:solidFill>
                  <a:schemeClr val="dk1"/>
                </a:solidFill>
                <a:latin typeface="Work Sans"/>
                <a:ea typeface="Work Sans"/>
                <a:cs typeface="Work Sans"/>
                <a:sym typeface="Work Sans"/>
              </a:defRPr>
            </a:lvl4pPr>
            <a:lvl5pPr lvl="4" algn="r">
              <a:buNone/>
              <a:defRPr sz="1300" b="1">
                <a:solidFill>
                  <a:schemeClr val="dk1"/>
                </a:solidFill>
                <a:latin typeface="Work Sans"/>
                <a:ea typeface="Work Sans"/>
                <a:cs typeface="Work Sans"/>
                <a:sym typeface="Work Sans"/>
              </a:defRPr>
            </a:lvl5pPr>
            <a:lvl6pPr lvl="5" algn="r">
              <a:buNone/>
              <a:defRPr sz="1300" b="1">
                <a:solidFill>
                  <a:schemeClr val="dk1"/>
                </a:solidFill>
                <a:latin typeface="Work Sans"/>
                <a:ea typeface="Work Sans"/>
                <a:cs typeface="Work Sans"/>
                <a:sym typeface="Work Sans"/>
              </a:defRPr>
            </a:lvl6pPr>
            <a:lvl7pPr lvl="6" algn="r">
              <a:buNone/>
              <a:defRPr sz="1300" b="1">
                <a:solidFill>
                  <a:schemeClr val="dk1"/>
                </a:solidFill>
                <a:latin typeface="Work Sans"/>
                <a:ea typeface="Work Sans"/>
                <a:cs typeface="Work Sans"/>
                <a:sym typeface="Work Sans"/>
              </a:defRPr>
            </a:lvl7pPr>
            <a:lvl8pPr lvl="7" algn="r">
              <a:buNone/>
              <a:defRPr sz="1300" b="1">
                <a:solidFill>
                  <a:schemeClr val="dk1"/>
                </a:solidFill>
                <a:latin typeface="Work Sans"/>
                <a:ea typeface="Work Sans"/>
                <a:cs typeface="Work Sans"/>
                <a:sym typeface="Work Sans"/>
              </a:defRPr>
            </a:lvl8pPr>
            <a:lvl9pPr lvl="8" algn="r">
              <a:buNone/>
              <a:defRPr sz="1300" b="1">
                <a:solidFill>
                  <a:schemeClr val="dk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comments" Target="../comments/commen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2"/>
          <p:cNvSpPr txBox="1">
            <a:spLocks noGrp="1"/>
          </p:cNvSpPr>
          <p:nvPr>
            <p:ph type="ctrTitle"/>
          </p:nvPr>
        </p:nvSpPr>
        <p:spPr>
          <a:xfrm>
            <a:off x="1048725" y="3058625"/>
            <a:ext cx="4914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mtClean="0"/>
              <a:t>Clean Architecture in Android</a:t>
            </a:r>
            <a:endParaRPr/>
          </a:p>
        </p:txBody>
      </p:sp>
      <p:grpSp>
        <p:nvGrpSpPr>
          <p:cNvPr id="59" name="Google Shape;59;p12"/>
          <p:cNvGrpSpPr/>
          <p:nvPr/>
        </p:nvGrpSpPr>
        <p:grpSpPr>
          <a:xfrm>
            <a:off x="6867248" y="652997"/>
            <a:ext cx="1580904" cy="1684493"/>
            <a:chOff x="5970800" y="1619250"/>
            <a:chExt cx="428650" cy="456725"/>
          </a:xfrm>
        </p:grpSpPr>
        <p:sp>
          <p:nvSpPr>
            <p:cNvPr id="60" name="Google Shape;60;p12"/>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2"/>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2"/>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2"/>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2"/>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869150" y="591312"/>
            <a:ext cx="5092200" cy="475488"/>
          </a:xfrm>
          <a:prstGeom prst="rect">
            <a:avLst/>
          </a:prstGeom>
        </p:spPr>
        <p:txBody>
          <a:bodyPr spcFirstLastPara="1" wrap="square" lIns="91425" tIns="91425" rIns="91425" bIns="91425" anchor="b" anchorCtr="0">
            <a:noAutofit/>
          </a:bodyPr>
          <a:lstStyle/>
          <a:p>
            <a:r>
              <a:rPr lang="en-US" sz="2000" err="1"/>
              <a:t>Nhược</a:t>
            </a:r>
            <a:r>
              <a:rPr lang="en-US" sz="2000"/>
              <a:t> </a:t>
            </a:r>
            <a:r>
              <a:rPr lang="en-US" sz="2000" err="1"/>
              <a:t>điểm</a:t>
            </a:r>
            <a:r>
              <a:rPr lang="en-US" sz="2000"/>
              <a:t> </a:t>
            </a:r>
            <a:r>
              <a:rPr lang="en-US" sz="2000" err="1"/>
              <a:t>của</a:t>
            </a:r>
            <a:r>
              <a:rPr lang="en-US" sz="2000"/>
              <a:t> Clean Architecture</a:t>
            </a:r>
          </a:p>
        </p:txBody>
      </p:sp>
      <p:sp>
        <p:nvSpPr>
          <p:cNvPr id="148" name="Google Shape;148;p20"/>
          <p:cNvSpPr txBox="1">
            <a:spLocks noGrp="1"/>
          </p:cNvSpPr>
          <p:nvPr>
            <p:ph type="body" idx="1"/>
          </p:nvPr>
        </p:nvSpPr>
        <p:spPr>
          <a:xfrm>
            <a:off x="869150" y="1560576"/>
            <a:ext cx="2366400" cy="2792349"/>
          </a:xfrm>
          <a:prstGeom prst="rect">
            <a:avLst/>
          </a:prstGeom>
        </p:spPr>
        <p:txBody>
          <a:bodyPr spcFirstLastPara="1" wrap="square" lIns="91425" tIns="91425" rIns="91425" bIns="91425" anchor="t" anchorCtr="0">
            <a:noAutofit/>
          </a:bodyPr>
          <a:lstStyle/>
          <a:p>
            <a:r>
              <a:rPr lang="vi-VN" sz="1500"/>
              <a:t>Clean architecture do phân tách cấu trúc thành nhiều tầng nên dẫn đến việc số lượng code sinh ra là rất lớn, không phù hợp cho các dự án nhỏ.</a:t>
            </a:r>
          </a:p>
        </p:txBody>
      </p:sp>
      <p:sp>
        <p:nvSpPr>
          <p:cNvPr id="149" name="Google Shape;149;p20"/>
          <p:cNvSpPr txBox="1">
            <a:spLocks noGrp="1"/>
          </p:cNvSpPr>
          <p:nvPr>
            <p:ph type="body" idx="2"/>
          </p:nvPr>
        </p:nvSpPr>
        <p:spPr>
          <a:xfrm>
            <a:off x="3356739" y="1560576"/>
            <a:ext cx="2366400" cy="2792349"/>
          </a:xfrm>
          <a:prstGeom prst="rect">
            <a:avLst/>
          </a:prstGeom>
        </p:spPr>
        <p:txBody>
          <a:bodyPr spcFirstLastPara="1" wrap="square" lIns="91425" tIns="91425" rIns="91425" bIns="91425" anchor="t" anchorCtr="0">
            <a:noAutofit/>
          </a:bodyPr>
          <a:lstStyle/>
          <a:p>
            <a:r>
              <a:rPr lang="vi-VN" sz="1500"/>
              <a:t>Khó hiểu, khó áp dụng </a:t>
            </a:r>
            <a:r>
              <a:rPr lang="vi-VN" sz="1500" smtClean="0"/>
              <a:t>với </a:t>
            </a:r>
            <a:r>
              <a:rPr lang="vi-VN" sz="1500"/>
              <a:t>những người mới bắt đầu.</a:t>
            </a:r>
          </a:p>
        </p:txBody>
      </p:sp>
      <p:sp>
        <p:nvSpPr>
          <p:cNvPr id="155" name="Google Shape;155;p20"/>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8039609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150" y="505693"/>
            <a:ext cx="7589050" cy="637308"/>
          </a:xfrm>
        </p:spPr>
        <p:txBody>
          <a:bodyPr/>
          <a:lstStyle/>
          <a:p>
            <a:r>
              <a:rPr lang="en-US" sz="3200" smtClean="0"/>
              <a:t>Bổ sung</a:t>
            </a:r>
            <a:endParaRPr lang="en-US" sz="3200"/>
          </a:p>
        </p:txBody>
      </p:sp>
      <p:sp>
        <p:nvSpPr>
          <p:cNvPr id="3" name="Text Placeholder 2"/>
          <p:cNvSpPr>
            <a:spLocks noGrp="1"/>
          </p:cNvSpPr>
          <p:nvPr>
            <p:ph type="body" idx="1"/>
          </p:nvPr>
        </p:nvSpPr>
        <p:spPr>
          <a:xfrm>
            <a:off x="869150" y="1143001"/>
            <a:ext cx="7589050" cy="3209924"/>
          </a:xfrm>
        </p:spPr>
        <p:txBody>
          <a:bodyPr/>
          <a:lstStyle/>
          <a:p>
            <a:r>
              <a:rPr lang="en-US" sz="1800" smtClean="0"/>
              <a:t>Việc sử dụng Dependency Injection </a:t>
            </a:r>
            <a:r>
              <a:rPr lang="vi-VN" sz="1800"/>
              <a:t>cũng có thể giúp cho việc triển khai Clean Architecture trên Android trở nên linh hoạt và hiệu quả hơn.</a:t>
            </a:r>
            <a:endParaRPr lang="en-US" sz="1800" smtClean="0"/>
          </a:p>
          <a:p>
            <a:r>
              <a:rPr lang="en-US" sz="1800" smtClean="0"/>
              <a:t>Lí do:</a:t>
            </a:r>
            <a:r>
              <a:rPr lang="vi-VN" sz="1800"/>
              <a:t> Khi sử dụng Dependency Injection, các lớp sẽ không còn phụ thuộc vào nhau trực tiếp, mà sẽ được kết nối với nhau thông qua các đối tượng được cung cấp bởi một bộ phận độc lập. Điều này giúp cho việc thay đổi các lớp trở nên dễ dàng hơn, vì các lớp không còn phụ thuộc vào nhau.</a:t>
            </a:r>
            <a:endParaRPr lang="en-US" sz="1800" smtClean="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9030758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4"/>
          <p:cNvSpPr txBox="1">
            <a:spLocks noGrp="1"/>
          </p:cNvSpPr>
          <p:nvPr>
            <p:ph type="ctrTitle" idx="4294967295"/>
          </p:nvPr>
        </p:nvSpPr>
        <p:spPr>
          <a:xfrm>
            <a:off x="685800" y="526473"/>
            <a:ext cx="4286100" cy="244527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smtClean="0"/>
              <a:t>Thanks</a:t>
            </a:r>
            <a:r>
              <a:rPr lang="en" smtClean="0"/>
              <a:t>    for listening!</a:t>
            </a:r>
            <a:endParaRPr/>
          </a:p>
        </p:txBody>
      </p:sp>
      <p:sp>
        <p:nvSpPr>
          <p:cNvPr id="341" name="Google Shape;341;p34"/>
          <p:cNvSpPr/>
          <p:nvPr/>
        </p:nvSpPr>
        <p:spPr>
          <a:xfrm>
            <a:off x="5358867" y="1219440"/>
            <a:ext cx="1752310" cy="1752310"/>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869150" y="487681"/>
            <a:ext cx="7405800" cy="664464"/>
          </a:xfrm>
          <a:prstGeom prst="rect">
            <a:avLst/>
          </a:prstGeom>
        </p:spPr>
        <p:txBody>
          <a:bodyPr spcFirstLastPara="1" wrap="square" lIns="91425" tIns="91425" rIns="91425" bIns="91425" anchor="b" anchorCtr="0">
            <a:noAutofit/>
          </a:bodyPr>
          <a:lstStyle/>
          <a:p>
            <a:pPr lvl="0"/>
            <a:r>
              <a:rPr lang="en-US" sz="3200" b="0"/>
              <a:t>Clean Architecture </a:t>
            </a:r>
            <a:r>
              <a:rPr lang="en-US" sz="3200" b="0" err="1"/>
              <a:t>là</a:t>
            </a:r>
            <a:r>
              <a:rPr lang="en-US" sz="3200" b="0"/>
              <a:t> </a:t>
            </a:r>
            <a:r>
              <a:rPr lang="en-US" sz="3200" b="0" err="1"/>
              <a:t>gì</a:t>
            </a:r>
            <a:r>
              <a:rPr lang="en-US" sz="3200" b="0"/>
              <a:t>?</a:t>
            </a:r>
            <a:endParaRPr sz="3200"/>
          </a:p>
        </p:txBody>
      </p:sp>
      <p:sp>
        <p:nvSpPr>
          <p:cNvPr id="70" name="Google Shape;70;p13"/>
          <p:cNvSpPr txBox="1">
            <a:spLocks noGrp="1"/>
          </p:cNvSpPr>
          <p:nvPr>
            <p:ph type="body" idx="2"/>
          </p:nvPr>
        </p:nvSpPr>
        <p:spPr>
          <a:xfrm>
            <a:off x="9521640" y="6083168"/>
            <a:ext cx="1719287" cy="79477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endParaRPr sz="1000">
              <a:solidFill>
                <a:srgbClr val="000000"/>
              </a:solidFill>
            </a:endParaRPr>
          </a:p>
          <a:p>
            <a:pPr marL="0" lvl="0" indent="0" algn="l" rtl="0">
              <a:spcBef>
                <a:spcPts val="600"/>
              </a:spcBef>
              <a:spcAft>
                <a:spcPts val="0"/>
              </a:spcAft>
              <a:buNone/>
            </a:pPr>
            <a:endParaRPr sz="1000">
              <a:solidFill>
                <a:srgbClr val="000000"/>
              </a:solidFill>
            </a:endParaRPr>
          </a:p>
        </p:txBody>
      </p:sp>
      <p:sp>
        <p:nvSpPr>
          <p:cNvPr id="71" name="Google Shape;71;p13"/>
          <p:cNvSpPr txBox="1">
            <a:spLocks noGrp="1"/>
          </p:cNvSpPr>
          <p:nvPr>
            <p:ph type="body" idx="2"/>
          </p:nvPr>
        </p:nvSpPr>
        <p:spPr>
          <a:xfrm>
            <a:off x="869150" y="3829725"/>
            <a:ext cx="7405800" cy="8265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endParaRPr sz="800" i="1">
              <a:solidFill>
                <a:srgbClr val="666666"/>
              </a:solidFill>
            </a:endParaRPr>
          </a:p>
          <a:p>
            <a:pPr marL="0" lvl="0" indent="0" algn="l" rtl="0">
              <a:spcBef>
                <a:spcPts val="1000"/>
              </a:spcBef>
              <a:spcAft>
                <a:spcPts val="1000"/>
              </a:spcAft>
              <a:buNone/>
            </a:pPr>
            <a:endParaRPr sz="800" i="1">
              <a:solidFill>
                <a:srgbClr val="666666"/>
              </a:solidFill>
            </a:endParaRPr>
          </a:p>
        </p:txBody>
      </p:sp>
      <p:sp>
        <p:nvSpPr>
          <p:cNvPr id="72" name="Google Shape;72;p13"/>
          <p:cNvSpPr txBox="1">
            <a:spLocks noGrp="1"/>
          </p:cNvSpPr>
          <p:nvPr>
            <p:ph type="body" idx="1"/>
          </p:nvPr>
        </p:nvSpPr>
        <p:spPr>
          <a:xfrm>
            <a:off x="435901" y="1054608"/>
            <a:ext cx="4044659" cy="3651503"/>
          </a:xfrm>
          <a:prstGeom prst="rect">
            <a:avLst/>
          </a:prstGeom>
        </p:spPr>
        <p:txBody>
          <a:bodyPr spcFirstLastPara="1" wrap="square" lIns="91425" tIns="91425" rIns="91425" bIns="91425" anchor="t" anchorCtr="0">
            <a:noAutofit/>
          </a:bodyPr>
          <a:lstStyle/>
          <a:p>
            <a:pPr marL="127000" indent="0">
              <a:buNone/>
            </a:pPr>
            <a:r>
              <a:rPr lang="vi-VN" sz="1500" smtClean="0"/>
              <a:t>Clean </a:t>
            </a:r>
            <a:r>
              <a:rPr lang="vi-VN" sz="1500"/>
              <a:t>Architecture là một kiến trúc ứng dụng rất nổi tiếng dựa trên nguyên lý loại bỏ sự lệ thuộc giữa các đối tượng cũng như các layer trong ứng dụng. Nguyên lý này kế thừa và phát triển dựa trên Dependency Inversion - nguyên lý nổi tiếng trong SOLID. Trong kiến trúc Clean Architecture bao gồm 4 layer được đại diện thông qua các vòng tròn đồng tâm. Các vòng tròn ở trong sẽ không hề biết gì về các vòng tròn bên ngoài. Nguyên tắc "hướng tâm" này được minh hoạ như sau:</a:t>
            </a:r>
          </a:p>
          <a:p>
            <a:pPr marL="127000" indent="0">
              <a:buNone/>
            </a:pPr>
            <a:r>
              <a:rPr lang="vi-VN" sz="1200"/>
              <a:t/>
            </a:r>
            <a:br>
              <a:rPr lang="vi-VN" sz="1200"/>
            </a:br>
            <a:endParaRPr sz="1200">
              <a:solidFill>
                <a:srgbClr val="000000"/>
              </a:solidFill>
              <a:latin typeface="Work Sans Medium"/>
              <a:ea typeface="Work Sans Medium"/>
              <a:cs typeface="Work Sans Medium"/>
              <a:sym typeface="Work Sans Medium"/>
            </a:endParaRPr>
          </a:p>
        </p:txBody>
      </p:sp>
      <p:sp>
        <p:nvSpPr>
          <p:cNvPr id="78" name="Google Shape;78;p13"/>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pic>
        <p:nvPicPr>
          <p:cNvPr id="1026" name="Picture 2" descr="https://lh5.googleusercontent.com/12VnrAUXQQoX_4zE3UBoF5WjE6E6v3xyGQmj-27pUz79n0CG6JgFv5cKI92NEo8c3v2v8gkYl6FycWA6smLvXa9wgyYthm_b52_7XyCVvQWNGYXe9MCe4y6MkHJaBRHWXTj9s00vGS3ZtqJXpNPnn0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50" y="1592784"/>
            <a:ext cx="3371671" cy="24419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199" y="585789"/>
            <a:ext cx="4421981" cy="1850230"/>
          </a:xfrm>
        </p:spPr>
        <p:txBody>
          <a:bodyPr/>
          <a:lstStyle/>
          <a:p>
            <a:r>
              <a:rPr lang="vi-VN"/>
              <a:t>Clean architecture thông thường chia thành 4 layer: entities, use cases, interface adapters và Frameworks and drivers. Nhưng tuỳ theo hệ thống, chúng ta có thể chia thành nhiều layer hơn nhưng phải tuyệt đối tuân thủ vào dependency rule</a:t>
            </a:r>
            <a:endParaRPr lang="en-US"/>
          </a:p>
        </p:txBody>
      </p:sp>
      <p:sp>
        <p:nvSpPr>
          <p:cNvPr id="4" name="Text Placeholder 3"/>
          <p:cNvSpPr>
            <a:spLocks noGrp="1"/>
          </p:cNvSpPr>
          <p:nvPr>
            <p:ph type="body" idx="2"/>
          </p:nvPr>
        </p:nvSpPr>
        <p:spPr>
          <a:xfrm>
            <a:off x="4680228" y="757238"/>
            <a:ext cx="3335060" cy="1728787"/>
          </a:xfrm>
        </p:spPr>
        <p:txBody>
          <a:bodyPr/>
          <a:lstStyle/>
          <a:p>
            <a:r>
              <a:rPr lang="vi-VN"/>
              <a:t>Khi chúng ta đi vào trong từ layer level cao xuống các layer thấp hơn, mức độ trừu tượng hoá sẽ được tăng lên (mức độ phụ thuộc giảm đi).</a:t>
            </a:r>
          </a:p>
          <a:p>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6" name="TextBox 5"/>
          <p:cNvSpPr txBox="1"/>
          <p:nvPr/>
        </p:nvSpPr>
        <p:spPr>
          <a:xfrm>
            <a:off x="857248" y="2486025"/>
            <a:ext cx="3621881" cy="2031325"/>
          </a:xfrm>
          <a:prstGeom prst="rect">
            <a:avLst/>
          </a:prstGeom>
          <a:noFill/>
        </p:spPr>
        <p:txBody>
          <a:bodyPr wrap="square" rtlCol="0">
            <a:spAutoFit/>
          </a:bodyPr>
          <a:lstStyle/>
          <a:p>
            <a:r>
              <a:rPr lang="vi-VN" smtClean="0">
                <a:latin typeface="Work Sans Light" panose="020B0604020202020204" charset="0"/>
              </a:rPr>
              <a:t>Dependency rule là quy tắc quy định rằng:</a:t>
            </a:r>
          </a:p>
          <a:p>
            <a:pPr lvl="1"/>
            <a:r>
              <a:rPr lang="vi-VN" smtClean="0">
                <a:latin typeface="Work Sans Light" panose="020B0604020202020204" charset="0"/>
              </a:rPr>
              <a:t>Layer </a:t>
            </a:r>
            <a:r>
              <a:rPr lang="vi-VN">
                <a:latin typeface="Work Sans Light" panose="020B0604020202020204" charset="0"/>
              </a:rPr>
              <a:t>trong (level thấp hơn) không được chứa source code của layer ngoài (có level cao) hơn.</a:t>
            </a:r>
          </a:p>
          <a:p>
            <a:pPr lvl="1"/>
            <a:r>
              <a:rPr lang="vi-VN">
                <a:latin typeface="Work Sans Light" panose="020B0604020202020204" charset="0"/>
              </a:rPr>
              <a:t>Bất cứ thay đổi ở layer ngoài không làm ảnh hưởng tới layer trong, có nghĩa là sự phụ thuộc hướng vào trong.</a:t>
            </a:r>
          </a:p>
          <a:p>
            <a:endParaRPr lang="en-US"/>
          </a:p>
        </p:txBody>
      </p:sp>
    </p:spTree>
    <p:extLst>
      <p:ext uri="{BB962C8B-B14F-4D97-AF65-F5344CB8AC3E}">
        <p14:creationId xmlns:p14="http://schemas.microsoft.com/office/powerpoint/2010/main" val="11736035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ctrTitle" idx="4294967295"/>
          </p:nvPr>
        </p:nvSpPr>
        <p:spPr>
          <a:xfrm>
            <a:off x="624840" y="635422"/>
            <a:ext cx="6294120" cy="32746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smtClean="0"/>
              <a:t>Clean Architecture </a:t>
            </a:r>
            <a:r>
              <a:rPr lang="en-US" sz="2800" err="1" smtClean="0"/>
              <a:t>trong</a:t>
            </a:r>
            <a:r>
              <a:rPr lang="en-US" sz="2800" smtClean="0"/>
              <a:t> Android</a:t>
            </a:r>
            <a:endParaRPr sz="2800"/>
          </a:p>
        </p:txBody>
      </p:sp>
      <p:sp>
        <p:nvSpPr>
          <p:cNvPr id="84" name="Google Shape;84;p14"/>
          <p:cNvSpPr txBox="1">
            <a:spLocks noGrp="1"/>
          </p:cNvSpPr>
          <p:nvPr>
            <p:ph type="subTitle" idx="4294967295"/>
          </p:nvPr>
        </p:nvSpPr>
        <p:spPr>
          <a:xfrm>
            <a:off x="615696" y="872837"/>
            <a:ext cx="8004048" cy="845128"/>
          </a:xfrm>
          <a:prstGeom prst="rect">
            <a:avLst/>
          </a:prstGeom>
        </p:spPr>
        <p:txBody>
          <a:bodyPr spcFirstLastPara="1" wrap="square" lIns="91425" tIns="91425" rIns="91425" bIns="91425" anchor="b" anchorCtr="0">
            <a:noAutofit/>
          </a:bodyPr>
          <a:lstStyle/>
          <a:p>
            <a:pPr marL="0" lvl="0" indent="0">
              <a:buNone/>
            </a:pPr>
            <a:r>
              <a:rPr lang="vi-VN" sz="1700"/>
              <a:t>Trong Android, Clean Architecture có thể được triển khai bằng cách chia ứng dụng </a:t>
            </a:r>
            <a:r>
              <a:rPr lang="vi-VN" sz="1700" smtClean="0"/>
              <a:t>thành</a:t>
            </a:r>
            <a:r>
              <a:rPr lang="en-US" sz="1700" smtClean="0"/>
              <a:t> 3</a:t>
            </a:r>
            <a:r>
              <a:rPr lang="vi-VN" sz="1700" smtClean="0"/>
              <a:t> </a:t>
            </a:r>
            <a:r>
              <a:rPr lang="vi-VN" sz="1700"/>
              <a:t>layer </a:t>
            </a:r>
            <a:r>
              <a:rPr lang="vi-VN" sz="1700" smtClean="0"/>
              <a:t>khác nhau</a:t>
            </a:r>
            <a:r>
              <a:rPr lang="en-US" sz="1700" smtClean="0"/>
              <a:t>(</a:t>
            </a:r>
            <a:r>
              <a:rPr lang="en-US" sz="1700"/>
              <a:t>Presentation, Data, </a:t>
            </a:r>
            <a:r>
              <a:rPr lang="en-US" sz="1700" smtClean="0"/>
              <a:t>Domain)</a:t>
            </a:r>
            <a:r>
              <a:rPr lang="vi-VN" sz="1700" smtClean="0"/>
              <a:t>, </a:t>
            </a:r>
            <a:r>
              <a:rPr lang="vi-VN" sz="1700"/>
              <a:t>trong đó mỗi layer có một nhiệm vụ cụ </a:t>
            </a:r>
            <a:r>
              <a:rPr lang="vi-VN" sz="1700" smtClean="0"/>
              <a:t>thể</a:t>
            </a:r>
            <a:r>
              <a:rPr lang="en-US" sz="1700" smtClean="0"/>
              <a:t>.</a:t>
            </a:r>
          </a:p>
        </p:txBody>
      </p:sp>
      <p:sp>
        <p:nvSpPr>
          <p:cNvPr id="86" name="Google Shape;86;p14"/>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2" name="TextBox 1"/>
          <p:cNvSpPr txBox="1"/>
          <p:nvPr/>
        </p:nvSpPr>
        <p:spPr>
          <a:xfrm>
            <a:off x="615695" y="1717965"/>
            <a:ext cx="3187377" cy="1815882"/>
          </a:xfrm>
          <a:prstGeom prst="rect">
            <a:avLst/>
          </a:prstGeom>
          <a:noFill/>
        </p:spPr>
        <p:txBody>
          <a:bodyPr wrap="square" rtlCol="0">
            <a:spAutoFit/>
          </a:bodyPr>
          <a:lstStyle/>
          <a:p>
            <a:pPr marL="285750" indent="-285750">
              <a:buFont typeface="Wingdings" panose="05000000000000000000" pitchFamily="2" charset="2"/>
              <a:buChar char="§"/>
            </a:pPr>
            <a:r>
              <a:rPr lang="vi-VN" smtClean="0">
                <a:latin typeface="Work Sans Light" panose="020B0604020202020204" charset="0"/>
              </a:rPr>
              <a:t>Data </a:t>
            </a:r>
            <a:r>
              <a:rPr lang="vi-VN">
                <a:latin typeface="Work Sans Light" panose="020B0604020202020204" charset="0"/>
              </a:rPr>
              <a:t>Layer phụ thuộc vào Domain Layer: Lớp Data chịu trách nhiệm cho việc lưu trữ và truy xuất dữ liệu từ các nguồn khác nhau</a:t>
            </a:r>
            <a:r>
              <a:rPr lang="en-US">
                <a:latin typeface="Work Sans Light" panose="020B0604020202020204" charset="0"/>
              </a:rPr>
              <a:t>.</a:t>
            </a:r>
            <a:r>
              <a:rPr lang="vi-VN">
                <a:latin typeface="Work Sans Light" panose="020B0604020202020204" charset="0"/>
              </a:rPr>
              <a:t>Để làm được điều này, nó phải biết và sử dụng các đối tượng và interface được định nghĩa trong Domain Layer. </a:t>
            </a:r>
            <a:endParaRPr lang="en-US">
              <a:latin typeface="Work Sans Light" panose="020B0604020202020204" charset="0"/>
            </a:endParaRPr>
          </a:p>
        </p:txBody>
      </p:sp>
      <p:sp>
        <p:nvSpPr>
          <p:cNvPr id="4" name="TextBox 3"/>
          <p:cNvSpPr txBox="1"/>
          <p:nvPr/>
        </p:nvSpPr>
        <p:spPr>
          <a:xfrm>
            <a:off x="3803073" y="1717965"/>
            <a:ext cx="4816671" cy="1600438"/>
          </a:xfrm>
          <a:prstGeom prst="rect">
            <a:avLst/>
          </a:prstGeom>
          <a:noFill/>
        </p:spPr>
        <p:txBody>
          <a:bodyPr wrap="square" rtlCol="0">
            <a:spAutoFit/>
          </a:bodyPr>
          <a:lstStyle/>
          <a:p>
            <a:pPr marL="285750" indent="-285750">
              <a:buFont typeface="Wingdings" panose="05000000000000000000" pitchFamily="2" charset="2"/>
              <a:buChar char="§"/>
            </a:pPr>
            <a:r>
              <a:rPr lang="vi-VN">
                <a:latin typeface="Work Sans Light" panose="020B0604020202020204" charset="0"/>
              </a:rPr>
              <a:t>Presentation Layer phụ thuộc vào </a:t>
            </a:r>
            <a:r>
              <a:rPr lang="vi-VN" smtClean="0">
                <a:latin typeface="Work Sans Light" panose="020B0604020202020204" charset="0"/>
              </a:rPr>
              <a:t>Domain </a:t>
            </a:r>
            <a:r>
              <a:rPr lang="vi-VN">
                <a:latin typeface="Work Sans Light" panose="020B0604020202020204" charset="0"/>
              </a:rPr>
              <a:t>Layer: Lớp Presentation chịu trách nhiệm cho việc hiển thị dữ liệu và xử lý sự kiện từ người dùng. Nó phụ thuộc vào </a:t>
            </a:r>
            <a:r>
              <a:rPr lang="vi-VN" smtClean="0">
                <a:latin typeface="Work Sans Light" panose="020B0604020202020204" charset="0"/>
              </a:rPr>
              <a:t>Domain </a:t>
            </a:r>
            <a:r>
              <a:rPr lang="vi-VN">
                <a:latin typeface="Work Sans Light" panose="020B0604020202020204" charset="0"/>
              </a:rPr>
              <a:t>để truy xuất và xử lý dữ liệu. Thông qua việc sử dụng các interface được định nghĩa ở lớp Domain, lớp Presentation có thể tương tác với lớp Domain để truy xuất và xử lý dữ liệu. </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5"/>
          <p:cNvSpPr txBox="1">
            <a:spLocks noGrp="1"/>
          </p:cNvSpPr>
          <p:nvPr>
            <p:ph type="ctrTitle"/>
          </p:nvPr>
        </p:nvSpPr>
        <p:spPr>
          <a:xfrm>
            <a:off x="685800" y="487680"/>
            <a:ext cx="5277000" cy="408432"/>
          </a:xfrm>
          <a:prstGeom prst="rect">
            <a:avLst/>
          </a:prstGeom>
        </p:spPr>
        <p:txBody>
          <a:bodyPr spcFirstLastPara="1" wrap="square" lIns="91425" tIns="91425" rIns="91425" bIns="91425" anchor="b" anchorCtr="0">
            <a:noAutofit/>
          </a:bodyPr>
          <a:lstStyle/>
          <a:p>
            <a:pPr lvl="0"/>
            <a:r>
              <a:rPr lang="en-US" sz="2000" smtClean="0"/>
              <a:t>1.</a:t>
            </a:r>
            <a:r>
              <a:rPr lang="vi-VN" sz="2000" smtClean="0"/>
              <a:t>Domain layer</a:t>
            </a:r>
            <a:endParaRPr sz="2000"/>
          </a:p>
        </p:txBody>
      </p:sp>
      <p:sp>
        <p:nvSpPr>
          <p:cNvPr id="92" name="Google Shape;92;p15"/>
          <p:cNvSpPr txBox="1">
            <a:spLocks noGrp="1"/>
          </p:cNvSpPr>
          <p:nvPr>
            <p:ph type="subTitle" idx="1"/>
          </p:nvPr>
        </p:nvSpPr>
        <p:spPr>
          <a:xfrm>
            <a:off x="685800" y="896112"/>
            <a:ext cx="7982712" cy="3566940"/>
          </a:xfrm>
          <a:prstGeom prst="rect">
            <a:avLst/>
          </a:prstGeom>
        </p:spPr>
        <p:txBody>
          <a:bodyPr spcFirstLastPara="1" wrap="square" lIns="91425" tIns="91425" rIns="91425" bIns="91425" anchor="t" anchorCtr="0">
            <a:noAutofit/>
          </a:bodyPr>
          <a:lstStyle/>
          <a:p>
            <a:pPr marL="0" lvl="0" indent="0"/>
            <a:r>
              <a:rPr lang="en-US" sz="1800" noProof="1"/>
              <a:t>L</a:t>
            </a:r>
            <a:r>
              <a:rPr lang="vi-VN" sz="1800" noProof="1" smtClean="0"/>
              <a:t>à tầng trung tâm của mô hình (Không có bất kì sự phụ thuộc nào với các tầng khác ). Nó chứa Entities , Repositories , Usecases. Usecase tổng hợp data từ 1 hoặc nhiều repository. Tuy nhiên chúng chỉ sử dụng để chứa các interface/abstraction , tất cả implementation cần thiết sẽ được triển khai ở data layer và presentation layer.</a:t>
            </a:r>
          </a:p>
          <a:p>
            <a:pPr marL="0" lvl="0" indent="0"/>
            <a:r>
              <a:rPr lang="vi-VN" sz="1800" noProof="1" smtClean="0"/>
              <a:t>Use cases giúp chúng ta tránh khỏi việc làm phình to Presenter hay ViewModel trong MVP hay MVVM. Nó cũng sẽ làm cải thiện các tác vụ RUDT (Read , Update , Debug, Test) của dự án</a:t>
            </a:r>
            <a:endParaRPr lang="vi-VN" sz="1800" noProof="1"/>
          </a:p>
        </p:txBody>
      </p:sp>
      <p:sp>
        <p:nvSpPr>
          <p:cNvPr id="93" name="Google Shape;93;p15"/>
          <p:cNvSpPr txBox="1"/>
          <p:nvPr/>
        </p:nvSpPr>
        <p:spPr>
          <a:xfrm>
            <a:off x="6219050" y="337750"/>
            <a:ext cx="2232000" cy="1931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endParaRPr sz="9600" b="1">
              <a:latin typeface="Work Sans"/>
              <a:ea typeface="Work Sans"/>
              <a:cs typeface="Work Sans"/>
              <a:sym typeface="Work San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487680"/>
            <a:ext cx="2032546" cy="798576"/>
          </a:xfrm>
          <a:prstGeom prst="rect">
            <a:avLst/>
          </a:prstGeom>
        </p:spPr>
        <p:txBody>
          <a:bodyPr spcFirstLastPara="1" wrap="square" lIns="91425" tIns="91425" rIns="91425" bIns="91425" anchor="b" anchorCtr="0">
            <a:noAutofit/>
          </a:bodyPr>
          <a:lstStyle/>
          <a:p>
            <a:r>
              <a:rPr lang="en-US" sz="2000"/>
              <a:t>2. Data layer</a:t>
            </a:r>
            <a:r>
              <a:rPr lang="en-US"/>
              <a:t/>
            </a:r>
            <a:br>
              <a:rPr lang="en-US"/>
            </a:br>
            <a:endParaRPr sz="2000"/>
          </a:p>
        </p:txBody>
      </p:sp>
      <p:sp>
        <p:nvSpPr>
          <p:cNvPr id="105" name="Google Shape;105;p17"/>
          <p:cNvSpPr txBox="1">
            <a:spLocks noGrp="1"/>
          </p:cNvSpPr>
          <p:nvPr>
            <p:ph type="body" idx="1"/>
          </p:nvPr>
        </p:nvSpPr>
        <p:spPr>
          <a:xfrm>
            <a:off x="869150" y="975361"/>
            <a:ext cx="7405800" cy="1542288"/>
          </a:xfrm>
          <a:prstGeom prst="rect">
            <a:avLst/>
          </a:prstGeom>
        </p:spPr>
        <p:txBody>
          <a:bodyPr spcFirstLastPara="1" wrap="square" lIns="91425" tIns="91425" rIns="91425" bIns="91425" anchor="t" anchorCtr="0">
            <a:noAutofit/>
          </a:bodyPr>
          <a:lstStyle/>
          <a:p>
            <a:pPr marL="101600" lvl="0" indent="0">
              <a:spcBef>
                <a:spcPts val="0"/>
              </a:spcBef>
              <a:buNone/>
            </a:pPr>
            <a:r>
              <a:rPr lang="vi-VN" sz="1800"/>
              <a:t>Đây là nơi tập trung tất cả data của ứng dụng (có thể là data lấy về từ API, data của db local, data của các SharePreference…). Nhiệm vụ của tầng này là hiện thực chi tiết cách lấy data và trả về tầng </a:t>
            </a:r>
            <a:r>
              <a:rPr lang="vi-VN" sz="1800" b="1"/>
              <a:t>Domain</a:t>
            </a:r>
            <a:r>
              <a:rPr lang="vi-VN" sz="1800"/>
              <a:t>.</a:t>
            </a:r>
            <a:endParaRPr sz="1800"/>
          </a:p>
        </p:txBody>
      </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body" idx="1"/>
          </p:nvPr>
        </p:nvSpPr>
        <p:spPr>
          <a:xfrm>
            <a:off x="554735" y="957072"/>
            <a:ext cx="8153463" cy="3489153"/>
          </a:xfrm>
          <a:prstGeom prst="rect">
            <a:avLst/>
          </a:prstGeom>
        </p:spPr>
        <p:txBody>
          <a:bodyPr spcFirstLastPara="1" wrap="square" lIns="91425" tIns="91425" rIns="91425" bIns="91425" anchor="t" anchorCtr="0">
            <a:noAutofit/>
          </a:bodyPr>
          <a:lstStyle/>
          <a:p>
            <a:pPr marL="0" lvl="0" indent="0">
              <a:buNone/>
            </a:pPr>
            <a:r>
              <a:rPr lang="vi-VN" sz="1800" b="1"/>
              <a:t>Presentation layer</a:t>
            </a:r>
            <a:r>
              <a:rPr lang="vi-VN" sz="1800"/>
              <a:t> cung cấp giao diện người dùng cho ứng dụng. Layer này không chứa bất kì một business logic nào. Ở tầng này có thể triển khai theo nhiều mô hình khác nhau : MVC , MVP , MVVM</a:t>
            </a:r>
            <a:r>
              <a:rPr lang="vi-VN" sz="1800" smtClean="0"/>
              <a:t>,…</a:t>
            </a:r>
            <a:endParaRPr lang="en-US" sz="1800" smtClean="0"/>
          </a:p>
          <a:p>
            <a:pPr marL="0" lvl="0" indent="0">
              <a:buNone/>
            </a:pPr>
            <a:r>
              <a:rPr lang="vi-VN" sz="1800" smtClean="0"/>
              <a:t>Nhiệm </a:t>
            </a:r>
            <a:r>
              <a:rPr lang="vi-VN" sz="1800"/>
              <a:t>vụ của tầng này là </a:t>
            </a:r>
            <a:r>
              <a:rPr lang="en-US" sz="1800" smtClean="0"/>
              <a:t>thực thi</a:t>
            </a:r>
            <a:r>
              <a:rPr lang="vi-VN" sz="1800" smtClean="0"/>
              <a:t> </a:t>
            </a:r>
            <a:r>
              <a:rPr lang="vi-VN" sz="1800"/>
              <a:t>các Usecases ở tầng </a:t>
            </a:r>
            <a:r>
              <a:rPr lang="vi-VN" sz="1800" b="1"/>
              <a:t>Domain</a:t>
            </a:r>
            <a:r>
              <a:rPr lang="vi-VN" sz="1800"/>
              <a:t> trong ViewModel hoặc Presenter để lấy data và dùng các Android Framework để </a:t>
            </a:r>
            <a:r>
              <a:rPr lang="en-US" sz="1800" smtClean="0"/>
              <a:t>hiển thị</a:t>
            </a:r>
            <a:r>
              <a:rPr lang="vi-VN" sz="1800" smtClean="0"/>
              <a:t> </a:t>
            </a:r>
            <a:r>
              <a:rPr lang="vi-VN" sz="1800"/>
              <a:t>ra các view hiển thị cho người dùng thấy.</a:t>
            </a:r>
            <a:endParaRPr sz="1800"/>
          </a:p>
        </p:txBody>
      </p:sp>
      <p:sp>
        <p:nvSpPr>
          <p:cNvPr id="136" name="Google Shape;136;p19"/>
          <p:cNvSpPr txBox="1">
            <a:spLocks noGrp="1"/>
          </p:cNvSpPr>
          <p:nvPr>
            <p:ph type="title"/>
          </p:nvPr>
        </p:nvSpPr>
        <p:spPr>
          <a:xfrm>
            <a:off x="554736" y="524256"/>
            <a:ext cx="5406614" cy="731520"/>
          </a:xfrm>
          <a:prstGeom prst="rect">
            <a:avLst/>
          </a:prstGeom>
        </p:spPr>
        <p:txBody>
          <a:bodyPr spcFirstLastPara="1" wrap="square" lIns="91425" tIns="91425" rIns="91425" bIns="91425" anchor="b" anchorCtr="0">
            <a:noAutofit/>
          </a:bodyPr>
          <a:lstStyle/>
          <a:p>
            <a:r>
              <a:rPr lang="en-US" sz="2000"/>
              <a:t>3. Presentation layer</a:t>
            </a:r>
            <a:br>
              <a:rPr lang="en-US" sz="2000"/>
            </a:br>
            <a:endParaRPr sz="2000"/>
          </a:p>
        </p:txBody>
      </p:sp>
      <p:sp>
        <p:nvSpPr>
          <p:cNvPr id="142" name="Google Shape;142;p19"/>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6" name="Google Shape;86;p14"/>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00" y="426720"/>
            <a:ext cx="8301799" cy="4360158"/>
          </a:xfrm>
          <a:prstGeom prst="rect">
            <a:avLst/>
          </a:prstGeom>
        </p:spPr>
      </p:pic>
    </p:spTree>
    <p:extLst>
      <p:ext uri="{BB962C8B-B14F-4D97-AF65-F5344CB8AC3E}">
        <p14:creationId xmlns:p14="http://schemas.microsoft.com/office/powerpoint/2010/main" val="2140706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869150" y="591312"/>
            <a:ext cx="5092200" cy="475488"/>
          </a:xfrm>
          <a:prstGeom prst="rect">
            <a:avLst/>
          </a:prstGeom>
        </p:spPr>
        <p:txBody>
          <a:bodyPr spcFirstLastPara="1" wrap="square" lIns="91425" tIns="91425" rIns="91425" bIns="91425" anchor="b" anchorCtr="0">
            <a:noAutofit/>
          </a:bodyPr>
          <a:lstStyle/>
          <a:p>
            <a:r>
              <a:rPr lang="en-US" sz="2000" err="1"/>
              <a:t>Ưu</a:t>
            </a:r>
            <a:r>
              <a:rPr lang="en-US" sz="2000"/>
              <a:t> </a:t>
            </a:r>
            <a:r>
              <a:rPr lang="en-US" sz="2000" err="1"/>
              <a:t>điểm</a:t>
            </a:r>
            <a:r>
              <a:rPr lang="en-US" sz="2000"/>
              <a:t> </a:t>
            </a:r>
            <a:r>
              <a:rPr lang="en-US" sz="2000" err="1"/>
              <a:t>của</a:t>
            </a:r>
            <a:r>
              <a:rPr lang="en-US" sz="2000"/>
              <a:t> Clean Architecture</a:t>
            </a:r>
          </a:p>
        </p:txBody>
      </p:sp>
      <p:sp>
        <p:nvSpPr>
          <p:cNvPr id="148" name="Google Shape;148;p20"/>
          <p:cNvSpPr txBox="1">
            <a:spLocks noGrp="1"/>
          </p:cNvSpPr>
          <p:nvPr>
            <p:ph type="body" idx="1"/>
          </p:nvPr>
        </p:nvSpPr>
        <p:spPr>
          <a:xfrm>
            <a:off x="869150" y="1560576"/>
            <a:ext cx="2366400" cy="2792349"/>
          </a:xfrm>
          <a:prstGeom prst="rect">
            <a:avLst/>
          </a:prstGeom>
        </p:spPr>
        <p:txBody>
          <a:bodyPr spcFirstLastPara="1" wrap="square" lIns="91425" tIns="91425" rIns="91425" bIns="91425" anchor="t" anchorCtr="0">
            <a:noAutofit/>
          </a:bodyPr>
          <a:lstStyle/>
          <a:p>
            <a:r>
              <a:rPr lang="en-US" sz="1500" err="1"/>
              <a:t>Giúp</a:t>
            </a:r>
            <a:r>
              <a:rPr lang="en-US" sz="1500"/>
              <a:t> business logic </a:t>
            </a:r>
            <a:r>
              <a:rPr lang="en-US" sz="1500" err="1"/>
              <a:t>trở</a:t>
            </a:r>
            <a:r>
              <a:rPr lang="en-US" sz="1500"/>
              <a:t> </a:t>
            </a:r>
            <a:r>
              <a:rPr lang="en-US" sz="1500" err="1"/>
              <a:t>nên</a:t>
            </a:r>
            <a:r>
              <a:rPr lang="en-US" sz="1500"/>
              <a:t> </a:t>
            </a:r>
            <a:r>
              <a:rPr lang="en-US" sz="1500" err="1"/>
              <a:t>rõ</a:t>
            </a:r>
            <a:r>
              <a:rPr lang="en-US" sz="1500"/>
              <a:t> </a:t>
            </a:r>
            <a:r>
              <a:rPr lang="en-US" sz="1500" err="1"/>
              <a:t>ràng</a:t>
            </a:r>
            <a:r>
              <a:rPr lang="en-US"/>
              <a:t>.</a:t>
            </a:r>
          </a:p>
        </p:txBody>
      </p:sp>
      <p:sp>
        <p:nvSpPr>
          <p:cNvPr id="149" name="Google Shape;149;p20"/>
          <p:cNvSpPr txBox="1">
            <a:spLocks noGrp="1"/>
          </p:cNvSpPr>
          <p:nvPr>
            <p:ph type="body" idx="2"/>
          </p:nvPr>
        </p:nvSpPr>
        <p:spPr>
          <a:xfrm>
            <a:off x="3356739" y="1560576"/>
            <a:ext cx="2366400" cy="2792349"/>
          </a:xfrm>
          <a:prstGeom prst="rect">
            <a:avLst/>
          </a:prstGeom>
        </p:spPr>
        <p:txBody>
          <a:bodyPr spcFirstLastPara="1" wrap="square" lIns="91425" tIns="91425" rIns="91425" bIns="91425" anchor="t" anchorCtr="0">
            <a:noAutofit/>
          </a:bodyPr>
          <a:lstStyle/>
          <a:p>
            <a:r>
              <a:rPr lang="en-US" sz="1500" err="1"/>
              <a:t>Với</a:t>
            </a:r>
            <a:r>
              <a:rPr lang="en-US" sz="1500"/>
              <a:t> </a:t>
            </a:r>
            <a:r>
              <a:rPr lang="en-US" sz="1500" err="1"/>
              <a:t>việc</a:t>
            </a:r>
            <a:r>
              <a:rPr lang="en-US" sz="1500"/>
              <a:t> </a:t>
            </a:r>
            <a:r>
              <a:rPr lang="en-US" sz="1500" err="1"/>
              <a:t>tách</a:t>
            </a:r>
            <a:r>
              <a:rPr lang="en-US" sz="1500"/>
              <a:t> </a:t>
            </a:r>
            <a:r>
              <a:rPr lang="en-US" sz="1500" err="1"/>
              <a:t>biệt</a:t>
            </a:r>
            <a:r>
              <a:rPr lang="en-US" sz="1500"/>
              <a:t> </a:t>
            </a:r>
            <a:r>
              <a:rPr lang="en-US" sz="1500" err="1"/>
              <a:t>thành</a:t>
            </a:r>
            <a:r>
              <a:rPr lang="en-US" sz="1500"/>
              <a:t> </a:t>
            </a:r>
            <a:r>
              <a:rPr lang="en-US" sz="1500" err="1"/>
              <a:t>các</a:t>
            </a:r>
            <a:r>
              <a:rPr lang="en-US" sz="1500"/>
              <a:t> layer </a:t>
            </a:r>
            <a:r>
              <a:rPr lang="en-US" sz="1500" err="1"/>
              <a:t>và</a:t>
            </a:r>
            <a:r>
              <a:rPr lang="en-US" sz="1500"/>
              <a:t> </a:t>
            </a:r>
            <a:r>
              <a:rPr lang="en-US" sz="1500" err="1"/>
              <a:t>tuân</a:t>
            </a:r>
            <a:r>
              <a:rPr lang="en-US" sz="1500"/>
              <a:t> </a:t>
            </a:r>
            <a:r>
              <a:rPr lang="en-US" sz="1500" err="1"/>
              <a:t>theo</a:t>
            </a:r>
            <a:r>
              <a:rPr lang="en-US" sz="1500"/>
              <a:t> </a:t>
            </a:r>
            <a:r>
              <a:rPr lang="en-US" sz="1500" err="1"/>
              <a:t>dependecy</a:t>
            </a:r>
            <a:r>
              <a:rPr lang="en-US" sz="1500"/>
              <a:t> rule, </a:t>
            </a:r>
            <a:r>
              <a:rPr lang="en-US" sz="1500" err="1"/>
              <a:t>hệ</a:t>
            </a:r>
            <a:r>
              <a:rPr lang="en-US" sz="1500"/>
              <a:t> </a:t>
            </a:r>
            <a:r>
              <a:rPr lang="en-US" sz="1500" err="1"/>
              <a:t>thống</a:t>
            </a:r>
            <a:r>
              <a:rPr lang="en-US" sz="1500"/>
              <a:t> </a:t>
            </a:r>
            <a:r>
              <a:rPr lang="en-US" sz="1500" err="1"/>
              <a:t>của</a:t>
            </a:r>
            <a:r>
              <a:rPr lang="en-US" sz="1500"/>
              <a:t> </a:t>
            </a:r>
            <a:r>
              <a:rPr lang="en-US" sz="1500" err="1"/>
              <a:t>chúng</a:t>
            </a:r>
            <a:r>
              <a:rPr lang="en-US" sz="1500"/>
              <a:t> ta </a:t>
            </a:r>
            <a:r>
              <a:rPr lang="en-US" sz="1500" err="1"/>
              <a:t>sẽ</a:t>
            </a:r>
            <a:r>
              <a:rPr lang="en-US" sz="1500"/>
              <a:t> </a:t>
            </a:r>
            <a:r>
              <a:rPr lang="en-US" sz="1500" err="1"/>
              <a:t>dễ</a:t>
            </a:r>
            <a:r>
              <a:rPr lang="en-US" sz="1500"/>
              <a:t> </a:t>
            </a:r>
            <a:r>
              <a:rPr lang="en-US" sz="1500" err="1"/>
              <a:t>dàng</a:t>
            </a:r>
            <a:r>
              <a:rPr lang="en-US" sz="1500"/>
              <a:t> test, maintain </a:t>
            </a:r>
            <a:r>
              <a:rPr lang="en-US" sz="1500" err="1"/>
              <a:t>và</a:t>
            </a:r>
            <a:r>
              <a:rPr lang="en-US" sz="1500"/>
              <a:t> </a:t>
            </a:r>
            <a:r>
              <a:rPr lang="en-US" sz="1500" err="1"/>
              <a:t>thay</a:t>
            </a:r>
            <a:r>
              <a:rPr lang="en-US" sz="1500"/>
              <a:t> </a:t>
            </a:r>
            <a:r>
              <a:rPr lang="en-US" sz="1500" err="1"/>
              <a:t>đổi</a:t>
            </a:r>
            <a:r>
              <a:rPr lang="en-US" sz="1500"/>
              <a:t>.</a:t>
            </a:r>
          </a:p>
        </p:txBody>
      </p:sp>
      <p:sp>
        <p:nvSpPr>
          <p:cNvPr id="150" name="Google Shape;150;p20"/>
          <p:cNvSpPr txBox="1">
            <a:spLocks noGrp="1"/>
          </p:cNvSpPr>
          <p:nvPr>
            <p:ph type="body" idx="3"/>
          </p:nvPr>
        </p:nvSpPr>
        <p:spPr>
          <a:xfrm>
            <a:off x="5844329" y="1560576"/>
            <a:ext cx="2366400" cy="2792349"/>
          </a:xfrm>
          <a:prstGeom prst="rect">
            <a:avLst/>
          </a:prstGeom>
        </p:spPr>
        <p:txBody>
          <a:bodyPr spcFirstLastPara="1" wrap="square" lIns="91425" tIns="91425" rIns="91425" bIns="91425" anchor="t" anchorCtr="0">
            <a:noAutofit/>
          </a:bodyPr>
          <a:lstStyle/>
          <a:p>
            <a:r>
              <a:rPr lang="vi-VN" sz="1500"/>
              <a:t>Khi một thành phần như giao diện, database work…bị lỗi thời, chúng ta có thể dễ dàng thay thế nó với </a:t>
            </a:r>
            <a:r>
              <a:rPr lang="en-US" sz="1500" smtClean="0"/>
              <a:t>công sức</a:t>
            </a:r>
            <a:r>
              <a:rPr lang="vi-VN" sz="1500" smtClean="0"/>
              <a:t> </a:t>
            </a:r>
            <a:r>
              <a:rPr lang="vi-VN" sz="1500"/>
              <a:t>bỏ ra là ít nhất.</a:t>
            </a:r>
          </a:p>
          <a:p>
            <a:pPr marL="0" lvl="0" indent="0" algn="l" rtl="0">
              <a:spcBef>
                <a:spcPts val="600"/>
              </a:spcBef>
              <a:spcAft>
                <a:spcPts val="0"/>
              </a:spcAft>
              <a:buNone/>
            </a:pPr>
            <a:endParaRPr/>
          </a:p>
        </p:txBody>
      </p:sp>
      <p:sp>
        <p:nvSpPr>
          <p:cNvPr id="155" name="Google Shape;155;p20"/>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Jacquenetta template">
  <a:themeElements>
    <a:clrScheme name="Custom 347">
      <a:dk1>
        <a:srgbClr val="000000"/>
      </a:dk1>
      <a:lt1>
        <a:srgbClr val="FFFFFF"/>
      </a:lt1>
      <a:dk2>
        <a:srgbClr val="666666"/>
      </a:dk2>
      <a:lt2>
        <a:srgbClr val="F3F3F3"/>
      </a:lt2>
      <a:accent1>
        <a:srgbClr val="000000"/>
      </a:accent1>
      <a:accent2>
        <a:srgbClr val="666666"/>
      </a:accent2>
      <a:accent3>
        <a:srgbClr val="999999"/>
      </a:accent3>
      <a:accent4>
        <a:srgbClr val="CCCCCC"/>
      </a:accent4>
      <a:accent5>
        <a:srgbClr val="EFEFEF"/>
      </a:accent5>
      <a:accent6>
        <a:srgbClr val="F6B26B"/>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TotalTime>
  <Words>902</Words>
  <Application>Microsoft Office PowerPoint</Application>
  <PresentationFormat>On-screen Show (16:9)</PresentationFormat>
  <Paragraphs>42</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Work Sans Light</vt:lpstr>
      <vt:lpstr>Work Sans</vt:lpstr>
      <vt:lpstr>Work Sans Medium</vt:lpstr>
      <vt:lpstr>Arial</vt:lpstr>
      <vt:lpstr>Wingdings</vt:lpstr>
      <vt:lpstr>Jacquenetta template</vt:lpstr>
      <vt:lpstr>Clean Architecture in Android</vt:lpstr>
      <vt:lpstr>Clean Architecture là gì?</vt:lpstr>
      <vt:lpstr>PowerPoint Presentation</vt:lpstr>
      <vt:lpstr>Clean Architecture trong Android</vt:lpstr>
      <vt:lpstr>1.Domain layer</vt:lpstr>
      <vt:lpstr>2. Data layer </vt:lpstr>
      <vt:lpstr>3. Presentation layer </vt:lpstr>
      <vt:lpstr>PowerPoint Presentation</vt:lpstr>
      <vt:lpstr>Ưu điểm của Clean Architecture</vt:lpstr>
      <vt:lpstr>Nhược điểm của Clean Architecture</vt:lpstr>
      <vt:lpstr>Bổ sung</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Architecture in Android</dc:title>
  <cp:lastModifiedBy>PHAM CONG TUAN D19CN05</cp:lastModifiedBy>
  <cp:revision>19</cp:revision>
  <dcterms:modified xsi:type="dcterms:W3CDTF">2023-03-06T16:12:47Z</dcterms:modified>
</cp:coreProperties>
</file>