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7" r:id="rId4"/>
    <p:sldId id="265" r:id="rId5"/>
    <p:sldId id="264" r:id="rId6"/>
    <p:sldId id="263" r:id="rId7"/>
    <p:sldId id="258" r:id="rId8"/>
    <p:sldId id="266" r:id="rId9"/>
    <p:sldId id="269" r:id="rId10"/>
    <p:sldId id="268" r:id="rId11"/>
    <p:sldId id="270" r:id="rId12"/>
    <p:sldId id="271" r:id="rId13"/>
    <p:sldId id="259" r:id="rId14"/>
    <p:sldId id="288" r:id="rId15"/>
    <p:sldId id="267" r:id="rId16"/>
    <p:sldId id="280" r:id="rId17"/>
    <p:sldId id="279" r:id="rId18"/>
    <p:sldId id="295" r:id="rId19"/>
    <p:sldId id="296" r:id="rId20"/>
    <p:sldId id="297" r:id="rId21"/>
    <p:sldId id="299" r:id="rId22"/>
    <p:sldId id="300" r:id="rId23"/>
    <p:sldId id="301" r:id="rId24"/>
    <p:sldId id="289" r:id="rId25"/>
    <p:sldId id="290" r:id="rId26"/>
    <p:sldId id="303" r:id="rId27"/>
    <p:sldId id="304" r:id="rId28"/>
    <p:sldId id="293" r:id="rId29"/>
    <p:sldId id="291" r:id="rId30"/>
    <p:sldId id="305" r:id="rId31"/>
    <p:sldId id="302" r:id="rId32"/>
    <p:sldId id="306" r:id="rId33"/>
    <p:sldId id="294" r:id="rId34"/>
    <p:sldId id="307" r:id="rId35"/>
    <p:sldId id="308" r:id="rId36"/>
    <p:sldId id="283" r:id="rId37"/>
    <p:sldId id="311" r:id="rId38"/>
    <p:sldId id="312" r:id="rId39"/>
    <p:sldId id="286" r:id="rId40"/>
    <p:sldId id="287" r:id="rId41"/>
    <p:sldId id="315" r:id="rId42"/>
    <p:sldId id="316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61" r:id="rId51"/>
    <p:sldId id="298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2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2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15C8A-FA70-401B-882D-33668B7F954F}" type="datetimeFigureOut">
              <a:rPr lang="en-US" smtClean="0"/>
              <a:t>21-Jul-23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65F7A-80DF-47AA-AFF5-60A8CD86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build.devops.vnpt.vn:8080/pipeline-syntax/globals#en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build.devops.vnpt.vn:8080/cli/" TargetMode="External"/><Relationship Id="rId2" Type="http://schemas.openxmlformats.org/officeDocument/2006/relationships/hyperlink" Target="http://cbuild.devops.vnpt.vn:8080/jnlpJars/jenkins-cli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720" y="1627950"/>
            <a:ext cx="9144000" cy="1655762"/>
          </a:xfrm>
        </p:spPr>
        <p:txBody>
          <a:bodyPr/>
          <a:lstStyle/>
          <a:p>
            <a:r>
              <a:rPr lang="en-US" sz="4000" smtClean="0"/>
              <a:t>Tài liệu đào tạo </a:t>
            </a:r>
            <a:r>
              <a:rPr lang="en-US" sz="4000" smtClean="0"/>
              <a:t>Jenkins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239182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II. Jenkins project &gt; Freestyle project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smtClean="0"/>
              <a:t>Freestyle project cũng hỗ trợ chỉ định agent chạy job</a:t>
            </a:r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26" y="2025407"/>
            <a:ext cx="7302875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II. Jenkins project </a:t>
            </a:r>
            <a:r>
              <a:rPr lang="en-US" sz="2400" b="1"/>
              <a:t>&gt; Pipeline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/>
              <a:t>Pipeline project sử dụng Jenkinsfile để định nghĩa các bước trong job.</a:t>
            </a:r>
          </a:p>
          <a:p>
            <a:r>
              <a:rPr lang="en-US" sz="2000"/>
              <a:t>Ưu điểm: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Linh </a:t>
            </a:r>
            <a:r>
              <a:rPr lang="en-US" sz="2000" smtClean="0"/>
              <a:t>hoạt</a:t>
            </a:r>
            <a:endParaRPr 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Có thể đáp ứng gần như mọi kịch bản job</a:t>
            </a:r>
            <a:r>
              <a:rPr lang="en-US" sz="200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</a:t>
            </a:r>
            <a:r>
              <a:rPr lang="en-US" sz="2000" smtClean="0"/>
              <a:t>Quản lý tập trung được cấu hình pipeline khi lưu trữ Jenkinsfile trên SCM.</a:t>
            </a:r>
            <a:endParaRPr lang="en-US" sz="2000"/>
          </a:p>
          <a:p>
            <a:r>
              <a:rPr lang="en-US" sz="2000"/>
              <a:t>Nhược điểm: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 Cần biết cú pháp của Jenkinsfile</a:t>
            </a:r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II. Jenkins project </a:t>
            </a:r>
            <a:r>
              <a:rPr lang="en-US" sz="2400" b="1"/>
              <a:t>&gt; Multibranch Pipeline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/>
              <a:t>Multibranch pipeline là dạng project tạo nhiều job dựa trên các </a:t>
            </a:r>
            <a:r>
              <a:rPr lang="en-US" sz="2000" smtClean="0"/>
              <a:t>branch (nhánh) của </a:t>
            </a:r>
            <a:r>
              <a:rPr lang="en-US" sz="2000"/>
              <a:t>SCM project</a:t>
            </a:r>
            <a:r>
              <a:rPr lang="en-US" sz="2000" smtClean="0"/>
              <a:t>.</a:t>
            </a:r>
          </a:p>
          <a:p>
            <a:r>
              <a:rPr lang="en-US" sz="2000" smtClean="0"/>
              <a:t>Mỗi branch được cấu hình sẽ tương ứng với một job, các bước của mỗi job được định nghĩa trong Jenkinsfile của branch tương ứng.</a:t>
            </a:r>
            <a:endParaRPr lang="en-US" sz="2000"/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III. Jenkinsfile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38200" y="1916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000" smtClean="0"/>
              <a:t>Jenkinsifle là file định nghĩa các bước thực hiện của pipeline.</a:t>
            </a:r>
          </a:p>
          <a:p>
            <a:r>
              <a:rPr lang="en-US" sz="2000" smtClean="0"/>
              <a:t>Ưu điểm của việc sử dụng Jenkinsfile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 Đây là nguồn đầu vào duy nhất (single source of truth) cho pipeline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 Thuận tiện cho việc review cũng như cập nhật, chỉnh sửa pipeline.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III. </a:t>
            </a:r>
            <a:r>
              <a:rPr lang="en-US" sz="2400" b="1"/>
              <a:t>Jenkinsfile &gt; Cú pháp </a:t>
            </a:r>
            <a:r>
              <a:rPr lang="en-US" sz="2400" b="1" smtClean="0"/>
              <a:t>Jenkinsfile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838200" y="19165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000" smtClean="0"/>
              <a:t>Jenkinsfile có thể được viết theo 2 cú pháp:</a:t>
            </a:r>
          </a:p>
          <a:p>
            <a:pPr lvl="1"/>
            <a:r>
              <a:rPr lang="en-US" sz="2000" smtClean="0"/>
              <a:t>Scripted: đây là cú pháp truyền thống của Jenkins, dựa trên cú pháp của ngôn ngữ lập trình Groovy.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Ưu điểm: có thể thiết kế được các luồng pipeline phức tạp (nếu người dung nắm rõ cú pháp Groovy).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Nhược điểm: khó sử dụng</a:t>
            </a:r>
          </a:p>
          <a:p>
            <a:pPr lvl="1"/>
            <a:r>
              <a:rPr lang="en-US" sz="2000" smtClean="0"/>
              <a:t>Declerative: cú pháp mới hơn của Jenkins, không cần tuân thủ các quy tắc nghiêm ngặt của Groovy.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mtClean="0"/>
              <a:t>Ưu điểm: cấu trúc đơn giản, dễ đọc hiểu</a:t>
            </a:r>
            <a:endParaRPr lang="en-US"/>
          </a:p>
          <a:p>
            <a:pPr marL="914400" lvl="2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0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Jenkinsfile </a:t>
            </a:r>
            <a:r>
              <a:rPr lang="en-US" sz="2400" b="1"/>
              <a:t>&gt; Cú pháp Jenkinsfile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1800" smtClean="0"/>
              <a:t>Ví dụ Scripted pipeline</a:t>
            </a:r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04" y="2166811"/>
            <a:ext cx="8025627" cy="35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Cú pháp Jenkinsfile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1800" smtClean="0"/>
              <a:t>Ví dụ về Declerative pipeline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63" y="1909060"/>
            <a:ext cx="6662861" cy="46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2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1800" smtClean="0"/>
              <a:t>Agent là một chỉ thị </a:t>
            </a:r>
            <a:r>
              <a:rPr lang="en-US" sz="1800" b="1" smtClean="0"/>
              <a:t>cần có </a:t>
            </a:r>
            <a:r>
              <a:rPr lang="en-US" sz="1800" smtClean="0"/>
              <a:t>trong Declerative Pipeline, với mục đích xác định agent chạy job.</a:t>
            </a:r>
          </a:p>
          <a:p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619" y="2083373"/>
            <a:ext cx="5510718" cy="38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Các tham số cho agent</a:t>
            </a:r>
          </a:p>
          <a:p>
            <a:pPr lvl="1"/>
            <a:r>
              <a:rPr lang="en-US" sz="1800" b="1"/>
              <a:t>a</a:t>
            </a:r>
            <a:r>
              <a:rPr lang="en-US" sz="1800" b="1" smtClean="0"/>
              <a:t>ny</a:t>
            </a:r>
            <a:r>
              <a:rPr lang="en-US" sz="1800" smtClean="0"/>
              <a:t>: job sẽ được gán cho một agent ngẫu nhiên.</a:t>
            </a:r>
          </a:p>
          <a:p>
            <a:pPr lvl="1"/>
            <a:r>
              <a:rPr lang="en-US" sz="1800" b="1"/>
              <a:t>label</a:t>
            </a:r>
            <a:r>
              <a:rPr lang="en-US" sz="1800"/>
              <a:t>: gán job cho agent có nhãn tương ứng</a:t>
            </a:r>
            <a:r>
              <a:rPr lang="en-US" sz="1800" smtClean="0"/>
              <a:t>.</a:t>
            </a:r>
          </a:p>
          <a:p>
            <a:pPr lvl="1"/>
            <a:r>
              <a:rPr lang="en-US" sz="1800" b="1"/>
              <a:t>n</a:t>
            </a:r>
            <a:r>
              <a:rPr lang="en-US" sz="1800" b="1" smtClean="0"/>
              <a:t>one</a:t>
            </a:r>
            <a:r>
              <a:rPr lang="en-US" sz="1800" smtClean="0"/>
              <a:t>: nếu để giá trị này, trong mỗi stage sẽ cần khai báo agent riêng.</a:t>
            </a:r>
          </a:p>
          <a:p>
            <a:pPr lvl="1"/>
            <a:r>
              <a:rPr lang="en-US" sz="1800" b="1" smtClean="0"/>
              <a:t>docker</a:t>
            </a:r>
            <a:r>
              <a:rPr lang="en-US" sz="1800" smtClean="0"/>
              <a:t>: gán job cho container chạy trên agent (agent này cần cài sẵn docker)</a:t>
            </a:r>
          </a:p>
          <a:p>
            <a:pPr lvl="1"/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84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 &gt; any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1800" smtClean="0"/>
              <a:t>Agent any</a:t>
            </a:r>
          </a:p>
          <a:p>
            <a:pPr lvl="1"/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50" y="1746177"/>
            <a:ext cx="4923194" cy="40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309" y="2455830"/>
            <a:ext cx="9144000" cy="269224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800" b="1" smtClean="0"/>
              <a:t>Nội dung trình bày: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Giới thiệu Jenkins agent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Jenkins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Jenkinsfile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Một vài ví dụ Jenkinsfile cụ thể.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Build trigger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Jenkins CLI (command line interface)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smtClean="0"/>
              <a:t>Appendix (nội dung khác)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9" y="94135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84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 &gt; label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1800" smtClean="0"/>
              <a:t>Agent label</a:t>
            </a:r>
          </a:p>
          <a:p>
            <a:pPr lvl="1"/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63" y="1772955"/>
            <a:ext cx="5234285" cy="44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84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 &gt; none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9665"/>
            <a:ext cx="10515600" cy="4351338"/>
          </a:xfrm>
        </p:spPr>
        <p:txBody>
          <a:bodyPr/>
          <a:lstStyle/>
          <a:p>
            <a:r>
              <a:rPr lang="en-US" sz="1800" smtClean="0"/>
              <a:t>Agent none</a:t>
            </a:r>
          </a:p>
          <a:p>
            <a:pPr lvl="1"/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88" y="1504029"/>
            <a:ext cx="5805828" cy="49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84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 &gt; docker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9665"/>
            <a:ext cx="10515600" cy="4351338"/>
          </a:xfrm>
        </p:spPr>
        <p:txBody>
          <a:bodyPr/>
          <a:lstStyle/>
          <a:p>
            <a:r>
              <a:rPr lang="en-US" sz="1800" smtClean="0"/>
              <a:t>Agent docker:</a:t>
            </a:r>
          </a:p>
          <a:p>
            <a:pPr lvl="1"/>
            <a:r>
              <a:rPr lang="en-US" sz="1400" smtClean="0"/>
              <a:t>Node/agent được chọn để khởi tạo container cần cài sẵn docker.</a:t>
            </a:r>
          </a:p>
          <a:p>
            <a:r>
              <a:rPr lang="en-US" sz="1800" smtClean="0"/>
              <a:t>Cú pháp agent docker</a:t>
            </a:r>
          </a:p>
          <a:p>
            <a:endParaRPr lang="en-US" sz="1800"/>
          </a:p>
          <a:p>
            <a:pPr marL="0" indent="0">
              <a:buNone/>
            </a:pPr>
            <a:r>
              <a:rPr lang="en-US" sz="1800" smtClean="0"/>
              <a:t>	</a:t>
            </a:r>
          </a:p>
          <a:p>
            <a:pPr lvl="1"/>
            <a:endParaRPr lang="en-US" b="1" smtClean="0"/>
          </a:p>
          <a:p>
            <a:pPr lvl="1"/>
            <a:endParaRPr lang="en-US" b="1"/>
          </a:p>
          <a:p>
            <a:pPr lvl="1"/>
            <a:endParaRPr lang="en-US" b="1" smtClean="0"/>
          </a:p>
          <a:p>
            <a:pPr lvl="1"/>
            <a:endParaRPr lang="en-US" b="1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smtClean="0"/>
              <a:t>label: nhắn để chọn agent khởi tạo và chạy container.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smtClean="0"/>
              <a:t>args: tham số truyền vào khi chạy docker run</a:t>
            </a: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4264"/>
              </p:ext>
            </p:extLst>
          </p:nvPr>
        </p:nvGraphicFramePr>
        <p:xfrm>
          <a:off x="925576" y="2519808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4687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mtClean="0"/>
                        <a:t>agent {</a:t>
                      </a:r>
                    </a:p>
                    <a:p>
                      <a:r>
                        <a:rPr lang="en-US" b="0" smtClean="0"/>
                        <a:t>    docker {</a:t>
                      </a:r>
                    </a:p>
                    <a:p>
                      <a:r>
                        <a:rPr lang="en-US" b="0" smtClean="0"/>
                        <a:t>        image 'maven:3.9.3-eclipse-temurin-17'</a:t>
                      </a:r>
                    </a:p>
                    <a:p>
                      <a:r>
                        <a:rPr lang="en-US" b="0" smtClean="0"/>
                        <a:t>        label 'my-defined-label'</a:t>
                      </a:r>
                    </a:p>
                    <a:p>
                      <a:r>
                        <a:rPr lang="en-US" b="0" smtClean="0"/>
                        <a:t>        args  '-v /tmp:/tmp'</a:t>
                      </a:r>
                    </a:p>
                    <a:p>
                      <a:r>
                        <a:rPr lang="en-US" b="0" smtClean="0"/>
                        <a:t>    }</a:t>
                      </a:r>
                    </a:p>
                    <a:p>
                      <a:r>
                        <a:rPr lang="en-US" b="0" smtClean="0"/>
                        <a:t>}</a:t>
                      </a:r>
                      <a:endParaRPr lang="en-US" b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35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8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8466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Agent &gt; docker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796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smtClean="0"/>
              <a:t>Khi nào nên sử dụng: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Khi Jenkins agent ko cài được các công cụ cần thiết để chạy Jenkinsfile (mvn, nodejs, python, kubectl, argocd …)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/>
              <a:t>Đóng gói Jenkins agent để dễ dàng nhân bản, khôi phục.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Stages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2387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smtClean="0"/>
              <a:t>Stages: định nghĩa các bước thực hiện trong pipeline. </a:t>
            </a:r>
          </a:p>
          <a:p>
            <a:pPr lvl="1"/>
            <a:r>
              <a:rPr lang="en-US" sz="1800" smtClean="0"/>
              <a:t>Bên trong mỗi stage, định nghĩa các câu lệnh thực thi trong </a:t>
            </a:r>
            <a:r>
              <a:rPr lang="en-US" sz="1800" b="1" smtClean="0"/>
              <a:t>steps {}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07" y="2206089"/>
            <a:ext cx="5785038" cy="40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Environment variable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1800" smtClean="0"/>
              <a:t>Jenkins cung cấp hệ thống các biến môi trường (env variable) có thể tích hợp được trong Jenkins file</a:t>
            </a:r>
          </a:p>
          <a:p>
            <a:r>
              <a:rPr lang="en-US" sz="1800"/>
              <a:t>Danh sách các biến này có thể tìm thấy tại đường link: </a:t>
            </a:r>
            <a:r>
              <a:rPr lang="en-US" sz="1800">
                <a:hlinkClick r:id="rId2"/>
              </a:rPr>
              <a:t>http://</a:t>
            </a:r>
            <a:r>
              <a:rPr lang="en-US" sz="1800" smtClean="0">
                <a:hlinkClick r:id="rId2"/>
              </a:rPr>
              <a:t>cbuild.devops.vnpt.vn:8080/pipeline-syntax/globals#env</a:t>
            </a:r>
            <a:endParaRPr lang="en-US" sz="1800" smtClean="0"/>
          </a:p>
          <a:p>
            <a:r>
              <a:rPr lang="en-US" sz="1800" smtClean="0"/>
              <a:t>Cách dùng: ${env.&lt;tên biến&gt;}</a:t>
            </a:r>
          </a:p>
          <a:p>
            <a:r>
              <a:rPr lang="en-US" sz="1800" smtClean="0"/>
              <a:t>Ví dụ: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36593"/>
              </p:ext>
            </p:extLst>
          </p:nvPr>
        </p:nvGraphicFramePr>
        <p:xfrm>
          <a:off x="1026160" y="3383280"/>
          <a:ext cx="8128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03275353"/>
                    </a:ext>
                  </a:extLst>
                </a:gridCol>
              </a:tblGrid>
              <a:tr h="2736723">
                <a:tc>
                  <a:txBody>
                    <a:bodyPr/>
                    <a:lstStyle/>
                    <a:p>
                      <a:r>
                        <a:rPr lang="en-US" b="0" smtClean="0"/>
                        <a:t>pipeline {</a:t>
                      </a:r>
                    </a:p>
                    <a:p>
                      <a:r>
                        <a:rPr lang="en-US" b="0" smtClean="0"/>
                        <a:t>    agent any</a:t>
                      </a:r>
                    </a:p>
                    <a:p>
                      <a:r>
                        <a:rPr lang="en-US" b="0" smtClean="0"/>
                        <a:t>    stages {</a:t>
                      </a:r>
                    </a:p>
                    <a:p>
                      <a:r>
                        <a:rPr lang="en-US" b="0" smtClean="0"/>
                        <a:t>        stage('Example') {</a:t>
                      </a:r>
                    </a:p>
                    <a:p>
                      <a:r>
                        <a:rPr lang="en-US" b="0" smtClean="0"/>
                        <a:t>            steps {</a:t>
                      </a:r>
                    </a:p>
                    <a:p>
                      <a:r>
                        <a:rPr lang="en-US" b="0" smtClean="0"/>
                        <a:t>                echo "Running </a:t>
                      </a:r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${env.BUILD_ID} </a:t>
                      </a:r>
                      <a:r>
                        <a:rPr lang="en-US" b="0" smtClean="0"/>
                        <a:t>on </a:t>
                      </a:r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${env.JENKINS_URL}</a:t>
                      </a:r>
                      <a:r>
                        <a:rPr lang="en-US" b="0" smtClean="0"/>
                        <a:t>"</a:t>
                      </a:r>
                    </a:p>
                    <a:p>
                      <a:r>
                        <a:rPr lang="en-US" b="0" smtClean="0"/>
                        <a:t>            }</a:t>
                      </a:r>
                    </a:p>
                    <a:p>
                      <a:r>
                        <a:rPr lang="en-US" b="0" smtClean="0"/>
                        <a:t>        }</a:t>
                      </a:r>
                    </a:p>
                    <a:p>
                      <a:r>
                        <a:rPr lang="en-US" b="0" smtClean="0"/>
                        <a:t>    }</a:t>
                      </a:r>
                    </a:p>
                    <a:p>
                      <a:r>
                        <a:rPr lang="en-US" b="0" smtClean="0"/>
                        <a:t>}</a:t>
                      </a:r>
                      <a:endParaRPr lang="en-US" b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1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Environment variable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1066"/>
            <a:ext cx="10515600" cy="4351338"/>
          </a:xfrm>
        </p:spPr>
        <p:txBody>
          <a:bodyPr/>
          <a:lstStyle/>
          <a:p>
            <a:r>
              <a:rPr lang="en-US" sz="1800" smtClean="0"/>
              <a:t>Ta cũng có thể khai báo thêm biến môi trường trong pipeline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35001"/>
              </p:ext>
            </p:extLst>
          </p:nvPr>
        </p:nvGraphicFramePr>
        <p:xfrm>
          <a:off x="1190752" y="1828800"/>
          <a:ext cx="812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03275353"/>
                    </a:ext>
                  </a:extLst>
                </a:gridCol>
              </a:tblGrid>
              <a:tr h="4587430">
                <a:tc>
                  <a:txBody>
                    <a:bodyPr/>
                    <a:lstStyle/>
                    <a:p>
                      <a:r>
                        <a:rPr lang="en-US" b="0" smtClean="0"/>
                        <a:t>pipeline {</a:t>
                      </a:r>
                    </a:p>
                    <a:p>
                      <a:r>
                        <a:rPr lang="en-US" b="0" smtClean="0"/>
                        <a:t>    agent any</a:t>
                      </a:r>
                    </a:p>
                    <a:p>
                      <a:endParaRPr lang="en-US" b="0" smtClean="0"/>
                    </a:p>
                    <a:p>
                      <a:r>
                        <a:rPr lang="en-US" b="0" smtClean="0"/>
                        <a:t>    environment {</a:t>
                      </a:r>
                    </a:p>
                    <a:p>
                      <a:r>
                        <a:rPr lang="en-US" b="0" smtClean="0"/>
                        <a:t>        </a:t>
                      </a:r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COMPANY = ‘VNPT-IT‘ // khao báo</a:t>
                      </a:r>
                      <a:r>
                        <a:rPr lang="en-US" b="0" baseline="0" smtClean="0">
                          <a:solidFill>
                            <a:srgbClr val="FF0000"/>
                          </a:solidFill>
                        </a:rPr>
                        <a:t> env cho toàn bộ pipeline</a:t>
                      </a:r>
                      <a:endParaRPr lang="en-US" b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="0" smtClean="0"/>
                        <a:t>    }</a:t>
                      </a:r>
                    </a:p>
                    <a:p>
                      <a:r>
                        <a:rPr lang="en-US" b="0" smtClean="0"/>
                        <a:t>    stages {</a:t>
                      </a:r>
                    </a:p>
                    <a:p>
                      <a:r>
                        <a:rPr lang="en-US" b="0" smtClean="0"/>
                        <a:t>        stage('Example') {</a:t>
                      </a:r>
                    </a:p>
                    <a:p>
                      <a:r>
                        <a:rPr lang="en-US" b="0" smtClean="0"/>
                        <a:t>            environment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/>
                        <a:t>                </a:t>
                      </a:r>
                      <a:r>
                        <a:rPr lang="en-US" b="0" smtClean="0">
                          <a:solidFill>
                            <a:srgbClr val="FF0000"/>
                          </a:solidFill>
                        </a:rPr>
                        <a:t>CLASSNAME = ‘devops-clgsp’ </a:t>
                      </a:r>
                      <a:r>
                        <a:rPr lang="en-US" b="0" baseline="0" smtClean="0">
                          <a:solidFill>
                            <a:srgbClr val="FF0000"/>
                          </a:solidFill>
                        </a:rPr>
                        <a:t> // khai báo env trong stage</a:t>
                      </a:r>
                      <a:endParaRPr lang="en-US" b="0" smtClean="0"/>
                    </a:p>
                    <a:p>
                      <a:r>
                        <a:rPr lang="en-US" b="0" smtClean="0"/>
                        <a:t>            }</a:t>
                      </a:r>
                    </a:p>
                    <a:p>
                      <a:r>
                        <a:rPr lang="en-US" b="0" smtClean="0"/>
                        <a:t>            steps {</a:t>
                      </a:r>
                    </a:p>
                    <a:p>
                      <a:r>
                        <a:rPr lang="en-US" b="0" smtClean="0"/>
                        <a:t>                sh 'printenv‘</a:t>
                      </a:r>
                    </a:p>
                    <a:p>
                      <a:r>
                        <a:rPr lang="en-US" b="0" smtClean="0"/>
                        <a:t>                echo “${env.</a:t>
                      </a:r>
                      <a:r>
                        <a:rPr lang="en-US" b="0" baseline="0" smtClean="0"/>
                        <a:t>COMPANY</a:t>
                      </a:r>
                      <a:r>
                        <a:rPr lang="en-US" b="0" smtClean="0"/>
                        <a:t>}  ${env.CLASSNAME}”</a:t>
                      </a:r>
                    </a:p>
                    <a:p>
                      <a:r>
                        <a:rPr lang="en-US" b="0" smtClean="0"/>
                        <a:t>            }</a:t>
                      </a:r>
                    </a:p>
                    <a:p>
                      <a:r>
                        <a:rPr lang="en-US" b="0" smtClean="0"/>
                        <a:t>        }</a:t>
                      </a:r>
                    </a:p>
                    <a:p>
                      <a:r>
                        <a:rPr lang="en-US" b="0" smtClean="0"/>
                        <a:t>    }</a:t>
                      </a:r>
                    </a:p>
                    <a:p>
                      <a:r>
                        <a:rPr lang="en-US" b="0" smtClean="0"/>
                        <a:t>}</a:t>
                      </a:r>
                      <a:endParaRPr lang="en-US" b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2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Environment variable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21066"/>
            <a:ext cx="10515600" cy="4351338"/>
          </a:xfrm>
        </p:spPr>
        <p:txBody>
          <a:bodyPr/>
          <a:lstStyle/>
          <a:p>
            <a:r>
              <a:rPr lang="en-US" sz="1800" smtClean="0"/>
              <a:t>Khai báo biến môi trường động (dynamic variable) dựa vào kết quả trả về của các câu lệnh</a:t>
            </a:r>
          </a:p>
          <a:p>
            <a:r>
              <a:rPr lang="en-US" sz="1800" smtClean="0"/>
              <a:t>Cú pháp: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/>
              <a:t>&lt;Tên biến&gt;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cs typeface="Arial" panose="020B0604020202020204" pitchFamily="34" charset="0"/>
              </a:rPr>
              <a:t>“””${sh(script: ‘&lt;script&gt;’, returnStdout: true)} “””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/>
              <a:t>&lt;Tên biến&gt;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mtClean="0">
                <a:cs typeface="Arial" panose="020B0604020202020204" pitchFamily="34" charset="0"/>
              </a:rPr>
              <a:t>“””${bat(script</a:t>
            </a:r>
            <a:r>
              <a:rPr lang="en-US" sz="1400">
                <a:cs typeface="Arial" panose="020B0604020202020204" pitchFamily="34" charset="0"/>
              </a:rPr>
              <a:t>: ‘&lt;script&gt;’, returnStdout: true)} </a:t>
            </a:r>
            <a:r>
              <a:rPr lang="en-US" sz="1400" smtClean="0">
                <a:cs typeface="Arial" panose="020B0604020202020204" pitchFamily="34" charset="0"/>
              </a:rPr>
              <a:t>“””</a:t>
            </a:r>
            <a:endParaRPr lang="en-US" sz="1400" smtClean="0"/>
          </a:p>
          <a:p>
            <a:r>
              <a:rPr lang="en-US" sz="1800" smtClean="0">
                <a:cs typeface="Arial" panose="020B0604020202020204" pitchFamily="34" charset="0"/>
              </a:rPr>
              <a:t>Ví dụ: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1268"/>
              </p:ext>
            </p:extLst>
          </p:nvPr>
        </p:nvGraphicFramePr>
        <p:xfrm>
          <a:off x="929640" y="3091402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297549405"/>
                    </a:ext>
                  </a:extLst>
                </a:gridCol>
              </a:tblGrid>
              <a:tr h="1187069">
                <a:tc>
                  <a:txBody>
                    <a:bodyPr/>
                    <a:lstStyle/>
                    <a:p>
                      <a:r>
                        <a:rPr lang="en-US" smtClean="0"/>
                        <a:t>environment { </a:t>
                      </a:r>
                    </a:p>
                    <a:p>
                      <a:r>
                        <a:rPr lang="en-US" smtClean="0"/>
                        <a:t>      OS_INFO = """${sh(script: 'cat /etc/*release*', returnStdout: true)}""" </a:t>
                      </a:r>
                    </a:p>
                    <a:p>
                      <a:r>
                        <a:rPr lang="en-US" smtClean="0"/>
                        <a:t>} 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9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Shell &amp; Batch </a:t>
            </a:r>
            <a:r>
              <a:rPr lang="en-US" sz="2400" b="1" smtClean="0"/>
              <a:t>commands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2000"/>
              <a:t>Shell command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sh ‘&lt; câu lệnh &gt;’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“””${sh(script: ‘&lt; câu lệnh &gt;’, returnStdout: true)}”””</a:t>
            </a:r>
          </a:p>
          <a:p>
            <a:pPr marL="228600" lvl="1">
              <a:spcBef>
                <a:spcPts val="1000"/>
              </a:spcBef>
            </a:pPr>
            <a:r>
              <a:rPr lang="en-US" sz="2000"/>
              <a:t>Batch command (Windows)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bat ‘&lt; câu lệnh &gt;’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“””${bat(script: ‘&lt; câu lệnh &gt;’, returnStdout: true)}”””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Parameter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>
                <a:cs typeface="Arial" panose="020B0604020202020204" pitchFamily="34" charset="0"/>
              </a:rPr>
              <a:t>Parameter là tham số truyền vào khi chạy pipeline.</a:t>
            </a:r>
          </a:p>
          <a:p>
            <a:r>
              <a:rPr lang="en-US" sz="1800" smtClean="0">
                <a:cs typeface="Arial" panose="020B0604020202020204" pitchFamily="34" charset="0"/>
              </a:rPr>
              <a:t>Các dạng dữ liệu parameter</a:t>
            </a:r>
          </a:p>
          <a:p>
            <a:pPr lvl="1"/>
            <a:r>
              <a:rPr lang="en-US" sz="1400" smtClean="0">
                <a:cs typeface="Arial" panose="020B0604020202020204" pitchFamily="34" charset="0"/>
              </a:rPr>
              <a:t>String: chuỗi kí tự</a:t>
            </a:r>
          </a:p>
          <a:p>
            <a:pPr lvl="1"/>
            <a:r>
              <a:rPr lang="en-US" sz="1400" smtClean="0">
                <a:cs typeface="Arial" panose="020B0604020202020204" pitchFamily="34" charset="0"/>
              </a:rPr>
              <a:t>Text: chuỗi kí tự nhiều dòng (multiple line)</a:t>
            </a:r>
          </a:p>
          <a:p>
            <a:pPr lvl="1"/>
            <a:r>
              <a:rPr lang="en-US" sz="1400" smtClean="0">
                <a:cs typeface="Arial" panose="020B0604020202020204" pitchFamily="34" charset="0"/>
              </a:rPr>
              <a:t>Boolean</a:t>
            </a:r>
          </a:p>
          <a:p>
            <a:pPr lvl="1"/>
            <a:r>
              <a:rPr lang="en-US" sz="1400" smtClean="0">
                <a:cs typeface="Arial" panose="020B0604020202020204" pitchFamily="34" charset="0"/>
              </a:rPr>
              <a:t>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I. Jenkins agent/slave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044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smtClean="0"/>
              <a:t>Jenkins hoạt động theo kiến trúc controller – agent /slave</a:t>
            </a:r>
          </a:p>
          <a:p>
            <a:r>
              <a:rPr lang="en-US" sz="2000" smtClean="0"/>
              <a:t>Jenkins controller là bộ não của hệ thống, với vai trò: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Điều phối công việc tới agent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Thực hiện tác vụ quản lý cấu hình, phân quyền hệ thống</a:t>
            </a:r>
          </a:p>
          <a:p>
            <a:r>
              <a:rPr lang="en-US" sz="2000" smtClean="0"/>
              <a:t> Jenkins agent: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Thực hiện các công việc được điều phối, giúp hệ thống có khả năng xử lý phân tán.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77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Parameter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>
                <a:cs typeface="Arial" panose="020B0604020202020204" pitchFamily="34" charset="0"/>
              </a:rPr>
              <a:t>Ví dụ:</a:t>
            </a:r>
          </a:p>
          <a:p>
            <a:endParaRPr lang="en-US" sz="1400" smtClean="0"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551" y="1599121"/>
            <a:ext cx="9053931" cy="507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Post actions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Post action sẽ định nghĩa các bước cần thực hiện sau khi chạy xong pipeline/stage dựa trên trạng thái</a:t>
            </a:r>
          </a:p>
          <a:p>
            <a:r>
              <a:rPr lang="en-US" sz="1800" smtClean="0"/>
              <a:t>Một vài trạng thái</a:t>
            </a:r>
          </a:p>
          <a:p>
            <a:pPr lvl="1"/>
            <a:r>
              <a:rPr lang="en-US" sz="1800"/>
              <a:t>s</a:t>
            </a:r>
            <a:r>
              <a:rPr lang="en-US" sz="1800" smtClean="0"/>
              <a:t>uccess: chỉ chạy các bước khi trạng thái của pipeline/stage là success</a:t>
            </a:r>
          </a:p>
          <a:p>
            <a:pPr lvl="1"/>
            <a:r>
              <a:rPr lang="en-US" sz="1800"/>
              <a:t>failure</a:t>
            </a:r>
            <a:r>
              <a:rPr lang="en-US" sz="1800" smtClean="0"/>
              <a:t>: chỉ chạy các bước khi trạng thái của pipeline/stage là failure</a:t>
            </a:r>
          </a:p>
          <a:p>
            <a:pPr lvl="1"/>
            <a:r>
              <a:rPr lang="en-US" sz="1800" smtClean="0"/>
              <a:t>aborted</a:t>
            </a:r>
            <a:r>
              <a:rPr lang="en-US" sz="1800" b="1" smtClean="0"/>
              <a:t>: </a:t>
            </a:r>
            <a:r>
              <a:rPr lang="en-US" sz="1800"/>
              <a:t>chỉ chạy các bước khi trạng thái của pipeline/stage là </a:t>
            </a:r>
            <a:r>
              <a:rPr lang="en-US" sz="1800" smtClean="0"/>
              <a:t>aborted (bị hủy bỏ)</a:t>
            </a:r>
          </a:p>
          <a:p>
            <a:pPr lvl="1"/>
            <a:r>
              <a:rPr lang="en-US" sz="1800"/>
              <a:t>a</a:t>
            </a:r>
            <a:r>
              <a:rPr lang="en-US" sz="1800" smtClean="0"/>
              <a:t>lways: luôn luôn chạy các bước</a:t>
            </a: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Declerative &gt; Post actions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05585"/>
            <a:ext cx="10515600" cy="4351338"/>
          </a:xfrm>
        </p:spPr>
        <p:txBody>
          <a:bodyPr/>
          <a:lstStyle/>
          <a:p>
            <a:r>
              <a:rPr lang="en-US" smtClean="0"/>
              <a:t>Ví dụ: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50" y="1416241"/>
            <a:ext cx="6651506" cy="53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Handling credentials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Mục tiêu: để tránh lọ lọt dữ liệu </a:t>
            </a:r>
            <a:r>
              <a:rPr lang="vi-VN" sz="2000" smtClean="0"/>
              <a:t>tài khoản khi chạy lệnh</a:t>
            </a:r>
            <a:r>
              <a:rPr lang="en-US" sz="2000" smtClean="0"/>
              <a:t> trong Jenkinsfile</a:t>
            </a:r>
          </a:p>
          <a:p>
            <a:r>
              <a:rPr lang="en-US" sz="2000" smtClean="0"/>
              <a:t>Các loại credential:</a:t>
            </a:r>
          </a:p>
          <a:p>
            <a:pPr lvl="1"/>
            <a:r>
              <a:rPr lang="en-US" sz="1600" smtClean="0"/>
              <a:t>Username &amp; password</a:t>
            </a:r>
          </a:p>
          <a:p>
            <a:pPr lvl="1"/>
            <a:r>
              <a:rPr lang="en-US" sz="1600" smtClean="0"/>
              <a:t>Secret text</a:t>
            </a:r>
          </a:p>
          <a:p>
            <a:pPr lvl="1"/>
            <a:r>
              <a:rPr lang="en-US" sz="1600" smtClean="0"/>
              <a:t>Secret file</a:t>
            </a:r>
          </a:p>
          <a:p>
            <a:pPr lvl="1"/>
            <a:r>
              <a:rPr lang="en-US" sz="1600" smtClean="0"/>
              <a:t>SSH User private key</a:t>
            </a:r>
          </a:p>
          <a:p>
            <a:pPr lvl="1"/>
            <a:r>
              <a:rPr lang="en-US" sz="1600" smtClean="0"/>
              <a:t>Certificate</a:t>
            </a:r>
          </a:p>
          <a:p>
            <a:pPr lvl="1"/>
            <a:endParaRPr lang="en-US" sz="1600"/>
          </a:p>
          <a:p>
            <a:pPr marL="457200" lvl="1" indent="0">
              <a:buNone/>
            </a:pPr>
            <a:endParaRPr lang="en-US" sz="16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Handling credentials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2000" smtClean="0"/>
              <a:t>Cách thức: sử dụng function withCredentials()</a:t>
            </a:r>
          </a:p>
          <a:p>
            <a:r>
              <a:rPr lang="en-US" sz="2000" smtClean="0"/>
              <a:t>Có thể sinh script với function với chức năng Snippet Generator.</a:t>
            </a:r>
            <a:endParaRPr lang="en-US" sz="1600"/>
          </a:p>
          <a:p>
            <a:pPr marL="457200" lvl="1" indent="0">
              <a:buNone/>
            </a:pPr>
            <a:endParaRPr lang="en-US" sz="16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05" y="2356994"/>
            <a:ext cx="7333802" cy="39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Handling credentials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vi-VN" sz="2000" smtClean="0"/>
              <a:t>Ví dụ về cách</a:t>
            </a:r>
            <a:r>
              <a:rPr lang="en-US" sz="2000" smtClean="0"/>
              <a:t> sử dụng function withCredentials()</a:t>
            </a:r>
            <a:endParaRPr lang="vi-VN" sz="2000"/>
          </a:p>
          <a:p>
            <a:pPr marL="0" indent="0">
              <a:buNone/>
            </a:pPr>
            <a:endParaRPr lang="en-US" sz="20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2166811"/>
            <a:ext cx="10284044" cy="27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Một vài ví dụ cụ thể 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smtClean="0"/>
              <a:t>Tích hợp với SonarQube</a:t>
            </a:r>
          </a:p>
          <a:p>
            <a:r>
              <a:rPr lang="en-US" sz="2000" smtClean="0"/>
              <a:t>Tích hợp với Nexus</a:t>
            </a:r>
          </a:p>
          <a:p>
            <a:r>
              <a:rPr lang="en-US" sz="2000" smtClean="0"/>
              <a:t>Tích hợp với các công cụ Automation test: Robot framework, Katalon, ALM.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III. Jenkinsfile &gt; Một vài ví dụ cụ thể  &gt; Sonarqube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541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smtClean="0"/>
              <a:t>Tích hợp SonarQube trong Jenkinsfile:</a:t>
            </a:r>
          </a:p>
          <a:p>
            <a:r>
              <a:rPr lang="en-US" sz="1800" smtClean="0"/>
              <a:t>Bước 1: cấu hình SonarQube Server (nếu chưa có) trong mục Configure System của Jenkins</a:t>
            </a:r>
          </a:p>
          <a:p>
            <a:r>
              <a:rPr lang="en-US" sz="1800" smtClean="0"/>
              <a:t>Bước 2: cấu hình file sonar-project.properties trong source code.</a:t>
            </a:r>
          </a:p>
          <a:p>
            <a:r>
              <a:rPr lang="en-US" sz="1800" smtClean="0"/>
              <a:t>Bước 3: bổ sung stage trong Jenkinsfile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/>
          </a:p>
          <a:p>
            <a:pPr marL="457200" lvl="1" indent="0">
              <a:buNone/>
            </a:pPr>
            <a:endParaRPr lang="en-US" sz="1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36180"/>
              </p:ext>
            </p:extLst>
          </p:nvPr>
        </p:nvGraphicFramePr>
        <p:xfrm>
          <a:off x="902208" y="3163824"/>
          <a:ext cx="8128000" cy="238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92893732"/>
                    </a:ext>
                  </a:extLst>
                </a:gridCol>
              </a:tblGrid>
              <a:tr h="2386584">
                <a:tc>
                  <a:txBody>
                    <a:bodyPr/>
                    <a:lstStyle/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stage('scan code') {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steps {</a:t>
                      </a:r>
                      <a:b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withSonarQubeEnv(installationName: ‘&lt;sonarqube</a:t>
                      </a:r>
                      <a:r>
                        <a:rPr lang="en-US" sz="1800" b="0" kern="1200" baseline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server name</a:t>
                      </a:r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&gt;') {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      sh ' mvn sonar:sonar' 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} </a:t>
                      </a:r>
                      <a:b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1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III. Jenkinsfile &gt; Một vài ví dụ cụ thể  &gt; Sonarqube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200" smtClean="0"/>
              <a:t>Bổ sung bước kiểm tra kết quả scan trên SonarQube, nếu không pass thì ngừng pipeline </a:t>
            </a:r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smtClean="0"/>
          </a:p>
          <a:p>
            <a:pPr marL="0" indent="0">
              <a:buNone/>
            </a:pPr>
            <a:r>
              <a:rPr lang="en-US" sz="2200" smtClean="0"/>
              <a:t>Trong đó, timeout quy định thời gian nếu SonarQube ko trả về kết quả, coi như Failed.</a:t>
            </a:r>
            <a:endParaRPr lang="en-US" sz="2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01468"/>
              </p:ext>
            </p:extLst>
          </p:nvPr>
        </p:nvGraphicFramePr>
        <p:xfrm>
          <a:off x="925576" y="224671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642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stage("Quality Gate") {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steps {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timeout(time: 10, unit: 'MINUTES') {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waitForQualityGate abortPipeline: true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}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sz="1800" b="0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}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5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Một vài ví dụ cụ thể &gt; Nexus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2000" smtClean="0"/>
              <a:t>Thực hiện login và push image lên Nexus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6811"/>
            <a:ext cx="10284044" cy="27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I. Jenkins agent/slave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20439" y="5483514"/>
            <a:ext cx="3733800" cy="525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2 cách kết nối agent với controller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1026" name="Picture 2" descr="https://images.viblo.asia/full/fbfa5585-b66b-4de0-b41a-32f1a8bc019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39" y="1464126"/>
            <a:ext cx="5632705" cy="40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6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Một vài ví dụ cụ thể &gt; Robot framework &amp; Katalon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9121"/>
            <a:ext cx="10515600" cy="4351338"/>
          </a:xfrm>
        </p:spPr>
        <p:txBody>
          <a:bodyPr/>
          <a:lstStyle/>
          <a:p>
            <a:r>
              <a:rPr lang="en-US" sz="2000" smtClean="0"/>
              <a:t>Chạy testcase với robot framework:</a:t>
            </a: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z="2000"/>
              <a:t>Chạy testcase với </a:t>
            </a:r>
            <a:r>
              <a:rPr lang="en-US" sz="2000" smtClean="0"/>
              <a:t>Katalon Runtime engine:</a:t>
            </a:r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5951"/>
              </p:ext>
            </p:extLst>
          </p:nvPr>
        </p:nvGraphicFramePr>
        <p:xfrm>
          <a:off x="1062736" y="2237570"/>
          <a:ext cx="8128000" cy="52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304677609"/>
                    </a:ext>
                  </a:extLst>
                </a:gridCol>
              </a:tblGrid>
              <a:tr h="5239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robot &lt;testcase location&gt;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7126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96029"/>
              </p:ext>
            </p:extLst>
          </p:nvPr>
        </p:nvGraphicFramePr>
        <p:xfrm>
          <a:off x="1062736" y="3723174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82725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./katalonc -noSplash  -runMode=console -projectPath=&lt;project location&gt; -retry=0 -testSuitePath=&lt;test suite&gt; -browserType="Chrome (headless)"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1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1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Một vài ví dụ cụ thể &gt; ALM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71105"/>
            <a:ext cx="10515600" cy="4351338"/>
          </a:xfrm>
        </p:spPr>
        <p:txBody>
          <a:bodyPr/>
          <a:lstStyle/>
          <a:p>
            <a:r>
              <a:rPr lang="en-US" sz="1800" smtClean="0"/>
              <a:t>Truy cập project Pipeline Syntax </a:t>
            </a:r>
            <a:r>
              <a:rPr lang="en-US" sz="1800" smtClean="0">
                <a:sym typeface="Wingdings" panose="05000000000000000000" pitchFamily="2" charset="2"/>
              </a:rPr>
              <a:t> Snippet Generator để sinh script</a:t>
            </a:r>
          </a:p>
          <a:p>
            <a:r>
              <a:rPr lang="en-US" sz="1800">
                <a:sym typeface="Wingdings" panose="05000000000000000000" pitchFamily="2" charset="2"/>
              </a:rPr>
              <a:t>Trong mục Sample Step chọn “</a:t>
            </a:r>
            <a:r>
              <a:rPr lang="en-US" sz="1800" smtClean="0">
                <a:sym typeface="Wingdings" panose="05000000000000000000" pitchFamily="2" charset="2"/>
              </a:rPr>
              <a:t>sseBuildAndPublish: Execute tests using ALM Lab Management …”</a:t>
            </a:r>
            <a:endParaRPr lang="en-US" sz="1800" smtClean="0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27" y="2228978"/>
            <a:ext cx="8165906" cy="43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III. </a:t>
            </a:r>
            <a:r>
              <a:rPr lang="en-US" sz="2400" b="1"/>
              <a:t>Jenkinsfile &gt; </a:t>
            </a:r>
            <a:r>
              <a:rPr lang="en-US" sz="2400" b="1" smtClean="0"/>
              <a:t>Một vài ví dụ cụ thể &gt; ALM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71105"/>
            <a:ext cx="10515600" cy="4351338"/>
          </a:xfrm>
        </p:spPr>
        <p:txBody>
          <a:bodyPr/>
          <a:lstStyle/>
          <a:p>
            <a:r>
              <a:rPr lang="en-US" sz="1800" smtClean="0">
                <a:sym typeface="Wingdings" panose="05000000000000000000" pitchFamily="2" charset="2"/>
              </a:rPr>
              <a:t>Điền các tham số tương ứng và click “Generate Pipeline Script”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88" y="1917164"/>
            <a:ext cx="7629144" cy="44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IV. Build Trigger 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mtClean="0"/>
              <a:t>Build trigger sẽ khởi động job build cho các project</a:t>
            </a:r>
          </a:p>
          <a:p>
            <a:r>
              <a:rPr lang="en-US" sz="1800" smtClean="0"/>
              <a:t>Một số kiểu trigger thông dụng: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 </a:t>
            </a:r>
            <a:r>
              <a:rPr lang="en-US" sz="1800" smtClean="0"/>
              <a:t>After </a:t>
            </a:r>
            <a:r>
              <a:rPr lang="en-US" sz="1800"/>
              <a:t>another project is built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 Build </a:t>
            </a:r>
            <a:r>
              <a:rPr lang="en-US" sz="1800"/>
              <a:t>periodically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 Build </a:t>
            </a:r>
            <a:r>
              <a:rPr lang="en-US" sz="1800"/>
              <a:t>when change is push, config webhook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 Trigger </a:t>
            </a:r>
            <a:r>
              <a:rPr lang="en-US" sz="1800"/>
              <a:t>build </a:t>
            </a:r>
            <a:r>
              <a:rPr lang="en-US" sz="1800" smtClean="0"/>
              <a:t>remotely</a:t>
            </a:r>
            <a:endParaRPr lang="en-US" sz="1800"/>
          </a:p>
          <a:p>
            <a:r>
              <a:rPr lang="en-US" sz="1800"/>
              <a:t>Lưu ý: </a:t>
            </a:r>
            <a:r>
              <a:rPr lang="en-US" sz="1800" smtClean="0"/>
              <a:t>các trigger </a:t>
            </a:r>
            <a:r>
              <a:rPr lang="en-US" sz="1800"/>
              <a:t>build </a:t>
            </a:r>
            <a:r>
              <a:rPr lang="en-US" sz="1800" smtClean="0"/>
              <a:t>này ko áp dụng cho Multibranch pipeline.</a:t>
            </a:r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IV. Build Trigger &gt; After another project is build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Trigger này sẽ kích hoạt job chạy sau khi một job khác chạy xong</a:t>
            </a:r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88" y="2331721"/>
            <a:ext cx="9394413" cy="37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/>
              <a:t>IV. Build Trigger &gt; Build periodically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Trigger này sẽ kích hoạt job chạy theo thời gian định kì</a:t>
            </a:r>
          </a:p>
          <a:p>
            <a:r>
              <a:rPr lang="en-US" sz="1800" smtClean="0"/>
              <a:t>Sử dụng cú pháp cron </a:t>
            </a:r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35" y="2138733"/>
            <a:ext cx="7031586" cy="42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3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/>
              <a:t>IV. Build Trigger &gt; Build when change is </a:t>
            </a:r>
            <a:r>
              <a:rPr lang="en-US" sz="2400" b="1" smtClean="0"/>
              <a:t>push to Gitlab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Trigger này sẽ kích hoạt job chạy khi có thay đổi trên Gitlab.</a:t>
            </a:r>
          </a:p>
          <a:p>
            <a:r>
              <a:rPr lang="en-US" sz="1800" smtClean="0"/>
              <a:t>Cần cấu hình webhook trên Gitlab trỏ tới URL project hiện tại</a:t>
            </a:r>
          </a:p>
          <a:p>
            <a:pPr marL="0" indent="0">
              <a:buNone/>
            </a:pPr>
            <a:endParaRPr lang="en-US" sz="1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/>
              <a:t>IV. Build Trigger &gt; Build when change is </a:t>
            </a:r>
            <a:r>
              <a:rPr lang="en-US" sz="2400" b="1" smtClean="0"/>
              <a:t>push to Gitlab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smtClean="0"/>
          </a:p>
          <a:p>
            <a:pPr marL="0" indent="0">
              <a:buNone/>
            </a:pPr>
            <a:endParaRPr lang="en-US" sz="1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696" y="1599121"/>
            <a:ext cx="7236783" cy="43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/>
              <a:t>IV. Build Trigger &gt; Build when change is </a:t>
            </a:r>
            <a:r>
              <a:rPr lang="en-US" sz="2400" b="1" smtClean="0"/>
              <a:t>push to Gitlab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88898"/>
            <a:ext cx="10515600" cy="4351338"/>
          </a:xfrm>
        </p:spPr>
        <p:txBody>
          <a:bodyPr/>
          <a:lstStyle/>
          <a:p>
            <a:r>
              <a:rPr lang="en-US" sz="1800" smtClean="0"/>
              <a:t>Cấu hình webhook trên Gitlab trỏ tới URL project tương ứng</a:t>
            </a:r>
          </a:p>
          <a:p>
            <a:endParaRPr lang="en-US" sz="1800" smtClean="0"/>
          </a:p>
          <a:p>
            <a:pPr marL="0" indent="0">
              <a:buNone/>
            </a:pPr>
            <a:endParaRPr lang="en-US" sz="1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1026" name="Picture 2" descr="C:\Users\Admin\AppData\Local\Temp\SNAGHTML9a2d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69" y="1974366"/>
            <a:ext cx="8871204" cy="444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7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35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/>
              <a:t>IV. Build Trigger &gt; Trigger build remotely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88898"/>
            <a:ext cx="10515600" cy="4967350"/>
          </a:xfrm>
        </p:spPr>
        <p:txBody>
          <a:bodyPr>
            <a:normAutofit/>
          </a:bodyPr>
          <a:lstStyle/>
          <a:p>
            <a:r>
              <a:rPr lang="en-US" sz="1800"/>
              <a:t>Trigger này sẽ kích hoạt job chạy </a:t>
            </a:r>
            <a:r>
              <a:rPr lang="en-US" sz="1800" smtClean="0"/>
              <a:t>khi có request gọi đến URL được cấu hình</a:t>
            </a:r>
          </a:p>
          <a:p>
            <a:pPr lvl="1"/>
            <a:endParaRPr lang="en-US" sz="140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 smtClean="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smtClean="0"/>
              <a:t>Cú pháp để trigger job remotely: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&gt; curl http://&lt;jenkins -username&gt;:&lt;access token&gt;@cbuild.devops.vnpt.vn:8080/job/CLGSP.DEMO.Pipeline/build?token=&lt;token&gt;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3" y="2012507"/>
            <a:ext cx="10782854" cy="2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b="1" smtClean="0"/>
              <a:t>I. Jenkins agent &gt; SSH Connector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SSH Connector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Cung cấp cho controller thông tin ssh key để truy cập agent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smtClean="0"/>
              <a:t>Controller chủ động kết nối tới agent thông qua ssh key</a:t>
            </a:r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V. Jenkins CLI (command line interface)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Cho phép người dùng tương tác với hệ thống Jenkins thông qua command line</a:t>
            </a:r>
          </a:p>
          <a:p>
            <a:r>
              <a:rPr lang="en-US" sz="1800" smtClean="0"/>
              <a:t>Download </a:t>
            </a:r>
            <a:r>
              <a:rPr lang="en-US" sz="1800"/>
              <a:t>CLI executor tại: </a:t>
            </a:r>
            <a:r>
              <a:rPr lang="en-US" sz="1800">
                <a:hlinkClick r:id="rId2"/>
              </a:rPr>
              <a:t>http://</a:t>
            </a:r>
            <a:r>
              <a:rPr lang="en-US" sz="1800" smtClean="0">
                <a:hlinkClick r:id="rId2"/>
              </a:rPr>
              <a:t>cbuild.devops.vnpt.vn:8080/jnlpJars/jenkins-cli.jar</a:t>
            </a:r>
            <a:endParaRPr lang="en-US" sz="1800" smtClean="0"/>
          </a:p>
          <a:p>
            <a:r>
              <a:rPr lang="en-US" sz="1800" smtClean="0"/>
              <a:t>Cú pháp chạy CLI:</a:t>
            </a:r>
          </a:p>
          <a:p>
            <a:pPr marL="0" indent="0">
              <a:buNone/>
            </a:pPr>
            <a:r>
              <a:rPr lang="en-US" sz="1800" smtClean="0"/>
              <a:t>$&gt; java </a:t>
            </a:r>
            <a:r>
              <a:rPr lang="en-US" sz="1800"/>
              <a:t>-jar jenkins-cli.jar -s http://cbuild.devops.vnpt.vn:8080/ -auth </a:t>
            </a:r>
            <a:r>
              <a:rPr lang="en-US" sz="1800" smtClean="0"/>
              <a:t>&lt;username&gt;:&lt;jenkins token&gt; &lt;command&gt;</a:t>
            </a:r>
          </a:p>
          <a:p>
            <a:r>
              <a:rPr lang="en-US" sz="1800"/>
              <a:t>Xem danh sách command tại: </a:t>
            </a:r>
            <a:endParaRPr lang="en-US" sz="1800" smtClean="0"/>
          </a:p>
          <a:p>
            <a:pPr marL="0" indent="0">
              <a:buNone/>
            </a:pPr>
            <a:r>
              <a:rPr lang="en-US" sz="1800" smtClean="0">
                <a:hlinkClick r:id="rId3"/>
              </a:rPr>
              <a:t>http</a:t>
            </a:r>
            <a:r>
              <a:rPr lang="en-US" sz="1800">
                <a:hlinkClick r:id="rId3"/>
              </a:rPr>
              <a:t>://cbuild.devops.vnpt.vn:8080/cli</a:t>
            </a:r>
            <a:r>
              <a:rPr lang="en-US" sz="1800" smtClean="0">
                <a:hlinkClick r:id="rId3"/>
              </a:rPr>
              <a:t>/</a:t>
            </a:r>
            <a:endParaRPr lang="en-US" sz="1800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728" y="254318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VI. Appendix &gt; Project name pattern</a:t>
            </a:r>
            <a:endParaRPr lang="en-US" sz="2400" b="1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763310"/>
              </p:ext>
            </p:extLst>
          </p:nvPr>
        </p:nvGraphicFramePr>
        <p:xfrm>
          <a:off x="3224784" y="1729932"/>
          <a:ext cx="4565904" cy="4594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554">
                  <a:extLst>
                    <a:ext uri="{9D8B030D-6E8A-4147-A177-3AD203B41FA5}">
                      <a16:colId xmlns:a16="http://schemas.microsoft.com/office/drawing/2014/main" val="3573713356"/>
                    </a:ext>
                  </a:extLst>
                </a:gridCol>
                <a:gridCol w="3076350">
                  <a:extLst>
                    <a:ext uri="{9D8B030D-6E8A-4147-A177-3AD203B41FA5}">
                      <a16:colId xmlns:a16="http://schemas.microsoft.com/office/drawing/2014/main" val="1936270875"/>
                    </a:ext>
                  </a:extLst>
                </a:gridCol>
              </a:tblGrid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Đơ</a:t>
                      </a:r>
                      <a:r>
                        <a:rPr lang="en-US" baseline="0" smtClean="0"/>
                        <a:t>n vị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Project</a:t>
                      </a:r>
                      <a:r>
                        <a:rPr lang="en-US" baseline="0" smtClean="0"/>
                        <a:t> naming pattern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84655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SI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SI.*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553359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ATTT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ATTT.*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709149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DHIT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DHIT.*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740466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eDu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EEDU.*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70651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eGov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EGOV.*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1366"/>
                  </a:ext>
                </a:extLst>
              </a:tr>
              <a:tr h="410555">
                <a:tc>
                  <a:txBody>
                    <a:bodyPr/>
                    <a:lstStyle/>
                    <a:p>
                      <a:r>
                        <a:rPr lang="en-US" smtClean="0"/>
                        <a:t>eHealth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EHEALTH.*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21289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ERP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ERP.*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51574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GEO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GEOIT.*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04186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IC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IC.*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21919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IDC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IDC.*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44241"/>
                  </a:ext>
                </a:extLst>
              </a:tr>
              <a:tr h="380397">
                <a:tc>
                  <a:txBody>
                    <a:bodyPr/>
                    <a:lstStyle/>
                    <a:p>
                      <a:r>
                        <a:rPr lang="en-US" smtClean="0"/>
                        <a:t>KV1|2|3|4|5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KV1|2|3|4|5.*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4016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 algn="ctr">
              <a:buNone/>
            </a:pPr>
            <a:r>
              <a:rPr lang="en-US" sz="5400" smtClean="0"/>
              <a:t>Thanks you for watching!</a:t>
            </a:r>
            <a:endParaRPr lang="en-US" sz="5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 smtClean="0"/>
              <a:t>I. Jenkins agent &gt; Inbound connector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04672" y="1690688"/>
            <a:ext cx="10515600" cy="4351338"/>
          </a:xfrm>
        </p:spPr>
        <p:txBody>
          <a:bodyPr/>
          <a:lstStyle/>
          <a:p>
            <a:r>
              <a:rPr lang="en-US" sz="2000" smtClean="0"/>
              <a:t>Inbound connector</a:t>
            </a:r>
          </a:p>
          <a:p>
            <a:pPr lvl="1"/>
            <a:r>
              <a:rPr lang="en-US" sz="2000" smtClean="0"/>
              <a:t>Agent sẽ chủ động kết nối với controller bằng cách chạy script java được sinh khi tạo agent.</a:t>
            </a:r>
            <a:endParaRPr lang="en-US" sz="2000"/>
          </a:p>
          <a:p>
            <a:pPr lvl="1"/>
            <a:r>
              <a:rPr lang="en-US" sz="2000" smtClean="0"/>
              <a:t>Controller sẽ mở sẵn một port TCP để agent kết nối.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endParaRPr lang="en-US" smtClean="0"/>
          </a:p>
          <a:p>
            <a:pPr lvl="1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" y="3016251"/>
            <a:ext cx="12124944" cy="32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smtClean="0"/>
              <a:t/>
            </a:r>
            <a:br>
              <a:rPr lang="en-US" sz="2400" b="1" smtClean="0"/>
            </a:br>
            <a:r>
              <a:rPr lang="en-US" sz="2400" b="1"/>
              <a:t/>
            </a:r>
            <a:br>
              <a:rPr lang="en-US" sz="2400" b="1"/>
            </a:br>
            <a:r>
              <a:rPr lang="en-US" sz="2400" b="1" smtClean="0"/>
              <a:t>II. Jenkins project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smtClean="0"/>
              <a:t>3 </a:t>
            </a:r>
            <a:r>
              <a:rPr lang="en-US" sz="2000"/>
              <a:t>loại project thông dụng</a:t>
            </a:r>
            <a:r>
              <a:rPr lang="en-US" sz="2000" smtClean="0"/>
              <a:t>:</a:t>
            </a:r>
          </a:p>
          <a:p>
            <a:pPr lvl="1"/>
            <a:r>
              <a:rPr lang="en-US" sz="2000" smtClean="0"/>
              <a:t>Freestyle project</a:t>
            </a:r>
          </a:p>
          <a:p>
            <a:pPr lvl="1"/>
            <a:r>
              <a:rPr lang="en-US" sz="2000" smtClean="0"/>
              <a:t>Pipeline</a:t>
            </a:r>
          </a:p>
          <a:p>
            <a:pPr lvl="1"/>
            <a:r>
              <a:rPr lang="en-US" sz="2000" smtClean="0"/>
              <a:t>Multibranch pipeline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II. Jenkins project &gt; Freestyle project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latin typeface="20"/>
                <a:cs typeface="Arial" panose="020B0604020202020204" pitchFamily="34" charset="0"/>
              </a:rPr>
              <a:t>Cấu hình các bước chạy thông qua các “Build steps” được định nghĩa sẵn.</a:t>
            </a:r>
          </a:p>
          <a:p>
            <a:r>
              <a:rPr lang="en-US" sz="2000" smtClean="0">
                <a:latin typeface="20"/>
                <a:cs typeface="Arial" panose="020B0604020202020204" pitchFamily="34" charset="0"/>
              </a:rPr>
              <a:t>Ưu điểm: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>
                <a:latin typeface="20"/>
                <a:cs typeface="Arial" panose="020B0604020202020204" pitchFamily="34" charset="0"/>
              </a:rPr>
              <a:t> Dễ dàng sử dụng</a:t>
            </a:r>
            <a:endParaRPr lang="en-US" sz="2000">
              <a:latin typeface="20"/>
            </a:endParaRPr>
          </a:p>
          <a:p>
            <a:r>
              <a:rPr lang="en-US" sz="2000">
                <a:latin typeface="20"/>
                <a:cs typeface="Arial" panose="020B0604020202020204" pitchFamily="34" charset="0"/>
              </a:rPr>
              <a:t>Nhược điểm</a:t>
            </a:r>
            <a:r>
              <a:rPr lang="en-US" sz="2000" smtClean="0">
                <a:latin typeface="2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smtClean="0">
                <a:latin typeface="20"/>
                <a:cs typeface="Arial" panose="020B0604020202020204" pitchFamily="34" charset="0"/>
              </a:rPr>
              <a:t> Chỉ sử dụng cho các kịch bản đơn giản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2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20"/>
                <a:cs typeface="Arial" panose="020B0604020202020204" pitchFamily="34" charset="0"/>
              </a:rPr>
              <a:t>Khó hình dung cả luồng hoạt động của pipeline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>
                <a:latin typeface="20"/>
                <a:cs typeface="Arial" panose="020B0604020202020204" pitchFamily="34" charset="0"/>
              </a:rPr>
              <a:t> </a:t>
            </a:r>
            <a:r>
              <a:rPr lang="en-US" sz="2000" smtClean="0">
                <a:latin typeface="20"/>
                <a:cs typeface="Arial" panose="020B0604020202020204" pitchFamily="34" charset="0"/>
              </a:rPr>
              <a:t>Không quản lý được lịch sử sửa đổi các steps.</a:t>
            </a:r>
            <a:endParaRPr lang="en-US" sz="2000">
              <a:latin typeface="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/>
            </a:r>
            <a:br>
              <a:rPr lang="en-US" sz="2400" smtClean="0"/>
            </a:br>
            <a:r>
              <a:rPr lang="en-US" sz="2400"/>
              <a:t/>
            </a:r>
            <a:br>
              <a:rPr lang="en-US" sz="2400"/>
            </a:br>
            <a:r>
              <a:rPr lang="en-US" sz="2400" b="1" smtClean="0"/>
              <a:t>II. Jenkins project &gt; Freestyle project</a:t>
            </a:r>
            <a:endParaRPr lang="en-US" sz="2400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Ví dụ về một các build step được định nghĩa sẵn:</a:t>
            </a:r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7" y="273558"/>
            <a:ext cx="3145005" cy="5676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66" y="2069854"/>
            <a:ext cx="7817252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1621</Words>
  <Application>Microsoft Office PowerPoint</Application>
  <PresentationFormat>Widescreen</PresentationFormat>
  <Paragraphs>314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20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  I. Jenkins agent/slave</vt:lpstr>
      <vt:lpstr>  I. Jenkins agent/slave</vt:lpstr>
      <vt:lpstr>  I. Jenkins agent &gt; SSH Connector</vt:lpstr>
      <vt:lpstr>  I. Jenkins agent &gt; Inbound connector</vt:lpstr>
      <vt:lpstr>  II. Jenkins project</vt:lpstr>
      <vt:lpstr>  II. Jenkins project &gt; Freestyle project</vt:lpstr>
      <vt:lpstr>  II. Jenkins project &gt; Freestyle project</vt:lpstr>
      <vt:lpstr>  II. Jenkins project &gt; Freestyle project</vt:lpstr>
      <vt:lpstr>  II. Jenkins project &gt; Pipeline</vt:lpstr>
      <vt:lpstr>  II. Jenkins project &gt; Multibranch Pipeline</vt:lpstr>
      <vt:lpstr>  III. Jenkinsfile</vt:lpstr>
      <vt:lpstr>  III. Jenkinsfile &gt; Cú pháp Jenkinsfile</vt:lpstr>
      <vt:lpstr>  III. Jenkinsfile &gt; Cú pháp Jenkinsfile</vt:lpstr>
      <vt:lpstr>  III. Jenkinsfile &gt; Cú pháp Jenkinsfile</vt:lpstr>
      <vt:lpstr>  III. Jenkinsfile &gt; Declerative &gt; Agent</vt:lpstr>
      <vt:lpstr>  III. Jenkinsfile &gt; Declerative &gt; Agent</vt:lpstr>
      <vt:lpstr>  III. Jenkinsfile &gt; Declerative &gt; Agent &gt; any</vt:lpstr>
      <vt:lpstr>  III. Jenkinsfile &gt; Declerative &gt; Agent &gt; label</vt:lpstr>
      <vt:lpstr>  III. Jenkinsfile &gt; Declerative &gt; Agent &gt; none</vt:lpstr>
      <vt:lpstr>  III. Jenkinsfile &gt; Declerative &gt; Agent &gt; docker</vt:lpstr>
      <vt:lpstr>  III. Jenkinsfile &gt; Declerative &gt; Agent &gt; docker</vt:lpstr>
      <vt:lpstr>  III. Jenkinsfile &gt; Declerative &gt; Stages</vt:lpstr>
      <vt:lpstr>  III. Jenkinsfile &gt; Declerative &gt; Environment variable</vt:lpstr>
      <vt:lpstr>  III. Jenkinsfile &gt; Declerative &gt; Environment variable</vt:lpstr>
      <vt:lpstr>  III. Jenkinsfile &gt; Declerative &gt; Environment variable</vt:lpstr>
      <vt:lpstr>  III. Jenkinsfile &gt; Shell &amp; Batch commands</vt:lpstr>
      <vt:lpstr>  III. Jenkinsfile &gt; Declerative &gt; Parameter</vt:lpstr>
      <vt:lpstr>  III. Jenkinsfile &gt; Declerative &gt; Parameter</vt:lpstr>
      <vt:lpstr>  III. Jenkinsfile &gt; Declerative &gt; Post actions</vt:lpstr>
      <vt:lpstr>  III. Jenkinsfile &gt; Declerative &gt; Post actions</vt:lpstr>
      <vt:lpstr>  III. Jenkinsfile &gt; Handling credentials</vt:lpstr>
      <vt:lpstr>  III. Jenkinsfile &gt; Handling credentials</vt:lpstr>
      <vt:lpstr>  III. Jenkinsfile &gt; Handling credentials</vt:lpstr>
      <vt:lpstr>  III. Jenkinsfile &gt; Một vài ví dụ cụ thể </vt:lpstr>
      <vt:lpstr>  III. Jenkinsfile &gt; Một vài ví dụ cụ thể  &gt; Sonarqube</vt:lpstr>
      <vt:lpstr>  III. Jenkinsfile &gt; Một vài ví dụ cụ thể  &gt; Sonarqube</vt:lpstr>
      <vt:lpstr>  III. Jenkinsfile &gt; Một vài ví dụ cụ thể &gt; Nexus</vt:lpstr>
      <vt:lpstr>  III. Jenkinsfile &gt; Một vài ví dụ cụ thể &gt; Robot framework &amp; Katalon</vt:lpstr>
      <vt:lpstr>  III. Jenkinsfile &gt; Một vài ví dụ cụ thể &gt; ALM</vt:lpstr>
      <vt:lpstr>  III. Jenkinsfile &gt; Một vài ví dụ cụ thể &gt; ALM</vt:lpstr>
      <vt:lpstr>  IV. Build Trigger </vt:lpstr>
      <vt:lpstr>  IV. Build Trigger &gt; After another project is build</vt:lpstr>
      <vt:lpstr>  IV. Build Trigger &gt; Build periodically</vt:lpstr>
      <vt:lpstr>  IV. Build Trigger &gt; Build when change is push to Gitlab</vt:lpstr>
      <vt:lpstr>  IV. Build Trigger &gt; Build when change is push to Gitlab</vt:lpstr>
      <vt:lpstr>  IV. Build Trigger &gt; Build when change is push to Gitlab</vt:lpstr>
      <vt:lpstr>  IV. Build Trigger &gt; Trigger build remotely</vt:lpstr>
      <vt:lpstr>  V. Jenkins CLI (command line interface)</vt:lpstr>
      <vt:lpstr>  VI. Appendix &gt; Project name pattern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358</cp:revision>
  <dcterms:created xsi:type="dcterms:W3CDTF">2023-07-18T04:00:36Z</dcterms:created>
  <dcterms:modified xsi:type="dcterms:W3CDTF">2023-07-21T03:02:11Z</dcterms:modified>
</cp:coreProperties>
</file>