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877" r:id="rId2"/>
  </p:sldMasterIdLst>
  <p:sldIdLst>
    <p:sldId id="256" r:id="rId3"/>
    <p:sldId id="277" r:id="rId4"/>
    <p:sldId id="278" r:id="rId5"/>
    <p:sldId id="279" r:id="rId6"/>
    <p:sldId id="280" r:id="rId7"/>
    <p:sldId id="281" r:id="rId8"/>
    <p:sldId id="282" r:id="rId9"/>
    <p:sldId id="284" r:id="rId10"/>
    <p:sldId id="285" r:id="rId11"/>
    <p:sldId id="287" r:id="rId12"/>
    <p:sldId id="286" r:id="rId13"/>
    <p:sldId id="283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58" r:id="rId2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淡色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淡色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0" autoAdjust="0"/>
    <p:restoredTop sz="94637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B82DF-787B-446C-843E-6165FAE539CC}" type="doc">
      <dgm:prSet loTypeId="urn:microsoft.com/office/officeart/2005/8/layout/chevron2" loCatId="process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vi-VN"/>
        </a:p>
      </dgm:t>
    </dgm:pt>
    <dgm:pt modelId="{108C1D4F-5CCF-415C-AC72-ABB610A09CE1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1</a:t>
          </a:r>
          <a:endParaRPr lang="vi-VN"/>
        </a:p>
      </dgm:t>
    </dgm:pt>
    <dgm:pt modelId="{16E9E9F7-3AAF-4FC4-93FC-DB6DCF7942CF}" type="parTrans" cxnId="{9609449E-9CC0-415A-AB49-7EAB434DE6FD}">
      <dgm:prSet/>
      <dgm:spPr/>
      <dgm:t>
        <a:bodyPr/>
        <a:lstStyle/>
        <a:p>
          <a:endParaRPr lang="vi-VN"/>
        </a:p>
      </dgm:t>
    </dgm:pt>
    <dgm:pt modelId="{653D6686-58B4-4933-B147-4EABFBE59631}" type="sibTrans" cxnId="{9609449E-9CC0-415A-AB49-7EAB434DE6FD}">
      <dgm:prSet/>
      <dgm:spPr/>
      <dgm:t>
        <a:bodyPr/>
        <a:lstStyle/>
        <a:p>
          <a:endParaRPr lang="vi-VN"/>
        </a:p>
      </dgm:t>
    </dgm:pt>
    <dgm:pt modelId="{206C06A5-E96B-4EE1-B760-40CF4DFE843B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ko-KR" sz="2000" b="1">
              <a:latin typeface="Times New Roman" panose="02020603050405020304" pitchFamily="18" charset="0"/>
              <a:cs typeface="Times New Roman" panose="02020603050405020304" pitchFamily="18" charset="0"/>
            </a:rPr>
            <a:t>Giới thiệu vấn đề</a:t>
          </a:r>
          <a:endParaRPr lang="vi-V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80426F-C82F-496D-A99D-63DA1FBC97CD}" type="parTrans" cxnId="{15F71CA0-82B7-4281-B27E-F2DC89D4BE56}">
      <dgm:prSet/>
      <dgm:spPr/>
      <dgm:t>
        <a:bodyPr/>
        <a:lstStyle/>
        <a:p>
          <a:endParaRPr lang="vi-VN"/>
        </a:p>
      </dgm:t>
    </dgm:pt>
    <dgm:pt modelId="{A959FD93-A590-4538-AE92-BDF6A557D857}" type="sibTrans" cxnId="{15F71CA0-82B7-4281-B27E-F2DC89D4BE56}">
      <dgm:prSet/>
      <dgm:spPr/>
      <dgm:t>
        <a:bodyPr/>
        <a:lstStyle/>
        <a:p>
          <a:endParaRPr lang="vi-VN"/>
        </a:p>
      </dgm:t>
    </dgm:pt>
    <dgm:pt modelId="{B1897FC8-BBF1-407B-82CC-1C74491E583F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/>
            <a:t>2</a:t>
          </a:r>
          <a:endParaRPr lang="vi-VN"/>
        </a:p>
      </dgm:t>
    </dgm:pt>
    <dgm:pt modelId="{4787CE33-E312-421F-A958-2C5C5540D6B3}" type="parTrans" cxnId="{3EA73328-9865-461E-B421-0A9D51C6B929}">
      <dgm:prSet/>
      <dgm:spPr/>
      <dgm:t>
        <a:bodyPr/>
        <a:lstStyle/>
        <a:p>
          <a:endParaRPr lang="vi-VN"/>
        </a:p>
      </dgm:t>
    </dgm:pt>
    <dgm:pt modelId="{24B717DD-8E6A-45E6-9024-A3D1EFB9F527}" type="sibTrans" cxnId="{3EA73328-9865-461E-B421-0A9D51C6B929}">
      <dgm:prSet/>
      <dgm:spPr/>
      <dgm:t>
        <a:bodyPr/>
        <a:lstStyle/>
        <a:p>
          <a:endParaRPr lang="vi-VN"/>
        </a:p>
      </dgm:t>
    </dgm:pt>
    <dgm:pt modelId="{53452748-0AC5-4B77-8852-01ABE5013A69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Tổng quan về tập dữ liệu</a:t>
          </a:r>
          <a:endParaRPr lang="vi-VN" sz="2000" b="1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552C4A-D3B3-4BDB-BC7E-9887D7151B7E}" type="parTrans" cxnId="{6BE08E3F-2018-4F6F-8E4A-3360C4C29C4E}">
      <dgm:prSet/>
      <dgm:spPr/>
      <dgm:t>
        <a:bodyPr/>
        <a:lstStyle/>
        <a:p>
          <a:endParaRPr lang="vi-VN"/>
        </a:p>
      </dgm:t>
    </dgm:pt>
    <dgm:pt modelId="{C4289E35-E9D6-4F5E-9A8D-FC4B5CD68773}" type="sibTrans" cxnId="{6BE08E3F-2018-4F6F-8E4A-3360C4C29C4E}">
      <dgm:prSet/>
      <dgm:spPr/>
      <dgm:t>
        <a:bodyPr/>
        <a:lstStyle/>
        <a:p>
          <a:endParaRPr lang="vi-VN"/>
        </a:p>
      </dgm:t>
    </dgm:pt>
    <dgm:pt modelId="{4A287601-F77C-4C83-A3D5-21C905860A86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3</a:t>
          </a:r>
          <a:endParaRPr lang="vi-VN"/>
        </a:p>
      </dgm:t>
    </dgm:pt>
    <dgm:pt modelId="{4C946714-C645-43AA-B356-D76A88F49472}" type="parTrans" cxnId="{51126E3C-B45C-40C0-BD7C-ED0E5445D734}">
      <dgm:prSet/>
      <dgm:spPr/>
      <dgm:t>
        <a:bodyPr/>
        <a:lstStyle/>
        <a:p>
          <a:endParaRPr lang="vi-VN"/>
        </a:p>
      </dgm:t>
    </dgm:pt>
    <dgm:pt modelId="{25573536-A3D7-4F2F-8AE0-F24CA3A416DC}" type="sibTrans" cxnId="{51126E3C-B45C-40C0-BD7C-ED0E5445D734}">
      <dgm:prSet/>
      <dgm:spPr/>
      <dgm:t>
        <a:bodyPr/>
        <a:lstStyle/>
        <a:p>
          <a:endParaRPr lang="vi-VN"/>
        </a:p>
      </dgm:t>
    </dgm:pt>
    <dgm:pt modelId="{D6EDA20B-03D9-41C9-A697-3487CDDB224B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ko-KR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Trực quan hóa dữ liệu</a:t>
          </a:r>
          <a:endParaRPr lang="vi-V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1F3C49-AFD2-40F8-8359-570287A296C1}" type="parTrans" cxnId="{4084A0C6-0DEC-49A9-9F0A-CD6F0E5A8B01}">
      <dgm:prSet/>
      <dgm:spPr/>
      <dgm:t>
        <a:bodyPr/>
        <a:lstStyle/>
        <a:p>
          <a:endParaRPr lang="vi-VN"/>
        </a:p>
      </dgm:t>
    </dgm:pt>
    <dgm:pt modelId="{CB6099C4-F0B8-4E80-ABD8-3DF040F1743D}" type="sibTrans" cxnId="{4084A0C6-0DEC-49A9-9F0A-CD6F0E5A8B01}">
      <dgm:prSet/>
      <dgm:spPr/>
      <dgm:t>
        <a:bodyPr/>
        <a:lstStyle/>
        <a:p>
          <a:endParaRPr lang="vi-VN"/>
        </a:p>
      </dgm:t>
    </dgm:pt>
    <dgm:pt modelId="{EC85EF59-F38D-4A9F-B567-6A9E8832C1D2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ko-KR" sz="2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Tiền xử lý dữ liệu</a:t>
          </a:r>
          <a:endParaRPr lang="vi-V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7EEB488-BB4E-4D02-A581-7841BC2822BE}" type="parTrans" cxnId="{8E2281CF-739D-4E68-9813-80EB61E46D78}">
      <dgm:prSet/>
      <dgm:spPr/>
      <dgm:t>
        <a:bodyPr/>
        <a:lstStyle/>
        <a:p>
          <a:endParaRPr lang="vi-VN"/>
        </a:p>
      </dgm:t>
    </dgm:pt>
    <dgm:pt modelId="{CAB67918-972C-4A4F-BF61-060EE390A06A}" type="sibTrans" cxnId="{8E2281CF-739D-4E68-9813-80EB61E46D78}">
      <dgm:prSet/>
      <dgm:spPr/>
      <dgm:t>
        <a:bodyPr/>
        <a:lstStyle/>
        <a:p>
          <a:endParaRPr lang="vi-VN"/>
        </a:p>
      </dgm:t>
    </dgm:pt>
    <dgm:pt modelId="{9D53C1FA-B248-4E70-9673-2C138DF4F26F}">
      <dgm:prSet phldrT="[Text]" custT="1"/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altLang="en-US" sz="2000" b="1">
              <a:latin typeface="Times New Roman" panose="02020603050405020304" pitchFamily="18" charset="0"/>
              <a:cs typeface="Times New Roman" panose="02020603050405020304" pitchFamily="18" charset="0"/>
            </a:rPr>
            <a:t>Huấn luyện mô hình</a:t>
          </a:r>
          <a:endParaRPr lang="vi-V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81B5FF-2CDB-4F47-A829-D71C4E3EB840}" type="parTrans" cxnId="{4920F63F-1717-44F9-9D54-519943A0BCF1}">
      <dgm:prSet/>
      <dgm:spPr/>
      <dgm:t>
        <a:bodyPr/>
        <a:lstStyle/>
        <a:p>
          <a:endParaRPr lang="vi-VN"/>
        </a:p>
      </dgm:t>
    </dgm:pt>
    <dgm:pt modelId="{7E8A6F7E-8F86-4FC9-9DB1-C789273102A5}" type="sibTrans" cxnId="{4920F63F-1717-44F9-9D54-519943A0BCF1}">
      <dgm:prSet/>
      <dgm:spPr/>
      <dgm:t>
        <a:bodyPr/>
        <a:lstStyle/>
        <a:p>
          <a:endParaRPr lang="vi-VN"/>
        </a:p>
      </dgm:t>
    </dgm:pt>
    <dgm:pt modelId="{3D97BD99-E0AC-4C21-BD02-A1DF469B4868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/>
            <a:t>4</a:t>
          </a:r>
          <a:endParaRPr lang="vi-VN"/>
        </a:p>
      </dgm:t>
    </dgm:pt>
    <dgm:pt modelId="{444C8D67-4169-4838-A873-F739DE7DA972}" type="parTrans" cxnId="{99BDCE8E-DBFD-40F5-B7F7-E349AF449188}">
      <dgm:prSet/>
      <dgm:spPr/>
      <dgm:t>
        <a:bodyPr/>
        <a:lstStyle/>
        <a:p>
          <a:endParaRPr lang="vi-VN"/>
        </a:p>
      </dgm:t>
    </dgm:pt>
    <dgm:pt modelId="{6D7E9C77-340E-4DF5-81C6-731FFAD6411F}" type="sibTrans" cxnId="{99BDCE8E-DBFD-40F5-B7F7-E349AF449188}">
      <dgm:prSet/>
      <dgm:spPr/>
      <dgm:t>
        <a:bodyPr/>
        <a:lstStyle/>
        <a:p>
          <a:endParaRPr lang="vi-VN"/>
        </a:p>
      </dgm:t>
    </dgm:pt>
    <dgm:pt modelId="{DD0DEEF7-F0FD-4398-97C9-4B7B092BD9B9}">
      <dgm:prSet phldrT="[Text]"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en-US"/>
            <a:t>5</a:t>
          </a:r>
          <a:endParaRPr lang="vi-VN"/>
        </a:p>
      </dgm:t>
    </dgm:pt>
    <dgm:pt modelId="{6108FC37-811E-4E81-BCF5-77826555BA6B}" type="parTrans" cxnId="{4762C039-C53C-4446-B13D-877D55ED4B3D}">
      <dgm:prSet/>
      <dgm:spPr/>
      <dgm:t>
        <a:bodyPr/>
        <a:lstStyle/>
        <a:p>
          <a:endParaRPr lang="vi-VN"/>
        </a:p>
      </dgm:t>
    </dgm:pt>
    <dgm:pt modelId="{D702B44C-37F8-44AD-9333-601C7AD9FE71}" type="sibTrans" cxnId="{4762C039-C53C-4446-B13D-877D55ED4B3D}">
      <dgm:prSet/>
      <dgm:spPr/>
      <dgm:t>
        <a:bodyPr/>
        <a:lstStyle/>
        <a:p>
          <a:endParaRPr lang="vi-VN"/>
        </a:p>
      </dgm:t>
    </dgm:pt>
    <dgm:pt modelId="{40F4844A-4377-4FC4-B8CE-05045219F2EB}">
      <dgm:prSet phldrT="[Text]" custT="1"/>
      <dgm:spPr>
        <a:solidFill>
          <a:schemeClr val="accent2">
            <a:lumMod val="40000"/>
            <a:lumOff val="60000"/>
            <a:alpha val="90000"/>
          </a:schemeClr>
        </a:solidFill>
      </dgm:spPr>
      <dgm:t>
        <a:bodyPr/>
        <a:lstStyle/>
        <a:p>
          <a:r>
            <a:rPr lang="en-US" altLang="ko-KR" sz="2000" b="1">
              <a:latin typeface="Times New Roman" panose="02020603050405020304" pitchFamily="18" charset="0"/>
              <a:cs typeface="Times New Roman" panose="02020603050405020304" pitchFamily="18" charset="0"/>
            </a:rPr>
            <a:t>Đánh giá và triển khai mô hình</a:t>
          </a:r>
          <a:endParaRPr lang="vi-VN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A008B5-FA52-48D5-9879-FA60CC5A5690}" type="parTrans" cxnId="{7EA8EC99-94FE-4C1C-BE80-046C6AAFE6B1}">
      <dgm:prSet/>
      <dgm:spPr/>
      <dgm:t>
        <a:bodyPr/>
        <a:lstStyle/>
        <a:p>
          <a:endParaRPr lang="vi-VN"/>
        </a:p>
      </dgm:t>
    </dgm:pt>
    <dgm:pt modelId="{EDBCA4F4-4313-4764-8B20-49C5D75AD459}" type="sibTrans" cxnId="{7EA8EC99-94FE-4C1C-BE80-046C6AAFE6B1}">
      <dgm:prSet/>
      <dgm:spPr/>
      <dgm:t>
        <a:bodyPr/>
        <a:lstStyle/>
        <a:p>
          <a:endParaRPr lang="vi-VN"/>
        </a:p>
      </dgm:t>
    </dgm:pt>
    <dgm:pt modelId="{3A6A686C-A440-4BBF-A0DE-CC7AEBC4D9ED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/>
            <a:t>6</a:t>
          </a:r>
          <a:endParaRPr lang="vi-VN"/>
        </a:p>
      </dgm:t>
    </dgm:pt>
    <dgm:pt modelId="{7FAE476A-829F-4D80-9AA2-42322AA163BB}" type="parTrans" cxnId="{1C8B0185-2A60-4092-AD57-572A39ABF319}">
      <dgm:prSet/>
      <dgm:spPr/>
      <dgm:t>
        <a:bodyPr/>
        <a:lstStyle/>
        <a:p>
          <a:endParaRPr lang="vi-VN"/>
        </a:p>
      </dgm:t>
    </dgm:pt>
    <dgm:pt modelId="{D32730DC-AC45-4B97-964C-E3A0C75597D8}" type="sibTrans" cxnId="{1C8B0185-2A60-4092-AD57-572A39ABF319}">
      <dgm:prSet/>
      <dgm:spPr/>
      <dgm:t>
        <a:bodyPr/>
        <a:lstStyle/>
        <a:p>
          <a:endParaRPr lang="vi-VN"/>
        </a:p>
      </dgm:t>
    </dgm:pt>
    <dgm:pt modelId="{6633E90A-7A20-41C1-82DD-565282590D86}" type="pres">
      <dgm:prSet presAssocID="{A56B82DF-787B-446C-843E-6165FAE539CC}" presName="linearFlow" presStyleCnt="0">
        <dgm:presLayoutVars>
          <dgm:dir/>
          <dgm:animLvl val="lvl"/>
          <dgm:resizeHandles val="exact"/>
        </dgm:presLayoutVars>
      </dgm:prSet>
      <dgm:spPr/>
    </dgm:pt>
    <dgm:pt modelId="{C91F7882-F0A2-47F0-AF90-FCE88446471C}" type="pres">
      <dgm:prSet presAssocID="{108C1D4F-5CCF-415C-AC72-ABB610A09CE1}" presName="composite" presStyleCnt="0"/>
      <dgm:spPr/>
    </dgm:pt>
    <dgm:pt modelId="{5823E87C-4EB0-4095-B217-0D8BE9E58BA2}" type="pres">
      <dgm:prSet presAssocID="{108C1D4F-5CCF-415C-AC72-ABB610A09CE1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8E03161E-FE81-459D-B154-BF075EFAEB3D}" type="pres">
      <dgm:prSet presAssocID="{108C1D4F-5CCF-415C-AC72-ABB610A09CE1}" presName="descendantText" presStyleLbl="alignAcc1" presStyleIdx="0" presStyleCnt="6" custLinFactNeighborX="1057" custLinFactNeighborY="-398">
        <dgm:presLayoutVars>
          <dgm:bulletEnabled val="1"/>
        </dgm:presLayoutVars>
      </dgm:prSet>
      <dgm:spPr/>
    </dgm:pt>
    <dgm:pt modelId="{B460C204-2E5C-4766-91CC-C859CC79A341}" type="pres">
      <dgm:prSet presAssocID="{653D6686-58B4-4933-B147-4EABFBE59631}" presName="sp" presStyleCnt="0"/>
      <dgm:spPr/>
    </dgm:pt>
    <dgm:pt modelId="{84F8E72D-88B5-48A7-8A44-B1F37F8276B3}" type="pres">
      <dgm:prSet presAssocID="{B1897FC8-BBF1-407B-82CC-1C74491E583F}" presName="composite" presStyleCnt="0"/>
      <dgm:spPr/>
    </dgm:pt>
    <dgm:pt modelId="{22D8DE5C-4B1F-42BD-BE24-E810F7D35933}" type="pres">
      <dgm:prSet presAssocID="{B1897FC8-BBF1-407B-82CC-1C74491E583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BE604086-0059-4C8D-8555-FB3DE67E7787}" type="pres">
      <dgm:prSet presAssocID="{B1897FC8-BBF1-407B-82CC-1C74491E583F}" presName="descendantText" presStyleLbl="alignAcc1" presStyleIdx="1" presStyleCnt="6">
        <dgm:presLayoutVars>
          <dgm:bulletEnabled val="1"/>
        </dgm:presLayoutVars>
      </dgm:prSet>
      <dgm:spPr/>
    </dgm:pt>
    <dgm:pt modelId="{8A073229-5250-4D9A-9F10-9F5A921D4EBD}" type="pres">
      <dgm:prSet presAssocID="{24B717DD-8E6A-45E6-9024-A3D1EFB9F527}" presName="sp" presStyleCnt="0"/>
      <dgm:spPr/>
    </dgm:pt>
    <dgm:pt modelId="{A5B1F605-024D-486A-961B-F8856A1B73B9}" type="pres">
      <dgm:prSet presAssocID="{4A287601-F77C-4C83-A3D5-21C905860A86}" presName="composite" presStyleCnt="0"/>
      <dgm:spPr/>
    </dgm:pt>
    <dgm:pt modelId="{4BB84826-93DE-4231-B999-A6E44B5A0CFD}" type="pres">
      <dgm:prSet presAssocID="{4A287601-F77C-4C83-A3D5-21C905860A8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70910540-7777-4960-A621-D0F6E4A888B5}" type="pres">
      <dgm:prSet presAssocID="{4A287601-F77C-4C83-A3D5-21C905860A86}" presName="descendantText" presStyleLbl="alignAcc1" presStyleIdx="2" presStyleCnt="6">
        <dgm:presLayoutVars>
          <dgm:bulletEnabled val="1"/>
        </dgm:presLayoutVars>
      </dgm:prSet>
      <dgm:spPr/>
    </dgm:pt>
    <dgm:pt modelId="{966874A4-A781-4E17-A9A9-BBB384170636}" type="pres">
      <dgm:prSet presAssocID="{25573536-A3D7-4F2F-8AE0-F24CA3A416DC}" presName="sp" presStyleCnt="0"/>
      <dgm:spPr/>
    </dgm:pt>
    <dgm:pt modelId="{90EE317A-996C-4226-8289-593D9341FDAB}" type="pres">
      <dgm:prSet presAssocID="{3D97BD99-E0AC-4C21-BD02-A1DF469B4868}" presName="composite" presStyleCnt="0"/>
      <dgm:spPr/>
    </dgm:pt>
    <dgm:pt modelId="{E77C5687-EC79-4A56-A8ED-54835EF2746C}" type="pres">
      <dgm:prSet presAssocID="{3D97BD99-E0AC-4C21-BD02-A1DF469B4868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E2E348AB-4470-42DF-8353-77CC29629CA5}" type="pres">
      <dgm:prSet presAssocID="{3D97BD99-E0AC-4C21-BD02-A1DF469B4868}" presName="descendantText" presStyleLbl="alignAcc1" presStyleIdx="3" presStyleCnt="6">
        <dgm:presLayoutVars>
          <dgm:bulletEnabled val="1"/>
        </dgm:presLayoutVars>
      </dgm:prSet>
      <dgm:spPr/>
    </dgm:pt>
    <dgm:pt modelId="{2453B969-EAE9-4708-BD0E-58E416B904D7}" type="pres">
      <dgm:prSet presAssocID="{6D7E9C77-340E-4DF5-81C6-731FFAD6411F}" presName="sp" presStyleCnt="0"/>
      <dgm:spPr/>
    </dgm:pt>
    <dgm:pt modelId="{EBA9EF7F-03B7-4D26-A920-C11C162F694E}" type="pres">
      <dgm:prSet presAssocID="{DD0DEEF7-F0FD-4398-97C9-4B7B092BD9B9}" presName="composite" presStyleCnt="0"/>
      <dgm:spPr/>
    </dgm:pt>
    <dgm:pt modelId="{550BB7E3-D223-4E80-950A-81310E80084E}" type="pres">
      <dgm:prSet presAssocID="{DD0DEEF7-F0FD-4398-97C9-4B7B092BD9B9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F11D2583-51ED-4D53-AED4-48DE51F2E3CA}" type="pres">
      <dgm:prSet presAssocID="{DD0DEEF7-F0FD-4398-97C9-4B7B092BD9B9}" presName="descendantText" presStyleLbl="alignAcc1" presStyleIdx="4" presStyleCnt="6">
        <dgm:presLayoutVars>
          <dgm:bulletEnabled val="1"/>
        </dgm:presLayoutVars>
      </dgm:prSet>
      <dgm:spPr/>
    </dgm:pt>
    <dgm:pt modelId="{A6BD9E55-4A9C-4A40-806F-3896AB2D0053}" type="pres">
      <dgm:prSet presAssocID="{D702B44C-37F8-44AD-9333-601C7AD9FE71}" presName="sp" presStyleCnt="0"/>
      <dgm:spPr/>
    </dgm:pt>
    <dgm:pt modelId="{C94DB737-AFED-4B16-BC7B-500D4601C306}" type="pres">
      <dgm:prSet presAssocID="{3A6A686C-A440-4BBF-A0DE-CC7AEBC4D9ED}" presName="composite" presStyleCnt="0"/>
      <dgm:spPr/>
    </dgm:pt>
    <dgm:pt modelId="{49E4ABE3-95F7-4878-93D1-80A8EF14C091}" type="pres">
      <dgm:prSet presAssocID="{3A6A686C-A440-4BBF-A0DE-CC7AEBC4D9ED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AAD4172C-396D-4D7D-BA23-3CF3E713DBA0}" type="pres">
      <dgm:prSet presAssocID="{3A6A686C-A440-4BBF-A0DE-CC7AEBC4D9ED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EE288A24-131F-4669-AE18-148D54363247}" type="presOf" srcId="{D6EDA20B-03D9-41C9-A697-3487CDDB224B}" destId="{70910540-7777-4960-A621-D0F6E4A888B5}" srcOrd="0" destOrd="0" presId="urn:microsoft.com/office/officeart/2005/8/layout/chevron2"/>
    <dgm:cxn modelId="{3EA73328-9865-461E-B421-0A9D51C6B929}" srcId="{A56B82DF-787B-446C-843E-6165FAE539CC}" destId="{B1897FC8-BBF1-407B-82CC-1C74491E583F}" srcOrd="1" destOrd="0" parTransId="{4787CE33-E312-421F-A958-2C5C5540D6B3}" sibTransId="{24B717DD-8E6A-45E6-9024-A3D1EFB9F527}"/>
    <dgm:cxn modelId="{5B686A38-6EFA-45AF-9A00-B992CB9C9450}" type="presOf" srcId="{9D53C1FA-B248-4E70-9673-2C138DF4F26F}" destId="{F11D2583-51ED-4D53-AED4-48DE51F2E3CA}" srcOrd="0" destOrd="0" presId="urn:microsoft.com/office/officeart/2005/8/layout/chevron2"/>
    <dgm:cxn modelId="{4762C039-C53C-4446-B13D-877D55ED4B3D}" srcId="{A56B82DF-787B-446C-843E-6165FAE539CC}" destId="{DD0DEEF7-F0FD-4398-97C9-4B7B092BD9B9}" srcOrd="4" destOrd="0" parTransId="{6108FC37-811E-4E81-BCF5-77826555BA6B}" sibTransId="{D702B44C-37F8-44AD-9333-601C7AD9FE71}"/>
    <dgm:cxn modelId="{51126E3C-B45C-40C0-BD7C-ED0E5445D734}" srcId="{A56B82DF-787B-446C-843E-6165FAE539CC}" destId="{4A287601-F77C-4C83-A3D5-21C905860A86}" srcOrd="2" destOrd="0" parTransId="{4C946714-C645-43AA-B356-D76A88F49472}" sibTransId="{25573536-A3D7-4F2F-8AE0-F24CA3A416DC}"/>
    <dgm:cxn modelId="{6BE08E3F-2018-4F6F-8E4A-3360C4C29C4E}" srcId="{B1897FC8-BBF1-407B-82CC-1C74491E583F}" destId="{53452748-0AC5-4B77-8852-01ABE5013A69}" srcOrd="0" destOrd="0" parTransId="{EB552C4A-D3B3-4BDB-BC7E-9887D7151B7E}" sibTransId="{C4289E35-E9D6-4F5E-9A8D-FC4B5CD68773}"/>
    <dgm:cxn modelId="{AA20A03F-9757-4B5B-8B48-83FE8A080429}" type="presOf" srcId="{108C1D4F-5CCF-415C-AC72-ABB610A09CE1}" destId="{5823E87C-4EB0-4095-B217-0D8BE9E58BA2}" srcOrd="0" destOrd="0" presId="urn:microsoft.com/office/officeart/2005/8/layout/chevron2"/>
    <dgm:cxn modelId="{4920F63F-1717-44F9-9D54-519943A0BCF1}" srcId="{DD0DEEF7-F0FD-4398-97C9-4B7B092BD9B9}" destId="{9D53C1FA-B248-4E70-9673-2C138DF4F26F}" srcOrd="0" destOrd="0" parTransId="{A181B5FF-2CDB-4F47-A829-D71C4E3EB840}" sibTransId="{7E8A6F7E-8F86-4FC9-9DB1-C789273102A5}"/>
    <dgm:cxn modelId="{0BC5896B-123E-4962-8B2F-364F2E629BC8}" type="presOf" srcId="{40F4844A-4377-4FC4-B8CE-05045219F2EB}" destId="{AAD4172C-396D-4D7D-BA23-3CF3E713DBA0}" srcOrd="0" destOrd="0" presId="urn:microsoft.com/office/officeart/2005/8/layout/chevron2"/>
    <dgm:cxn modelId="{A6147350-53B3-4006-AFD4-E0D718182146}" type="presOf" srcId="{B1897FC8-BBF1-407B-82CC-1C74491E583F}" destId="{22D8DE5C-4B1F-42BD-BE24-E810F7D35933}" srcOrd="0" destOrd="0" presId="urn:microsoft.com/office/officeart/2005/8/layout/chevron2"/>
    <dgm:cxn modelId="{07F1D07B-C55E-4EE3-8EC3-276F24EDE033}" type="presOf" srcId="{3D97BD99-E0AC-4C21-BD02-A1DF469B4868}" destId="{E77C5687-EC79-4A56-A8ED-54835EF2746C}" srcOrd="0" destOrd="0" presId="urn:microsoft.com/office/officeart/2005/8/layout/chevron2"/>
    <dgm:cxn modelId="{0F698080-9329-4D85-BE8D-1277421A9096}" type="presOf" srcId="{DD0DEEF7-F0FD-4398-97C9-4B7B092BD9B9}" destId="{550BB7E3-D223-4E80-950A-81310E80084E}" srcOrd="0" destOrd="0" presId="urn:microsoft.com/office/officeart/2005/8/layout/chevron2"/>
    <dgm:cxn modelId="{224F8682-F3A0-4DF9-AECD-C54062ED8258}" type="presOf" srcId="{3A6A686C-A440-4BBF-A0DE-CC7AEBC4D9ED}" destId="{49E4ABE3-95F7-4878-93D1-80A8EF14C091}" srcOrd="0" destOrd="0" presId="urn:microsoft.com/office/officeart/2005/8/layout/chevron2"/>
    <dgm:cxn modelId="{17192883-70CD-4F89-BC74-CA0F5F054418}" type="presOf" srcId="{EC85EF59-F38D-4A9F-B567-6A9E8832C1D2}" destId="{E2E348AB-4470-42DF-8353-77CC29629CA5}" srcOrd="0" destOrd="0" presId="urn:microsoft.com/office/officeart/2005/8/layout/chevron2"/>
    <dgm:cxn modelId="{1C8B0185-2A60-4092-AD57-572A39ABF319}" srcId="{A56B82DF-787B-446C-843E-6165FAE539CC}" destId="{3A6A686C-A440-4BBF-A0DE-CC7AEBC4D9ED}" srcOrd="5" destOrd="0" parTransId="{7FAE476A-829F-4D80-9AA2-42322AA163BB}" sibTransId="{D32730DC-AC45-4B97-964C-E3A0C75597D8}"/>
    <dgm:cxn modelId="{A58A468A-9AD7-4C1B-A45D-C4F669D6A686}" type="presOf" srcId="{A56B82DF-787B-446C-843E-6165FAE539CC}" destId="{6633E90A-7A20-41C1-82DD-565282590D86}" srcOrd="0" destOrd="0" presId="urn:microsoft.com/office/officeart/2005/8/layout/chevron2"/>
    <dgm:cxn modelId="{99BDCE8E-DBFD-40F5-B7F7-E349AF449188}" srcId="{A56B82DF-787B-446C-843E-6165FAE539CC}" destId="{3D97BD99-E0AC-4C21-BD02-A1DF469B4868}" srcOrd="3" destOrd="0" parTransId="{444C8D67-4169-4838-A873-F739DE7DA972}" sibTransId="{6D7E9C77-340E-4DF5-81C6-731FFAD6411F}"/>
    <dgm:cxn modelId="{7EA8EC99-94FE-4C1C-BE80-046C6AAFE6B1}" srcId="{3A6A686C-A440-4BBF-A0DE-CC7AEBC4D9ED}" destId="{40F4844A-4377-4FC4-B8CE-05045219F2EB}" srcOrd="0" destOrd="0" parTransId="{92A008B5-FA52-48D5-9879-FA60CC5A5690}" sibTransId="{EDBCA4F4-4313-4764-8B20-49C5D75AD459}"/>
    <dgm:cxn modelId="{9609449E-9CC0-415A-AB49-7EAB434DE6FD}" srcId="{A56B82DF-787B-446C-843E-6165FAE539CC}" destId="{108C1D4F-5CCF-415C-AC72-ABB610A09CE1}" srcOrd="0" destOrd="0" parTransId="{16E9E9F7-3AAF-4FC4-93FC-DB6DCF7942CF}" sibTransId="{653D6686-58B4-4933-B147-4EABFBE59631}"/>
    <dgm:cxn modelId="{15F71CA0-82B7-4281-B27E-F2DC89D4BE56}" srcId="{108C1D4F-5CCF-415C-AC72-ABB610A09CE1}" destId="{206C06A5-E96B-4EE1-B760-40CF4DFE843B}" srcOrd="0" destOrd="0" parTransId="{7980426F-C82F-496D-A99D-63DA1FBC97CD}" sibTransId="{A959FD93-A590-4538-AE92-BDF6A557D857}"/>
    <dgm:cxn modelId="{5ECBEEC0-F42A-45EC-9981-4A1FA83C6880}" type="presOf" srcId="{206C06A5-E96B-4EE1-B760-40CF4DFE843B}" destId="{8E03161E-FE81-459D-B154-BF075EFAEB3D}" srcOrd="0" destOrd="0" presId="urn:microsoft.com/office/officeart/2005/8/layout/chevron2"/>
    <dgm:cxn modelId="{4084A0C6-0DEC-49A9-9F0A-CD6F0E5A8B01}" srcId="{4A287601-F77C-4C83-A3D5-21C905860A86}" destId="{D6EDA20B-03D9-41C9-A697-3487CDDB224B}" srcOrd="0" destOrd="0" parTransId="{051F3C49-AFD2-40F8-8359-570287A296C1}" sibTransId="{CB6099C4-F0B8-4E80-ABD8-3DF040F1743D}"/>
    <dgm:cxn modelId="{8E2281CF-739D-4E68-9813-80EB61E46D78}" srcId="{3D97BD99-E0AC-4C21-BD02-A1DF469B4868}" destId="{EC85EF59-F38D-4A9F-B567-6A9E8832C1D2}" srcOrd="0" destOrd="0" parTransId="{67EEB488-BB4E-4D02-A581-7841BC2822BE}" sibTransId="{CAB67918-972C-4A4F-BF61-060EE390A06A}"/>
    <dgm:cxn modelId="{54DF43E9-EF6B-49C0-9414-54701373E709}" type="presOf" srcId="{4A287601-F77C-4C83-A3D5-21C905860A86}" destId="{4BB84826-93DE-4231-B999-A6E44B5A0CFD}" srcOrd="0" destOrd="0" presId="urn:microsoft.com/office/officeart/2005/8/layout/chevron2"/>
    <dgm:cxn modelId="{3002B6F9-E200-4940-9998-8C6175B58B55}" type="presOf" srcId="{53452748-0AC5-4B77-8852-01ABE5013A69}" destId="{BE604086-0059-4C8D-8555-FB3DE67E7787}" srcOrd="0" destOrd="0" presId="urn:microsoft.com/office/officeart/2005/8/layout/chevron2"/>
    <dgm:cxn modelId="{E5D96ED2-C4AC-4BB7-A493-F8EEF2FADC08}" type="presParOf" srcId="{6633E90A-7A20-41C1-82DD-565282590D86}" destId="{C91F7882-F0A2-47F0-AF90-FCE88446471C}" srcOrd="0" destOrd="0" presId="urn:microsoft.com/office/officeart/2005/8/layout/chevron2"/>
    <dgm:cxn modelId="{36378F06-2A3B-4F16-B1CF-60133CC81F37}" type="presParOf" srcId="{C91F7882-F0A2-47F0-AF90-FCE88446471C}" destId="{5823E87C-4EB0-4095-B217-0D8BE9E58BA2}" srcOrd="0" destOrd="0" presId="urn:microsoft.com/office/officeart/2005/8/layout/chevron2"/>
    <dgm:cxn modelId="{1CFE7C96-99B3-4A37-8F59-77DFA911B447}" type="presParOf" srcId="{C91F7882-F0A2-47F0-AF90-FCE88446471C}" destId="{8E03161E-FE81-459D-B154-BF075EFAEB3D}" srcOrd="1" destOrd="0" presId="urn:microsoft.com/office/officeart/2005/8/layout/chevron2"/>
    <dgm:cxn modelId="{94BC702E-0EFC-4418-9A15-CF3A60C61F7F}" type="presParOf" srcId="{6633E90A-7A20-41C1-82DD-565282590D86}" destId="{B460C204-2E5C-4766-91CC-C859CC79A341}" srcOrd="1" destOrd="0" presId="urn:microsoft.com/office/officeart/2005/8/layout/chevron2"/>
    <dgm:cxn modelId="{555B009B-420C-4EF0-86CB-F80F8E843E9A}" type="presParOf" srcId="{6633E90A-7A20-41C1-82DD-565282590D86}" destId="{84F8E72D-88B5-48A7-8A44-B1F37F8276B3}" srcOrd="2" destOrd="0" presId="urn:microsoft.com/office/officeart/2005/8/layout/chevron2"/>
    <dgm:cxn modelId="{A6A45FD0-8F9F-4B9B-8B06-247D287B0325}" type="presParOf" srcId="{84F8E72D-88B5-48A7-8A44-B1F37F8276B3}" destId="{22D8DE5C-4B1F-42BD-BE24-E810F7D35933}" srcOrd="0" destOrd="0" presId="urn:microsoft.com/office/officeart/2005/8/layout/chevron2"/>
    <dgm:cxn modelId="{042C6A5B-807C-44B1-81B1-B6E3713824CB}" type="presParOf" srcId="{84F8E72D-88B5-48A7-8A44-B1F37F8276B3}" destId="{BE604086-0059-4C8D-8555-FB3DE67E7787}" srcOrd="1" destOrd="0" presId="urn:microsoft.com/office/officeart/2005/8/layout/chevron2"/>
    <dgm:cxn modelId="{0B932121-F8F8-4341-9B05-F67AE4E59AA4}" type="presParOf" srcId="{6633E90A-7A20-41C1-82DD-565282590D86}" destId="{8A073229-5250-4D9A-9F10-9F5A921D4EBD}" srcOrd="3" destOrd="0" presId="urn:microsoft.com/office/officeart/2005/8/layout/chevron2"/>
    <dgm:cxn modelId="{7815381D-4160-45D9-8CF1-7F099A992DC9}" type="presParOf" srcId="{6633E90A-7A20-41C1-82DD-565282590D86}" destId="{A5B1F605-024D-486A-961B-F8856A1B73B9}" srcOrd="4" destOrd="0" presId="urn:microsoft.com/office/officeart/2005/8/layout/chevron2"/>
    <dgm:cxn modelId="{F26F964E-BB12-4A1B-BD4C-2CE46EA889D2}" type="presParOf" srcId="{A5B1F605-024D-486A-961B-F8856A1B73B9}" destId="{4BB84826-93DE-4231-B999-A6E44B5A0CFD}" srcOrd="0" destOrd="0" presId="urn:microsoft.com/office/officeart/2005/8/layout/chevron2"/>
    <dgm:cxn modelId="{016D00B0-780A-43F9-81E6-D520B010BBA6}" type="presParOf" srcId="{A5B1F605-024D-486A-961B-F8856A1B73B9}" destId="{70910540-7777-4960-A621-D0F6E4A888B5}" srcOrd="1" destOrd="0" presId="urn:microsoft.com/office/officeart/2005/8/layout/chevron2"/>
    <dgm:cxn modelId="{362A177F-4313-4888-BB03-083334A194BB}" type="presParOf" srcId="{6633E90A-7A20-41C1-82DD-565282590D86}" destId="{966874A4-A781-4E17-A9A9-BBB384170636}" srcOrd="5" destOrd="0" presId="urn:microsoft.com/office/officeart/2005/8/layout/chevron2"/>
    <dgm:cxn modelId="{8B5F0E16-477B-4186-B6E2-02D34E65E25B}" type="presParOf" srcId="{6633E90A-7A20-41C1-82DD-565282590D86}" destId="{90EE317A-996C-4226-8289-593D9341FDAB}" srcOrd="6" destOrd="0" presId="urn:microsoft.com/office/officeart/2005/8/layout/chevron2"/>
    <dgm:cxn modelId="{F249FCFB-AE40-4699-B3DA-D79CCD329F57}" type="presParOf" srcId="{90EE317A-996C-4226-8289-593D9341FDAB}" destId="{E77C5687-EC79-4A56-A8ED-54835EF2746C}" srcOrd="0" destOrd="0" presId="urn:microsoft.com/office/officeart/2005/8/layout/chevron2"/>
    <dgm:cxn modelId="{BB7E3F58-195C-43A1-869D-380876BD730E}" type="presParOf" srcId="{90EE317A-996C-4226-8289-593D9341FDAB}" destId="{E2E348AB-4470-42DF-8353-77CC29629CA5}" srcOrd="1" destOrd="0" presId="urn:microsoft.com/office/officeart/2005/8/layout/chevron2"/>
    <dgm:cxn modelId="{0CA02A48-9665-429F-8633-4EE40CB979E2}" type="presParOf" srcId="{6633E90A-7A20-41C1-82DD-565282590D86}" destId="{2453B969-EAE9-4708-BD0E-58E416B904D7}" srcOrd="7" destOrd="0" presId="urn:microsoft.com/office/officeart/2005/8/layout/chevron2"/>
    <dgm:cxn modelId="{E95EEAD0-8829-4471-A11B-D2BBB84CF1E8}" type="presParOf" srcId="{6633E90A-7A20-41C1-82DD-565282590D86}" destId="{EBA9EF7F-03B7-4D26-A920-C11C162F694E}" srcOrd="8" destOrd="0" presId="urn:microsoft.com/office/officeart/2005/8/layout/chevron2"/>
    <dgm:cxn modelId="{01F75315-B5DE-4AB5-A54F-7FC7E254C642}" type="presParOf" srcId="{EBA9EF7F-03B7-4D26-A920-C11C162F694E}" destId="{550BB7E3-D223-4E80-950A-81310E80084E}" srcOrd="0" destOrd="0" presId="urn:microsoft.com/office/officeart/2005/8/layout/chevron2"/>
    <dgm:cxn modelId="{A16FF348-7B46-42B4-8744-BD8E71605133}" type="presParOf" srcId="{EBA9EF7F-03B7-4D26-A920-C11C162F694E}" destId="{F11D2583-51ED-4D53-AED4-48DE51F2E3CA}" srcOrd="1" destOrd="0" presId="urn:microsoft.com/office/officeart/2005/8/layout/chevron2"/>
    <dgm:cxn modelId="{A5D3D705-A763-4F59-8ECE-6E4DE6CC1BA8}" type="presParOf" srcId="{6633E90A-7A20-41C1-82DD-565282590D86}" destId="{A6BD9E55-4A9C-4A40-806F-3896AB2D0053}" srcOrd="9" destOrd="0" presId="urn:microsoft.com/office/officeart/2005/8/layout/chevron2"/>
    <dgm:cxn modelId="{FE0C0914-852F-49F4-BB88-5787F4DF852B}" type="presParOf" srcId="{6633E90A-7A20-41C1-82DD-565282590D86}" destId="{C94DB737-AFED-4B16-BC7B-500D4601C306}" srcOrd="10" destOrd="0" presId="urn:microsoft.com/office/officeart/2005/8/layout/chevron2"/>
    <dgm:cxn modelId="{30C90755-D9E7-4B1C-9B53-DC6AF7602E67}" type="presParOf" srcId="{C94DB737-AFED-4B16-BC7B-500D4601C306}" destId="{49E4ABE3-95F7-4878-93D1-80A8EF14C091}" srcOrd="0" destOrd="0" presId="urn:microsoft.com/office/officeart/2005/8/layout/chevron2"/>
    <dgm:cxn modelId="{DFCFC533-6DFD-4750-A91F-54C47EF5B1A5}" type="presParOf" srcId="{C94DB737-AFED-4B16-BC7B-500D4601C306}" destId="{AAD4172C-396D-4D7D-BA23-3CF3E713DBA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23E87C-4EB0-4095-B217-0D8BE9E58BA2}">
      <dsp:nvSpPr>
        <dsp:cNvPr id="0" name=""/>
        <dsp:cNvSpPr/>
      </dsp:nvSpPr>
      <dsp:spPr>
        <a:xfrm rot="5400000">
          <a:off x="-110921" y="113292"/>
          <a:ext cx="739476" cy="517633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1</a:t>
          </a:r>
          <a:endParaRPr lang="vi-VN" sz="1500" kern="1200"/>
        </a:p>
      </dsp:txBody>
      <dsp:txXfrm rot="-5400000">
        <a:off x="1" y="261188"/>
        <a:ext cx="517633" cy="221843"/>
      </dsp:txXfrm>
    </dsp:sp>
    <dsp:sp modelId="{8E03161E-FE81-459D-B154-BF075EFAEB3D}">
      <dsp:nvSpPr>
        <dsp:cNvPr id="0" name=""/>
        <dsp:cNvSpPr/>
      </dsp:nvSpPr>
      <dsp:spPr>
        <a:xfrm rot="5400000">
          <a:off x="3737501" y="-3219410"/>
          <a:ext cx="480659" cy="6920395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Giới thiệu vấn đề</a:t>
          </a:r>
          <a:endParaRPr lang="vi-V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7633" y="23922"/>
        <a:ext cx="6896931" cy="433731"/>
      </dsp:txXfrm>
    </dsp:sp>
    <dsp:sp modelId="{22D8DE5C-4B1F-42BD-BE24-E810F7D35933}">
      <dsp:nvSpPr>
        <dsp:cNvPr id="0" name=""/>
        <dsp:cNvSpPr/>
      </dsp:nvSpPr>
      <dsp:spPr>
        <a:xfrm rot="5400000">
          <a:off x="-110921" y="752197"/>
          <a:ext cx="739476" cy="517633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50000"/>
              <a:hueOff val="0"/>
              <a:satOff val="-10844"/>
              <a:lumOff val="17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2</a:t>
          </a:r>
          <a:endParaRPr lang="vi-VN" sz="1500" kern="1200"/>
        </a:p>
      </dsp:txBody>
      <dsp:txXfrm rot="-5400000">
        <a:off x="1" y="900093"/>
        <a:ext cx="517633" cy="221843"/>
      </dsp:txXfrm>
    </dsp:sp>
    <dsp:sp modelId="{BE604086-0059-4C8D-8555-FB3DE67E7787}">
      <dsp:nvSpPr>
        <dsp:cNvPr id="0" name=""/>
        <dsp:cNvSpPr/>
      </dsp:nvSpPr>
      <dsp:spPr>
        <a:xfrm rot="5400000">
          <a:off x="3737501" y="-2578592"/>
          <a:ext cx="480659" cy="6920395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shade val="50000"/>
              <a:hueOff val="0"/>
              <a:satOff val="-10540"/>
              <a:lumOff val="15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Tổng quan về tập dữ liệu</a:t>
          </a:r>
          <a:endParaRPr lang="vi-VN" sz="2000" b="1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7633" y="664740"/>
        <a:ext cx="6896931" cy="433731"/>
      </dsp:txXfrm>
    </dsp:sp>
    <dsp:sp modelId="{4BB84826-93DE-4231-B999-A6E44B5A0CFD}">
      <dsp:nvSpPr>
        <dsp:cNvPr id="0" name=""/>
        <dsp:cNvSpPr/>
      </dsp:nvSpPr>
      <dsp:spPr>
        <a:xfrm rot="5400000">
          <a:off x="-110921" y="1391102"/>
          <a:ext cx="739476" cy="517633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50000"/>
              <a:hueOff val="0"/>
              <a:satOff val="-21688"/>
              <a:lumOff val="351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3</a:t>
          </a:r>
          <a:endParaRPr lang="vi-VN" sz="1500" kern="1200"/>
        </a:p>
      </dsp:txBody>
      <dsp:txXfrm rot="-5400000">
        <a:off x="1" y="1538998"/>
        <a:ext cx="517633" cy="221843"/>
      </dsp:txXfrm>
    </dsp:sp>
    <dsp:sp modelId="{70910540-7777-4960-A621-D0F6E4A888B5}">
      <dsp:nvSpPr>
        <dsp:cNvPr id="0" name=""/>
        <dsp:cNvSpPr/>
      </dsp:nvSpPr>
      <dsp:spPr>
        <a:xfrm rot="5400000">
          <a:off x="3737501" y="-1939686"/>
          <a:ext cx="480659" cy="6920395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shade val="50000"/>
              <a:hueOff val="0"/>
              <a:satOff val="-21080"/>
              <a:lumOff val="318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1" kern="1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Trực quan hóa dữ liệu</a:t>
          </a:r>
          <a:endParaRPr lang="vi-V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7633" y="1303646"/>
        <a:ext cx="6896931" cy="433731"/>
      </dsp:txXfrm>
    </dsp:sp>
    <dsp:sp modelId="{E77C5687-EC79-4A56-A8ED-54835EF2746C}">
      <dsp:nvSpPr>
        <dsp:cNvPr id="0" name=""/>
        <dsp:cNvSpPr/>
      </dsp:nvSpPr>
      <dsp:spPr>
        <a:xfrm rot="5400000">
          <a:off x="-110921" y="2030008"/>
          <a:ext cx="739476" cy="517633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50000"/>
              <a:hueOff val="0"/>
              <a:satOff val="-32532"/>
              <a:lumOff val="5277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4</a:t>
          </a:r>
          <a:endParaRPr lang="vi-VN" sz="1500" kern="1200"/>
        </a:p>
      </dsp:txBody>
      <dsp:txXfrm rot="-5400000">
        <a:off x="1" y="2177904"/>
        <a:ext cx="517633" cy="221843"/>
      </dsp:txXfrm>
    </dsp:sp>
    <dsp:sp modelId="{E2E348AB-4470-42DF-8353-77CC29629CA5}">
      <dsp:nvSpPr>
        <dsp:cNvPr id="0" name=""/>
        <dsp:cNvSpPr/>
      </dsp:nvSpPr>
      <dsp:spPr>
        <a:xfrm rot="5400000">
          <a:off x="3737501" y="-1300781"/>
          <a:ext cx="480659" cy="6920395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shade val="50000"/>
              <a:hueOff val="0"/>
              <a:satOff val="-31620"/>
              <a:lumOff val="47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1" kern="12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rPr>
            <a:t>Tiền xử lý dữ liệu</a:t>
          </a:r>
          <a:endParaRPr lang="vi-V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7633" y="1942551"/>
        <a:ext cx="6896931" cy="433731"/>
      </dsp:txXfrm>
    </dsp:sp>
    <dsp:sp modelId="{550BB7E3-D223-4E80-950A-81310E80084E}">
      <dsp:nvSpPr>
        <dsp:cNvPr id="0" name=""/>
        <dsp:cNvSpPr/>
      </dsp:nvSpPr>
      <dsp:spPr>
        <a:xfrm rot="5400000">
          <a:off x="-110921" y="2668913"/>
          <a:ext cx="739476" cy="517633"/>
        </a:xfrm>
        <a:prstGeom prst="chevron">
          <a:avLst/>
        </a:prstGeom>
        <a:solidFill>
          <a:schemeClr val="accent2">
            <a:lumMod val="20000"/>
            <a:lumOff val="80000"/>
          </a:schemeClr>
        </a:solidFill>
        <a:ln w="12700" cap="flat" cmpd="sng" algn="ctr">
          <a:solidFill>
            <a:schemeClr val="accent2">
              <a:shade val="50000"/>
              <a:hueOff val="0"/>
              <a:satOff val="-21688"/>
              <a:lumOff val="351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</a:t>
          </a:r>
          <a:endParaRPr lang="vi-VN" sz="1500" kern="1200"/>
        </a:p>
      </dsp:txBody>
      <dsp:txXfrm rot="-5400000">
        <a:off x="1" y="2816809"/>
        <a:ext cx="517633" cy="221843"/>
      </dsp:txXfrm>
    </dsp:sp>
    <dsp:sp modelId="{F11D2583-51ED-4D53-AED4-48DE51F2E3CA}">
      <dsp:nvSpPr>
        <dsp:cNvPr id="0" name=""/>
        <dsp:cNvSpPr/>
      </dsp:nvSpPr>
      <dsp:spPr>
        <a:xfrm rot="5400000">
          <a:off x="3737501" y="-661876"/>
          <a:ext cx="480659" cy="6920395"/>
        </a:xfrm>
        <a:prstGeom prst="round2Same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2700" cap="flat" cmpd="sng" algn="ctr">
          <a:solidFill>
            <a:schemeClr val="accent2">
              <a:shade val="50000"/>
              <a:hueOff val="0"/>
              <a:satOff val="-21080"/>
              <a:lumOff val="318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Huấn luyện mô hình</a:t>
          </a:r>
          <a:endParaRPr lang="vi-V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7633" y="2581456"/>
        <a:ext cx="6896931" cy="433731"/>
      </dsp:txXfrm>
    </dsp:sp>
    <dsp:sp modelId="{49E4ABE3-95F7-4878-93D1-80A8EF14C091}">
      <dsp:nvSpPr>
        <dsp:cNvPr id="0" name=""/>
        <dsp:cNvSpPr/>
      </dsp:nvSpPr>
      <dsp:spPr>
        <a:xfrm rot="5400000">
          <a:off x="-110921" y="3307818"/>
          <a:ext cx="739476" cy="517633"/>
        </a:xfrm>
        <a:prstGeom prst="chevron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shade val="50000"/>
              <a:hueOff val="0"/>
              <a:satOff val="-10844"/>
              <a:lumOff val="17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6</a:t>
          </a:r>
          <a:endParaRPr lang="vi-VN" sz="1500" kern="1200"/>
        </a:p>
      </dsp:txBody>
      <dsp:txXfrm rot="-5400000">
        <a:off x="1" y="3455714"/>
        <a:ext cx="517633" cy="221843"/>
      </dsp:txXfrm>
    </dsp:sp>
    <dsp:sp modelId="{AAD4172C-396D-4D7D-BA23-3CF3E713DBA0}">
      <dsp:nvSpPr>
        <dsp:cNvPr id="0" name=""/>
        <dsp:cNvSpPr/>
      </dsp:nvSpPr>
      <dsp:spPr>
        <a:xfrm rot="5400000">
          <a:off x="3737501" y="-22970"/>
          <a:ext cx="480659" cy="6920395"/>
        </a:xfrm>
        <a:prstGeom prst="round2SameRect">
          <a:avLst/>
        </a:prstGeom>
        <a:solidFill>
          <a:schemeClr val="accent2">
            <a:lumMod val="40000"/>
            <a:lumOff val="60000"/>
            <a:alpha val="90000"/>
          </a:schemeClr>
        </a:solidFill>
        <a:ln w="12700" cap="flat" cmpd="sng" algn="ctr">
          <a:solidFill>
            <a:schemeClr val="accent2">
              <a:shade val="50000"/>
              <a:hueOff val="0"/>
              <a:satOff val="-10540"/>
              <a:lumOff val="159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000" b="1" kern="1200">
              <a:latin typeface="Times New Roman" panose="02020603050405020304" pitchFamily="18" charset="0"/>
              <a:cs typeface="Times New Roman" panose="02020603050405020304" pitchFamily="18" charset="0"/>
            </a:rPr>
            <a:t>Đánh giá và triển khai mô hình</a:t>
          </a:r>
          <a:endParaRPr lang="vi-VN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517633" y="3220362"/>
        <a:ext cx="6896931" cy="4337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58851" y="2130428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1A11BD52-C6D0-FEB1-53FF-2418F79604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812800" y="6245225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3D23A8-C183-4868-85C0-69958209CDF3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A661F3A-5EFF-1EB4-A96B-760637892A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8A81391-F8F1-5760-A813-14A059FF88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955617" y="6230939"/>
            <a:ext cx="2844800" cy="5492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AF175F-9A0E-4B89-89CF-C9F4BAEFE8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99426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45A06A2-0B95-A0C0-0B48-27D2E6859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35F53-1C02-4FA9-A610-6BFB6A041423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612551-7E80-3CFA-549D-C8CF43F4E4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C4CB979-9946-8E99-8150-F0043EE449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2A78F-7859-464E-B136-3448CDB6097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0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282578"/>
            <a:ext cx="2743200" cy="6042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82578"/>
            <a:ext cx="8026400" cy="6042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5044ADE-9948-1332-3A32-56AB02A1E8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0340A9-78A1-4B55-BDD2-A23D8C888AC3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B6E53-A78A-EE3B-4D85-DEE2944DD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6ED4AC7-FCB2-D707-2534-46B72AF47F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1B9BE-F4B9-4092-BDE7-4811DED7395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22064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EAB53-327E-4220-A7C8-79A6407182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9784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4F63AB-74FF-4D4D-9C96-7E67E70BF8F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3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88ED3-DC84-4DB0-B233-29AE8689A18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04148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9D017-4D2B-4917-98EC-EFDC1350D1A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3522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7F60C-663B-45B5-8BAA-0CD5F56CC8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7981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BD403-5F74-427A-8423-78614D45D9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9417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445B6F-8FF7-4085-BE97-4B03885D15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22747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644C7-8C57-4BC2-BD31-5EE7CB8540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014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A606F0-BD06-9404-6A6E-4E8805C59F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77A3F-79C5-46D3-901B-174418F9F651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BC02903-BC6F-B0E9-777E-1B519FBD86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82C8BC-FC3D-5442-4FF3-C52C420040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B9B1CE-2DE2-44EF-BA35-8FB054A892C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96735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64E658-6E24-430E-B2BE-9BADE50134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101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5476-CA43-47FE-BA67-73FA2851AFC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1421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C5CE5-D93D-42E1-A365-D1BB034BB8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55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16661A3-D686-95A9-B9C9-94B51AFAB2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67FF12-0363-4547-A3A8-8E9EE83443EE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9BDE54-CB94-CCB7-BCC0-6A0DB0B518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28AA3C-C1DA-BB95-69FA-B77DAC36C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E668D-803A-4E8E-A7D7-E785187ADE7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0981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33538"/>
            <a:ext cx="53848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0" y="1633538"/>
            <a:ext cx="5384800" cy="4691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847CAD-4BC1-3FD0-16C6-823B88371C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1D37D-AF67-41B4-B72E-189CAAB04945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48E80B-E8EB-F011-8908-DA906AE9A5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A1E195-FCB6-9C01-F775-069A3332BE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C20F94-AF18-4F4B-B86A-16AC4EDF777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393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8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9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9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451B09A-E845-7CB9-DE8D-66D8DEFE8F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A212DE-0034-4F28-AEE6-79A115AE610A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44D1AE8-D831-ACC7-96F6-7ACC9B94E6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57384D7-1F27-9EAE-D744-13A9337B67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4E7260-D549-4B8D-9FF5-CB8FFAB2536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62799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658B533-F432-E6EE-CD6D-1894B0899A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CEDA8-2F11-4819-9CE8-E21ABE776101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3FF420E-8E9D-399C-D397-8F2DADF250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56ADB3D-945C-0004-BDD3-DBD27C0447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E8602-245A-4C82-90B9-117DE6B10E9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9349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7727734-E7B3-2353-B88F-B9B2A1B76E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386D58-86C9-4F72-A108-08FFA79D77DE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A1BE1AF-468E-48DE-4B58-3BD036B2F0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CD4DBA4-68CA-46D5-9FA9-2701AED445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40C13-B1BD-4EA8-A1BF-07EDC0F8219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119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4DAE32-E458-7040-9677-48A585A6AC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1EACE4-9FD2-433C-835D-F8E4A48528BE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0510F-92AE-2132-38DD-0C36032F2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5AB9F-D317-7557-B011-95C0A79A68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C93AF9-5F5B-40AC-8584-355528F43C1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180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9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778EE0-4265-8540-6C70-34C16F6CCD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20321E-B933-437E-96F2-2F8087D34098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6C08D6-4AE3-0791-54BB-9468815F75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95A90A-5D65-0EFA-86FB-B81D76F50B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A465FB-D835-48E6-8C1F-73AB4B35B54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06621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091648A-4939-8F3C-4128-DB6CD3FCE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36800" y="282576"/>
            <a:ext cx="94488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C4F4412-86A9-D963-C787-BEB3E542E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633538"/>
            <a:ext cx="10972800" cy="469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BA4E6DC-5387-E12E-2583-67820C9D7AA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78563"/>
            <a:ext cx="2641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fld id="{DE37C138-F0F9-485B-8E75-AFB8435B30DC}" type="datetimeFigureOut">
              <a:rPr lang="en-US" altLang="ja-JP"/>
              <a:pPr>
                <a:defRPr/>
              </a:pPr>
              <a:t>11/8/2024</a:t>
            </a:fld>
            <a:endParaRPr lang="en-US" altLang="ja-JP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F4CAE6-A051-DCB0-D29F-F14F412B836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25851" y="62833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pitchFamily="50" charset="-128"/>
                <a:cs typeface="Arial" charset="0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39F4447-602B-AD14-8EDD-57B3407F51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940800" y="6226175"/>
            <a:ext cx="2844800" cy="5540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9541138-3896-4B87-A021-1F59E3C3EF2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996633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6633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900" kern="1200">
          <a:solidFill>
            <a:srgbClr val="000066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600" kern="1200">
          <a:solidFill>
            <a:srgbClr val="000066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200" kern="1200">
          <a:solidFill>
            <a:srgbClr val="000066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 kern="1200">
          <a:solidFill>
            <a:srgbClr val="000066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 kern="1200">
          <a:solidFill>
            <a:srgbClr val="000066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FFC55-A7E0-43C6-B48A-D297196E04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791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-model.onrender.com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CDA1651-B184-4C83-9729-35D701BE495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305050" y="537865"/>
            <a:ext cx="7581900" cy="4419600"/>
          </a:xfrm>
        </p:spPr>
        <p:txBody>
          <a:bodyPr/>
          <a:lstStyle/>
          <a:p>
            <a:pPr lvl="0" algn="ctr"/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GIÁO DỤC VÀ ĐÀO TẠO</a:t>
            </a:r>
            <a:b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ĐẠI HỌC CẦN THƠ</a:t>
            </a:r>
            <a:br>
              <a:rPr lang="vi-VN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TRƯỜNG CÔNG NGHỆ THÔNG TIN &amp; TRUYỀN THÔNG</a:t>
            </a:r>
            <a:b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HỌC PHẦN KHAI KHOÁNG DỮ LIỆU</a:t>
            </a:r>
            <a:b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1800">
                <a:solidFill>
                  <a:srgbClr val="00B0F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500" u="sng">
                <a:solidFill>
                  <a:srgbClr val="0033C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ĐỀ TÀI:</a:t>
            </a:r>
            <a:br>
              <a:rPr lang="en-US" sz="2500" u="sng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r>
              <a:rPr lang="en-US" sz="2500" b="1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Phân tích tập dữ liệu Car Insurance </a:t>
            </a:r>
            <a:br>
              <a:rPr lang="vi-VN" sz="1800" u="sng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vi-VN" sz="1800" u="sng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</a:br>
            <a:br>
              <a:rPr lang="vi-VN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7068312" y="44958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NHÓM: </a:t>
            </a:r>
            <a:r>
              <a:rPr lang="en-US" b="1" i="1" u="sng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kumimoji="0" lang="en-US" sz="1800" b="1" i="1" u="none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Sinh viên thực hiện: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Lê Nguyễn Thái Tuấn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kumimoji="0" lang="vi-VN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B2113346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4648201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sng" strike="noStrike" kern="1200" cap="none" spc="0" normalizeH="0" baseline="0" noProof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 HƯỚNG DẪN: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Gv. Lưu Tiến Đạo</a:t>
            </a:r>
            <a:endParaRPr kumimoji="0" lang="vi-VN" sz="1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FF0AD-1311-2E7E-FEA6-84F96EC3A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ED438E-60F3-C110-5250-FB962D46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77" y="2207526"/>
            <a:ext cx="6781800" cy="40576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F0BA17-BEA5-C16D-43D0-8104EC10C627}"/>
              </a:ext>
            </a:extLst>
          </p:cNvPr>
          <p:cNvSpPr txBox="1"/>
          <p:nvPr/>
        </p:nvSpPr>
        <p:spPr>
          <a:xfrm>
            <a:off x="586854" y="2388358"/>
            <a:ext cx="38759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/>
              <a:t>Số lượng khách hàng </a:t>
            </a:r>
            <a:r>
              <a:rPr lang="vi-VN" sz="2000" b="1"/>
              <a:t>không yêu cầu bồi thường </a:t>
            </a:r>
            <a:r>
              <a:rPr lang="vi-VN" sz="2000"/>
              <a:t>chiếm </a:t>
            </a:r>
            <a:r>
              <a:rPr lang="vi-VN" sz="2000" b="1"/>
              <a:t>6</a:t>
            </a:r>
            <a:r>
              <a:rPr lang="en-US" sz="2000" b="1"/>
              <a:t>5</a:t>
            </a:r>
            <a:r>
              <a:rPr lang="vi-VN" sz="2000" b="1"/>
              <a:t>.%</a:t>
            </a:r>
            <a:r>
              <a:rPr lang="vi-VN" sz="2000"/>
              <a:t> trong khi số lượng khách hàng </a:t>
            </a:r>
            <a:r>
              <a:rPr lang="vi-VN" sz="2000" b="1"/>
              <a:t>yêu cầu bồi thường</a:t>
            </a:r>
            <a:r>
              <a:rPr lang="vi-VN" sz="2000"/>
              <a:t> chỉ chiếm </a:t>
            </a:r>
            <a:r>
              <a:rPr lang="vi-VN" sz="2000" b="1"/>
              <a:t>3</a:t>
            </a:r>
            <a:r>
              <a:rPr lang="en-US" sz="2000" b="1"/>
              <a:t>5</a:t>
            </a:r>
            <a:r>
              <a:rPr lang="vi-VN" sz="2000" b="1"/>
              <a:t>%</a:t>
            </a:r>
            <a:r>
              <a:rPr lang="en-US" sz="2000" b="1"/>
              <a:t>, tập dữ liệu có vẻ mất cân bằng nhưng trong tầm tạm chấp nhận được</a:t>
            </a:r>
            <a:endParaRPr lang="en-US" sz="20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EB963-4F57-F6B8-CC3B-58E5FF94A9CC}"/>
              </a:ext>
            </a:extLst>
          </p:cNvPr>
          <p:cNvSpPr txBox="1"/>
          <p:nvPr/>
        </p:nvSpPr>
        <p:spPr bwMode="auto">
          <a:xfrm>
            <a:off x="1973083" y="464024"/>
            <a:ext cx="5164695" cy="6585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Trực quan hóa dữ liệu</a:t>
            </a:r>
            <a:endParaRPr lang="en-US" sz="3200" b="1" kern="1200">
              <a:solidFill>
                <a:srgbClr val="996633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40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3D26A-F577-5100-D4C6-CD7A20B82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CF618F-FDD5-25C5-720E-DE7E1983E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872" y="1924334"/>
            <a:ext cx="6852101" cy="4101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564449-C81B-61AF-10C3-C2448324BC9D}"/>
              </a:ext>
            </a:extLst>
          </p:cNvPr>
          <p:cNvSpPr txBox="1"/>
          <p:nvPr/>
        </p:nvSpPr>
        <p:spPr>
          <a:xfrm>
            <a:off x="436728" y="2306472"/>
            <a:ext cx="429904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/>
              <a:t>OUTCOME</a:t>
            </a:r>
            <a:r>
              <a:rPr lang="vi-VN" sz="2000"/>
              <a:t> có tương quan âm với</a:t>
            </a:r>
            <a:r>
              <a:rPr lang="en-US" sz="2000"/>
              <a:t> </a:t>
            </a:r>
            <a:r>
              <a:rPr lang="vi-VN" sz="2000" b="1"/>
              <a:t>AGE</a:t>
            </a:r>
            <a:r>
              <a:rPr lang="vi-VN" sz="2000"/>
              <a:t>,</a:t>
            </a:r>
            <a:r>
              <a:rPr lang="en-US" sz="2000"/>
              <a:t>DRIVING_EXPERIENCE</a:t>
            </a:r>
            <a:r>
              <a:rPr lang="vi-VN" sz="2000"/>
              <a:t> </a:t>
            </a:r>
            <a:r>
              <a:rPr lang="vi-VN" sz="2000" b="1"/>
              <a:t>INCOME</a:t>
            </a:r>
            <a:r>
              <a:rPr lang="vi-VN" sz="2000"/>
              <a:t>, </a:t>
            </a:r>
            <a:r>
              <a:rPr lang="vi-VN" sz="2000" b="1"/>
              <a:t>CREDIT_SCORE</a:t>
            </a:r>
            <a:r>
              <a:rPr lang="vi-VN" sz="2000"/>
              <a:t>, và một số biến khác, điều này có thể chỉ ra rằng những người có độ tuổi cao hơn, thu nhập cao hơn,</a:t>
            </a:r>
            <a:r>
              <a:rPr lang="en-US" sz="2000"/>
              <a:t>nhiều năm kinh nghiệm lái xe</a:t>
            </a:r>
            <a:r>
              <a:rPr lang="vi-VN" sz="2000"/>
              <a:t> và điểm tín dụng tốt hơn có xu hướng ít gặp phải yêu cầu bồi thường bảo hiểm (OUTCOME = 0).</a:t>
            </a:r>
            <a:endParaRPr 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28897-76A9-764A-5FFF-6D3655E90793}"/>
              </a:ext>
            </a:extLst>
          </p:cNvPr>
          <p:cNvSpPr txBox="1"/>
          <p:nvPr/>
        </p:nvSpPr>
        <p:spPr bwMode="auto">
          <a:xfrm>
            <a:off x="1973083" y="464024"/>
            <a:ext cx="5164695" cy="6585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Trực quan hóa dữ liệu</a:t>
            </a:r>
            <a:endParaRPr lang="en-US" sz="3200" b="1" kern="1200">
              <a:solidFill>
                <a:srgbClr val="996633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1900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4BD68-F605-17BD-C8A4-DC5B37FF2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D3A405-FDC3-F436-9FA2-A31B8D048F6F}"/>
              </a:ext>
            </a:extLst>
          </p:cNvPr>
          <p:cNvSpPr txBox="1"/>
          <p:nvPr/>
        </p:nvSpPr>
        <p:spPr bwMode="auto">
          <a:xfrm>
            <a:off x="2009254" y="521526"/>
            <a:ext cx="3687348" cy="694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 kern="1200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Tiền xử lí dữ liệu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02F4777-3097-4317-1EB9-CFDB291DC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0821" y="2247473"/>
            <a:ext cx="4325203" cy="973399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solidFill>
                  <a:schemeClr val="tx1"/>
                </a:solidFill>
              </a:rPr>
              <a:t>Xóa các cột không có ý nghĩa(Work, ID, Name), Salary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057F2F7-B617-E86D-E43C-583C11460467}"/>
              </a:ext>
            </a:extLst>
          </p:cNvPr>
          <p:cNvGrpSpPr/>
          <p:nvPr/>
        </p:nvGrpSpPr>
        <p:grpSpPr>
          <a:xfrm>
            <a:off x="6880747" y="2247473"/>
            <a:ext cx="4544704" cy="2990850"/>
            <a:chOff x="8015287" y="1933575"/>
            <a:chExt cx="3643312" cy="2990850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E55E46E-0D74-0DCB-9791-EBA8F68983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15287" y="1933575"/>
              <a:ext cx="1790700" cy="2990850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8FECDEC-AB34-D6EC-CE90-CBC3AE84C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772649" y="1952625"/>
              <a:ext cx="1885950" cy="2971800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6DBCC9C-AADB-0991-76CF-9C6882B5B9E0}"/>
              </a:ext>
            </a:extLst>
          </p:cNvPr>
          <p:cNvSpPr txBox="1"/>
          <p:nvPr/>
        </p:nvSpPr>
        <p:spPr>
          <a:xfrm>
            <a:off x="639348" y="3244591"/>
            <a:ext cx="538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Điền các giá trị bị thiếu: phương pháp </a:t>
            </a:r>
            <a:r>
              <a:rPr lang="en-US" sz="2000" b="1"/>
              <a:t>Mode</a:t>
            </a:r>
            <a:r>
              <a:rPr lang="en-US" sz="2000"/>
              <a:t>(cho các cột rời rạc) và </a:t>
            </a:r>
            <a:r>
              <a:rPr lang="en-US" sz="2000" b="1"/>
              <a:t>Mean</a:t>
            </a:r>
            <a:r>
              <a:rPr lang="en-US" sz="2000"/>
              <a:t>(cho các cột liên tục)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FDB331-6295-85F3-1D6F-D35F049567C0}"/>
              </a:ext>
            </a:extLst>
          </p:cNvPr>
          <p:cNvSpPr txBox="1"/>
          <p:nvPr/>
        </p:nvSpPr>
        <p:spPr>
          <a:xfrm>
            <a:off x="1632803" y="1516494"/>
            <a:ext cx="3116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Xử lí dữ liệu bị thiếu</a:t>
            </a:r>
          </a:p>
        </p:txBody>
      </p:sp>
    </p:spTree>
    <p:extLst>
      <p:ext uri="{BB962C8B-B14F-4D97-AF65-F5344CB8AC3E}">
        <p14:creationId xmlns:p14="http://schemas.microsoft.com/office/powerpoint/2010/main" val="2209208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6539A-FA9B-FCE2-9740-C6B697882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E5BA1A9-253F-7365-CA4A-909EC67BCD20}"/>
              </a:ext>
            </a:extLst>
          </p:cNvPr>
          <p:cNvGrpSpPr/>
          <p:nvPr/>
        </p:nvGrpSpPr>
        <p:grpSpPr>
          <a:xfrm>
            <a:off x="7158299" y="2516234"/>
            <a:ext cx="4032250" cy="2514762"/>
            <a:chOff x="7158299" y="2175040"/>
            <a:chExt cx="4032250" cy="251476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530F5-D63B-77D6-4336-D5CD00A7053F}"/>
                </a:ext>
              </a:extLst>
            </p:cNvPr>
            <p:cNvGrpSpPr/>
            <p:nvPr/>
          </p:nvGrpSpPr>
          <p:grpSpPr>
            <a:xfrm>
              <a:off x="7158299" y="2175040"/>
              <a:ext cx="4032250" cy="1566861"/>
              <a:chOff x="6080125" y="2311518"/>
              <a:chExt cx="4032250" cy="156686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73F388CF-5FED-B347-723A-1DA8D067D7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080125" y="2311518"/>
                <a:ext cx="1962150" cy="155257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3F5F089C-C8D5-FB43-5F77-831EA6E54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35925" y="2325804"/>
                <a:ext cx="2076450" cy="1552575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DA0261D-2ED3-56B0-F2B6-F1128CDE4302}"/>
                </a:ext>
              </a:extLst>
            </p:cNvPr>
            <p:cNvGrpSpPr/>
            <p:nvPr/>
          </p:nvGrpSpPr>
          <p:grpSpPr>
            <a:xfrm>
              <a:off x="7158299" y="3718252"/>
              <a:ext cx="4032250" cy="971550"/>
              <a:chOff x="7158299" y="4335296"/>
              <a:chExt cx="3800475" cy="971550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9665C49-4E47-DD30-F15A-6C981D413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8299" y="4349584"/>
                <a:ext cx="2152650" cy="94297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BFEC6DC8-A0FD-42E3-6DA7-7E1106F2D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20449" y="4335296"/>
                <a:ext cx="1838325" cy="971550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C701343-93BB-1B81-29D5-0E745FA4D2DC}"/>
              </a:ext>
            </a:extLst>
          </p:cNvPr>
          <p:cNvSpPr txBox="1"/>
          <p:nvPr/>
        </p:nvSpPr>
        <p:spPr>
          <a:xfrm>
            <a:off x="777921" y="2661313"/>
            <a:ext cx="5199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000" b="1"/>
              <a:t>Label Encoding</a:t>
            </a:r>
            <a:r>
              <a:rPr lang="vi-VN" sz="2000"/>
              <a:t> là một phương pháp chuyển đổi các giá trị phân loại (categorical values) thành các giá trị số (numeric values) trong một tập dữ liệu,</a:t>
            </a:r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EE0153B-4255-463C-6974-9FB18B7A9A9A}"/>
              </a:ext>
            </a:extLst>
          </p:cNvPr>
          <p:cNvSpPr txBox="1"/>
          <p:nvPr/>
        </p:nvSpPr>
        <p:spPr>
          <a:xfrm>
            <a:off x="1632803" y="1516494"/>
            <a:ext cx="311661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>
                <a:solidFill>
                  <a:srgbClr val="0070C0"/>
                </a:solidFill>
              </a:rPr>
              <a:t>Mã hóa dữ liệu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FDA966-51A2-1DAC-BE4F-892ED0A5E635}"/>
              </a:ext>
            </a:extLst>
          </p:cNvPr>
          <p:cNvSpPr txBox="1"/>
          <p:nvPr/>
        </p:nvSpPr>
        <p:spPr bwMode="auto">
          <a:xfrm>
            <a:off x="2009254" y="521526"/>
            <a:ext cx="3687348" cy="69487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 kern="1200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Tiền xử lí dữ liệu</a:t>
            </a:r>
          </a:p>
        </p:txBody>
      </p:sp>
    </p:spTree>
    <p:extLst>
      <p:ext uri="{BB962C8B-B14F-4D97-AF65-F5344CB8AC3E}">
        <p14:creationId xmlns:p14="http://schemas.microsoft.com/office/powerpoint/2010/main" val="663047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764A3-ED0D-9A90-CB1E-9F401226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155A4C0-ECC6-D45B-2EFF-CBA21A1D11E2}"/>
              </a:ext>
            </a:extLst>
          </p:cNvPr>
          <p:cNvSpPr txBox="1"/>
          <p:nvPr/>
        </p:nvSpPr>
        <p:spPr bwMode="auto">
          <a:xfrm>
            <a:off x="1950113" y="452063"/>
            <a:ext cx="4145887" cy="804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Huấn luyện mô hình</a:t>
            </a:r>
            <a:endParaRPr lang="en-US" sz="3200" b="1" kern="1200">
              <a:solidFill>
                <a:srgbClr val="996633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6EDC5-A06F-A66E-36E9-CEBDC82F9C62}"/>
              </a:ext>
            </a:extLst>
          </p:cNvPr>
          <p:cNvSpPr txBox="1"/>
          <p:nvPr/>
        </p:nvSpPr>
        <p:spPr>
          <a:xfrm>
            <a:off x="559557" y="1904806"/>
            <a:ext cx="5691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Chia tập dữ liệu: Phương pháp HoldOut(75/25)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F7A0-54CC-71A0-F612-CCA85A13FD78}"/>
              </a:ext>
            </a:extLst>
          </p:cNvPr>
          <p:cNvSpPr txBox="1"/>
          <p:nvPr/>
        </p:nvSpPr>
        <p:spPr>
          <a:xfrm>
            <a:off x="559558" y="2694907"/>
            <a:ext cx="4735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Chuẩn hóa dữ liệu: MinMaxScaler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4BDAB1-474B-AE10-9CBA-530C309868EF}"/>
              </a:ext>
            </a:extLst>
          </p:cNvPr>
          <p:cNvSpPr txBox="1"/>
          <p:nvPr/>
        </p:nvSpPr>
        <p:spPr>
          <a:xfrm>
            <a:off x="559557" y="3371155"/>
            <a:ext cx="4735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Tiêu chí đánh giá: Độ chính xác, ma trận nhầm lẫn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6446F1-6332-2B59-039A-2B8635224089}"/>
              </a:ext>
            </a:extLst>
          </p:cNvPr>
          <p:cNvSpPr txBox="1"/>
          <p:nvPr/>
        </p:nvSpPr>
        <p:spPr>
          <a:xfrm>
            <a:off x="559557" y="4489693"/>
            <a:ext cx="4844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Các thuật toán sử dụng:KNN, Decision Tree, Random Forest, AdaBoosting, Gradient Boosting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86C6C2-FAF7-D99C-5315-03B871345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7239" y="2011423"/>
            <a:ext cx="5467063" cy="37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05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81AEE-224F-FD10-ED6C-E8A31AE94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257975B-B580-0E20-0738-6962B35C8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481" y="2057400"/>
            <a:ext cx="6172200" cy="3749611"/>
          </a:xfrm>
          <a:prstGeom prst="rect">
            <a:avLst/>
          </a:prstGeo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67274B3-1456-20A3-5896-FEE8C4001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3932767" cy="3811588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Các mô hình hoạt động tương đối tốt.</a:t>
            </a:r>
          </a:p>
          <a:p>
            <a:r>
              <a:rPr lang="vi-VN" sz="2000" b="1">
                <a:solidFill>
                  <a:schemeClr val="tx1"/>
                </a:solidFill>
              </a:rPr>
              <a:t>AdaBoost</a:t>
            </a:r>
            <a:r>
              <a:rPr lang="vi-VN" sz="2000">
                <a:solidFill>
                  <a:schemeClr val="tx1"/>
                </a:solidFill>
              </a:rPr>
              <a:t> có độ chính xác cao nhất (0.85), tiếp theo là </a:t>
            </a:r>
            <a:r>
              <a:rPr lang="vi-VN" sz="2000" b="1">
                <a:solidFill>
                  <a:schemeClr val="tx1"/>
                </a:solidFill>
              </a:rPr>
              <a:t>Decision Tree</a:t>
            </a:r>
            <a:r>
              <a:rPr lang="vi-VN" sz="2000">
                <a:solidFill>
                  <a:schemeClr val="tx1"/>
                </a:solidFill>
              </a:rPr>
              <a:t>, </a:t>
            </a:r>
            <a:r>
              <a:rPr lang="vi-VN" sz="2000" b="1">
                <a:solidFill>
                  <a:schemeClr val="tx1"/>
                </a:solidFill>
              </a:rPr>
              <a:t>Random Forest</a:t>
            </a:r>
            <a:r>
              <a:rPr lang="vi-VN" sz="2000">
                <a:solidFill>
                  <a:schemeClr val="tx1"/>
                </a:solidFill>
              </a:rPr>
              <a:t>, và </a:t>
            </a:r>
            <a:r>
              <a:rPr lang="vi-VN" sz="2000" b="1">
                <a:solidFill>
                  <a:schemeClr val="tx1"/>
                </a:solidFill>
              </a:rPr>
              <a:t>GBM</a:t>
            </a:r>
            <a:r>
              <a:rPr lang="vi-VN" sz="2000">
                <a:solidFill>
                  <a:schemeClr val="tx1"/>
                </a:solidFill>
              </a:rPr>
              <a:t> đều đạt độ chính xác 0.84. Mô hình </a:t>
            </a:r>
            <a:r>
              <a:rPr lang="vi-VN" sz="2000" b="1">
                <a:solidFill>
                  <a:schemeClr val="tx1"/>
                </a:solidFill>
              </a:rPr>
              <a:t>KNN</a:t>
            </a:r>
            <a:r>
              <a:rPr lang="vi-VN" sz="2000">
                <a:solidFill>
                  <a:schemeClr val="tx1"/>
                </a:solidFill>
              </a:rPr>
              <a:t> có độ chính xác thấp nhất trong số các mô hình được so sánh với giá trị 0.8.</a:t>
            </a:r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97C6B-C9D7-B310-7459-8B97FFF3B93C}"/>
              </a:ext>
            </a:extLst>
          </p:cNvPr>
          <p:cNvSpPr txBox="1"/>
          <p:nvPr/>
        </p:nvSpPr>
        <p:spPr bwMode="auto">
          <a:xfrm>
            <a:off x="1950113" y="452063"/>
            <a:ext cx="4145887" cy="80405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Huấn luyện mô hình</a:t>
            </a:r>
            <a:endParaRPr lang="en-US" sz="3200" b="1" kern="1200">
              <a:solidFill>
                <a:srgbClr val="996633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36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3BCF0-02D3-38E1-8D86-B6BC33273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A526BA2-D087-C800-9FFE-09F872BAB466}"/>
              </a:ext>
            </a:extLst>
          </p:cNvPr>
          <p:cNvSpPr txBox="1"/>
          <p:nvPr/>
        </p:nvSpPr>
        <p:spPr bwMode="auto">
          <a:xfrm>
            <a:off x="1945786" y="518614"/>
            <a:ext cx="6720541" cy="7199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 kern="1200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Đánh giá và triển khai mô hình</a:t>
            </a:r>
          </a:p>
        </p:txBody>
      </p:sp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903B6C1-40F8-040A-5561-270D34299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673" y="2410532"/>
            <a:ext cx="6172200" cy="2546031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CEEA37D-16E2-68F5-47DF-C2451E578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0549" y="2151225"/>
            <a:ext cx="4240884" cy="3811588"/>
          </a:xfrm>
        </p:spPr>
        <p:txBody>
          <a:bodyPr/>
          <a:lstStyle/>
          <a:p>
            <a:r>
              <a:rPr lang="vi-VN" sz="2000">
                <a:solidFill>
                  <a:schemeClr val="tx1"/>
                </a:solidFill>
              </a:rPr>
              <a:t>Mô hình </a:t>
            </a:r>
            <a:r>
              <a:rPr lang="vi-VN" sz="2000" b="1">
                <a:solidFill>
                  <a:schemeClr val="tx1"/>
                </a:solidFill>
              </a:rPr>
              <a:t>AdaBoost</a:t>
            </a:r>
            <a:r>
              <a:rPr lang="vi-VN" sz="2000">
                <a:solidFill>
                  <a:schemeClr val="tx1"/>
                </a:solidFill>
              </a:rPr>
              <a:t> đạt độ chính xác 0.8504, với </a:t>
            </a:r>
            <a:r>
              <a:rPr lang="vi-VN" sz="2000" b="1">
                <a:solidFill>
                  <a:schemeClr val="tx1"/>
                </a:solidFill>
              </a:rPr>
              <a:t>precision</a:t>
            </a:r>
            <a:r>
              <a:rPr lang="vi-VN" sz="2000">
                <a:solidFill>
                  <a:schemeClr val="tx1"/>
                </a:solidFill>
              </a:rPr>
              <a:t> cao cho lớp 0 (0.88) và lớp 1 (0.79). </a:t>
            </a:r>
            <a:r>
              <a:rPr lang="vi-VN" sz="2000" b="1">
                <a:solidFill>
                  <a:schemeClr val="tx1"/>
                </a:solidFill>
              </a:rPr>
              <a:t>Recall</a:t>
            </a:r>
            <a:r>
              <a:rPr lang="vi-VN" sz="2000">
                <a:solidFill>
                  <a:schemeClr val="tx1"/>
                </a:solidFill>
              </a:rPr>
              <a:t> cho lớp 0 là 0.91, trong khi lớp 1 là 0.71, cho thấy mô hình nhận diện tốt hơn lớp 0. F1-score của lớp 0 là 0.89, cao hơn lớp 1 (0.74). Các chỉ số trung bình (macro và weighted) đều phản ánh hiệu suất khá đồng đều của mô hình trên toàn bộ tập dữ liệu.</a:t>
            </a:r>
            <a:endParaRPr 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57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D8A0-2A34-D77A-D9B6-0AFCBCFBE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squares with numbers and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C79C8366-B894-4294-08F6-3B4627980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4240" y="1644879"/>
            <a:ext cx="6172200" cy="4728625"/>
          </a:xfrm>
          <a:prstGeom prst="rect">
            <a:avLst/>
          </a:prstGeom>
          <a:noFill/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D5F953-4381-80CC-723B-31BC38F18E91}"/>
              </a:ext>
            </a:extLst>
          </p:cNvPr>
          <p:cNvSpPr txBox="1"/>
          <p:nvPr/>
        </p:nvSpPr>
        <p:spPr bwMode="auto">
          <a:xfrm>
            <a:off x="1945786" y="518614"/>
            <a:ext cx="6720541" cy="7199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 kern="1200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Đánh giá và triển khai mô hình</a:t>
            </a:r>
          </a:p>
        </p:txBody>
      </p:sp>
    </p:spTree>
    <p:extLst>
      <p:ext uri="{BB962C8B-B14F-4D97-AF65-F5344CB8AC3E}">
        <p14:creationId xmlns:p14="http://schemas.microsoft.com/office/powerpoint/2010/main" val="926443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D708-29F6-22FE-DDDA-EED7227F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7BC5AD-57EB-F097-493B-2A5605B28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62" y="1589964"/>
            <a:ext cx="8829675" cy="4743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B654A6-8BAA-DF04-FE11-CDCC2DDE00BA}"/>
              </a:ext>
            </a:extLst>
          </p:cNvPr>
          <p:cNvSpPr txBox="1"/>
          <p:nvPr/>
        </p:nvSpPr>
        <p:spPr bwMode="auto">
          <a:xfrm>
            <a:off x="1945786" y="518614"/>
            <a:ext cx="6720541" cy="71991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 kern="1200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Đánh giá và triển khai mô hình</a:t>
            </a:r>
          </a:p>
        </p:txBody>
      </p:sp>
    </p:spTree>
    <p:extLst>
      <p:ext uri="{BB962C8B-B14F-4D97-AF65-F5344CB8AC3E}">
        <p14:creationId xmlns:p14="http://schemas.microsoft.com/office/powerpoint/2010/main" val="1328084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4742E-0D80-E46E-F342-5FE3020FA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4C5F82-6493-6039-DCDE-27D2F71AC5F8}"/>
              </a:ext>
            </a:extLst>
          </p:cNvPr>
          <p:cNvSpPr txBox="1"/>
          <p:nvPr/>
        </p:nvSpPr>
        <p:spPr bwMode="auto">
          <a:xfrm>
            <a:off x="1927178" y="-375314"/>
            <a:ext cx="6338403" cy="1600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 kern="1200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Đánh giá và triển khai mô hình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907E6B-22B3-F22F-97A7-031647A9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311" y="2221174"/>
            <a:ext cx="6172200" cy="3055238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F380DF9E-8061-29C8-6351-7F6311669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4024" y="2486375"/>
            <a:ext cx="4435523" cy="1098644"/>
          </a:xfrm>
        </p:spPr>
        <p:txBody>
          <a:bodyPr/>
          <a:lstStyle/>
          <a:p>
            <a:r>
              <a:rPr lang="en-US" sz="2000"/>
              <a:t>Triển khai Model với Flask và Render</a:t>
            </a:r>
          </a:p>
          <a:p>
            <a:r>
              <a:rPr lang="en-US" sz="2000">
                <a:hlinkClick r:id="rId3"/>
              </a:rPr>
              <a:t>https://web-model.onrender.com/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4769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A49E1B6-CF4C-6C71-65FB-65EF76B3D7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3318086"/>
              </p:ext>
            </p:extLst>
          </p:nvPr>
        </p:nvGraphicFramePr>
        <p:xfrm>
          <a:off x="2251881" y="2011680"/>
          <a:ext cx="7438029" cy="3938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5863E3-3B8C-150D-0A67-6C572CFCEA43}"/>
              </a:ext>
            </a:extLst>
          </p:cNvPr>
          <p:cNvSpPr txBox="1"/>
          <p:nvPr/>
        </p:nvSpPr>
        <p:spPr bwMode="auto">
          <a:xfrm>
            <a:off x="2131312" y="424788"/>
            <a:ext cx="2645832" cy="728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 kern="1200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Nội dung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テキスト ボックス 1">
            <a:extLst>
              <a:ext uri="{FF2B5EF4-FFF2-40B4-BE49-F238E27FC236}">
                <a16:creationId xmlns:a16="http://schemas.microsoft.com/office/drawing/2014/main" id="{EB1F6040-4FF5-FE8B-D474-3ED04C8C6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5626" y="2347913"/>
            <a:ext cx="8601075" cy="12001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29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6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2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000066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CÁM ƠN SỰ THEO DÕI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ja-JP" sz="3600" b="1">
                <a:solidFill>
                  <a:srgbClr val="FF0000"/>
                </a:solidFill>
                <a:latin typeface="Times New Roman" panose="02020603050405020304" pitchFamily="18" charset="0"/>
              </a:rPr>
              <a:t>CỦA THẦY </a:t>
            </a:r>
            <a:r>
              <a:rPr lang="en-US" altLang="ja-JP" sz="3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VÀ CÁC BẠN !</a:t>
            </a:r>
            <a:endParaRPr lang="ja-JP" altLang="en-US" sz="3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03BC4-19DF-4489-CC6D-ED32D41E5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2C23D88-6BB0-905E-D806-D4E9F61EDBEA}"/>
              </a:ext>
            </a:extLst>
          </p:cNvPr>
          <p:cNvSpPr txBox="1"/>
          <p:nvPr/>
        </p:nvSpPr>
        <p:spPr bwMode="auto">
          <a:xfrm>
            <a:off x="2131312" y="424788"/>
            <a:ext cx="2645832" cy="7286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 kern="1200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Nội dung</a:t>
            </a:r>
          </a:p>
        </p:txBody>
      </p:sp>
      <p:pic>
        <p:nvPicPr>
          <p:cNvPr id="1028" name="Picture 4" descr="Characters Claim Insurance Landing Page Template Stock Vector (Royalty  Free) 2008359902 | Shutterstock">
            <a:extLst>
              <a:ext uri="{FF2B5EF4-FFF2-40B4-BE49-F238E27FC236}">
                <a16:creationId xmlns:a16="http://schemas.microsoft.com/office/drawing/2014/main" id="{8AE0F5C0-702C-DDD7-10F5-B5EEDAF4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462" y="2187344"/>
            <a:ext cx="6172200" cy="345643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88DA5E-4C5D-AE3D-6982-431B95A5CF40}"/>
              </a:ext>
            </a:extLst>
          </p:cNvPr>
          <p:cNvSpPr txBox="1"/>
          <p:nvPr/>
        </p:nvSpPr>
        <p:spPr>
          <a:xfrm>
            <a:off x="648057" y="2187344"/>
            <a:ext cx="4129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000"/>
              <a:t>Các công ty bảo hiểm ô tô cần dự đoán </a:t>
            </a:r>
            <a:r>
              <a:rPr lang="en-US" sz="2000"/>
              <a:t>tỉ lệ </a:t>
            </a:r>
            <a:r>
              <a:rPr lang="vi-VN" sz="2000"/>
              <a:t>yêu cầu bồi thường</a:t>
            </a:r>
            <a:r>
              <a:rPr lang="en-US" sz="2000"/>
              <a:t> của khách hàng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002F5F-360B-8B09-2E65-21D6B4E7803E}"/>
              </a:ext>
            </a:extLst>
          </p:cNvPr>
          <p:cNvSpPr txBox="1"/>
          <p:nvPr/>
        </p:nvSpPr>
        <p:spPr>
          <a:xfrm>
            <a:off x="648057" y="3425391"/>
            <a:ext cx="4129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/>
              <a:t>Mục tiêu</a:t>
            </a:r>
            <a:r>
              <a:rPr lang="en-US" sz="2000"/>
              <a:t>: Xậy dựng được mô hình dự đoán được liệu khách hàng có yêu cầu khoảng bồi thường hay không?</a:t>
            </a:r>
          </a:p>
        </p:txBody>
      </p:sp>
    </p:spTree>
    <p:extLst>
      <p:ext uri="{BB962C8B-B14F-4D97-AF65-F5344CB8AC3E}">
        <p14:creationId xmlns:p14="http://schemas.microsoft.com/office/powerpoint/2010/main" val="4009623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6734-066A-1CC1-6DBE-9EF8E2E0A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4F14275-FC3A-D7D8-7B20-251AD5C21547}"/>
              </a:ext>
            </a:extLst>
          </p:cNvPr>
          <p:cNvSpPr txBox="1"/>
          <p:nvPr/>
        </p:nvSpPr>
        <p:spPr bwMode="auto">
          <a:xfrm>
            <a:off x="1815153" y="596897"/>
            <a:ext cx="5441826" cy="6124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rm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 kern="1200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Tổng quan về tập dữ liệu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E17EA9-D34A-752E-1D71-1C261F67C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526" y="1785938"/>
            <a:ext cx="4983832" cy="4475165"/>
          </a:xfrm>
          <a:prstGeom prst="rect">
            <a:avLst/>
          </a:prstGeom>
          <a:noFill/>
        </p:spPr>
      </p:pic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632BDE9-1205-7C1C-F9F3-5A2971CEBE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9" y="2057400"/>
            <a:ext cx="4536899" cy="2077872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Tập d</a:t>
            </a:r>
            <a:r>
              <a:rPr lang="vi-VN" sz="2000">
                <a:solidFill>
                  <a:schemeClr val="tx1"/>
                </a:solidFill>
              </a:rPr>
              <a:t>ữ liệu </a:t>
            </a:r>
            <a:r>
              <a:rPr lang="en-US" sz="2000">
                <a:solidFill>
                  <a:schemeClr val="tx1"/>
                </a:solidFill>
              </a:rPr>
              <a:t>gốc </a:t>
            </a:r>
            <a:r>
              <a:rPr lang="vi-VN" sz="2000">
                <a:solidFill>
                  <a:schemeClr val="tx1"/>
                </a:solidFill>
              </a:rPr>
              <a:t>bao gồm </a:t>
            </a:r>
            <a:r>
              <a:rPr lang="vi-VN" sz="2000" b="1">
                <a:solidFill>
                  <a:schemeClr val="tx1"/>
                </a:solidFill>
              </a:rPr>
              <a:t>10,000 bản ghi</a:t>
            </a:r>
            <a:r>
              <a:rPr lang="vi-VN" sz="2000">
                <a:solidFill>
                  <a:schemeClr val="tx1"/>
                </a:solidFill>
              </a:rPr>
              <a:t> về khách hàng trong ngành bảo hiểm xe, với </a:t>
            </a:r>
            <a:r>
              <a:rPr lang="vi-VN" sz="2000" b="1">
                <a:solidFill>
                  <a:schemeClr val="tx1"/>
                </a:solidFill>
              </a:rPr>
              <a:t>22 cột</a:t>
            </a:r>
            <a:r>
              <a:rPr lang="vi-VN" sz="2000">
                <a:solidFill>
                  <a:schemeClr val="tx1"/>
                </a:solidFill>
              </a:rPr>
              <a:t> đặc trưng, bao gồm cả thông tin cá nhân và lịch sử lái xe</a:t>
            </a:r>
            <a:r>
              <a:rPr lang="en-US" sz="2000">
                <a:solidFill>
                  <a:schemeClr val="tx1"/>
                </a:solidFill>
              </a:rPr>
              <a:t>, một số cột có các giá trị bị thiếu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F2A0A5-7F47-CB84-6FAF-8E25C6A1B1F6}"/>
              </a:ext>
            </a:extLst>
          </p:cNvPr>
          <p:cNvSpPr txBox="1"/>
          <p:nvPr/>
        </p:nvSpPr>
        <p:spPr>
          <a:xfrm>
            <a:off x="840319" y="4490113"/>
            <a:ext cx="45368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Nhãn là cột </a:t>
            </a:r>
            <a:r>
              <a:rPr lang="en-US" sz="2000" b="1"/>
              <a:t>Outcome</a:t>
            </a:r>
            <a:r>
              <a:rPr lang="en-US" sz="2000"/>
              <a:t> cho biết khách hàng có yêu cầu bồi thường hay không(1-0)</a:t>
            </a:r>
          </a:p>
        </p:txBody>
      </p:sp>
    </p:spTree>
    <p:extLst>
      <p:ext uri="{BB962C8B-B14F-4D97-AF65-F5344CB8AC3E}">
        <p14:creationId xmlns:p14="http://schemas.microsoft.com/office/powerpoint/2010/main" val="136299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3A5FD3-867C-3AE5-9B02-5B0E85DE4837}"/>
              </a:ext>
            </a:extLst>
          </p:cNvPr>
          <p:cNvSpPr txBox="1"/>
          <p:nvPr/>
        </p:nvSpPr>
        <p:spPr bwMode="auto">
          <a:xfrm>
            <a:off x="1973083" y="464024"/>
            <a:ext cx="5164695" cy="6585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Trực quan hóa dữ liệu</a:t>
            </a:r>
            <a:endParaRPr lang="en-US" sz="3200" b="1" kern="1200">
              <a:solidFill>
                <a:srgbClr val="996633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9CEFDC-9392-98C3-A064-36E8B3F82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711995"/>
            <a:ext cx="11534775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40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428FE-A295-5233-8CE5-3FC88A0B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ED7D3-274F-D111-2DB0-ABFD368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2630890"/>
            <a:ext cx="11669191" cy="3219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35302E-32FC-4D0C-2D99-930BBF21E02B}"/>
              </a:ext>
            </a:extLst>
          </p:cNvPr>
          <p:cNvSpPr txBox="1"/>
          <p:nvPr/>
        </p:nvSpPr>
        <p:spPr bwMode="auto">
          <a:xfrm>
            <a:off x="1973083" y="464024"/>
            <a:ext cx="5164695" cy="6585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Trực quan hóa dữ liệu</a:t>
            </a:r>
            <a:endParaRPr lang="en-US" sz="3200" b="1" kern="1200">
              <a:solidFill>
                <a:srgbClr val="996633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511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7B2DA-7540-2A13-98FB-26A4B2BDF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D185F2-D65F-F5DE-6711-BC99DEB0C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2926662"/>
            <a:ext cx="11439525" cy="3133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5DB240-398B-4C36-DD27-8A1674CF0EFA}"/>
              </a:ext>
            </a:extLst>
          </p:cNvPr>
          <p:cNvSpPr txBox="1"/>
          <p:nvPr/>
        </p:nvSpPr>
        <p:spPr bwMode="auto">
          <a:xfrm>
            <a:off x="1973083" y="464024"/>
            <a:ext cx="5164695" cy="6585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Trực quan hóa dữ liệu</a:t>
            </a:r>
            <a:endParaRPr lang="en-US" sz="3200" b="1" kern="1200">
              <a:solidFill>
                <a:srgbClr val="996633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24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23155-27CE-525B-6916-E231F5C7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823636-099B-9CF0-E8B9-39B46D18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323" y="2084696"/>
            <a:ext cx="6172200" cy="3765041"/>
          </a:xfrm>
          <a:prstGeom prst="rect">
            <a:avLst/>
          </a:prstGeom>
          <a:noFill/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DBD78FB-E9BF-2C84-3651-BCC822CD2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9251" y="2603310"/>
            <a:ext cx="4141114" cy="1900451"/>
          </a:xfrm>
        </p:spPr>
        <p:txBody>
          <a:bodyPr/>
          <a:lstStyle/>
          <a:p>
            <a:r>
              <a:rPr lang="en-US" sz="2000">
                <a:solidFill>
                  <a:schemeClr val="tx1"/>
                </a:solidFill>
              </a:rPr>
              <a:t>Cột </a:t>
            </a:r>
            <a:r>
              <a:rPr lang="en-US" sz="2000" b="1">
                <a:solidFill>
                  <a:schemeClr val="tx1"/>
                </a:solidFill>
              </a:rPr>
              <a:t>Credit_score </a:t>
            </a:r>
            <a:r>
              <a:rPr lang="en-US" sz="2000">
                <a:solidFill>
                  <a:schemeClr val="tx1"/>
                </a:solidFill>
              </a:rPr>
              <a:t>mang giá trị liên tục phân phối từ 0 tới 1, trong đó </a:t>
            </a:r>
            <a:r>
              <a:rPr lang="en-US" sz="2000" b="1">
                <a:solidFill>
                  <a:schemeClr val="tx1"/>
                </a:solidFill>
              </a:rPr>
              <a:t>0,4-0,6</a:t>
            </a:r>
            <a:r>
              <a:rPr lang="en-US" sz="2000">
                <a:solidFill>
                  <a:schemeClr val="tx1"/>
                </a:solidFill>
              </a:rPr>
              <a:t> là khoảng có nhiều giá trị nhất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1E34C-3411-268D-9A3C-49CC5EAD893F}"/>
              </a:ext>
            </a:extLst>
          </p:cNvPr>
          <p:cNvSpPr txBox="1"/>
          <p:nvPr/>
        </p:nvSpPr>
        <p:spPr bwMode="auto">
          <a:xfrm>
            <a:off x="1973083" y="464024"/>
            <a:ext cx="5164695" cy="6585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Trực quan hóa dữ liệu</a:t>
            </a:r>
            <a:endParaRPr lang="en-US" sz="3200" b="1" kern="1200">
              <a:solidFill>
                <a:srgbClr val="996633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0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1789-D36F-1129-9158-735FF950C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B7AE64D-B5CE-FCE3-2F27-A38FF6B8D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6400" y="2683100"/>
            <a:ext cx="4647820" cy="1491799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r>
              <a:rPr lang="vi-VN" sz="2000">
                <a:solidFill>
                  <a:schemeClr val="tx1"/>
                </a:solidFill>
              </a:rPr>
              <a:t>Phần lớn khách hàng có số dặm lái xe hàng năm trong khoảng từ </a:t>
            </a:r>
            <a:r>
              <a:rPr lang="vi-VN" sz="2000" b="1">
                <a:solidFill>
                  <a:schemeClr val="tx1"/>
                </a:solidFill>
              </a:rPr>
              <a:t>9,000 đến 15,000 dặm</a:t>
            </a:r>
            <a:r>
              <a:rPr lang="vi-VN" sz="2000">
                <a:solidFill>
                  <a:schemeClr val="tx1"/>
                </a:solidFill>
              </a:rPr>
              <a:t>. Các giá trị dưới 8,000 và trên 17,000 ít phổ biến hơn.</a:t>
            </a:r>
            <a:endParaRPr lang="en-US" sz="200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076767-22D1-A966-6452-3358F21D9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696" y="2316512"/>
            <a:ext cx="6271904" cy="3565673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4EB974-8953-F490-06D2-8CDC7D5286A9}"/>
              </a:ext>
            </a:extLst>
          </p:cNvPr>
          <p:cNvSpPr txBox="1"/>
          <p:nvPr/>
        </p:nvSpPr>
        <p:spPr bwMode="auto">
          <a:xfrm>
            <a:off x="1973083" y="464024"/>
            <a:ext cx="5164695" cy="65850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3200" b="1">
                <a:solidFill>
                  <a:srgbClr val="996633"/>
                </a:solidFill>
                <a:latin typeface="+mj-lt"/>
                <a:ea typeface="ＭＳ Ｐゴシック" charset="0"/>
                <a:cs typeface="ＭＳ Ｐゴシック" charset="0"/>
              </a:rPr>
              <a:t>Trực quan hóa dữ liệu</a:t>
            </a:r>
            <a:endParaRPr lang="en-US" sz="3200" b="1" kern="1200">
              <a:solidFill>
                <a:srgbClr val="996633"/>
              </a:solidFill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284612"/>
      </p:ext>
    </p:extLst>
  </p:cSld>
  <p:clrMapOvr>
    <a:masterClrMapping/>
  </p:clrMapOvr>
</p:sld>
</file>

<file path=ppt/theme/theme1.xml><?xml version="1.0" encoding="utf-8"?>
<a:theme xmlns:a="http://schemas.openxmlformats.org/drawingml/2006/main" name="Mau Powerpoint CTU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" id="{F167B643-3425-4107-8306-BC80E0DBF382}" vid="{7EF8D53E-6820-4D7D-A645-C7C673E8E573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</Template>
  <TotalTime>397</TotalTime>
  <Words>794</Words>
  <Application>Microsoft Office PowerPoint</Application>
  <PresentationFormat>Widescreen</PresentationFormat>
  <Paragraphs>60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Mau Powerpoint CTU</vt:lpstr>
      <vt:lpstr>Office 2013 - 2022 Theme</vt:lpstr>
      <vt:lpstr>BỘ GIÁO DỤC VÀ ĐÀO TẠO TRƯỜNG ĐẠI HỌC CẦN THƠ          TRƯỜNG CÔNG NGHỆ THÔNG TIN &amp; TRUYỀN THÔNG  BÁO CÁO HỌC PHẦN KHAI KHOÁNG DỮ LIỆU     ĐỀ TÀI: Phân tích tập dữ liệu Car Insurance  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Tuan Le</dc:creator>
  <cp:lastModifiedBy>Tuan Le</cp:lastModifiedBy>
  <cp:revision>110</cp:revision>
  <dcterms:created xsi:type="dcterms:W3CDTF">2024-03-06T15:43:20Z</dcterms:created>
  <dcterms:modified xsi:type="dcterms:W3CDTF">2024-11-08T07:50:37Z</dcterms:modified>
</cp:coreProperties>
</file>