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0" r:id="rId3"/>
    <p:sldId id="272" r:id="rId4"/>
    <p:sldId id="276" r:id="rId5"/>
    <p:sldId id="270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71" r:id="rId14"/>
    <p:sldId id="269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52">
          <p15:clr>
            <a:srgbClr val="A4A3A4"/>
          </p15:clr>
        </p15:guide>
        <p15:guide id="2" pos="18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DF7"/>
    <a:srgbClr val="800040"/>
    <a:srgbClr val="FF0080"/>
    <a:srgbClr val="5D7E9D"/>
    <a:srgbClr val="191919"/>
    <a:srgbClr val="8000FF"/>
    <a:srgbClr val="00FF80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1734" autoAdjust="0"/>
  </p:normalViewPr>
  <p:slideViewPr>
    <p:cSldViewPr snapToObjects="1">
      <p:cViewPr varScale="1">
        <p:scale>
          <a:sx n="90" d="100"/>
          <a:sy n="90" d="100"/>
        </p:scale>
        <p:origin x="1454" y="58"/>
      </p:cViewPr>
      <p:guideLst>
        <p:guide orient="horz" pos="3552"/>
        <p:guide pos="18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B465603-9D86-4562-8C9D-78E1363BBB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16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99E8F56-980B-4E24-AF69-6FBC788936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49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2CF515E-F525-4432-8380-CE49041C65EE}" type="slidenum">
              <a:rPr lang="en-US" smtClean="0">
                <a:latin typeface="Arial" pitchFamily="34" charset="0"/>
              </a:rPr>
              <a:pPr/>
              <a:t>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68A905F-45A2-4CE6-B9B1-092BD07457BC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/>
              <a:t>12</a:t>
            </a:fld>
            <a:endParaRPr lang="en-US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790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843EAA1-75E9-4591-ACB4-F3621576A38F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/>
              <a:t>14</a:t>
            </a:fld>
            <a:endParaRPr lang="en-US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567C777-B636-43FE-852F-89C93D1FEB78}" type="slidenum">
              <a:rPr lang="en-US" smtClean="0">
                <a:latin typeface="Arial" pitchFamily="34" charset="0"/>
              </a:rPr>
              <a:pPr/>
              <a:t>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68A905F-45A2-4CE6-B9B1-092BD07457BC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/>
              <a:t>5</a:t>
            </a:fld>
            <a:endParaRPr lang="en-US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68A905F-45A2-4CE6-B9B1-092BD07457BC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/>
              <a:t>6</a:t>
            </a:fld>
            <a:endParaRPr lang="en-US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977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68A905F-45A2-4CE6-B9B1-092BD07457BC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/>
              <a:t>7</a:t>
            </a:fld>
            <a:endParaRPr lang="en-US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573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68A905F-45A2-4CE6-B9B1-092BD07457BC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/>
              <a:t>8</a:t>
            </a:fld>
            <a:endParaRPr lang="en-US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622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68A905F-45A2-4CE6-B9B1-092BD07457BC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/>
              <a:t>9</a:t>
            </a:fld>
            <a:endParaRPr lang="en-US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943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68A905F-45A2-4CE6-B9B1-092BD07457BC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/>
              <a:t>10</a:t>
            </a:fld>
            <a:endParaRPr lang="en-US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032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68A905F-45A2-4CE6-B9B1-092BD07457BC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/>
              <a:t>11</a:t>
            </a:fld>
            <a:endParaRPr lang="en-US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518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ề bản chiế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 userDrawn="1"/>
        </p:nvSpPr>
        <p:spPr bwMode="auto">
          <a:xfrm rot="19237452">
            <a:off x="4622800" y="5191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GB" smtClean="0"/>
          </a:p>
        </p:txBody>
      </p:sp>
      <p:pic>
        <p:nvPicPr>
          <p:cNvPr id="5" name="Picture 21" descr="padandpen"/>
          <p:cNvPicPr>
            <a:picLocks noChangeAspect="1" noChangeArrowheads="1"/>
          </p:cNvPicPr>
          <p:nvPr userDrawn="1"/>
        </p:nvPicPr>
        <p:blipFill>
          <a:blip r:embed="rId2"/>
          <a:srcRect l="1335" t="253" r="1352" b="276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9697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52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432E8-D6D4-4349-8FCC-DF3028BD2F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4A9D1C-C5F5-490E-A0FE-A968AFD8C7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026025"/>
          </a:xfrm>
        </p:spPr>
        <p:txBody>
          <a:bodyPr vert="eaVert"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026025"/>
          </a:xfrm>
        </p:spPr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391598-AAC9-4695-8343-BE3D410C23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êu đề và biểu đ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Biểu đồ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37004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935D5-9A6F-4E40-9A4E-51FBA1F931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êu đề, Văn bản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3700463"/>
          </a:xfrm>
        </p:spPr>
        <p:txBody>
          <a:bodyPr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700463"/>
          </a:xfrm>
        </p:spPr>
        <p:txBody>
          <a:bodyPr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86BA0C-1F78-4E9C-8E08-9B59BD82D8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912402-182E-467D-8198-A05C726132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9B492B-DD2B-4E27-8A88-5738579AD3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370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70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96BC1E-4BA7-47F8-8F81-D6AB76ABEE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Văn bản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6" name="Chỗ dành sẵn cho Nội dung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885631-9CC5-41CF-91BD-DD893619C8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F003E-4E69-463A-BFC4-26709C1F0E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8EDB3C-C7B6-451D-B10B-13F9A9659E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48EA92-43FE-4010-B064-AB6856BEC0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Hình ảnh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B43C2-AD21-434E-84C9-462A476067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370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D8C5888-4DE6-43F5-8316-BBD9DA5279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1" descr="justpad"/>
          <p:cNvPicPr>
            <a:picLocks noChangeAspect="1" noChangeArrowheads="1"/>
          </p:cNvPicPr>
          <p:nvPr userDrawn="1"/>
        </p:nvPicPr>
        <p:blipFill>
          <a:blip r:embed="rId15"/>
          <a:srcRect l="1335" t="253" r="1352" b="276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Đường kết nối Thẳng 7"/>
          <p:cNvCxnSpPr/>
          <p:nvPr/>
        </p:nvCxnSpPr>
        <p:spPr>
          <a:xfrm>
            <a:off x="5643815" y="4887898"/>
            <a:ext cx="2556284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Đường kết nối Thẳng 8"/>
          <p:cNvCxnSpPr/>
          <p:nvPr/>
        </p:nvCxnSpPr>
        <p:spPr>
          <a:xfrm flipV="1">
            <a:off x="5670818" y="5263008"/>
            <a:ext cx="1476164" cy="1660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Hộp_Văn_Bản 3"/>
          <p:cNvSpPr txBox="1"/>
          <p:nvPr/>
        </p:nvSpPr>
        <p:spPr>
          <a:xfrm>
            <a:off x="3081842" y="4928939"/>
            <a:ext cx="255069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S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inh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viên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                   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: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Hộp_Văn_Bản 12"/>
          <p:cNvSpPr txBox="1"/>
          <p:nvPr/>
        </p:nvSpPr>
        <p:spPr>
          <a:xfrm>
            <a:off x="3081842" y="4582608"/>
            <a:ext cx="2700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Giảng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viên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	       :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Hộp_Văn_Bản 3"/>
          <p:cNvSpPr txBox="1"/>
          <p:nvPr/>
        </p:nvSpPr>
        <p:spPr>
          <a:xfrm>
            <a:off x="1511660" y="3007103"/>
            <a:ext cx="68407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400" b="1" dirty="0" err="1"/>
              <a:t>Thiết</a:t>
            </a:r>
            <a:r>
              <a:rPr lang="en-US" sz="2400" b="1" dirty="0"/>
              <a:t> </a:t>
            </a:r>
            <a:r>
              <a:rPr lang="en-US" sz="2400" b="1" dirty="0" err="1"/>
              <a:t>kế</a:t>
            </a:r>
            <a:r>
              <a:rPr lang="en-US" sz="2400" b="1" dirty="0"/>
              <a:t> </a:t>
            </a:r>
            <a:r>
              <a:rPr lang="en-US" sz="2400" b="1" dirty="0" err="1"/>
              <a:t>giao</a:t>
            </a:r>
            <a:r>
              <a:rPr lang="en-US" sz="2400" b="1" dirty="0"/>
              <a:t> </a:t>
            </a:r>
            <a:r>
              <a:rPr lang="en-US" sz="2400" b="1" dirty="0" err="1"/>
              <a:t>diện</a:t>
            </a:r>
            <a:r>
              <a:rPr lang="en-US" sz="2400" b="1" dirty="0"/>
              <a:t> website </a:t>
            </a:r>
            <a:r>
              <a:rPr lang="en-US" sz="2400" b="1" dirty="0" err="1"/>
              <a:t>bán</a:t>
            </a:r>
            <a:r>
              <a:rPr lang="en-US" sz="2400" b="1" dirty="0"/>
              <a:t> </a:t>
            </a:r>
            <a:r>
              <a:rPr lang="en-US" sz="2400" b="1" dirty="0" err="1"/>
              <a:t>quần</a:t>
            </a:r>
            <a:r>
              <a:rPr lang="en-US" sz="2400" b="1" dirty="0"/>
              <a:t> </a:t>
            </a:r>
            <a:r>
              <a:rPr lang="en-US" sz="2400" b="1" dirty="0" err="1"/>
              <a:t>áo</a:t>
            </a:r>
            <a:r>
              <a:rPr lang="en-US" sz="2400" b="1" dirty="0"/>
              <a:t> </a:t>
            </a:r>
            <a:r>
              <a:rPr lang="en-US" sz="2400" b="1" dirty="0" err="1"/>
              <a:t>thể</a:t>
            </a:r>
            <a:r>
              <a:rPr lang="en-US" sz="2400" b="1" dirty="0"/>
              <a:t> </a:t>
            </a:r>
            <a:r>
              <a:rPr lang="en-US" sz="2400" b="1" dirty="0" err="1"/>
              <a:t>thao</a:t>
            </a:r>
            <a:endParaRPr lang="en-US" sz="2400" b="1" dirty="0">
              <a:solidFill>
                <a:schemeClr val="accent5">
                  <a:lumMod val="25000"/>
                </a:schemeClr>
              </a:solidFill>
            </a:endParaRPr>
          </a:p>
        </p:txBody>
      </p:sp>
      <p:pic>
        <p:nvPicPr>
          <p:cNvPr id="14" name="Picture 13" descr="Logo_ICTU"/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630609"/>
            <a:ext cx="1044116" cy="104411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12060" y="4563217"/>
            <a:ext cx="3366374" cy="317625"/>
          </a:xfrm>
        </p:spPr>
        <p:txBody>
          <a:bodyPr/>
          <a:lstStyle/>
          <a:p>
            <a:r>
              <a:rPr lang="en-US" sz="1800" b="1" dirty="0" err="1" smtClean="0"/>
              <a:t>Nguyễn</a:t>
            </a:r>
            <a:r>
              <a:rPr lang="en-US" sz="1800" b="1" dirty="0" smtClean="0"/>
              <a:t> Thu </a:t>
            </a:r>
            <a:r>
              <a:rPr lang="en-US" sz="1800" b="1" dirty="0" err="1" smtClean="0"/>
              <a:t>Phương</a:t>
            </a:r>
            <a:endParaRPr lang="en-GB" sz="1800" b="1" dirty="0"/>
          </a:p>
        </p:txBody>
      </p:sp>
      <p:sp>
        <p:nvSpPr>
          <p:cNvPr id="15" name="Subtitle 2"/>
          <p:cNvSpPr txBox="1">
            <a:spLocks/>
          </p:cNvSpPr>
          <p:nvPr/>
        </p:nvSpPr>
        <p:spPr bwMode="auto">
          <a:xfrm>
            <a:off x="5508875" y="4982389"/>
            <a:ext cx="1723493" cy="326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b="1" kern="0" smtClean="0"/>
              <a:t>Lù Tuấn Anh</a:t>
            </a:r>
            <a:endParaRPr lang="en-GB" sz="1800" b="1" kern="0"/>
          </a:p>
        </p:txBody>
      </p:sp>
      <p:sp>
        <p:nvSpPr>
          <p:cNvPr id="10" name="Subtitle 2"/>
          <p:cNvSpPr txBox="1">
            <a:spLocks/>
          </p:cNvSpPr>
          <p:nvPr/>
        </p:nvSpPr>
        <p:spPr bwMode="auto">
          <a:xfrm>
            <a:off x="5542529" y="5370090"/>
            <a:ext cx="1656184" cy="370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b="1" kern="0" smtClean="0"/>
              <a:t>KTPM - K16A</a:t>
            </a:r>
            <a:endParaRPr lang="en-GB" sz="1800" b="1" kern="0"/>
          </a:p>
        </p:txBody>
      </p:sp>
      <p:sp>
        <p:nvSpPr>
          <p:cNvPr id="12" name="Hộp_Văn_Bản 3"/>
          <p:cNvSpPr txBox="1"/>
          <p:nvPr/>
        </p:nvSpPr>
        <p:spPr>
          <a:xfrm>
            <a:off x="3132525" y="5298872"/>
            <a:ext cx="261321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Lớp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      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                   :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6" name="Đường kết nối Thẳng 8"/>
          <p:cNvCxnSpPr/>
          <p:nvPr/>
        </p:nvCxnSpPr>
        <p:spPr>
          <a:xfrm>
            <a:off x="5669580" y="5663283"/>
            <a:ext cx="1363454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Hộp_Văn_Bản 5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1852464" y="689380"/>
            <a:ext cx="518808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2"/>
            <a:r>
              <a:rPr lang="vi-VN" sz="2800" b="1" i="1" dirty="0" smtClean="0">
                <a:solidFill>
                  <a:schemeClr val="accent5">
                    <a:lumMod val="50000"/>
                  </a:schemeClr>
                </a:solidFill>
              </a:rPr>
              <a:t>Trườ</a:t>
            </a:r>
            <a:r>
              <a:rPr lang="en-US" sz="2800" b="1" i="1" dirty="0" smtClean="0">
                <a:solidFill>
                  <a:schemeClr val="accent5">
                    <a:lumMod val="50000"/>
                  </a:schemeClr>
                </a:solidFill>
              </a:rPr>
              <a:t>ng </a:t>
            </a:r>
            <a:r>
              <a:rPr lang="en-US" sz="2800" b="1" i="1" dirty="0" err="1" smtClean="0">
                <a:solidFill>
                  <a:schemeClr val="accent5">
                    <a:lumMod val="50000"/>
                  </a:schemeClr>
                </a:solidFill>
              </a:rPr>
              <a:t>đại</a:t>
            </a:r>
            <a:r>
              <a:rPr lang="en-US" sz="2800" b="1" i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800" b="1" i="1" dirty="0" err="1" smtClean="0">
                <a:solidFill>
                  <a:schemeClr val="accent5">
                    <a:lumMod val="50000"/>
                  </a:schemeClr>
                </a:solidFill>
              </a:rPr>
              <a:t>học</a:t>
            </a:r>
            <a:r>
              <a:rPr lang="en-US" sz="2800" b="1" i="1" dirty="0" smtClean="0">
                <a:solidFill>
                  <a:schemeClr val="accent5">
                    <a:lumMod val="50000"/>
                  </a:schemeClr>
                </a:solidFill>
              </a:rPr>
              <a:t> CNTT </a:t>
            </a:r>
            <a:r>
              <a:rPr lang="en-US" sz="2800" b="1" i="1" dirty="0" err="1" smtClean="0">
                <a:solidFill>
                  <a:schemeClr val="accent5">
                    <a:lumMod val="50000"/>
                  </a:schemeClr>
                </a:solidFill>
              </a:rPr>
              <a:t>và</a:t>
            </a:r>
            <a:r>
              <a:rPr lang="en-US" sz="2800" b="1" i="1" dirty="0" smtClean="0">
                <a:solidFill>
                  <a:schemeClr val="accent5">
                    <a:lumMod val="50000"/>
                  </a:schemeClr>
                </a:solidFill>
              </a:rPr>
              <a:t> TT </a:t>
            </a:r>
            <a:r>
              <a:rPr lang="en-US" sz="2800" b="1" i="1" dirty="0" err="1" smtClean="0">
                <a:solidFill>
                  <a:schemeClr val="accent5">
                    <a:lumMod val="50000"/>
                  </a:schemeClr>
                </a:solidFill>
              </a:rPr>
              <a:t>Thái</a:t>
            </a:r>
            <a:r>
              <a:rPr lang="en-US" sz="2800" b="1" i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800" b="1" i="1" dirty="0" err="1" smtClean="0">
                <a:solidFill>
                  <a:schemeClr val="accent5">
                    <a:lumMod val="50000"/>
                  </a:schemeClr>
                </a:solidFill>
              </a:rPr>
              <a:t>Nguyên</a:t>
            </a:r>
            <a:endParaRPr lang="en-US" sz="28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3568" y="3000197"/>
            <a:ext cx="10030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u="sng" kern="0"/>
              <a:t>Đề tài:</a:t>
            </a:r>
            <a:endParaRPr lang="en-GB" sz="2000" b="1" i="1" u="sng" kern="0"/>
          </a:p>
        </p:txBody>
      </p:sp>
      <p:sp>
        <p:nvSpPr>
          <p:cNvPr id="19" name="Hộp_Văn_Bản 5"/>
          <p:cNvSpPr txBox="1">
            <a:spLocks noChangeArrowheads="1"/>
          </p:cNvSpPr>
          <p:nvPr/>
        </p:nvSpPr>
        <p:spPr bwMode="auto">
          <a:xfrm>
            <a:off x="1979712" y="1991085"/>
            <a:ext cx="578198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lvl="2"/>
            <a:r>
              <a:rPr lang="en-US" sz="3000" b="1" kern="0" dirty="0" smtClean="0">
                <a:solidFill>
                  <a:schemeClr val="accent1">
                    <a:lumMod val="50000"/>
                  </a:schemeClr>
                </a:solidFill>
              </a:rPr>
              <a:t>BÁO CÁO TIỂU LUẬN</a:t>
            </a:r>
            <a:endParaRPr lang="en-US" sz="3000" b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9"/>
          <p:cNvSpPr>
            <a:spLocks noChangeArrowheads="1"/>
          </p:cNvSpPr>
          <p:nvPr/>
        </p:nvSpPr>
        <p:spPr bwMode="auto">
          <a:xfrm rot="7848511">
            <a:off x="7658100" y="736600"/>
            <a:ext cx="381000" cy="1143000"/>
          </a:xfrm>
          <a:prstGeom prst="rect">
            <a:avLst/>
          </a:prstGeom>
          <a:solidFill>
            <a:schemeClr val="bg1">
              <a:alpha val="3803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4C4C4C"/>
              </a:solidFill>
            </a:endParaRPr>
          </a:p>
        </p:txBody>
      </p:sp>
      <p:sp>
        <p:nvSpPr>
          <p:cNvPr id="6149" name="Rectangle 30"/>
          <p:cNvSpPr>
            <a:spLocks noChangeArrowheads="1"/>
          </p:cNvSpPr>
          <p:nvPr/>
        </p:nvSpPr>
        <p:spPr bwMode="auto">
          <a:xfrm rot="19151489" flipV="1">
            <a:off x="1219200" y="4921250"/>
            <a:ext cx="381000" cy="1143000"/>
          </a:xfrm>
          <a:prstGeom prst="rect">
            <a:avLst/>
          </a:prstGeom>
          <a:solidFill>
            <a:schemeClr val="bg1">
              <a:alpha val="3803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4C4C4C"/>
              </a:solidFill>
            </a:endParaRPr>
          </a:p>
        </p:txBody>
      </p:sp>
      <p:sp>
        <p:nvSpPr>
          <p:cNvPr id="6150" name="Rectangle 31"/>
          <p:cNvSpPr>
            <a:spLocks noChangeArrowheads="1"/>
          </p:cNvSpPr>
          <p:nvPr/>
        </p:nvSpPr>
        <p:spPr bwMode="auto">
          <a:xfrm rot="13751489" flipV="1">
            <a:off x="7620000" y="4921250"/>
            <a:ext cx="381000" cy="1143000"/>
          </a:xfrm>
          <a:prstGeom prst="rect">
            <a:avLst/>
          </a:prstGeom>
          <a:solidFill>
            <a:schemeClr val="bg1">
              <a:alpha val="3803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4C4C4C"/>
              </a:solidFill>
            </a:endParaRPr>
          </a:p>
        </p:txBody>
      </p:sp>
      <p:pic>
        <p:nvPicPr>
          <p:cNvPr id="9" name="Picture 8" descr="Logo_ICTU"/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704" y="548680"/>
            <a:ext cx="1080120" cy="1080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556" y="312911"/>
            <a:ext cx="2350604" cy="1143000"/>
          </a:xfrm>
        </p:spPr>
        <p:txBody>
          <a:bodyPr/>
          <a:lstStyle/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III. THIẾT KẾ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 bwMode="auto">
          <a:xfrm>
            <a:off x="773560" y="1210053"/>
            <a:ext cx="2565769" cy="513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l"/>
            <a:r>
              <a:rPr lang="en-US" sz="2000" kern="0" dirty="0"/>
              <a:t>4</a:t>
            </a:r>
            <a:r>
              <a:rPr lang="en-US" sz="2000" kern="0" dirty="0" smtClean="0"/>
              <a:t>. </a:t>
            </a:r>
            <a:r>
              <a:rPr lang="en-US" sz="2000" kern="0" dirty="0" err="1" smtClean="0"/>
              <a:t>Tất</a:t>
            </a:r>
            <a:r>
              <a:rPr lang="en-US" sz="2000" kern="0" dirty="0" smtClean="0"/>
              <a:t> </a:t>
            </a:r>
            <a:r>
              <a:rPr lang="en-US" sz="2000" kern="0" dirty="0" err="1" smtClean="0"/>
              <a:t>cả</a:t>
            </a:r>
            <a:r>
              <a:rPr lang="en-US" sz="2000" kern="0" dirty="0" smtClean="0"/>
              <a:t> </a:t>
            </a:r>
            <a:r>
              <a:rPr lang="en-US" sz="2000" kern="0" dirty="0" err="1" smtClean="0"/>
              <a:t>sản</a:t>
            </a:r>
            <a:r>
              <a:rPr lang="en-US" sz="2000" kern="0" dirty="0" smtClean="0"/>
              <a:t> </a:t>
            </a:r>
            <a:r>
              <a:rPr lang="en-US" sz="2000" kern="0" dirty="0" err="1" smtClean="0"/>
              <a:t>phẩm</a:t>
            </a:r>
            <a:endParaRPr lang="en-GB" sz="2000" kern="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406451" y="1697647"/>
            <a:ext cx="5328592" cy="450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5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9"/>
          <p:cNvSpPr>
            <a:spLocks noChangeArrowheads="1"/>
          </p:cNvSpPr>
          <p:nvPr/>
        </p:nvSpPr>
        <p:spPr bwMode="auto">
          <a:xfrm rot="7848511">
            <a:off x="7658100" y="736600"/>
            <a:ext cx="381000" cy="1143000"/>
          </a:xfrm>
          <a:prstGeom prst="rect">
            <a:avLst/>
          </a:prstGeom>
          <a:solidFill>
            <a:schemeClr val="bg1">
              <a:alpha val="3803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4C4C4C"/>
              </a:solidFill>
            </a:endParaRPr>
          </a:p>
        </p:txBody>
      </p:sp>
      <p:sp>
        <p:nvSpPr>
          <p:cNvPr id="6149" name="Rectangle 30"/>
          <p:cNvSpPr>
            <a:spLocks noChangeArrowheads="1"/>
          </p:cNvSpPr>
          <p:nvPr/>
        </p:nvSpPr>
        <p:spPr bwMode="auto">
          <a:xfrm rot="19151489" flipV="1">
            <a:off x="1219200" y="4921250"/>
            <a:ext cx="381000" cy="1143000"/>
          </a:xfrm>
          <a:prstGeom prst="rect">
            <a:avLst/>
          </a:prstGeom>
          <a:solidFill>
            <a:schemeClr val="bg1">
              <a:alpha val="3803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4C4C4C"/>
              </a:solidFill>
            </a:endParaRPr>
          </a:p>
        </p:txBody>
      </p:sp>
      <p:sp>
        <p:nvSpPr>
          <p:cNvPr id="6150" name="Rectangle 31"/>
          <p:cNvSpPr>
            <a:spLocks noChangeArrowheads="1"/>
          </p:cNvSpPr>
          <p:nvPr/>
        </p:nvSpPr>
        <p:spPr bwMode="auto">
          <a:xfrm rot="13751489" flipV="1">
            <a:off x="7620000" y="4921250"/>
            <a:ext cx="381000" cy="1143000"/>
          </a:xfrm>
          <a:prstGeom prst="rect">
            <a:avLst/>
          </a:prstGeom>
          <a:solidFill>
            <a:schemeClr val="bg1">
              <a:alpha val="3803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4C4C4C"/>
              </a:solidFill>
            </a:endParaRPr>
          </a:p>
        </p:txBody>
      </p:sp>
      <p:pic>
        <p:nvPicPr>
          <p:cNvPr id="9" name="Picture 8" descr="Logo_ICTU"/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704" y="548680"/>
            <a:ext cx="1080120" cy="1080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556" y="312911"/>
            <a:ext cx="2350604" cy="1143000"/>
          </a:xfrm>
        </p:spPr>
        <p:txBody>
          <a:bodyPr/>
          <a:lstStyle/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III. THIẾT KẾ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 bwMode="auto">
          <a:xfrm>
            <a:off x="773560" y="1210053"/>
            <a:ext cx="2565769" cy="513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l"/>
            <a:r>
              <a:rPr lang="en-US" sz="2000" kern="0" dirty="0" smtClean="0"/>
              <a:t>5</a:t>
            </a:r>
            <a:r>
              <a:rPr lang="en-US" sz="2000" kern="0" dirty="0" smtClean="0"/>
              <a:t>. </a:t>
            </a:r>
            <a:r>
              <a:rPr lang="en-US" sz="2000" kern="0" dirty="0" smtClean="0"/>
              <a:t>Chi </a:t>
            </a:r>
            <a:r>
              <a:rPr lang="en-US" sz="2000" kern="0" dirty="0" err="1" smtClean="0"/>
              <a:t>tiết</a:t>
            </a:r>
            <a:endParaRPr lang="en-GB" sz="2000" kern="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244293" y="1210053"/>
            <a:ext cx="5315940" cy="496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52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9"/>
          <p:cNvSpPr>
            <a:spLocks noChangeArrowheads="1"/>
          </p:cNvSpPr>
          <p:nvPr/>
        </p:nvSpPr>
        <p:spPr bwMode="auto">
          <a:xfrm rot="7848511">
            <a:off x="7658100" y="736600"/>
            <a:ext cx="381000" cy="1143000"/>
          </a:xfrm>
          <a:prstGeom prst="rect">
            <a:avLst/>
          </a:prstGeom>
          <a:solidFill>
            <a:schemeClr val="bg1">
              <a:alpha val="3803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4C4C4C"/>
              </a:solidFill>
            </a:endParaRPr>
          </a:p>
        </p:txBody>
      </p:sp>
      <p:sp>
        <p:nvSpPr>
          <p:cNvPr id="6149" name="Rectangle 30"/>
          <p:cNvSpPr>
            <a:spLocks noChangeArrowheads="1"/>
          </p:cNvSpPr>
          <p:nvPr/>
        </p:nvSpPr>
        <p:spPr bwMode="auto">
          <a:xfrm rot="19151489" flipV="1">
            <a:off x="1219200" y="4921250"/>
            <a:ext cx="381000" cy="1143000"/>
          </a:xfrm>
          <a:prstGeom prst="rect">
            <a:avLst/>
          </a:prstGeom>
          <a:solidFill>
            <a:schemeClr val="bg1">
              <a:alpha val="3803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4C4C4C"/>
              </a:solidFill>
            </a:endParaRPr>
          </a:p>
        </p:txBody>
      </p:sp>
      <p:sp>
        <p:nvSpPr>
          <p:cNvPr id="6150" name="Rectangle 31"/>
          <p:cNvSpPr>
            <a:spLocks noChangeArrowheads="1"/>
          </p:cNvSpPr>
          <p:nvPr/>
        </p:nvSpPr>
        <p:spPr bwMode="auto">
          <a:xfrm rot="13751489" flipV="1">
            <a:off x="7620000" y="4921250"/>
            <a:ext cx="381000" cy="1143000"/>
          </a:xfrm>
          <a:prstGeom prst="rect">
            <a:avLst/>
          </a:prstGeom>
          <a:solidFill>
            <a:schemeClr val="bg1">
              <a:alpha val="3803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4C4C4C"/>
              </a:solidFill>
            </a:endParaRPr>
          </a:p>
        </p:txBody>
      </p:sp>
      <p:pic>
        <p:nvPicPr>
          <p:cNvPr id="9" name="Picture 8" descr="Logo_ICTU"/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704" y="548680"/>
            <a:ext cx="1080120" cy="1080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556" y="312911"/>
            <a:ext cx="2880320" cy="1143000"/>
          </a:xfrm>
        </p:spPr>
        <p:txBody>
          <a:bodyPr/>
          <a:lstStyle/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III. THIẾT KẾ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 bwMode="auto">
          <a:xfrm>
            <a:off x="727603" y="1211653"/>
            <a:ext cx="2565769" cy="513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l"/>
            <a:r>
              <a:rPr lang="en-US" sz="2000" kern="0" dirty="0"/>
              <a:t>6</a:t>
            </a:r>
            <a:r>
              <a:rPr lang="en-US" sz="2000" kern="0" dirty="0" smtClean="0"/>
              <a:t>. </a:t>
            </a:r>
            <a:r>
              <a:rPr lang="en-US" sz="2000" kern="0" dirty="0" err="1" smtClean="0"/>
              <a:t>Giỏ</a:t>
            </a:r>
            <a:r>
              <a:rPr lang="en-US" sz="2000" kern="0" dirty="0" smtClean="0"/>
              <a:t> </a:t>
            </a:r>
            <a:r>
              <a:rPr lang="en-US" sz="2000" kern="0" dirty="0" err="1" smtClean="0"/>
              <a:t>hàng</a:t>
            </a:r>
            <a:r>
              <a:rPr lang="en-US" sz="2000" kern="0" dirty="0" smtClean="0"/>
              <a:t> </a:t>
            </a:r>
            <a:endParaRPr lang="en-GB" sz="2000" kern="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340554" y="1289158"/>
            <a:ext cx="5292588" cy="490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10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929158" y="696874"/>
            <a:ext cx="5616624" cy="835856"/>
          </a:xfrm>
        </p:spPr>
        <p:txBody>
          <a:bodyPr/>
          <a:lstStyle/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IV. DEMO THIẾT KẾ</a:t>
            </a:r>
            <a:endParaRPr lang="en-GB" sz="2800" dirty="0">
              <a:solidFill>
                <a:schemeClr val="tx1"/>
              </a:solidFill>
            </a:endParaRPr>
          </a:p>
        </p:txBody>
      </p:sp>
      <p:pic>
        <p:nvPicPr>
          <p:cNvPr id="6" name="Picture 5" descr="Logo_ICTU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704" y="548680"/>
            <a:ext cx="1080120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08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 1"/>
          <p:cNvSpPr/>
          <p:nvPr/>
        </p:nvSpPr>
        <p:spPr>
          <a:xfrm>
            <a:off x="899592" y="1880828"/>
            <a:ext cx="7104193" cy="156966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4800" b="1" dirty="0">
                <a:gradFill flip="none" rotWithShape="1">
                  <a:gsLst>
                    <a:gs pos="20000">
                      <a:schemeClr val="accent1">
                        <a:shade val="30000"/>
                        <a:satMod val="115000"/>
                        <a:lumMod val="9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69000">
                      <a:schemeClr val="accent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XIN CHÂN THÀNH</a:t>
            </a:r>
          </a:p>
          <a:p>
            <a:pPr algn="ctr">
              <a:defRPr/>
            </a:pPr>
            <a:r>
              <a:rPr lang="en-US" sz="4800" b="1" dirty="0">
                <a:gradFill flip="none" rotWithShape="1">
                  <a:gsLst>
                    <a:gs pos="20000">
                      <a:schemeClr val="accent1">
                        <a:shade val="30000"/>
                        <a:satMod val="115000"/>
                        <a:lumMod val="9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69000">
                      <a:schemeClr val="accent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CẢM ƠN!</a:t>
            </a:r>
          </a:p>
        </p:txBody>
      </p:sp>
      <p:pic>
        <p:nvPicPr>
          <p:cNvPr id="14" name="Picture 13" descr="Logo_ICTU"/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348" y="512676"/>
            <a:ext cx="1080120" cy="1080120"/>
          </a:xfrm>
          <a:prstGeom prst="rect">
            <a:avLst/>
          </a:prstGeom>
        </p:spPr>
      </p:pic>
      <p:pic>
        <p:nvPicPr>
          <p:cNvPr id="15" name="Picture 9" descr="C:\Users\Administrator\Desktop\Laptop (1)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1580" y="3681028"/>
            <a:ext cx="3874540" cy="256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9" descr="C:\Users\Administrator\Desktop\Laptop (1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6063" y="3825044"/>
            <a:ext cx="3874540" cy="256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Hộp_Văn_Bản 3"/>
          <p:cNvSpPr txBox="1"/>
          <p:nvPr/>
        </p:nvSpPr>
        <p:spPr>
          <a:xfrm>
            <a:off x="2436680" y="858965"/>
            <a:ext cx="62092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600" b="1" dirty="0" err="1" smtClean="0">
                <a:solidFill>
                  <a:schemeClr val="accent5">
                    <a:lumMod val="25000"/>
                  </a:schemeClr>
                </a:solidFill>
              </a:rPr>
              <a:t>Nội</a:t>
            </a:r>
            <a:r>
              <a:rPr lang="en-US" sz="3600" b="1" dirty="0" smtClean="0">
                <a:solidFill>
                  <a:schemeClr val="accent5">
                    <a:lumMod val="25000"/>
                  </a:schemeClr>
                </a:solidFill>
              </a:rPr>
              <a:t> dung </a:t>
            </a:r>
            <a:r>
              <a:rPr lang="en-US" sz="3600" b="1" dirty="0" err="1" smtClean="0">
                <a:solidFill>
                  <a:schemeClr val="accent5">
                    <a:lumMod val="25000"/>
                  </a:schemeClr>
                </a:solidFill>
              </a:rPr>
              <a:t>tiểu</a:t>
            </a:r>
            <a:r>
              <a:rPr lang="en-US" sz="3600" b="1" dirty="0" smtClean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sz="3600" b="1" dirty="0" err="1" smtClean="0">
                <a:solidFill>
                  <a:schemeClr val="accent5">
                    <a:lumMod val="25000"/>
                  </a:schemeClr>
                </a:solidFill>
              </a:rPr>
              <a:t>luận</a:t>
            </a:r>
            <a:endParaRPr lang="en-US" sz="3600" b="1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5" name="Đường kết nối Thẳng 4"/>
          <p:cNvCxnSpPr/>
          <p:nvPr/>
        </p:nvCxnSpPr>
        <p:spPr>
          <a:xfrm>
            <a:off x="5328084" y="2806700"/>
            <a:ext cx="3096779" cy="0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Đường kết nối Thẳng 10"/>
          <p:cNvCxnSpPr/>
          <p:nvPr/>
        </p:nvCxnSpPr>
        <p:spPr>
          <a:xfrm>
            <a:off x="5333325" y="3452813"/>
            <a:ext cx="3091538" cy="0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Đường kết nối Thẳng 11"/>
          <p:cNvCxnSpPr/>
          <p:nvPr/>
        </p:nvCxnSpPr>
        <p:spPr>
          <a:xfrm>
            <a:off x="5333325" y="4054475"/>
            <a:ext cx="3091538" cy="0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Đường kết nối Thẳng 12"/>
          <p:cNvCxnSpPr/>
          <p:nvPr/>
        </p:nvCxnSpPr>
        <p:spPr>
          <a:xfrm flipV="1">
            <a:off x="5364088" y="4652963"/>
            <a:ext cx="3060775" cy="60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Logo_ICTU"/>
          <p:cNvPicPr>
            <a:picLocks noGrp="1" noChangeAspect="1"/>
          </p:cNvPicPr>
          <p:nvPr isPhoto="1"/>
        </p:nvPicPr>
        <p:blipFill>
          <a:blip r:embed="rId4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062" y="548680"/>
            <a:ext cx="1368152" cy="13681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6076" y="2501887"/>
            <a:ext cx="3136366" cy="495065"/>
          </a:xfrm>
        </p:spPr>
        <p:txBody>
          <a:bodyPr/>
          <a:lstStyle/>
          <a:p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I. </a:t>
            </a:r>
            <a:r>
              <a:rPr lang="en-US" sz="1800" dirty="0" err="1" smtClean="0">
                <a:solidFill>
                  <a:schemeClr val="tx1">
                    <a:lumMod val="50000"/>
                  </a:schemeClr>
                </a:solidFill>
              </a:rPr>
              <a:t>Đề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1">
                    <a:lumMod val="50000"/>
                  </a:schemeClr>
                </a:solidFill>
              </a:rPr>
              <a:t>xuất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1">
                    <a:lumMod val="50000"/>
                  </a:schemeClr>
                </a:solidFill>
              </a:rPr>
              <a:t>đề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1">
                    <a:lumMod val="50000"/>
                  </a:schemeClr>
                </a:solidFill>
              </a:rPr>
              <a:t>tài</a:t>
            </a:r>
            <a:endParaRPr lang="en-US" sz="1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44055" y="3662574"/>
            <a:ext cx="169148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III. THIẾT KẾ</a:t>
            </a:r>
            <a:endParaRPr lang="en-US" sz="1800" b="1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DengXian Light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04127" y="3064087"/>
            <a:ext cx="337624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II. PHÂN TÍCH NGƯỜI DÙNG</a:t>
            </a:r>
            <a:endParaRPr lang="en-US" sz="1800" b="1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DengXian Light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244055" y="4248036"/>
            <a:ext cx="251222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IV. </a:t>
            </a:r>
            <a:r>
              <a:rPr lang="en-US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DEMO THIẾT KẾ </a:t>
            </a:r>
            <a:endParaRPr lang="en-US" sz="1800" b="1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DengXian Light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ộp_Văn_Bản 5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0" y="1088918"/>
            <a:ext cx="54668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2"/>
            <a:r>
              <a:rPr lang="en-US" sz="2800" b="1" dirty="0">
                <a:solidFill>
                  <a:schemeClr val="tx1"/>
                </a:solidFill>
              </a:rPr>
              <a:t>I</a:t>
            </a:r>
            <a:r>
              <a:rPr lang="en-US" sz="2800" b="1" dirty="0" smtClean="0">
                <a:solidFill>
                  <a:schemeClr val="tx1"/>
                </a:solidFill>
              </a:rPr>
              <a:t>. </a:t>
            </a:r>
            <a:r>
              <a:rPr lang="en-US" sz="2800" b="1" dirty="0" smtClean="0">
                <a:solidFill>
                  <a:schemeClr val="tx1"/>
                </a:solidFill>
              </a:rPr>
              <a:t>ĐỀ XUẤT ĐỀ TÀI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007604" y="2996952"/>
            <a:ext cx="7125013" cy="2304256"/>
          </a:xfrm>
        </p:spPr>
        <p:txBody>
          <a:bodyPr/>
          <a:lstStyle/>
          <a:p>
            <a:pPr marL="457200" indent="-457200" algn="l">
              <a:lnSpc>
                <a:spcPct val="200000"/>
              </a:lnSpc>
              <a:buAutoNum type="arabicPeriod"/>
            </a:pPr>
            <a:r>
              <a:rPr lang="en-US" sz="2400" dirty="0" err="1" smtClean="0"/>
              <a:t>Đại</a:t>
            </a:r>
            <a:r>
              <a:rPr lang="en-US" sz="2400" dirty="0" smtClean="0"/>
              <a:t> </a:t>
            </a:r>
            <a:r>
              <a:rPr lang="en-US" sz="2400" dirty="0" err="1" smtClean="0"/>
              <a:t>dịch</a:t>
            </a:r>
            <a:r>
              <a:rPr lang="en-US" sz="2400" dirty="0" smtClean="0"/>
              <a:t> Covid-19 </a:t>
            </a:r>
            <a:r>
              <a:rPr lang="en-US" sz="2400" dirty="0" err="1" smtClean="0"/>
              <a:t>nguy</a:t>
            </a:r>
            <a:r>
              <a:rPr lang="en-US" sz="2400" dirty="0" smtClean="0"/>
              <a:t> </a:t>
            </a:r>
            <a:r>
              <a:rPr lang="en-US" sz="2400" dirty="0" err="1" smtClean="0"/>
              <a:t>hiểm</a:t>
            </a:r>
            <a:r>
              <a:rPr lang="en-US" sz="2400" dirty="0" smtClean="0"/>
              <a:t> </a:t>
            </a:r>
            <a:r>
              <a:rPr lang="en-US" sz="2400" dirty="0" err="1" smtClean="0"/>
              <a:t>bùng</a:t>
            </a:r>
            <a:r>
              <a:rPr lang="en-US" sz="2400" dirty="0" smtClean="0"/>
              <a:t> </a:t>
            </a:r>
            <a:r>
              <a:rPr lang="en-US" sz="2400" dirty="0" err="1" smtClean="0"/>
              <a:t>phát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pPr marL="457200" indent="-457200" algn="l">
              <a:lnSpc>
                <a:spcPct val="200000"/>
              </a:lnSpc>
              <a:buFontTx/>
              <a:buAutoNum type="arabicPeriod"/>
            </a:pPr>
            <a:r>
              <a:rPr lang="en-US" sz="2400" dirty="0" err="1" smtClean="0"/>
              <a:t>Mọi</a:t>
            </a:r>
            <a:r>
              <a:rPr lang="en-US" sz="2400" dirty="0" smtClean="0"/>
              <a:t> </a:t>
            </a:r>
            <a:r>
              <a:rPr lang="en-US" sz="2400" dirty="0" err="1" smtClean="0"/>
              <a:t>người</a:t>
            </a:r>
            <a:r>
              <a:rPr lang="en-US" sz="2400" dirty="0" smtClean="0"/>
              <a:t> ở </a:t>
            </a:r>
            <a:r>
              <a:rPr lang="en-US" sz="2400" dirty="0" err="1" smtClean="0"/>
              <a:t>nhà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nhu</a:t>
            </a:r>
            <a:r>
              <a:rPr lang="en-US" sz="2400" dirty="0" smtClean="0"/>
              <a:t> </a:t>
            </a:r>
            <a:r>
              <a:rPr lang="en-US" sz="2400" dirty="0" err="1" smtClean="0"/>
              <a:t>cầu</a:t>
            </a:r>
            <a:r>
              <a:rPr lang="en-US" sz="2400" dirty="0" smtClean="0"/>
              <a:t> </a:t>
            </a:r>
            <a:r>
              <a:rPr lang="en-US" sz="2400" dirty="0" err="1" smtClean="0"/>
              <a:t>đặt</a:t>
            </a:r>
            <a:r>
              <a:rPr lang="en-US" sz="2400" dirty="0" smtClean="0"/>
              <a:t> </a:t>
            </a:r>
            <a:r>
              <a:rPr lang="en-US" sz="2400" dirty="0" err="1" smtClean="0"/>
              <a:t>hàng</a:t>
            </a:r>
            <a:r>
              <a:rPr lang="en-US" sz="2400" dirty="0" smtClean="0"/>
              <a:t> </a:t>
            </a:r>
            <a:r>
              <a:rPr lang="en-US" sz="2400" dirty="0" err="1" smtClean="0"/>
              <a:t>nhiều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pPr marL="457200" indent="-457200" algn="l">
              <a:lnSpc>
                <a:spcPct val="200000"/>
              </a:lnSpc>
              <a:buFontTx/>
              <a:buAutoNum type="arabicPeriod"/>
            </a:pPr>
            <a:r>
              <a:rPr lang="en-US" sz="2400" dirty="0" smtClean="0"/>
              <a:t>World Cup </a:t>
            </a:r>
            <a:r>
              <a:rPr lang="en-US" sz="2400" dirty="0" err="1" smtClean="0"/>
              <a:t>diễn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err="1" smtClean="0"/>
              <a:t>.</a:t>
            </a:r>
            <a:endParaRPr lang="en-US" sz="2400" dirty="0"/>
          </a:p>
          <a:p>
            <a:pPr marL="457200" indent="-457200" algn="l">
              <a:buFontTx/>
              <a:buAutoNum type="arabicPeriod"/>
            </a:pPr>
            <a:endParaRPr lang="en-US" sz="2400" dirty="0"/>
          </a:p>
          <a:p>
            <a:pPr marL="457200" indent="-457200" algn="l">
              <a:buAutoNum type="arabicPeriod"/>
            </a:pPr>
            <a:endParaRPr lang="en-US" sz="2400" dirty="0" smtClean="0"/>
          </a:p>
        </p:txBody>
      </p:sp>
      <p:pic>
        <p:nvPicPr>
          <p:cNvPr id="7" name="Picture 6" descr="Logo_ICTU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348" y="548680"/>
            <a:ext cx="1080476" cy="108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710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_ICTU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348" y="548680"/>
            <a:ext cx="1080476" cy="1080476"/>
          </a:xfrm>
          <a:prstGeom prst="rect">
            <a:avLst/>
          </a:prstGeom>
        </p:spPr>
      </p:pic>
      <p:sp>
        <p:nvSpPr>
          <p:cNvPr id="10" name="Subtitle 1"/>
          <p:cNvSpPr txBox="1">
            <a:spLocks/>
          </p:cNvSpPr>
          <p:nvPr/>
        </p:nvSpPr>
        <p:spPr bwMode="auto">
          <a:xfrm>
            <a:off x="1007604" y="3176972"/>
            <a:ext cx="4859011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l"/>
            <a:r>
              <a:rPr lang="en-US" sz="2000" dirty="0" err="1"/>
              <a:t>Tuổi</a:t>
            </a:r>
            <a:r>
              <a:rPr lang="en-US" sz="2000" dirty="0"/>
              <a:t> </a:t>
            </a:r>
            <a:r>
              <a:rPr lang="en-US" sz="2000" dirty="0" err="1"/>
              <a:t>tác</a:t>
            </a:r>
            <a:r>
              <a:rPr lang="en-US" sz="2000" dirty="0"/>
              <a:t>: </a:t>
            </a:r>
          </a:p>
          <a:p>
            <a:pPr lvl="0" algn="l"/>
            <a:r>
              <a:rPr lang="en-US" sz="2000" dirty="0"/>
              <a:t>	</a:t>
            </a:r>
            <a:r>
              <a:rPr lang="en-US" sz="2000" dirty="0" smtClean="0"/>
              <a:t>	12 </a:t>
            </a:r>
            <a:r>
              <a:rPr lang="en-US" sz="2000" dirty="0"/>
              <a:t>– 22: 60%</a:t>
            </a:r>
          </a:p>
          <a:p>
            <a:pPr lvl="0" algn="l"/>
            <a:r>
              <a:rPr lang="en-US" sz="2000" dirty="0" smtClean="0"/>
              <a:t>		23 </a:t>
            </a:r>
            <a:r>
              <a:rPr lang="en-US" sz="2000" dirty="0"/>
              <a:t>- 32: 30%</a:t>
            </a:r>
          </a:p>
          <a:p>
            <a:pPr lvl="0" algn="l"/>
            <a:r>
              <a:rPr lang="en-US" sz="2000" dirty="0" smtClean="0"/>
              <a:t>		&gt;</a:t>
            </a:r>
            <a:r>
              <a:rPr lang="en-US" sz="2000" dirty="0"/>
              <a:t>32:10%</a:t>
            </a:r>
          </a:p>
          <a:p>
            <a:pPr lvl="0" algn="l"/>
            <a:r>
              <a:rPr lang="en-US" sz="2000" dirty="0" err="1"/>
              <a:t>Giới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: </a:t>
            </a:r>
          </a:p>
          <a:p>
            <a:pPr lvl="0" algn="l"/>
            <a:r>
              <a:rPr lang="en-US" sz="2000" dirty="0" smtClean="0"/>
              <a:t>		</a:t>
            </a:r>
            <a:r>
              <a:rPr lang="en-US" sz="2000" dirty="0" err="1" smtClean="0"/>
              <a:t>Nữ</a:t>
            </a:r>
            <a:r>
              <a:rPr lang="en-US" sz="2000" dirty="0"/>
              <a:t>: </a:t>
            </a:r>
            <a:r>
              <a:rPr lang="en-US" sz="2000" dirty="0" smtClean="0"/>
              <a:t>40</a:t>
            </a:r>
            <a:r>
              <a:rPr lang="en-US" sz="2000" dirty="0"/>
              <a:t>%</a:t>
            </a:r>
          </a:p>
          <a:p>
            <a:pPr lvl="0" algn="l"/>
            <a:r>
              <a:rPr lang="en-US" sz="2000" dirty="0" smtClean="0"/>
              <a:t>		Nam</a:t>
            </a:r>
            <a:r>
              <a:rPr lang="en-US" sz="2000" dirty="0"/>
              <a:t>: </a:t>
            </a:r>
            <a:r>
              <a:rPr lang="en-US" sz="2000" dirty="0" smtClean="0"/>
              <a:t>60</a:t>
            </a:r>
            <a:r>
              <a:rPr lang="en-US" sz="2000" dirty="0"/>
              <a:t>%</a:t>
            </a:r>
          </a:p>
        </p:txBody>
      </p:sp>
      <p:sp>
        <p:nvSpPr>
          <p:cNvPr id="8" name="Hộp_Văn_Bản 5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755576" y="827307"/>
            <a:ext cx="666074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2" algn="l"/>
            <a:r>
              <a:rPr lang="en-US" sz="2800" b="1" dirty="0" smtClean="0">
                <a:solidFill>
                  <a:schemeClr val="tx1"/>
                </a:solidFill>
              </a:rPr>
              <a:t>II. </a:t>
            </a:r>
            <a:r>
              <a:rPr lang="en-US" sz="2800" b="1" dirty="0" smtClean="0">
                <a:solidFill>
                  <a:schemeClr val="tx1"/>
                </a:solidFill>
              </a:rPr>
              <a:t>PHÂN TÍCH NGƯỜI DÙNG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 bwMode="auto">
          <a:xfrm>
            <a:off x="1007604" y="2128956"/>
            <a:ext cx="6408712" cy="1048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l"/>
            <a:r>
              <a:rPr lang="en-US" sz="2000" b="1" kern="0" dirty="0" err="1" smtClean="0"/>
              <a:t>Đối</a:t>
            </a:r>
            <a:r>
              <a:rPr lang="en-US" sz="2000" b="1" kern="0" dirty="0" smtClean="0"/>
              <a:t> </a:t>
            </a:r>
            <a:r>
              <a:rPr lang="en-US" sz="2000" b="1" kern="0" dirty="0" err="1" smtClean="0"/>
              <a:t>tượng</a:t>
            </a:r>
            <a:r>
              <a:rPr lang="en-US" sz="2000" b="1" kern="0" dirty="0" smtClean="0"/>
              <a:t>: </a:t>
            </a:r>
            <a:r>
              <a:rPr lang="en-US" sz="2000" kern="0" dirty="0" err="1" smtClean="0"/>
              <a:t>Những</a:t>
            </a:r>
            <a:r>
              <a:rPr lang="en-US" sz="2000" kern="0" dirty="0" smtClean="0"/>
              <a:t> </a:t>
            </a:r>
            <a:r>
              <a:rPr lang="en-US" sz="2000" kern="0" dirty="0" err="1" smtClean="0"/>
              <a:t>người</a:t>
            </a:r>
            <a:r>
              <a:rPr lang="en-US" sz="2000" kern="0" dirty="0" smtClean="0"/>
              <a:t> </a:t>
            </a:r>
            <a:r>
              <a:rPr lang="en-US" sz="2000" kern="0" dirty="0" err="1" smtClean="0"/>
              <a:t>có</a:t>
            </a:r>
            <a:r>
              <a:rPr lang="en-US" sz="2000" kern="0" dirty="0" smtClean="0"/>
              <a:t> </a:t>
            </a:r>
            <a:r>
              <a:rPr lang="en-US" sz="2000" kern="0" dirty="0" err="1" smtClean="0"/>
              <a:t>nhu</a:t>
            </a:r>
            <a:r>
              <a:rPr lang="en-US" sz="2000" kern="0" dirty="0" smtClean="0"/>
              <a:t> </a:t>
            </a:r>
            <a:r>
              <a:rPr lang="en-US" sz="2000" kern="0" dirty="0" err="1" smtClean="0"/>
              <a:t>cầu</a:t>
            </a:r>
            <a:r>
              <a:rPr lang="en-US" sz="2000" kern="0" dirty="0" smtClean="0"/>
              <a:t> </a:t>
            </a:r>
            <a:r>
              <a:rPr lang="en-US" sz="2000" kern="0" dirty="0" err="1" smtClean="0"/>
              <a:t>mua</a:t>
            </a:r>
            <a:r>
              <a:rPr lang="en-US" sz="2000" kern="0" dirty="0" smtClean="0"/>
              <a:t> </a:t>
            </a:r>
            <a:r>
              <a:rPr lang="en-US" sz="2000" kern="0" dirty="0" err="1" smtClean="0"/>
              <a:t>quần</a:t>
            </a:r>
            <a:r>
              <a:rPr lang="en-US" sz="2000" kern="0" dirty="0" smtClean="0"/>
              <a:t> </a:t>
            </a:r>
            <a:r>
              <a:rPr lang="en-US" sz="2000" kern="0" dirty="0" err="1" smtClean="0"/>
              <a:t>áo</a:t>
            </a:r>
            <a:r>
              <a:rPr lang="en-US" sz="2000" kern="0" dirty="0" smtClean="0"/>
              <a:t> </a:t>
            </a:r>
            <a:r>
              <a:rPr lang="en-US" sz="2000" kern="0" dirty="0" err="1" smtClean="0"/>
              <a:t>thể</a:t>
            </a:r>
            <a:r>
              <a:rPr lang="en-US" sz="2000" kern="0" dirty="0" smtClean="0"/>
              <a:t> 	       </a:t>
            </a:r>
            <a:r>
              <a:rPr lang="en-US" sz="2000" kern="0" dirty="0" err="1" smtClean="0"/>
              <a:t>thao</a:t>
            </a:r>
            <a:r>
              <a:rPr lang="en-US" sz="2000" kern="0" dirty="0" smtClean="0"/>
              <a:t>, </a:t>
            </a:r>
            <a:r>
              <a:rPr lang="en-US" sz="2000" kern="0" dirty="0" err="1" smtClean="0"/>
              <a:t>tham</a:t>
            </a:r>
            <a:r>
              <a:rPr lang="en-US" sz="2000" kern="0" dirty="0" smtClean="0"/>
              <a:t> </a:t>
            </a:r>
            <a:r>
              <a:rPr lang="en-US" sz="2000" kern="0" dirty="0" err="1" smtClean="0"/>
              <a:t>khảo</a:t>
            </a:r>
            <a:r>
              <a:rPr lang="en-US" sz="2000" kern="0" dirty="0" smtClean="0"/>
              <a:t> </a:t>
            </a:r>
            <a:r>
              <a:rPr lang="en-US" sz="2000" kern="0" dirty="0" err="1" smtClean="0"/>
              <a:t>mẫu</a:t>
            </a:r>
            <a:r>
              <a:rPr lang="en-US" sz="2000" kern="0" dirty="0" smtClean="0"/>
              <a:t> </a:t>
            </a:r>
            <a:r>
              <a:rPr lang="en-US" sz="2000" kern="0" dirty="0" err="1" smtClean="0"/>
              <a:t>quần</a:t>
            </a:r>
            <a:r>
              <a:rPr lang="en-US" sz="2000" kern="0" dirty="0" smtClean="0"/>
              <a:t> </a:t>
            </a:r>
            <a:r>
              <a:rPr lang="en-US" sz="2000" kern="0" dirty="0" err="1" smtClean="0"/>
              <a:t>áo</a:t>
            </a:r>
            <a:r>
              <a:rPr lang="en-US" sz="2000" kern="0" dirty="0"/>
              <a:t>.</a:t>
            </a:r>
            <a:endParaRPr lang="en-GB" sz="2000" kern="0" dirty="0"/>
          </a:p>
        </p:txBody>
      </p:sp>
    </p:spTree>
    <p:extLst>
      <p:ext uri="{BB962C8B-B14F-4D97-AF65-F5344CB8AC3E}">
        <p14:creationId xmlns:p14="http://schemas.microsoft.com/office/powerpoint/2010/main" val="399970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9"/>
          <p:cNvSpPr>
            <a:spLocks noChangeArrowheads="1"/>
          </p:cNvSpPr>
          <p:nvPr/>
        </p:nvSpPr>
        <p:spPr bwMode="auto">
          <a:xfrm rot="7848511">
            <a:off x="7658100" y="736600"/>
            <a:ext cx="381000" cy="1143000"/>
          </a:xfrm>
          <a:prstGeom prst="rect">
            <a:avLst/>
          </a:prstGeom>
          <a:solidFill>
            <a:schemeClr val="bg1">
              <a:alpha val="3803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4C4C4C"/>
              </a:solidFill>
            </a:endParaRPr>
          </a:p>
        </p:txBody>
      </p:sp>
      <p:sp>
        <p:nvSpPr>
          <p:cNvPr id="6149" name="Rectangle 30"/>
          <p:cNvSpPr>
            <a:spLocks noChangeArrowheads="1"/>
          </p:cNvSpPr>
          <p:nvPr/>
        </p:nvSpPr>
        <p:spPr bwMode="auto">
          <a:xfrm rot="19151489" flipV="1">
            <a:off x="1219200" y="4921250"/>
            <a:ext cx="381000" cy="1143000"/>
          </a:xfrm>
          <a:prstGeom prst="rect">
            <a:avLst/>
          </a:prstGeom>
          <a:solidFill>
            <a:schemeClr val="bg1">
              <a:alpha val="3803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4C4C4C"/>
              </a:solidFill>
            </a:endParaRPr>
          </a:p>
        </p:txBody>
      </p:sp>
      <p:sp>
        <p:nvSpPr>
          <p:cNvPr id="6150" name="Rectangle 31"/>
          <p:cNvSpPr>
            <a:spLocks noChangeArrowheads="1"/>
          </p:cNvSpPr>
          <p:nvPr/>
        </p:nvSpPr>
        <p:spPr bwMode="auto">
          <a:xfrm rot="13751489" flipV="1">
            <a:off x="7620000" y="4921250"/>
            <a:ext cx="381000" cy="1143000"/>
          </a:xfrm>
          <a:prstGeom prst="rect">
            <a:avLst/>
          </a:prstGeom>
          <a:solidFill>
            <a:schemeClr val="bg1">
              <a:alpha val="3803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4C4C4C"/>
              </a:solidFill>
            </a:endParaRPr>
          </a:p>
        </p:txBody>
      </p:sp>
      <p:pic>
        <p:nvPicPr>
          <p:cNvPr id="9" name="Picture 8" descr="Logo_ICTU"/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704" y="548680"/>
            <a:ext cx="1080120" cy="1080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564" y="306944"/>
            <a:ext cx="8229600" cy="1143000"/>
          </a:xfrm>
        </p:spPr>
        <p:txBody>
          <a:bodyPr/>
          <a:lstStyle/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III. THIẾT KẾ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 bwMode="auto">
          <a:xfrm>
            <a:off x="819307" y="1237818"/>
            <a:ext cx="1954594" cy="513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l"/>
            <a:r>
              <a:rPr lang="en-US" sz="2000" kern="0" dirty="0" smtClean="0"/>
              <a:t>1. </a:t>
            </a:r>
            <a:r>
              <a:rPr lang="en-US" sz="2000" kern="0" dirty="0" err="1" smtClean="0"/>
              <a:t>Trang</a:t>
            </a:r>
            <a:r>
              <a:rPr lang="en-US" sz="2000" kern="0" dirty="0" smtClean="0"/>
              <a:t> </a:t>
            </a:r>
            <a:r>
              <a:rPr lang="en-US" sz="2000" kern="0" dirty="0" err="1" smtClean="0"/>
              <a:t>chủ</a:t>
            </a:r>
            <a:endParaRPr lang="en-GB" sz="2000" kern="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007604" y="1870536"/>
            <a:ext cx="6930884" cy="39170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9"/>
          <p:cNvSpPr>
            <a:spLocks noChangeArrowheads="1"/>
          </p:cNvSpPr>
          <p:nvPr/>
        </p:nvSpPr>
        <p:spPr bwMode="auto">
          <a:xfrm rot="7848511">
            <a:off x="7658100" y="736600"/>
            <a:ext cx="381000" cy="1143000"/>
          </a:xfrm>
          <a:prstGeom prst="rect">
            <a:avLst/>
          </a:prstGeom>
          <a:solidFill>
            <a:schemeClr val="bg1">
              <a:alpha val="3803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4C4C4C"/>
              </a:solidFill>
            </a:endParaRPr>
          </a:p>
        </p:txBody>
      </p:sp>
      <p:sp>
        <p:nvSpPr>
          <p:cNvPr id="6149" name="Rectangle 30"/>
          <p:cNvSpPr>
            <a:spLocks noChangeArrowheads="1"/>
          </p:cNvSpPr>
          <p:nvPr/>
        </p:nvSpPr>
        <p:spPr bwMode="auto">
          <a:xfrm rot="19151489" flipV="1">
            <a:off x="1219200" y="4921250"/>
            <a:ext cx="381000" cy="1143000"/>
          </a:xfrm>
          <a:prstGeom prst="rect">
            <a:avLst/>
          </a:prstGeom>
          <a:solidFill>
            <a:schemeClr val="bg1">
              <a:alpha val="3803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4C4C4C"/>
              </a:solidFill>
            </a:endParaRPr>
          </a:p>
        </p:txBody>
      </p:sp>
      <p:sp>
        <p:nvSpPr>
          <p:cNvPr id="6150" name="Rectangle 31"/>
          <p:cNvSpPr>
            <a:spLocks noChangeArrowheads="1"/>
          </p:cNvSpPr>
          <p:nvPr/>
        </p:nvSpPr>
        <p:spPr bwMode="auto">
          <a:xfrm rot="13751489" flipV="1">
            <a:off x="7620000" y="4921250"/>
            <a:ext cx="381000" cy="1143000"/>
          </a:xfrm>
          <a:prstGeom prst="rect">
            <a:avLst/>
          </a:prstGeom>
          <a:solidFill>
            <a:schemeClr val="bg1">
              <a:alpha val="3803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4C4C4C"/>
              </a:solidFill>
            </a:endParaRPr>
          </a:p>
        </p:txBody>
      </p:sp>
      <p:pic>
        <p:nvPicPr>
          <p:cNvPr id="9" name="Picture 8" descr="Logo_ICTU"/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704" y="548680"/>
            <a:ext cx="1080120" cy="1080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85938"/>
            <a:ext cx="8229600" cy="1143000"/>
          </a:xfrm>
        </p:spPr>
        <p:txBody>
          <a:bodyPr/>
          <a:lstStyle/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III. THIẾT KẾ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 bwMode="auto">
          <a:xfrm>
            <a:off x="681650" y="1151759"/>
            <a:ext cx="1954594" cy="513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l"/>
            <a:r>
              <a:rPr lang="en-US" sz="2000" kern="0" dirty="0" smtClean="0"/>
              <a:t>1. </a:t>
            </a:r>
            <a:r>
              <a:rPr lang="en-US" sz="2000" kern="0" dirty="0" err="1" smtClean="0"/>
              <a:t>Trang</a:t>
            </a:r>
            <a:r>
              <a:rPr lang="en-US" sz="2000" kern="0" dirty="0" smtClean="0"/>
              <a:t> </a:t>
            </a:r>
            <a:r>
              <a:rPr lang="en-US" sz="2000" kern="0" dirty="0" err="1" smtClean="0"/>
              <a:t>chủ</a:t>
            </a:r>
            <a:endParaRPr lang="en-GB" sz="2000" kern="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123728" y="1520788"/>
            <a:ext cx="5524936" cy="464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11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9"/>
          <p:cNvSpPr>
            <a:spLocks noChangeArrowheads="1"/>
          </p:cNvSpPr>
          <p:nvPr/>
        </p:nvSpPr>
        <p:spPr bwMode="auto">
          <a:xfrm rot="7848511">
            <a:off x="7658100" y="736600"/>
            <a:ext cx="381000" cy="1143000"/>
          </a:xfrm>
          <a:prstGeom prst="rect">
            <a:avLst/>
          </a:prstGeom>
          <a:solidFill>
            <a:schemeClr val="bg1">
              <a:alpha val="3803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4C4C4C"/>
              </a:solidFill>
            </a:endParaRPr>
          </a:p>
        </p:txBody>
      </p:sp>
      <p:sp>
        <p:nvSpPr>
          <p:cNvPr id="6149" name="Rectangle 30"/>
          <p:cNvSpPr>
            <a:spLocks noChangeArrowheads="1"/>
          </p:cNvSpPr>
          <p:nvPr/>
        </p:nvSpPr>
        <p:spPr bwMode="auto">
          <a:xfrm rot="19151489" flipV="1">
            <a:off x="1219200" y="4921250"/>
            <a:ext cx="381000" cy="1143000"/>
          </a:xfrm>
          <a:prstGeom prst="rect">
            <a:avLst/>
          </a:prstGeom>
          <a:solidFill>
            <a:schemeClr val="bg1">
              <a:alpha val="3803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4C4C4C"/>
              </a:solidFill>
            </a:endParaRPr>
          </a:p>
        </p:txBody>
      </p:sp>
      <p:sp>
        <p:nvSpPr>
          <p:cNvPr id="6150" name="Rectangle 31"/>
          <p:cNvSpPr>
            <a:spLocks noChangeArrowheads="1"/>
          </p:cNvSpPr>
          <p:nvPr/>
        </p:nvSpPr>
        <p:spPr bwMode="auto">
          <a:xfrm rot="13751489" flipV="1">
            <a:off x="7620000" y="4921250"/>
            <a:ext cx="381000" cy="1143000"/>
          </a:xfrm>
          <a:prstGeom prst="rect">
            <a:avLst/>
          </a:prstGeom>
          <a:solidFill>
            <a:schemeClr val="bg1">
              <a:alpha val="3803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4C4C4C"/>
              </a:solidFill>
            </a:endParaRPr>
          </a:p>
        </p:txBody>
      </p:sp>
      <p:pic>
        <p:nvPicPr>
          <p:cNvPr id="9" name="Picture 8" descr="Logo_ICTU"/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704" y="548680"/>
            <a:ext cx="1080120" cy="1080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307051"/>
            <a:ext cx="8229600" cy="1143000"/>
          </a:xfrm>
        </p:spPr>
        <p:txBody>
          <a:bodyPr/>
          <a:lstStyle/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III. THIẾT KẾ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 bwMode="auto">
          <a:xfrm>
            <a:off x="713362" y="1210053"/>
            <a:ext cx="1954594" cy="513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l"/>
            <a:r>
              <a:rPr lang="en-US" sz="2000" kern="0" dirty="0" smtClean="0"/>
              <a:t>1. </a:t>
            </a:r>
            <a:r>
              <a:rPr lang="en-US" sz="2000" kern="0" dirty="0" err="1" smtClean="0"/>
              <a:t>Trang</a:t>
            </a:r>
            <a:r>
              <a:rPr lang="en-US" sz="2000" kern="0" dirty="0" smtClean="0"/>
              <a:t> </a:t>
            </a:r>
            <a:r>
              <a:rPr lang="en-US" sz="2000" kern="0" dirty="0" err="1" smtClean="0"/>
              <a:t>chủ</a:t>
            </a:r>
            <a:endParaRPr lang="en-GB" sz="2000" kern="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602125" y="1196752"/>
            <a:ext cx="5004555" cy="493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9"/>
          <p:cNvSpPr>
            <a:spLocks noChangeArrowheads="1"/>
          </p:cNvSpPr>
          <p:nvPr/>
        </p:nvSpPr>
        <p:spPr bwMode="auto">
          <a:xfrm rot="7848511">
            <a:off x="7658100" y="736600"/>
            <a:ext cx="381000" cy="1143000"/>
          </a:xfrm>
          <a:prstGeom prst="rect">
            <a:avLst/>
          </a:prstGeom>
          <a:solidFill>
            <a:schemeClr val="bg1">
              <a:alpha val="3803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4C4C4C"/>
              </a:solidFill>
            </a:endParaRPr>
          </a:p>
        </p:txBody>
      </p:sp>
      <p:sp>
        <p:nvSpPr>
          <p:cNvPr id="6149" name="Rectangle 30"/>
          <p:cNvSpPr>
            <a:spLocks noChangeArrowheads="1"/>
          </p:cNvSpPr>
          <p:nvPr/>
        </p:nvSpPr>
        <p:spPr bwMode="auto">
          <a:xfrm rot="19151489" flipV="1">
            <a:off x="1219200" y="4921250"/>
            <a:ext cx="381000" cy="1143000"/>
          </a:xfrm>
          <a:prstGeom prst="rect">
            <a:avLst/>
          </a:prstGeom>
          <a:solidFill>
            <a:schemeClr val="bg1">
              <a:alpha val="3803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4C4C4C"/>
              </a:solidFill>
            </a:endParaRPr>
          </a:p>
        </p:txBody>
      </p:sp>
      <p:sp>
        <p:nvSpPr>
          <p:cNvPr id="6150" name="Rectangle 31"/>
          <p:cNvSpPr>
            <a:spLocks noChangeArrowheads="1"/>
          </p:cNvSpPr>
          <p:nvPr/>
        </p:nvSpPr>
        <p:spPr bwMode="auto">
          <a:xfrm rot="13751489" flipV="1">
            <a:off x="7620000" y="4921250"/>
            <a:ext cx="381000" cy="1143000"/>
          </a:xfrm>
          <a:prstGeom prst="rect">
            <a:avLst/>
          </a:prstGeom>
          <a:solidFill>
            <a:schemeClr val="bg1">
              <a:alpha val="3803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4C4C4C"/>
              </a:solidFill>
            </a:endParaRPr>
          </a:p>
        </p:txBody>
      </p:sp>
      <p:pic>
        <p:nvPicPr>
          <p:cNvPr id="9" name="Picture 8" descr="Logo_ICTU"/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704" y="548680"/>
            <a:ext cx="1080120" cy="1080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556" y="312911"/>
            <a:ext cx="2350604" cy="1143000"/>
          </a:xfrm>
        </p:spPr>
        <p:txBody>
          <a:bodyPr/>
          <a:lstStyle/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III. THIẾT KẾ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 bwMode="auto">
          <a:xfrm>
            <a:off x="713362" y="1210053"/>
            <a:ext cx="1954594" cy="513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l"/>
            <a:r>
              <a:rPr lang="en-US" sz="2000" kern="0" dirty="0"/>
              <a:t>2</a:t>
            </a:r>
            <a:r>
              <a:rPr lang="en-US" sz="2000" kern="0" dirty="0" smtClean="0"/>
              <a:t>. </a:t>
            </a:r>
            <a:r>
              <a:rPr lang="en-US" sz="2000" kern="0" dirty="0" err="1" smtClean="0"/>
              <a:t>Đăng</a:t>
            </a:r>
            <a:r>
              <a:rPr lang="en-US" sz="2000" kern="0" dirty="0" smtClean="0"/>
              <a:t> </a:t>
            </a:r>
            <a:r>
              <a:rPr lang="en-US" sz="2000" kern="0" dirty="0" err="1" smtClean="0"/>
              <a:t>nhập</a:t>
            </a:r>
            <a:endParaRPr lang="en-GB" sz="2000" kern="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981982" y="1701768"/>
            <a:ext cx="5925741" cy="424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68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9"/>
          <p:cNvSpPr>
            <a:spLocks noChangeArrowheads="1"/>
          </p:cNvSpPr>
          <p:nvPr/>
        </p:nvSpPr>
        <p:spPr bwMode="auto">
          <a:xfrm rot="7848511">
            <a:off x="7658100" y="736600"/>
            <a:ext cx="381000" cy="1143000"/>
          </a:xfrm>
          <a:prstGeom prst="rect">
            <a:avLst/>
          </a:prstGeom>
          <a:solidFill>
            <a:schemeClr val="bg1">
              <a:alpha val="3803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4C4C4C"/>
              </a:solidFill>
            </a:endParaRPr>
          </a:p>
        </p:txBody>
      </p:sp>
      <p:sp>
        <p:nvSpPr>
          <p:cNvPr id="6149" name="Rectangle 30"/>
          <p:cNvSpPr>
            <a:spLocks noChangeArrowheads="1"/>
          </p:cNvSpPr>
          <p:nvPr/>
        </p:nvSpPr>
        <p:spPr bwMode="auto">
          <a:xfrm rot="19151489" flipV="1">
            <a:off x="1219200" y="4921250"/>
            <a:ext cx="381000" cy="1143000"/>
          </a:xfrm>
          <a:prstGeom prst="rect">
            <a:avLst/>
          </a:prstGeom>
          <a:solidFill>
            <a:schemeClr val="bg1">
              <a:alpha val="3803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4C4C4C"/>
              </a:solidFill>
            </a:endParaRPr>
          </a:p>
        </p:txBody>
      </p:sp>
      <p:sp>
        <p:nvSpPr>
          <p:cNvPr id="6150" name="Rectangle 31"/>
          <p:cNvSpPr>
            <a:spLocks noChangeArrowheads="1"/>
          </p:cNvSpPr>
          <p:nvPr/>
        </p:nvSpPr>
        <p:spPr bwMode="auto">
          <a:xfrm rot="13751489" flipV="1">
            <a:off x="7620000" y="4921250"/>
            <a:ext cx="381000" cy="1143000"/>
          </a:xfrm>
          <a:prstGeom prst="rect">
            <a:avLst/>
          </a:prstGeom>
          <a:solidFill>
            <a:schemeClr val="bg1">
              <a:alpha val="3803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4C4C4C"/>
              </a:solidFill>
            </a:endParaRPr>
          </a:p>
        </p:txBody>
      </p:sp>
      <p:pic>
        <p:nvPicPr>
          <p:cNvPr id="9" name="Picture 8" descr="Logo_ICTU"/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704" y="548680"/>
            <a:ext cx="1080120" cy="1080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556" y="312911"/>
            <a:ext cx="2350604" cy="1143000"/>
          </a:xfrm>
        </p:spPr>
        <p:txBody>
          <a:bodyPr/>
          <a:lstStyle/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III. THIẾT KẾ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 bwMode="auto">
          <a:xfrm>
            <a:off x="713362" y="1210053"/>
            <a:ext cx="1954594" cy="513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l"/>
            <a:r>
              <a:rPr lang="en-US" sz="2000" kern="0" dirty="0" smtClean="0"/>
              <a:t>3</a:t>
            </a:r>
            <a:r>
              <a:rPr lang="en-US" sz="2000" kern="0" dirty="0" smtClean="0"/>
              <a:t>. </a:t>
            </a:r>
            <a:r>
              <a:rPr lang="en-US" sz="2000" kern="0" dirty="0" err="1" smtClean="0"/>
              <a:t>Đăng</a:t>
            </a:r>
            <a:r>
              <a:rPr lang="en-US" sz="2000" kern="0" dirty="0" smtClean="0"/>
              <a:t> </a:t>
            </a:r>
            <a:r>
              <a:rPr lang="en-US" sz="2000" kern="0" dirty="0" err="1" smtClean="0"/>
              <a:t>ký</a:t>
            </a:r>
            <a:endParaRPr lang="en-GB" sz="2000" kern="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692007" y="1684426"/>
            <a:ext cx="6215731" cy="432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4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4C4C4C"/>
      </a:dk1>
      <a:lt1>
        <a:srgbClr val="FFFFFF"/>
      </a:lt1>
      <a:dk2>
        <a:srgbClr val="66CCFF"/>
      </a:dk2>
      <a:lt2>
        <a:srgbClr val="666666"/>
      </a:lt2>
      <a:accent1>
        <a:srgbClr val="66CCFF"/>
      </a:accent1>
      <a:accent2>
        <a:srgbClr val="00FF80"/>
      </a:accent2>
      <a:accent3>
        <a:srgbClr val="FFFFFF"/>
      </a:accent3>
      <a:accent4>
        <a:srgbClr val="404040"/>
      </a:accent4>
      <a:accent5>
        <a:srgbClr val="B8E2FF"/>
      </a:accent5>
      <a:accent6>
        <a:srgbClr val="00E773"/>
      </a:accent6>
      <a:hlink>
        <a:srgbClr val="666666"/>
      </a:hlink>
      <a:folHlink>
        <a:srgbClr val="FF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3366FF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E2F4F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hủ đề của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ăn phò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hủ đề của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ăn phò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5555</TotalTime>
  <Words>206</Words>
  <Application>Microsoft Office PowerPoint</Application>
  <PresentationFormat>On-screen Show (4:3)</PresentationFormat>
  <Paragraphs>58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DengXian Light</vt:lpstr>
      <vt:lpstr>Arial</vt:lpstr>
      <vt:lpstr>Times New Roman</vt:lpstr>
      <vt:lpstr>Default Design</vt:lpstr>
      <vt:lpstr>Trường đại học CNTT và TT Thái Nguyên</vt:lpstr>
      <vt:lpstr>I. Đề xuất đề tài</vt:lpstr>
      <vt:lpstr>I. ĐỀ XUẤT ĐỀ TÀI</vt:lpstr>
      <vt:lpstr>II. PHÂN TÍCH NGƯỜI DÙNG</vt:lpstr>
      <vt:lpstr>III. THIẾT KẾ</vt:lpstr>
      <vt:lpstr>III. THIẾT KẾ</vt:lpstr>
      <vt:lpstr>III. THIẾT KẾ</vt:lpstr>
      <vt:lpstr>III. THIẾT KẾ</vt:lpstr>
      <vt:lpstr>III. THIẾT KẾ</vt:lpstr>
      <vt:lpstr>III. THIẾT KẾ</vt:lpstr>
      <vt:lpstr>III. THIẾT KẾ</vt:lpstr>
      <vt:lpstr>III. THIẾT KẾ</vt:lpstr>
      <vt:lpstr>IV. DEMO THIẾT KẾ</vt:lpstr>
      <vt:lpstr>PowerPoint Presentation</vt:lpstr>
    </vt:vector>
  </TitlesOfParts>
  <Company>Presentation Magazine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 pad and pen business PowerPoint template</dc:title>
  <dc:creator>Presentation Magazine</dc:creator>
  <cp:lastModifiedBy>Admin</cp:lastModifiedBy>
  <cp:revision>191</cp:revision>
  <dcterms:modified xsi:type="dcterms:W3CDTF">2021-06-27T16:42:50Z</dcterms:modified>
</cp:coreProperties>
</file>