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df2d0b94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df2d0b94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df2d0b94_0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df2d0b94_0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2e4602888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2e460288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e460289d_0_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2e460289d_0_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ebda222d_0_11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2ebda222d_0_11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e460289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e460289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e460289d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e460289d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e460289d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e460289d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df2d0b94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df2d0b94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df2d0b94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df2d0b94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df2d0b94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2df2d0b94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df2d0b94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df2d0b94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df2d0b94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df2d0b94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</a:t>
            </a:r>
            <a:endParaRPr lang="en-GB"/>
          </a:p>
        </p:txBody>
      </p:sp>
      <p:sp>
        <p:nvSpPr>
          <p:cNvPr id="69" name="Google Shape;69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Willkommen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Für wen ist dieser Kurs?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Kursübersicht</a:t>
            </a:r>
            <a:endParaRPr lang="en-GB"/>
          </a:p>
        </p:txBody>
      </p:sp>
      <p:sp>
        <p:nvSpPr>
          <p:cNvPr id="70" name="Google Shape;70;p15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Anwendung</a:t>
            </a:r>
            <a:endParaRPr lang="en-GB"/>
          </a:p>
        </p:txBody>
      </p:sp>
      <p:sp>
        <p:nvSpPr>
          <p:cNvPr id="141" name="Google Shape;141;p25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Präsentation</a:t>
            </a:r>
            <a:endParaRPr lang="en-GB"/>
          </a:p>
        </p:txBody>
      </p:sp>
      <p:sp>
        <p:nvSpPr>
          <p:cNvPr id="142" name="Google Shape;142;p25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Sitzung</a:t>
            </a:r>
            <a:endParaRPr lang="en-GB"/>
          </a:p>
        </p:txBody>
      </p:sp>
      <p:sp>
        <p:nvSpPr>
          <p:cNvPr id="143" name="Google Shape;143;p25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144" name="Google Shape;144;p25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Netzwerk</a:t>
            </a:r>
            <a:endParaRPr lang="en-GB"/>
          </a:p>
        </p:txBody>
      </p:sp>
      <p:sp>
        <p:nvSpPr>
          <p:cNvPr id="145" name="Google Shape;145;p25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Datenverbindung</a:t>
            </a:r>
            <a:endParaRPr lang="en-GB"/>
          </a:p>
        </p:txBody>
      </p:sp>
      <p:sp>
        <p:nvSpPr>
          <p:cNvPr id="146" name="Google Shape;146;p25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Physikalisch</a:t>
            </a:r>
            <a:endParaRPr lang="en-GB"/>
          </a:p>
        </p:txBody>
      </p:sp>
      <p:sp>
        <p:nvSpPr>
          <p:cNvPr id="147" name="Google Shape;147;p25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Klient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Anwendung</a:t>
            </a:r>
            <a:endParaRPr lang="en-GB"/>
          </a:p>
        </p:txBody>
      </p:sp>
      <p:sp>
        <p:nvSpPr>
          <p:cNvPr id="149" name="Google Shape;149;p25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Präsentation</a:t>
            </a:r>
            <a:endParaRPr lang="en-GB"/>
          </a:p>
        </p:txBody>
      </p:sp>
      <p:sp>
        <p:nvSpPr>
          <p:cNvPr id="150" name="Google Shape;150;p25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Sitzung</a:t>
            </a:r>
            <a:endParaRPr lang="en-GB"/>
          </a:p>
        </p:txBody>
      </p:sp>
      <p:sp>
        <p:nvSpPr>
          <p:cNvPr id="151" name="Google Shape;151;p25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152" name="Google Shape;152;p25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Netzwerk</a:t>
            </a:r>
            <a:endParaRPr lang="en-GB"/>
          </a:p>
        </p:txBody>
      </p:sp>
      <p:sp>
        <p:nvSpPr>
          <p:cNvPr id="153" name="Google Shape;153;p25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Datenverbindung</a:t>
            </a:r>
            <a:endParaRPr lang="en-GB"/>
          </a:p>
        </p:txBody>
      </p:sp>
      <p:sp>
        <p:nvSpPr>
          <p:cNvPr id="154" name="Google Shape;154;p25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Physikalisch</a:t>
            </a:r>
            <a:endParaRPr lang="en-GB"/>
          </a:p>
        </p:txBody>
      </p:sp>
      <p:sp>
        <p:nvSpPr>
          <p:cNvPr id="155" name="Google Shape;155;p25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6" name="Google Shape;156;p25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5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Der Client sendet eine HTTPS-POST-Anforderung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2205725" y="4255200"/>
            <a:ext cx="2623926" cy="8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1"/>
          <a:srcRect l="7509" t="26138" r="27693" b="22799"/>
          <a:stretch>
            <a:fillRect/>
          </a:stretch>
        </p:blipFill>
        <p:spPr>
          <a:xfrm>
            <a:off x="4829650" y="4255200"/>
            <a:ext cx="2003499" cy="8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2205713" y="36740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Rahmen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205713" y="31484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257013" y="26228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Segment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6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6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6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6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26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26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6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Klient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26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6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6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26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6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3" name="Google Shape;183;p26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2205725" y="4255200"/>
            <a:ext cx="2623926" cy="8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1"/>
          <a:srcRect l="7509" t="26138" r="27693" b="22799"/>
          <a:stretch>
            <a:fillRect/>
          </a:stretch>
        </p:blipFill>
        <p:spPr>
          <a:xfrm>
            <a:off x="4829650" y="4255200"/>
            <a:ext cx="2003499" cy="8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>
            <a:off x="1250675" y="2588800"/>
            <a:ext cx="4887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6" name="Google Shape;186;p26"/>
          <p:cNvCxnSpPr/>
          <p:nvPr/>
        </p:nvCxnSpPr>
        <p:spPr>
          <a:xfrm flipH="1">
            <a:off x="1482675" y="2319125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6"/>
          <p:cNvSpPr txBox="1"/>
          <p:nvPr/>
        </p:nvSpPr>
        <p:spPr>
          <a:xfrm>
            <a:off x="1712838" y="26784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1250525" y="3114400"/>
            <a:ext cx="4887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26"/>
          <p:cNvSpPr/>
          <p:nvPr/>
        </p:nvSpPr>
        <p:spPr>
          <a:xfrm>
            <a:off x="1250525" y="3640000"/>
            <a:ext cx="4887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6"/>
          <p:cNvSpPr txBox="1"/>
          <p:nvPr/>
        </p:nvSpPr>
        <p:spPr>
          <a:xfrm>
            <a:off x="724638" y="26690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</a:t>
            </a:r>
            <a:r>
              <a:rPr lang="en-GB" sz="800" b="1">
                <a:solidFill>
                  <a:schemeClr val="dk1"/>
                </a:solidFill>
              </a:rPr>
              <a:t>HAFEN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1815573" y="3194650"/>
            <a:ext cx="39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TAUCHEN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807343" y="31899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SCHLUCK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712839" y="37249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752800" y="37155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6903424" y="2582248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26"/>
          <p:cNvSpPr/>
          <p:nvPr/>
        </p:nvSpPr>
        <p:spPr>
          <a:xfrm>
            <a:off x="6903424" y="3107848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6"/>
          <p:cNvSpPr/>
          <p:nvPr/>
        </p:nvSpPr>
        <p:spPr>
          <a:xfrm>
            <a:off x="6903424" y="3633448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6"/>
          <p:cNvSpPr/>
          <p:nvPr/>
        </p:nvSpPr>
        <p:spPr>
          <a:xfrm>
            <a:off x="7359887" y="2582248"/>
            <a:ext cx="4887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6"/>
          <p:cNvSpPr txBox="1"/>
          <p:nvPr/>
        </p:nvSpPr>
        <p:spPr>
          <a:xfrm>
            <a:off x="7822050" y="26718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7359737" y="3107848"/>
            <a:ext cx="4887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26"/>
          <p:cNvSpPr/>
          <p:nvPr/>
        </p:nvSpPr>
        <p:spPr>
          <a:xfrm>
            <a:off x="7359737" y="3633448"/>
            <a:ext cx="4887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26"/>
          <p:cNvSpPr txBox="1"/>
          <p:nvPr/>
        </p:nvSpPr>
        <p:spPr>
          <a:xfrm>
            <a:off x="6833850" y="26624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924785" y="3188098"/>
            <a:ext cx="39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TAUCHEN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916555" y="31833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SCHLUCK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7808414" y="3716963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6862012" y="37089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SMAC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207" name="Google Shape;207;p26"/>
          <p:cNvCxnSpPr/>
          <p:nvPr/>
        </p:nvCxnSpPr>
        <p:spPr>
          <a:xfrm flipH="1">
            <a:off x="1465925" y="2845600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6"/>
          <p:cNvCxnSpPr/>
          <p:nvPr/>
        </p:nvCxnSpPr>
        <p:spPr>
          <a:xfrm flipH="1">
            <a:off x="1523375" y="3371200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6"/>
          <p:cNvCxnSpPr>
            <a:endCxn id="203" idx="1"/>
          </p:cNvCxnSpPr>
          <p:nvPr/>
        </p:nvCxnSpPr>
        <p:spPr>
          <a:xfrm rot="10800000" flipH="1">
            <a:off x="7677885" y="3341998"/>
            <a:ext cx="2469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6"/>
          <p:cNvCxnSpPr/>
          <p:nvPr/>
        </p:nvCxnSpPr>
        <p:spPr>
          <a:xfrm rot="10800000" flipH="1">
            <a:off x="7722610" y="2811123"/>
            <a:ext cx="2469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6"/>
          <p:cNvCxnSpPr/>
          <p:nvPr/>
        </p:nvCxnSpPr>
        <p:spPr>
          <a:xfrm rot="10800000" flipH="1">
            <a:off x="7555560" y="2286123"/>
            <a:ext cx="114000" cy="5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Anwendung</a:t>
            </a:r>
            <a:endParaRPr lang="en-GB"/>
          </a:p>
        </p:txBody>
      </p:sp>
      <p:sp>
        <p:nvSpPr>
          <p:cNvPr id="217" name="Google Shape;217;p27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Präsentation</a:t>
            </a:r>
            <a:endParaRPr lang="en-GB"/>
          </a:p>
        </p:txBody>
      </p:sp>
      <p:sp>
        <p:nvSpPr>
          <p:cNvPr id="218" name="Google Shape;218;p27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Sitzung</a:t>
            </a:r>
            <a:endParaRPr lang="en-GB"/>
          </a:p>
        </p:txBody>
      </p:sp>
      <p:sp>
        <p:nvSpPr>
          <p:cNvPr id="219" name="Google Shape;219;p27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220" name="Google Shape;220;p27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Netzwerk</a:t>
            </a:r>
            <a:endParaRPr lang="en-GB"/>
          </a:p>
        </p:txBody>
      </p:sp>
      <p:sp>
        <p:nvSpPr>
          <p:cNvPr id="221" name="Google Shape;221;p27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Datenverbindung</a:t>
            </a:r>
            <a:endParaRPr lang="en-GB"/>
          </a:p>
        </p:txBody>
      </p:sp>
      <p:sp>
        <p:nvSpPr>
          <p:cNvPr id="222" name="Google Shape;222;p27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Physikalisch</a:t>
            </a:r>
            <a:endParaRPr lang="en-GB"/>
          </a:p>
        </p:txBody>
      </p:sp>
      <p:sp>
        <p:nvSpPr>
          <p:cNvPr id="223" name="Google Shape;223;p27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Klient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Anwendung</a:t>
            </a:r>
            <a:endParaRPr lang="en-GB"/>
          </a:p>
        </p:txBody>
      </p:sp>
      <p:sp>
        <p:nvSpPr>
          <p:cNvPr id="225" name="Google Shape;225;p27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Präsentation</a:t>
            </a:r>
            <a:endParaRPr lang="en-GB"/>
          </a:p>
        </p:txBody>
      </p:sp>
      <p:sp>
        <p:nvSpPr>
          <p:cNvPr id="226" name="Google Shape;226;p27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Sitzung</a:t>
            </a:r>
            <a:endParaRPr lang="en-GB"/>
          </a:p>
        </p:txBody>
      </p:sp>
      <p:sp>
        <p:nvSpPr>
          <p:cNvPr id="227" name="Google Shape;227;p27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228" name="Google Shape;228;p27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Netzwerk</a:t>
            </a:r>
            <a:endParaRPr lang="en-GB"/>
          </a:p>
        </p:txBody>
      </p:sp>
      <p:sp>
        <p:nvSpPr>
          <p:cNvPr id="229" name="Google Shape;229;p27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Datenverbindung</a:t>
            </a:r>
            <a:endParaRPr lang="en-GB"/>
          </a:p>
        </p:txBody>
      </p:sp>
      <p:sp>
        <p:nvSpPr>
          <p:cNvPr id="230" name="Google Shape;230;p27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Physikalisch</a:t>
            </a:r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2" name="Google Shape;232;p27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27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Über Netzwerke hinweg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1883175" y="463390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3059593" y="3171539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Schalten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2865030" y="362903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Datenverbindung</a:t>
            </a:r>
            <a:endParaRPr lang="en-GB"/>
          </a:p>
        </p:txBody>
      </p:sp>
      <p:sp>
        <p:nvSpPr>
          <p:cNvPr id="238" name="Google Shape;238;p27"/>
          <p:cNvSpPr/>
          <p:nvPr/>
        </p:nvSpPr>
        <p:spPr>
          <a:xfrm>
            <a:off x="2865030" y="415463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Physikalisch</a:t>
            </a:r>
            <a:endParaRPr lang="en-GB"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404370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5141655" y="2635139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Router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4958355" y="312048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Netzwerk</a:t>
            </a:r>
            <a:endParaRPr lang="en-GB"/>
          </a:p>
        </p:txBody>
      </p:sp>
      <p:sp>
        <p:nvSpPr>
          <p:cNvPr id="242" name="Google Shape;242;p27"/>
          <p:cNvSpPr/>
          <p:nvPr/>
        </p:nvSpPr>
        <p:spPr>
          <a:xfrm>
            <a:off x="4958355" y="364608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Datenverbindung</a:t>
            </a:r>
            <a:endParaRPr lang="en-GB"/>
          </a:p>
        </p:txBody>
      </p:sp>
      <p:sp>
        <p:nvSpPr>
          <p:cNvPr id="243" name="Google Shape;243;p27"/>
          <p:cNvSpPr/>
          <p:nvPr/>
        </p:nvSpPr>
        <p:spPr>
          <a:xfrm>
            <a:off x="4958355" y="417168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Physikalisch</a:t>
            </a:r>
            <a:endParaRPr lang="en-GB"/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604745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7"/>
          <p:cNvCxnSpPr/>
          <p:nvPr/>
        </p:nvCxnSpPr>
        <p:spPr>
          <a:xfrm rot="10800000" flipH="1">
            <a:off x="2654553" y="3648550"/>
            <a:ext cx="15300" cy="919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7"/>
          <p:cNvCxnSpPr/>
          <p:nvPr/>
        </p:nvCxnSpPr>
        <p:spPr>
          <a:xfrm flipH="1">
            <a:off x="4471700" y="3655900"/>
            <a:ext cx="20100" cy="9051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7"/>
          <p:cNvCxnSpPr/>
          <p:nvPr/>
        </p:nvCxnSpPr>
        <p:spPr>
          <a:xfrm rot="10800000">
            <a:off x="4764400" y="3144550"/>
            <a:ext cx="7800" cy="1459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7"/>
          <p:cNvCxnSpPr/>
          <p:nvPr/>
        </p:nvCxnSpPr>
        <p:spPr>
          <a:xfrm flipH="1">
            <a:off x="6556330" y="3176350"/>
            <a:ext cx="7500" cy="1395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Anwendung</a:t>
            </a:r>
            <a:endParaRPr lang="en-GB"/>
          </a:p>
        </p:txBody>
      </p:sp>
      <p:sp>
        <p:nvSpPr>
          <p:cNvPr id="254" name="Google Shape;254;p28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Präsentation</a:t>
            </a:r>
            <a:endParaRPr lang="en-GB"/>
          </a:p>
        </p:txBody>
      </p:sp>
      <p:sp>
        <p:nvSpPr>
          <p:cNvPr id="255" name="Google Shape;255;p28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Sitzung</a:t>
            </a:r>
            <a:endParaRPr lang="en-GB"/>
          </a:p>
        </p:txBody>
      </p:sp>
      <p:sp>
        <p:nvSpPr>
          <p:cNvPr id="256" name="Google Shape;256;p28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257" name="Google Shape;257;p28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Netzwerk</a:t>
            </a:r>
            <a:endParaRPr lang="en-GB"/>
          </a:p>
        </p:txBody>
      </p:sp>
      <p:sp>
        <p:nvSpPr>
          <p:cNvPr id="258" name="Google Shape;258;p28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Datenverbindung</a:t>
            </a:r>
            <a:endParaRPr lang="en-GB"/>
          </a:p>
        </p:txBody>
      </p:sp>
      <p:sp>
        <p:nvSpPr>
          <p:cNvPr id="259" name="Google Shape;259;p28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Physikalisch</a:t>
            </a:r>
            <a:endParaRPr lang="en-GB"/>
          </a:p>
        </p:txBody>
      </p:sp>
      <p:sp>
        <p:nvSpPr>
          <p:cNvPr id="260" name="Google Shape;260;p28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Klient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Anwendung</a:t>
            </a:r>
            <a:endParaRPr lang="en-GB"/>
          </a:p>
        </p:txBody>
      </p:sp>
      <p:sp>
        <p:nvSpPr>
          <p:cNvPr id="262" name="Google Shape;262;p28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Präsentation</a:t>
            </a:r>
            <a:endParaRPr lang="en-GB"/>
          </a:p>
        </p:txBody>
      </p:sp>
      <p:sp>
        <p:nvSpPr>
          <p:cNvPr id="263" name="Google Shape;263;p28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Sitzung</a:t>
            </a:r>
            <a:endParaRPr lang="en-GB"/>
          </a:p>
        </p:txBody>
      </p:sp>
      <p:sp>
        <p:nvSpPr>
          <p:cNvPr id="264" name="Google Shape;264;p28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265" name="Google Shape;265;p28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Netzwerk</a:t>
            </a:r>
            <a:endParaRPr lang="en-GB"/>
          </a:p>
        </p:txBody>
      </p:sp>
      <p:sp>
        <p:nvSpPr>
          <p:cNvPr id="266" name="Google Shape;266;p28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Datenverbindung</a:t>
            </a:r>
            <a:endParaRPr lang="en-GB"/>
          </a:p>
        </p:txBody>
      </p:sp>
      <p:sp>
        <p:nvSpPr>
          <p:cNvPr id="267" name="Google Shape;267;p28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Physikalisch</a:t>
            </a:r>
            <a:endParaRPr lang="en-GB"/>
          </a:p>
        </p:txBody>
      </p:sp>
      <p:sp>
        <p:nvSpPr>
          <p:cNvPr id="268" name="Google Shape;268;p28"/>
          <p:cNvSpPr txBox="1"/>
          <p:nvPr/>
        </p:nvSpPr>
        <p:spPr>
          <a:xfrm>
            <a:off x="7070163" y="437650"/>
            <a:ext cx="104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Backend</a:t>
            </a: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9" name="Google Shape;269;p28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8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28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Über Netzwerke hinweg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1883175" y="463390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3016668" y="1740439"/>
            <a:ext cx="104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Layer 4-Proxy, Firewall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2865030" y="362903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Datenverbindung</a:t>
            </a:r>
            <a:endParaRPr lang="en-GB"/>
          </a:p>
        </p:txBody>
      </p:sp>
      <p:sp>
        <p:nvSpPr>
          <p:cNvPr id="275" name="Google Shape;275;p28"/>
          <p:cNvSpPr/>
          <p:nvPr/>
        </p:nvSpPr>
        <p:spPr>
          <a:xfrm>
            <a:off x="2865030" y="415463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Physikalisch</a:t>
            </a:r>
            <a:endParaRPr lang="en-GB"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404370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4944728" y="247550"/>
            <a:ext cx="143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Layer 7-Load Balancer/CDN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4958355" y="312048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Netzwerk</a:t>
            </a:r>
            <a:endParaRPr lang="en-GB"/>
          </a:p>
        </p:txBody>
      </p:sp>
      <p:sp>
        <p:nvSpPr>
          <p:cNvPr id="279" name="Google Shape;279;p28"/>
          <p:cNvSpPr/>
          <p:nvPr/>
        </p:nvSpPr>
        <p:spPr>
          <a:xfrm>
            <a:off x="4958355" y="364608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Datenverbindung</a:t>
            </a:r>
            <a:endParaRPr lang="en-GB"/>
          </a:p>
        </p:txBody>
      </p:sp>
      <p:sp>
        <p:nvSpPr>
          <p:cNvPr id="280" name="Google Shape;280;p28"/>
          <p:cNvSpPr/>
          <p:nvPr/>
        </p:nvSpPr>
        <p:spPr>
          <a:xfrm>
            <a:off x="4958355" y="417168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Physikalisch</a:t>
            </a:r>
            <a:endParaRPr lang="en-GB"/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604745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8"/>
          <p:cNvCxnSpPr/>
          <p:nvPr/>
        </p:nvCxnSpPr>
        <p:spPr>
          <a:xfrm rot="10800000">
            <a:off x="2638653" y="2603650"/>
            <a:ext cx="15900" cy="1964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8"/>
          <p:cNvCxnSpPr/>
          <p:nvPr/>
        </p:nvCxnSpPr>
        <p:spPr>
          <a:xfrm flipH="1">
            <a:off x="4471575" y="2596450"/>
            <a:ext cx="8700" cy="1964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8"/>
          <p:cNvCxnSpPr/>
          <p:nvPr/>
        </p:nvCxnSpPr>
        <p:spPr>
          <a:xfrm rot="10800000" flipH="1">
            <a:off x="4772200" y="1044250"/>
            <a:ext cx="4500" cy="3559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8"/>
          <p:cNvCxnSpPr/>
          <p:nvPr/>
        </p:nvCxnSpPr>
        <p:spPr>
          <a:xfrm flipH="1">
            <a:off x="6556425" y="1037175"/>
            <a:ext cx="26400" cy="3535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28"/>
          <p:cNvSpPr/>
          <p:nvPr/>
        </p:nvSpPr>
        <p:spPr>
          <a:xfrm>
            <a:off x="2876293" y="310343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Netzwerk</a:t>
            </a:r>
            <a:endParaRPr lang="en-GB"/>
          </a:p>
        </p:txBody>
      </p:sp>
      <p:sp>
        <p:nvSpPr>
          <p:cNvPr id="287" name="Google Shape;287;p28"/>
          <p:cNvSpPr/>
          <p:nvPr/>
        </p:nvSpPr>
        <p:spPr>
          <a:xfrm>
            <a:off x="4958363" y="10181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Anwendung</a:t>
            </a:r>
            <a:endParaRPr lang="en-GB"/>
          </a:p>
        </p:txBody>
      </p:sp>
      <p:sp>
        <p:nvSpPr>
          <p:cNvPr id="288" name="Google Shape;288;p28"/>
          <p:cNvSpPr/>
          <p:nvPr/>
        </p:nvSpPr>
        <p:spPr>
          <a:xfrm>
            <a:off x="4958363" y="15437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Präsentation</a:t>
            </a:r>
            <a:endParaRPr lang="en-GB"/>
          </a:p>
        </p:txBody>
      </p:sp>
      <p:sp>
        <p:nvSpPr>
          <p:cNvPr id="289" name="Google Shape;289;p28"/>
          <p:cNvSpPr/>
          <p:nvPr/>
        </p:nvSpPr>
        <p:spPr>
          <a:xfrm>
            <a:off x="4958363" y="20693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Sitzung</a:t>
            </a:r>
            <a:endParaRPr lang="en-GB"/>
          </a:p>
        </p:txBody>
      </p:sp>
      <p:sp>
        <p:nvSpPr>
          <p:cNvPr id="290" name="Google Shape;290;p28"/>
          <p:cNvSpPr/>
          <p:nvPr/>
        </p:nvSpPr>
        <p:spPr>
          <a:xfrm>
            <a:off x="4958363" y="25949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291" name="Google Shape;291;p28"/>
          <p:cNvSpPr/>
          <p:nvPr/>
        </p:nvSpPr>
        <p:spPr>
          <a:xfrm>
            <a:off x="2876288" y="257785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Client-Server-Architektur</a:t>
            </a:r>
            <a:endParaRPr lang="en-GB"/>
          </a:p>
        </p:txBody>
      </p:sp>
      <p:sp>
        <p:nvSpPr>
          <p:cNvPr id="83" name="Google Shape;83;p17"/>
          <p:cNvSpPr txBox="1"/>
          <p:nvPr>
            <p:ph type="subTitle" idx="1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Eine Revolution in der Vernetzung</a:t>
            </a:r>
            <a:endParaRPr lang="en-GB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1"/>
          <a:srcRect l="12647" t="6452" r="11801" b="7747"/>
          <a:stretch>
            <a:fillRect/>
          </a:stretch>
        </p:blipFill>
        <p:spPr>
          <a:xfrm>
            <a:off x="1590100" y="281100"/>
            <a:ext cx="1597524" cy="10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2"/>
          <a:srcRect l="26754" r="27683"/>
          <a:stretch>
            <a:fillRect/>
          </a:stretch>
        </p:blipFill>
        <p:spPr>
          <a:xfrm>
            <a:off x="5919375" y="231550"/>
            <a:ext cx="1060551" cy="12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>
            <a:stCxn id="84" idx="3"/>
          </p:cNvCxnSpPr>
          <p:nvPr/>
        </p:nvCxnSpPr>
        <p:spPr>
          <a:xfrm>
            <a:off x="3187624" y="810037"/>
            <a:ext cx="24261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Client-Server-Architektur</a:t>
            </a:r>
            <a:endParaRPr lang="en-GB"/>
          </a:p>
        </p:txBody>
      </p:sp>
      <p:sp>
        <p:nvSpPr>
          <p:cNvPr id="92" name="Google Shape;92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Maschinen sind teuer, Anwendungen sind komplex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Teilen Sie die Anwendung in zwei Komponenten auf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Teure Arbeitslast kann auf dem Server erledigt werden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rufen Server auf, um teure Aufgaben auszuführen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Remote Procedure Call (RPC) war geboren</a:t>
            </a:r>
            <a:endParaRPr lang="en-GB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1"/>
          <a:srcRect l="26754" r="27683"/>
          <a:stretch>
            <a:fillRect/>
          </a:stretch>
        </p:blipFill>
        <p:spPr>
          <a:xfrm>
            <a:off x="3847350" y="3033703"/>
            <a:ext cx="1638924" cy="16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Vorteile der Client-Server-Architektur</a:t>
            </a:r>
            <a:endParaRPr lang="en-GB"/>
          </a:p>
        </p:txBody>
      </p:sp>
      <p:sp>
        <p:nvSpPr>
          <p:cNvPr id="99" name="Google Shape;99;p19"/>
          <p:cNvSpPr txBox="1"/>
          <p:nvPr>
            <p:ph type="body" idx="1"/>
          </p:nvPr>
        </p:nvSpPr>
        <p:spPr>
          <a:xfrm>
            <a:off x="2669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Server haben leistungsstarke Hardware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Kunden haben Standardhardware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können weiterhin einfache Aufgaben ausführen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Kunden benötigen nicht mehr</a:t>
            </a:r>
            <a:r>
              <a:rPr lang="en-GB"/>
              <a:t>Abhängigkeiten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Wir brauchen jedoch ein Kommunikationsmodell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OSI-Modell</a:t>
            </a:r>
            <a:endParaRPr lang="en-GB"/>
          </a:p>
        </p:txBody>
      </p:sp>
      <p:sp>
        <p:nvSpPr>
          <p:cNvPr id="105" name="Google Shape;105;p20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Systems Interconnection-Modell</a:t>
            </a:r>
            <a:endParaRPr lang="en-GB"/>
          </a:p>
        </p:txBody>
      </p:sp>
      <p:sp>
        <p:nvSpPr>
          <p:cNvPr id="106" name="Google Shape;106;p20"/>
          <p:cNvSpPr txBox="1"/>
          <p:nvPr>
            <p:ph type="subTitle" idx="1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9925" y="233500"/>
            <a:ext cx="2904150" cy="1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Warum brauchen wir ein Kommunikationsmodell?</a:t>
            </a:r>
            <a:endParaRPr lang="en-GB"/>
          </a:p>
        </p:txBody>
      </p:sp>
      <p:sp>
        <p:nvSpPr>
          <p:cNvPr id="113" name="Google Shape;113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Agnostische Anwendungen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Ohne ein Standardmodell muss Ihre Anwendung über Kenntnisse des zugrunde liegenden Netzwerkmediums verfügen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Stellen Sie sich vor, Sie müssen verschiedene Versionen Ihrer Apps erstellen, damit sie auf WLAN, Ethernet, LTE oder Glasfaser funktionieren.</a:t>
            </a: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Netzwerk</a:t>
            </a:r>
            <a:r>
              <a:rPr lang="en-GB"/>
              <a:t>Ausrüstung</a:t>
            </a:r>
            <a:r>
              <a:rPr lang="en-GB"/>
              <a:t>Management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Ohne ein Standardmodell wird die Aufrüstung von Netzwerkgeräten schwierig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Entkoppelt</a:t>
            </a:r>
            <a:r>
              <a:rPr lang="en-GB"/>
              <a:t>Innovation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Innovationen</a:t>
            </a:r>
            <a:r>
              <a:rPr lang="en-GB"/>
              <a:t>kann in jeder Schicht durchgeführt werden</a:t>
            </a:r>
            <a:r>
              <a:rPr lang="en-GB"/>
              <a:t>separat</a:t>
            </a:r>
            <a:r>
              <a:rPr lang="en-GB"/>
              <a:t>ohne den Rest der Modelle zu beeinträchtigen</a:t>
            </a:r>
            <a:endParaRPr lang="en-GB"/>
          </a:p>
        </p:txBody>
      </p:sp>
      <p:sp>
        <p:nvSpPr>
          <p:cNvPr id="114" name="Google Shape;114;p21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Was ist das OSI-Modell?</a:t>
            </a:r>
            <a:endParaRPr lang="en-GB"/>
          </a:p>
        </p:txBody>
      </p:sp>
      <p:sp>
        <p:nvSpPr>
          <p:cNvPr id="120" name="Google Shape;120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7 Schichten beschreiben jeweils eine bestimmte Netzwerkkomponente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Schicht 7 – Anwendung – HTTP/FTP/gRPC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Schicht 6 - Präsentation - Kodierung,</a:t>
            </a:r>
            <a:r>
              <a:rPr lang="en-GB"/>
              <a:t>Serialisierung</a:t>
            </a:r>
            <a:r>
              <a:rPr lang="en-GB"/>
              <a:t/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Schicht 5 – Sitzung – Verbindungsaufbau, TLS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Schicht 4 – Transport – UDP/TCP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Schicht 3 – Netzwerk – IP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Schicht 2 - Datenverbindung - Frames, Mac-Adresse Ethernet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Schicht 1 – Physikalisch – Elektrische Signale, Glasfaser oder Radiowellen</a:t>
            </a:r>
            <a:endParaRPr lang="en-GB"/>
          </a:p>
        </p:txBody>
      </p:sp>
      <p:sp>
        <p:nvSpPr>
          <p:cNvPr id="121" name="Google Shape;121;p22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OSI-Schichten - ein Beispiel (Absender)</a:t>
            </a:r>
            <a:endParaRPr lang="en-GB"/>
          </a:p>
        </p:txBody>
      </p:sp>
      <p:sp>
        <p:nvSpPr>
          <p:cNvPr id="127" name="Google Shape;127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Beispiel für das Senden einer POST-Anfrage an eine HTTPS-Webseite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Schicht 7 - Anwendung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POST-Anfrage mit JSON-Daten an den HTTPS-Server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Ebene 6 – Präsentation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Serialisieren</a:t>
            </a:r>
            <a:r>
              <a:rPr lang="en-GB"/>
              <a:t>JSON in</a:t>
            </a:r>
            <a:r>
              <a:rPr lang="en-GB"/>
              <a:t>Flachbyte</a:t>
            </a:r>
            <a:r>
              <a:rPr lang="en-GB"/>
              <a:t>Saiten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Schicht 5 - Sitzung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Anfrage zu</a:t>
            </a:r>
            <a:r>
              <a:rPr lang="en-GB"/>
              <a:t>gründen</a:t>
            </a:r>
            <a:r>
              <a:rPr lang="en-GB"/>
              <a:t>TCP-Verbindung/TLS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Schicht 4 - Transport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Sendet SYN-Anforderung an Zielport 443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Schicht 3 – Netzwerk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SYN platziert ein IP-Paket und fügt die Quell-/Ziel-IPs hinzu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Schicht 2 - Datenverbindung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Jedes Paket wird in einen einzelnen Frame eingefügt und enthält die Quell-/Ziel-MAC-Adressen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Schicht 1 - Physisch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Jeder Frame wird zu einer Folge von Bits, die entweder in ein Funksignal (WLAN), ein elektrisches Signal (Ethernet) oder Licht (Glasfaser) umgewandelt werden.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Nehmen Sie es mit Vorsicht,</a:t>
            </a:r>
            <a:r>
              <a:rPr lang="en-GB"/>
              <a:t>es ist</a:t>
            </a:r>
            <a:r>
              <a:rPr lang="en-GB"/>
              <a:t>nicht immer eindeutig</a:t>
            </a:r>
            <a:endParaRPr lang="en-GB"/>
          </a:p>
        </p:txBody>
      </p:sp>
      <p:sp>
        <p:nvSpPr>
          <p:cNvPr id="128" name="Google Shape;128;p23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OSI-Schichten - ein Beispiel (Empfänger)</a:t>
            </a:r>
            <a:endParaRPr lang="en-GB"/>
          </a:p>
        </p:txBody>
      </p:sp>
      <p:sp>
        <p:nvSpPr>
          <p:cNvPr id="134" name="Google Shape;134;p24"/>
          <p:cNvSpPr txBox="1"/>
          <p:nvPr>
            <p:ph type="body" idx="1"/>
          </p:nvPr>
        </p:nvSpPr>
        <p:spPr>
          <a:xfrm>
            <a:off x="311700" y="1152475"/>
            <a:ext cx="8520600" cy="3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Der Empfängercomputer empfängt die POST-Anfrage umgekehrt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Schicht 1 - Physisch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Radio, Elektrizität oder Licht werden empfangen und in digitale Bits umgewandelt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Schicht 2 - Datenverbindung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Die Bits aus Layer 1 werden zu Frames zusammengesetzt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Schicht 3 – Netzwerk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Die Frames aus Layer 2 werden zu IP-Paketen zusammengefasst.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Schicht 4 - Transport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Die IP-Pakete der Schicht 3 werden zu TCP-Segmenten zusammengefasst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Befasst sich mit Staukontrolle/Flusskontrolle/Neuübertragung im Falle von TCP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Wenn das Segment SYN ist, müssen wir nicht weiter in weitere Schichten gehen, da wir immer noch die Verbindungsanfrage verarbeiten.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Schicht 5 - Sitzung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Die Verbindungssitzung wird hergestellt oder identifiziert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Wir erreichen diese Ebene nur, wenn es notwendig ist (ein Drei-Wege-Handshake wird durchgeführt).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Ebene 6 – Präsentation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Deserialisieren Sie flache Byte-Strings zurück in JSON, damit sie von der App verwendet werden können.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Schicht 7 - Anwendung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Die Anwendung versteht die JSON POST-Anforderung und Ihr Express-JSON- oder Apache-Anforderungsempfangsereignis wird ausgelöst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Nehmen Sie es mit Vorsicht, es ist nicht immer so einfach</a:t>
            </a:r>
            <a:endParaRPr lang="en-GB"/>
          </a:p>
        </p:txBody>
      </p:sp>
      <p:sp>
        <p:nvSpPr>
          <p:cNvPr id="135" name="Google Shape;135;p24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4001</Words>
  <Application>WPS Presentation</Application>
  <PresentationFormat/>
  <Paragraphs>280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</vt:lpstr>
      <vt:lpstr>Microsoft YaHei</vt:lpstr>
      <vt:lpstr>Droid Sans Fallback</vt:lpstr>
      <vt:lpstr>Arial Unicode MS</vt:lpstr>
      <vt:lpstr>Courier New</vt:lpstr>
      <vt:lpstr>DejaVu Math TeX Gyre</vt:lpstr>
      <vt:lpstr>Simple Dark</vt:lpstr>
      <vt:lpstr>Introduction</vt:lpstr>
      <vt:lpstr>Client-Server Architecture</vt:lpstr>
      <vt:lpstr>Client-Server Architecture</vt:lpstr>
      <vt:lpstr>Client-Server Architecture Benefits</vt:lpstr>
      <vt:lpstr>OSI Model</vt:lpstr>
      <vt:lpstr>Why do we need a communication model?</vt:lpstr>
      <vt:lpstr>What is the OSI Model?</vt:lpstr>
      <vt:lpstr>The OSI Layers - an Example (Sender)</vt:lpstr>
      <vt:lpstr>The OSI Layers - an Example (Receiver)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Networking for Effective Backend Applications</dc:title>
  <dc:creator/>
  <cp:lastModifiedBy>sa</cp:lastModifiedBy>
  <cp:revision>2</cp:revision>
  <dcterms:created xsi:type="dcterms:W3CDTF">2023-11-05T03:03:53Z</dcterms:created>
  <dcterms:modified xsi:type="dcterms:W3CDTF">2023-11-05T03:03:53Z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