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2" r:id="rId9"/>
    <p:sldId id="263" r:id="rId10"/>
    <p:sldId id="264"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3CB533-F3EE-46AA-8A4C-B6935C13FA10}"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565E0-EF72-4EB7-B371-F08EDE6A7099}" type="slidenum">
              <a:rPr lang="en-US" smtClean="0"/>
              <a:t>‹#›</a:t>
            </a:fld>
            <a:endParaRPr lang="en-US"/>
          </a:p>
        </p:txBody>
      </p:sp>
    </p:spTree>
    <p:extLst>
      <p:ext uri="{BB962C8B-B14F-4D97-AF65-F5344CB8AC3E}">
        <p14:creationId xmlns:p14="http://schemas.microsoft.com/office/powerpoint/2010/main" val="1683643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3CB533-F3EE-46AA-8A4C-B6935C13FA10}"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565E0-EF72-4EB7-B371-F08EDE6A7099}" type="slidenum">
              <a:rPr lang="en-US" smtClean="0"/>
              <a:t>‹#›</a:t>
            </a:fld>
            <a:endParaRPr lang="en-US"/>
          </a:p>
        </p:txBody>
      </p:sp>
    </p:spTree>
    <p:extLst>
      <p:ext uri="{BB962C8B-B14F-4D97-AF65-F5344CB8AC3E}">
        <p14:creationId xmlns:p14="http://schemas.microsoft.com/office/powerpoint/2010/main" val="3165013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3CB533-F3EE-46AA-8A4C-B6935C13FA10}"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565E0-EF72-4EB7-B371-F08EDE6A7099}" type="slidenum">
              <a:rPr lang="en-US" smtClean="0"/>
              <a:t>‹#›</a:t>
            </a:fld>
            <a:endParaRPr lang="en-US"/>
          </a:p>
        </p:txBody>
      </p:sp>
    </p:spTree>
    <p:extLst>
      <p:ext uri="{BB962C8B-B14F-4D97-AF65-F5344CB8AC3E}">
        <p14:creationId xmlns:p14="http://schemas.microsoft.com/office/powerpoint/2010/main" val="2629029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3CB533-F3EE-46AA-8A4C-B6935C13FA10}"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565E0-EF72-4EB7-B371-F08EDE6A7099}" type="slidenum">
              <a:rPr lang="en-US" smtClean="0"/>
              <a:t>‹#›</a:t>
            </a:fld>
            <a:endParaRPr lang="en-US"/>
          </a:p>
        </p:txBody>
      </p:sp>
    </p:spTree>
    <p:extLst>
      <p:ext uri="{BB962C8B-B14F-4D97-AF65-F5344CB8AC3E}">
        <p14:creationId xmlns:p14="http://schemas.microsoft.com/office/powerpoint/2010/main" val="309201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3CB533-F3EE-46AA-8A4C-B6935C13FA10}"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565E0-EF72-4EB7-B371-F08EDE6A7099}" type="slidenum">
              <a:rPr lang="en-US" smtClean="0"/>
              <a:t>‹#›</a:t>
            </a:fld>
            <a:endParaRPr lang="en-US"/>
          </a:p>
        </p:txBody>
      </p:sp>
    </p:spTree>
    <p:extLst>
      <p:ext uri="{BB962C8B-B14F-4D97-AF65-F5344CB8AC3E}">
        <p14:creationId xmlns:p14="http://schemas.microsoft.com/office/powerpoint/2010/main" val="3581550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3CB533-F3EE-46AA-8A4C-B6935C13FA10}"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565E0-EF72-4EB7-B371-F08EDE6A7099}" type="slidenum">
              <a:rPr lang="en-US" smtClean="0"/>
              <a:t>‹#›</a:t>
            </a:fld>
            <a:endParaRPr lang="en-US"/>
          </a:p>
        </p:txBody>
      </p:sp>
    </p:spTree>
    <p:extLst>
      <p:ext uri="{BB962C8B-B14F-4D97-AF65-F5344CB8AC3E}">
        <p14:creationId xmlns:p14="http://schemas.microsoft.com/office/powerpoint/2010/main" val="251584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3CB533-F3EE-46AA-8A4C-B6935C13FA10}" type="datetimeFigureOut">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5565E0-EF72-4EB7-B371-F08EDE6A7099}" type="slidenum">
              <a:rPr lang="en-US" smtClean="0"/>
              <a:t>‹#›</a:t>
            </a:fld>
            <a:endParaRPr lang="en-US"/>
          </a:p>
        </p:txBody>
      </p:sp>
    </p:spTree>
    <p:extLst>
      <p:ext uri="{BB962C8B-B14F-4D97-AF65-F5344CB8AC3E}">
        <p14:creationId xmlns:p14="http://schemas.microsoft.com/office/powerpoint/2010/main" val="3752816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3CB533-F3EE-46AA-8A4C-B6935C13FA10}" type="datetimeFigureOut">
              <a:rPr lang="en-US" smtClean="0"/>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5565E0-EF72-4EB7-B371-F08EDE6A7099}" type="slidenum">
              <a:rPr lang="en-US" smtClean="0"/>
              <a:t>‹#›</a:t>
            </a:fld>
            <a:endParaRPr lang="en-US"/>
          </a:p>
        </p:txBody>
      </p:sp>
    </p:spTree>
    <p:extLst>
      <p:ext uri="{BB962C8B-B14F-4D97-AF65-F5344CB8AC3E}">
        <p14:creationId xmlns:p14="http://schemas.microsoft.com/office/powerpoint/2010/main" val="218038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3CB533-F3EE-46AA-8A4C-B6935C13FA10}" type="datetimeFigureOut">
              <a:rPr lang="en-US" smtClean="0"/>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5565E0-EF72-4EB7-B371-F08EDE6A7099}" type="slidenum">
              <a:rPr lang="en-US" smtClean="0"/>
              <a:t>‹#›</a:t>
            </a:fld>
            <a:endParaRPr lang="en-US"/>
          </a:p>
        </p:txBody>
      </p:sp>
    </p:spTree>
    <p:extLst>
      <p:ext uri="{BB962C8B-B14F-4D97-AF65-F5344CB8AC3E}">
        <p14:creationId xmlns:p14="http://schemas.microsoft.com/office/powerpoint/2010/main" val="1179412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3CB533-F3EE-46AA-8A4C-B6935C13FA10}"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565E0-EF72-4EB7-B371-F08EDE6A7099}" type="slidenum">
              <a:rPr lang="en-US" smtClean="0"/>
              <a:t>‹#›</a:t>
            </a:fld>
            <a:endParaRPr lang="en-US"/>
          </a:p>
        </p:txBody>
      </p:sp>
    </p:spTree>
    <p:extLst>
      <p:ext uri="{BB962C8B-B14F-4D97-AF65-F5344CB8AC3E}">
        <p14:creationId xmlns:p14="http://schemas.microsoft.com/office/powerpoint/2010/main" val="291640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3CB533-F3EE-46AA-8A4C-B6935C13FA10}"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565E0-EF72-4EB7-B371-F08EDE6A7099}" type="slidenum">
              <a:rPr lang="en-US" smtClean="0"/>
              <a:t>‹#›</a:t>
            </a:fld>
            <a:endParaRPr lang="en-US"/>
          </a:p>
        </p:txBody>
      </p:sp>
    </p:spTree>
    <p:extLst>
      <p:ext uri="{BB962C8B-B14F-4D97-AF65-F5344CB8AC3E}">
        <p14:creationId xmlns:p14="http://schemas.microsoft.com/office/powerpoint/2010/main" val="77735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3CB533-F3EE-46AA-8A4C-B6935C13FA10}" type="datetimeFigureOut">
              <a:rPr lang="en-US" smtClean="0"/>
              <a:t>11/14/2022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565E0-EF72-4EB7-B371-F08EDE6A7099}" type="slidenum">
              <a:rPr lang="en-US" smtClean="0"/>
              <a:t>‹#›</a:t>
            </a:fld>
            <a:endParaRPr lang="en-US"/>
          </a:p>
        </p:txBody>
      </p:sp>
    </p:spTree>
    <p:extLst>
      <p:ext uri="{BB962C8B-B14F-4D97-AF65-F5344CB8AC3E}">
        <p14:creationId xmlns:p14="http://schemas.microsoft.com/office/powerpoint/2010/main" val="1446345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a:xfrm>
            <a:off x="1524000" y="3646258"/>
            <a:ext cx="9144000" cy="1655762"/>
          </a:xfrm>
        </p:spPr>
        <p:txBody>
          <a:bodyPr/>
          <a:lstStyle/>
          <a:p>
            <a:endParaRPr lang="en-US" dirty="0"/>
          </a:p>
        </p:txBody>
      </p:sp>
      <p:sp>
        <p:nvSpPr>
          <p:cNvPr id="4" name="Rectangle 3">
            <a:extLst>
              <a:ext uri="{FF2B5EF4-FFF2-40B4-BE49-F238E27FC236}">
                <a16:creationId xmlns:a16="http://schemas.microsoft.com/office/drawing/2014/main" id="{6981E6A2-4656-4CFE-9BF4-39D81EE2CA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5" name="Title 1">
            <a:extLst>
              <a:ext uri="{FF2B5EF4-FFF2-40B4-BE49-F238E27FC236}">
                <a16:creationId xmlns:a16="http://schemas.microsoft.com/office/drawing/2014/main" id="{050E78D6-F072-48E7-8270-20EFBDD26F36}"/>
              </a:ext>
            </a:extLst>
          </p:cNvPr>
          <p:cNvSpPr txBox="1">
            <a:spLocks/>
          </p:cNvSpPr>
          <p:nvPr/>
        </p:nvSpPr>
        <p:spPr>
          <a:xfrm>
            <a:off x="731360" y="870073"/>
            <a:ext cx="4765303" cy="2654890"/>
          </a:xfrm>
          <a:prstGeom prst="rect">
            <a:avLst/>
          </a:prstGeom>
          <a:noFill/>
          <a:ln>
            <a:solidFill>
              <a:schemeClr val="tx1"/>
            </a:solidFill>
          </a:ln>
          <a:effectLst>
            <a:glow rad="152400">
              <a:schemeClr val="tx1">
                <a:alpha val="13000"/>
              </a:schemeClr>
            </a:glow>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smtClean="0"/>
              <a:t>BÀI TẬP LỚN NHẬP MÔN KHOA HỌC DỮ LIỆU</a:t>
            </a:r>
          </a:p>
          <a:p>
            <a:r>
              <a:rPr lang="en-US" sz="3200" dirty="0" smtClean="0"/>
              <a:t>DỰ ĐOÁN GIÁ BITCOIN BẰNG DEEP LEARNING</a:t>
            </a:r>
          </a:p>
          <a:p>
            <a:endParaRPr lang="en-US" sz="3200" dirty="0"/>
          </a:p>
        </p:txBody>
      </p:sp>
      <p:sp>
        <p:nvSpPr>
          <p:cNvPr id="6" name="Subtitle 2">
            <a:extLst>
              <a:ext uri="{FF2B5EF4-FFF2-40B4-BE49-F238E27FC236}">
                <a16:creationId xmlns:a16="http://schemas.microsoft.com/office/drawing/2014/main" id="{3FC7BD98-5486-489C-BAA0-A69CEFF691B3}"/>
              </a:ext>
            </a:extLst>
          </p:cNvPr>
          <p:cNvSpPr txBox="1">
            <a:spLocks/>
          </p:cNvSpPr>
          <p:nvPr/>
        </p:nvSpPr>
        <p:spPr>
          <a:xfrm>
            <a:off x="676988" y="2392306"/>
            <a:ext cx="4486656" cy="7027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800" dirty="0"/>
          </a:p>
        </p:txBody>
      </p:sp>
      <p:pic>
        <p:nvPicPr>
          <p:cNvPr id="7" name="Picture 6"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
        <p:nvSpPr>
          <p:cNvPr id="10" name="Title 1">
            <a:extLst>
              <a:ext uri="{FF2B5EF4-FFF2-40B4-BE49-F238E27FC236}">
                <a16:creationId xmlns:a16="http://schemas.microsoft.com/office/drawing/2014/main" id="{9C9DE503-F7C2-4A40-83F4-4DE931E7D9DE}"/>
              </a:ext>
            </a:extLst>
          </p:cNvPr>
          <p:cNvSpPr txBox="1">
            <a:spLocks/>
          </p:cNvSpPr>
          <p:nvPr/>
        </p:nvSpPr>
        <p:spPr>
          <a:xfrm>
            <a:off x="966627" y="4660347"/>
            <a:ext cx="3907379" cy="1495794"/>
          </a:xfrm>
          <a:prstGeom prst="rect">
            <a:avLst/>
          </a:prstGeom>
          <a:noFill/>
          <a:ln>
            <a:solidFill>
              <a:schemeClr val="bg1"/>
            </a:solidFill>
          </a:ln>
          <a:effectLst>
            <a:glow rad="152400">
              <a:schemeClr val="bg1">
                <a:alpha val="13000"/>
              </a:schemeClr>
            </a:glow>
          </a:effectLst>
        </p:spPr>
        <p:txBody>
          <a:bodyPr vert="horz" wrap="square"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11" name="Title 1">
            <a:extLst>
              <a:ext uri="{FF2B5EF4-FFF2-40B4-BE49-F238E27FC236}">
                <a16:creationId xmlns:a16="http://schemas.microsoft.com/office/drawing/2014/main" id="{9C9DE503-F7C2-4A40-83F4-4DE931E7D9DE}"/>
              </a:ext>
            </a:extLst>
          </p:cNvPr>
          <p:cNvSpPr txBox="1">
            <a:spLocks/>
          </p:cNvSpPr>
          <p:nvPr/>
        </p:nvSpPr>
        <p:spPr bwMode="black">
          <a:xfrm>
            <a:off x="1087326" y="3885723"/>
            <a:ext cx="3921347" cy="1843358"/>
          </a:xfrm>
          <a:prstGeom prst="rect">
            <a:avLst/>
          </a:prstGeom>
          <a:noFill/>
          <a:ln w="31750" cap="sq">
            <a:solidFill>
              <a:schemeClr val="tx1"/>
            </a:solidFill>
            <a:miter lim="800000"/>
          </a:ln>
          <a:effectLst>
            <a:glow rad="152400">
              <a:schemeClr val="bg1">
                <a:alpha val="13000"/>
              </a:schemeClr>
            </a:glow>
          </a:effectLst>
        </p:spPr>
        <p:txBody>
          <a:bodyPr vert="horz" wrap="square"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400" dirty="0" err="1">
                <a:latin typeface="Tahoma" panose="020B0604030504040204" pitchFamily="34" charset="0"/>
                <a:ea typeface="Tahoma" panose="020B0604030504040204" pitchFamily="34" charset="0"/>
                <a:cs typeface="Tahoma" panose="020B0604030504040204" pitchFamily="34" charset="0"/>
              </a:rPr>
              <a:t>Thành</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viên</a:t>
            </a:r>
            <a:endParaRPr lang="en-US" sz="2400" dirty="0">
              <a:latin typeface="Tahoma" panose="020B0604030504040204" pitchFamily="34" charset="0"/>
              <a:ea typeface="Tahoma" panose="020B0604030504040204" pitchFamily="34" charset="0"/>
              <a:cs typeface="Tahoma" panose="020B0604030504040204" pitchFamily="34" charset="0"/>
            </a:endParaRPr>
          </a:p>
          <a:p>
            <a:endParaRPr lang="en-US" sz="1600" dirty="0" smtClean="0">
              <a:latin typeface="Tahoma" panose="020B0604030504040204" pitchFamily="34" charset="0"/>
              <a:ea typeface="Tahoma" panose="020B0604030504040204" pitchFamily="34" charset="0"/>
              <a:cs typeface="Tahoma" panose="020B0604030504040204" pitchFamily="34" charset="0"/>
            </a:endParaRPr>
          </a:p>
          <a:p>
            <a:r>
              <a:rPr lang="en-US" sz="16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Phạm</a:t>
            </a:r>
            <a:r>
              <a:rPr lang="en-US"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quang</a:t>
            </a:r>
            <a:r>
              <a:rPr lang="en-US"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tú</a:t>
            </a:r>
            <a:r>
              <a:rPr lang="en-US"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p>
          <a:p>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en-US" sz="16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Thân</a:t>
            </a:r>
            <a:r>
              <a:rPr lang="en-US"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tuấn</a:t>
            </a:r>
            <a:r>
              <a:rPr lang="en-US" sz="16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bảo</a:t>
            </a:r>
            <a:endParaRPr lang="en-US"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37545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859" y="886233"/>
            <a:ext cx="5729748" cy="1217869"/>
          </a:xfrm>
        </p:spPr>
        <p:txBody>
          <a:bodyPr>
            <a:normAutofit fontScale="90000"/>
          </a:bodyPr>
          <a:lstStyle/>
          <a:p>
            <a:r>
              <a:rPr lang="en-US" dirty="0" err="1" smtClean="0"/>
              <a:t>Xây</a:t>
            </a:r>
            <a:r>
              <a:rPr lang="en-US" dirty="0" smtClean="0"/>
              <a:t> </a:t>
            </a:r>
            <a:r>
              <a:rPr lang="en-US" dirty="0" err="1" smtClean="0"/>
              <a:t>dựng</a:t>
            </a:r>
            <a:r>
              <a:rPr lang="en-US" dirty="0" smtClean="0"/>
              <a:t> </a:t>
            </a:r>
            <a:r>
              <a:rPr lang="en-US" dirty="0" err="1" smtClean="0"/>
              <a:t>mô</a:t>
            </a:r>
            <a:r>
              <a:rPr lang="en-US" dirty="0" smtClean="0"/>
              <a:t> </a:t>
            </a:r>
            <a:r>
              <a:rPr lang="en-US" dirty="0" err="1" smtClean="0"/>
              <a:t>hình</a:t>
            </a:r>
            <a:r>
              <a:rPr lang="en-US" dirty="0" smtClean="0"/>
              <a:t> </a:t>
            </a:r>
            <a:r>
              <a:rPr lang="en-US" dirty="0" err="1" smtClean="0"/>
              <a:t>dự</a:t>
            </a:r>
            <a:r>
              <a:rPr lang="en-US" dirty="0" smtClean="0"/>
              <a:t> </a:t>
            </a:r>
            <a:r>
              <a:rPr lang="en-US" dirty="0" err="1" smtClean="0"/>
              <a:t>đoán</a:t>
            </a:r>
            <a:endParaRPr lang="en-US" dirty="0"/>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
          <a:stretch/>
        </p:blipFill>
        <p:spPr>
          <a:xfrm>
            <a:off x="7266039" y="0"/>
            <a:ext cx="4925961" cy="6857990"/>
          </a:xfrm>
          <a:prstGeom prst="rect">
            <a:avLst/>
          </a:prstGeom>
        </p:spPr>
      </p:pic>
      <p:pic>
        <p:nvPicPr>
          <p:cNvPr id="3" name="Picture 2"/>
          <p:cNvPicPr>
            <a:picLocks noChangeAspect="1"/>
          </p:cNvPicPr>
          <p:nvPr/>
        </p:nvPicPr>
        <p:blipFill rotWithShape="1">
          <a:blip r:embed="rId3"/>
          <a:srcRect l="-936" t="1496" r="6685" b="-1496"/>
          <a:stretch/>
        </p:blipFill>
        <p:spPr>
          <a:xfrm>
            <a:off x="118190" y="2291346"/>
            <a:ext cx="6931539" cy="2880422"/>
          </a:xfrm>
          <a:prstGeom prst="rect">
            <a:avLst/>
          </a:prstGeom>
        </p:spPr>
      </p:pic>
    </p:spTree>
    <p:extLst>
      <p:ext uri="{BB962C8B-B14F-4D97-AF65-F5344CB8AC3E}">
        <p14:creationId xmlns:p14="http://schemas.microsoft.com/office/powerpoint/2010/main" val="1046838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858" y="502775"/>
            <a:ext cx="5729748" cy="1217869"/>
          </a:xfrm>
        </p:spPr>
        <p:txBody>
          <a:bodyPr>
            <a:normAutofit/>
          </a:bodyPr>
          <a:lstStyle/>
          <a:p>
            <a:r>
              <a:rPr lang="en-US" dirty="0" err="1" smtClean="0"/>
              <a:t>Tạo</a:t>
            </a:r>
            <a:r>
              <a:rPr lang="en-US" dirty="0" smtClean="0"/>
              <a:t>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Test</a:t>
            </a:r>
            <a:endParaRPr lang="en-US" dirty="0"/>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
          <a:stretch/>
        </p:blipFill>
        <p:spPr>
          <a:xfrm>
            <a:off x="7266039" y="0"/>
            <a:ext cx="4925961" cy="6857990"/>
          </a:xfrm>
          <a:prstGeom prst="rect">
            <a:avLst/>
          </a:prstGeom>
        </p:spPr>
      </p:pic>
      <p:pic>
        <p:nvPicPr>
          <p:cNvPr id="6" name="Picture 5"/>
          <p:cNvPicPr>
            <a:picLocks noChangeAspect="1"/>
          </p:cNvPicPr>
          <p:nvPr/>
        </p:nvPicPr>
        <p:blipFill>
          <a:blip r:embed="rId3"/>
          <a:stretch>
            <a:fillRect/>
          </a:stretch>
        </p:blipFill>
        <p:spPr>
          <a:xfrm>
            <a:off x="772500" y="2271251"/>
            <a:ext cx="6018465" cy="3180253"/>
          </a:xfrm>
          <a:prstGeom prst="rect">
            <a:avLst/>
          </a:prstGeom>
        </p:spPr>
      </p:pic>
    </p:spTree>
    <p:extLst>
      <p:ext uri="{BB962C8B-B14F-4D97-AF65-F5344CB8AC3E}">
        <p14:creationId xmlns:p14="http://schemas.microsoft.com/office/powerpoint/2010/main" val="794612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194" y="492942"/>
            <a:ext cx="5729748" cy="1217869"/>
          </a:xfrm>
        </p:spPr>
        <p:txBody>
          <a:bodyPr>
            <a:normAutofit fontScale="90000"/>
          </a:bodyPr>
          <a:lstStyle/>
          <a:p>
            <a:r>
              <a:rPr lang="en-US" dirty="0" err="1" smtClean="0"/>
              <a:t>Dự</a:t>
            </a:r>
            <a:r>
              <a:rPr lang="en-US" dirty="0" smtClean="0"/>
              <a:t> </a:t>
            </a:r>
            <a:r>
              <a:rPr lang="en-US" dirty="0" err="1" smtClean="0"/>
              <a:t>đoán</a:t>
            </a:r>
            <a:r>
              <a:rPr lang="en-US" dirty="0" smtClean="0"/>
              <a:t> </a:t>
            </a:r>
            <a:r>
              <a:rPr lang="en-US" dirty="0" err="1" smtClean="0"/>
              <a:t>giá</a:t>
            </a:r>
            <a:r>
              <a:rPr lang="en-US" dirty="0" smtClean="0"/>
              <a:t> </a:t>
            </a:r>
            <a:r>
              <a:rPr lang="en-US" dirty="0" err="1" smtClean="0"/>
              <a:t>bằng</a:t>
            </a:r>
            <a:r>
              <a:rPr lang="en-US" dirty="0" smtClean="0"/>
              <a:t> </a:t>
            </a:r>
            <a:r>
              <a:rPr lang="en-US" dirty="0" err="1" smtClean="0"/>
              <a:t>mô</a:t>
            </a:r>
            <a:r>
              <a:rPr lang="en-US" dirty="0" smtClean="0"/>
              <a:t> </a:t>
            </a:r>
            <a:r>
              <a:rPr lang="en-US" dirty="0" err="1" smtClean="0"/>
              <a:t>hình</a:t>
            </a:r>
            <a:endParaRPr lang="en-US" dirty="0"/>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
          <a:stretch/>
        </p:blipFill>
        <p:spPr>
          <a:xfrm>
            <a:off x="7266039" y="0"/>
            <a:ext cx="4925961" cy="6857990"/>
          </a:xfrm>
          <a:prstGeom prst="rect">
            <a:avLst/>
          </a:prstGeom>
        </p:spPr>
      </p:pic>
      <p:pic>
        <p:nvPicPr>
          <p:cNvPr id="3" name="Picture 2"/>
          <p:cNvPicPr>
            <a:picLocks noChangeAspect="1"/>
          </p:cNvPicPr>
          <p:nvPr/>
        </p:nvPicPr>
        <p:blipFill>
          <a:blip r:embed="rId3"/>
          <a:stretch>
            <a:fillRect/>
          </a:stretch>
        </p:blipFill>
        <p:spPr>
          <a:xfrm>
            <a:off x="278366" y="2433893"/>
            <a:ext cx="6677957" cy="2934109"/>
          </a:xfrm>
          <a:prstGeom prst="rect">
            <a:avLst/>
          </a:prstGeom>
        </p:spPr>
      </p:pic>
    </p:spTree>
    <p:extLst>
      <p:ext uri="{BB962C8B-B14F-4D97-AF65-F5344CB8AC3E}">
        <p14:creationId xmlns:p14="http://schemas.microsoft.com/office/powerpoint/2010/main" val="3098614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388" y="483111"/>
            <a:ext cx="5729748" cy="1217869"/>
          </a:xfrm>
        </p:spPr>
        <p:txBody>
          <a:bodyPr>
            <a:normAutofit fontScale="90000"/>
          </a:bodyPr>
          <a:lstStyle/>
          <a:p>
            <a:r>
              <a:rPr lang="en-US" dirty="0" err="1" smtClean="0"/>
              <a:t>Trực</a:t>
            </a:r>
            <a:r>
              <a:rPr lang="en-US" dirty="0" smtClean="0"/>
              <a:t> </a:t>
            </a:r>
            <a:r>
              <a:rPr lang="en-US" dirty="0" err="1" smtClean="0"/>
              <a:t>quan</a:t>
            </a:r>
            <a:r>
              <a:rPr lang="en-US" dirty="0" smtClean="0"/>
              <a:t> </a:t>
            </a:r>
            <a:r>
              <a:rPr lang="en-US" dirty="0" err="1" smtClean="0"/>
              <a:t>hóa</a:t>
            </a:r>
            <a:r>
              <a:rPr lang="en-US" dirty="0" smtClean="0"/>
              <a:t> </a:t>
            </a:r>
            <a:r>
              <a:rPr lang="en-US" dirty="0" err="1" smtClean="0"/>
              <a:t>giá</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và</a:t>
            </a:r>
            <a:r>
              <a:rPr lang="en-US" dirty="0" smtClean="0"/>
              <a:t> </a:t>
            </a:r>
            <a:r>
              <a:rPr lang="en-US" dirty="0" err="1" smtClean="0"/>
              <a:t>giá</a:t>
            </a:r>
            <a:r>
              <a:rPr lang="en-US" dirty="0" smtClean="0"/>
              <a:t> </a:t>
            </a:r>
            <a:r>
              <a:rPr lang="en-US" dirty="0" err="1" smtClean="0"/>
              <a:t>chuẩn</a:t>
            </a:r>
            <a:endParaRPr lang="en-US" dirty="0"/>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
          <a:stretch/>
        </p:blipFill>
        <p:spPr>
          <a:xfrm>
            <a:off x="7266039" y="0"/>
            <a:ext cx="4925961" cy="6857990"/>
          </a:xfrm>
          <a:prstGeom prst="rect">
            <a:avLst/>
          </a:prstGeom>
        </p:spPr>
      </p:pic>
      <p:pic>
        <p:nvPicPr>
          <p:cNvPr id="4" name="Picture 3"/>
          <p:cNvPicPr>
            <a:picLocks noChangeAspect="1"/>
          </p:cNvPicPr>
          <p:nvPr/>
        </p:nvPicPr>
        <p:blipFill>
          <a:blip r:embed="rId3"/>
          <a:stretch>
            <a:fillRect/>
          </a:stretch>
        </p:blipFill>
        <p:spPr>
          <a:xfrm>
            <a:off x="396202" y="1779638"/>
            <a:ext cx="6560121" cy="4849640"/>
          </a:xfrm>
          <a:prstGeom prst="rect">
            <a:avLst/>
          </a:prstGeom>
        </p:spPr>
      </p:pic>
    </p:spTree>
    <p:extLst>
      <p:ext uri="{BB962C8B-B14F-4D97-AF65-F5344CB8AC3E}">
        <p14:creationId xmlns:p14="http://schemas.microsoft.com/office/powerpoint/2010/main" val="3269750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388" y="483111"/>
            <a:ext cx="5729748" cy="1217869"/>
          </a:xfrm>
        </p:spPr>
        <p:txBody>
          <a:bodyPr>
            <a:normAutofit fontScale="90000"/>
          </a:bodyPr>
          <a:lstStyle/>
          <a:p>
            <a:r>
              <a:rPr lang="en-US" dirty="0" err="1" smtClean="0"/>
              <a:t>Dự</a:t>
            </a:r>
            <a:r>
              <a:rPr lang="en-US" dirty="0" smtClean="0"/>
              <a:t> </a:t>
            </a:r>
            <a:r>
              <a:rPr lang="en-US" dirty="0" err="1" smtClean="0"/>
              <a:t>đoán</a:t>
            </a:r>
            <a:r>
              <a:rPr lang="en-US" dirty="0" smtClean="0"/>
              <a:t> </a:t>
            </a:r>
            <a:r>
              <a:rPr lang="en-US" dirty="0" err="1" smtClean="0"/>
              <a:t>ra</a:t>
            </a:r>
            <a:r>
              <a:rPr lang="en-US" dirty="0" smtClean="0"/>
              <a:t> </a:t>
            </a:r>
            <a:r>
              <a:rPr lang="en-US" dirty="0" err="1" smtClean="0"/>
              <a:t>giá</a:t>
            </a:r>
            <a:r>
              <a:rPr lang="en-US" dirty="0" smtClean="0"/>
              <a:t> bitcoin </a:t>
            </a:r>
            <a:r>
              <a:rPr lang="en-US" dirty="0" err="1" smtClean="0"/>
              <a:t>ngày</a:t>
            </a:r>
            <a:r>
              <a:rPr lang="en-US" dirty="0" smtClean="0"/>
              <a:t> </a:t>
            </a:r>
            <a:r>
              <a:rPr lang="en-US" dirty="0" err="1" smtClean="0"/>
              <a:t>kế</a:t>
            </a:r>
            <a:r>
              <a:rPr lang="en-US" dirty="0" smtClean="0"/>
              <a:t> </a:t>
            </a:r>
            <a:r>
              <a:rPr lang="en-US" dirty="0" err="1" smtClean="0"/>
              <a:t>kiếp</a:t>
            </a:r>
            <a:endParaRPr lang="en-US" dirty="0"/>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
          <a:stretch/>
        </p:blipFill>
        <p:spPr>
          <a:xfrm>
            <a:off x="7266039" y="0"/>
            <a:ext cx="4925961" cy="6857990"/>
          </a:xfrm>
          <a:prstGeom prst="rect">
            <a:avLst/>
          </a:prstGeom>
        </p:spPr>
      </p:pic>
      <p:pic>
        <p:nvPicPr>
          <p:cNvPr id="6" name="Picture 5"/>
          <p:cNvPicPr>
            <a:picLocks noChangeAspect="1"/>
          </p:cNvPicPr>
          <p:nvPr/>
        </p:nvPicPr>
        <p:blipFill>
          <a:blip r:embed="rId3"/>
          <a:stretch>
            <a:fillRect/>
          </a:stretch>
        </p:blipFill>
        <p:spPr>
          <a:xfrm>
            <a:off x="252830" y="2077004"/>
            <a:ext cx="6846864" cy="3881344"/>
          </a:xfrm>
          <a:prstGeom prst="rect">
            <a:avLst/>
          </a:prstGeom>
        </p:spPr>
      </p:pic>
    </p:spTree>
    <p:extLst>
      <p:ext uri="{BB962C8B-B14F-4D97-AF65-F5344CB8AC3E}">
        <p14:creationId xmlns:p14="http://schemas.microsoft.com/office/powerpoint/2010/main" val="823178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8639" y="374957"/>
            <a:ext cx="2573594" cy="1325563"/>
          </a:xfrm>
        </p:spPr>
        <p:txBody>
          <a:bodyPr/>
          <a:lstStyle/>
          <a:p>
            <a:r>
              <a:rPr lang="en-US" b="1" dirty="0" smtClean="0"/>
              <a:t>BITCOIN</a:t>
            </a:r>
            <a:endParaRPr lang="en-US" b="1" dirty="0"/>
          </a:p>
        </p:txBody>
      </p:sp>
      <p:pic>
        <p:nvPicPr>
          <p:cNvPr id="1028" name="Picture 4" descr="O bitcoin pode acabar? Entenda como funciona a escassez da criptomoe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75" y="0"/>
            <a:ext cx="6905625" cy="69056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
          </p:nvPr>
        </p:nvSpPr>
        <p:spPr>
          <a:xfrm>
            <a:off x="838201" y="1825625"/>
            <a:ext cx="3055373" cy="4351338"/>
          </a:xfrm>
        </p:spPr>
        <p:txBody>
          <a:bodyPr>
            <a:normAutofit/>
          </a:bodyPr>
          <a:lstStyle/>
          <a:p>
            <a:r>
              <a:rPr lang="vi-VN" sz="2400" dirty="0"/>
              <a:t>Bitcoin là một trong những loại tiền mã hóa phổ biến nhất trên thị trường. Satoshi Nakamoto giới thiệu Bitcoin lần đầu vào năm 2009 và loại tiền mã hóa này vẫn giữ được vị trí số một theo vốn hóa thị trường.  </a:t>
            </a:r>
            <a:endParaRPr lang="en-US" sz="2400" dirty="0"/>
          </a:p>
        </p:txBody>
      </p:sp>
    </p:spTree>
    <p:extLst>
      <p:ext uri="{BB962C8B-B14F-4D97-AF65-F5344CB8AC3E}">
        <p14:creationId xmlns:p14="http://schemas.microsoft.com/office/powerpoint/2010/main" val="600832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839" y="728918"/>
            <a:ext cx="5483941" cy="1217869"/>
          </a:xfrm>
        </p:spPr>
        <p:txBody>
          <a:bodyPr>
            <a:normAutofit fontScale="90000"/>
          </a:bodyPr>
          <a:lstStyle/>
          <a:p>
            <a:r>
              <a:rPr lang="en-US" dirty="0" err="1" smtClean="0"/>
              <a:t>Những</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cần</a:t>
            </a:r>
            <a:r>
              <a:rPr lang="en-US" dirty="0" smtClean="0"/>
              <a:t> </a:t>
            </a:r>
            <a:r>
              <a:rPr lang="en-US" dirty="0" err="1" smtClean="0"/>
              <a:t>thiết</a:t>
            </a:r>
            <a:endParaRPr lang="en-US" dirty="0"/>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47456"/>
          <a:stretch/>
        </p:blipFill>
        <p:spPr>
          <a:xfrm>
            <a:off x="8229600" y="0"/>
            <a:ext cx="3962399" cy="6858000"/>
          </a:xfrm>
          <a:prstGeom prst="rect">
            <a:avLst/>
          </a:prstGeom>
        </p:spPr>
      </p:pic>
      <p:pic>
        <p:nvPicPr>
          <p:cNvPr id="5" name="Picture 4"/>
          <p:cNvPicPr>
            <a:picLocks noChangeAspect="1"/>
          </p:cNvPicPr>
          <p:nvPr/>
        </p:nvPicPr>
        <p:blipFill rotWithShape="1">
          <a:blip r:embed="rId3"/>
          <a:srcRect l="13042"/>
          <a:stretch/>
        </p:blipFill>
        <p:spPr>
          <a:xfrm>
            <a:off x="796413" y="2363232"/>
            <a:ext cx="6744732" cy="2985516"/>
          </a:xfrm>
          <a:prstGeom prst="rect">
            <a:avLst/>
          </a:prstGeom>
        </p:spPr>
      </p:pic>
    </p:spTree>
    <p:extLst>
      <p:ext uri="{BB962C8B-B14F-4D97-AF65-F5344CB8AC3E}">
        <p14:creationId xmlns:p14="http://schemas.microsoft.com/office/powerpoint/2010/main" val="2760090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9645" r="5648"/>
          <a:stretch/>
        </p:blipFill>
        <p:spPr>
          <a:xfrm>
            <a:off x="530941" y="2544406"/>
            <a:ext cx="7444889" cy="2322562"/>
          </a:xfrm>
          <a:prstGeom prst="rect">
            <a:avLst/>
          </a:prstGeom>
        </p:spPr>
      </p:pic>
      <p:sp>
        <p:nvSpPr>
          <p:cNvPr id="2" name="Title 1"/>
          <p:cNvSpPr>
            <a:spLocks noGrp="1"/>
          </p:cNvSpPr>
          <p:nvPr>
            <p:ph type="title"/>
          </p:nvPr>
        </p:nvSpPr>
        <p:spPr>
          <a:xfrm>
            <a:off x="1093839" y="728918"/>
            <a:ext cx="5483941" cy="1217869"/>
          </a:xfrm>
        </p:spPr>
        <p:txBody>
          <a:bodyPr>
            <a:normAutofit/>
          </a:bodyPr>
          <a:lstStyle/>
          <a:p>
            <a:r>
              <a:rPr lang="en-US" dirty="0" smtClean="0"/>
              <a:t>Thu </a:t>
            </a:r>
            <a:r>
              <a:rPr lang="en-US" dirty="0" err="1" smtClean="0"/>
              <a:t>thập</a:t>
            </a:r>
            <a:r>
              <a:rPr lang="en-US" dirty="0" smtClean="0"/>
              <a:t> </a:t>
            </a:r>
            <a:r>
              <a:rPr lang="en-US" dirty="0" err="1" smtClean="0"/>
              <a:t>dữ</a:t>
            </a:r>
            <a:r>
              <a:rPr lang="en-US" dirty="0" smtClean="0"/>
              <a:t> </a:t>
            </a:r>
            <a:r>
              <a:rPr lang="en-US" dirty="0" err="1" smtClean="0"/>
              <a:t>liệu</a:t>
            </a:r>
            <a:endParaRPr lang="en-US" dirty="0"/>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47456"/>
          <a:stretch/>
        </p:blipFill>
        <p:spPr>
          <a:xfrm>
            <a:off x="8229600" y="0"/>
            <a:ext cx="3962399" cy="6858000"/>
          </a:xfrm>
          <a:prstGeom prst="rect">
            <a:avLst/>
          </a:prstGeom>
        </p:spPr>
      </p:pic>
    </p:spTree>
    <p:extLst>
      <p:ext uri="{BB962C8B-B14F-4D97-AF65-F5344CB8AC3E}">
        <p14:creationId xmlns:p14="http://schemas.microsoft.com/office/powerpoint/2010/main" val="3542720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839" y="728918"/>
            <a:ext cx="5483941" cy="1217869"/>
          </a:xfrm>
        </p:spPr>
        <p:txBody>
          <a:bodyPr>
            <a:normAutofit/>
          </a:bodyPr>
          <a:lstStyle/>
          <a:p>
            <a:r>
              <a:rPr lang="en-US" dirty="0" smtClean="0"/>
              <a:t>Thu </a:t>
            </a:r>
            <a:r>
              <a:rPr lang="en-US" dirty="0" err="1" smtClean="0"/>
              <a:t>thập</a:t>
            </a:r>
            <a:r>
              <a:rPr lang="en-US" dirty="0" smtClean="0"/>
              <a:t> </a:t>
            </a:r>
            <a:r>
              <a:rPr lang="en-US" dirty="0" err="1" smtClean="0"/>
              <a:t>dữ</a:t>
            </a:r>
            <a:r>
              <a:rPr lang="en-US" dirty="0" smtClean="0"/>
              <a:t> </a:t>
            </a:r>
            <a:r>
              <a:rPr lang="en-US" dirty="0" err="1" smtClean="0"/>
              <a:t>liệu</a:t>
            </a:r>
            <a:endParaRPr lang="en-US" dirty="0"/>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47456"/>
          <a:stretch/>
        </p:blipFill>
        <p:spPr>
          <a:xfrm>
            <a:off x="8229600" y="0"/>
            <a:ext cx="3962399" cy="6858000"/>
          </a:xfrm>
          <a:prstGeom prst="rect">
            <a:avLst/>
          </a:prstGeom>
        </p:spPr>
      </p:pic>
      <p:pic>
        <p:nvPicPr>
          <p:cNvPr id="3" name="Picture 2"/>
          <p:cNvPicPr>
            <a:picLocks noChangeAspect="1"/>
          </p:cNvPicPr>
          <p:nvPr/>
        </p:nvPicPr>
        <p:blipFill>
          <a:blip r:embed="rId3"/>
          <a:stretch>
            <a:fillRect/>
          </a:stretch>
        </p:blipFill>
        <p:spPr>
          <a:xfrm>
            <a:off x="820996" y="2306685"/>
            <a:ext cx="6582694" cy="2972215"/>
          </a:xfrm>
          <a:prstGeom prst="rect">
            <a:avLst/>
          </a:prstGeom>
        </p:spPr>
      </p:pic>
    </p:spTree>
    <p:extLst>
      <p:ext uri="{BB962C8B-B14F-4D97-AF65-F5344CB8AC3E}">
        <p14:creationId xmlns:p14="http://schemas.microsoft.com/office/powerpoint/2010/main" val="3922148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839" y="728918"/>
            <a:ext cx="5483941" cy="1217869"/>
          </a:xfrm>
        </p:spPr>
        <p:txBody>
          <a:bodyPr>
            <a:normAutofit/>
          </a:bodyPr>
          <a:lstStyle/>
          <a:p>
            <a:r>
              <a:rPr lang="en-US" dirty="0" smtClean="0"/>
              <a:t>Thu </a:t>
            </a:r>
            <a:r>
              <a:rPr lang="en-US" dirty="0" err="1" smtClean="0"/>
              <a:t>thập</a:t>
            </a:r>
            <a:r>
              <a:rPr lang="en-US" dirty="0" smtClean="0"/>
              <a:t> </a:t>
            </a:r>
            <a:r>
              <a:rPr lang="en-US" dirty="0" err="1" smtClean="0"/>
              <a:t>dữ</a:t>
            </a:r>
            <a:r>
              <a:rPr lang="en-US" dirty="0" smtClean="0"/>
              <a:t> </a:t>
            </a:r>
            <a:r>
              <a:rPr lang="en-US" dirty="0" err="1" smtClean="0"/>
              <a:t>liệu</a:t>
            </a:r>
            <a:endParaRPr lang="en-US" dirty="0"/>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47456"/>
          <a:stretch/>
        </p:blipFill>
        <p:spPr>
          <a:xfrm>
            <a:off x="8229600" y="0"/>
            <a:ext cx="3962399" cy="6858000"/>
          </a:xfrm>
          <a:prstGeom prst="rect">
            <a:avLst/>
          </a:prstGeom>
        </p:spPr>
      </p:pic>
      <p:pic>
        <p:nvPicPr>
          <p:cNvPr id="5" name="Picture 4"/>
          <p:cNvPicPr>
            <a:picLocks noChangeAspect="1"/>
          </p:cNvPicPr>
          <p:nvPr/>
        </p:nvPicPr>
        <p:blipFill>
          <a:blip r:embed="rId3"/>
          <a:stretch>
            <a:fillRect/>
          </a:stretch>
        </p:blipFill>
        <p:spPr>
          <a:xfrm>
            <a:off x="1093839" y="1766390"/>
            <a:ext cx="5268067" cy="4497130"/>
          </a:xfrm>
          <a:prstGeom prst="rect">
            <a:avLst/>
          </a:prstGeom>
        </p:spPr>
      </p:pic>
    </p:spTree>
    <p:extLst>
      <p:ext uri="{BB962C8B-B14F-4D97-AF65-F5344CB8AC3E}">
        <p14:creationId xmlns:p14="http://schemas.microsoft.com/office/powerpoint/2010/main" val="3181354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859" y="276634"/>
            <a:ext cx="5483941" cy="1217869"/>
          </a:xfrm>
        </p:spPr>
        <p:txBody>
          <a:bodyPr>
            <a:normAutofit/>
          </a:bodyPr>
          <a:lstStyle/>
          <a:p>
            <a:r>
              <a:rPr lang="en-US" dirty="0" err="1" smtClean="0"/>
              <a:t>Trực</a:t>
            </a:r>
            <a:r>
              <a:rPr lang="en-US" dirty="0" smtClean="0"/>
              <a:t> </a:t>
            </a:r>
            <a:r>
              <a:rPr lang="en-US" dirty="0" err="1" smtClean="0"/>
              <a:t>quan</a:t>
            </a:r>
            <a:r>
              <a:rPr lang="en-US" dirty="0" smtClean="0"/>
              <a:t> </a:t>
            </a:r>
            <a:r>
              <a:rPr lang="en-US" dirty="0" err="1" smtClean="0"/>
              <a:t>hóa</a:t>
            </a:r>
            <a:r>
              <a:rPr lang="en-US" dirty="0" smtClean="0"/>
              <a:t> </a:t>
            </a:r>
            <a:r>
              <a:rPr lang="en-US" dirty="0" err="1" smtClean="0"/>
              <a:t>dữ</a:t>
            </a:r>
            <a:r>
              <a:rPr lang="en-US" dirty="0" smtClean="0"/>
              <a:t> </a:t>
            </a:r>
            <a:r>
              <a:rPr lang="en-US" dirty="0" err="1" smtClean="0"/>
              <a:t>liệu</a:t>
            </a:r>
            <a:endParaRPr lang="en-US" dirty="0"/>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47456"/>
          <a:stretch/>
        </p:blipFill>
        <p:spPr>
          <a:xfrm>
            <a:off x="8229600" y="0"/>
            <a:ext cx="3962399" cy="6858000"/>
          </a:xfrm>
          <a:prstGeom prst="rect">
            <a:avLst/>
          </a:prstGeom>
        </p:spPr>
      </p:pic>
      <p:pic>
        <p:nvPicPr>
          <p:cNvPr id="6" name="Picture 5"/>
          <p:cNvPicPr>
            <a:picLocks noChangeAspect="1"/>
          </p:cNvPicPr>
          <p:nvPr/>
        </p:nvPicPr>
        <p:blipFill>
          <a:blip r:embed="rId3"/>
          <a:stretch>
            <a:fillRect/>
          </a:stretch>
        </p:blipFill>
        <p:spPr>
          <a:xfrm>
            <a:off x="594545" y="2025446"/>
            <a:ext cx="6936966" cy="3677947"/>
          </a:xfrm>
          <a:prstGeom prst="rect">
            <a:avLst/>
          </a:prstGeom>
        </p:spPr>
      </p:pic>
    </p:spTree>
    <p:extLst>
      <p:ext uri="{BB962C8B-B14F-4D97-AF65-F5344CB8AC3E}">
        <p14:creationId xmlns:p14="http://schemas.microsoft.com/office/powerpoint/2010/main" val="3645019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6343" y="719085"/>
            <a:ext cx="5483941" cy="1217869"/>
          </a:xfrm>
        </p:spPr>
        <p:txBody>
          <a:bodyPr>
            <a:normAutofit/>
          </a:bodyPr>
          <a:lstStyle/>
          <a:p>
            <a:r>
              <a:rPr lang="en-US" dirty="0" err="1" smtClean="0"/>
              <a:t>Tiền</a:t>
            </a:r>
            <a:r>
              <a:rPr lang="en-US" dirty="0" smtClean="0"/>
              <a:t> </a:t>
            </a:r>
            <a:r>
              <a:rPr lang="en-US" dirty="0" err="1" smtClean="0"/>
              <a:t>xử</a:t>
            </a:r>
            <a:r>
              <a:rPr lang="en-US" dirty="0" smtClean="0"/>
              <a:t> </a:t>
            </a:r>
            <a:r>
              <a:rPr lang="en-US" dirty="0" err="1" smtClean="0"/>
              <a:t>lý</a:t>
            </a:r>
            <a:r>
              <a:rPr lang="en-US" dirty="0" smtClean="0"/>
              <a:t> </a:t>
            </a:r>
            <a:r>
              <a:rPr lang="en-US" dirty="0" err="1" smtClean="0"/>
              <a:t>dữ</a:t>
            </a:r>
            <a:r>
              <a:rPr lang="en-US" dirty="0" smtClean="0"/>
              <a:t> </a:t>
            </a:r>
            <a:r>
              <a:rPr lang="en-US" dirty="0" err="1" smtClean="0"/>
              <a:t>liệu</a:t>
            </a:r>
            <a:endParaRPr lang="en-US" dirty="0"/>
          </a:p>
        </p:txBody>
      </p:sp>
      <p:pic>
        <p:nvPicPr>
          <p:cNvPr id="6" name="Picture 5"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
          <a:stretch/>
        </p:blipFill>
        <p:spPr>
          <a:xfrm>
            <a:off x="21" y="10"/>
            <a:ext cx="4031206" cy="6857990"/>
          </a:xfrm>
          <a:prstGeom prst="rect">
            <a:avLst/>
          </a:prstGeom>
        </p:spPr>
      </p:pic>
      <p:pic>
        <p:nvPicPr>
          <p:cNvPr id="3" name="Picture 2"/>
          <p:cNvPicPr>
            <a:picLocks noChangeAspect="1"/>
          </p:cNvPicPr>
          <p:nvPr/>
        </p:nvPicPr>
        <p:blipFill>
          <a:blip r:embed="rId3"/>
          <a:stretch>
            <a:fillRect/>
          </a:stretch>
        </p:blipFill>
        <p:spPr>
          <a:xfrm>
            <a:off x="4615374" y="2224969"/>
            <a:ext cx="7061984" cy="3143444"/>
          </a:xfrm>
          <a:prstGeom prst="rect">
            <a:avLst/>
          </a:prstGeom>
        </p:spPr>
      </p:pic>
    </p:spTree>
    <p:extLst>
      <p:ext uri="{BB962C8B-B14F-4D97-AF65-F5344CB8AC3E}">
        <p14:creationId xmlns:p14="http://schemas.microsoft.com/office/powerpoint/2010/main" val="2399572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6343" y="719085"/>
            <a:ext cx="5483941" cy="1217869"/>
          </a:xfrm>
        </p:spPr>
        <p:txBody>
          <a:bodyPr>
            <a:normAutofit/>
          </a:bodyPr>
          <a:lstStyle/>
          <a:p>
            <a:r>
              <a:rPr lang="en-US" dirty="0" err="1" smtClean="0"/>
              <a:t>Tiền</a:t>
            </a:r>
            <a:r>
              <a:rPr lang="en-US" dirty="0" smtClean="0"/>
              <a:t> </a:t>
            </a:r>
            <a:r>
              <a:rPr lang="en-US" dirty="0" err="1" smtClean="0"/>
              <a:t>xử</a:t>
            </a:r>
            <a:r>
              <a:rPr lang="en-US" dirty="0" smtClean="0"/>
              <a:t> </a:t>
            </a:r>
            <a:r>
              <a:rPr lang="en-US" dirty="0" err="1" smtClean="0"/>
              <a:t>lý</a:t>
            </a:r>
            <a:r>
              <a:rPr lang="en-US" dirty="0" smtClean="0"/>
              <a:t> </a:t>
            </a:r>
            <a:r>
              <a:rPr lang="en-US" dirty="0" err="1" smtClean="0"/>
              <a:t>dữ</a:t>
            </a:r>
            <a:r>
              <a:rPr lang="en-US" dirty="0" smtClean="0"/>
              <a:t> </a:t>
            </a:r>
            <a:r>
              <a:rPr lang="en-US" dirty="0" err="1" smtClean="0"/>
              <a:t>liệu</a:t>
            </a:r>
            <a:endParaRPr lang="en-US" dirty="0"/>
          </a:p>
        </p:txBody>
      </p:sp>
      <p:pic>
        <p:nvPicPr>
          <p:cNvPr id="6" name="Picture 5"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
          <a:stretch/>
        </p:blipFill>
        <p:spPr>
          <a:xfrm>
            <a:off x="21" y="10"/>
            <a:ext cx="4031206" cy="6857990"/>
          </a:xfrm>
          <a:prstGeom prst="rect">
            <a:avLst/>
          </a:prstGeom>
        </p:spPr>
      </p:pic>
      <p:pic>
        <p:nvPicPr>
          <p:cNvPr id="4" name="Picture 3"/>
          <p:cNvPicPr>
            <a:picLocks noChangeAspect="1"/>
          </p:cNvPicPr>
          <p:nvPr/>
        </p:nvPicPr>
        <p:blipFill>
          <a:blip r:embed="rId3"/>
          <a:stretch>
            <a:fillRect/>
          </a:stretch>
        </p:blipFill>
        <p:spPr>
          <a:xfrm>
            <a:off x="4607934" y="2287939"/>
            <a:ext cx="6830378" cy="3029373"/>
          </a:xfrm>
          <a:prstGeom prst="rect">
            <a:avLst/>
          </a:prstGeom>
        </p:spPr>
      </p:pic>
    </p:spTree>
    <p:extLst>
      <p:ext uri="{BB962C8B-B14F-4D97-AF65-F5344CB8AC3E}">
        <p14:creationId xmlns:p14="http://schemas.microsoft.com/office/powerpoint/2010/main" val="2476856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TotalTime>
  <Words>136</Words>
  <Application>Microsoft Office PowerPoint</Application>
  <PresentationFormat>Widescreen</PresentationFormat>
  <Paragraphs>21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Gill Sans MT</vt:lpstr>
      <vt:lpstr>Tahoma</vt:lpstr>
      <vt:lpstr>Office Theme</vt:lpstr>
      <vt:lpstr>PowerPoint Presentation</vt:lpstr>
      <vt:lpstr>BITCOIN</vt:lpstr>
      <vt:lpstr>Những thư viện cần thiết</vt:lpstr>
      <vt:lpstr>Thu thập dữ liệu</vt:lpstr>
      <vt:lpstr>Thu thập dữ liệu</vt:lpstr>
      <vt:lpstr>Thu thập dữ liệu</vt:lpstr>
      <vt:lpstr>Trực quan hóa dữ liệu</vt:lpstr>
      <vt:lpstr>Tiền xử lý dữ liệu</vt:lpstr>
      <vt:lpstr>Tiền xử lý dữ liệu</vt:lpstr>
      <vt:lpstr>Xây dựng mô hình dự đoán</vt:lpstr>
      <vt:lpstr>Tạo bộ dữ liệu Test</vt:lpstr>
      <vt:lpstr>Dự đoán giá bằng mô hình</vt:lpstr>
      <vt:lpstr>Trực quan hóa giá dự đoán và giá chuẩn</vt:lpstr>
      <vt:lpstr>Dự đoán ra giá bitcoin ngày kế kiếp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15</cp:revision>
  <dcterms:created xsi:type="dcterms:W3CDTF">2022-11-08T05:41:32Z</dcterms:created>
  <dcterms:modified xsi:type="dcterms:W3CDTF">2022-11-14T05:08:04Z</dcterms:modified>
</cp:coreProperties>
</file>