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8" r:id="rId4"/>
    <p:sldId id="291" r:id="rId5"/>
    <p:sldId id="292" r:id="rId6"/>
    <p:sldId id="293" r:id="rId7"/>
    <p:sldId id="294" r:id="rId8"/>
    <p:sldId id="295" r:id="rId9"/>
    <p:sldId id="285" r:id="rId1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 userDrawn="1">
          <p15:clr>
            <a:srgbClr val="A4A3A4"/>
          </p15:clr>
        </p15:guide>
        <p15:guide id="2" pos="2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B8"/>
    <a:srgbClr val="EDEEEF"/>
    <a:srgbClr val="00F9FB"/>
    <a:srgbClr val="00BAC1"/>
    <a:srgbClr val="000D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692" y="420"/>
      </p:cViewPr>
      <p:guideLst>
        <p:guide orient="horz" pos="2222"/>
        <p:guide pos="2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F0158F6-F74B-4D46-AA42-4F86F55BF17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Click to edit Master title style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base"/>
            <a:fld id="{263DB197-84B0-484E-9C0F-88358ECCB797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fontAlgn="base"/>
            <a:fld id="{E077DA78-E013-4A8C-AD75-63A150561B10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3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2" name="组合 1"/>
          <p:cNvGrpSpPr/>
          <p:nvPr/>
        </p:nvGrpSpPr>
        <p:grpSpPr>
          <a:xfrm>
            <a:off x="2181544" y="2401888"/>
            <a:ext cx="4779645" cy="2786062"/>
            <a:chOff x="2647213" y="2244662"/>
            <a:chExt cx="4778307" cy="2786365"/>
          </a:xfrm>
        </p:grpSpPr>
        <p:sp>
          <p:nvSpPr>
            <p:cNvPr id="5124" name="文本框 5"/>
            <p:cNvSpPr txBox="1"/>
            <p:nvPr/>
          </p:nvSpPr>
          <p:spPr>
            <a:xfrm>
              <a:off x="3256932" y="3876968"/>
              <a:ext cx="3559175" cy="33722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/>
              <a:r>
                <a:rPr lang="en-US" sz="1600" dirty="0">
                  <a:solidFill>
                    <a:schemeClr val="bg1"/>
                  </a:solidFill>
                  <a:ea typeface="Calibri" panose="020F0502020204030204" pitchFamily="34" charset="0"/>
                  <a:sym typeface="+mn-ea"/>
                </a:rPr>
                <a:t>Vi Tuấn Đạt</a:t>
              </a:r>
              <a:endParaRPr lang="en-US" sz="1600" dirty="0">
                <a:solidFill>
                  <a:schemeClr val="bg1"/>
                </a:solidFill>
                <a:ea typeface="Calibri" panose="020F0502020204030204" pitchFamily="34" charset="0"/>
                <a:sym typeface="+mn-ea"/>
              </a:endParaRPr>
            </a:p>
          </p:txBody>
        </p:sp>
        <p:sp>
          <p:nvSpPr>
            <p:cNvPr id="5125" name="文本框 6"/>
            <p:cNvSpPr txBox="1"/>
            <p:nvPr/>
          </p:nvSpPr>
          <p:spPr>
            <a:xfrm>
              <a:off x="4219696" y="4662743"/>
              <a:ext cx="892175" cy="36828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endParaRPr lang="zh-CN" altLang="en-US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5126" name="文本框 7"/>
            <p:cNvSpPr txBox="1"/>
            <p:nvPr/>
          </p:nvSpPr>
          <p:spPr>
            <a:xfrm>
              <a:off x="2647213" y="2244662"/>
              <a:ext cx="4778307" cy="14454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/>
              <a:r>
                <a:rPr sz="4400" b="1">
                  <a:solidFill>
                    <a:schemeClr val="bg1"/>
                  </a:solidFill>
                  <a:sym typeface="+mn-ea"/>
                </a:rPr>
                <a:t>Phân tích &amp; Dự báo Giá Cổ phiếu</a:t>
              </a:r>
              <a:endParaRPr lang="zh-CN" altLang="en-US" sz="4400" b="1" dirty="0">
                <a:solidFill>
                  <a:schemeClr val="bg1"/>
                </a:solidFill>
                <a:ea typeface="Calibri" panose="020F0502020204030204" pitchFamily="34" charset="0"/>
                <a:sym typeface="+mn-ea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247650" y="22796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KHOA HỌC DỮ LIỆU</a:t>
            </a:r>
            <a:endParaRPr lang="en-US" i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85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5"/>
          <p:cNvSpPr txBox="1"/>
          <p:nvPr/>
        </p:nvSpPr>
        <p:spPr>
          <a:xfrm>
            <a:off x="1304290" y="498475"/>
            <a:ext cx="653542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sz="4400">
                <a:solidFill>
                  <a:schemeClr val="bg1"/>
                </a:solidFill>
                <a:sym typeface="+mn-ea"/>
              </a:rPr>
              <a:t>Giới thiệu</a:t>
            </a:r>
            <a:endParaRPr lang="zh-CN" altLang="en-US" sz="4400" b="1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56055" y="2472690"/>
            <a:ext cx="6281420" cy="3030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Ứng dụng học sâu (LSTM) để dự báo giá cổ phiếu.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Dữ liệu từ NASDAQ, NYSE, SP500 (Kaggle).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Xây dựng web app bằng Flask + Plotly.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en-US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85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5"/>
          <p:cNvSpPr txBox="1"/>
          <p:nvPr/>
        </p:nvSpPr>
        <p:spPr>
          <a:xfrm>
            <a:off x="1304290" y="498475"/>
            <a:ext cx="653542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sz="4400">
                <a:solidFill>
                  <a:schemeClr val="bg1"/>
                </a:solidFill>
                <a:sym typeface="+mn-ea"/>
              </a:rPr>
              <a:t>Mục tiêu</a:t>
            </a:r>
            <a:endParaRPr lang="zh-CN" altLang="en-US" sz="4400" b="1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56055" y="2472690"/>
            <a:ext cx="6092190" cy="1994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- Dự báo giá cổ phiếu theo mã và số ngày.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- Biểu đồ giá dự báo &amp; thực tế.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- Tự động lưu mô hình, tái sử dụng.</a:t>
            </a:r>
            <a:endParaRPr lang="en-US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85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5"/>
          <p:cNvSpPr txBox="1"/>
          <p:nvPr/>
        </p:nvSpPr>
        <p:spPr>
          <a:xfrm>
            <a:off x="1304290" y="498475"/>
            <a:ext cx="653542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sz="4400">
                <a:solidFill>
                  <a:schemeClr val="bg1"/>
                </a:solidFill>
                <a:sym typeface="+mn-ea"/>
              </a:rPr>
              <a:t>Quy trình chính</a:t>
            </a:r>
            <a:endParaRPr lang="zh-CN" altLang="en-US" sz="4400" b="1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56055" y="2472690"/>
            <a:ext cx="6092190" cy="3059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1. Đọc &amp; chuẩn hóa dữ liệu CSV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2. Kiểm tra / Huấn luyện mô hình LSTM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3. Dự báo n ngày tiếp theo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4. Hiển thị kết quả bằng Plotly</a:t>
            </a:r>
            <a:endParaRPr lang="en-US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85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5"/>
          <p:cNvSpPr txBox="1"/>
          <p:nvPr/>
        </p:nvSpPr>
        <p:spPr>
          <a:xfrm>
            <a:off x="1304290" y="498475"/>
            <a:ext cx="653542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sz="4400">
                <a:solidFill>
                  <a:schemeClr val="bg1"/>
                </a:solidFill>
                <a:sym typeface="+mn-ea"/>
              </a:rPr>
              <a:t>Tính năng chính</a:t>
            </a:r>
            <a:endParaRPr lang="zh-CN" altLang="en-US" sz="4400" b="1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56055" y="2472690"/>
            <a:ext cx="6092190" cy="3059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- Tự nhận diện mã cổ phiếu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- Huấn luyện khi cần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- Biểu đồ tương tác: zoom, hover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- Giao diện thân thiện người dùng</a:t>
            </a:r>
            <a:endParaRPr lang="en-US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85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5"/>
          <p:cNvSpPr txBox="1"/>
          <p:nvPr/>
        </p:nvSpPr>
        <p:spPr>
          <a:xfrm>
            <a:off x="1304290" y="498475"/>
            <a:ext cx="653542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sz="4400">
                <a:solidFill>
                  <a:schemeClr val="bg1"/>
                </a:solidFill>
                <a:sym typeface="+mn-ea"/>
              </a:rPr>
              <a:t>Kết quả đạt được</a:t>
            </a:r>
            <a:endParaRPr lang="zh-CN" altLang="en-US" sz="4400" b="1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56055" y="2472690"/>
            <a:ext cx="6092190" cy="3059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- Dự báo chính xác, nhanh chóng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- Giao diện đẹp, dễ sử dụng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- Mô hình LSTM hoạt động tốt trên nhiều mã cổ phiếu</a:t>
            </a:r>
            <a:endParaRPr lang="en-US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5" name="图片 85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498475"/>
            <a:ext cx="9144000" cy="5861050"/>
          </a:xfrm>
          <a:prstGeom prst="rect">
            <a:avLst/>
          </a:prstGeom>
          <a:solidFill>
            <a:srgbClr val="000D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5"/>
          <p:cNvSpPr txBox="1"/>
          <p:nvPr/>
        </p:nvSpPr>
        <p:spPr>
          <a:xfrm>
            <a:off x="1304290" y="498475"/>
            <a:ext cx="653542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sz="4400">
                <a:solidFill>
                  <a:schemeClr val="bg1"/>
                </a:solidFill>
                <a:sym typeface="+mn-ea"/>
              </a:rPr>
              <a:t>Định hướng phát triển</a:t>
            </a:r>
            <a:endParaRPr lang="zh-CN" altLang="en-US" sz="4400" b="1" dirty="0">
              <a:solidFill>
                <a:schemeClr val="bg1"/>
              </a:solidFill>
              <a:ea typeface="Calibri" panose="020F0502020204030204" pitchFamily="3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456055" y="2472690"/>
            <a:ext cx="6092190" cy="3059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- So sánh nhiều mã trên cùng biểu đồ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- Tích hợp thêm mô hình GRU, ARIMA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- Gợi ý cổ phiếu tiềm năng</a:t>
            </a:r>
            <a:endParaRPr sz="2400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>
                <a:solidFill>
                  <a:schemeClr val="bg1"/>
                </a:solidFill>
                <a:sym typeface="+mn-ea"/>
              </a:rPr>
              <a:t>- Tích hợp API &amp; mobile app</a:t>
            </a:r>
            <a:endParaRPr lang="en-US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6865" name="图片 1"/>
          <p:cNvPicPr>
            <a:picLocks noChangeAspect="1"/>
          </p:cNvPicPr>
          <p:nvPr/>
        </p:nvPicPr>
        <p:blipFill>
          <a:blip r:embed="rId1"/>
          <a:srcRect l="14185" t="24529" r="26515" b="2742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51"/>
          <p:cNvSpPr>
            <a:spLocks noChangeArrowheads="1"/>
          </p:cNvSpPr>
          <p:nvPr/>
        </p:nvSpPr>
        <p:spPr bwMode="auto">
          <a:xfrm>
            <a:off x="583565" y="2740343"/>
            <a:ext cx="7977188" cy="137636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  <a:sym typeface="SimSun" panose="02010600030101010101" pitchFamily="2" charset="-122"/>
            </a:endParaRPr>
          </a:p>
        </p:txBody>
      </p:sp>
      <p:sp>
        <p:nvSpPr>
          <p:cNvPr id="36869" name="文本框 14"/>
          <p:cNvSpPr txBox="1"/>
          <p:nvPr/>
        </p:nvSpPr>
        <p:spPr>
          <a:xfrm>
            <a:off x="583248" y="3014028"/>
            <a:ext cx="798195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en-US" altLang="zh-CN" sz="4800" b="1" dirty="0">
                <a:solidFill>
                  <a:srgbClr val="FFFFFF"/>
                </a:solidFill>
                <a:ea typeface="Calibri" panose="020F0502020204030204" pitchFamily="34" charset="0"/>
              </a:rPr>
              <a:t>XIN CẢM ƠN!</a:t>
            </a:r>
            <a:endParaRPr lang="en-US" altLang="zh-CN" sz="4800" b="1" dirty="0">
              <a:solidFill>
                <a:srgbClr val="FFFFFF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852</Words>
  <Application>WPS Presentation</Application>
  <PresentationFormat>全屏显示(4:3)</PresentationFormat>
  <Paragraphs>48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Microsoft YaHei</vt:lpstr>
      <vt:lpstr>Arial Unicode MS</vt:lpstr>
      <vt:lpstr>等线</vt:lpstr>
      <vt:lpstr>等线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Vi Tuấn Đạt</cp:lastModifiedBy>
  <cp:revision>36</cp:revision>
  <dcterms:created xsi:type="dcterms:W3CDTF">2016-01-11T02:21:00Z</dcterms:created>
  <dcterms:modified xsi:type="dcterms:W3CDTF">2025-05-29T18:20:19Z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1033-12.2.0.21179</vt:lpwstr>
  </property>
  <property fmtid="{D5CDD505-2E9C-101B-9397-08002B2CF9AE}" pid="3" name="ICV">
    <vt:lpwstr>F2E970056EBE4658B49BBA1DDEBB5D79_11</vt:lpwstr>
  </property>
</Properties>
</file>