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753600" cy="7315200"/>
  <p:notesSz cx="6858000" cy="9144000"/>
  <p:embeddedFontLst>
    <p:embeddedFont>
      <p:font typeface="Roboto" charset="1" panose="02000000000000000000"/>
      <p:regular r:id="rId23"/>
    </p:embeddedFont>
    <p:embeddedFont>
      <p:font typeface="Noto Serif Display" charset="1" panose="02020502080505020204"/>
      <p:regular r:id="rId24"/>
    </p:embeddedFont>
    <p:embeddedFont>
      <p:font typeface="Roboto Bold" charset="1" panose="02000000000000000000"/>
      <p:regular r:id="rId25"/>
    </p:embeddedFont>
    <p:embeddedFont>
      <p:font typeface="Agrandir Tight" charset="1" panose="00000508000000000000"/>
      <p:regular r:id="rId26"/>
    </p:embeddedFont>
    <p:embeddedFont>
      <p:font typeface="Roboto Bold Italics" charset="1" panose="02000000000000000000"/>
      <p:regular r:id="rId27"/>
    </p:embeddedFont>
    <p:embeddedFont>
      <p:font typeface="Roboto Italics" charset="1" panose="020000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7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9.jpeg" Type="http://schemas.openxmlformats.org/officeDocument/2006/relationships/image"/><Relationship Id="rId4" Target="../media/image20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21.jpeg" Type="http://schemas.openxmlformats.org/officeDocument/2006/relationships/image"/><Relationship Id="rId4" Target="../media/VAGaZQ8voFI.mp4" Type="http://schemas.openxmlformats.org/officeDocument/2006/relationships/video"/><Relationship Id="rId5" Target="../media/VAGaZQ8voFI.mp4" Type="http://schemas.microsoft.com/office/2007/relationships/media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https://github.com/TuanHung108/Manage_Album.git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86915" y="4409793"/>
            <a:ext cx="5179769" cy="1682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1"/>
              </a:lnSpc>
            </a:pPr>
            <a:r>
              <a:rPr lang="en-US" sz="236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Cấu trúc dữ liệu và giải thuật</a:t>
            </a:r>
          </a:p>
          <a:p>
            <a:pPr algn="ctr">
              <a:lnSpc>
                <a:spcPts val="3311"/>
              </a:lnSpc>
            </a:pPr>
            <a:r>
              <a:rPr lang="en-US" sz="236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Giảng viên : Nguyễn Thị Thanh Hải</a:t>
            </a:r>
          </a:p>
          <a:p>
            <a:pPr algn="ctr">
              <a:lnSpc>
                <a:spcPts val="3311"/>
              </a:lnSpc>
            </a:pPr>
            <a:r>
              <a:rPr lang="en-US" sz="236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Mã lớp : 154832</a:t>
            </a:r>
          </a:p>
          <a:p>
            <a:pPr algn="ctr">
              <a:lnSpc>
                <a:spcPts val="3311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022080" y="653605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20925" y="1309793"/>
            <a:ext cx="9007404" cy="2019569"/>
            <a:chOff x="0" y="0"/>
            <a:chExt cx="3336075" cy="74798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36075" cy="747988"/>
            </a:xfrm>
            <a:custGeom>
              <a:avLst/>
              <a:gdLst/>
              <a:ahLst/>
              <a:cxnLst/>
              <a:rect r="r" b="b" t="t" l="l"/>
              <a:pathLst>
                <a:path h="747988" w="3336075">
                  <a:moveTo>
                    <a:pt x="30942" y="0"/>
                  </a:moveTo>
                  <a:lnTo>
                    <a:pt x="3305133" y="0"/>
                  </a:lnTo>
                  <a:cubicBezTo>
                    <a:pt x="3313340" y="0"/>
                    <a:pt x="3321210" y="3260"/>
                    <a:pt x="3327013" y="9063"/>
                  </a:cubicBezTo>
                  <a:cubicBezTo>
                    <a:pt x="3332816" y="14866"/>
                    <a:pt x="3336075" y="22736"/>
                    <a:pt x="3336075" y="30942"/>
                  </a:cubicBezTo>
                  <a:lnTo>
                    <a:pt x="3336075" y="717046"/>
                  </a:lnTo>
                  <a:cubicBezTo>
                    <a:pt x="3336075" y="725253"/>
                    <a:pt x="3332816" y="733123"/>
                    <a:pt x="3327013" y="738926"/>
                  </a:cubicBezTo>
                  <a:cubicBezTo>
                    <a:pt x="3321210" y="744728"/>
                    <a:pt x="3313340" y="747988"/>
                    <a:pt x="3305133" y="747988"/>
                  </a:cubicBezTo>
                  <a:lnTo>
                    <a:pt x="30942" y="747988"/>
                  </a:lnTo>
                  <a:cubicBezTo>
                    <a:pt x="22736" y="747988"/>
                    <a:pt x="14866" y="744728"/>
                    <a:pt x="9063" y="738926"/>
                  </a:cubicBezTo>
                  <a:cubicBezTo>
                    <a:pt x="3260" y="733123"/>
                    <a:pt x="0" y="725253"/>
                    <a:pt x="0" y="717046"/>
                  </a:cubicBezTo>
                  <a:lnTo>
                    <a:pt x="0" y="30942"/>
                  </a:lnTo>
                  <a:cubicBezTo>
                    <a:pt x="0" y="22736"/>
                    <a:pt x="3260" y="14866"/>
                    <a:pt x="9063" y="9063"/>
                  </a:cubicBezTo>
                  <a:cubicBezTo>
                    <a:pt x="14866" y="3260"/>
                    <a:pt x="22736" y="0"/>
                    <a:pt x="30942" y="0"/>
                  </a:cubicBezTo>
                  <a:close/>
                </a:path>
              </a:pathLst>
            </a:custGeom>
            <a:solidFill>
              <a:srgbClr val="E0F6E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336075" cy="7670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400"/>
                </a:lnSpc>
              </a:pPr>
              <a:r>
                <a:rPr lang="en-US" sz="2000" b="true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 - Nhiệm vụ của thuật toán :</a:t>
              </a:r>
            </a:p>
            <a:p>
              <a:pPr algn="l" marL="431801" indent="-215900" lvl="1">
                <a:lnSpc>
                  <a:spcPts val="2400"/>
                </a:lnSpc>
                <a:buFont typeface="Arial"/>
                <a:buChar char="•"/>
              </a:pPr>
              <a:r>
                <a:rPr lang="en-US" b="true" sz="2000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Mục đích: </a:t>
              </a:r>
              <a:r>
                <a:rPr lang="en-US" sz="2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Sắp xếp các bức ảnh trong một album theo thứ tự bảng chữ cái của tên ảnh (photos[i].name).</a:t>
              </a:r>
            </a:p>
            <a:p>
              <a:pPr algn="l" marL="431801" indent="-215900" lvl="1">
                <a:lnSpc>
                  <a:spcPts val="2400"/>
                </a:lnSpc>
                <a:buFont typeface="Arial"/>
                <a:buChar char="•"/>
              </a:pPr>
              <a:r>
                <a:rPr lang="en-US" b="true" sz="2000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Đầu vào: </a:t>
              </a:r>
              <a:r>
                <a:rPr lang="en-US" sz="2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Danh sách liên kết các album và tên của album cần sắp xếp.</a:t>
              </a:r>
            </a:p>
            <a:p>
              <a:pPr algn="l" marL="431801" indent="-215900" lvl="1">
                <a:lnSpc>
                  <a:spcPts val="2400"/>
                </a:lnSpc>
                <a:buFont typeface="Arial"/>
                <a:buChar char="•"/>
              </a:pPr>
              <a:r>
                <a:rPr lang="en-US" b="true" sz="2000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Đầu ra: </a:t>
              </a:r>
              <a:r>
                <a:rPr lang="en-US" sz="2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Album được sắp xếp lại các ảnh theo tên, không trả về giá trị.</a:t>
              </a:r>
            </a:p>
            <a:p>
              <a:pPr algn="l">
                <a:lnSpc>
                  <a:spcPts val="2400"/>
                </a:lnSpc>
              </a:pPr>
              <a:r>
                <a:rPr lang="en-US" sz="2000" b="true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   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20925" y="3522192"/>
            <a:ext cx="9007404" cy="3061488"/>
            <a:chOff x="0" y="0"/>
            <a:chExt cx="3336075" cy="11338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336075" cy="1133884"/>
            </a:xfrm>
            <a:custGeom>
              <a:avLst/>
              <a:gdLst/>
              <a:ahLst/>
              <a:cxnLst/>
              <a:rect r="r" b="b" t="t" l="l"/>
              <a:pathLst>
                <a:path h="1133884" w="3336075">
                  <a:moveTo>
                    <a:pt x="30942" y="0"/>
                  </a:moveTo>
                  <a:lnTo>
                    <a:pt x="3305133" y="0"/>
                  </a:lnTo>
                  <a:cubicBezTo>
                    <a:pt x="3313340" y="0"/>
                    <a:pt x="3321210" y="3260"/>
                    <a:pt x="3327013" y="9063"/>
                  </a:cubicBezTo>
                  <a:cubicBezTo>
                    <a:pt x="3332816" y="14866"/>
                    <a:pt x="3336075" y="22736"/>
                    <a:pt x="3336075" y="30942"/>
                  </a:cubicBezTo>
                  <a:lnTo>
                    <a:pt x="3336075" y="1102942"/>
                  </a:lnTo>
                  <a:cubicBezTo>
                    <a:pt x="3336075" y="1120031"/>
                    <a:pt x="3322222" y="1133884"/>
                    <a:pt x="3305133" y="1133884"/>
                  </a:cubicBezTo>
                  <a:lnTo>
                    <a:pt x="30942" y="1133884"/>
                  </a:lnTo>
                  <a:cubicBezTo>
                    <a:pt x="22736" y="1133884"/>
                    <a:pt x="14866" y="1130624"/>
                    <a:pt x="9063" y="1124822"/>
                  </a:cubicBezTo>
                  <a:cubicBezTo>
                    <a:pt x="3260" y="1119019"/>
                    <a:pt x="0" y="1111149"/>
                    <a:pt x="0" y="1102942"/>
                  </a:cubicBezTo>
                  <a:lnTo>
                    <a:pt x="0" y="30942"/>
                  </a:lnTo>
                  <a:cubicBezTo>
                    <a:pt x="0" y="22736"/>
                    <a:pt x="3260" y="14866"/>
                    <a:pt x="9063" y="9063"/>
                  </a:cubicBezTo>
                  <a:cubicBezTo>
                    <a:pt x="14866" y="3260"/>
                    <a:pt x="22736" y="0"/>
                    <a:pt x="30942" y="0"/>
                  </a:cubicBezTo>
                  <a:close/>
                </a:path>
              </a:pathLst>
            </a:custGeom>
            <a:solidFill>
              <a:srgbClr val="E0F6E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3336075" cy="11529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400"/>
                </a:lnSpc>
              </a:pPr>
              <a:r>
                <a:rPr lang="en-US" sz="2000" b="true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 -Ví dụ hoạt động: </a:t>
              </a:r>
            </a:p>
            <a:p>
              <a:pPr algn="l">
                <a:lnSpc>
                  <a:spcPts val="2400"/>
                </a:lnSpc>
              </a:pPr>
              <a:r>
                <a:rPr lang="en-US" sz="2000" b="true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     + </a:t>
              </a:r>
              <a:r>
                <a:rPr lang="en-US" sz="2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Giả sử album MyAlbum có danh sách ảnh:</a:t>
              </a:r>
            </a:p>
            <a:p>
              <a:pPr algn="l">
                <a:lnSpc>
                  <a:spcPts val="2400"/>
                </a:lnSpc>
              </a:pPr>
            </a:p>
            <a:p>
              <a:pPr algn="l">
                <a:lnSpc>
                  <a:spcPts val="2400"/>
                </a:lnSpc>
              </a:pPr>
            </a:p>
            <a:p>
              <a:pPr algn="l">
                <a:lnSpc>
                  <a:spcPts val="2400"/>
                </a:lnSpc>
              </a:pPr>
              <a:r>
                <a:rPr lang="en-US" sz="2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</a:p>
            <a:p>
              <a:pPr algn="l">
                <a:lnSpc>
                  <a:spcPts val="2400"/>
                </a:lnSpc>
              </a:pPr>
              <a:r>
                <a:rPr lang="en-US" sz="2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    </a:t>
              </a:r>
              <a:r>
                <a:rPr lang="en-US" sz="2000" b="true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+</a:t>
              </a:r>
              <a:r>
                <a:rPr lang="en-US" sz="2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Danh sách ảnh trong album sẽ được sắp xếp lại thành:</a:t>
              </a:r>
            </a:p>
            <a:p>
              <a:pPr algn="l">
                <a:lnSpc>
                  <a:spcPts val="240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813597" y="4675805"/>
            <a:ext cx="4857377" cy="659644"/>
          </a:xfrm>
          <a:custGeom>
            <a:avLst/>
            <a:gdLst/>
            <a:ahLst/>
            <a:cxnLst/>
            <a:rect r="r" b="b" t="t" l="l"/>
            <a:pathLst>
              <a:path h="659644" w="4857377">
                <a:moveTo>
                  <a:pt x="0" y="0"/>
                </a:moveTo>
                <a:lnTo>
                  <a:pt x="4857376" y="0"/>
                </a:lnTo>
                <a:lnTo>
                  <a:pt x="4857376" y="659644"/>
                </a:lnTo>
                <a:lnTo>
                  <a:pt x="0" y="6596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13597" y="5831161"/>
            <a:ext cx="4857377" cy="667426"/>
          </a:xfrm>
          <a:custGeom>
            <a:avLst/>
            <a:gdLst/>
            <a:ahLst/>
            <a:cxnLst/>
            <a:rect r="r" b="b" t="t" l="l"/>
            <a:pathLst>
              <a:path h="667426" w="4857377">
                <a:moveTo>
                  <a:pt x="0" y="0"/>
                </a:moveTo>
                <a:lnTo>
                  <a:pt x="4857376" y="0"/>
                </a:lnTo>
                <a:lnTo>
                  <a:pt x="4857376" y="667426"/>
                </a:lnTo>
                <a:lnTo>
                  <a:pt x="0" y="6674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416649" y="7046463"/>
            <a:ext cx="2011680" cy="2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sz="1279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12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022080" y="653605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10</a:t>
            </a:r>
          </a:p>
        </p:txBody>
      </p: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569756"/>
            <a:ext cx="4706859" cy="2621459"/>
          </a:xfrm>
          <a:custGeom>
            <a:avLst/>
            <a:gdLst/>
            <a:ahLst/>
            <a:cxnLst/>
            <a:rect r="r" b="b" t="t" l="l"/>
            <a:pathLst>
              <a:path h="2621459" w="4706859">
                <a:moveTo>
                  <a:pt x="0" y="0"/>
                </a:moveTo>
                <a:lnTo>
                  <a:pt x="4706859" y="0"/>
                </a:lnTo>
                <a:lnTo>
                  <a:pt x="4706859" y="2621458"/>
                </a:lnTo>
                <a:lnTo>
                  <a:pt x="0" y="26214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4086" y="791643"/>
            <a:ext cx="623837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b="true" sz="20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2.2: Binary Search (tìm kiếm ảnh theo tên)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4769103" y="1591105"/>
            <a:ext cx="4876800" cy="4784753"/>
            <a:chOff x="0" y="0"/>
            <a:chExt cx="6502400" cy="637967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6502400" cy="6379670"/>
              <a:chOff x="0" y="0"/>
              <a:chExt cx="1806222" cy="177213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806222" cy="1772131"/>
              </a:xfrm>
              <a:custGeom>
                <a:avLst/>
                <a:gdLst/>
                <a:ahLst/>
                <a:cxnLst/>
                <a:rect r="r" b="b" t="t" l="l"/>
                <a:pathLst>
                  <a:path h="1772131" w="1806222">
                    <a:moveTo>
                      <a:pt x="38100" y="0"/>
                    </a:moveTo>
                    <a:lnTo>
                      <a:pt x="1768122" y="0"/>
                    </a:lnTo>
                    <a:cubicBezTo>
                      <a:pt x="1789164" y="0"/>
                      <a:pt x="1806222" y="17058"/>
                      <a:pt x="1806222" y="38100"/>
                    </a:cubicBezTo>
                    <a:lnTo>
                      <a:pt x="1806222" y="1734031"/>
                    </a:lnTo>
                    <a:cubicBezTo>
                      <a:pt x="1806222" y="1744135"/>
                      <a:pt x="1802208" y="1753826"/>
                      <a:pt x="1795063" y="1760971"/>
                    </a:cubicBezTo>
                    <a:cubicBezTo>
                      <a:pt x="1787918" y="1768116"/>
                      <a:pt x="1778227" y="1772131"/>
                      <a:pt x="1768122" y="1772131"/>
                    </a:cubicBezTo>
                    <a:lnTo>
                      <a:pt x="38100" y="1772131"/>
                    </a:lnTo>
                    <a:cubicBezTo>
                      <a:pt x="17058" y="1772131"/>
                      <a:pt x="0" y="1755073"/>
                      <a:pt x="0" y="1734031"/>
                    </a:cubicBezTo>
                    <a:lnTo>
                      <a:pt x="0" y="38100"/>
                    </a:lnTo>
                    <a:cubicBezTo>
                      <a:pt x="0" y="17058"/>
                      <a:pt x="17058" y="0"/>
                      <a:pt x="38100" y="0"/>
                    </a:cubicBezTo>
                    <a:close/>
                  </a:path>
                </a:pathLst>
              </a:custGeom>
              <a:solidFill>
                <a:srgbClr val="E0F6E7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9525"/>
                <a:ext cx="1806222" cy="178165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536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97480" y="200648"/>
              <a:ext cx="6307440" cy="58540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b="true" sz="1800" i="true">
                  <a:solidFill>
                    <a:srgbClr val="000000"/>
                  </a:solidFill>
                  <a:latin typeface="Roboto Bold Italics"/>
                  <a:ea typeface="Roboto Bold Italics"/>
                  <a:cs typeface="Roboto Bold Italics"/>
                  <a:sym typeface="Roboto Bold Italics"/>
                </a:rPr>
                <a:t>Các bước thực hiện</a:t>
              </a:r>
            </a:p>
            <a:p>
              <a:pPr algn="just">
                <a:lnSpc>
                  <a:spcPts val="2520"/>
                </a:lnSpc>
              </a:pPr>
              <a:r>
                <a:rPr lang="en-US" b="true" sz="1800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Bước 1</a:t>
              </a:r>
              <a:r>
                <a:rPr lang="en-US" sz="18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: Cho mảng arr[] đã sắp xếp và giá trị cần tìm x.</a:t>
              </a:r>
            </a:p>
            <a:p>
              <a:pPr algn="just">
                <a:lnSpc>
                  <a:spcPts val="2520"/>
                </a:lnSpc>
              </a:pPr>
              <a:r>
                <a:rPr lang="en-US" sz="1800" b="true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Bước 2:</a:t>
              </a:r>
              <a:r>
                <a:rPr lang="en-US" sz="18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Tách mảng thành 2 phần và tìm phần tử ở giữa mảng:                         </a:t>
              </a:r>
            </a:p>
            <a:p>
              <a:pPr algn="ctr">
                <a:lnSpc>
                  <a:spcPts val="2520"/>
                </a:lnSpc>
              </a:pPr>
              <a:r>
                <a:rPr lang="en-US" sz="1800" i="true">
                  <a:solidFill>
                    <a:srgbClr val="000000"/>
                  </a:solidFill>
                  <a:latin typeface="Roboto Italics"/>
                  <a:ea typeface="Roboto Italics"/>
                  <a:cs typeface="Roboto Italics"/>
                  <a:sym typeface="Roboto Italics"/>
                </a:rPr>
                <a:t>m</a:t>
              </a:r>
              <a:r>
                <a:rPr lang="en-US" sz="1800" i="true">
                  <a:solidFill>
                    <a:srgbClr val="000000"/>
                  </a:solidFill>
                  <a:latin typeface="Roboto Italics"/>
                  <a:ea typeface="Roboto Italics"/>
                  <a:cs typeface="Roboto Italics"/>
                  <a:sym typeface="Roboto Italics"/>
                </a:rPr>
                <a:t>id = (left + right)/2.</a:t>
              </a:r>
            </a:p>
            <a:p>
              <a:pPr algn="just">
                <a:lnSpc>
                  <a:spcPts val="2520"/>
                </a:lnSpc>
              </a:pPr>
              <a:r>
                <a:rPr lang="en-US" b="true" sz="1800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Bước 3:</a:t>
              </a:r>
            </a:p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- </a:t>
              </a:r>
              <a:r>
                <a:rPr lang="en-US" sz="18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Nếu arr[mid] == x thì trả về mid.</a:t>
              </a:r>
            </a:p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- Nếu arr[mid] &gt; x thì loại bỏ phần bên phải, đặt </a:t>
              </a:r>
              <a:r>
                <a:rPr lang="en-US" sz="1800" i="true">
                  <a:solidFill>
                    <a:srgbClr val="000000"/>
                  </a:solidFill>
                  <a:latin typeface="Roboto Italics"/>
                  <a:ea typeface="Roboto Italics"/>
                  <a:cs typeface="Roboto Italics"/>
                  <a:sym typeface="Roboto Italics"/>
                </a:rPr>
                <a:t>right = mid - 1</a:t>
              </a:r>
              <a:r>
                <a:rPr lang="en-US" sz="18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</a:p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- Nếu arr[mid] &lt; x thì loại bỏ phần bên trái, đặt l</a:t>
              </a:r>
              <a:r>
                <a:rPr lang="en-US" sz="1800" i="true">
                  <a:solidFill>
                    <a:srgbClr val="000000"/>
                  </a:solidFill>
                  <a:latin typeface="Roboto Italics"/>
                  <a:ea typeface="Roboto Italics"/>
                  <a:cs typeface="Roboto Italics"/>
                  <a:sym typeface="Roboto Italics"/>
                </a:rPr>
                <a:t>eft = mid + 1</a:t>
              </a:r>
              <a:r>
                <a:rPr lang="en-US" sz="18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</a:p>
            <a:p>
              <a:pPr algn="just">
                <a:lnSpc>
                  <a:spcPts val="2520"/>
                </a:lnSpc>
                <a:spcBef>
                  <a:spcPct val="0"/>
                </a:spcBef>
              </a:pPr>
              <a:r>
                <a:rPr lang="en-US" b="true" sz="1800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Bước 4: </a:t>
              </a:r>
              <a:r>
                <a:rPr lang="en-US" sz="18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Tiếp tục tìm kiếm cho đến khi </a:t>
              </a:r>
              <a:r>
                <a:rPr lang="en-US" sz="1800" i="true">
                  <a:solidFill>
                    <a:srgbClr val="000000"/>
                  </a:solidFill>
                  <a:latin typeface="Roboto Italics"/>
                  <a:ea typeface="Roboto Italics"/>
                  <a:cs typeface="Roboto Italics"/>
                  <a:sym typeface="Roboto Italics"/>
                </a:rPr>
                <a:t>left &gt; right.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2245" y="5249014"/>
            <a:ext cx="4814555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Mô phỏng thuật toán hoạt động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022080" y="653605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11</a:t>
            </a:r>
          </a:p>
        </p:txBody>
      </p:sp>
    </p:spTree>
  </p:cSld>
  <p:clrMapOvr>
    <a:masterClrMapping/>
  </p:clrMapOvr>
  <p:transition spd="slow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73098" y="1354080"/>
            <a:ext cx="9007404" cy="1623415"/>
            <a:chOff x="0" y="0"/>
            <a:chExt cx="3336075" cy="6012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36075" cy="601265"/>
            </a:xfrm>
            <a:custGeom>
              <a:avLst/>
              <a:gdLst/>
              <a:ahLst/>
              <a:cxnLst/>
              <a:rect r="r" b="b" t="t" l="l"/>
              <a:pathLst>
                <a:path h="601265" w="3336075">
                  <a:moveTo>
                    <a:pt x="30942" y="0"/>
                  </a:moveTo>
                  <a:lnTo>
                    <a:pt x="3305133" y="0"/>
                  </a:lnTo>
                  <a:cubicBezTo>
                    <a:pt x="3313340" y="0"/>
                    <a:pt x="3321210" y="3260"/>
                    <a:pt x="3327013" y="9063"/>
                  </a:cubicBezTo>
                  <a:cubicBezTo>
                    <a:pt x="3332816" y="14866"/>
                    <a:pt x="3336075" y="22736"/>
                    <a:pt x="3336075" y="30942"/>
                  </a:cubicBezTo>
                  <a:lnTo>
                    <a:pt x="3336075" y="570322"/>
                  </a:lnTo>
                  <a:cubicBezTo>
                    <a:pt x="3336075" y="578529"/>
                    <a:pt x="3332816" y="586399"/>
                    <a:pt x="3327013" y="592202"/>
                  </a:cubicBezTo>
                  <a:cubicBezTo>
                    <a:pt x="3321210" y="598005"/>
                    <a:pt x="3313340" y="601265"/>
                    <a:pt x="3305133" y="601265"/>
                  </a:cubicBezTo>
                  <a:lnTo>
                    <a:pt x="30942" y="601265"/>
                  </a:lnTo>
                  <a:cubicBezTo>
                    <a:pt x="22736" y="601265"/>
                    <a:pt x="14866" y="598005"/>
                    <a:pt x="9063" y="592202"/>
                  </a:cubicBezTo>
                  <a:cubicBezTo>
                    <a:pt x="3260" y="586399"/>
                    <a:pt x="0" y="578529"/>
                    <a:pt x="0" y="570322"/>
                  </a:cubicBezTo>
                  <a:lnTo>
                    <a:pt x="0" y="30942"/>
                  </a:lnTo>
                  <a:cubicBezTo>
                    <a:pt x="0" y="22736"/>
                    <a:pt x="3260" y="14866"/>
                    <a:pt x="9063" y="9063"/>
                  </a:cubicBezTo>
                  <a:cubicBezTo>
                    <a:pt x="14866" y="3260"/>
                    <a:pt x="22736" y="0"/>
                    <a:pt x="30942" y="0"/>
                  </a:cubicBezTo>
                  <a:close/>
                </a:path>
              </a:pathLst>
            </a:custGeom>
            <a:solidFill>
              <a:srgbClr val="E0F6E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336075" cy="620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400"/>
                </a:lnSpc>
              </a:pPr>
              <a:r>
                <a:rPr lang="en-US" sz="2000" b="true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 -Nhiệm vụ của thuật toán :</a:t>
              </a:r>
            </a:p>
            <a:p>
              <a:pPr algn="l" marL="431801" indent="-215900" lvl="1">
                <a:lnSpc>
                  <a:spcPts val="2400"/>
                </a:lnSpc>
                <a:buFont typeface="Arial"/>
                <a:buChar char="•"/>
              </a:pPr>
              <a:r>
                <a:rPr lang="en-US" sz="2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Hàm trả về chỉ số (index) của bức ảnh trong album nếu tìm thấy.</a:t>
              </a:r>
            </a:p>
            <a:p>
              <a:pPr algn="l" marL="431801" indent="-215900" lvl="1">
                <a:lnSpc>
                  <a:spcPts val="2400"/>
                </a:lnSpc>
                <a:buFont typeface="Arial"/>
                <a:buChar char="•"/>
              </a:pPr>
              <a:r>
                <a:rPr lang="en-US" sz="2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Nếu không tìm thấy, trả về -1.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92591" y="3147665"/>
            <a:ext cx="9168417" cy="3436015"/>
            <a:chOff x="0" y="0"/>
            <a:chExt cx="12224556" cy="4581353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12224556" cy="4581353"/>
              <a:chOff x="0" y="0"/>
              <a:chExt cx="3395710" cy="127259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395710" cy="1272598"/>
              </a:xfrm>
              <a:custGeom>
                <a:avLst/>
                <a:gdLst/>
                <a:ahLst/>
                <a:cxnLst/>
                <a:rect r="r" b="b" t="t" l="l"/>
                <a:pathLst>
                  <a:path h="1272598" w="3395710">
                    <a:moveTo>
                      <a:pt x="30399" y="0"/>
                    </a:moveTo>
                    <a:lnTo>
                      <a:pt x="3365311" y="0"/>
                    </a:lnTo>
                    <a:cubicBezTo>
                      <a:pt x="3382100" y="0"/>
                      <a:pt x="3395710" y="13610"/>
                      <a:pt x="3395710" y="30399"/>
                    </a:cubicBezTo>
                    <a:lnTo>
                      <a:pt x="3395710" y="1242199"/>
                    </a:lnTo>
                    <a:cubicBezTo>
                      <a:pt x="3395710" y="1250261"/>
                      <a:pt x="3392507" y="1257993"/>
                      <a:pt x="3386806" y="1263694"/>
                    </a:cubicBezTo>
                    <a:cubicBezTo>
                      <a:pt x="3381106" y="1269395"/>
                      <a:pt x="3373374" y="1272598"/>
                      <a:pt x="3365311" y="1272598"/>
                    </a:cubicBezTo>
                    <a:lnTo>
                      <a:pt x="30399" y="1272598"/>
                    </a:lnTo>
                    <a:cubicBezTo>
                      <a:pt x="13610" y="1272598"/>
                      <a:pt x="0" y="1258988"/>
                      <a:pt x="0" y="1242199"/>
                    </a:cubicBezTo>
                    <a:lnTo>
                      <a:pt x="0" y="30399"/>
                    </a:lnTo>
                    <a:cubicBezTo>
                      <a:pt x="0" y="13610"/>
                      <a:pt x="13610" y="0"/>
                      <a:pt x="30399" y="0"/>
                    </a:cubicBezTo>
                    <a:close/>
                  </a:path>
                </a:pathLst>
              </a:custGeom>
              <a:solidFill>
                <a:srgbClr val="E0F6E7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9525"/>
                <a:ext cx="3395710" cy="128212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l">
                  <a:lnSpc>
                    <a:spcPts val="2400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214685" y="147064"/>
              <a:ext cx="12009872" cy="41073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99"/>
                </a:lnSpc>
              </a:pPr>
              <a:r>
                <a:rPr lang="en-US" sz="1999" b="true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-Ví dụ hoạt động:</a:t>
              </a:r>
            </a:p>
            <a:p>
              <a:pPr algn="l">
                <a:lnSpc>
                  <a:spcPts val="2799"/>
                </a:lnSpc>
              </a:pPr>
              <a:r>
                <a:rPr lang="en-US" sz="1999" b="true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  + Dữ liệu đầu vào:</a:t>
              </a:r>
            </a:p>
            <a:p>
              <a:pPr algn="l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    Album "MyAlbum" có danh sách ảnh (đã được sắp xếp):</a:t>
              </a:r>
            </a:p>
            <a:p>
              <a:pPr algn="l">
                <a:lnSpc>
                  <a:spcPts val="2520"/>
                </a:lnSpc>
              </a:pPr>
            </a:p>
            <a:p>
              <a:pPr algn="l">
                <a:lnSpc>
                  <a:spcPts val="2520"/>
                </a:lnSpc>
              </a:pPr>
            </a:p>
            <a:p>
              <a:pPr algn="l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999" b="true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  + Tìm kiếm ảnh "mango.jpg" trong album "MyAlbum".</a:t>
              </a:r>
            </a:p>
            <a:p>
              <a:pPr algn="l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     </a:t>
              </a:r>
              <a:r>
                <a:rPr lang="en-US" sz="1999" u="sng" b="true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 Kết quả:</a:t>
              </a:r>
              <a:r>
                <a:rPr lang="en-US" sz="19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Tìm thấy "mango.jpg" tại chỉ số 1.</a:t>
              </a:r>
            </a:p>
            <a:p>
              <a:pPr algn="l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  </a:t>
              </a:r>
              <a:r>
                <a:rPr lang="en-US" sz="1999" b="true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+Tìm kiếm "banana.jpg".</a:t>
              </a:r>
            </a:p>
            <a:p>
              <a:pPr algn="l">
                <a:lnSpc>
                  <a:spcPts val="2799"/>
                </a:lnSpc>
                <a:spcBef>
                  <a:spcPct val="0"/>
                </a:spcBef>
              </a:pPr>
              <a:r>
                <a:rPr lang="en-US" b="true" sz="1999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       </a:t>
              </a:r>
              <a:r>
                <a:rPr lang="en-US" b="true" sz="1999" u="sng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Kết quả:</a:t>
              </a:r>
              <a:r>
                <a:rPr lang="en-US" sz="19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trả về -1.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31520" y="4426722"/>
            <a:ext cx="5463783" cy="438951"/>
          </a:xfrm>
          <a:custGeom>
            <a:avLst/>
            <a:gdLst/>
            <a:ahLst/>
            <a:cxnLst/>
            <a:rect r="r" b="b" t="t" l="l"/>
            <a:pathLst>
              <a:path h="438951" w="5463783">
                <a:moveTo>
                  <a:pt x="0" y="0"/>
                </a:moveTo>
                <a:lnTo>
                  <a:pt x="5463783" y="0"/>
                </a:lnTo>
                <a:lnTo>
                  <a:pt x="5463783" y="438951"/>
                </a:lnTo>
                <a:lnTo>
                  <a:pt x="0" y="4389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416649" y="7046463"/>
            <a:ext cx="2011680" cy="2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sz="1279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12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022080" y="653605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12</a:t>
            </a:r>
          </a:p>
        </p:txBody>
      </p:sp>
    </p:spTree>
  </p:cSld>
  <p:clrMapOvr>
    <a:masterClrMapping/>
  </p:clrMapOvr>
  <p:transition spd="slow">
    <p:push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416649" y="7046463"/>
            <a:ext cx="2011680" cy="2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sz="1279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12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43080" y="790392"/>
            <a:ext cx="623837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b="true" sz="20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3. Môi trường lập trình và các thư viện sử dụng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334176" y="1521188"/>
            <a:ext cx="9085249" cy="4749935"/>
            <a:chOff x="0" y="0"/>
            <a:chExt cx="3364907" cy="175923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64907" cy="1759235"/>
            </a:xfrm>
            <a:custGeom>
              <a:avLst/>
              <a:gdLst/>
              <a:ahLst/>
              <a:cxnLst/>
              <a:rect r="r" b="b" t="t" l="l"/>
              <a:pathLst>
                <a:path h="1759235" w="3364907">
                  <a:moveTo>
                    <a:pt x="30677" y="0"/>
                  </a:moveTo>
                  <a:lnTo>
                    <a:pt x="3334230" y="0"/>
                  </a:lnTo>
                  <a:cubicBezTo>
                    <a:pt x="3342366" y="0"/>
                    <a:pt x="3350169" y="3232"/>
                    <a:pt x="3355922" y="8985"/>
                  </a:cubicBezTo>
                  <a:cubicBezTo>
                    <a:pt x="3361675" y="14738"/>
                    <a:pt x="3364907" y="22541"/>
                    <a:pt x="3364907" y="30677"/>
                  </a:cubicBezTo>
                  <a:lnTo>
                    <a:pt x="3364907" y="1728558"/>
                  </a:lnTo>
                  <a:cubicBezTo>
                    <a:pt x="3364907" y="1745500"/>
                    <a:pt x="3351173" y="1759235"/>
                    <a:pt x="3334230" y="1759235"/>
                  </a:cubicBezTo>
                  <a:lnTo>
                    <a:pt x="30677" y="1759235"/>
                  </a:lnTo>
                  <a:cubicBezTo>
                    <a:pt x="13735" y="1759235"/>
                    <a:pt x="0" y="1745500"/>
                    <a:pt x="0" y="1728558"/>
                  </a:cubicBezTo>
                  <a:lnTo>
                    <a:pt x="0" y="30677"/>
                  </a:lnTo>
                  <a:cubicBezTo>
                    <a:pt x="0" y="13735"/>
                    <a:pt x="13735" y="0"/>
                    <a:pt x="30677" y="0"/>
                  </a:cubicBezTo>
                  <a:close/>
                </a:path>
              </a:pathLst>
            </a:custGeom>
            <a:solidFill>
              <a:srgbClr val="E0F6E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3364907" cy="17687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36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31520" y="2009191"/>
            <a:ext cx="8290560" cy="3882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7"/>
              </a:lnSpc>
            </a:pPr>
            <a:r>
              <a:rPr lang="en-US" sz="200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</a:t>
            </a:r>
          </a:p>
          <a:p>
            <a:pPr algn="l">
              <a:lnSpc>
                <a:spcPts val="2807"/>
              </a:lnSpc>
            </a:pPr>
          </a:p>
          <a:p>
            <a:pPr algn="l">
              <a:lnSpc>
                <a:spcPts val="2807"/>
              </a:lnSpc>
            </a:pPr>
          </a:p>
          <a:p>
            <a:pPr algn="l">
              <a:lnSpc>
                <a:spcPts val="2807"/>
              </a:lnSpc>
            </a:pPr>
          </a:p>
          <a:p>
            <a:pPr algn="l">
              <a:lnSpc>
                <a:spcPts val="2807"/>
              </a:lnSpc>
            </a:pPr>
          </a:p>
          <a:p>
            <a:pPr algn="l">
              <a:lnSpc>
                <a:spcPts val="2807"/>
              </a:lnSpc>
            </a:pPr>
          </a:p>
          <a:p>
            <a:pPr algn="l">
              <a:lnSpc>
                <a:spcPts val="2807"/>
              </a:lnSpc>
            </a:pPr>
          </a:p>
          <a:p>
            <a:pPr algn="l">
              <a:lnSpc>
                <a:spcPts val="2807"/>
              </a:lnSpc>
            </a:pPr>
            <a:r>
              <a:rPr lang="en-US" sz="200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-US" sz="2005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Thư viện sẵn có của C:</a:t>
            </a:r>
            <a:r>
              <a:rPr lang="en-US" sz="200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&lt;stdio.h&gt;, &lt;stdlib.h&gt;, &lt;string.h&gt;, &lt;time.h&gt;, &lt;ctype.h&gt;.</a:t>
            </a:r>
          </a:p>
          <a:p>
            <a:pPr algn="l">
              <a:lnSpc>
                <a:spcPts val="2807"/>
              </a:lnSpc>
              <a:spcBef>
                <a:spcPct val="0"/>
              </a:spcBef>
            </a:pPr>
            <a:r>
              <a:rPr lang="en-US" sz="200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b="true" sz="200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Thư viện tự tạo:</a:t>
            </a:r>
            <a:r>
              <a:rPr lang="en-US" sz="200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“album.h”, “photo.h”, “menu.h”, “file_io.h”, “constants.h”, “types.h”.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149184" y="2483207"/>
            <a:ext cx="2488142" cy="1503639"/>
          </a:xfrm>
          <a:custGeom>
            <a:avLst/>
            <a:gdLst/>
            <a:ahLst/>
            <a:cxnLst/>
            <a:rect r="r" b="b" t="t" l="l"/>
            <a:pathLst>
              <a:path h="1503639" w="2488142">
                <a:moveTo>
                  <a:pt x="0" y="0"/>
                </a:moveTo>
                <a:lnTo>
                  <a:pt x="2488142" y="0"/>
                </a:lnTo>
                <a:lnTo>
                  <a:pt x="2488142" y="1503639"/>
                </a:lnTo>
                <a:lnTo>
                  <a:pt x="0" y="15036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511" t="0" r="-7511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864488" y="2483207"/>
            <a:ext cx="2488142" cy="1503639"/>
          </a:xfrm>
          <a:custGeom>
            <a:avLst/>
            <a:gdLst/>
            <a:ahLst/>
            <a:cxnLst/>
            <a:rect r="r" b="b" t="t" l="l"/>
            <a:pathLst>
              <a:path h="1503639" w="2488142">
                <a:moveTo>
                  <a:pt x="0" y="0"/>
                </a:moveTo>
                <a:lnTo>
                  <a:pt x="2488141" y="0"/>
                </a:lnTo>
                <a:lnTo>
                  <a:pt x="2488141" y="1503639"/>
                </a:lnTo>
                <a:lnTo>
                  <a:pt x="0" y="15036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207" r="0" b="-7109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001748" y="1867903"/>
            <a:ext cx="421362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b="true" sz="19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Công cụ: GCC, Visual Studio Code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4820" y="1867903"/>
            <a:ext cx="2576870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Ngôn ngữ lập trình C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022080" y="653605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13</a:t>
            </a:r>
          </a:p>
        </p:txBody>
      </p:sp>
    </p:spTree>
  </p:cSld>
  <p:clrMapOvr>
    <a:masterClrMapping/>
  </p:clrMapOvr>
  <p:transition spd="slow">
    <p:push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pic>
        <p:nvPicPr>
          <p:cNvPr name="Picture 3" id="3">
            <a:hlinkClick action="ppaction://media"/>
          </p:cNvPr>
          <p:cNvPicPr>
            <a:picLocks noChangeAspect="true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0" y="1407442"/>
            <a:ext cx="9738422" cy="5477863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7416649" y="7046463"/>
            <a:ext cx="2011680" cy="2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sz="1279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12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26892" y="742282"/>
            <a:ext cx="6005562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b="true" sz="2600" u="sng">
                <a:solidFill>
                  <a:srgbClr val="C00000"/>
                </a:solidFill>
                <a:latin typeface="Roboto Bold"/>
                <a:ea typeface="Roboto Bold"/>
                <a:cs typeface="Roboto Bold"/>
                <a:sym typeface="Roboto Bold"/>
              </a:rPr>
              <a:t>II.Kết quả thực nghiệm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022080" y="653605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14</a:t>
            </a:r>
          </a:p>
        </p:txBody>
      </p:sp>
    </p:spTree>
  </p:cSld>
  <p:clrMapOvr>
    <a:masterClrMapping/>
  </p:clrMapOvr>
  <p:transition spd="slow">
    <p:push dir="l"/>
  </p:transition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28254" y="1862162"/>
            <a:ext cx="7897092" cy="968478"/>
            <a:chOff x="0" y="0"/>
            <a:chExt cx="2924849" cy="35869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924849" cy="358695"/>
            </a:xfrm>
            <a:custGeom>
              <a:avLst/>
              <a:gdLst/>
              <a:ahLst/>
              <a:cxnLst/>
              <a:rect r="r" b="b" t="t" l="l"/>
              <a:pathLst>
                <a:path h="358695" w="2924849">
                  <a:moveTo>
                    <a:pt x="35293" y="0"/>
                  </a:moveTo>
                  <a:lnTo>
                    <a:pt x="2889556" y="0"/>
                  </a:lnTo>
                  <a:cubicBezTo>
                    <a:pt x="2909048" y="0"/>
                    <a:pt x="2924849" y="15801"/>
                    <a:pt x="2924849" y="35293"/>
                  </a:cubicBezTo>
                  <a:lnTo>
                    <a:pt x="2924849" y="323403"/>
                  </a:lnTo>
                  <a:cubicBezTo>
                    <a:pt x="2924849" y="342894"/>
                    <a:pt x="2909048" y="358695"/>
                    <a:pt x="2889556" y="358695"/>
                  </a:cubicBezTo>
                  <a:lnTo>
                    <a:pt x="35293" y="358695"/>
                  </a:lnTo>
                  <a:cubicBezTo>
                    <a:pt x="15801" y="358695"/>
                    <a:pt x="0" y="342894"/>
                    <a:pt x="0" y="323403"/>
                  </a:cubicBezTo>
                  <a:lnTo>
                    <a:pt x="0" y="35293"/>
                  </a:lnTo>
                  <a:cubicBezTo>
                    <a:pt x="0" y="15801"/>
                    <a:pt x="15801" y="0"/>
                    <a:pt x="35293" y="0"/>
                  </a:cubicBezTo>
                  <a:close/>
                </a:path>
              </a:pathLst>
            </a:custGeom>
            <a:solidFill>
              <a:srgbClr val="E0F6E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2924849" cy="368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5"/>
                </a:lnSpc>
              </a:pPr>
              <a:r>
                <a:rPr lang="en-US" sz="197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Hoàn thành các chức năng cơ bản của một hệ thống quản lý ảnh (thêm, xóa, truy cập, hiển thị thông tin...)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28254" y="3194914"/>
            <a:ext cx="7897092" cy="757732"/>
            <a:chOff x="0" y="0"/>
            <a:chExt cx="2924849" cy="2806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924849" cy="280641"/>
            </a:xfrm>
            <a:custGeom>
              <a:avLst/>
              <a:gdLst/>
              <a:ahLst/>
              <a:cxnLst/>
              <a:rect r="r" b="b" t="t" l="l"/>
              <a:pathLst>
                <a:path h="280641" w="2924849">
                  <a:moveTo>
                    <a:pt x="35293" y="0"/>
                  </a:moveTo>
                  <a:lnTo>
                    <a:pt x="2889556" y="0"/>
                  </a:lnTo>
                  <a:cubicBezTo>
                    <a:pt x="2909048" y="0"/>
                    <a:pt x="2924849" y="15801"/>
                    <a:pt x="2924849" y="35293"/>
                  </a:cubicBezTo>
                  <a:lnTo>
                    <a:pt x="2924849" y="245349"/>
                  </a:lnTo>
                  <a:cubicBezTo>
                    <a:pt x="2924849" y="264840"/>
                    <a:pt x="2909048" y="280641"/>
                    <a:pt x="2889556" y="280641"/>
                  </a:cubicBezTo>
                  <a:lnTo>
                    <a:pt x="35293" y="280641"/>
                  </a:lnTo>
                  <a:cubicBezTo>
                    <a:pt x="15801" y="280641"/>
                    <a:pt x="0" y="264840"/>
                    <a:pt x="0" y="245349"/>
                  </a:cubicBezTo>
                  <a:lnTo>
                    <a:pt x="0" y="35293"/>
                  </a:lnTo>
                  <a:cubicBezTo>
                    <a:pt x="0" y="15801"/>
                    <a:pt x="15801" y="0"/>
                    <a:pt x="35293" y="0"/>
                  </a:cubicBezTo>
                  <a:close/>
                </a:path>
              </a:pathLst>
            </a:custGeom>
            <a:solidFill>
              <a:srgbClr val="E0F6E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2924849" cy="2901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5"/>
                </a:lnSpc>
              </a:pPr>
              <a:r>
                <a:rPr lang="en-US" sz="197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Mã nguồn được tổ chức rõ ràng, dễ hiểu và có khả năng mở rộng trong tương lai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7416649" y="7046463"/>
            <a:ext cx="2011680" cy="2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sz="1279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12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6892" y="742282"/>
            <a:ext cx="6005562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b="true" sz="2600" u="sng">
                <a:solidFill>
                  <a:srgbClr val="C00000"/>
                </a:solidFill>
                <a:latin typeface="Roboto Bold"/>
                <a:ea typeface="Roboto Bold"/>
                <a:cs typeface="Roboto Bold"/>
                <a:sym typeface="Roboto Bold"/>
              </a:rPr>
              <a:t>III.Kết luận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47145" y="1307158"/>
            <a:ext cx="3310057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1"/>
              </a:lnSpc>
              <a:spcBef>
                <a:spcPct val="0"/>
              </a:spcBef>
            </a:pPr>
            <a:r>
              <a:rPr lang="en-US" b="true" sz="1934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3.1.Mức độ hoàn thành chung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28254" y="4316920"/>
            <a:ext cx="7897092" cy="677623"/>
            <a:chOff x="0" y="0"/>
            <a:chExt cx="2924849" cy="25097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924849" cy="250972"/>
            </a:xfrm>
            <a:custGeom>
              <a:avLst/>
              <a:gdLst/>
              <a:ahLst/>
              <a:cxnLst/>
              <a:rect r="r" b="b" t="t" l="l"/>
              <a:pathLst>
                <a:path h="250972" w="2924849">
                  <a:moveTo>
                    <a:pt x="35293" y="0"/>
                  </a:moveTo>
                  <a:lnTo>
                    <a:pt x="2889556" y="0"/>
                  </a:lnTo>
                  <a:cubicBezTo>
                    <a:pt x="2909048" y="0"/>
                    <a:pt x="2924849" y="15801"/>
                    <a:pt x="2924849" y="35293"/>
                  </a:cubicBezTo>
                  <a:lnTo>
                    <a:pt x="2924849" y="215679"/>
                  </a:lnTo>
                  <a:cubicBezTo>
                    <a:pt x="2924849" y="235171"/>
                    <a:pt x="2909048" y="250972"/>
                    <a:pt x="2889556" y="250972"/>
                  </a:cubicBezTo>
                  <a:lnTo>
                    <a:pt x="35293" y="250972"/>
                  </a:lnTo>
                  <a:cubicBezTo>
                    <a:pt x="15801" y="250972"/>
                    <a:pt x="0" y="235171"/>
                    <a:pt x="0" y="215679"/>
                  </a:cubicBezTo>
                  <a:lnTo>
                    <a:pt x="0" y="35293"/>
                  </a:lnTo>
                  <a:cubicBezTo>
                    <a:pt x="0" y="15801"/>
                    <a:pt x="15801" y="0"/>
                    <a:pt x="35293" y="0"/>
                  </a:cubicBezTo>
                  <a:close/>
                </a:path>
              </a:pathLst>
            </a:custGeom>
            <a:solidFill>
              <a:srgbClr val="E0F6E7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"/>
              <a:ext cx="2924849" cy="2604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5"/>
                </a:lnSpc>
              </a:pPr>
              <a:r>
                <a:rPr lang="en-US" sz="197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Thời gian hoạt động chương trình tốt, không gặp tình trạng chậm trễ 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28254" y="5461740"/>
            <a:ext cx="7897092" cy="757732"/>
            <a:chOff x="0" y="0"/>
            <a:chExt cx="2924849" cy="28064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924849" cy="280641"/>
            </a:xfrm>
            <a:custGeom>
              <a:avLst/>
              <a:gdLst/>
              <a:ahLst/>
              <a:cxnLst/>
              <a:rect r="r" b="b" t="t" l="l"/>
              <a:pathLst>
                <a:path h="280641" w="2924849">
                  <a:moveTo>
                    <a:pt x="35293" y="0"/>
                  </a:moveTo>
                  <a:lnTo>
                    <a:pt x="2889556" y="0"/>
                  </a:lnTo>
                  <a:cubicBezTo>
                    <a:pt x="2909048" y="0"/>
                    <a:pt x="2924849" y="15801"/>
                    <a:pt x="2924849" y="35293"/>
                  </a:cubicBezTo>
                  <a:lnTo>
                    <a:pt x="2924849" y="245349"/>
                  </a:lnTo>
                  <a:cubicBezTo>
                    <a:pt x="2924849" y="264840"/>
                    <a:pt x="2909048" y="280641"/>
                    <a:pt x="2889556" y="280641"/>
                  </a:cubicBezTo>
                  <a:lnTo>
                    <a:pt x="35293" y="280641"/>
                  </a:lnTo>
                  <a:cubicBezTo>
                    <a:pt x="15801" y="280641"/>
                    <a:pt x="0" y="264840"/>
                    <a:pt x="0" y="245349"/>
                  </a:cubicBezTo>
                  <a:lnTo>
                    <a:pt x="0" y="35293"/>
                  </a:lnTo>
                  <a:cubicBezTo>
                    <a:pt x="0" y="15801"/>
                    <a:pt x="15801" y="0"/>
                    <a:pt x="35293" y="0"/>
                  </a:cubicBezTo>
                  <a:close/>
                </a:path>
              </a:pathLst>
            </a:custGeom>
            <a:solidFill>
              <a:srgbClr val="E0F6E7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"/>
              <a:ext cx="2924849" cy="2901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5"/>
                </a:lnSpc>
              </a:pPr>
              <a:r>
                <a:rPr lang="en-US" sz="197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Bộ nhớ được quản lý hợp lý, không xảy ra lỗi rò rỉ bộ nhớ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9022080" y="653605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15</a:t>
            </a:r>
          </a:p>
        </p:txBody>
      </p:sp>
    </p:spTree>
  </p:cSld>
  <p:clrMapOvr>
    <a:masterClrMapping/>
  </p:clrMapOvr>
  <p:transition spd="slow">
    <p:push dir="l"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31520" y="1761267"/>
            <a:ext cx="8290560" cy="2292896"/>
            <a:chOff x="0" y="0"/>
            <a:chExt cx="3070578" cy="84922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70578" cy="849221"/>
            </a:xfrm>
            <a:custGeom>
              <a:avLst/>
              <a:gdLst/>
              <a:ahLst/>
              <a:cxnLst/>
              <a:rect r="r" b="b" t="t" l="l"/>
              <a:pathLst>
                <a:path h="849221" w="3070578">
                  <a:moveTo>
                    <a:pt x="33618" y="0"/>
                  </a:moveTo>
                  <a:lnTo>
                    <a:pt x="3036960" y="0"/>
                  </a:lnTo>
                  <a:cubicBezTo>
                    <a:pt x="3045876" y="0"/>
                    <a:pt x="3054427" y="3542"/>
                    <a:pt x="3060731" y="9846"/>
                  </a:cubicBezTo>
                  <a:cubicBezTo>
                    <a:pt x="3067036" y="16151"/>
                    <a:pt x="3070578" y="24702"/>
                    <a:pt x="3070578" y="33618"/>
                  </a:cubicBezTo>
                  <a:lnTo>
                    <a:pt x="3070578" y="815603"/>
                  </a:lnTo>
                  <a:cubicBezTo>
                    <a:pt x="3070578" y="824519"/>
                    <a:pt x="3067036" y="833070"/>
                    <a:pt x="3060731" y="839374"/>
                  </a:cubicBezTo>
                  <a:cubicBezTo>
                    <a:pt x="3054427" y="845679"/>
                    <a:pt x="3045876" y="849221"/>
                    <a:pt x="3036960" y="849221"/>
                  </a:cubicBezTo>
                  <a:lnTo>
                    <a:pt x="33618" y="849221"/>
                  </a:lnTo>
                  <a:cubicBezTo>
                    <a:pt x="24702" y="849221"/>
                    <a:pt x="16151" y="845679"/>
                    <a:pt x="9846" y="839374"/>
                  </a:cubicBezTo>
                  <a:cubicBezTo>
                    <a:pt x="3542" y="833070"/>
                    <a:pt x="0" y="824519"/>
                    <a:pt x="0" y="815603"/>
                  </a:cubicBezTo>
                  <a:lnTo>
                    <a:pt x="0" y="33618"/>
                  </a:lnTo>
                  <a:cubicBezTo>
                    <a:pt x="0" y="24702"/>
                    <a:pt x="3542" y="16151"/>
                    <a:pt x="9846" y="9846"/>
                  </a:cubicBezTo>
                  <a:cubicBezTo>
                    <a:pt x="16151" y="3542"/>
                    <a:pt x="24702" y="0"/>
                    <a:pt x="33618" y="0"/>
                  </a:cubicBezTo>
                  <a:close/>
                </a:path>
              </a:pathLst>
            </a:custGeom>
            <a:solidFill>
              <a:srgbClr val="E0F6E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070578" cy="868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400"/>
                </a:lnSpc>
              </a:pPr>
              <a:r>
                <a:rPr lang="en-US" sz="2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- Quản lý bộ nhớ động:</a:t>
              </a:r>
            </a:p>
            <a:p>
              <a:pPr algn="just">
                <a:lnSpc>
                  <a:spcPts val="2400"/>
                </a:lnSpc>
              </a:pPr>
              <a:r>
                <a:rPr lang="en-US" sz="2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+ Đảm bảo bộ nhớ được cấp phát và giải phóng đúng cách</a:t>
              </a:r>
            </a:p>
            <a:p>
              <a:pPr algn="just">
                <a:lnSpc>
                  <a:spcPts val="2400"/>
                </a:lnSpc>
              </a:pPr>
              <a:r>
                <a:rPr lang="en-US" sz="2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+ Kiểm tra bộ nhớ trong mọi thao tác</a:t>
              </a:r>
            </a:p>
            <a:p>
              <a:pPr algn="just">
                <a:lnSpc>
                  <a:spcPts val="2400"/>
                </a:lnSpc>
              </a:pPr>
              <a:r>
                <a:rPr lang="en-US" sz="2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- Xử lý đầu vào của người dùng:</a:t>
              </a:r>
            </a:p>
            <a:p>
              <a:pPr algn="just">
                <a:lnSpc>
                  <a:spcPts val="2400"/>
                </a:lnSpc>
              </a:pPr>
              <a:r>
                <a:rPr lang="en-US" sz="2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+ Xây dựng các hàm kiểm tra dữ liệu nhập vào</a:t>
              </a:r>
            </a:p>
            <a:p>
              <a:pPr algn="just">
                <a:lnSpc>
                  <a:spcPts val="2400"/>
                </a:lnSpc>
              </a:pPr>
              <a:r>
                <a:rPr lang="en-US" sz="2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+ Thêm xác nhận trong các thao tác quan trọng như: xóa, chỉnh sửa... </a:t>
              </a:r>
            </a:p>
            <a:p>
              <a:pPr algn="just">
                <a:lnSpc>
                  <a:spcPts val="2400"/>
                </a:lnSpc>
              </a:pPr>
              <a:r>
                <a:rPr lang="en-US" sz="2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- Hạn chế: Giao diện dòng lệnh (CLI)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17625" y="4483058"/>
            <a:ext cx="4816293" cy="2100622"/>
            <a:chOff x="0" y="0"/>
            <a:chExt cx="1783812" cy="77800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83812" cy="778008"/>
            </a:xfrm>
            <a:custGeom>
              <a:avLst/>
              <a:gdLst/>
              <a:ahLst/>
              <a:cxnLst/>
              <a:rect r="r" b="b" t="t" l="l"/>
              <a:pathLst>
                <a:path h="778008" w="1783812">
                  <a:moveTo>
                    <a:pt x="57868" y="0"/>
                  </a:moveTo>
                  <a:lnTo>
                    <a:pt x="1725944" y="0"/>
                  </a:lnTo>
                  <a:cubicBezTo>
                    <a:pt x="1757904" y="0"/>
                    <a:pt x="1783812" y="25908"/>
                    <a:pt x="1783812" y="57868"/>
                  </a:cubicBezTo>
                  <a:lnTo>
                    <a:pt x="1783812" y="720140"/>
                  </a:lnTo>
                  <a:cubicBezTo>
                    <a:pt x="1783812" y="735488"/>
                    <a:pt x="1777715" y="750207"/>
                    <a:pt x="1766863" y="761059"/>
                  </a:cubicBezTo>
                  <a:cubicBezTo>
                    <a:pt x="1756011" y="771911"/>
                    <a:pt x="1741292" y="778008"/>
                    <a:pt x="1725944" y="778008"/>
                  </a:cubicBezTo>
                  <a:lnTo>
                    <a:pt x="57868" y="778008"/>
                  </a:lnTo>
                  <a:cubicBezTo>
                    <a:pt x="25908" y="778008"/>
                    <a:pt x="0" y="752100"/>
                    <a:pt x="0" y="720140"/>
                  </a:cubicBezTo>
                  <a:lnTo>
                    <a:pt x="0" y="57868"/>
                  </a:lnTo>
                  <a:cubicBezTo>
                    <a:pt x="0" y="25908"/>
                    <a:pt x="25908" y="0"/>
                    <a:pt x="57868" y="0"/>
                  </a:cubicBezTo>
                  <a:close/>
                </a:path>
              </a:pathLst>
            </a:custGeom>
            <a:solidFill>
              <a:srgbClr val="E0F6E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1783812" cy="797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400"/>
                </a:lnSpc>
              </a:pPr>
              <a:r>
                <a:rPr lang="en-US" sz="2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- </a:t>
              </a:r>
              <a:r>
                <a:rPr lang="en-US" sz="2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Hướng phát triển:</a:t>
              </a:r>
            </a:p>
            <a:p>
              <a:pPr algn="l">
                <a:lnSpc>
                  <a:spcPts val="2400"/>
                </a:lnSpc>
              </a:pPr>
              <a:r>
                <a:rPr lang="en-US" sz="2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+ Tích hợp giao diện đồ họa (GUI)</a:t>
              </a:r>
            </a:p>
            <a:p>
              <a:pPr algn="l">
                <a:lnSpc>
                  <a:spcPts val="2400"/>
                </a:lnSpc>
              </a:pPr>
              <a:r>
                <a:rPr lang="en-US" sz="2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+ Cải thiện và bổ sung các chức năng</a:t>
              </a:r>
            </a:p>
            <a:p>
              <a:pPr algn="l">
                <a:lnSpc>
                  <a:spcPts val="2400"/>
                </a:lnSpc>
              </a:pPr>
              <a:r>
                <a:rPr lang="en-US" sz="2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+ Thao tác với ảnh thật </a:t>
              </a:r>
            </a:p>
            <a:p>
              <a:pPr algn="l">
                <a:lnSpc>
                  <a:spcPts val="2400"/>
                </a:lnSpc>
              </a:pPr>
              <a:r>
                <a:rPr lang="en-US" sz="2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+ Hỗ trợ lưu trữ đám mây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163047" y="4483058"/>
            <a:ext cx="2683792" cy="2010254"/>
          </a:xfrm>
          <a:custGeom>
            <a:avLst/>
            <a:gdLst/>
            <a:ahLst/>
            <a:cxnLst/>
            <a:rect r="r" b="b" t="t" l="l"/>
            <a:pathLst>
              <a:path h="2010254" w="2683792">
                <a:moveTo>
                  <a:pt x="0" y="0"/>
                </a:moveTo>
                <a:lnTo>
                  <a:pt x="2683792" y="0"/>
                </a:lnTo>
                <a:lnTo>
                  <a:pt x="2683792" y="2010253"/>
                </a:lnTo>
                <a:lnTo>
                  <a:pt x="0" y="20102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26892" y="742282"/>
            <a:ext cx="6005562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C00000"/>
                </a:solidFill>
                <a:latin typeface="Roboto Bold"/>
                <a:ea typeface="Roboto Bold"/>
                <a:cs typeface="Roboto Bold"/>
                <a:sym typeface="Roboto Bold"/>
              </a:rPr>
              <a:t>III.Kết luận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265" y="1295359"/>
            <a:ext cx="7349355" cy="351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8"/>
              </a:lnSpc>
              <a:spcBef>
                <a:spcPct val="0"/>
              </a:spcBef>
            </a:pPr>
            <a:r>
              <a:rPr lang="en-US" b="true" sz="2298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3.2.Các khó khăn, hạn chế và hướng phát triển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022080" y="653605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16</a:t>
            </a:r>
          </a:p>
        </p:txBody>
      </p:sp>
    </p:spTree>
  </p:cSld>
  <p:clrMapOvr>
    <a:masterClrMapping/>
  </p:clrMapOvr>
  <p:transition spd="slow">
    <p:push dir="l"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416649" y="7046463"/>
            <a:ext cx="2011680" cy="2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sz="1279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13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27120" y="2931871"/>
            <a:ext cx="4294960" cy="725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9"/>
              </a:lnSpc>
            </a:pPr>
            <a:r>
              <a:rPr lang="en-US" sz="5119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THANK YOU !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022080" y="653605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17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549613" y="3799030"/>
            <a:ext cx="2649974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DOWNLOAD:  </a:t>
            </a:r>
            <a:r>
              <a:rPr lang="en-US" b="true" sz="2199" i="true" u="sng">
                <a:solidFill>
                  <a:srgbClr val="000000"/>
                </a:solidFill>
                <a:latin typeface="Roboto Bold Italics"/>
                <a:ea typeface="Roboto Bold Italics"/>
                <a:cs typeface="Roboto Bold Italics"/>
                <a:sym typeface="Roboto Bold Italics"/>
                <a:hlinkClick r:id="rId3" tooltip="https://github.com/TuanHung108/Manage_Album.git"/>
              </a:rPr>
              <a:t>Tại đây</a:t>
            </a:r>
          </a:p>
        </p:txBody>
      </p:sp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40546" y="424980"/>
            <a:ext cx="2173040" cy="652367"/>
          </a:xfrm>
          <a:custGeom>
            <a:avLst/>
            <a:gdLst/>
            <a:ahLst/>
            <a:cxnLst/>
            <a:rect r="r" b="b" t="t" l="l"/>
            <a:pathLst>
              <a:path h="652367" w="2173040">
                <a:moveTo>
                  <a:pt x="0" y="0"/>
                </a:moveTo>
                <a:lnTo>
                  <a:pt x="2173040" y="0"/>
                </a:lnTo>
                <a:lnTo>
                  <a:pt x="2173040" y="652367"/>
                </a:lnTo>
                <a:lnTo>
                  <a:pt x="0" y="6523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63030" y="2667985"/>
            <a:ext cx="7470581" cy="57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2"/>
              </a:lnSpc>
            </a:pPr>
            <a:r>
              <a:rPr lang="en-US" sz="416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Hệ Thống Quản Lý Album Ảnh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65994" y="3313705"/>
            <a:ext cx="5584923" cy="1785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1"/>
              </a:lnSpc>
            </a:pPr>
            <a:r>
              <a:rPr lang="en-US" sz="2280">
                <a:solidFill>
                  <a:srgbClr val="203864"/>
                </a:solidFill>
                <a:latin typeface="Roboto"/>
                <a:ea typeface="Roboto"/>
                <a:cs typeface="Roboto"/>
                <a:sym typeface="Roboto"/>
              </a:rPr>
              <a:t>Thành viên nhóm</a:t>
            </a:r>
          </a:p>
          <a:p>
            <a:pPr algn="r">
              <a:lnSpc>
                <a:spcPts val="2463"/>
              </a:lnSpc>
            </a:pPr>
            <a:r>
              <a:rPr lang="en-US" sz="2280">
                <a:solidFill>
                  <a:srgbClr val="203864"/>
                </a:solidFill>
                <a:latin typeface="Roboto"/>
                <a:ea typeface="Roboto"/>
                <a:cs typeface="Roboto"/>
                <a:sym typeface="Roboto"/>
              </a:rPr>
              <a:t>Phạm Tuấn Hưng - 20233433</a:t>
            </a:r>
          </a:p>
          <a:p>
            <a:pPr algn="r">
              <a:lnSpc>
                <a:spcPts val="2463"/>
              </a:lnSpc>
            </a:pPr>
            <a:r>
              <a:rPr lang="en-US" sz="2280">
                <a:solidFill>
                  <a:srgbClr val="203864"/>
                </a:solidFill>
                <a:latin typeface="Roboto"/>
                <a:ea typeface="Roboto"/>
                <a:cs typeface="Roboto"/>
                <a:sym typeface="Roboto"/>
              </a:rPr>
              <a:t>Nguyễn Đình Sơn - 20233620</a:t>
            </a:r>
          </a:p>
          <a:p>
            <a:pPr algn="r">
              <a:lnSpc>
                <a:spcPts val="2463"/>
              </a:lnSpc>
            </a:pPr>
            <a:r>
              <a:rPr lang="en-US" sz="2280">
                <a:solidFill>
                  <a:srgbClr val="203864"/>
                </a:solidFill>
                <a:latin typeface="Roboto"/>
                <a:ea typeface="Roboto"/>
                <a:cs typeface="Roboto"/>
                <a:sym typeface="Roboto"/>
              </a:rPr>
              <a:t>Phạm Tiến Dũng - 20213844</a:t>
            </a:r>
          </a:p>
          <a:p>
            <a:pPr algn="r">
              <a:lnSpc>
                <a:spcPts val="2463"/>
              </a:lnSpc>
            </a:pPr>
            <a:r>
              <a:rPr lang="en-US" sz="2280">
                <a:solidFill>
                  <a:srgbClr val="203864"/>
                </a:solidFill>
                <a:latin typeface="Roboto"/>
                <a:ea typeface="Roboto"/>
                <a:cs typeface="Roboto"/>
                <a:sym typeface="Roboto"/>
              </a:rPr>
              <a:t>Nguyễn Trung Kiên - 20233477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022080" y="653605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7878" y="2776285"/>
            <a:ext cx="1917044" cy="1917044"/>
            <a:chOff x="0" y="0"/>
            <a:chExt cx="2556059" cy="255605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556059" cy="2556059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sq">
                <a:solidFill>
                  <a:srgbClr val="737373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25857" y="125857"/>
              <a:ext cx="2304346" cy="2304346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 w="57150" cap="sq">
                <a:solidFill>
                  <a:srgbClr val="D9D9D9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392287" y="628636"/>
              <a:ext cx="1771485" cy="13180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100" spc="54">
                  <a:solidFill>
                    <a:srgbClr val="393939"/>
                  </a:solidFill>
                  <a:latin typeface="Agrandir Tight"/>
                  <a:ea typeface="Agrandir Tight"/>
                  <a:cs typeface="Agrandir Tight"/>
                  <a:sym typeface="Agrandir Tight"/>
                </a:rPr>
                <a:t>HỆ THỐNG QUẢN LÍ ALBUM ẢNH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839341" y="227141"/>
            <a:ext cx="1245250" cy="1245250"/>
            <a:chOff x="0" y="0"/>
            <a:chExt cx="1660333" cy="1660333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1660333" cy="1660333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0F6E7"/>
              </a:solidFill>
              <a:ln w="38100" cap="sq">
                <a:solidFill>
                  <a:srgbClr val="6FB888"/>
                </a:solidFill>
                <a:prstDash val="solid"/>
                <a:miter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141676" y="552161"/>
              <a:ext cx="1361421" cy="4893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02"/>
                </a:lnSpc>
              </a:pPr>
              <a:r>
                <a:rPr lang="en-US" sz="2102">
                  <a:solidFill>
                    <a:srgbClr val="393939"/>
                  </a:solidFill>
                  <a:latin typeface="Agrandir Tight"/>
                  <a:ea typeface="Agrandir Tight"/>
                  <a:cs typeface="Agrandir Tight"/>
                  <a:sym typeface="Agrandir Tight"/>
                </a:rPr>
                <a:t>INPUT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080315" y="1927652"/>
            <a:ext cx="1245250" cy="1245250"/>
            <a:chOff x="0" y="0"/>
            <a:chExt cx="1660333" cy="1660333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1660333" cy="1660333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E1D7"/>
              </a:solidFill>
              <a:ln w="38100" cap="sq">
                <a:solidFill>
                  <a:srgbClr val="E4893A"/>
                </a:solidFill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149456" y="614682"/>
              <a:ext cx="1361421" cy="4893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02"/>
                </a:lnSpc>
              </a:pPr>
              <a:r>
                <a:rPr lang="en-US" sz="2102">
                  <a:solidFill>
                    <a:srgbClr val="393939"/>
                  </a:solidFill>
                  <a:latin typeface="Agrandir Tight"/>
                  <a:ea typeface="Agrandir Tight"/>
                  <a:cs typeface="Agrandir Tight"/>
                  <a:sym typeface="Agrandir Tight"/>
                </a:rPr>
                <a:t>OUTPUT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3080315" y="3734807"/>
            <a:ext cx="1245250" cy="1245250"/>
            <a:chOff x="0" y="0"/>
            <a:chExt cx="1660333" cy="1660333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1660333" cy="1660333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F7F7"/>
              </a:solidFill>
              <a:ln w="38100" cap="sq">
                <a:solidFill>
                  <a:srgbClr val="499ACB"/>
                </a:solidFill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4" id="24"/>
            <p:cNvSpPr txBox="true"/>
            <p:nvPr/>
          </p:nvSpPr>
          <p:spPr>
            <a:xfrm rot="0">
              <a:off x="224794" y="342611"/>
              <a:ext cx="1210745" cy="9084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02"/>
                </a:lnSpc>
              </a:pPr>
              <a:r>
                <a:rPr lang="en-US" sz="2102">
                  <a:solidFill>
                    <a:srgbClr val="393939"/>
                  </a:solidFill>
                  <a:latin typeface="Agrandir Tight"/>
                  <a:ea typeface="Agrandir Tight"/>
                  <a:cs typeface="Agrandir Tight"/>
                  <a:sym typeface="Agrandir Tight"/>
                </a:rPr>
                <a:t>ĐỘNG LỰC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839341" y="5747937"/>
            <a:ext cx="1245250" cy="1245250"/>
            <a:chOff x="0" y="0"/>
            <a:chExt cx="1660333" cy="1660333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1660333" cy="1660333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6E0E0"/>
              </a:solidFill>
              <a:ln w="38100" cap="sq">
                <a:solidFill>
                  <a:srgbClr val="ED6D6D"/>
                </a:solidFill>
                <a:prstDash val="solid"/>
                <a:miter/>
              </a:ln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149456" y="342611"/>
              <a:ext cx="1361421" cy="9084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02"/>
                </a:lnSpc>
              </a:pPr>
              <a:r>
                <a:rPr lang="en-US" sz="2102">
                  <a:solidFill>
                    <a:srgbClr val="393939"/>
                  </a:solidFill>
                  <a:latin typeface="Agrandir Tight"/>
                  <a:ea typeface="Agrandir Tight"/>
                  <a:cs typeface="Agrandir Tight"/>
                  <a:sym typeface="Agrandir Tight"/>
                </a:rPr>
                <a:t>ỨNG DỤNG</a:t>
              </a:r>
            </a:p>
          </p:txBody>
        </p:sp>
      </p:grpSp>
      <p:sp>
        <p:nvSpPr>
          <p:cNvPr name="AutoShape 30" id="30"/>
          <p:cNvSpPr/>
          <p:nvPr/>
        </p:nvSpPr>
        <p:spPr>
          <a:xfrm flipH="true">
            <a:off x="4084591" y="849766"/>
            <a:ext cx="792209" cy="0"/>
          </a:xfrm>
          <a:prstGeom prst="line">
            <a:avLst/>
          </a:prstGeom>
          <a:ln cap="flat" w="19050">
            <a:solidFill>
              <a:srgbClr val="435F7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31" id="31"/>
          <p:cNvGrpSpPr/>
          <p:nvPr/>
        </p:nvGrpSpPr>
        <p:grpSpPr>
          <a:xfrm rot="0">
            <a:off x="4876800" y="269262"/>
            <a:ext cx="3692384" cy="1161007"/>
            <a:chOff x="0" y="0"/>
            <a:chExt cx="4923179" cy="1548009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0" y="0"/>
              <a:ext cx="4923179" cy="1548009"/>
              <a:chOff x="0" y="0"/>
              <a:chExt cx="2983886" cy="938232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2983886" cy="938232"/>
              </a:xfrm>
              <a:custGeom>
                <a:avLst/>
                <a:gdLst/>
                <a:ahLst/>
                <a:cxnLst/>
                <a:rect r="r" b="b" t="t" l="l"/>
                <a:pathLst>
                  <a:path h="938232" w="2983886">
                    <a:moveTo>
                      <a:pt x="209673" y="0"/>
                    </a:moveTo>
                    <a:lnTo>
                      <a:pt x="2774214" y="0"/>
                    </a:lnTo>
                    <a:cubicBezTo>
                      <a:pt x="2829822" y="0"/>
                      <a:pt x="2883153" y="22090"/>
                      <a:pt x="2922475" y="61412"/>
                    </a:cubicBezTo>
                    <a:cubicBezTo>
                      <a:pt x="2961796" y="100733"/>
                      <a:pt x="2983886" y="154064"/>
                      <a:pt x="2983886" y="209673"/>
                    </a:cubicBezTo>
                    <a:lnTo>
                      <a:pt x="2983886" y="728559"/>
                    </a:lnTo>
                    <a:cubicBezTo>
                      <a:pt x="2983886" y="844358"/>
                      <a:pt x="2890013" y="938232"/>
                      <a:pt x="2774214" y="938232"/>
                    </a:cubicBezTo>
                    <a:lnTo>
                      <a:pt x="209673" y="938232"/>
                    </a:lnTo>
                    <a:cubicBezTo>
                      <a:pt x="93874" y="938232"/>
                      <a:pt x="0" y="844358"/>
                      <a:pt x="0" y="728559"/>
                    </a:cubicBezTo>
                    <a:lnTo>
                      <a:pt x="0" y="209673"/>
                    </a:lnTo>
                    <a:cubicBezTo>
                      <a:pt x="0" y="93874"/>
                      <a:pt x="93874" y="0"/>
                      <a:pt x="209673" y="0"/>
                    </a:cubicBezTo>
                    <a:close/>
                  </a:path>
                </a:pathLst>
              </a:custGeom>
              <a:solidFill>
                <a:srgbClr val="E0F6E7"/>
              </a:solidFill>
              <a:ln w="19050" cap="rnd">
                <a:solidFill>
                  <a:srgbClr val="6FB888"/>
                </a:solidFill>
                <a:prstDash val="solid"/>
                <a:round/>
              </a:ln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-28575"/>
                <a:ext cx="2983886" cy="9668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35" id="35"/>
            <p:cNvSpPr txBox="true"/>
            <p:nvPr/>
          </p:nvSpPr>
          <p:spPr>
            <a:xfrm rot="0">
              <a:off x="170648" y="344684"/>
              <a:ext cx="4581883" cy="1076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160"/>
                </a:lnSpc>
              </a:pPr>
              <a:r>
                <a:rPr lang="en-US" sz="1800">
                  <a:solidFill>
                    <a:srgbClr val="393939"/>
                  </a:solidFill>
                  <a:latin typeface="Roboto"/>
                  <a:ea typeface="Roboto"/>
                  <a:cs typeface="Roboto"/>
                  <a:sym typeface="Roboto"/>
                </a:rPr>
                <a:t>+ Tên album, thông tin ảnh</a:t>
              </a:r>
            </a:p>
            <a:p>
              <a:pPr algn="just">
                <a:lnSpc>
                  <a:spcPts val="2160"/>
                </a:lnSpc>
              </a:pPr>
              <a:r>
                <a:rPr lang="en-US" sz="1800">
                  <a:solidFill>
                    <a:srgbClr val="393939"/>
                  </a:solidFill>
                  <a:latin typeface="Roboto"/>
                  <a:ea typeface="Roboto"/>
                  <a:cs typeface="Roboto"/>
                  <a:sym typeface="Roboto"/>
                </a:rPr>
                <a:t>+ File dữ liệu: “album_data.csv” </a:t>
              </a:r>
            </a:p>
            <a:p>
              <a:pPr algn="just">
                <a:lnSpc>
                  <a:spcPts val="2160"/>
                </a:lnSpc>
              </a:pPr>
            </a:p>
          </p:txBody>
        </p:sp>
      </p:grpSp>
      <p:sp>
        <p:nvSpPr>
          <p:cNvPr name="AutoShape 36" id="36"/>
          <p:cNvSpPr/>
          <p:nvPr/>
        </p:nvSpPr>
        <p:spPr>
          <a:xfrm flipH="true">
            <a:off x="4325565" y="2550277"/>
            <a:ext cx="551235" cy="0"/>
          </a:xfrm>
          <a:prstGeom prst="line">
            <a:avLst/>
          </a:prstGeom>
          <a:ln cap="flat" w="19050">
            <a:solidFill>
              <a:srgbClr val="435F7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37" id="37"/>
          <p:cNvGrpSpPr/>
          <p:nvPr/>
        </p:nvGrpSpPr>
        <p:grpSpPr>
          <a:xfrm rot="0">
            <a:off x="4876800" y="2028742"/>
            <a:ext cx="3935610" cy="1043071"/>
            <a:chOff x="0" y="0"/>
            <a:chExt cx="5247481" cy="1390761"/>
          </a:xfrm>
        </p:grpSpPr>
        <p:grpSp>
          <p:nvGrpSpPr>
            <p:cNvPr name="Group 38" id="38"/>
            <p:cNvGrpSpPr/>
            <p:nvPr/>
          </p:nvGrpSpPr>
          <p:grpSpPr>
            <a:xfrm rot="0">
              <a:off x="0" y="0"/>
              <a:ext cx="5247481" cy="1390761"/>
              <a:chOff x="0" y="0"/>
              <a:chExt cx="3180442" cy="842926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3180442" cy="842925"/>
              </a:xfrm>
              <a:custGeom>
                <a:avLst/>
                <a:gdLst/>
                <a:ahLst/>
                <a:cxnLst/>
                <a:rect r="r" b="b" t="t" l="l"/>
                <a:pathLst>
                  <a:path h="842925" w="3180442">
                    <a:moveTo>
                      <a:pt x="196715" y="0"/>
                    </a:moveTo>
                    <a:lnTo>
                      <a:pt x="2983728" y="0"/>
                    </a:lnTo>
                    <a:cubicBezTo>
                      <a:pt x="3092370" y="0"/>
                      <a:pt x="3180442" y="88072"/>
                      <a:pt x="3180442" y="196715"/>
                    </a:cubicBezTo>
                    <a:lnTo>
                      <a:pt x="3180442" y="646211"/>
                    </a:lnTo>
                    <a:cubicBezTo>
                      <a:pt x="3180442" y="754853"/>
                      <a:pt x="3092370" y="842925"/>
                      <a:pt x="2983728" y="842925"/>
                    </a:cubicBezTo>
                    <a:lnTo>
                      <a:pt x="196715" y="842925"/>
                    </a:lnTo>
                    <a:cubicBezTo>
                      <a:pt x="88072" y="842925"/>
                      <a:pt x="0" y="754853"/>
                      <a:pt x="0" y="646211"/>
                    </a:cubicBezTo>
                    <a:lnTo>
                      <a:pt x="0" y="196715"/>
                    </a:lnTo>
                    <a:cubicBezTo>
                      <a:pt x="0" y="88072"/>
                      <a:pt x="88072" y="0"/>
                      <a:pt x="196715" y="0"/>
                    </a:cubicBezTo>
                    <a:close/>
                  </a:path>
                </a:pathLst>
              </a:custGeom>
              <a:solidFill>
                <a:srgbClr val="F8E1D7"/>
              </a:solidFill>
              <a:ln w="19050" cap="rnd">
                <a:solidFill>
                  <a:srgbClr val="E4893A"/>
                </a:solidFill>
                <a:prstDash val="solid"/>
                <a:round/>
              </a:ln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-28575"/>
                <a:ext cx="3180442" cy="87150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41" id="41"/>
            <p:cNvSpPr txBox="true"/>
            <p:nvPr/>
          </p:nvSpPr>
          <p:spPr>
            <a:xfrm rot="0">
              <a:off x="243979" y="392776"/>
              <a:ext cx="4756036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59"/>
                </a:lnSpc>
              </a:pPr>
              <a:r>
                <a:rPr lang="en-US" sz="1799">
                  <a:solidFill>
                    <a:srgbClr val="393939"/>
                  </a:solidFill>
                  <a:latin typeface="Roboto"/>
                  <a:ea typeface="Roboto"/>
                  <a:cs typeface="Roboto"/>
                  <a:sym typeface="Roboto"/>
                </a:rPr>
                <a:t>Các chức năng thao tác với album và ảnh như: truy cập, thêm, xóa...</a:t>
              </a:r>
            </a:p>
          </p:txBody>
        </p:sp>
      </p:grpSp>
      <p:sp>
        <p:nvSpPr>
          <p:cNvPr name="AutoShape 42" id="42"/>
          <p:cNvSpPr/>
          <p:nvPr/>
        </p:nvSpPr>
        <p:spPr>
          <a:xfrm flipH="true">
            <a:off x="4325565" y="4357432"/>
            <a:ext cx="551235" cy="0"/>
          </a:xfrm>
          <a:prstGeom prst="line">
            <a:avLst/>
          </a:prstGeom>
          <a:ln cap="flat" w="19050">
            <a:solidFill>
              <a:srgbClr val="435F7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43" id="43"/>
          <p:cNvGrpSpPr/>
          <p:nvPr/>
        </p:nvGrpSpPr>
        <p:grpSpPr>
          <a:xfrm rot="0">
            <a:off x="4876800" y="3390736"/>
            <a:ext cx="4542083" cy="1933392"/>
            <a:chOff x="0" y="0"/>
            <a:chExt cx="6056111" cy="2577856"/>
          </a:xfrm>
        </p:grpSpPr>
        <p:grpSp>
          <p:nvGrpSpPr>
            <p:cNvPr name="Group 44" id="44"/>
            <p:cNvGrpSpPr/>
            <p:nvPr/>
          </p:nvGrpSpPr>
          <p:grpSpPr>
            <a:xfrm rot="0">
              <a:off x="0" y="0"/>
              <a:ext cx="6056111" cy="2577856"/>
              <a:chOff x="0" y="0"/>
              <a:chExt cx="3670544" cy="1562411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3670544" cy="1562411"/>
              </a:xfrm>
              <a:custGeom>
                <a:avLst/>
                <a:gdLst/>
                <a:ahLst/>
                <a:cxnLst/>
                <a:rect r="r" b="b" t="t" l="l"/>
                <a:pathLst>
                  <a:path h="1562411" w="3670544">
                    <a:moveTo>
                      <a:pt x="170449" y="0"/>
                    </a:moveTo>
                    <a:lnTo>
                      <a:pt x="3500096" y="0"/>
                    </a:lnTo>
                    <a:cubicBezTo>
                      <a:pt x="3594232" y="0"/>
                      <a:pt x="3670544" y="76312"/>
                      <a:pt x="3670544" y="170449"/>
                    </a:cubicBezTo>
                    <a:lnTo>
                      <a:pt x="3670544" y="1391962"/>
                    </a:lnTo>
                    <a:cubicBezTo>
                      <a:pt x="3670544" y="1486098"/>
                      <a:pt x="3594232" y="1562411"/>
                      <a:pt x="3500096" y="1562411"/>
                    </a:cubicBezTo>
                    <a:lnTo>
                      <a:pt x="170449" y="1562411"/>
                    </a:lnTo>
                    <a:cubicBezTo>
                      <a:pt x="76312" y="1562411"/>
                      <a:pt x="0" y="1486098"/>
                      <a:pt x="0" y="1391962"/>
                    </a:cubicBezTo>
                    <a:lnTo>
                      <a:pt x="0" y="170449"/>
                    </a:lnTo>
                    <a:cubicBezTo>
                      <a:pt x="0" y="76312"/>
                      <a:pt x="76312" y="0"/>
                      <a:pt x="170449" y="0"/>
                    </a:cubicBezTo>
                    <a:close/>
                  </a:path>
                </a:pathLst>
              </a:custGeom>
              <a:solidFill>
                <a:srgbClr val="EDF7F7"/>
              </a:solidFill>
              <a:ln w="19050" cap="rnd">
                <a:solidFill>
                  <a:srgbClr val="499ACB"/>
                </a:solidFill>
                <a:prstDash val="solid"/>
                <a:round/>
              </a:ln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0" y="-28575"/>
                <a:ext cx="3670544" cy="159098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47" id="47"/>
            <p:cNvSpPr txBox="true"/>
            <p:nvPr/>
          </p:nvSpPr>
          <p:spPr>
            <a:xfrm rot="0">
              <a:off x="544693" y="357514"/>
              <a:ext cx="5077041" cy="1724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040"/>
                </a:lnSpc>
              </a:pPr>
              <a:r>
                <a:rPr lang="en-US" sz="1700">
                  <a:solidFill>
                    <a:srgbClr val="393939"/>
                  </a:solidFill>
                  <a:latin typeface="Roboto"/>
                  <a:ea typeface="Roboto"/>
                  <a:cs typeface="Roboto"/>
                  <a:sym typeface="Roboto"/>
                </a:rPr>
                <a:t>+ Quản lý ảnh số đơn giản, hiệu quả </a:t>
              </a:r>
            </a:p>
            <a:p>
              <a:pPr algn="just">
                <a:lnSpc>
                  <a:spcPts val="2040"/>
                </a:lnSpc>
              </a:pPr>
              <a:r>
                <a:rPr lang="en-US" sz="1700">
                  <a:solidFill>
                    <a:srgbClr val="393939"/>
                  </a:solidFill>
                  <a:latin typeface="Roboto"/>
                  <a:ea typeface="Roboto"/>
                  <a:cs typeface="Roboto"/>
                  <a:sym typeface="Roboto"/>
                </a:rPr>
                <a:t>+ Tăng khả năng lưu trữ và quản lý hình ảnh số</a:t>
              </a:r>
            </a:p>
            <a:p>
              <a:pPr algn="just">
                <a:lnSpc>
                  <a:spcPts val="2040"/>
                </a:lnSpc>
              </a:pPr>
              <a:r>
                <a:rPr lang="en-US" sz="1700">
                  <a:solidFill>
                    <a:srgbClr val="393939"/>
                  </a:solidFill>
                  <a:latin typeface="Roboto"/>
                  <a:ea typeface="Roboto"/>
                  <a:cs typeface="Roboto"/>
                  <a:sym typeface="Roboto"/>
                </a:rPr>
                <a:t>+ Hỗ trợ tìm kiếm và sắp xếp hình ảnh một cách nhanh chóng, tiện lợi</a:t>
              </a:r>
            </a:p>
          </p:txBody>
        </p:sp>
      </p:grpSp>
      <p:sp>
        <p:nvSpPr>
          <p:cNvPr name="AutoShape 48" id="48"/>
          <p:cNvSpPr/>
          <p:nvPr/>
        </p:nvSpPr>
        <p:spPr>
          <a:xfrm flipH="true">
            <a:off x="4084591" y="6370562"/>
            <a:ext cx="792209" cy="0"/>
          </a:xfrm>
          <a:prstGeom prst="line">
            <a:avLst/>
          </a:prstGeom>
          <a:ln cap="flat" w="19050">
            <a:solidFill>
              <a:srgbClr val="435F7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49" id="49"/>
          <p:cNvGrpSpPr/>
          <p:nvPr/>
        </p:nvGrpSpPr>
        <p:grpSpPr>
          <a:xfrm rot="0">
            <a:off x="4876800" y="5701716"/>
            <a:ext cx="3935610" cy="1337691"/>
            <a:chOff x="0" y="0"/>
            <a:chExt cx="5247481" cy="1783588"/>
          </a:xfrm>
        </p:grpSpPr>
        <p:grpSp>
          <p:nvGrpSpPr>
            <p:cNvPr name="Group 50" id="50"/>
            <p:cNvGrpSpPr/>
            <p:nvPr/>
          </p:nvGrpSpPr>
          <p:grpSpPr>
            <a:xfrm rot="0">
              <a:off x="0" y="0"/>
              <a:ext cx="5247481" cy="1783588"/>
              <a:chOff x="0" y="0"/>
              <a:chExt cx="3180442" cy="1081014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3180442" cy="1081013"/>
              </a:xfrm>
              <a:custGeom>
                <a:avLst/>
                <a:gdLst/>
                <a:ahLst/>
                <a:cxnLst/>
                <a:rect r="r" b="b" t="t" l="l"/>
                <a:pathLst>
                  <a:path h="1081013" w="3180442">
                    <a:moveTo>
                      <a:pt x="196715" y="0"/>
                    </a:moveTo>
                    <a:lnTo>
                      <a:pt x="2983728" y="0"/>
                    </a:lnTo>
                    <a:cubicBezTo>
                      <a:pt x="3092370" y="0"/>
                      <a:pt x="3180442" y="88072"/>
                      <a:pt x="3180442" y="196715"/>
                    </a:cubicBezTo>
                    <a:lnTo>
                      <a:pt x="3180442" y="884299"/>
                    </a:lnTo>
                    <a:cubicBezTo>
                      <a:pt x="3180442" y="992941"/>
                      <a:pt x="3092370" y="1081013"/>
                      <a:pt x="2983728" y="1081013"/>
                    </a:cubicBezTo>
                    <a:lnTo>
                      <a:pt x="196715" y="1081013"/>
                    </a:lnTo>
                    <a:cubicBezTo>
                      <a:pt x="88072" y="1081013"/>
                      <a:pt x="0" y="992941"/>
                      <a:pt x="0" y="884299"/>
                    </a:cubicBezTo>
                    <a:lnTo>
                      <a:pt x="0" y="196715"/>
                    </a:lnTo>
                    <a:cubicBezTo>
                      <a:pt x="0" y="88072"/>
                      <a:pt x="88072" y="0"/>
                      <a:pt x="196715" y="0"/>
                    </a:cubicBezTo>
                    <a:close/>
                  </a:path>
                </a:pathLst>
              </a:custGeom>
              <a:solidFill>
                <a:srgbClr val="F6E0E0"/>
              </a:solidFill>
              <a:ln w="19050" cap="rnd">
                <a:solidFill>
                  <a:srgbClr val="ED6D6D"/>
                </a:solidFill>
                <a:prstDash val="solid"/>
                <a:round/>
              </a:ln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0" y="-28575"/>
                <a:ext cx="3180442" cy="110958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53" id="53"/>
            <p:cNvSpPr txBox="true"/>
            <p:nvPr/>
          </p:nvSpPr>
          <p:spPr>
            <a:xfrm rot="0">
              <a:off x="389522" y="196469"/>
              <a:ext cx="4687123" cy="1381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39"/>
                </a:lnSpc>
              </a:pPr>
              <a:r>
                <a:rPr lang="en-US" sz="1699">
                  <a:solidFill>
                    <a:srgbClr val="393939"/>
                  </a:solidFill>
                  <a:latin typeface="Roboto"/>
                  <a:ea typeface="Roboto"/>
                  <a:cs typeface="Roboto"/>
                  <a:sym typeface="Roboto"/>
                </a:rPr>
                <a:t>+ Quản lý ảnh cá nhân</a:t>
              </a:r>
            </a:p>
            <a:p>
              <a:pPr algn="l">
                <a:lnSpc>
                  <a:spcPts val="2039"/>
                </a:lnSpc>
              </a:pPr>
              <a:r>
                <a:rPr lang="en-US" sz="1699">
                  <a:solidFill>
                    <a:srgbClr val="393939"/>
                  </a:solidFill>
                  <a:latin typeface="Roboto"/>
                  <a:ea typeface="Roboto"/>
                  <a:cs typeface="Roboto"/>
                  <a:sym typeface="Roboto"/>
                </a:rPr>
                <a:t>+ Ứng dụng trong doanh nghiệp truyền thông và nhiếp ảnh chuyên nghiệp </a:t>
              </a:r>
            </a:p>
          </p:txBody>
        </p:sp>
      </p:grpSp>
      <p:sp>
        <p:nvSpPr>
          <p:cNvPr name="AutoShape 54" id="54"/>
          <p:cNvSpPr/>
          <p:nvPr/>
        </p:nvSpPr>
        <p:spPr>
          <a:xfrm flipH="true">
            <a:off x="2164922" y="849766"/>
            <a:ext cx="674420" cy="2885041"/>
          </a:xfrm>
          <a:prstGeom prst="line">
            <a:avLst/>
          </a:prstGeom>
          <a:ln cap="flat" w="19050">
            <a:solidFill>
              <a:srgbClr val="435F7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55" id="55"/>
          <p:cNvSpPr/>
          <p:nvPr/>
        </p:nvSpPr>
        <p:spPr>
          <a:xfrm flipH="true" flipV="true">
            <a:off x="2164922" y="3734807"/>
            <a:ext cx="674420" cy="2635755"/>
          </a:xfrm>
          <a:prstGeom prst="line">
            <a:avLst/>
          </a:prstGeom>
          <a:ln cap="flat" w="19050">
            <a:solidFill>
              <a:srgbClr val="435F7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56" id="56"/>
          <p:cNvSpPr/>
          <p:nvPr/>
        </p:nvSpPr>
        <p:spPr>
          <a:xfrm flipH="true">
            <a:off x="2164922" y="2550277"/>
            <a:ext cx="915394" cy="1184529"/>
          </a:xfrm>
          <a:prstGeom prst="line">
            <a:avLst/>
          </a:prstGeom>
          <a:ln cap="flat" w="19050">
            <a:solidFill>
              <a:srgbClr val="435F7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57" id="57"/>
          <p:cNvSpPr/>
          <p:nvPr/>
        </p:nvSpPr>
        <p:spPr>
          <a:xfrm flipH="true" flipV="true">
            <a:off x="2164922" y="3734807"/>
            <a:ext cx="915394" cy="622625"/>
          </a:xfrm>
          <a:prstGeom prst="line">
            <a:avLst/>
          </a:prstGeom>
          <a:ln cap="flat" w="19050">
            <a:solidFill>
              <a:srgbClr val="435F7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58" id="58"/>
          <p:cNvSpPr txBox="true"/>
          <p:nvPr/>
        </p:nvSpPr>
        <p:spPr>
          <a:xfrm rot="0">
            <a:off x="9022080" y="653605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393939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3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596704" y="1337403"/>
          <a:ext cx="8980597" cy="4795188"/>
        </p:xfrm>
        <a:graphic>
          <a:graphicData uri="http://schemas.openxmlformats.org/drawingml/2006/table">
            <a:tbl>
              <a:tblPr/>
              <a:tblGrid>
                <a:gridCol w="2245149"/>
                <a:gridCol w="2245149"/>
                <a:gridCol w="2245149"/>
                <a:gridCol w="2245149"/>
              </a:tblGrid>
              <a:tr h="108693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NGUYỄN ĐÌNH SƠN</a:t>
                      </a:r>
                      <a:r>
                        <a:rPr lang="en-US" sz="1400" b="true">
                          <a:solidFill>
                            <a:srgbClr val="000000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 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28575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PHẠM TUẤN HƯNG 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28575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89"/>
                        </a:lnSpc>
                        <a:defRPr/>
                      </a:pPr>
                      <a:r>
                        <a:rPr lang="en-US" sz="1350" b="true">
                          <a:solidFill>
                            <a:srgbClr val="000000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NGUYỄN TRUNG KIÊN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28575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PHẠM TIẾN DŨNG 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28575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 Phân tích yêu cầu chủ đề, thiết kế cấu trúc dữ liệu (</a:t>
                      </a:r>
                      <a:r>
                        <a:rPr lang="en-US" sz="1699" b="true">
                          <a:solidFill>
                            <a:srgbClr val="000000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Album, Photo, Infor</a:t>
                      </a:r>
                      <a:r>
                        <a:rPr lang="en-US" sz="16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).</a:t>
                      </a:r>
                      <a:endParaRPr lang="en-US" sz="1100"/>
                    </a:p>
                    <a:p>
                      <a:pPr algn="ctr">
                        <a:lnSpc>
                          <a:spcPts val="2379"/>
                        </a:lnSpc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en-US" sz="16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Xây dựng và kiểm tra các hàm liên quan đến quản lý album.</a:t>
                      </a:r>
                    </a:p>
                    <a:p>
                      <a:pPr algn="ctr">
                        <a:lnSpc>
                          <a:spcPts val="2379"/>
                        </a:lnSpc>
                      </a:pPr>
                    </a:p>
                  </a:txBody>
                  <a:tcPr marL="152400" marR="152400" marT="152400" marB="152400" anchor="ctr">
                    <a:lnL cmpd="sng" algn="ctr" cap="flat" w="28575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 Phát triển giải thuật sắp xếp (</a:t>
                      </a:r>
                      <a:r>
                        <a:rPr lang="en-US" sz="1699" b="true">
                          <a:solidFill>
                            <a:srgbClr val="000000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Quick Sort</a:t>
                      </a:r>
                      <a:r>
                        <a:rPr lang="en-US" sz="16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 và tìm kiếm (</a:t>
                      </a:r>
                      <a:r>
                        <a:rPr lang="en-US" sz="1699" b="true">
                          <a:solidFill>
                            <a:srgbClr val="000000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Binary Search</a:t>
                      </a:r>
                      <a:r>
                        <a:rPr lang="en-US" sz="16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).</a:t>
                      </a:r>
                      <a:endParaRPr lang="en-US" sz="1100"/>
                    </a:p>
                    <a:p>
                      <a:pPr algn="ctr">
                        <a:lnSpc>
                          <a:spcPts val="2379"/>
                        </a:lnSpc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en-US" sz="16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Xây dựng chức năng chỉnh sửa thông tin ảnh.</a:t>
                      </a:r>
                    </a:p>
                    <a:p>
                      <a:pPr algn="ctr">
                        <a:lnSpc>
                          <a:spcPts val="2379"/>
                        </a:lnSpc>
                      </a:pPr>
                    </a:p>
                  </a:txBody>
                  <a:tcPr marL="152400" marR="152400" marT="152400" marB="152400" anchor="ctr">
                    <a:lnL cmpd="sng" algn="ctr" cap="flat" w="28575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 Thiết kế, chỉnh sửa giao diện người dùng (menu).</a:t>
                      </a:r>
                      <a:endParaRPr lang="en-US" sz="1100"/>
                    </a:p>
                    <a:p>
                      <a:pPr algn="ctr">
                        <a:lnSpc>
                          <a:spcPts val="2379"/>
                        </a:lnSpc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 </a:t>
                      </a:r>
                      <a:r>
                        <a:rPr lang="en-US" sz="16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Tối ưu hóa trải nghiệm người dùng.</a:t>
                      </a:r>
                    </a:p>
                    <a:p>
                      <a:pPr algn="ctr">
                        <a:lnSpc>
                          <a:spcPts val="2379"/>
                        </a:lnSpc>
                      </a:pPr>
                    </a:p>
                  </a:txBody>
                  <a:tcPr marL="152400" marR="152400" marT="152400" marB="152400" anchor="ctr">
                    <a:lnL cmpd="sng" algn="ctr" cap="flat" w="28575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 Thực hiện chức năng lưu và tải dữ liệu từ file.</a:t>
                      </a:r>
                      <a:endParaRPr lang="en-US" sz="1100"/>
                    </a:p>
                    <a:p>
                      <a:pPr algn="ctr">
                        <a:lnSpc>
                          <a:spcPts val="2379"/>
                        </a:lnSpc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en-US" sz="1699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Chuẩn bị bộ test và kết quả đầu ra trên các bộ dữ liệu mẫu</a:t>
                      </a:r>
                    </a:p>
                    <a:p>
                      <a:pPr algn="ctr">
                        <a:lnSpc>
                          <a:spcPts val="1792"/>
                        </a:lnSpc>
                      </a:pPr>
                    </a:p>
                  </a:txBody>
                  <a:tcPr marL="152400" marR="152400" marT="152400" marB="152400" anchor="ctr">
                    <a:lnL cmpd="sng" algn="ctr" cap="flat" w="28575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BB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9022080" y="653605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4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51439" y="2348520"/>
            <a:ext cx="5626643" cy="935429"/>
          </a:xfrm>
          <a:custGeom>
            <a:avLst/>
            <a:gdLst/>
            <a:ahLst/>
            <a:cxnLst/>
            <a:rect r="r" b="b" t="t" l="l"/>
            <a:pathLst>
              <a:path h="935429" w="5626643">
                <a:moveTo>
                  <a:pt x="0" y="0"/>
                </a:moveTo>
                <a:lnTo>
                  <a:pt x="5626643" y="0"/>
                </a:lnTo>
                <a:lnTo>
                  <a:pt x="5626643" y="935429"/>
                </a:lnTo>
                <a:lnTo>
                  <a:pt x="0" y="9354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93652" y="3607832"/>
            <a:ext cx="5571186" cy="776725"/>
          </a:xfrm>
          <a:custGeom>
            <a:avLst/>
            <a:gdLst/>
            <a:ahLst/>
            <a:cxnLst/>
            <a:rect r="r" b="b" t="t" l="l"/>
            <a:pathLst>
              <a:path h="776725" w="5571186">
                <a:moveTo>
                  <a:pt x="0" y="0"/>
                </a:moveTo>
                <a:lnTo>
                  <a:pt x="5571186" y="0"/>
                </a:lnTo>
                <a:lnTo>
                  <a:pt x="5571186" y="776726"/>
                </a:lnTo>
                <a:lnTo>
                  <a:pt x="0" y="7767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395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90268" y="5289433"/>
            <a:ext cx="1319331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Thông tin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4079245" y="3026820"/>
            <a:ext cx="0" cy="581012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7" id="7"/>
          <p:cNvSpPr/>
          <p:nvPr/>
        </p:nvSpPr>
        <p:spPr>
          <a:xfrm>
            <a:off x="2351439" y="4147008"/>
            <a:ext cx="498494" cy="1190050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8" id="8"/>
          <p:cNvSpPr/>
          <p:nvPr/>
        </p:nvSpPr>
        <p:spPr>
          <a:xfrm flipH="true">
            <a:off x="2849933" y="4147008"/>
            <a:ext cx="547800" cy="1190050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9" id="9"/>
          <p:cNvSpPr/>
          <p:nvPr/>
        </p:nvSpPr>
        <p:spPr>
          <a:xfrm>
            <a:off x="3509599" y="5487870"/>
            <a:ext cx="1367201" cy="0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TextBox 10" id="10"/>
          <p:cNvSpPr txBox="true"/>
          <p:nvPr/>
        </p:nvSpPr>
        <p:spPr>
          <a:xfrm rot="0">
            <a:off x="865544" y="2617797"/>
            <a:ext cx="856217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Album</a:t>
            </a:r>
          </a:p>
        </p:txBody>
      </p:sp>
      <p:sp>
        <p:nvSpPr>
          <p:cNvPr name="AutoShape 11" id="11"/>
          <p:cNvSpPr/>
          <p:nvPr/>
        </p:nvSpPr>
        <p:spPr>
          <a:xfrm>
            <a:off x="1721761" y="2816235"/>
            <a:ext cx="629678" cy="0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12" id="12"/>
          <p:cNvSpPr/>
          <p:nvPr/>
        </p:nvSpPr>
        <p:spPr>
          <a:xfrm>
            <a:off x="6864838" y="3996195"/>
            <a:ext cx="694085" cy="0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6090396" y="4564785"/>
            <a:ext cx="211470" cy="1846170"/>
          </a:xfrm>
          <a:custGeom>
            <a:avLst/>
            <a:gdLst/>
            <a:ahLst/>
            <a:cxnLst/>
            <a:rect r="r" b="b" t="t" l="l"/>
            <a:pathLst>
              <a:path h="1846170" w="211470">
                <a:moveTo>
                  <a:pt x="0" y="0"/>
                </a:moveTo>
                <a:lnTo>
                  <a:pt x="211470" y="0"/>
                </a:lnTo>
                <a:lnTo>
                  <a:pt x="211470" y="1846170"/>
                </a:lnTo>
                <a:lnTo>
                  <a:pt x="0" y="18461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06818" y="947133"/>
            <a:ext cx="6005562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b="true" sz="2600" u="sng">
                <a:solidFill>
                  <a:srgbClr val="C00000"/>
                </a:solidFill>
                <a:latin typeface="Roboto Bold"/>
                <a:ea typeface="Roboto Bold"/>
                <a:cs typeface="Roboto Bold"/>
                <a:sym typeface="Roboto Bold"/>
              </a:rPr>
              <a:t>I. Phương pháp giải quyết bài toán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88559" y="1424018"/>
            <a:ext cx="4034983" cy="365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1. </a:t>
            </a:r>
            <a:r>
              <a:rPr lang="en-US" sz="21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Các loại dữ liệu sử dụng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21312" y="1818352"/>
            <a:ext cx="416947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1.1:Các cấu trúc dữ liệu sử dụng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558923" y="3797757"/>
            <a:ext cx="186940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Danh sách ảnh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876800" y="5289433"/>
            <a:ext cx="1319331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Struct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406641" y="4584583"/>
            <a:ext cx="1800752" cy="17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Date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Location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Desciption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022080" y="653605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5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6099" y="1706403"/>
            <a:ext cx="1844601" cy="1600794"/>
            <a:chOff x="0" y="0"/>
            <a:chExt cx="93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36593" cy="812800"/>
            </a:xfrm>
            <a:custGeom>
              <a:avLst/>
              <a:gdLst/>
              <a:ahLst/>
              <a:cxnLst/>
              <a:rect r="r" b="b" t="t" l="l"/>
              <a:pathLst>
                <a:path h="812800" w="936593">
                  <a:moveTo>
                    <a:pt x="468296" y="0"/>
                  </a:moveTo>
                  <a:cubicBezTo>
                    <a:pt x="209663" y="0"/>
                    <a:pt x="0" y="181951"/>
                    <a:pt x="0" y="406400"/>
                  </a:cubicBezTo>
                  <a:cubicBezTo>
                    <a:pt x="0" y="630849"/>
                    <a:pt x="209663" y="812800"/>
                    <a:pt x="468296" y="812800"/>
                  </a:cubicBezTo>
                  <a:cubicBezTo>
                    <a:pt x="726929" y="812800"/>
                    <a:pt x="936593" y="630849"/>
                    <a:pt x="936593" y="406400"/>
                  </a:cubicBezTo>
                  <a:cubicBezTo>
                    <a:pt x="936593" y="181951"/>
                    <a:pt x="726929" y="0"/>
                    <a:pt x="468296" y="0"/>
                  </a:cubicBezTo>
                  <a:close/>
                </a:path>
              </a:pathLst>
            </a:custGeom>
            <a:solidFill>
              <a:srgbClr val="FF7E7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87806" y="28575"/>
              <a:ext cx="760982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Danh sách liên kết đôi (Album) </a:t>
              </a: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2350701" y="1905647"/>
            <a:ext cx="1523822" cy="601152"/>
          </a:xfrm>
          <a:prstGeom prst="line">
            <a:avLst/>
          </a:prstGeom>
          <a:ln cap="flat" w="1905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3874523" y="1622229"/>
            <a:ext cx="4642969" cy="566837"/>
            <a:chOff x="0" y="0"/>
            <a:chExt cx="1719618" cy="20994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19618" cy="209940"/>
            </a:xfrm>
            <a:custGeom>
              <a:avLst/>
              <a:gdLst/>
              <a:ahLst/>
              <a:cxnLst/>
              <a:rect r="r" b="b" t="t" l="l"/>
              <a:pathLst>
                <a:path h="209940" w="1719618">
                  <a:moveTo>
                    <a:pt x="0" y="0"/>
                  </a:moveTo>
                  <a:lnTo>
                    <a:pt x="1719618" y="0"/>
                  </a:lnTo>
                  <a:lnTo>
                    <a:pt x="1719618" y="209940"/>
                  </a:lnTo>
                  <a:lnTo>
                    <a:pt x="0" y="209940"/>
                  </a:lnTo>
                  <a:close/>
                </a:path>
              </a:pathLst>
            </a:custGeom>
            <a:solidFill>
              <a:srgbClr val="F8E1D7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719618" cy="2575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Thao tác thêm/xóa album dễ dàng</a:t>
              </a:r>
            </a:p>
          </p:txBody>
        </p:sp>
      </p:grpSp>
      <p:sp>
        <p:nvSpPr>
          <p:cNvPr name="AutoShape 10" id="10"/>
          <p:cNvSpPr/>
          <p:nvPr/>
        </p:nvSpPr>
        <p:spPr>
          <a:xfrm>
            <a:off x="2350701" y="2506800"/>
            <a:ext cx="1523822" cy="505097"/>
          </a:xfrm>
          <a:prstGeom prst="line">
            <a:avLst/>
          </a:prstGeom>
          <a:ln cap="flat" w="1905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3874523" y="2716597"/>
            <a:ext cx="5275755" cy="590599"/>
            <a:chOff x="0" y="0"/>
            <a:chExt cx="1953983" cy="21874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53983" cy="218741"/>
            </a:xfrm>
            <a:custGeom>
              <a:avLst/>
              <a:gdLst/>
              <a:ahLst/>
              <a:cxnLst/>
              <a:rect r="r" b="b" t="t" l="l"/>
              <a:pathLst>
                <a:path h="218741" w="1953983">
                  <a:moveTo>
                    <a:pt x="0" y="0"/>
                  </a:moveTo>
                  <a:lnTo>
                    <a:pt x="1953983" y="0"/>
                  </a:lnTo>
                  <a:lnTo>
                    <a:pt x="1953983" y="218741"/>
                  </a:lnTo>
                  <a:lnTo>
                    <a:pt x="0" y="218741"/>
                  </a:lnTo>
                  <a:close/>
                </a:path>
              </a:pathLst>
            </a:custGeom>
            <a:solidFill>
              <a:srgbClr val="EDF7F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953983" cy="2663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Không cần cấp phát mảng bộ nhớ liên tục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92011" y="4479714"/>
            <a:ext cx="1858690" cy="1703713"/>
            <a:chOff x="0" y="0"/>
            <a:chExt cx="886736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86736" cy="812800"/>
            </a:xfrm>
            <a:custGeom>
              <a:avLst/>
              <a:gdLst/>
              <a:ahLst/>
              <a:cxnLst/>
              <a:rect r="r" b="b" t="t" l="l"/>
              <a:pathLst>
                <a:path h="812800" w="886736">
                  <a:moveTo>
                    <a:pt x="443368" y="0"/>
                  </a:moveTo>
                  <a:cubicBezTo>
                    <a:pt x="198503" y="0"/>
                    <a:pt x="0" y="181951"/>
                    <a:pt x="0" y="406400"/>
                  </a:cubicBezTo>
                  <a:cubicBezTo>
                    <a:pt x="0" y="630849"/>
                    <a:pt x="198503" y="812800"/>
                    <a:pt x="443368" y="812800"/>
                  </a:cubicBezTo>
                  <a:cubicBezTo>
                    <a:pt x="688233" y="812800"/>
                    <a:pt x="886736" y="630849"/>
                    <a:pt x="886736" y="406400"/>
                  </a:cubicBezTo>
                  <a:cubicBezTo>
                    <a:pt x="886736" y="181951"/>
                    <a:pt x="688233" y="0"/>
                    <a:pt x="443368" y="0"/>
                  </a:cubicBezTo>
                  <a:close/>
                </a:path>
              </a:pathLst>
            </a:custGeom>
            <a:solidFill>
              <a:srgbClr val="FF7E7E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83131" y="28575"/>
              <a:ext cx="720473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Mảng động (Ảnh)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 flipV="true">
            <a:off x="2350701" y="4252493"/>
            <a:ext cx="1509034" cy="1079077"/>
          </a:xfrm>
          <a:prstGeom prst="line">
            <a:avLst/>
          </a:prstGeom>
          <a:ln cap="flat" w="1905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2350701" y="5331570"/>
            <a:ext cx="1457276" cy="0"/>
          </a:xfrm>
          <a:prstGeom prst="line">
            <a:avLst/>
          </a:prstGeom>
          <a:ln cap="flat" w="1905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2350701" y="5331570"/>
            <a:ext cx="1501640" cy="941167"/>
          </a:xfrm>
          <a:prstGeom prst="line">
            <a:avLst/>
          </a:prstGeom>
          <a:ln cap="flat" w="1905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20" id="20"/>
          <p:cNvGrpSpPr/>
          <p:nvPr/>
        </p:nvGrpSpPr>
        <p:grpSpPr>
          <a:xfrm rot="0">
            <a:off x="3859735" y="3806093"/>
            <a:ext cx="5290543" cy="892801"/>
            <a:chOff x="0" y="0"/>
            <a:chExt cx="1959460" cy="33066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959460" cy="330667"/>
            </a:xfrm>
            <a:custGeom>
              <a:avLst/>
              <a:gdLst/>
              <a:ahLst/>
              <a:cxnLst/>
              <a:rect r="r" b="b" t="t" l="l"/>
              <a:pathLst>
                <a:path h="330667" w="1959460">
                  <a:moveTo>
                    <a:pt x="0" y="0"/>
                  </a:moveTo>
                  <a:lnTo>
                    <a:pt x="1959460" y="0"/>
                  </a:lnTo>
                  <a:lnTo>
                    <a:pt x="1959460" y="330667"/>
                  </a:lnTo>
                  <a:lnTo>
                    <a:pt x="0" y="330667"/>
                  </a:lnTo>
                  <a:close/>
                </a:path>
              </a:pathLst>
            </a:custGeom>
            <a:solidFill>
              <a:srgbClr val="F8E1D7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1959460" cy="378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Phù hợp với số lượng ảnh biến đổi trong mỗi album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3807977" y="5020320"/>
            <a:ext cx="5320119" cy="622500"/>
            <a:chOff x="0" y="0"/>
            <a:chExt cx="1970414" cy="23055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970414" cy="230556"/>
            </a:xfrm>
            <a:custGeom>
              <a:avLst/>
              <a:gdLst/>
              <a:ahLst/>
              <a:cxnLst/>
              <a:rect r="r" b="b" t="t" l="l"/>
              <a:pathLst>
                <a:path h="230556" w="1970414">
                  <a:moveTo>
                    <a:pt x="0" y="0"/>
                  </a:moveTo>
                  <a:lnTo>
                    <a:pt x="1970414" y="0"/>
                  </a:lnTo>
                  <a:lnTo>
                    <a:pt x="1970414" y="230556"/>
                  </a:lnTo>
                  <a:lnTo>
                    <a:pt x="0" y="230556"/>
                  </a:lnTo>
                  <a:close/>
                </a:path>
              </a:pathLst>
            </a:custGeom>
            <a:solidFill>
              <a:srgbClr val="EDF7F7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1970414" cy="2781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Truy cập ảnh đơn giản và nhanh chóng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3852341" y="5964247"/>
            <a:ext cx="5275755" cy="616981"/>
            <a:chOff x="0" y="0"/>
            <a:chExt cx="1953983" cy="22851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953983" cy="228512"/>
            </a:xfrm>
            <a:custGeom>
              <a:avLst/>
              <a:gdLst/>
              <a:ahLst/>
              <a:cxnLst/>
              <a:rect r="r" b="b" t="t" l="l"/>
              <a:pathLst>
                <a:path h="228512" w="1953983">
                  <a:moveTo>
                    <a:pt x="0" y="0"/>
                  </a:moveTo>
                  <a:lnTo>
                    <a:pt x="1953983" y="0"/>
                  </a:lnTo>
                  <a:lnTo>
                    <a:pt x="1953983" y="228512"/>
                  </a:lnTo>
                  <a:lnTo>
                    <a:pt x="0" y="228512"/>
                  </a:lnTo>
                  <a:close/>
                </a:path>
              </a:pathLst>
            </a:custGeom>
            <a:solidFill>
              <a:srgbClr val="E0F6E7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1953983" cy="276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Cài đặt đơn giản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9022080" y="653605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6</a:t>
            </a: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3632589" y="2728079"/>
            <a:ext cx="2198269" cy="788522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4" id="4"/>
          <p:cNvSpPr/>
          <p:nvPr/>
        </p:nvSpPr>
        <p:spPr>
          <a:xfrm flipV="true">
            <a:off x="3632589" y="1807826"/>
            <a:ext cx="2198269" cy="920254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grpSp>
        <p:nvGrpSpPr>
          <p:cNvPr name="Group 5" id="5"/>
          <p:cNvGrpSpPr/>
          <p:nvPr/>
        </p:nvGrpSpPr>
        <p:grpSpPr>
          <a:xfrm rot="0">
            <a:off x="5830859" y="1019304"/>
            <a:ext cx="2384565" cy="1577043"/>
            <a:chOff x="0" y="0"/>
            <a:chExt cx="883172" cy="5840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83172" cy="584090"/>
            </a:xfrm>
            <a:custGeom>
              <a:avLst/>
              <a:gdLst/>
              <a:ahLst/>
              <a:cxnLst/>
              <a:rect r="r" b="b" t="t" l="l"/>
              <a:pathLst>
                <a:path h="584090" w="883172">
                  <a:moveTo>
                    <a:pt x="0" y="0"/>
                  </a:moveTo>
                  <a:lnTo>
                    <a:pt x="883172" y="0"/>
                  </a:lnTo>
                  <a:lnTo>
                    <a:pt x="883172" y="584090"/>
                  </a:lnTo>
                  <a:lnTo>
                    <a:pt x="0" y="584090"/>
                  </a:lnTo>
                  <a:close/>
                </a:path>
              </a:pathLst>
            </a:custGeom>
            <a:solidFill>
              <a:srgbClr val="E0F6E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83172" cy="631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9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Linh hoạt trong quản lý dữ liệu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830859" y="2728079"/>
            <a:ext cx="2337181" cy="1577043"/>
            <a:chOff x="0" y="0"/>
            <a:chExt cx="865623" cy="58409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65623" cy="584090"/>
            </a:xfrm>
            <a:custGeom>
              <a:avLst/>
              <a:gdLst/>
              <a:ahLst/>
              <a:cxnLst/>
              <a:rect r="r" b="b" t="t" l="l"/>
              <a:pathLst>
                <a:path h="584090" w="865623">
                  <a:moveTo>
                    <a:pt x="0" y="0"/>
                  </a:moveTo>
                  <a:lnTo>
                    <a:pt x="865623" y="0"/>
                  </a:lnTo>
                  <a:lnTo>
                    <a:pt x="865623" y="584090"/>
                  </a:lnTo>
                  <a:lnTo>
                    <a:pt x="0" y="584090"/>
                  </a:lnTo>
                  <a:close/>
                </a:path>
              </a:pathLst>
            </a:custGeom>
            <a:solidFill>
              <a:srgbClr val="F6E0E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65623" cy="631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</a:t>
              </a:r>
              <a:r>
                <a:rPr lang="en-US" sz="19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hức tạp khi xử lý bộ nhớ động, dễ rò rỉ bộ nhớ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438029" y="1630799"/>
            <a:ext cx="2194560" cy="219456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85800"/>
                  </a:lnTo>
                  <a:cubicBezTo>
                    <a:pt x="812800" y="755940"/>
                    <a:pt x="755940" y="812800"/>
                    <a:pt x="685800" y="812800"/>
                  </a:cubicBezTo>
                  <a:lnTo>
                    <a:pt x="127000" y="812800"/>
                  </a:lnTo>
                  <a:cubicBezTo>
                    <a:pt x="56860" y="812800"/>
                    <a:pt x="0" y="755940"/>
                    <a:pt x="0" y="68580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F8E1D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Đánh giá chung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29418" y="4436854"/>
            <a:ext cx="7218763" cy="2194560"/>
            <a:chOff x="0" y="0"/>
            <a:chExt cx="2673616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673616" cy="812800"/>
            </a:xfrm>
            <a:custGeom>
              <a:avLst/>
              <a:gdLst/>
              <a:ahLst/>
              <a:cxnLst/>
              <a:rect r="r" b="b" t="t" l="l"/>
              <a:pathLst>
                <a:path h="812800" w="2673616">
                  <a:moveTo>
                    <a:pt x="38609" y="0"/>
                  </a:moveTo>
                  <a:lnTo>
                    <a:pt x="2635007" y="0"/>
                  </a:lnTo>
                  <a:cubicBezTo>
                    <a:pt x="2645247" y="0"/>
                    <a:pt x="2655067" y="4068"/>
                    <a:pt x="2662308" y="11308"/>
                  </a:cubicBezTo>
                  <a:cubicBezTo>
                    <a:pt x="2669548" y="18549"/>
                    <a:pt x="2673616" y="28369"/>
                    <a:pt x="2673616" y="38609"/>
                  </a:cubicBezTo>
                  <a:lnTo>
                    <a:pt x="2673616" y="774191"/>
                  </a:lnTo>
                  <a:cubicBezTo>
                    <a:pt x="2673616" y="784431"/>
                    <a:pt x="2669548" y="794251"/>
                    <a:pt x="2662308" y="801492"/>
                  </a:cubicBezTo>
                  <a:cubicBezTo>
                    <a:pt x="2655067" y="808732"/>
                    <a:pt x="2645247" y="812800"/>
                    <a:pt x="2635007" y="812800"/>
                  </a:cubicBezTo>
                  <a:lnTo>
                    <a:pt x="38609" y="812800"/>
                  </a:lnTo>
                  <a:cubicBezTo>
                    <a:pt x="28369" y="812800"/>
                    <a:pt x="18549" y="808732"/>
                    <a:pt x="11308" y="801492"/>
                  </a:cubicBezTo>
                  <a:cubicBezTo>
                    <a:pt x="4068" y="794251"/>
                    <a:pt x="0" y="784431"/>
                    <a:pt x="0" y="774191"/>
                  </a:cubicBezTo>
                  <a:lnTo>
                    <a:pt x="0" y="38609"/>
                  </a:lnTo>
                  <a:cubicBezTo>
                    <a:pt x="0" y="28369"/>
                    <a:pt x="4068" y="18549"/>
                    <a:pt x="11308" y="11308"/>
                  </a:cubicBezTo>
                  <a:cubicBezTo>
                    <a:pt x="18549" y="4068"/>
                    <a:pt x="28369" y="0"/>
                    <a:pt x="38609" y="0"/>
                  </a:cubicBezTo>
                  <a:close/>
                </a:path>
              </a:pathLst>
            </a:custGeom>
            <a:solidFill>
              <a:srgbClr val="E0F6E7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673616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-</a:t>
              </a:r>
              <a:r>
                <a:rPr lang="en-US" sz="2100" b="true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 Độ lớn</a:t>
              </a:r>
              <a:r>
                <a:rPr lang="en-US" sz="21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: Giả sử có m album và mỗi album chứa n ảnh</a:t>
              </a:r>
            </a:p>
            <a:p>
              <a:pPr algn="l">
                <a:lnSpc>
                  <a:spcPts val="2940"/>
                </a:lnSpc>
              </a:pPr>
            </a:p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+ Bộ nhớ tối thiểu cho mảng động = m x n sizeof(Infor)</a:t>
              </a:r>
            </a:p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+ Bộ nhớ cho danh sách kép = m x sizeof(Album)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9022080" y="653605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7</a:t>
            </a: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26962" y="1989994"/>
            <a:ext cx="3560362" cy="4387549"/>
            <a:chOff x="0" y="0"/>
            <a:chExt cx="1318653" cy="162501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18653" cy="1625018"/>
            </a:xfrm>
            <a:custGeom>
              <a:avLst/>
              <a:gdLst/>
              <a:ahLst/>
              <a:cxnLst/>
              <a:rect r="r" b="b" t="t" l="l"/>
              <a:pathLst>
                <a:path h="1625018" w="1318653">
                  <a:moveTo>
                    <a:pt x="56536" y="0"/>
                  </a:moveTo>
                  <a:lnTo>
                    <a:pt x="1262116" y="0"/>
                  </a:lnTo>
                  <a:cubicBezTo>
                    <a:pt x="1293341" y="0"/>
                    <a:pt x="1318653" y="25312"/>
                    <a:pt x="1318653" y="56536"/>
                  </a:cubicBezTo>
                  <a:lnTo>
                    <a:pt x="1318653" y="1568482"/>
                  </a:lnTo>
                  <a:cubicBezTo>
                    <a:pt x="1318653" y="1599706"/>
                    <a:pt x="1293341" y="1625018"/>
                    <a:pt x="1262116" y="1625018"/>
                  </a:cubicBezTo>
                  <a:lnTo>
                    <a:pt x="56536" y="1625018"/>
                  </a:lnTo>
                  <a:cubicBezTo>
                    <a:pt x="25312" y="1625018"/>
                    <a:pt x="0" y="1599706"/>
                    <a:pt x="0" y="1568482"/>
                  </a:cubicBezTo>
                  <a:lnTo>
                    <a:pt x="0" y="56536"/>
                  </a:lnTo>
                  <a:cubicBezTo>
                    <a:pt x="0" y="25312"/>
                    <a:pt x="25312" y="0"/>
                    <a:pt x="56536" y="0"/>
                  </a:cubicBezTo>
                  <a:close/>
                </a:path>
              </a:pathLst>
            </a:custGeom>
            <a:solidFill>
              <a:srgbClr val="E0F6E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318653" cy="1644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400"/>
                </a:lnSpc>
              </a:pPr>
              <a:r>
                <a:rPr lang="en-US" sz="2000" b="true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- Chức năng cơ bản:</a:t>
              </a:r>
            </a:p>
            <a:p>
              <a:pPr algn="l">
                <a:lnSpc>
                  <a:spcPts val="2400"/>
                </a:lnSpc>
              </a:pPr>
              <a:r>
                <a:rPr lang="en-US" sz="2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+ Thêm, xóa 1 album hoặc ảnh.</a:t>
              </a:r>
            </a:p>
            <a:p>
              <a:pPr algn="l">
                <a:lnSpc>
                  <a:spcPts val="2400"/>
                </a:lnSpc>
              </a:pPr>
              <a:r>
                <a:rPr lang="en-US" sz="2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n-US" sz="2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Truy cập, thao tác album hoặc ảnh cụ thể.</a:t>
              </a:r>
            </a:p>
            <a:p>
              <a:pPr algn="l">
                <a:lnSpc>
                  <a:spcPts val="2400"/>
                </a:lnSpc>
              </a:pPr>
              <a:r>
                <a:rPr lang="en-US" sz="2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n-US" sz="2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Hiển thị danh sách album và ảnh.</a:t>
              </a:r>
            </a:p>
            <a:p>
              <a:pPr algn="l">
                <a:lnSpc>
                  <a:spcPts val="2400"/>
                </a:lnSpc>
              </a:pPr>
              <a:r>
                <a:rPr lang="en-US" sz="2000" b="true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- Chức năng nâng cao:</a:t>
              </a:r>
            </a:p>
            <a:p>
              <a:pPr algn="l">
                <a:lnSpc>
                  <a:spcPts val="2400"/>
                </a:lnSpc>
              </a:pPr>
              <a:r>
                <a:rPr lang="en-US" sz="2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+ Tìm kiếm ảnh: lọc theo tiêu chí (tên, ngày, địa điểm).</a:t>
              </a:r>
            </a:p>
            <a:p>
              <a:pPr algn="l">
                <a:lnSpc>
                  <a:spcPts val="2400"/>
                </a:lnSpc>
              </a:pPr>
              <a:r>
                <a:rPr lang="en-US" sz="2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+ Sắp xếp ảnh.</a:t>
              </a:r>
            </a:p>
            <a:p>
              <a:pPr algn="l">
                <a:lnSpc>
                  <a:spcPts val="2400"/>
                </a:lnSpc>
              </a:pPr>
              <a:r>
                <a:rPr lang="en-US" sz="2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+ Chỉnh sửa thông tin ảnh.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09863" y="1307785"/>
            <a:ext cx="2194560" cy="529809"/>
            <a:chOff x="0" y="0"/>
            <a:chExt cx="812800" cy="19622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196226"/>
            </a:xfrm>
            <a:custGeom>
              <a:avLst/>
              <a:gdLst/>
              <a:ahLst/>
              <a:cxnLst/>
              <a:rect r="r" b="b" t="t" l="l"/>
              <a:pathLst>
                <a:path h="196226" w="812800">
                  <a:moveTo>
                    <a:pt x="98113" y="0"/>
                  </a:moveTo>
                  <a:lnTo>
                    <a:pt x="714687" y="0"/>
                  </a:lnTo>
                  <a:cubicBezTo>
                    <a:pt x="740708" y="0"/>
                    <a:pt x="765664" y="10337"/>
                    <a:pt x="784063" y="28737"/>
                  </a:cubicBezTo>
                  <a:cubicBezTo>
                    <a:pt x="802463" y="47136"/>
                    <a:pt x="812800" y="72092"/>
                    <a:pt x="812800" y="98113"/>
                  </a:cubicBezTo>
                  <a:lnTo>
                    <a:pt x="812800" y="98113"/>
                  </a:lnTo>
                  <a:cubicBezTo>
                    <a:pt x="812800" y="124134"/>
                    <a:pt x="802463" y="149089"/>
                    <a:pt x="784063" y="167489"/>
                  </a:cubicBezTo>
                  <a:cubicBezTo>
                    <a:pt x="765664" y="185889"/>
                    <a:pt x="740708" y="196226"/>
                    <a:pt x="714687" y="196226"/>
                  </a:cubicBezTo>
                  <a:lnTo>
                    <a:pt x="98113" y="196226"/>
                  </a:lnTo>
                  <a:cubicBezTo>
                    <a:pt x="72092" y="196226"/>
                    <a:pt x="47136" y="185889"/>
                    <a:pt x="28737" y="167489"/>
                  </a:cubicBezTo>
                  <a:cubicBezTo>
                    <a:pt x="10337" y="149089"/>
                    <a:pt x="0" y="124134"/>
                    <a:pt x="0" y="98113"/>
                  </a:cubicBezTo>
                  <a:lnTo>
                    <a:pt x="0" y="98113"/>
                  </a:lnTo>
                  <a:cubicBezTo>
                    <a:pt x="0" y="72092"/>
                    <a:pt x="10337" y="47136"/>
                    <a:pt x="28737" y="28737"/>
                  </a:cubicBezTo>
                  <a:cubicBezTo>
                    <a:pt x="47136" y="10337"/>
                    <a:pt x="72092" y="0"/>
                    <a:pt x="98113" y="0"/>
                  </a:cubicBezTo>
                  <a:close/>
                </a:path>
              </a:pathLst>
            </a:custGeom>
            <a:solidFill>
              <a:srgbClr val="6FB88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812800" cy="215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  <a:r>
                <a:rPr lang="en-US" b="true" sz="2000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CHỨC NĂNG 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055980" y="1217905"/>
            <a:ext cx="2342625" cy="619689"/>
            <a:chOff x="0" y="0"/>
            <a:chExt cx="867639" cy="2295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67639" cy="229514"/>
            </a:xfrm>
            <a:custGeom>
              <a:avLst/>
              <a:gdLst/>
              <a:ahLst/>
              <a:cxnLst/>
              <a:rect r="r" b="b" t="t" l="l"/>
              <a:pathLst>
                <a:path h="229514" w="867639">
                  <a:moveTo>
                    <a:pt x="114757" y="0"/>
                  </a:moveTo>
                  <a:lnTo>
                    <a:pt x="752882" y="0"/>
                  </a:lnTo>
                  <a:cubicBezTo>
                    <a:pt x="816260" y="0"/>
                    <a:pt x="867639" y="51379"/>
                    <a:pt x="867639" y="114757"/>
                  </a:cubicBezTo>
                  <a:lnTo>
                    <a:pt x="867639" y="114757"/>
                  </a:lnTo>
                  <a:cubicBezTo>
                    <a:pt x="867639" y="178136"/>
                    <a:pt x="816260" y="229514"/>
                    <a:pt x="752882" y="229514"/>
                  </a:cubicBezTo>
                  <a:lnTo>
                    <a:pt x="114757" y="229514"/>
                  </a:lnTo>
                  <a:cubicBezTo>
                    <a:pt x="51379" y="229514"/>
                    <a:pt x="0" y="178136"/>
                    <a:pt x="0" y="114757"/>
                  </a:cubicBezTo>
                  <a:lnTo>
                    <a:pt x="0" y="114757"/>
                  </a:lnTo>
                  <a:cubicBezTo>
                    <a:pt x="0" y="51379"/>
                    <a:pt x="51379" y="0"/>
                    <a:pt x="114757" y="0"/>
                  </a:cubicBezTo>
                  <a:close/>
                </a:path>
              </a:pathLst>
            </a:custGeom>
            <a:solidFill>
              <a:srgbClr val="6FB88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867639" cy="2485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  <a:r>
                <a:rPr lang="en-US" b="true" sz="2000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GIẢI THUẬT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876800" y="2136347"/>
            <a:ext cx="4674012" cy="2010664"/>
            <a:chOff x="0" y="0"/>
            <a:chExt cx="1731116" cy="74469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31116" cy="744690"/>
            </a:xfrm>
            <a:custGeom>
              <a:avLst/>
              <a:gdLst/>
              <a:ahLst/>
              <a:cxnLst/>
              <a:rect r="r" b="b" t="t" l="l"/>
              <a:pathLst>
                <a:path h="744690" w="1731116">
                  <a:moveTo>
                    <a:pt x="43066" y="0"/>
                  </a:moveTo>
                  <a:lnTo>
                    <a:pt x="1688050" y="0"/>
                  </a:lnTo>
                  <a:cubicBezTo>
                    <a:pt x="1699472" y="0"/>
                    <a:pt x="1710426" y="4537"/>
                    <a:pt x="1718502" y="12614"/>
                  </a:cubicBezTo>
                  <a:cubicBezTo>
                    <a:pt x="1726578" y="20690"/>
                    <a:pt x="1731116" y="31644"/>
                    <a:pt x="1731116" y="43066"/>
                  </a:cubicBezTo>
                  <a:lnTo>
                    <a:pt x="1731116" y="701625"/>
                  </a:lnTo>
                  <a:cubicBezTo>
                    <a:pt x="1731116" y="713046"/>
                    <a:pt x="1726578" y="724000"/>
                    <a:pt x="1718502" y="732077"/>
                  </a:cubicBezTo>
                  <a:cubicBezTo>
                    <a:pt x="1710426" y="740153"/>
                    <a:pt x="1699472" y="744690"/>
                    <a:pt x="1688050" y="744690"/>
                  </a:cubicBezTo>
                  <a:lnTo>
                    <a:pt x="43066" y="744690"/>
                  </a:lnTo>
                  <a:cubicBezTo>
                    <a:pt x="31644" y="744690"/>
                    <a:pt x="20690" y="740153"/>
                    <a:pt x="12614" y="732077"/>
                  </a:cubicBezTo>
                  <a:cubicBezTo>
                    <a:pt x="4537" y="724000"/>
                    <a:pt x="0" y="713046"/>
                    <a:pt x="0" y="701625"/>
                  </a:cubicBezTo>
                  <a:lnTo>
                    <a:pt x="0" y="43066"/>
                  </a:lnTo>
                  <a:cubicBezTo>
                    <a:pt x="0" y="31644"/>
                    <a:pt x="4537" y="20690"/>
                    <a:pt x="12614" y="12614"/>
                  </a:cubicBezTo>
                  <a:cubicBezTo>
                    <a:pt x="20690" y="4537"/>
                    <a:pt x="31644" y="0"/>
                    <a:pt x="43066" y="0"/>
                  </a:cubicBezTo>
                  <a:close/>
                </a:path>
              </a:pathLst>
            </a:custGeom>
            <a:solidFill>
              <a:srgbClr val="E0F6E7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1731116" cy="7637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400"/>
                </a:lnSpc>
              </a:pPr>
              <a:r>
                <a:rPr lang="en-US" sz="2000" b="true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1. Quick Sort </a:t>
              </a:r>
              <a:r>
                <a:rPr lang="en-US" sz="2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(sắp xếp ảnh theo tên):</a:t>
              </a:r>
            </a:p>
            <a:p>
              <a:pPr algn="l">
                <a:lnSpc>
                  <a:spcPts val="2400"/>
                </a:lnSpc>
              </a:pPr>
            </a:p>
            <a:p>
              <a:pPr algn="l">
                <a:lnSpc>
                  <a:spcPts val="2400"/>
                </a:lnSpc>
              </a:pPr>
              <a:r>
                <a:rPr lang="en-US" sz="2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+ Độ phức tạp: average: O(nlogn) </a:t>
              </a:r>
            </a:p>
            <a:p>
              <a:pPr algn="l">
                <a:lnSpc>
                  <a:spcPts val="2400"/>
                </a:lnSpc>
              </a:pPr>
              <a:r>
                <a:rPr lang="en-US" sz="2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                             worst: </a:t>
              </a:r>
              <a:r>
                <a:rPr lang="en-US" sz="2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O(n^2)</a:t>
              </a:r>
            </a:p>
            <a:p>
              <a:pPr algn="l">
                <a:lnSpc>
                  <a:spcPts val="2400"/>
                </a:lnSpc>
              </a:pPr>
              <a:r>
                <a:rPr lang="en-US" sz="2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+ Ứng dụng trong hàm </a:t>
              </a:r>
              <a:r>
                <a:rPr lang="en-US" sz="2000" b="true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qsortPhotos</a:t>
              </a:r>
            </a:p>
            <a:p>
              <a:pPr algn="l">
                <a:lnSpc>
                  <a:spcPts val="240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22404" y="786218"/>
            <a:ext cx="416947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b="true" sz="20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2. Giải thuật và phương thức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4876800" y="4562113"/>
            <a:ext cx="4674012" cy="1662168"/>
            <a:chOff x="0" y="0"/>
            <a:chExt cx="1731116" cy="61561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31116" cy="615618"/>
            </a:xfrm>
            <a:custGeom>
              <a:avLst/>
              <a:gdLst/>
              <a:ahLst/>
              <a:cxnLst/>
              <a:rect r="r" b="b" t="t" l="l"/>
              <a:pathLst>
                <a:path h="615618" w="1731116">
                  <a:moveTo>
                    <a:pt x="43066" y="0"/>
                  </a:moveTo>
                  <a:lnTo>
                    <a:pt x="1688050" y="0"/>
                  </a:lnTo>
                  <a:cubicBezTo>
                    <a:pt x="1699472" y="0"/>
                    <a:pt x="1710426" y="4537"/>
                    <a:pt x="1718502" y="12614"/>
                  </a:cubicBezTo>
                  <a:cubicBezTo>
                    <a:pt x="1726578" y="20690"/>
                    <a:pt x="1731116" y="31644"/>
                    <a:pt x="1731116" y="43066"/>
                  </a:cubicBezTo>
                  <a:lnTo>
                    <a:pt x="1731116" y="572552"/>
                  </a:lnTo>
                  <a:cubicBezTo>
                    <a:pt x="1731116" y="583974"/>
                    <a:pt x="1726578" y="594928"/>
                    <a:pt x="1718502" y="603004"/>
                  </a:cubicBezTo>
                  <a:cubicBezTo>
                    <a:pt x="1710426" y="611081"/>
                    <a:pt x="1699472" y="615618"/>
                    <a:pt x="1688050" y="615618"/>
                  </a:cubicBezTo>
                  <a:lnTo>
                    <a:pt x="43066" y="615618"/>
                  </a:lnTo>
                  <a:cubicBezTo>
                    <a:pt x="31644" y="615618"/>
                    <a:pt x="20690" y="611081"/>
                    <a:pt x="12614" y="603004"/>
                  </a:cubicBezTo>
                  <a:cubicBezTo>
                    <a:pt x="4537" y="594928"/>
                    <a:pt x="0" y="583974"/>
                    <a:pt x="0" y="572552"/>
                  </a:cubicBezTo>
                  <a:lnTo>
                    <a:pt x="0" y="43066"/>
                  </a:lnTo>
                  <a:cubicBezTo>
                    <a:pt x="0" y="31644"/>
                    <a:pt x="4537" y="20690"/>
                    <a:pt x="12614" y="12614"/>
                  </a:cubicBezTo>
                  <a:cubicBezTo>
                    <a:pt x="20690" y="4537"/>
                    <a:pt x="31644" y="0"/>
                    <a:pt x="43066" y="0"/>
                  </a:cubicBezTo>
                  <a:close/>
                </a:path>
              </a:pathLst>
            </a:custGeom>
            <a:solidFill>
              <a:srgbClr val="E0F6E7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9525"/>
              <a:ext cx="1731116" cy="6251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280"/>
                </a:lnSpc>
              </a:pPr>
              <a:r>
                <a:rPr lang="en-US" sz="1900" b="true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2. Binary Search </a:t>
              </a:r>
              <a:r>
                <a:rPr lang="en-US" sz="19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(tìm kiếm ảnh theo tên):</a:t>
              </a:r>
            </a:p>
            <a:p>
              <a:pPr algn="l">
                <a:lnSpc>
                  <a:spcPts val="2400"/>
                </a:lnSpc>
              </a:pPr>
            </a:p>
            <a:p>
              <a:pPr algn="l">
                <a:lnSpc>
                  <a:spcPts val="2400"/>
                </a:lnSpc>
              </a:pPr>
              <a:r>
                <a:rPr lang="en-US" sz="2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+ Độ phức tạp: O(logn)</a:t>
              </a:r>
            </a:p>
            <a:p>
              <a:pPr algn="l">
                <a:lnSpc>
                  <a:spcPts val="2400"/>
                </a:lnSpc>
              </a:pPr>
              <a:r>
                <a:rPr lang="en-US" sz="2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+ Ứng dụng trong hàm </a:t>
              </a:r>
              <a:r>
                <a:rPr lang="en-US" sz="2000" b="true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binarySearch</a:t>
              </a:r>
            </a:p>
            <a:p>
              <a:pPr algn="l">
                <a:lnSpc>
                  <a:spcPts val="2400"/>
                </a:lnSpc>
              </a:pPr>
            </a:p>
          </p:txBody>
        </p:sp>
      </p:grpSp>
      <p:sp>
        <p:nvSpPr>
          <p:cNvPr name="AutoShape 19" id="19"/>
          <p:cNvSpPr/>
          <p:nvPr/>
        </p:nvSpPr>
        <p:spPr>
          <a:xfrm flipV="true">
            <a:off x="3987325" y="3141679"/>
            <a:ext cx="889475" cy="1042090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20" id="20"/>
          <p:cNvSpPr/>
          <p:nvPr/>
        </p:nvSpPr>
        <p:spPr>
          <a:xfrm>
            <a:off x="3987325" y="4183769"/>
            <a:ext cx="889475" cy="1209428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TextBox 21" id="21"/>
          <p:cNvSpPr txBox="true"/>
          <p:nvPr/>
        </p:nvSpPr>
        <p:spPr>
          <a:xfrm rot="0">
            <a:off x="9022080" y="653605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8</a:t>
            </a: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546" y="1732669"/>
            <a:ext cx="4645952" cy="3301103"/>
          </a:xfrm>
          <a:custGeom>
            <a:avLst/>
            <a:gdLst/>
            <a:ahLst/>
            <a:cxnLst/>
            <a:rect r="r" b="b" t="t" l="l"/>
            <a:pathLst>
              <a:path h="3301103" w="4645952">
                <a:moveTo>
                  <a:pt x="0" y="0"/>
                </a:moveTo>
                <a:lnTo>
                  <a:pt x="4645952" y="0"/>
                </a:lnTo>
                <a:lnTo>
                  <a:pt x="4645952" y="3301103"/>
                </a:lnTo>
                <a:lnTo>
                  <a:pt x="0" y="33011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13" t="0" r="-413" b="-832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876800" y="1848194"/>
            <a:ext cx="4644939" cy="4149021"/>
            <a:chOff x="0" y="0"/>
            <a:chExt cx="1720348" cy="153667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20348" cy="1536674"/>
            </a:xfrm>
            <a:custGeom>
              <a:avLst/>
              <a:gdLst/>
              <a:ahLst/>
              <a:cxnLst/>
              <a:rect r="r" b="b" t="t" l="l"/>
              <a:pathLst>
                <a:path h="1536674" w="1720348">
                  <a:moveTo>
                    <a:pt x="46669" y="0"/>
                  </a:moveTo>
                  <a:lnTo>
                    <a:pt x="1673679" y="0"/>
                  </a:lnTo>
                  <a:cubicBezTo>
                    <a:pt x="1686056" y="0"/>
                    <a:pt x="1697927" y="4917"/>
                    <a:pt x="1706679" y="13669"/>
                  </a:cubicBezTo>
                  <a:cubicBezTo>
                    <a:pt x="1715431" y="22421"/>
                    <a:pt x="1720348" y="34291"/>
                    <a:pt x="1720348" y="46669"/>
                  </a:cubicBezTo>
                  <a:lnTo>
                    <a:pt x="1720348" y="1490006"/>
                  </a:lnTo>
                  <a:cubicBezTo>
                    <a:pt x="1720348" y="1515780"/>
                    <a:pt x="1699454" y="1536674"/>
                    <a:pt x="1673679" y="1536674"/>
                  </a:cubicBezTo>
                  <a:lnTo>
                    <a:pt x="46669" y="1536674"/>
                  </a:lnTo>
                  <a:cubicBezTo>
                    <a:pt x="34291" y="1536674"/>
                    <a:pt x="22421" y="1531758"/>
                    <a:pt x="13669" y="1523005"/>
                  </a:cubicBezTo>
                  <a:cubicBezTo>
                    <a:pt x="4917" y="1514253"/>
                    <a:pt x="0" y="1502383"/>
                    <a:pt x="0" y="1490006"/>
                  </a:cubicBezTo>
                  <a:lnTo>
                    <a:pt x="0" y="46669"/>
                  </a:lnTo>
                  <a:cubicBezTo>
                    <a:pt x="0" y="34291"/>
                    <a:pt x="4917" y="22421"/>
                    <a:pt x="13669" y="13669"/>
                  </a:cubicBezTo>
                  <a:cubicBezTo>
                    <a:pt x="22421" y="4917"/>
                    <a:pt x="34291" y="0"/>
                    <a:pt x="46669" y="0"/>
                  </a:cubicBezTo>
                  <a:close/>
                </a:path>
              </a:pathLst>
            </a:custGeom>
            <a:solidFill>
              <a:srgbClr val="E0F6E7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720348" cy="1584299"/>
            </a:xfrm>
            <a:prstGeom prst="rect">
              <a:avLst/>
            </a:prstGeom>
          </p:spPr>
          <p:txBody>
            <a:bodyPr anchor="ctr" rtlCol="false" tIns="114300" lIns="114300" bIns="114300" rIns="114300"/>
            <a:lstStyle/>
            <a:p>
              <a:pPr algn="just">
                <a:lnSpc>
                  <a:spcPts val="2660"/>
                </a:lnSpc>
              </a:pPr>
              <a:r>
                <a:rPr lang="en-US" sz="1900" b="true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-Chọn Pivot: </a:t>
              </a:r>
              <a:r>
                <a:rPr lang="en-US" sz="19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Chọn một phần tử (đầu, cuối, giữa hoặc ngẫu nhiên) làm Pivot.</a:t>
              </a:r>
            </a:p>
            <a:p>
              <a:pPr algn="just">
                <a:lnSpc>
                  <a:spcPts val="2660"/>
                </a:lnSpc>
              </a:pPr>
              <a:r>
                <a:rPr lang="en-US" sz="1900" b="true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-</a:t>
              </a:r>
              <a:r>
                <a:rPr lang="en-US" sz="1900" b="true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Phân chia mảng: </a:t>
              </a:r>
              <a:r>
                <a:rPr lang="en-US" sz="19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Mảng được chia thành hai phần: phần nhỏ hơn hoặc bằng Pivot và phần lớn hơn Pivot.</a:t>
              </a:r>
            </a:p>
            <a:p>
              <a:pPr algn="just"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-</a:t>
              </a:r>
              <a:r>
                <a:rPr lang="en-US" b="true" sz="1900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Đệ quy:  </a:t>
              </a:r>
              <a:r>
                <a:rPr lang="en-US" sz="19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Áp dụng Quick Sort trên hai phần này.</a:t>
              </a:r>
            </a:p>
            <a:p>
              <a:pPr algn="just">
                <a:lnSpc>
                  <a:spcPts val="2660"/>
                </a:lnSpc>
              </a:pPr>
              <a:r>
                <a:rPr lang="en-US" sz="19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-</a:t>
              </a:r>
              <a:r>
                <a:rPr lang="en-US" b="true" sz="1900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Kết thúc đệ quy: </a:t>
              </a:r>
              <a:r>
                <a:rPr lang="en-US" sz="19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Khi mỗi phần tử đã được  sắp xếp hoàn chỉnh, thuật toán kết thúc đệ quy và mảng được sắp xếp hoàn chỉnh.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7416649" y="7046463"/>
            <a:ext cx="2011680" cy="2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sz="1279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11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5185" y="838169"/>
            <a:ext cx="493672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b="true" sz="20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2.1: Quick Sort (sắp xếp ảnh theo tên):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245" y="5295540"/>
            <a:ext cx="4814555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Mô phỏng thuật toán hoạt động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022080" y="653605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9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DAGaS2tlQWE</dc:identifier>
  <dcterms:modified xsi:type="dcterms:W3CDTF">2011-08-01T06:04:30Z</dcterms:modified>
  <cp:revision>1</cp:revision>
  <dc:title>Project.pptx</dc:title>
</cp:coreProperties>
</file>