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4" r:id="rId26"/>
    <p:sldId id="283" r:id="rId2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57094" y="1728342"/>
            <a:ext cx="2348229" cy="1641475"/>
          </a:xfrm>
          <a:prstGeom prst="rect">
            <a:avLst/>
          </a:prstGeom>
        </p:spPr>
        <p:txBody>
          <a:bodyPr wrap="square" lIns="0" tIns="0" rIns="0" bIns="0">
            <a:spAutoFit/>
          </a:bodyPr>
          <a:lstStyle>
            <a:lvl1pPr>
              <a:defRPr sz="3200" b="0" i="0">
                <a:solidFill>
                  <a:srgbClr val="252525"/>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9740" y="1473454"/>
            <a:ext cx="4040504" cy="4552315"/>
          </a:xfrm>
          <a:prstGeom prst="rect">
            <a:avLst/>
          </a:prstGeom>
        </p:spPr>
        <p:txBody>
          <a:bodyPr wrap="square" lIns="0" tIns="0" rIns="0" bIns="0">
            <a:spAutoFit/>
          </a:bodyPr>
          <a:lstStyle>
            <a:lvl1pPr>
              <a:defRPr sz="2800" b="0" i="0">
                <a:solidFill>
                  <a:srgbClr val="001F5F"/>
                </a:solidFill>
                <a:latin typeface="Arial"/>
                <a:cs typeface="Arial"/>
              </a:defRPr>
            </a:lvl1pPr>
          </a:lstStyle>
          <a:p>
            <a:endParaRPr/>
          </a:p>
        </p:txBody>
      </p:sp>
      <p:sp>
        <p:nvSpPr>
          <p:cNvPr id="4" name="Holder 4"/>
          <p:cNvSpPr>
            <a:spLocks noGrp="1"/>
          </p:cNvSpPr>
          <p:nvPr>
            <p:ph sz="half" idx="3"/>
          </p:nvPr>
        </p:nvSpPr>
        <p:spPr>
          <a:xfrm>
            <a:off x="5017389" y="2159635"/>
            <a:ext cx="3208020" cy="3865879"/>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132965" y="484758"/>
            <a:ext cx="4878069" cy="696594"/>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459739" y="1794129"/>
            <a:ext cx="8224520" cy="301244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12/12/2019</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7884" y="1786852"/>
            <a:ext cx="7709534" cy="3089948"/>
          </a:xfrm>
          <a:prstGeom prst="rect">
            <a:avLst/>
          </a:prstGeom>
        </p:spPr>
        <p:txBody>
          <a:bodyPr vert="horz" wrap="square" lIns="0" tIns="12065" rIns="0" bIns="0" rtlCol="0">
            <a:spAutoFit/>
          </a:bodyPr>
          <a:lstStyle/>
          <a:p>
            <a:pPr marL="971550" marR="967105" algn="ctr">
              <a:lnSpc>
                <a:spcPct val="100000"/>
              </a:lnSpc>
              <a:spcBef>
                <a:spcPts val="95"/>
              </a:spcBef>
            </a:pPr>
            <a:r>
              <a:rPr lang="en-US" sz="4000" dirty="0" smtClean="0">
                <a:solidFill>
                  <a:srgbClr val="0070C0"/>
                </a:solidFill>
              </a:rPr>
              <a:t>XÂY DỰNG PHẦN MỀM QUẢN LÝ QUÁN CÀ PHÊ VỪA VÀ NHỎ, KẾT HỢP VỚI MÔ HÌNH CLIENT-SERVER</a:t>
            </a:r>
            <a:endParaRPr sz="4000" dirty="0">
              <a:solidFill>
                <a:srgbClr val="0070C0"/>
              </a:solidFill>
            </a:endParaRPr>
          </a:p>
        </p:txBody>
      </p:sp>
      <p:sp>
        <p:nvSpPr>
          <p:cNvPr id="3" name="object 3"/>
          <p:cNvSpPr txBox="1"/>
          <p:nvPr/>
        </p:nvSpPr>
        <p:spPr>
          <a:xfrm>
            <a:off x="4648200" y="4988395"/>
            <a:ext cx="3655567" cy="1528624"/>
          </a:xfrm>
          <a:prstGeom prst="rect">
            <a:avLst/>
          </a:prstGeom>
        </p:spPr>
        <p:txBody>
          <a:bodyPr vert="horz" wrap="square" lIns="0" tIns="12700" rIns="0" bIns="0" rtlCol="0">
            <a:spAutoFit/>
          </a:bodyPr>
          <a:lstStyle/>
          <a:p>
            <a:pPr marL="433070" marR="5080" indent="-421005">
              <a:lnSpc>
                <a:spcPct val="120100"/>
              </a:lnSpc>
              <a:spcBef>
                <a:spcPts val="100"/>
              </a:spcBef>
            </a:pPr>
            <a:r>
              <a:rPr sz="2000" spc="-45" dirty="0" err="1" smtClean="0">
                <a:solidFill>
                  <a:srgbClr val="252525"/>
                </a:solidFill>
                <a:latin typeface="Arial"/>
                <a:cs typeface="Arial"/>
              </a:rPr>
              <a:t>GVHD:</a:t>
            </a:r>
            <a:r>
              <a:rPr lang="en-US" sz="2000" spc="-45" dirty="0" err="1" smtClean="0">
                <a:solidFill>
                  <a:srgbClr val="252525"/>
                </a:solidFill>
                <a:latin typeface="Arial"/>
                <a:cs typeface="Arial"/>
              </a:rPr>
              <a:t>Th.S</a:t>
            </a:r>
            <a:r>
              <a:rPr lang="en-US" sz="2000" spc="-45" dirty="0" smtClean="0">
                <a:solidFill>
                  <a:srgbClr val="252525"/>
                </a:solidFill>
                <a:latin typeface="Arial"/>
                <a:cs typeface="Arial"/>
              </a:rPr>
              <a:t> </a:t>
            </a:r>
            <a:r>
              <a:rPr lang="en-US" sz="2000" spc="-45" dirty="0" err="1" smtClean="0">
                <a:solidFill>
                  <a:srgbClr val="252525"/>
                </a:solidFill>
                <a:latin typeface="Arial"/>
                <a:cs typeface="Arial"/>
              </a:rPr>
              <a:t>Trần</a:t>
            </a:r>
            <a:r>
              <a:rPr lang="en-US" sz="2000" spc="-45" dirty="0" smtClean="0">
                <a:solidFill>
                  <a:srgbClr val="252525"/>
                </a:solidFill>
                <a:latin typeface="Arial"/>
                <a:cs typeface="Arial"/>
              </a:rPr>
              <a:t> </a:t>
            </a:r>
            <a:r>
              <a:rPr lang="en-US" sz="2000" spc="-45" dirty="0" err="1" smtClean="0">
                <a:solidFill>
                  <a:srgbClr val="252525"/>
                </a:solidFill>
                <a:latin typeface="Arial"/>
                <a:cs typeface="Arial"/>
              </a:rPr>
              <a:t>Công</a:t>
            </a:r>
            <a:r>
              <a:rPr lang="en-US" sz="2000" spc="-45" dirty="0" smtClean="0">
                <a:solidFill>
                  <a:srgbClr val="252525"/>
                </a:solidFill>
                <a:latin typeface="Arial"/>
                <a:cs typeface="Arial"/>
              </a:rPr>
              <a:t> </a:t>
            </a:r>
            <a:r>
              <a:rPr lang="en-US" sz="2000" spc="-45" dirty="0" err="1" smtClean="0">
                <a:solidFill>
                  <a:srgbClr val="252525"/>
                </a:solidFill>
                <a:latin typeface="Arial"/>
                <a:cs typeface="Arial"/>
              </a:rPr>
              <a:t>Tú</a:t>
            </a:r>
            <a:r>
              <a:rPr sz="2000" spc="-45" dirty="0" smtClean="0">
                <a:solidFill>
                  <a:srgbClr val="252525"/>
                </a:solidFill>
                <a:latin typeface="Arial"/>
                <a:cs typeface="Arial"/>
              </a:rPr>
              <a:t> </a:t>
            </a:r>
            <a:endParaRPr lang="en-US" sz="2000" spc="-45" dirty="0">
              <a:solidFill>
                <a:srgbClr val="252525"/>
              </a:solidFill>
              <a:latin typeface="Arial"/>
              <a:cs typeface="Arial"/>
            </a:endParaRPr>
          </a:p>
          <a:p>
            <a:pPr marL="433070" marR="5080" indent="-421005">
              <a:lnSpc>
                <a:spcPct val="120100"/>
              </a:lnSpc>
              <a:spcBef>
                <a:spcPts val="100"/>
              </a:spcBef>
            </a:pPr>
            <a:r>
              <a:rPr lang="en-US" sz="2000" spc="-45" dirty="0" smtClean="0">
                <a:solidFill>
                  <a:srgbClr val="252525"/>
                </a:solidFill>
                <a:latin typeface="Arial"/>
                <a:cs typeface="Arial"/>
              </a:rPr>
              <a:t>SVTH:</a:t>
            </a:r>
            <a:endParaRPr lang="en-US" sz="2000" spc="-140" dirty="0" smtClean="0">
              <a:solidFill>
                <a:srgbClr val="252525"/>
              </a:solidFill>
              <a:latin typeface="Arial"/>
              <a:cs typeface="Arial"/>
            </a:endParaRPr>
          </a:p>
          <a:p>
            <a:pPr marL="433070" marR="5080" indent="-421005">
              <a:lnSpc>
                <a:spcPct val="120100"/>
              </a:lnSpc>
              <a:spcBef>
                <a:spcPts val="100"/>
              </a:spcBef>
            </a:pPr>
            <a:r>
              <a:rPr lang="en-US" sz="2000" spc="-140" dirty="0" smtClean="0">
                <a:solidFill>
                  <a:srgbClr val="252525"/>
                </a:solidFill>
                <a:latin typeface="Arial"/>
                <a:cs typeface="Arial"/>
              </a:rPr>
              <a:t>   </a:t>
            </a:r>
            <a:r>
              <a:rPr lang="en-US" sz="2000" spc="-140" dirty="0" err="1" smtClean="0">
                <a:solidFill>
                  <a:srgbClr val="252525"/>
                </a:solidFill>
                <a:latin typeface="Arial"/>
                <a:cs typeface="Arial"/>
              </a:rPr>
              <a:t>Nguyễn</a:t>
            </a:r>
            <a:r>
              <a:rPr lang="en-US" sz="2000" spc="-140" dirty="0" smtClean="0">
                <a:solidFill>
                  <a:srgbClr val="252525"/>
                </a:solidFill>
                <a:latin typeface="Arial"/>
                <a:cs typeface="Arial"/>
              </a:rPr>
              <a:t> </a:t>
            </a:r>
            <a:r>
              <a:rPr lang="en-US" sz="2000" spc="-140" dirty="0" err="1" smtClean="0">
                <a:solidFill>
                  <a:srgbClr val="252525"/>
                </a:solidFill>
                <a:latin typeface="Arial"/>
                <a:cs typeface="Arial"/>
              </a:rPr>
              <a:t>Tuấn</a:t>
            </a:r>
            <a:r>
              <a:rPr lang="en-US" sz="2000" spc="-140" dirty="0" smtClean="0">
                <a:solidFill>
                  <a:srgbClr val="252525"/>
                </a:solidFill>
                <a:latin typeface="Arial"/>
                <a:cs typeface="Arial"/>
              </a:rPr>
              <a:t>  </a:t>
            </a:r>
            <a:r>
              <a:rPr lang="en-US" sz="2000" spc="-140" dirty="0" err="1" smtClean="0">
                <a:solidFill>
                  <a:srgbClr val="252525"/>
                </a:solidFill>
                <a:latin typeface="Arial"/>
                <a:cs typeface="Arial"/>
              </a:rPr>
              <a:t>Hùng</a:t>
            </a:r>
            <a:r>
              <a:rPr lang="en-US" sz="2000" spc="-140" dirty="0" smtClean="0">
                <a:solidFill>
                  <a:srgbClr val="252525"/>
                </a:solidFill>
                <a:latin typeface="Arial"/>
                <a:cs typeface="Arial"/>
              </a:rPr>
              <a:t>       17110156</a:t>
            </a:r>
          </a:p>
          <a:p>
            <a:pPr marL="433070" marR="5080" indent="-421005">
              <a:lnSpc>
                <a:spcPct val="120100"/>
              </a:lnSpc>
              <a:spcBef>
                <a:spcPts val="100"/>
              </a:spcBef>
            </a:pPr>
            <a:r>
              <a:rPr lang="en-US" sz="2000" spc="-140" dirty="0">
                <a:solidFill>
                  <a:srgbClr val="252525"/>
                </a:solidFill>
                <a:latin typeface="Arial"/>
                <a:cs typeface="Arial"/>
              </a:rPr>
              <a:t> </a:t>
            </a:r>
            <a:r>
              <a:rPr lang="en-US" sz="2000" spc="-140" dirty="0" smtClean="0">
                <a:solidFill>
                  <a:srgbClr val="252525"/>
                </a:solidFill>
                <a:latin typeface="Arial"/>
                <a:cs typeface="Arial"/>
              </a:rPr>
              <a:t>  </a:t>
            </a:r>
            <a:r>
              <a:rPr lang="en-US" sz="2000" spc="-140" dirty="0" err="1" smtClean="0">
                <a:solidFill>
                  <a:srgbClr val="252525"/>
                </a:solidFill>
                <a:latin typeface="Arial"/>
                <a:cs typeface="Arial"/>
              </a:rPr>
              <a:t>Đỗ</a:t>
            </a:r>
            <a:r>
              <a:rPr lang="en-US" sz="2000" spc="-140" dirty="0" smtClean="0">
                <a:solidFill>
                  <a:srgbClr val="252525"/>
                </a:solidFill>
                <a:latin typeface="Arial"/>
                <a:cs typeface="Arial"/>
              </a:rPr>
              <a:t> </a:t>
            </a:r>
            <a:r>
              <a:rPr lang="en-US" sz="2000" spc="-140" dirty="0" err="1" smtClean="0">
                <a:solidFill>
                  <a:srgbClr val="252525"/>
                </a:solidFill>
                <a:latin typeface="Arial"/>
                <a:cs typeface="Arial"/>
              </a:rPr>
              <a:t>Thị</a:t>
            </a:r>
            <a:r>
              <a:rPr lang="en-US" sz="2000" spc="-140" dirty="0" smtClean="0">
                <a:solidFill>
                  <a:srgbClr val="252525"/>
                </a:solidFill>
                <a:latin typeface="Arial"/>
                <a:cs typeface="Arial"/>
              </a:rPr>
              <a:t> </a:t>
            </a:r>
            <a:r>
              <a:rPr lang="en-US" sz="2000" spc="-140" dirty="0" err="1" smtClean="0">
                <a:solidFill>
                  <a:srgbClr val="252525"/>
                </a:solidFill>
                <a:latin typeface="Arial"/>
                <a:cs typeface="Arial"/>
              </a:rPr>
              <a:t>Thanh</a:t>
            </a:r>
            <a:r>
              <a:rPr lang="en-US" sz="2000" spc="-140" dirty="0" smtClean="0">
                <a:solidFill>
                  <a:srgbClr val="252525"/>
                </a:solidFill>
                <a:latin typeface="Arial"/>
                <a:cs typeface="Arial"/>
              </a:rPr>
              <a:t> </a:t>
            </a:r>
            <a:r>
              <a:rPr lang="en-US" sz="2000" spc="-140" dirty="0" err="1" smtClean="0">
                <a:solidFill>
                  <a:srgbClr val="252525"/>
                </a:solidFill>
                <a:latin typeface="Arial"/>
                <a:cs typeface="Arial"/>
              </a:rPr>
              <a:t>Ngân</a:t>
            </a:r>
            <a:r>
              <a:rPr lang="en-US" sz="2000" spc="-140" dirty="0" smtClean="0">
                <a:solidFill>
                  <a:srgbClr val="252525"/>
                </a:solidFill>
                <a:latin typeface="Arial"/>
                <a:cs typeface="Arial"/>
              </a:rPr>
              <a:t>         17110187</a:t>
            </a:r>
            <a:r>
              <a:rPr lang="en-US" sz="2000" spc="-140" dirty="0" smtClean="0">
                <a:solidFill>
                  <a:srgbClr val="252525"/>
                </a:solidFill>
                <a:latin typeface="Arial"/>
                <a:cs typeface="Arial"/>
              </a:rPr>
              <a:t>  </a:t>
            </a:r>
            <a:endParaRPr lang="en-US" sz="2000" spc="-70" dirty="0" smtClean="0">
              <a:solidFill>
                <a:srgbClr val="252525"/>
              </a:solidFill>
              <a:latin typeface="Arial"/>
              <a:cs typeface="Arial"/>
            </a:endParaRPr>
          </a:p>
        </p:txBody>
      </p:sp>
      <p:sp>
        <p:nvSpPr>
          <p:cNvPr id="4" name="object 4"/>
          <p:cNvSpPr/>
          <p:nvPr/>
        </p:nvSpPr>
        <p:spPr>
          <a:xfrm>
            <a:off x="8458200" y="4876800"/>
            <a:ext cx="53327" cy="18288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3429890" y="685799"/>
            <a:ext cx="5714110" cy="77724"/>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113866" y="1404365"/>
            <a:ext cx="662305" cy="299720"/>
          </a:xfrm>
          <a:prstGeom prst="rect">
            <a:avLst/>
          </a:prstGeom>
        </p:spPr>
        <p:txBody>
          <a:bodyPr vert="horz" wrap="square" lIns="0" tIns="12700" rIns="0" bIns="0" rtlCol="0">
            <a:spAutoFit/>
          </a:bodyPr>
          <a:lstStyle/>
          <a:p>
            <a:pPr marL="12700">
              <a:lnSpc>
                <a:spcPct val="100000"/>
              </a:lnSpc>
              <a:spcBef>
                <a:spcPts val="100"/>
              </a:spcBef>
            </a:pPr>
            <a:r>
              <a:rPr sz="1800" u="sng" spc="-450" dirty="0">
                <a:solidFill>
                  <a:srgbClr val="974707"/>
                </a:solidFill>
                <a:uFill>
                  <a:solidFill>
                    <a:srgbClr val="974707"/>
                  </a:solidFill>
                </a:uFill>
                <a:latin typeface="Times New Roman"/>
                <a:cs typeface="Times New Roman"/>
              </a:rPr>
              <a:t> </a:t>
            </a:r>
            <a:r>
              <a:rPr sz="1800" u="sng" spc="-114" dirty="0">
                <a:solidFill>
                  <a:srgbClr val="974707"/>
                </a:solidFill>
                <a:uFill>
                  <a:solidFill>
                    <a:srgbClr val="974707"/>
                  </a:solidFill>
                </a:uFill>
                <a:latin typeface="Arial"/>
                <a:cs typeface="Arial"/>
              </a:rPr>
              <a:t>Đề</a:t>
            </a:r>
            <a:r>
              <a:rPr sz="1800" u="sng" spc="-50" dirty="0">
                <a:solidFill>
                  <a:srgbClr val="974707"/>
                </a:solidFill>
                <a:uFill>
                  <a:solidFill>
                    <a:srgbClr val="974707"/>
                  </a:solidFill>
                </a:uFill>
                <a:latin typeface="Arial"/>
                <a:cs typeface="Arial"/>
              </a:rPr>
              <a:t> </a:t>
            </a:r>
            <a:r>
              <a:rPr sz="1800" u="sng" spc="-35" dirty="0">
                <a:solidFill>
                  <a:srgbClr val="974707"/>
                </a:solidFill>
                <a:uFill>
                  <a:solidFill>
                    <a:srgbClr val="974707"/>
                  </a:solidFill>
                </a:uFill>
                <a:latin typeface="Arial"/>
                <a:cs typeface="Arial"/>
              </a:rPr>
              <a:t>tài</a:t>
            </a:r>
            <a:r>
              <a:rPr sz="1800" spc="-35" dirty="0">
                <a:solidFill>
                  <a:srgbClr val="974707"/>
                </a:solidFill>
                <a:latin typeface="Tahoma"/>
                <a:cs typeface="Tahoma"/>
              </a:rPr>
              <a:t>:</a:t>
            </a:r>
            <a:endParaRPr sz="1800">
              <a:latin typeface="Tahoma"/>
              <a:cs typeface="Tahoma"/>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029" y="180084"/>
            <a:ext cx="990600" cy="1036953"/>
          </a:xfrm>
          <a:prstGeom prst="rect">
            <a:avLst/>
          </a:prstGeom>
        </p:spPr>
      </p:pic>
      <p:sp>
        <p:nvSpPr>
          <p:cNvPr id="15" name="TextBox 14"/>
          <p:cNvSpPr txBox="1"/>
          <p:nvPr/>
        </p:nvSpPr>
        <p:spPr>
          <a:xfrm>
            <a:off x="1217749" y="513894"/>
            <a:ext cx="2223686"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BÁO CÁO ĐỒ ÁN 1</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5051"/>
            <a:ext cx="5076190" cy="574040"/>
          </a:xfrm>
          <a:prstGeom prst="rect">
            <a:avLst/>
          </a:prstGeom>
        </p:spPr>
        <p:txBody>
          <a:bodyPr vert="horz" wrap="square" lIns="0" tIns="12700" rIns="0" bIns="0" rtlCol="0">
            <a:spAutoFit/>
          </a:bodyPr>
          <a:lstStyle/>
          <a:p>
            <a:pPr marL="12700">
              <a:lnSpc>
                <a:spcPct val="100000"/>
              </a:lnSpc>
              <a:spcBef>
                <a:spcPts val="100"/>
              </a:spcBef>
            </a:pPr>
            <a:r>
              <a:rPr sz="3600" spc="135" dirty="0">
                <a:latin typeface="Tahoma"/>
                <a:cs typeface="Tahoma"/>
              </a:rPr>
              <a:t>Mô </a:t>
            </a:r>
            <a:r>
              <a:rPr sz="3600" spc="-75" dirty="0">
                <a:latin typeface="Tahoma"/>
                <a:cs typeface="Tahoma"/>
              </a:rPr>
              <a:t>hình </a:t>
            </a:r>
            <a:r>
              <a:rPr sz="3600" spc="-155" dirty="0">
                <a:latin typeface="Tahoma"/>
                <a:cs typeface="Tahoma"/>
              </a:rPr>
              <a:t>Entity</a:t>
            </a:r>
            <a:r>
              <a:rPr sz="3600" spc="-330" dirty="0">
                <a:latin typeface="Tahoma"/>
                <a:cs typeface="Tahoma"/>
              </a:rPr>
              <a:t> </a:t>
            </a:r>
            <a:r>
              <a:rPr sz="3600" spc="-90" dirty="0">
                <a:latin typeface="Tahoma"/>
                <a:cs typeface="Tahoma"/>
              </a:rPr>
              <a:t>Framework</a:t>
            </a:r>
            <a:endParaRPr sz="3600">
              <a:latin typeface="Tahoma"/>
              <a:cs typeface="Tahoma"/>
            </a:endParaRPr>
          </a:p>
        </p:txBody>
      </p:sp>
      <p:sp>
        <p:nvSpPr>
          <p:cNvPr id="3" name="object 3"/>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57200"/>
            <a:ext cx="304800" cy="762000"/>
          </a:xfrm>
          <a:custGeom>
            <a:avLst/>
            <a:gdLst/>
            <a:ahLst/>
            <a:cxnLst/>
            <a:rect l="l" t="t" r="r" b="b"/>
            <a:pathLst>
              <a:path w="304800" h="762000">
                <a:moveTo>
                  <a:pt x="0" y="762000"/>
                </a:moveTo>
                <a:lnTo>
                  <a:pt x="304800" y="762000"/>
                </a:lnTo>
                <a:lnTo>
                  <a:pt x="304800" y="0"/>
                </a:lnTo>
                <a:lnTo>
                  <a:pt x="0" y="0"/>
                </a:lnTo>
                <a:lnTo>
                  <a:pt x="0" y="762000"/>
                </a:lnTo>
                <a:close/>
              </a:path>
            </a:pathLst>
          </a:custGeom>
          <a:solidFill>
            <a:srgbClr val="30859C"/>
          </a:solidFill>
        </p:spPr>
        <p:txBody>
          <a:bodyPr wrap="square" lIns="0" tIns="0" rIns="0" bIns="0" rtlCol="0"/>
          <a:lstStyle/>
          <a:p>
            <a:endParaRPr/>
          </a:p>
        </p:txBody>
      </p:sp>
      <p:sp>
        <p:nvSpPr>
          <p:cNvPr id="5" name="object 5"/>
          <p:cNvSpPr/>
          <p:nvPr/>
        </p:nvSpPr>
        <p:spPr>
          <a:xfrm>
            <a:off x="2689860" y="1638300"/>
            <a:ext cx="3764279" cy="48387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5051"/>
            <a:ext cx="5564505" cy="574040"/>
          </a:xfrm>
          <a:prstGeom prst="rect">
            <a:avLst/>
          </a:prstGeom>
        </p:spPr>
        <p:txBody>
          <a:bodyPr vert="horz" wrap="square" lIns="0" tIns="12700" rIns="0" bIns="0" rtlCol="0">
            <a:spAutoFit/>
          </a:bodyPr>
          <a:lstStyle/>
          <a:p>
            <a:pPr marL="12700">
              <a:lnSpc>
                <a:spcPct val="100000"/>
              </a:lnSpc>
              <a:spcBef>
                <a:spcPts val="100"/>
              </a:spcBef>
            </a:pPr>
            <a:r>
              <a:rPr sz="3600" spc="-340" dirty="0"/>
              <a:t>Lý </a:t>
            </a:r>
            <a:r>
              <a:rPr sz="3600" spc="-30" dirty="0"/>
              <a:t>do </a:t>
            </a:r>
            <a:r>
              <a:rPr sz="3600" spc="-130" dirty="0"/>
              <a:t>chọn </a:t>
            </a:r>
            <a:r>
              <a:rPr sz="3600" spc="-145" dirty="0"/>
              <a:t>Entity</a:t>
            </a:r>
            <a:r>
              <a:rPr sz="3600" spc="-70" dirty="0"/>
              <a:t> </a:t>
            </a:r>
            <a:r>
              <a:rPr sz="3600" spc="-120" dirty="0"/>
              <a:t>Framework</a:t>
            </a:r>
            <a:endParaRPr sz="3600"/>
          </a:p>
        </p:txBody>
      </p:sp>
      <p:sp>
        <p:nvSpPr>
          <p:cNvPr id="3" name="object 3"/>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57200"/>
            <a:ext cx="304800" cy="762000"/>
          </a:xfrm>
          <a:custGeom>
            <a:avLst/>
            <a:gdLst/>
            <a:ahLst/>
            <a:cxnLst/>
            <a:rect l="l" t="t" r="r" b="b"/>
            <a:pathLst>
              <a:path w="304800" h="762000">
                <a:moveTo>
                  <a:pt x="0" y="762000"/>
                </a:moveTo>
                <a:lnTo>
                  <a:pt x="304800" y="762000"/>
                </a:lnTo>
                <a:lnTo>
                  <a:pt x="304800" y="0"/>
                </a:lnTo>
                <a:lnTo>
                  <a:pt x="0" y="0"/>
                </a:lnTo>
                <a:lnTo>
                  <a:pt x="0" y="762000"/>
                </a:lnTo>
                <a:close/>
              </a:path>
            </a:pathLst>
          </a:custGeom>
          <a:solidFill>
            <a:srgbClr val="30859C"/>
          </a:solidFill>
        </p:spPr>
        <p:txBody>
          <a:bodyPr wrap="square" lIns="0" tIns="0" rIns="0" bIns="0" rtlCol="0"/>
          <a:lstStyle/>
          <a:p>
            <a:endParaRPr/>
          </a:p>
        </p:txBody>
      </p:sp>
      <p:sp>
        <p:nvSpPr>
          <p:cNvPr id="5" name="object 5"/>
          <p:cNvSpPr txBox="1">
            <a:spLocks noGrp="1"/>
          </p:cNvSpPr>
          <p:nvPr>
            <p:ph type="body" idx="1"/>
          </p:nvPr>
        </p:nvSpPr>
        <p:spPr>
          <a:xfrm>
            <a:off x="459739" y="1794129"/>
            <a:ext cx="8224520" cy="2966838"/>
          </a:xfrm>
          <a:prstGeom prst="rect">
            <a:avLst/>
          </a:prstGeom>
        </p:spPr>
        <p:txBody>
          <a:bodyPr vert="horz" wrap="square" lIns="0" tIns="12065" rIns="0" bIns="0" rtlCol="0">
            <a:spAutoFit/>
          </a:bodyPr>
          <a:lstStyle/>
          <a:p>
            <a:pPr marL="546100" indent="-457834">
              <a:lnSpc>
                <a:spcPct val="100000"/>
              </a:lnSpc>
              <a:spcBef>
                <a:spcPts val="95"/>
              </a:spcBef>
              <a:buFont typeface="Wingdings"/>
              <a:buChar char=""/>
              <a:tabLst>
                <a:tab pos="546100" algn="l"/>
                <a:tab pos="546735" algn="l"/>
              </a:tabLst>
            </a:pPr>
            <a:r>
              <a:rPr sz="2400" dirty="0"/>
              <a:t>Rút ngắn được thời gian phát triển ứng dụng.</a:t>
            </a:r>
          </a:p>
          <a:p>
            <a:pPr marL="546100" indent="-457834">
              <a:lnSpc>
                <a:spcPct val="100000"/>
              </a:lnSpc>
              <a:buFont typeface="Wingdings"/>
              <a:buChar char=""/>
              <a:tabLst>
                <a:tab pos="546100" algn="l"/>
                <a:tab pos="546735" algn="l"/>
              </a:tabLst>
            </a:pPr>
            <a:r>
              <a:rPr sz="2400" dirty="0"/>
              <a:t>Các ứng dụng sẽ thoát khỏi việc phụ thuộc quá nhiều vào mô hình lưu trữ.</a:t>
            </a:r>
          </a:p>
          <a:p>
            <a:pPr marL="546100" marR="6985" indent="-457834">
              <a:lnSpc>
                <a:spcPct val="100000"/>
              </a:lnSpc>
              <a:buFont typeface="Wingdings"/>
              <a:buChar char=""/>
              <a:tabLst>
                <a:tab pos="546100" algn="l"/>
                <a:tab pos="546735" algn="l"/>
              </a:tabLst>
            </a:pPr>
            <a:r>
              <a:rPr sz="2400" dirty="0"/>
              <a:t>Việc thay đổi ánh xạ giữa mô hình đối tượng và cấu trúc lưu trữ có thể  được thực hiện dễ dàng.</a:t>
            </a:r>
          </a:p>
          <a:p>
            <a:pPr marL="546100" indent="-457834">
              <a:lnSpc>
                <a:spcPct val="100000"/>
              </a:lnSpc>
              <a:buFont typeface="Wingdings"/>
              <a:buChar char=""/>
              <a:tabLst>
                <a:tab pos="546100" algn="l"/>
                <a:tab pos="546735" algn="l"/>
              </a:tabLst>
            </a:pPr>
            <a:r>
              <a:rPr sz="2400" dirty="0"/>
              <a:t>Khai thác tốt việc sử dụng LINQ.</a:t>
            </a:r>
          </a:p>
          <a:p>
            <a:pPr marL="546100" marR="5080" indent="-457834">
              <a:lnSpc>
                <a:spcPct val="100000"/>
              </a:lnSpc>
              <a:buFont typeface="Wingdings"/>
              <a:buChar char=""/>
              <a:tabLst>
                <a:tab pos="546100" algn="l"/>
                <a:tab pos="546735" algn="l"/>
              </a:tabLst>
            </a:pPr>
            <a:r>
              <a:rPr sz="2400" dirty="0"/>
              <a:t>Entity Framework có thể làm việc với nhiều cơ sở dữ liệu khác nhau  (Microsoft SQL Server, Oracle, DB2)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981200"/>
            <a:ext cx="762000" cy="2308860"/>
          </a:xfrm>
          <a:custGeom>
            <a:avLst/>
            <a:gdLst/>
            <a:ahLst/>
            <a:cxnLst/>
            <a:rect l="l" t="t" r="r" b="b"/>
            <a:pathLst>
              <a:path w="762000" h="2308860">
                <a:moveTo>
                  <a:pt x="0" y="2308860"/>
                </a:moveTo>
                <a:lnTo>
                  <a:pt x="762000" y="2308860"/>
                </a:lnTo>
                <a:lnTo>
                  <a:pt x="762000" y="0"/>
                </a:lnTo>
                <a:lnTo>
                  <a:pt x="0" y="0"/>
                </a:lnTo>
                <a:lnTo>
                  <a:pt x="0" y="2308860"/>
                </a:lnTo>
                <a:close/>
              </a:path>
            </a:pathLst>
          </a:custGeom>
          <a:solidFill>
            <a:srgbClr val="E36C09"/>
          </a:solidFill>
        </p:spPr>
        <p:txBody>
          <a:bodyPr wrap="square" lIns="0" tIns="0" rIns="0" bIns="0" rtlCol="0"/>
          <a:lstStyle/>
          <a:p>
            <a:endParaRPr/>
          </a:p>
        </p:txBody>
      </p:sp>
      <p:sp>
        <p:nvSpPr>
          <p:cNvPr id="4" name="object 4"/>
          <p:cNvSpPr txBox="1">
            <a:spLocks noGrp="1"/>
          </p:cNvSpPr>
          <p:nvPr>
            <p:ph type="title"/>
          </p:nvPr>
        </p:nvSpPr>
        <p:spPr>
          <a:xfrm>
            <a:off x="1789557" y="1991690"/>
            <a:ext cx="5488305" cy="2210435"/>
          </a:xfrm>
          <a:prstGeom prst="rect">
            <a:avLst/>
          </a:prstGeom>
        </p:spPr>
        <p:txBody>
          <a:bodyPr vert="horz" wrap="square" lIns="0" tIns="12700" rIns="0" bIns="0" rtlCol="0">
            <a:spAutoFit/>
          </a:bodyPr>
          <a:lstStyle/>
          <a:p>
            <a:pPr marL="1270" algn="ctr">
              <a:lnSpc>
                <a:spcPts val="11480"/>
              </a:lnSpc>
              <a:spcBef>
                <a:spcPts val="100"/>
              </a:spcBef>
            </a:pPr>
            <a:r>
              <a:rPr sz="9600" spc="-1395" dirty="0">
                <a:solidFill>
                  <a:srgbClr val="E36C09"/>
                </a:solidFill>
              </a:rPr>
              <a:t>3</a:t>
            </a:r>
            <a:endParaRPr sz="9600"/>
          </a:p>
          <a:p>
            <a:pPr algn="ctr">
              <a:lnSpc>
                <a:spcPts val="5720"/>
              </a:lnSpc>
            </a:pPr>
            <a:r>
              <a:rPr sz="4800" spc="125" dirty="0">
                <a:solidFill>
                  <a:srgbClr val="252525"/>
                </a:solidFill>
              </a:rPr>
              <a:t>Nội </a:t>
            </a:r>
            <a:r>
              <a:rPr sz="4800" spc="-95" dirty="0">
                <a:solidFill>
                  <a:srgbClr val="252525"/>
                </a:solidFill>
              </a:rPr>
              <a:t>dung </a:t>
            </a:r>
            <a:r>
              <a:rPr sz="4800" spc="-110" dirty="0">
                <a:solidFill>
                  <a:srgbClr val="252525"/>
                </a:solidFill>
              </a:rPr>
              <a:t>nghiên</a:t>
            </a:r>
            <a:r>
              <a:rPr sz="4800" spc="40" dirty="0">
                <a:solidFill>
                  <a:srgbClr val="252525"/>
                </a:solidFill>
              </a:rPr>
              <a:t> </a:t>
            </a:r>
            <a:r>
              <a:rPr sz="4800" spc="-360" dirty="0">
                <a:solidFill>
                  <a:srgbClr val="252525"/>
                </a:solidFill>
              </a:rPr>
              <a:t>cứu</a:t>
            </a:r>
            <a:endParaRPr sz="4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5051"/>
            <a:ext cx="2973705" cy="574040"/>
          </a:xfrm>
          <a:prstGeom prst="rect">
            <a:avLst/>
          </a:prstGeom>
        </p:spPr>
        <p:txBody>
          <a:bodyPr vert="horz" wrap="square" lIns="0" tIns="12700" rIns="0" bIns="0" rtlCol="0">
            <a:spAutoFit/>
          </a:bodyPr>
          <a:lstStyle/>
          <a:p>
            <a:pPr marL="12700">
              <a:lnSpc>
                <a:spcPct val="100000"/>
              </a:lnSpc>
              <a:spcBef>
                <a:spcPts val="100"/>
              </a:spcBef>
            </a:pPr>
            <a:r>
              <a:rPr sz="3600" dirty="0"/>
              <a:t>Mô </a:t>
            </a:r>
            <a:r>
              <a:rPr sz="3600" spc="-70" dirty="0"/>
              <a:t>tả </a:t>
            </a:r>
            <a:r>
              <a:rPr sz="3600" spc="-185" dirty="0"/>
              <a:t>hệ</a:t>
            </a:r>
            <a:r>
              <a:rPr sz="3600" spc="125" dirty="0"/>
              <a:t> </a:t>
            </a:r>
            <a:r>
              <a:rPr sz="3600" spc="-90" dirty="0"/>
              <a:t>thống</a:t>
            </a:r>
            <a:endParaRPr sz="3600"/>
          </a:p>
        </p:txBody>
      </p:sp>
      <p:sp>
        <p:nvSpPr>
          <p:cNvPr id="3" name="object 3"/>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57200"/>
            <a:ext cx="304800" cy="762000"/>
          </a:xfrm>
          <a:custGeom>
            <a:avLst/>
            <a:gdLst/>
            <a:ahLst/>
            <a:cxnLst/>
            <a:rect l="l" t="t" r="r" b="b"/>
            <a:pathLst>
              <a:path w="304800" h="762000">
                <a:moveTo>
                  <a:pt x="0" y="762000"/>
                </a:moveTo>
                <a:lnTo>
                  <a:pt x="304800" y="762000"/>
                </a:lnTo>
                <a:lnTo>
                  <a:pt x="304800" y="0"/>
                </a:lnTo>
                <a:lnTo>
                  <a:pt x="0" y="0"/>
                </a:lnTo>
                <a:lnTo>
                  <a:pt x="0" y="762000"/>
                </a:lnTo>
                <a:close/>
              </a:path>
            </a:pathLst>
          </a:custGeom>
          <a:solidFill>
            <a:srgbClr val="E36C09"/>
          </a:solidFill>
        </p:spPr>
        <p:txBody>
          <a:bodyPr wrap="square" lIns="0" tIns="0" rIns="0" bIns="0" rtlCol="0"/>
          <a:lstStyle/>
          <a:p>
            <a:endParaRPr/>
          </a:p>
        </p:txBody>
      </p:sp>
      <p:sp>
        <p:nvSpPr>
          <p:cNvPr id="5" name="object 5"/>
          <p:cNvSpPr/>
          <p:nvPr/>
        </p:nvSpPr>
        <p:spPr>
          <a:xfrm>
            <a:off x="7382256" y="3869435"/>
            <a:ext cx="1618488" cy="1466088"/>
          </a:xfrm>
          <a:prstGeom prst="rect">
            <a:avLst/>
          </a:prstGeom>
          <a:blipFill>
            <a:blip r:embed="rId3" cstate="print"/>
            <a:stretch>
              <a:fillRect/>
            </a:stretch>
          </a:blipFill>
        </p:spPr>
        <p:txBody>
          <a:bodyPr wrap="square" lIns="0" tIns="0" rIns="0" bIns="0" rtlCol="0"/>
          <a:lstStyle/>
          <a:p>
            <a:endParaRPr sz="1400"/>
          </a:p>
        </p:txBody>
      </p:sp>
      <p:sp>
        <p:nvSpPr>
          <p:cNvPr id="6" name="object 6"/>
          <p:cNvSpPr/>
          <p:nvPr/>
        </p:nvSpPr>
        <p:spPr>
          <a:xfrm>
            <a:off x="7429500" y="3893820"/>
            <a:ext cx="1524000" cy="1371600"/>
          </a:xfrm>
          <a:custGeom>
            <a:avLst/>
            <a:gdLst/>
            <a:ahLst/>
            <a:cxnLst/>
            <a:rect l="l" t="t" r="r" b="b"/>
            <a:pathLst>
              <a:path w="1524000" h="1371600">
                <a:moveTo>
                  <a:pt x="1295400" y="0"/>
                </a:moveTo>
                <a:lnTo>
                  <a:pt x="228600" y="0"/>
                </a:lnTo>
                <a:lnTo>
                  <a:pt x="182533" y="4644"/>
                </a:lnTo>
                <a:lnTo>
                  <a:pt x="139624" y="17966"/>
                </a:lnTo>
                <a:lnTo>
                  <a:pt x="100793" y="39045"/>
                </a:lnTo>
                <a:lnTo>
                  <a:pt x="66960" y="66960"/>
                </a:lnTo>
                <a:lnTo>
                  <a:pt x="39045" y="100793"/>
                </a:lnTo>
                <a:lnTo>
                  <a:pt x="17966" y="139624"/>
                </a:lnTo>
                <a:lnTo>
                  <a:pt x="4644" y="182533"/>
                </a:lnTo>
                <a:lnTo>
                  <a:pt x="0" y="228599"/>
                </a:lnTo>
                <a:lnTo>
                  <a:pt x="0" y="1142999"/>
                </a:lnTo>
                <a:lnTo>
                  <a:pt x="4644" y="1189066"/>
                </a:lnTo>
                <a:lnTo>
                  <a:pt x="17966" y="1231975"/>
                </a:lnTo>
                <a:lnTo>
                  <a:pt x="39045" y="1270806"/>
                </a:lnTo>
                <a:lnTo>
                  <a:pt x="66960" y="1304639"/>
                </a:lnTo>
                <a:lnTo>
                  <a:pt x="100793" y="1332554"/>
                </a:lnTo>
                <a:lnTo>
                  <a:pt x="139624" y="1353633"/>
                </a:lnTo>
                <a:lnTo>
                  <a:pt x="182533" y="1366955"/>
                </a:lnTo>
                <a:lnTo>
                  <a:pt x="228600" y="1371599"/>
                </a:lnTo>
                <a:lnTo>
                  <a:pt x="1295400" y="1371599"/>
                </a:lnTo>
                <a:lnTo>
                  <a:pt x="1341466" y="1366955"/>
                </a:lnTo>
                <a:lnTo>
                  <a:pt x="1384375" y="1353633"/>
                </a:lnTo>
                <a:lnTo>
                  <a:pt x="1423206" y="1332554"/>
                </a:lnTo>
                <a:lnTo>
                  <a:pt x="1457039" y="1304639"/>
                </a:lnTo>
                <a:lnTo>
                  <a:pt x="1484954" y="1270806"/>
                </a:lnTo>
                <a:lnTo>
                  <a:pt x="1506033" y="1231975"/>
                </a:lnTo>
                <a:lnTo>
                  <a:pt x="1519355" y="1189066"/>
                </a:lnTo>
                <a:lnTo>
                  <a:pt x="1524000" y="1142999"/>
                </a:lnTo>
                <a:lnTo>
                  <a:pt x="1524000" y="228599"/>
                </a:lnTo>
                <a:lnTo>
                  <a:pt x="1519355" y="182533"/>
                </a:lnTo>
                <a:lnTo>
                  <a:pt x="1506033" y="139624"/>
                </a:lnTo>
                <a:lnTo>
                  <a:pt x="1484954" y="100793"/>
                </a:lnTo>
                <a:lnTo>
                  <a:pt x="1457039" y="66960"/>
                </a:lnTo>
                <a:lnTo>
                  <a:pt x="1423206" y="39045"/>
                </a:lnTo>
                <a:lnTo>
                  <a:pt x="1384375" y="17966"/>
                </a:lnTo>
                <a:lnTo>
                  <a:pt x="1341466" y="4644"/>
                </a:lnTo>
                <a:lnTo>
                  <a:pt x="1295400" y="0"/>
                </a:lnTo>
                <a:close/>
              </a:path>
            </a:pathLst>
          </a:custGeom>
          <a:solidFill>
            <a:srgbClr val="6F2F9F"/>
          </a:solidFill>
        </p:spPr>
        <p:txBody>
          <a:bodyPr wrap="square" lIns="0" tIns="0" rIns="0" bIns="0" rtlCol="0"/>
          <a:lstStyle/>
          <a:p>
            <a:endParaRPr sz="1400"/>
          </a:p>
        </p:txBody>
      </p:sp>
      <p:sp>
        <p:nvSpPr>
          <p:cNvPr id="7" name="object 7"/>
          <p:cNvSpPr/>
          <p:nvPr/>
        </p:nvSpPr>
        <p:spPr>
          <a:xfrm>
            <a:off x="7429500" y="3893820"/>
            <a:ext cx="1524000" cy="1371600"/>
          </a:xfrm>
          <a:custGeom>
            <a:avLst/>
            <a:gdLst/>
            <a:ahLst/>
            <a:cxnLst/>
            <a:rect l="l" t="t" r="r" b="b"/>
            <a:pathLst>
              <a:path w="1524000" h="1371600">
                <a:moveTo>
                  <a:pt x="0" y="228599"/>
                </a:moveTo>
                <a:lnTo>
                  <a:pt x="4644" y="182533"/>
                </a:lnTo>
                <a:lnTo>
                  <a:pt x="17966" y="139624"/>
                </a:lnTo>
                <a:lnTo>
                  <a:pt x="39045" y="100793"/>
                </a:lnTo>
                <a:lnTo>
                  <a:pt x="66960" y="66960"/>
                </a:lnTo>
                <a:lnTo>
                  <a:pt x="100793" y="39045"/>
                </a:lnTo>
                <a:lnTo>
                  <a:pt x="139624" y="17966"/>
                </a:lnTo>
                <a:lnTo>
                  <a:pt x="182533" y="4644"/>
                </a:lnTo>
                <a:lnTo>
                  <a:pt x="228600" y="0"/>
                </a:lnTo>
                <a:lnTo>
                  <a:pt x="1295400" y="0"/>
                </a:lnTo>
                <a:lnTo>
                  <a:pt x="1341466" y="4644"/>
                </a:lnTo>
                <a:lnTo>
                  <a:pt x="1384375" y="17966"/>
                </a:lnTo>
                <a:lnTo>
                  <a:pt x="1423206" y="39045"/>
                </a:lnTo>
                <a:lnTo>
                  <a:pt x="1457039" y="66960"/>
                </a:lnTo>
                <a:lnTo>
                  <a:pt x="1484954" y="100793"/>
                </a:lnTo>
                <a:lnTo>
                  <a:pt x="1506033" y="139624"/>
                </a:lnTo>
                <a:lnTo>
                  <a:pt x="1519355" y="182533"/>
                </a:lnTo>
                <a:lnTo>
                  <a:pt x="1524000" y="228599"/>
                </a:lnTo>
                <a:lnTo>
                  <a:pt x="1524000" y="1142999"/>
                </a:lnTo>
                <a:lnTo>
                  <a:pt x="1519355" y="1189066"/>
                </a:lnTo>
                <a:lnTo>
                  <a:pt x="1506033" y="1231975"/>
                </a:lnTo>
                <a:lnTo>
                  <a:pt x="1484954" y="1270806"/>
                </a:lnTo>
                <a:lnTo>
                  <a:pt x="1457039" y="1304639"/>
                </a:lnTo>
                <a:lnTo>
                  <a:pt x="1423206" y="1332554"/>
                </a:lnTo>
                <a:lnTo>
                  <a:pt x="1384375" y="1353633"/>
                </a:lnTo>
                <a:lnTo>
                  <a:pt x="1341466" y="1366955"/>
                </a:lnTo>
                <a:lnTo>
                  <a:pt x="1295400" y="1371599"/>
                </a:lnTo>
                <a:lnTo>
                  <a:pt x="228600" y="1371599"/>
                </a:lnTo>
                <a:lnTo>
                  <a:pt x="182533" y="1366955"/>
                </a:lnTo>
                <a:lnTo>
                  <a:pt x="139624" y="1353633"/>
                </a:lnTo>
                <a:lnTo>
                  <a:pt x="100793" y="1332554"/>
                </a:lnTo>
                <a:lnTo>
                  <a:pt x="66960" y="1304639"/>
                </a:lnTo>
                <a:lnTo>
                  <a:pt x="39045" y="1270806"/>
                </a:lnTo>
                <a:lnTo>
                  <a:pt x="17966" y="1231975"/>
                </a:lnTo>
                <a:lnTo>
                  <a:pt x="4644" y="1189066"/>
                </a:lnTo>
                <a:lnTo>
                  <a:pt x="0" y="1142999"/>
                </a:lnTo>
                <a:lnTo>
                  <a:pt x="0" y="228599"/>
                </a:lnTo>
                <a:close/>
              </a:path>
            </a:pathLst>
          </a:custGeom>
          <a:ln w="9144">
            <a:solidFill>
              <a:srgbClr val="6F2F9F"/>
            </a:solidFill>
          </a:ln>
        </p:spPr>
        <p:txBody>
          <a:bodyPr wrap="square" lIns="0" tIns="0" rIns="0" bIns="0" rtlCol="0"/>
          <a:lstStyle/>
          <a:p>
            <a:endParaRPr sz="1400"/>
          </a:p>
        </p:txBody>
      </p:sp>
      <p:sp>
        <p:nvSpPr>
          <p:cNvPr id="8" name="object 8"/>
          <p:cNvSpPr txBox="1"/>
          <p:nvPr/>
        </p:nvSpPr>
        <p:spPr>
          <a:xfrm>
            <a:off x="7774305" y="4147221"/>
            <a:ext cx="1066800" cy="566822"/>
          </a:xfrm>
          <a:prstGeom prst="rect">
            <a:avLst/>
          </a:prstGeom>
        </p:spPr>
        <p:txBody>
          <a:bodyPr vert="horz" wrap="square" lIns="0" tIns="12700" rIns="0" bIns="0" rtlCol="0">
            <a:spAutoFit/>
          </a:bodyPr>
          <a:lstStyle/>
          <a:p>
            <a:pPr marL="12700">
              <a:lnSpc>
                <a:spcPct val="100000"/>
              </a:lnSpc>
              <a:spcBef>
                <a:spcPts val="100"/>
              </a:spcBef>
            </a:pPr>
            <a:r>
              <a:rPr b="1" dirty="0" smtClean="0">
                <a:solidFill>
                  <a:srgbClr val="FFFFFF"/>
                </a:solidFill>
                <a:latin typeface="Arial"/>
                <a:cs typeface="Arial"/>
              </a:rPr>
              <a:t>KHÁCH</a:t>
            </a:r>
            <a:endParaRPr dirty="0">
              <a:latin typeface="Arial"/>
              <a:cs typeface="Arial"/>
            </a:endParaRPr>
          </a:p>
          <a:p>
            <a:pPr marL="56515">
              <a:lnSpc>
                <a:spcPct val="100000"/>
              </a:lnSpc>
              <a:spcBef>
                <a:spcPts val="5"/>
              </a:spcBef>
            </a:pPr>
            <a:r>
              <a:rPr b="1" dirty="0">
                <a:solidFill>
                  <a:srgbClr val="FFFFFF"/>
                </a:solidFill>
                <a:latin typeface="Arial"/>
                <a:cs typeface="Arial"/>
              </a:rPr>
              <a:t>HÀNG</a:t>
            </a:r>
            <a:endParaRPr dirty="0">
              <a:latin typeface="Arial"/>
              <a:cs typeface="Arial"/>
            </a:endParaRPr>
          </a:p>
        </p:txBody>
      </p:sp>
      <p:sp>
        <p:nvSpPr>
          <p:cNvPr id="9" name="object 9"/>
          <p:cNvSpPr/>
          <p:nvPr/>
        </p:nvSpPr>
        <p:spPr>
          <a:xfrm>
            <a:off x="3343655" y="1584960"/>
            <a:ext cx="2151888" cy="780288"/>
          </a:xfrm>
          <a:prstGeom prst="rect">
            <a:avLst/>
          </a:prstGeom>
          <a:blipFill>
            <a:blip r:embed="rId4" cstate="print"/>
            <a:stretch>
              <a:fillRect/>
            </a:stretch>
          </a:blipFill>
        </p:spPr>
        <p:txBody>
          <a:bodyPr wrap="square" lIns="0" tIns="0" rIns="0" bIns="0" rtlCol="0"/>
          <a:lstStyle/>
          <a:p>
            <a:endParaRPr sz="1400"/>
          </a:p>
        </p:txBody>
      </p:sp>
      <p:sp>
        <p:nvSpPr>
          <p:cNvPr id="10" name="object 10"/>
          <p:cNvSpPr/>
          <p:nvPr/>
        </p:nvSpPr>
        <p:spPr>
          <a:xfrm>
            <a:off x="3854196" y="1589532"/>
            <a:ext cx="1127760" cy="839724"/>
          </a:xfrm>
          <a:prstGeom prst="rect">
            <a:avLst/>
          </a:prstGeom>
          <a:blipFill>
            <a:blip r:embed="rId5" cstate="print"/>
            <a:stretch>
              <a:fillRect/>
            </a:stretch>
          </a:blipFill>
        </p:spPr>
        <p:txBody>
          <a:bodyPr wrap="square" lIns="0" tIns="0" rIns="0" bIns="0" rtlCol="0"/>
          <a:lstStyle/>
          <a:p>
            <a:endParaRPr sz="1400"/>
          </a:p>
        </p:txBody>
      </p:sp>
      <p:sp>
        <p:nvSpPr>
          <p:cNvPr id="11" name="object 11"/>
          <p:cNvSpPr/>
          <p:nvPr/>
        </p:nvSpPr>
        <p:spPr>
          <a:xfrm>
            <a:off x="3389376" y="1609343"/>
            <a:ext cx="2057400" cy="685800"/>
          </a:xfrm>
          <a:custGeom>
            <a:avLst/>
            <a:gdLst/>
            <a:ahLst/>
            <a:cxnLst/>
            <a:rect l="l" t="t" r="r" b="b"/>
            <a:pathLst>
              <a:path w="2057400" h="685800">
                <a:moveTo>
                  <a:pt x="1943100" y="0"/>
                </a:moveTo>
                <a:lnTo>
                  <a:pt x="114300" y="0"/>
                </a:lnTo>
                <a:lnTo>
                  <a:pt x="69812" y="8983"/>
                </a:lnTo>
                <a:lnTo>
                  <a:pt x="33480" y="33480"/>
                </a:lnTo>
                <a:lnTo>
                  <a:pt x="8983" y="69812"/>
                </a:lnTo>
                <a:lnTo>
                  <a:pt x="0" y="114300"/>
                </a:lnTo>
                <a:lnTo>
                  <a:pt x="0" y="571500"/>
                </a:lnTo>
                <a:lnTo>
                  <a:pt x="8983" y="615987"/>
                </a:lnTo>
                <a:lnTo>
                  <a:pt x="33480" y="652319"/>
                </a:lnTo>
                <a:lnTo>
                  <a:pt x="69812" y="676816"/>
                </a:lnTo>
                <a:lnTo>
                  <a:pt x="114300" y="685800"/>
                </a:lnTo>
                <a:lnTo>
                  <a:pt x="1943100" y="685800"/>
                </a:lnTo>
                <a:lnTo>
                  <a:pt x="1987587" y="676816"/>
                </a:lnTo>
                <a:lnTo>
                  <a:pt x="2023919" y="652319"/>
                </a:lnTo>
                <a:lnTo>
                  <a:pt x="2048416" y="615987"/>
                </a:lnTo>
                <a:lnTo>
                  <a:pt x="2057400" y="571500"/>
                </a:lnTo>
                <a:lnTo>
                  <a:pt x="2057400" y="114300"/>
                </a:lnTo>
                <a:lnTo>
                  <a:pt x="2048416" y="69812"/>
                </a:lnTo>
                <a:lnTo>
                  <a:pt x="2023919" y="33480"/>
                </a:lnTo>
                <a:lnTo>
                  <a:pt x="1987587" y="8983"/>
                </a:lnTo>
                <a:lnTo>
                  <a:pt x="1943100" y="0"/>
                </a:lnTo>
                <a:close/>
              </a:path>
            </a:pathLst>
          </a:custGeom>
          <a:solidFill>
            <a:srgbClr val="006FC0"/>
          </a:solidFill>
        </p:spPr>
        <p:txBody>
          <a:bodyPr wrap="square" lIns="0" tIns="0" rIns="0" bIns="0" rtlCol="0"/>
          <a:lstStyle/>
          <a:p>
            <a:endParaRPr sz="1400"/>
          </a:p>
        </p:txBody>
      </p:sp>
      <p:sp>
        <p:nvSpPr>
          <p:cNvPr id="12" name="object 12"/>
          <p:cNvSpPr/>
          <p:nvPr/>
        </p:nvSpPr>
        <p:spPr>
          <a:xfrm>
            <a:off x="3390900" y="1609344"/>
            <a:ext cx="2057400" cy="685800"/>
          </a:xfrm>
          <a:custGeom>
            <a:avLst/>
            <a:gdLst/>
            <a:ahLst/>
            <a:cxnLst/>
            <a:rect l="l" t="t" r="r" b="b"/>
            <a:pathLst>
              <a:path w="2057400" h="685800">
                <a:moveTo>
                  <a:pt x="0" y="114300"/>
                </a:moveTo>
                <a:lnTo>
                  <a:pt x="8983" y="69812"/>
                </a:lnTo>
                <a:lnTo>
                  <a:pt x="33480" y="33480"/>
                </a:lnTo>
                <a:lnTo>
                  <a:pt x="69812" y="8983"/>
                </a:lnTo>
                <a:lnTo>
                  <a:pt x="114300" y="0"/>
                </a:lnTo>
                <a:lnTo>
                  <a:pt x="1943100" y="0"/>
                </a:lnTo>
                <a:lnTo>
                  <a:pt x="1987587" y="8983"/>
                </a:lnTo>
                <a:lnTo>
                  <a:pt x="2023919" y="33480"/>
                </a:lnTo>
                <a:lnTo>
                  <a:pt x="2048416" y="69812"/>
                </a:lnTo>
                <a:lnTo>
                  <a:pt x="2057400" y="114300"/>
                </a:lnTo>
                <a:lnTo>
                  <a:pt x="2057400" y="571500"/>
                </a:lnTo>
                <a:lnTo>
                  <a:pt x="2048416" y="615987"/>
                </a:lnTo>
                <a:lnTo>
                  <a:pt x="2023919" y="652319"/>
                </a:lnTo>
                <a:lnTo>
                  <a:pt x="1987587" y="676816"/>
                </a:lnTo>
                <a:lnTo>
                  <a:pt x="1943100" y="685800"/>
                </a:lnTo>
                <a:lnTo>
                  <a:pt x="114300" y="685800"/>
                </a:lnTo>
                <a:lnTo>
                  <a:pt x="69812" y="676816"/>
                </a:lnTo>
                <a:lnTo>
                  <a:pt x="33480" y="652319"/>
                </a:lnTo>
                <a:lnTo>
                  <a:pt x="8983" y="615987"/>
                </a:lnTo>
                <a:lnTo>
                  <a:pt x="0" y="571500"/>
                </a:lnTo>
                <a:lnTo>
                  <a:pt x="0" y="114300"/>
                </a:lnTo>
                <a:close/>
              </a:path>
            </a:pathLst>
          </a:custGeom>
          <a:ln w="9144">
            <a:solidFill>
              <a:srgbClr val="006FC0"/>
            </a:solidFill>
          </a:ln>
        </p:spPr>
        <p:txBody>
          <a:bodyPr wrap="square" lIns="0" tIns="0" rIns="0" bIns="0" rtlCol="0"/>
          <a:lstStyle/>
          <a:p>
            <a:endParaRPr sz="1400"/>
          </a:p>
        </p:txBody>
      </p:sp>
      <p:sp>
        <p:nvSpPr>
          <p:cNvPr id="13" name="object 13"/>
          <p:cNvSpPr txBox="1"/>
          <p:nvPr/>
        </p:nvSpPr>
        <p:spPr>
          <a:xfrm>
            <a:off x="3564821" y="1855421"/>
            <a:ext cx="1777618" cy="228268"/>
          </a:xfrm>
          <a:prstGeom prst="rect">
            <a:avLst/>
          </a:prstGeom>
        </p:spPr>
        <p:txBody>
          <a:bodyPr vert="horz" wrap="square" lIns="0" tIns="12700" rIns="0" bIns="0" rtlCol="0">
            <a:spAutoFit/>
          </a:bodyPr>
          <a:lstStyle/>
          <a:p>
            <a:pPr marL="94615">
              <a:lnSpc>
                <a:spcPct val="100000"/>
              </a:lnSpc>
              <a:spcBef>
                <a:spcPts val="100"/>
              </a:spcBef>
            </a:pPr>
            <a:r>
              <a:rPr sz="1400" b="1" dirty="0" smtClean="0">
                <a:solidFill>
                  <a:srgbClr val="FFFFFF"/>
                </a:solidFill>
                <a:latin typeface="Arial"/>
                <a:cs typeface="Arial"/>
              </a:rPr>
              <a:t>NGƯỜI</a:t>
            </a:r>
            <a:r>
              <a:rPr lang="en-US" sz="1400" dirty="0">
                <a:latin typeface="Arial"/>
                <a:cs typeface="Arial"/>
              </a:rPr>
              <a:t> </a:t>
            </a:r>
            <a:r>
              <a:rPr sz="1400" b="1" dirty="0" smtClean="0">
                <a:solidFill>
                  <a:srgbClr val="FFFFFF"/>
                </a:solidFill>
                <a:latin typeface="Arial"/>
                <a:cs typeface="Arial"/>
              </a:rPr>
              <a:t>QUẢN </a:t>
            </a:r>
            <a:r>
              <a:rPr sz="1400" b="1" dirty="0">
                <a:solidFill>
                  <a:srgbClr val="FFFFFF"/>
                </a:solidFill>
                <a:latin typeface="Arial"/>
                <a:cs typeface="Arial"/>
              </a:rPr>
              <a:t>LÝ</a:t>
            </a:r>
            <a:endParaRPr sz="1400" dirty="0">
              <a:latin typeface="Arial"/>
              <a:cs typeface="Arial"/>
            </a:endParaRPr>
          </a:p>
        </p:txBody>
      </p:sp>
      <p:sp>
        <p:nvSpPr>
          <p:cNvPr id="14" name="object 14"/>
          <p:cNvSpPr/>
          <p:nvPr/>
        </p:nvSpPr>
        <p:spPr>
          <a:xfrm>
            <a:off x="4038600" y="2295905"/>
            <a:ext cx="78105" cy="1597660"/>
          </a:xfrm>
          <a:custGeom>
            <a:avLst/>
            <a:gdLst/>
            <a:ahLst/>
            <a:cxnLst/>
            <a:rect l="l" t="t" r="r" b="b"/>
            <a:pathLst>
              <a:path w="78104" h="1597660">
                <a:moveTo>
                  <a:pt x="25908" y="1519809"/>
                </a:moveTo>
                <a:lnTo>
                  <a:pt x="0" y="1519809"/>
                </a:lnTo>
                <a:lnTo>
                  <a:pt x="38862" y="1597533"/>
                </a:lnTo>
                <a:lnTo>
                  <a:pt x="71247" y="1532763"/>
                </a:lnTo>
                <a:lnTo>
                  <a:pt x="25908" y="1532763"/>
                </a:lnTo>
                <a:lnTo>
                  <a:pt x="25908" y="1519809"/>
                </a:lnTo>
                <a:close/>
              </a:path>
              <a:path w="78104" h="1597660">
                <a:moveTo>
                  <a:pt x="51815" y="0"/>
                </a:moveTo>
                <a:lnTo>
                  <a:pt x="25908" y="0"/>
                </a:lnTo>
                <a:lnTo>
                  <a:pt x="25908" y="1532763"/>
                </a:lnTo>
                <a:lnTo>
                  <a:pt x="51815" y="1532763"/>
                </a:lnTo>
                <a:lnTo>
                  <a:pt x="51815" y="0"/>
                </a:lnTo>
                <a:close/>
              </a:path>
              <a:path w="78104" h="1597660">
                <a:moveTo>
                  <a:pt x="77724" y="1519809"/>
                </a:moveTo>
                <a:lnTo>
                  <a:pt x="51815" y="1519809"/>
                </a:lnTo>
                <a:lnTo>
                  <a:pt x="51815" y="1532763"/>
                </a:lnTo>
                <a:lnTo>
                  <a:pt x="71247" y="1532763"/>
                </a:lnTo>
                <a:lnTo>
                  <a:pt x="77724" y="1519809"/>
                </a:lnTo>
                <a:close/>
              </a:path>
            </a:pathLst>
          </a:custGeom>
          <a:solidFill>
            <a:srgbClr val="001F5F"/>
          </a:solidFill>
        </p:spPr>
        <p:txBody>
          <a:bodyPr wrap="square" lIns="0" tIns="0" rIns="0" bIns="0" rtlCol="0"/>
          <a:lstStyle/>
          <a:p>
            <a:endParaRPr sz="1400"/>
          </a:p>
        </p:txBody>
      </p:sp>
      <p:sp>
        <p:nvSpPr>
          <p:cNvPr id="15" name="object 15"/>
          <p:cNvSpPr/>
          <p:nvPr/>
        </p:nvSpPr>
        <p:spPr>
          <a:xfrm>
            <a:off x="4648200" y="2295905"/>
            <a:ext cx="78105" cy="1597660"/>
          </a:xfrm>
          <a:custGeom>
            <a:avLst/>
            <a:gdLst/>
            <a:ahLst/>
            <a:cxnLst/>
            <a:rect l="l" t="t" r="r" b="b"/>
            <a:pathLst>
              <a:path w="78104" h="1597660">
                <a:moveTo>
                  <a:pt x="51815" y="64770"/>
                </a:moveTo>
                <a:lnTo>
                  <a:pt x="25908" y="64770"/>
                </a:lnTo>
                <a:lnTo>
                  <a:pt x="25908" y="1597533"/>
                </a:lnTo>
                <a:lnTo>
                  <a:pt x="51815" y="1597533"/>
                </a:lnTo>
                <a:lnTo>
                  <a:pt x="51815" y="64770"/>
                </a:lnTo>
                <a:close/>
              </a:path>
              <a:path w="78104" h="1597660">
                <a:moveTo>
                  <a:pt x="38862" y="0"/>
                </a:moveTo>
                <a:lnTo>
                  <a:pt x="0" y="77724"/>
                </a:lnTo>
                <a:lnTo>
                  <a:pt x="25908" y="77724"/>
                </a:lnTo>
                <a:lnTo>
                  <a:pt x="25908" y="64770"/>
                </a:lnTo>
                <a:lnTo>
                  <a:pt x="71247" y="64770"/>
                </a:lnTo>
                <a:lnTo>
                  <a:pt x="38862" y="0"/>
                </a:lnTo>
                <a:close/>
              </a:path>
              <a:path w="78104" h="1597660">
                <a:moveTo>
                  <a:pt x="71247" y="64770"/>
                </a:moveTo>
                <a:lnTo>
                  <a:pt x="51815" y="64770"/>
                </a:lnTo>
                <a:lnTo>
                  <a:pt x="51815" y="77724"/>
                </a:lnTo>
                <a:lnTo>
                  <a:pt x="77724" y="77724"/>
                </a:lnTo>
                <a:lnTo>
                  <a:pt x="71247" y="64770"/>
                </a:lnTo>
                <a:close/>
              </a:path>
            </a:pathLst>
          </a:custGeom>
          <a:solidFill>
            <a:srgbClr val="974707"/>
          </a:solidFill>
        </p:spPr>
        <p:txBody>
          <a:bodyPr wrap="square" lIns="0" tIns="0" rIns="0" bIns="0" rtlCol="0"/>
          <a:lstStyle/>
          <a:p>
            <a:endParaRPr sz="1400"/>
          </a:p>
        </p:txBody>
      </p:sp>
      <p:sp>
        <p:nvSpPr>
          <p:cNvPr id="16" name="object 16"/>
          <p:cNvSpPr/>
          <p:nvPr/>
        </p:nvSpPr>
        <p:spPr>
          <a:xfrm>
            <a:off x="1690877" y="4040251"/>
            <a:ext cx="1676400" cy="120650"/>
          </a:xfrm>
          <a:custGeom>
            <a:avLst/>
            <a:gdLst/>
            <a:ahLst/>
            <a:cxnLst/>
            <a:rect l="l" t="t" r="r" b="b"/>
            <a:pathLst>
              <a:path w="1676400" h="120650">
                <a:moveTo>
                  <a:pt x="102997" y="0"/>
                </a:moveTo>
                <a:lnTo>
                  <a:pt x="0" y="60071"/>
                </a:lnTo>
                <a:lnTo>
                  <a:pt x="102997" y="120142"/>
                </a:lnTo>
                <a:lnTo>
                  <a:pt x="110998" y="118110"/>
                </a:lnTo>
                <a:lnTo>
                  <a:pt x="114554" y="111887"/>
                </a:lnTo>
                <a:lnTo>
                  <a:pt x="118110" y="105791"/>
                </a:lnTo>
                <a:lnTo>
                  <a:pt x="116078" y="97790"/>
                </a:lnTo>
                <a:lnTo>
                  <a:pt x="109855" y="94234"/>
                </a:lnTo>
                <a:lnTo>
                  <a:pt x="73496" y="73025"/>
                </a:lnTo>
                <a:lnTo>
                  <a:pt x="25654" y="73025"/>
                </a:lnTo>
                <a:lnTo>
                  <a:pt x="25654" y="47117"/>
                </a:lnTo>
                <a:lnTo>
                  <a:pt x="73496" y="47117"/>
                </a:lnTo>
                <a:lnTo>
                  <a:pt x="109855" y="25907"/>
                </a:lnTo>
                <a:lnTo>
                  <a:pt x="116078" y="22351"/>
                </a:lnTo>
                <a:lnTo>
                  <a:pt x="118110" y="14350"/>
                </a:lnTo>
                <a:lnTo>
                  <a:pt x="114554" y="8255"/>
                </a:lnTo>
                <a:lnTo>
                  <a:pt x="110998" y="2031"/>
                </a:lnTo>
                <a:lnTo>
                  <a:pt x="102997" y="0"/>
                </a:lnTo>
                <a:close/>
              </a:path>
              <a:path w="1676400" h="120650">
                <a:moveTo>
                  <a:pt x="73496" y="47117"/>
                </a:moveTo>
                <a:lnTo>
                  <a:pt x="25654" y="47117"/>
                </a:lnTo>
                <a:lnTo>
                  <a:pt x="25654" y="73025"/>
                </a:lnTo>
                <a:lnTo>
                  <a:pt x="73496" y="73025"/>
                </a:lnTo>
                <a:lnTo>
                  <a:pt x="70448" y="71247"/>
                </a:lnTo>
                <a:lnTo>
                  <a:pt x="32131" y="71247"/>
                </a:lnTo>
                <a:lnTo>
                  <a:pt x="32131" y="48894"/>
                </a:lnTo>
                <a:lnTo>
                  <a:pt x="70448" y="48894"/>
                </a:lnTo>
                <a:lnTo>
                  <a:pt x="73496" y="47117"/>
                </a:lnTo>
                <a:close/>
              </a:path>
              <a:path w="1676400" h="120650">
                <a:moveTo>
                  <a:pt x="1676400" y="47117"/>
                </a:moveTo>
                <a:lnTo>
                  <a:pt x="73496" y="47117"/>
                </a:lnTo>
                <a:lnTo>
                  <a:pt x="51289" y="60071"/>
                </a:lnTo>
                <a:lnTo>
                  <a:pt x="73496" y="73025"/>
                </a:lnTo>
                <a:lnTo>
                  <a:pt x="1676400" y="73025"/>
                </a:lnTo>
                <a:lnTo>
                  <a:pt x="1676400" y="47117"/>
                </a:lnTo>
                <a:close/>
              </a:path>
              <a:path w="1676400" h="120650">
                <a:moveTo>
                  <a:pt x="32131" y="48894"/>
                </a:moveTo>
                <a:lnTo>
                  <a:pt x="32131" y="71247"/>
                </a:lnTo>
                <a:lnTo>
                  <a:pt x="51289" y="60071"/>
                </a:lnTo>
                <a:lnTo>
                  <a:pt x="32131" y="48894"/>
                </a:lnTo>
                <a:close/>
              </a:path>
              <a:path w="1676400" h="120650">
                <a:moveTo>
                  <a:pt x="51289" y="60071"/>
                </a:moveTo>
                <a:lnTo>
                  <a:pt x="32131" y="71247"/>
                </a:lnTo>
                <a:lnTo>
                  <a:pt x="70448" y="71247"/>
                </a:lnTo>
                <a:lnTo>
                  <a:pt x="51289" y="60071"/>
                </a:lnTo>
                <a:close/>
              </a:path>
              <a:path w="1676400" h="120650">
                <a:moveTo>
                  <a:pt x="70448" y="48894"/>
                </a:moveTo>
                <a:lnTo>
                  <a:pt x="32131" y="48894"/>
                </a:lnTo>
                <a:lnTo>
                  <a:pt x="51289" y="60071"/>
                </a:lnTo>
                <a:lnTo>
                  <a:pt x="70448" y="48894"/>
                </a:lnTo>
                <a:close/>
              </a:path>
            </a:pathLst>
          </a:custGeom>
          <a:solidFill>
            <a:srgbClr val="974707"/>
          </a:solidFill>
        </p:spPr>
        <p:txBody>
          <a:bodyPr wrap="square" lIns="0" tIns="0" rIns="0" bIns="0" rtlCol="0"/>
          <a:lstStyle/>
          <a:p>
            <a:endParaRPr sz="1400"/>
          </a:p>
        </p:txBody>
      </p:sp>
      <p:sp>
        <p:nvSpPr>
          <p:cNvPr id="17" name="object 17"/>
          <p:cNvSpPr/>
          <p:nvPr/>
        </p:nvSpPr>
        <p:spPr>
          <a:xfrm>
            <a:off x="1715261" y="4520310"/>
            <a:ext cx="1676400" cy="120650"/>
          </a:xfrm>
          <a:custGeom>
            <a:avLst/>
            <a:gdLst/>
            <a:ahLst/>
            <a:cxnLst/>
            <a:rect l="l" t="t" r="r" b="b"/>
            <a:pathLst>
              <a:path w="1676400" h="120650">
                <a:moveTo>
                  <a:pt x="102996" y="0"/>
                </a:moveTo>
                <a:lnTo>
                  <a:pt x="0" y="60070"/>
                </a:lnTo>
                <a:lnTo>
                  <a:pt x="102996" y="120141"/>
                </a:lnTo>
                <a:lnTo>
                  <a:pt x="110998" y="118109"/>
                </a:lnTo>
                <a:lnTo>
                  <a:pt x="114554" y="111887"/>
                </a:lnTo>
                <a:lnTo>
                  <a:pt x="118110" y="105790"/>
                </a:lnTo>
                <a:lnTo>
                  <a:pt x="116077" y="97789"/>
                </a:lnTo>
                <a:lnTo>
                  <a:pt x="109855" y="94233"/>
                </a:lnTo>
                <a:lnTo>
                  <a:pt x="73496" y="73025"/>
                </a:lnTo>
                <a:lnTo>
                  <a:pt x="25654" y="73025"/>
                </a:lnTo>
                <a:lnTo>
                  <a:pt x="25654" y="47116"/>
                </a:lnTo>
                <a:lnTo>
                  <a:pt x="73496" y="47116"/>
                </a:lnTo>
                <a:lnTo>
                  <a:pt x="109855" y="25907"/>
                </a:lnTo>
                <a:lnTo>
                  <a:pt x="116077" y="22351"/>
                </a:lnTo>
                <a:lnTo>
                  <a:pt x="118110" y="14350"/>
                </a:lnTo>
                <a:lnTo>
                  <a:pt x="114554" y="8255"/>
                </a:lnTo>
                <a:lnTo>
                  <a:pt x="110998" y="2031"/>
                </a:lnTo>
                <a:lnTo>
                  <a:pt x="102996" y="0"/>
                </a:lnTo>
                <a:close/>
              </a:path>
              <a:path w="1676400" h="120650">
                <a:moveTo>
                  <a:pt x="73496" y="47116"/>
                </a:moveTo>
                <a:lnTo>
                  <a:pt x="25654" y="47116"/>
                </a:lnTo>
                <a:lnTo>
                  <a:pt x="25654" y="73025"/>
                </a:lnTo>
                <a:lnTo>
                  <a:pt x="73496" y="73025"/>
                </a:lnTo>
                <a:lnTo>
                  <a:pt x="70448" y="71246"/>
                </a:lnTo>
                <a:lnTo>
                  <a:pt x="32131" y="71246"/>
                </a:lnTo>
                <a:lnTo>
                  <a:pt x="32131" y="48894"/>
                </a:lnTo>
                <a:lnTo>
                  <a:pt x="70448" y="48894"/>
                </a:lnTo>
                <a:lnTo>
                  <a:pt x="73496" y="47116"/>
                </a:lnTo>
                <a:close/>
              </a:path>
              <a:path w="1676400" h="120650">
                <a:moveTo>
                  <a:pt x="1676400" y="47116"/>
                </a:moveTo>
                <a:lnTo>
                  <a:pt x="73496" y="47116"/>
                </a:lnTo>
                <a:lnTo>
                  <a:pt x="51289" y="60070"/>
                </a:lnTo>
                <a:lnTo>
                  <a:pt x="73496" y="73025"/>
                </a:lnTo>
                <a:lnTo>
                  <a:pt x="1676400" y="73025"/>
                </a:lnTo>
                <a:lnTo>
                  <a:pt x="1676400" y="47116"/>
                </a:lnTo>
                <a:close/>
              </a:path>
              <a:path w="1676400" h="120650">
                <a:moveTo>
                  <a:pt x="32131" y="48894"/>
                </a:moveTo>
                <a:lnTo>
                  <a:pt x="32131" y="71246"/>
                </a:lnTo>
                <a:lnTo>
                  <a:pt x="51289" y="60070"/>
                </a:lnTo>
                <a:lnTo>
                  <a:pt x="32131" y="48894"/>
                </a:lnTo>
                <a:close/>
              </a:path>
              <a:path w="1676400" h="120650">
                <a:moveTo>
                  <a:pt x="51289" y="60070"/>
                </a:moveTo>
                <a:lnTo>
                  <a:pt x="32131" y="71246"/>
                </a:lnTo>
                <a:lnTo>
                  <a:pt x="70448" y="71246"/>
                </a:lnTo>
                <a:lnTo>
                  <a:pt x="51289" y="60070"/>
                </a:lnTo>
                <a:close/>
              </a:path>
              <a:path w="1676400" h="120650">
                <a:moveTo>
                  <a:pt x="70448" y="48894"/>
                </a:moveTo>
                <a:lnTo>
                  <a:pt x="32131" y="48894"/>
                </a:lnTo>
                <a:lnTo>
                  <a:pt x="51289" y="60070"/>
                </a:lnTo>
                <a:lnTo>
                  <a:pt x="70448" y="48894"/>
                </a:lnTo>
                <a:close/>
              </a:path>
            </a:pathLst>
          </a:custGeom>
          <a:solidFill>
            <a:srgbClr val="974707"/>
          </a:solidFill>
        </p:spPr>
        <p:txBody>
          <a:bodyPr wrap="square" lIns="0" tIns="0" rIns="0" bIns="0" rtlCol="0"/>
          <a:lstStyle/>
          <a:p>
            <a:endParaRPr sz="1400"/>
          </a:p>
        </p:txBody>
      </p:sp>
      <p:sp>
        <p:nvSpPr>
          <p:cNvPr id="18" name="object 18"/>
          <p:cNvSpPr/>
          <p:nvPr/>
        </p:nvSpPr>
        <p:spPr>
          <a:xfrm>
            <a:off x="1715261" y="5033771"/>
            <a:ext cx="1676400" cy="78105"/>
          </a:xfrm>
          <a:custGeom>
            <a:avLst/>
            <a:gdLst/>
            <a:ahLst/>
            <a:cxnLst/>
            <a:rect l="l" t="t" r="r" b="b"/>
            <a:pathLst>
              <a:path w="1676400" h="78104">
                <a:moveTo>
                  <a:pt x="1598676" y="0"/>
                </a:moveTo>
                <a:lnTo>
                  <a:pt x="1598676" y="77723"/>
                </a:lnTo>
                <a:lnTo>
                  <a:pt x="1650491" y="51815"/>
                </a:lnTo>
                <a:lnTo>
                  <a:pt x="1611629" y="51815"/>
                </a:lnTo>
                <a:lnTo>
                  <a:pt x="1611629" y="25907"/>
                </a:lnTo>
                <a:lnTo>
                  <a:pt x="1650492" y="25907"/>
                </a:lnTo>
                <a:lnTo>
                  <a:pt x="1598676" y="0"/>
                </a:lnTo>
                <a:close/>
              </a:path>
              <a:path w="1676400" h="78104">
                <a:moveTo>
                  <a:pt x="1598676" y="25907"/>
                </a:moveTo>
                <a:lnTo>
                  <a:pt x="0" y="25907"/>
                </a:lnTo>
                <a:lnTo>
                  <a:pt x="0" y="51815"/>
                </a:lnTo>
                <a:lnTo>
                  <a:pt x="1598676" y="51815"/>
                </a:lnTo>
                <a:lnTo>
                  <a:pt x="1598676" y="25907"/>
                </a:lnTo>
                <a:close/>
              </a:path>
              <a:path w="1676400" h="78104">
                <a:moveTo>
                  <a:pt x="1650492" y="25907"/>
                </a:moveTo>
                <a:lnTo>
                  <a:pt x="1611629" y="25907"/>
                </a:lnTo>
                <a:lnTo>
                  <a:pt x="1611629" y="51815"/>
                </a:lnTo>
                <a:lnTo>
                  <a:pt x="1650491" y="51815"/>
                </a:lnTo>
                <a:lnTo>
                  <a:pt x="1676400" y="38861"/>
                </a:lnTo>
                <a:lnTo>
                  <a:pt x="1650492" y="25907"/>
                </a:lnTo>
                <a:close/>
              </a:path>
            </a:pathLst>
          </a:custGeom>
          <a:solidFill>
            <a:srgbClr val="001F5F"/>
          </a:solidFill>
        </p:spPr>
        <p:txBody>
          <a:bodyPr wrap="square" lIns="0" tIns="0" rIns="0" bIns="0" rtlCol="0"/>
          <a:lstStyle/>
          <a:p>
            <a:endParaRPr sz="1400"/>
          </a:p>
        </p:txBody>
      </p:sp>
      <p:sp>
        <p:nvSpPr>
          <p:cNvPr id="19" name="object 19"/>
          <p:cNvSpPr/>
          <p:nvPr/>
        </p:nvSpPr>
        <p:spPr>
          <a:xfrm>
            <a:off x="915161" y="3537965"/>
            <a:ext cx="2628900" cy="452120"/>
          </a:xfrm>
          <a:custGeom>
            <a:avLst/>
            <a:gdLst/>
            <a:ahLst/>
            <a:cxnLst/>
            <a:rect l="l" t="t" r="r" b="b"/>
            <a:pathLst>
              <a:path w="2628900" h="452120">
                <a:moveTo>
                  <a:pt x="2628900" y="0"/>
                </a:moveTo>
                <a:lnTo>
                  <a:pt x="5918" y="0"/>
                </a:lnTo>
                <a:lnTo>
                  <a:pt x="5918" y="451993"/>
                </a:lnTo>
                <a:lnTo>
                  <a:pt x="0" y="451993"/>
                </a:lnTo>
              </a:path>
            </a:pathLst>
          </a:custGeom>
          <a:ln w="25908">
            <a:solidFill>
              <a:srgbClr val="001F5F"/>
            </a:solidFill>
          </a:ln>
        </p:spPr>
        <p:txBody>
          <a:bodyPr wrap="square" lIns="0" tIns="0" rIns="0" bIns="0" rtlCol="0"/>
          <a:lstStyle/>
          <a:p>
            <a:endParaRPr sz="1400"/>
          </a:p>
        </p:txBody>
      </p:sp>
      <p:sp>
        <p:nvSpPr>
          <p:cNvPr id="20" name="object 20"/>
          <p:cNvSpPr/>
          <p:nvPr/>
        </p:nvSpPr>
        <p:spPr>
          <a:xfrm>
            <a:off x="3505200" y="3537965"/>
            <a:ext cx="78105" cy="356870"/>
          </a:xfrm>
          <a:custGeom>
            <a:avLst/>
            <a:gdLst/>
            <a:ahLst/>
            <a:cxnLst/>
            <a:rect l="l" t="t" r="r" b="b"/>
            <a:pathLst>
              <a:path w="78104" h="356870">
                <a:moveTo>
                  <a:pt x="25908" y="279019"/>
                </a:moveTo>
                <a:lnTo>
                  <a:pt x="0" y="279019"/>
                </a:lnTo>
                <a:lnTo>
                  <a:pt x="38862" y="356743"/>
                </a:lnTo>
                <a:lnTo>
                  <a:pt x="71247" y="291973"/>
                </a:lnTo>
                <a:lnTo>
                  <a:pt x="25908" y="291973"/>
                </a:lnTo>
                <a:lnTo>
                  <a:pt x="25908" y="279019"/>
                </a:lnTo>
                <a:close/>
              </a:path>
              <a:path w="78104" h="356870">
                <a:moveTo>
                  <a:pt x="51815" y="0"/>
                </a:moveTo>
                <a:lnTo>
                  <a:pt x="25908" y="0"/>
                </a:lnTo>
                <a:lnTo>
                  <a:pt x="25908" y="291973"/>
                </a:lnTo>
                <a:lnTo>
                  <a:pt x="51815" y="291973"/>
                </a:lnTo>
                <a:lnTo>
                  <a:pt x="51815" y="0"/>
                </a:lnTo>
                <a:close/>
              </a:path>
              <a:path w="78104" h="356870">
                <a:moveTo>
                  <a:pt x="77724" y="279019"/>
                </a:moveTo>
                <a:lnTo>
                  <a:pt x="51815" y="279019"/>
                </a:lnTo>
                <a:lnTo>
                  <a:pt x="51815" y="291973"/>
                </a:lnTo>
                <a:lnTo>
                  <a:pt x="71247" y="291973"/>
                </a:lnTo>
                <a:lnTo>
                  <a:pt x="77724" y="279019"/>
                </a:lnTo>
                <a:close/>
              </a:path>
            </a:pathLst>
          </a:custGeom>
          <a:solidFill>
            <a:srgbClr val="001F5F"/>
          </a:solidFill>
        </p:spPr>
        <p:txBody>
          <a:bodyPr wrap="square" lIns="0" tIns="0" rIns="0" bIns="0" rtlCol="0"/>
          <a:lstStyle/>
          <a:p>
            <a:endParaRPr sz="1400"/>
          </a:p>
        </p:txBody>
      </p:sp>
      <p:sp>
        <p:nvSpPr>
          <p:cNvPr id="21" name="object 21"/>
          <p:cNvSpPr/>
          <p:nvPr/>
        </p:nvSpPr>
        <p:spPr>
          <a:xfrm>
            <a:off x="914400" y="5191505"/>
            <a:ext cx="2630170" cy="492125"/>
          </a:xfrm>
          <a:custGeom>
            <a:avLst/>
            <a:gdLst/>
            <a:ahLst/>
            <a:cxnLst/>
            <a:rect l="l" t="t" r="r" b="b"/>
            <a:pathLst>
              <a:path w="2630170" h="492125">
                <a:moveTo>
                  <a:pt x="51815" y="64770"/>
                </a:moveTo>
                <a:lnTo>
                  <a:pt x="25908" y="64770"/>
                </a:lnTo>
                <a:lnTo>
                  <a:pt x="25908" y="486029"/>
                </a:lnTo>
                <a:lnTo>
                  <a:pt x="31711" y="491832"/>
                </a:lnTo>
                <a:lnTo>
                  <a:pt x="2629662" y="491832"/>
                </a:lnTo>
                <a:lnTo>
                  <a:pt x="2629662" y="478878"/>
                </a:lnTo>
                <a:lnTo>
                  <a:pt x="51815" y="478878"/>
                </a:lnTo>
                <a:lnTo>
                  <a:pt x="38862" y="465924"/>
                </a:lnTo>
                <a:lnTo>
                  <a:pt x="51815" y="465924"/>
                </a:lnTo>
                <a:lnTo>
                  <a:pt x="51815" y="64770"/>
                </a:lnTo>
                <a:close/>
              </a:path>
              <a:path w="2630170" h="492125">
                <a:moveTo>
                  <a:pt x="51815" y="465924"/>
                </a:moveTo>
                <a:lnTo>
                  <a:pt x="38862" y="465924"/>
                </a:lnTo>
                <a:lnTo>
                  <a:pt x="51815" y="478878"/>
                </a:lnTo>
                <a:lnTo>
                  <a:pt x="51815" y="465924"/>
                </a:lnTo>
                <a:close/>
              </a:path>
              <a:path w="2630170" h="492125">
                <a:moveTo>
                  <a:pt x="2629662" y="465924"/>
                </a:moveTo>
                <a:lnTo>
                  <a:pt x="51815" y="465924"/>
                </a:lnTo>
                <a:lnTo>
                  <a:pt x="51815" y="478878"/>
                </a:lnTo>
                <a:lnTo>
                  <a:pt x="2629662" y="478878"/>
                </a:lnTo>
                <a:lnTo>
                  <a:pt x="2629662" y="465924"/>
                </a:lnTo>
                <a:close/>
              </a:path>
              <a:path w="2630170" h="492125">
                <a:moveTo>
                  <a:pt x="38862" y="0"/>
                </a:moveTo>
                <a:lnTo>
                  <a:pt x="0" y="77724"/>
                </a:lnTo>
                <a:lnTo>
                  <a:pt x="25908" y="77724"/>
                </a:lnTo>
                <a:lnTo>
                  <a:pt x="25908" y="64770"/>
                </a:lnTo>
                <a:lnTo>
                  <a:pt x="71247" y="64770"/>
                </a:lnTo>
                <a:lnTo>
                  <a:pt x="38862" y="0"/>
                </a:lnTo>
                <a:close/>
              </a:path>
              <a:path w="2630170" h="492125">
                <a:moveTo>
                  <a:pt x="71247" y="64770"/>
                </a:moveTo>
                <a:lnTo>
                  <a:pt x="51815" y="64770"/>
                </a:lnTo>
                <a:lnTo>
                  <a:pt x="51815" y="77724"/>
                </a:lnTo>
                <a:lnTo>
                  <a:pt x="77724" y="77724"/>
                </a:lnTo>
                <a:lnTo>
                  <a:pt x="71247" y="64770"/>
                </a:lnTo>
                <a:close/>
              </a:path>
            </a:pathLst>
          </a:custGeom>
          <a:solidFill>
            <a:srgbClr val="974707"/>
          </a:solidFill>
        </p:spPr>
        <p:txBody>
          <a:bodyPr wrap="square" lIns="0" tIns="0" rIns="0" bIns="0" rtlCol="0"/>
          <a:lstStyle/>
          <a:p>
            <a:endParaRPr sz="1400"/>
          </a:p>
        </p:txBody>
      </p:sp>
      <p:sp>
        <p:nvSpPr>
          <p:cNvPr id="22" name="object 22"/>
          <p:cNvSpPr/>
          <p:nvPr/>
        </p:nvSpPr>
        <p:spPr>
          <a:xfrm>
            <a:off x="3544061" y="5266182"/>
            <a:ext cx="0" cy="384175"/>
          </a:xfrm>
          <a:custGeom>
            <a:avLst/>
            <a:gdLst/>
            <a:ahLst/>
            <a:cxnLst/>
            <a:rect l="l" t="t" r="r" b="b"/>
            <a:pathLst>
              <a:path h="384175">
                <a:moveTo>
                  <a:pt x="0" y="383628"/>
                </a:moveTo>
                <a:lnTo>
                  <a:pt x="0" y="0"/>
                </a:lnTo>
              </a:path>
            </a:pathLst>
          </a:custGeom>
          <a:ln w="25908">
            <a:solidFill>
              <a:srgbClr val="974707"/>
            </a:solidFill>
          </a:ln>
        </p:spPr>
        <p:txBody>
          <a:bodyPr wrap="square" lIns="0" tIns="0" rIns="0" bIns="0" rtlCol="0"/>
          <a:lstStyle/>
          <a:p>
            <a:endParaRPr sz="1400"/>
          </a:p>
        </p:txBody>
      </p:sp>
      <p:sp>
        <p:nvSpPr>
          <p:cNvPr id="23" name="object 23"/>
          <p:cNvSpPr/>
          <p:nvPr/>
        </p:nvSpPr>
        <p:spPr>
          <a:xfrm>
            <a:off x="5388102" y="3950208"/>
            <a:ext cx="2133600" cy="78105"/>
          </a:xfrm>
          <a:custGeom>
            <a:avLst/>
            <a:gdLst/>
            <a:ahLst/>
            <a:cxnLst/>
            <a:rect l="l" t="t" r="r" b="b"/>
            <a:pathLst>
              <a:path w="2133600" h="78104">
                <a:moveTo>
                  <a:pt x="77724" y="0"/>
                </a:moveTo>
                <a:lnTo>
                  <a:pt x="0" y="38862"/>
                </a:lnTo>
                <a:lnTo>
                  <a:pt x="77724" y="77724"/>
                </a:lnTo>
                <a:lnTo>
                  <a:pt x="77724" y="51816"/>
                </a:lnTo>
                <a:lnTo>
                  <a:pt x="64770" y="51816"/>
                </a:lnTo>
                <a:lnTo>
                  <a:pt x="64770" y="25908"/>
                </a:lnTo>
                <a:lnTo>
                  <a:pt x="77724" y="25908"/>
                </a:lnTo>
                <a:lnTo>
                  <a:pt x="77724" y="0"/>
                </a:lnTo>
                <a:close/>
              </a:path>
              <a:path w="2133600" h="78104">
                <a:moveTo>
                  <a:pt x="77724" y="25908"/>
                </a:moveTo>
                <a:lnTo>
                  <a:pt x="64770" y="25908"/>
                </a:lnTo>
                <a:lnTo>
                  <a:pt x="64770" y="51816"/>
                </a:lnTo>
                <a:lnTo>
                  <a:pt x="77724" y="51816"/>
                </a:lnTo>
                <a:lnTo>
                  <a:pt x="77724" y="25908"/>
                </a:lnTo>
                <a:close/>
              </a:path>
              <a:path w="2133600" h="78104">
                <a:moveTo>
                  <a:pt x="2133600" y="25908"/>
                </a:moveTo>
                <a:lnTo>
                  <a:pt x="77724" y="25908"/>
                </a:lnTo>
                <a:lnTo>
                  <a:pt x="77724" y="51816"/>
                </a:lnTo>
                <a:lnTo>
                  <a:pt x="2133600" y="51816"/>
                </a:lnTo>
                <a:lnTo>
                  <a:pt x="2133600" y="25908"/>
                </a:lnTo>
                <a:close/>
              </a:path>
            </a:pathLst>
          </a:custGeom>
          <a:solidFill>
            <a:srgbClr val="6F2F9F"/>
          </a:solidFill>
        </p:spPr>
        <p:txBody>
          <a:bodyPr wrap="square" lIns="0" tIns="0" rIns="0" bIns="0" rtlCol="0"/>
          <a:lstStyle/>
          <a:p>
            <a:endParaRPr sz="1400"/>
          </a:p>
        </p:txBody>
      </p:sp>
      <p:sp>
        <p:nvSpPr>
          <p:cNvPr id="24" name="object 24"/>
          <p:cNvSpPr/>
          <p:nvPr/>
        </p:nvSpPr>
        <p:spPr>
          <a:xfrm>
            <a:off x="5063425" y="3450589"/>
            <a:ext cx="2628900" cy="452120"/>
          </a:xfrm>
          <a:custGeom>
            <a:avLst/>
            <a:gdLst/>
            <a:ahLst/>
            <a:cxnLst/>
            <a:rect l="l" t="t" r="r" b="b"/>
            <a:pathLst>
              <a:path w="2628900" h="452120">
                <a:moveTo>
                  <a:pt x="2628899" y="0"/>
                </a:moveTo>
                <a:lnTo>
                  <a:pt x="5968" y="0"/>
                </a:lnTo>
                <a:lnTo>
                  <a:pt x="5968" y="451993"/>
                </a:lnTo>
                <a:lnTo>
                  <a:pt x="0" y="451993"/>
                </a:lnTo>
              </a:path>
            </a:pathLst>
          </a:custGeom>
          <a:ln w="25908">
            <a:solidFill>
              <a:srgbClr val="974707"/>
            </a:solidFill>
          </a:ln>
        </p:spPr>
        <p:txBody>
          <a:bodyPr wrap="square" lIns="0" tIns="0" rIns="0" bIns="0" rtlCol="0"/>
          <a:lstStyle/>
          <a:p>
            <a:endParaRPr sz="1400"/>
          </a:p>
        </p:txBody>
      </p:sp>
      <p:sp>
        <p:nvSpPr>
          <p:cNvPr id="25" name="object 25"/>
          <p:cNvSpPr/>
          <p:nvPr/>
        </p:nvSpPr>
        <p:spPr>
          <a:xfrm>
            <a:off x="7658100" y="3445002"/>
            <a:ext cx="78105" cy="452120"/>
          </a:xfrm>
          <a:custGeom>
            <a:avLst/>
            <a:gdLst/>
            <a:ahLst/>
            <a:cxnLst/>
            <a:rect l="l" t="t" r="r" b="b"/>
            <a:pathLst>
              <a:path w="78104" h="452120">
                <a:moveTo>
                  <a:pt x="25907" y="374269"/>
                </a:moveTo>
                <a:lnTo>
                  <a:pt x="0" y="374269"/>
                </a:lnTo>
                <a:lnTo>
                  <a:pt x="38861" y="451993"/>
                </a:lnTo>
                <a:lnTo>
                  <a:pt x="71247" y="387223"/>
                </a:lnTo>
                <a:lnTo>
                  <a:pt x="25907" y="387223"/>
                </a:lnTo>
                <a:lnTo>
                  <a:pt x="25907" y="374269"/>
                </a:lnTo>
                <a:close/>
              </a:path>
              <a:path w="78104" h="452120">
                <a:moveTo>
                  <a:pt x="51816" y="0"/>
                </a:moveTo>
                <a:lnTo>
                  <a:pt x="25907" y="0"/>
                </a:lnTo>
                <a:lnTo>
                  <a:pt x="25907" y="387223"/>
                </a:lnTo>
                <a:lnTo>
                  <a:pt x="51816" y="387223"/>
                </a:lnTo>
                <a:lnTo>
                  <a:pt x="51816" y="0"/>
                </a:lnTo>
                <a:close/>
              </a:path>
              <a:path w="78104" h="452120">
                <a:moveTo>
                  <a:pt x="77724" y="374269"/>
                </a:moveTo>
                <a:lnTo>
                  <a:pt x="51816" y="374269"/>
                </a:lnTo>
                <a:lnTo>
                  <a:pt x="51816" y="387223"/>
                </a:lnTo>
                <a:lnTo>
                  <a:pt x="71247" y="387223"/>
                </a:lnTo>
                <a:lnTo>
                  <a:pt x="77724" y="374269"/>
                </a:lnTo>
                <a:close/>
              </a:path>
            </a:pathLst>
          </a:custGeom>
          <a:solidFill>
            <a:srgbClr val="974707"/>
          </a:solidFill>
        </p:spPr>
        <p:txBody>
          <a:bodyPr wrap="square" lIns="0" tIns="0" rIns="0" bIns="0" rtlCol="0"/>
          <a:lstStyle/>
          <a:p>
            <a:endParaRPr sz="1400"/>
          </a:p>
        </p:txBody>
      </p:sp>
      <p:sp>
        <p:nvSpPr>
          <p:cNvPr id="26" name="object 26"/>
          <p:cNvSpPr/>
          <p:nvPr/>
        </p:nvSpPr>
        <p:spPr>
          <a:xfrm>
            <a:off x="5449061" y="4369434"/>
            <a:ext cx="1981200" cy="120650"/>
          </a:xfrm>
          <a:custGeom>
            <a:avLst/>
            <a:gdLst/>
            <a:ahLst/>
            <a:cxnLst/>
            <a:rect l="l" t="t" r="r" b="b"/>
            <a:pathLst>
              <a:path w="1981200" h="120650">
                <a:moveTo>
                  <a:pt x="1929910" y="60070"/>
                </a:moveTo>
                <a:lnTo>
                  <a:pt x="1871344" y="94233"/>
                </a:lnTo>
                <a:lnTo>
                  <a:pt x="1865121" y="97789"/>
                </a:lnTo>
                <a:lnTo>
                  <a:pt x="1863089" y="105790"/>
                </a:lnTo>
                <a:lnTo>
                  <a:pt x="1866645" y="111887"/>
                </a:lnTo>
                <a:lnTo>
                  <a:pt x="1870202" y="118109"/>
                </a:lnTo>
                <a:lnTo>
                  <a:pt x="1878203" y="120141"/>
                </a:lnTo>
                <a:lnTo>
                  <a:pt x="1958989" y="73025"/>
                </a:lnTo>
                <a:lnTo>
                  <a:pt x="1955545" y="73025"/>
                </a:lnTo>
                <a:lnTo>
                  <a:pt x="1955545" y="71246"/>
                </a:lnTo>
                <a:lnTo>
                  <a:pt x="1949068" y="71246"/>
                </a:lnTo>
                <a:lnTo>
                  <a:pt x="1929910" y="60070"/>
                </a:lnTo>
                <a:close/>
              </a:path>
              <a:path w="1981200" h="120650">
                <a:moveTo>
                  <a:pt x="1907703" y="47116"/>
                </a:moveTo>
                <a:lnTo>
                  <a:pt x="0" y="47116"/>
                </a:lnTo>
                <a:lnTo>
                  <a:pt x="0" y="73025"/>
                </a:lnTo>
                <a:lnTo>
                  <a:pt x="1907703" y="73025"/>
                </a:lnTo>
                <a:lnTo>
                  <a:pt x="1929910" y="60070"/>
                </a:lnTo>
                <a:lnTo>
                  <a:pt x="1907703" y="47116"/>
                </a:lnTo>
                <a:close/>
              </a:path>
              <a:path w="1981200" h="120650">
                <a:moveTo>
                  <a:pt x="1958988" y="47116"/>
                </a:moveTo>
                <a:lnTo>
                  <a:pt x="1955545" y="47116"/>
                </a:lnTo>
                <a:lnTo>
                  <a:pt x="1955545" y="73025"/>
                </a:lnTo>
                <a:lnTo>
                  <a:pt x="1958989" y="73025"/>
                </a:lnTo>
                <a:lnTo>
                  <a:pt x="1981199" y="60070"/>
                </a:lnTo>
                <a:lnTo>
                  <a:pt x="1958988" y="47116"/>
                </a:lnTo>
                <a:close/>
              </a:path>
              <a:path w="1981200" h="120650">
                <a:moveTo>
                  <a:pt x="1949068" y="48894"/>
                </a:moveTo>
                <a:lnTo>
                  <a:pt x="1929910" y="60070"/>
                </a:lnTo>
                <a:lnTo>
                  <a:pt x="1949068" y="71246"/>
                </a:lnTo>
                <a:lnTo>
                  <a:pt x="1949068" y="48894"/>
                </a:lnTo>
                <a:close/>
              </a:path>
              <a:path w="1981200" h="120650">
                <a:moveTo>
                  <a:pt x="1955545" y="48894"/>
                </a:moveTo>
                <a:lnTo>
                  <a:pt x="1949068" y="48894"/>
                </a:lnTo>
                <a:lnTo>
                  <a:pt x="1949068" y="71246"/>
                </a:lnTo>
                <a:lnTo>
                  <a:pt x="1955545" y="71246"/>
                </a:lnTo>
                <a:lnTo>
                  <a:pt x="1955545" y="48894"/>
                </a:lnTo>
                <a:close/>
              </a:path>
              <a:path w="1981200" h="120650">
                <a:moveTo>
                  <a:pt x="1878203" y="0"/>
                </a:moveTo>
                <a:lnTo>
                  <a:pt x="1870202" y="2031"/>
                </a:lnTo>
                <a:lnTo>
                  <a:pt x="1866645" y="8254"/>
                </a:lnTo>
                <a:lnTo>
                  <a:pt x="1863089" y="14350"/>
                </a:lnTo>
                <a:lnTo>
                  <a:pt x="1865121" y="22351"/>
                </a:lnTo>
                <a:lnTo>
                  <a:pt x="1871344" y="25907"/>
                </a:lnTo>
                <a:lnTo>
                  <a:pt x="1929910" y="60070"/>
                </a:lnTo>
                <a:lnTo>
                  <a:pt x="1949068" y="48894"/>
                </a:lnTo>
                <a:lnTo>
                  <a:pt x="1955545" y="48894"/>
                </a:lnTo>
                <a:lnTo>
                  <a:pt x="1955545" y="47116"/>
                </a:lnTo>
                <a:lnTo>
                  <a:pt x="1958988" y="47116"/>
                </a:lnTo>
                <a:lnTo>
                  <a:pt x="1878203" y="0"/>
                </a:lnTo>
                <a:close/>
              </a:path>
            </a:pathLst>
          </a:custGeom>
          <a:solidFill>
            <a:srgbClr val="974707"/>
          </a:solidFill>
        </p:spPr>
        <p:txBody>
          <a:bodyPr wrap="square" lIns="0" tIns="0" rIns="0" bIns="0" rtlCol="0"/>
          <a:lstStyle/>
          <a:p>
            <a:endParaRPr sz="1400"/>
          </a:p>
        </p:txBody>
      </p:sp>
      <p:sp>
        <p:nvSpPr>
          <p:cNvPr id="27" name="object 27"/>
          <p:cNvSpPr/>
          <p:nvPr/>
        </p:nvSpPr>
        <p:spPr>
          <a:xfrm>
            <a:off x="5449061" y="4826634"/>
            <a:ext cx="1981200" cy="120650"/>
          </a:xfrm>
          <a:custGeom>
            <a:avLst/>
            <a:gdLst/>
            <a:ahLst/>
            <a:cxnLst/>
            <a:rect l="l" t="t" r="r" b="b"/>
            <a:pathLst>
              <a:path w="1981200" h="120650">
                <a:moveTo>
                  <a:pt x="1929910" y="60070"/>
                </a:moveTo>
                <a:lnTo>
                  <a:pt x="1871344" y="94233"/>
                </a:lnTo>
                <a:lnTo>
                  <a:pt x="1865121" y="97789"/>
                </a:lnTo>
                <a:lnTo>
                  <a:pt x="1863089" y="105790"/>
                </a:lnTo>
                <a:lnTo>
                  <a:pt x="1866645" y="111887"/>
                </a:lnTo>
                <a:lnTo>
                  <a:pt x="1870202" y="118109"/>
                </a:lnTo>
                <a:lnTo>
                  <a:pt x="1878203" y="120141"/>
                </a:lnTo>
                <a:lnTo>
                  <a:pt x="1958989" y="73025"/>
                </a:lnTo>
                <a:lnTo>
                  <a:pt x="1955545" y="73025"/>
                </a:lnTo>
                <a:lnTo>
                  <a:pt x="1955545" y="71246"/>
                </a:lnTo>
                <a:lnTo>
                  <a:pt x="1949068" y="71246"/>
                </a:lnTo>
                <a:lnTo>
                  <a:pt x="1929910" y="60070"/>
                </a:lnTo>
                <a:close/>
              </a:path>
              <a:path w="1981200" h="120650">
                <a:moveTo>
                  <a:pt x="1907703" y="47116"/>
                </a:moveTo>
                <a:lnTo>
                  <a:pt x="0" y="47116"/>
                </a:lnTo>
                <a:lnTo>
                  <a:pt x="0" y="73025"/>
                </a:lnTo>
                <a:lnTo>
                  <a:pt x="1907703" y="73025"/>
                </a:lnTo>
                <a:lnTo>
                  <a:pt x="1929910" y="60070"/>
                </a:lnTo>
                <a:lnTo>
                  <a:pt x="1907703" y="47116"/>
                </a:lnTo>
                <a:close/>
              </a:path>
              <a:path w="1981200" h="120650">
                <a:moveTo>
                  <a:pt x="1958988" y="47116"/>
                </a:moveTo>
                <a:lnTo>
                  <a:pt x="1955545" y="47116"/>
                </a:lnTo>
                <a:lnTo>
                  <a:pt x="1955545" y="73025"/>
                </a:lnTo>
                <a:lnTo>
                  <a:pt x="1958989" y="73025"/>
                </a:lnTo>
                <a:lnTo>
                  <a:pt x="1981199" y="60070"/>
                </a:lnTo>
                <a:lnTo>
                  <a:pt x="1958988" y="47116"/>
                </a:lnTo>
                <a:close/>
              </a:path>
              <a:path w="1981200" h="120650">
                <a:moveTo>
                  <a:pt x="1949068" y="48894"/>
                </a:moveTo>
                <a:lnTo>
                  <a:pt x="1929910" y="60070"/>
                </a:lnTo>
                <a:lnTo>
                  <a:pt x="1949068" y="71246"/>
                </a:lnTo>
                <a:lnTo>
                  <a:pt x="1949068" y="48894"/>
                </a:lnTo>
                <a:close/>
              </a:path>
              <a:path w="1981200" h="120650">
                <a:moveTo>
                  <a:pt x="1955545" y="48894"/>
                </a:moveTo>
                <a:lnTo>
                  <a:pt x="1949068" y="48894"/>
                </a:lnTo>
                <a:lnTo>
                  <a:pt x="1949068" y="71246"/>
                </a:lnTo>
                <a:lnTo>
                  <a:pt x="1955545" y="71246"/>
                </a:lnTo>
                <a:lnTo>
                  <a:pt x="1955545" y="48894"/>
                </a:lnTo>
                <a:close/>
              </a:path>
              <a:path w="1981200" h="120650">
                <a:moveTo>
                  <a:pt x="1878203" y="0"/>
                </a:moveTo>
                <a:lnTo>
                  <a:pt x="1870202" y="2031"/>
                </a:lnTo>
                <a:lnTo>
                  <a:pt x="1866645" y="8254"/>
                </a:lnTo>
                <a:lnTo>
                  <a:pt x="1863089" y="14350"/>
                </a:lnTo>
                <a:lnTo>
                  <a:pt x="1865121" y="22351"/>
                </a:lnTo>
                <a:lnTo>
                  <a:pt x="1871344" y="25907"/>
                </a:lnTo>
                <a:lnTo>
                  <a:pt x="1929910" y="60070"/>
                </a:lnTo>
                <a:lnTo>
                  <a:pt x="1949068" y="48894"/>
                </a:lnTo>
                <a:lnTo>
                  <a:pt x="1955545" y="48894"/>
                </a:lnTo>
                <a:lnTo>
                  <a:pt x="1955545" y="47116"/>
                </a:lnTo>
                <a:lnTo>
                  <a:pt x="1958988" y="47116"/>
                </a:lnTo>
                <a:lnTo>
                  <a:pt x="1878203" y="0"/>
                </a:lnTo>
                <a:close/>
              </a:path>
            </a:pathLst>
          </a:custGeom>
          <a:solidFill>
            <a:srgbClr val="974707"/>
          </a:solidFill>
        </p:spPr>
        <p:txBody>
          <a:bodyPr wrap="square" lIns="0" tIns="0" rIns="0" bIns="0" rtlCol="0"/>
          <a:lstStyle/>
          <a:p>
            <a:endParaRPr sz="1400"/>
          </a:p>
        </p:txBody>
      </p:sp>
      <p:sp>
        <p:nvSpPr>
          <p:cNvPr id="28" name="object 28"/>
          <p:cNvSpPr/>
          <p:nvPr/>
        </p:nvSpPr>
        <p:spPr>
          <a:xfrm>
            <a:off x="5372861" y="5201411"/>
            <a:ext cx="2133600" cy="78105"/>
          </a:xfrm>
          <a:custGeom>
            <a:avLst/>
            <a:gdLst/>
            <a:ahLst/>
            <a:cxnLst/>
            <a:rect l="l" t="t" r="r" b="b"/>
            <a:pathLst>
              <a:path w="2133600" h="78104">
                <a:moveTo>
                  <a:pt x="77724" y="0"/>
                </a:moveTo>
                <a:lnTo>
                  <a:pt x="0" y="38862"/>
                </a:lnTo>
                <a:lnTo>
                  <a:pt x="77724" y="77724"/>
                </a:lnTo>
                <a:lnTo>
                  <a:pt x="77724" y="51815"/>
                </a:lnTo>
                <a:lnTo>
                  <a:pt x="64770" y="51815"/>
                </a:lnTo>
                <a:lnTo>
                  <a:pt x="64770" y="25907"/>
                </a:lnTo>
                <a:lnTo>
                  <a:pt x="77724" y="25907"/>
                </a:lnTo>
                <a:lnTo>
                  <a:pt x="77724" y="0"/>
                </a:lnTo>
                <a:close/>
              </a:path>
              <a:path w="2133600" h="78104">
                <a:moveTo>
                  <a:pt x="77724" y="25907"/>
                </a:moveTo>
                <a:lnTo>
                  <a:pt x="64770" y="25907"/>
                </a:lnTo>
                <a:lnTo>
                  <a:pt x="64770" y="51815"/>
                </a:lnTo>
                <a:lnTo>
                  <a:pt x="77724" y="51815"/>
                </a:lnTo>
                <a:lnTo>
                  <a:pt x="77724" y="25907"/>
                </a:lnTo>
                <a:close/>
              </a:path>
              <a:path w="2133600" h="78104">
                <a:moveTo>
                  <a:pt x="2133599" y="25907"/>
                </a:moveTo>
                <a:lnTo>
                  <a:pt x="77724" y="25907"/>
                </a:lnTo>
                <a:lnTo>
                  <a:pt x="77724" y="51815"/>
                </a:lnTo>
                <a:lnTo>
                  <a:pt x="2133599" y="51815"/>
                </a:lnTo>
                <a:lnTo>
                  <a:pt x="2133599" y="25907"/>
                </a:lnTo>
                <a:close/>
              </a:path>
            </a:pathLst>
          </a:custGeom>
          <a:solidFill>
            <a:srgbClr val="6F2F9F"/>
          </a:solidFill>
        </p:spPr>
        <p:txBody>
          <a:bodyPr wrap="square" lIns="0" tIns="0" rIns="0" bIns="0" rtlCol="0"/>
          <a:lstStyle/>
          <a:p>
            <a:endParaRPr sz="1400"/>
          </a:p>
        </p:txBody>
      </p:sp>
      <p:sp>
        <p:nvSpPr>
          <p:cNvPr id="29" name="object 29"/>
          <p:cNvSpPr/>
          <p:nvPr/>
        </p:nvSpPr>
        <p:spPr>
          <a:xfrm>
            <a:off x="5106161" y="5240273"/>
            <a:ext cx="2628900" cy="561975"/>
          </a:xfrm>
          <a:custGeom>
            <a:avLst/>
            <a:gdLst/>
            <a:ahLst/>
            <a:cxnLst/>
            <a:rect l="l" t="t" r="r" b="b"/>
            <a:pathLst>
              <a:path w="2628900" h="561975">
                <a:moveTo>
                  <a:pt x="2628899" y="561644"/>
                </a:moveTo>
                <a:lnTo>
                  <a:pt x="5968" y="561644"/>
                </a:lnTo>
                <a:lnTo>
                  <a:pt x="5968" y="0"/>
                </a:lnTo>
                <a:lnTo>
                  <a:pt x="0" y="0"/>
                </a:lnTo>
              </a:path>
            </a:pathLst>
          </a:custGeom>
          <a:ln w="25908">
            <a:solidFill>
              <a:srgbClr val="974707"/>
            </a:solidFill>
          </a:ln>
        </p:spPr>
        <p:txBody>
          <a:bodyPr wrap="square" lIns="0" tIns="0" rIns="0" bIns="0" rtlCol="0"/>
          <a:lstStyle/>
          <a:p>
            <a:endParaRPr sz="1400"/>
          </a:p>
        </p:txBody>
      </p:sp>
      <p:sp>
        <p:nvSpPr>
          <p:cNvPr id="30" name="object 30"/>
          <p:cNvSpPr/>
          <p:nvPr/>
        </p:nvSpPr>
        <p:spPr>
          <a:xfrm>
            <a:off x="7696200" y="5240273"/>
            <a:ext cx="78105" cy="561975"/>
          </a:xfrm>
          <a:custGeom>
            <a:avLst/>
            <a:gdLst/>
            <a:ahLst/>
            <a:cxnLst/>
            <a:rect l="l" t="t" r="r" b="b"/>
            <a:pathLst>
              <a:path w="78104" h="561975">
                <a:moveTo>
                  <a:pt x="51816" y="64769"/>
                </a:moveTo>
                <a:lnTo>
                  <a:pt x="25907" y="64769"/>
                </a:lnTo>
                <a:lnTo>
                  <a:pt x="25907" y="561644"/>
                </a:lnTo>
                <a:lnTo>
                  <a:pt x="51816" y="561644"/>
                </a:lnTo>
                <a:lnTo>
                  <a:pt x="51816" y="64769"/>
                </a:lnTo>
                <a:close/>
              </a:path>
              <a:path w="78104" h="561975">
                <a:moveTo>
                  <a:pt x="38861" y="0"/>
                </a:moveTo>
                <a:lnTo>
                  <a:pt x="0" y="77723"/>
                </a:lnTo>
                <a:lnTo>
                  <a:pt x="25907" y="77723"/>
                </a:lnTo>
                <a:lnTo>
                  <a:pt x="25907" y="64769"/>
                </a:lnTo>
                <a:lnTo>
                  <a:pt x="71247" y="64769"/>
                </a:lnTo>
                <a:lnTo>
                  <a:pt x="38861" y="0"/>
                </a:lnTo>
                <a:close/>
              </a:path>
              <a:path w="78104" h="561975">
                <a:moveTo>
                  <a:pt x="71247" y="64769"/>
                </a:moveTo>
                <a:lnTo>
                  <a:pt x="51816" y="64769"/>
                </a:lnTo>
                <a:lnTo>
                  <a:pt x="51816" y="77723"/>
                </a:lnTo>
                <a:lnTo>
                  <a:pt x="77724" y="77723"/>
                </a:lnTo>
                <a:lnTo>
                  <a:pt x="71247" y="64769"/>
                </a:lnTo>
                <a:close/>
              </a:path>
            </a:pathLst>
          </a:custGeom>
          <a:solidFill>
            <a:srgbClr val="974707"/>
          </a:solidFill>
        </p:spPr>
        <p:txBody>
          <a:bodyPr wrap="square" lIns="0" tIns="0" rIns="0" bIns="0" rtlCol="0"/>
          <a:lstStyle/>
          <a:p>
            <a:endParaRPr sz="1400"/>
          </a:p>
        </p:txBody>
      </p:sp>
      <p:sp>
        <p:nvSpPr>
          <p:cNvPr id="31" name="object 31"/>
          <p:cNvSpPr/>
          <p:nvPr/>
        </p:nvSpPr>
        <p:spPr>
          <a:xfrm>
            <a:off x="3343655" y="3869435"/>
            <a:ext cx="2151888" cy="1466088"/>
          </a:xfrm>
          <a:prstGeom prst="rect">
            <a:avLst/>
          </a:prstGeom>
          <a:blipFill>
            <a:blip r:embed="rId6" cstate="print"/>
            <a:stretch>
              <a:fillRect/>
            </a:stretch>
          </a:blipFill>
        </p:spPr>
        <p:txBody>
          <a:bodyPr wrap="square" lIns="0" tIns="0" rIns="0" bIns="0" rtlCol="0"/>
          <a:lstStyle/>
          <a:p>
            <a:endParaRPr sz="1400"/>
          </a:p>
        </p:txBody>
      </p:sp>
      <p:sp>
        <p:nvSpPr>
          <p:cNvPr id="32" name="object 32"/>
          <p:cNvSpPr/>
          <p:nvPr/>
        </p:nvSpPr>
        <p:spPr>
          <a:xfrm>
            <a:off x="3390900" y="3893820"/>
            <a:ext cx="2057400" cy="1371600"/>
          </a:xfrm>
          <a:prstGeom prst="rect">
            <a:avLst/>
          </a:prstGeom>
          <a:blipFill>
            <a:blip r:embed="rId7" cstate="print"/>
            <a:stretch>
              <a:fillRect/>
            </a:stretch>
          </a:blipFill>
        </p:spPr>
        <p:txBody>
          <a:bodyPr wrap="square" lIns="0" tIns="0" rIns="0" bIns="0" rtlCol="0"/>
          <a:lstStyle/>
          <a:p>
            <a:endParaRPr sz="1400"/>
          </a:p>
        </p:txBody>
      </p:sp>
      <p:sp>
        <p:nvSpPr>
          <p:cNvPr id="33" name="object 33"/>
          <p:cNvSpPr/>
          <p:nvPr/>
        </p:nvSpPr>
        <p:spPr>
          <a:xfrm>
            <a:off x="3390900" y="3893820"/>
            <a:ext cx="2057400" cy="1371600"/>
          </a:xfrm>
          <a:custGeom>
            <a:avLst/>
            <a:gdLst/>
            <a:ahLst/>
            <a:cxnLst/>
            <a:rect l="l" t="t" r="r" b="b"/>
            <a:pathLst>
              <a:path w="2057400" h="1371600">
                <a:moveTo>
                  <a:pt x="0" y="228599"/>
                </a:moveTo>
                <a:lnTo>
                  <a:pt x="4644" y="182533"/>
                </a:lnTo>
                <a:lnTo>
                  <a:pt x="17966" y="139624"/>
                </a:lnTo>
                <a:lnTo>
                  <a:pt x="39045" y="100793"/>
                </a:lnTo>
                <a:lnTo>
                  <a:pt x="66960" y="66960"/>
                </a:lnTo>
                <a:lnTo>
                  <a:pt x="100793" y="39045"/>
                </a:lnTo>
                <a:lnTo>
                  <a:pt x="139624" y="17966"/>
                </a:lnTo>
                <a:lnTo>
                  <a:pt x="182533" y="4644"/>
                </a:lnTo>
                <a:lnTo>
                  <a:pt x="228600" y="0"/>
                </a:lnTo>
                <a:lnTo>
                  <a:pt x="1828800" y="0"/>
                </a:lnTo>
                <a:lnTo>
                  <a:pt x="1874866" y="4644"/>
                </a:lnTo>
                <a:lnTo>
                  <a:pt x="1917775" y="17966"/>
                </a:lnTo>
                <a:lnTo>
                  <a:pt x="1956606" y="39045"/>
                </a:lnTo>
                <a:lnTo>
                  <a:pt x="1990439" y="66960"/>
                </a:lnTo>
                <a:lnTo>
                  <a:pt x="2018354" y="100793"/>
                </a:lnTo>
                <a:lnTo>
                  <a:pt x="2039433" y="139624"/>
                </a:lnTo>
                <a:lnTo>
                  <a:pt x="2052755" y="182533"/>
                </a:lnTo>
                <a:lnTo>
                  <a:pt x="2057400" y="228599"/>
                </a:lnTo>
                <a:lnTo>
                  <a:pt x="2057400" y="1142999"/>
                </a:lnTo>
                <a:lnTo>
                  <a:pt x="2052755" y="1189066"/>
                </a:lnTo>
                <a:lnTo>
                  <a:pt x="2039433" y="1231975"/>
                </a:lnTo>
                <a:lnTo>
                  <a:pt x="2018354" y="1270806"/>
                </a:lnTo>
                <a:lnTo>
                  <a:pt x="1990439" y="1304639"/>
                </a:lnTo>
                <a:lnTo>
                  <a:pt x="1956606" y="1332554"/>
                </a:lnTo>
                <a:lnTo>
                  <a:pt x="1917775" y="1353633"/>
                </a:lnTo>
                <a:lnTo>
                  <a:pt x="1874866" y="1366955"/>
                </a:lnTo>
                <a:lnTo>
                  <a:pt x="1828800" y="1371599"/>
                </a:lnTo>
                <a:lnTo>
                  <a:pt x="228600" y="1371599"/>
                </a:lnTo>
                <a:lnTo>
                  <a:pt x="182533" y="1366955"/>
                </a:lnTo>
                <a:lnTo>
                  <a:pt x="139624" y="1353633"/>
                </a:lnTo>
                <a:lnTo>
                  <a:pt x="100793" y="1332554"/>
                </a:lnTo>
                <a:lnTo>
                  <a:pt x="66960" y="1304639"/>
                </a:lnTo>
                <a:lnTo>
                  <a:pt x="39045" y="1270806"/>
                </a:lnTo>
                <a:lnTo>
                  <a:pt x="17966" y="1231975"/>
                </a:lnTo>
                <a:lnTo>
                  <a:pt x="4644" y="1189066"/>
                </a:lnTo>
                <a:lnTo>
                  <a:pt x="0" y="1142999"/>
                </a:lnTo>
                <a:lnTo>
                  <a:pt x="0" y="228599"/>
                </a:lnTo>
                <a:close/>
              </a:path>
            </a:pathLst>
          </a:custGeom>
          <a:ln w="9144">
            <a:solidFill>
              <a:srgbClr val="F69240"/>
            </a:solidFill>
          </a:ln>
        </p:spPr>
        <p:txBody>
          <a:bodyPr wrap="square" lIns="0" tIns="0" rIns="0" bIns="0" rtlCol="0"/>
          <a:lstStyle/>
          <a:p>
            <a:endParaRPr sz="1400"/>
          </a:p>
        </p:txBody>
      </p:sp>
      <p:sp>
        <p:nvSpPr>
          <p:cNvPr id="34" name="object 34"/>
          <p:cNvSpPr txBox="1"/>
          <p:nvPr/>
        </p:nvSpPr>
        <p:spPr>
          <a:xfrm>
            <a:off x="3920109" y="4417517"/>
            <a:ext cx="1000760" cy="228268"/>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NHÂN VIÊN</a:t>
            </a:r>
            <a:endParaRPr sz="1400">
              <a:latin typeface="Arial"/>
              <a:cs typeface="Arial"/>
            </a:endParaRPr>
          </a:p>
        </p:txBody>
      </p:sp>
      <p:sp>
        <p:nvSpPr>
          <p:cNvPr id="35" name="object 35"/>
          <p:cNvSpPr txBox="1"/>
          <p:nvPr/>
        </p:nvSpPr>
        <p:spPr>
          <a:xfrm>
            <a:off x="1638426" y="6135420"/>
            <a:ext cx="1179195"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252525"/>
                </a:solidFill>
                <a:latin typeface="Arial"/>
                <a:cs typeface="Arial"/>
              </a:rPr>
              <a:t>NHẬP KHO</a:t>
            </a:r>
            <a:endParaRPr sz="1400">
              <a:latin typeface="Arial"/>
              <a:cs typeface="Arial"/>
            </a:endParaRPr>
          </a:p>
        </p:txBody>
      </p:sp>
      <p:sp>
        <p:nvSpPr>
          <p:cNvPr id="36" name="object 36"/>
          <p:cNvSpPr txBox="1"/>
          <p:nvPr/>
        </p:nvSpPr>
        <p:spPr>
          <a:xfrm>
            <a:off x="5876290" y="6135420"/>
            <a:ext cx="1206500"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252525"/>
                </a:solidFill>
                <a:latin typeface="Tahoma"/>
                <a:cs typeface="Tahoma"/>
              </a:rPr>
              <a:t>BÁN HÀNG</a:t>
            </a:r>
            <a:endParaRPr sz="1400">
              <a:latin typeface="Tahoma"/>
              <a:cs typeface="Tahoma"/>
            </a:endParaRPr>
          </a:p>
        </p:txBody>
      </p:sp>
      <p:sp>
        <p:nvSpPr>
          <p:cNvPr id="37" name="object 37"/>
          <p:cNvSpPr txBox="1"/>
          <p:nvPr/>
        </p:nvSpPr>
        <p:spPr>
          <a:xfrm>
            <a:off x="1338261" y="3022811"/>
            <a:ext cx="1509395" cy="444352"/>
          </a:xfrm>
          <a:prstGeom prst="rect">
            <a:avLst/>
          </a:prstGeom>
        </p:spPr>
        <p:txBody>
          <a:bodyPr vert="horz" wrap="square" lIns="0" tIns="13335" rIns="0" bIns="0" rtlCol="0">
            <a:spAutoFit/>
          </a:bodyPr>
          <a:lstStyle/>
          <a:p>
            <a:pPr marL="12700">
              <a:lnSpc>
                <a:spcPct val="100000"/>
              </a:lnSpc>
              <a:spcBef>
                <a:spcPts val="105"/>
              </a:spcBef>
            </a:pPr>
            <a:r>
              <a:rPr sz="1400" dirty="0">
                <a:latin typeface="Arial"/>
                <a:cs typeface="Arial"/>
              </a:rPr>
              <a:t>Mang mặt hàng đến</a:t>
            </a:r>
          </a:p>
        </p:txBody>
      </p:sp>
      <p:sp>
        <p:nvSpPr>
          <p:cNvPr id="38" name="object 38"/>
          <p:cNvSpPr txBox="1"/>
          <p:nvPr/>
        </p:nvSpPr>
        <p:spPr>
          <a:xfrm>
            <a:off x="2036699" y="3647579"/>
            <a:ext cx="939800" cy="443711"/>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Kiểm tra MH</a:t>
            </a:r>
          </a:p>
        </p:txBody>
      </p:sp>
      <p:sp>
        <p:nvSpPr>
          <p:cNvPr id="39" name="object 39"/>
          <p:cNvSpPr txBox="1"/>
          <p:nvPr/>
        </p:nvSpPr>
        <p:spPr>
          <a:xfrm>
            <a:off x="1955419" y="4073118"/>
            <a:ext cx="1364613" cy="1001428"/>
          </a:xfrm>
          <a:prstGeom prst="rect">
            <a:avLst/>
          </a:prstGeom>
        </p:spPr>
        <p:txBody>
          <a:bodyPr vert="horz" wrap="square" lIns="0" tIns="12700" rIns="0" bIns="0" rtlCol="0">
            <a:spAutoFit/>
          </a:bodyPr>
          <a:lstStyle/>
          <a:p>
            <a:pPr marL="241935" marR="5080" indent="-229870">
              <a:lnSpc>
                <a:spcPct val="149000"/>
              </a:lnSpc>
              <a:spcBef>
                <a:spcPts val="100"/>
              </a:spcBef>
            </a:pPr>
            <a:r>
              <a:rPr sz="1400" dirty="0" err="1">
                <a:latin typeface="Arial"/>
                <a:cs typeface="Arial"/>
              </a:rPr>
              <a:t>Lập</a:t>
            </a:r>
            <a:r>
              <a:rPr sz="1400" dirty="0">
                <a:latin typeface="Arial"/>
                <a:cs typeface="Arial"/>
              </a:rPr>
              <a:t> </a:t>
            </a:r>
            <a:r>
              <a:rPr sz="1400" dirty="0" err="1" smtClean="0">
                <a:latin typeface="Arial"/>
                <a:cs typeface="Arial"/>
              </a:rPr>
              <a:t>phiế</a:t>
            </a:r>
            <a:r>
              <a:rPr lang="en-US" sz="1400" dirty="0" err="1" smtClean="0">
                <a:latin typeface="Arial"/>
                <a:cs typeface="Arial"/>
              </a:rPr>
              <a:t>u</a:t>
            </a:r>
            <a:r>
              <a:rPr lang="en-US" sz="1400" dirty="0">
                <a:latin typeface="Arial"/>
                <a:cs typeface="Arial"/>
              </a:rPr>
              <a:t> </a:t>
            </a:r>
            <a:r>
              <a:rPr sz="1400" dirty="0" err="1" smtClean="0">
                <a:latin typeface="Arial"/>
                <a:cs typeface="Arial"/>
              </a:rPr>
              <a:t>nhập</a:t>
            </a:r>
            <a:r>
              <a:rPr sz="1400" dirty="0" smtClean="0">
                <a:latin typeface="Arial"/>
                <a:cs typeface="Arial"/>
              </a:rPr>
              <a:t>  </a:t>
            </a:r>
            <a:endParaRPr lang="en-US" sz="1400" dirty="0" smtClean="0">
              <a:latin typeface="Arial"/>
              <a:cs typeface="Arial"/>
            </a:endParaRPr>
          </a:p>
          <a:p>
            <a:pPr marL="241935" marR="5080" indent="-229870">
              <a:lnSpc>
                <a:spcPct val="149000"/>
              </a:lnSpc>
              <a:spcBef>
                <a:spcPts val="100"/>
              </a:spcBef>
            </a:pPr>
            <a:endParaRPr lang="en-US" sz="1400" dirty="0">
              <a:latin typeface="Arial"/>
              <a:cs typeface="Arial"/>
            </a:endParaRPr>
          </a:p>
          <a:p>
            <a:pPr marL="241935" marR="5080" indent="-229870">
              <a:lnSpc>
                <a:spcPct val="149000"/>
              </a:lnSpc>
              <a:spcBef>
                <a:spcPts val="100"/>
              </a:spcBef>
            </a:pPr>
            <a:r>
              <a:rPr sz="1400" dirty="0" err="1" smtClean="0">
                <a:latin typeface="Arial"/>
                <a:cs typeface="Arial"/>
              </a:rPr>
              <a:t>Nhập</a:t>
            </a:r>
            <a:r>
              <a:rPr sz="1400" dirty="0" smtClean="0">
                <a:latin typeface="Arial"/>
                <a:cs typeface="Arial"/>
              </a:rPr>
              <a:t> </a:t>
            </a:r>
            <a:r>
              <a:rPr sz="1400" dirty="0">
                <a:latin typeface="Arial"/>
                <a:cs typeface="Arial"/>
              </a:rPr>
              <a:t>kho</a:t>
            </a:r>
          </a:p>
        </p:txBody>
      </p:sp>
      <p:sp>
        <p:nvSpPr>
          <p:cNvPr id="40" name="object 40"/>
          <p:cNvSpPr txBox="1"/>
          <p:nvPr/>
        </p:nvSpPr>
        <p:spPr>
          <a:xfrm>
            <a:off x="1808029" y="5197727"/>
            <a:ext cx="1104587"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Trả tiền</a:t>
            </a:r>
          </a:p>
        </p:txBody>
      </p:sp>
      <p:sp>
        <p:nvSpPr>
          <p:cNvPr id="41" name="object 41"/>
          <p:cNvSpPr txBox="1"/>
          <p:nvPr/>
        </p:nvSpPr>
        <p:spPr>
          <a:xfrm>
            <a:off x="5705601" y="2922270"/>
            <a:ext cx="1353820" cy="444352"/>
          </a:xfrm>
          <a:prstGeom prst="rect">
            <a:avLst/>
          </a:prstGeom>
        </p:spPr>
        <p:txBody>
          <a:bodyPr vert="horz" wrap="square" lIns="0" tIns="13335" rIns="0" bIns="0" rtlCol="0">
            <a:spAutoFit/>
          </a:bodyPr>
          <a:lstStyle/>
          <a:p>
            <a:pPr marL="12700">
              <a:lnSpc>
                <a:spcPct val="100000"/>
              </a:lnSpc>
              <a:spcBef>
                <a:spcPts val="105"/>
              </a:spcBef>
            </a:pPr>
            <a:r>
              <a:rPr sz="1400" dirty="0">
                <a:latin typeface="Arial"/>
                <a:cs typeface="Arial"/>
              </a:rPr>
              <a:t>Cho xem thực đơn</a:t>
            </a:r>
          </a:p>
        </p:txBody>
      </p:sp>
      <p:sp>
        <p:nvSpPr>
          <p:cNvPr id="43" name="object 43"/>
          <p:cNvSpPr txBox="1"/>
          <p:nvPr/>
        </p:nvSpPr>
        <p:spPr>
          <a:xfrm>
            <a:off x="5912356" y="5382765"/>
            <a:ext cx="1266164" cy="259045"/>
          </a:xfrm>
          <a:prstGeom prst="rect">
            <a:avLst/>
          </a:prstGeom>
        </p:spPr>
        <p:txBody>
          <a:bodyPr vert="horz" wrap="square" lIns="0" tIns="12700" rIns="0" bIns="0" rtlCol="0">
            <a:spAutoFit/>
          </a:bodyPr>
          <a:lstStyle/>
          <a:p>
            <a:pPr marL="12700">
              <a:lnSpc>
                <a:spcPct val="100000"/>
              </a:lnSpc>
              <a:spcBef>
                <a:spcPts val="100"/>
              </a:spcBef>
            </a:pPr>
            <a:r>
              <a:rPr lang="en-US" sz="1600" dirty="0" smtClean="0">
                <a:latin typeface="Arial"/>
                <a:cs typeface="Arial"/>
              </a:rPr>
              <a:t>In </a:t>
            </a:r>
            <a:r>
              <a:rPr lang="en-US" sz="1600" dirty="0" err="1" smtClean="0">
                <a:latin typeface="Arial"/>
                <a:cs typeface="Arial"/>
              </a:rPr>
              <a:t>hóa</a:t>
            </a:r>
            <a:r>
              <a:rPr lang="en-US" sz="1600" dirty="0" smtClean="0">
                <a:latin typeface="Arial"/>
                <a:cs typeface="Arial"/>
              </a:rPr>
              <a:t> </a:t>
            </a:r>
            <a:r>
              <a:rPr lang="en-US" sz="1600" dirty="0" err="1" smtClean="0">
                <a:latin typeface="Arial"/>
                <a:cs typeface="Arial"/>
              </a:rPr>
              <a:t>đơn</a:t>
            </a:r>
            <a:endParaRPr sz="1600" dirty="0">
              <a:latin typeface="Arial"/>
              <a:cs typeface="Arial"/>
            </a:endParaRPr>
          </a:p>
        </p:txBody>
      </p:sp>
      <p:sp>
        <p:nvSpPr>
          <p:cNvPr id="44" name="object 44"/>
          <p:cNvSpPr txBox="1"/>
          <p:nvPr/>
        </p:nvSpPr>
        <p:spPr>
          <a:xfrm>
            <a:off x="3357498" y="2438476"/>
            <a:ext cx="602615" cy="875240"/>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252525"/>
                </a:solidFill>
                <a:latin typeface="Arial"/>
                <a:cs typeface="Arial"/>
              </a:rPr>
              <a:t>Yêu   cầu</a:t>
            </a:r>
            <a:endParaRPr sz="1400">
              <a:latin typeface="Arial"/>
              <a:cs typeface="Arial"/>
            </a:endParaRPr>
          </a:p>
          <a:p>
            <a:pPr marL="20320">
              <a:lnSpc>
                <a:spcPct val="100000"/>
              </a:lnSpc>
              <a:spcBef>
                <a:spcPts val="5"/>
              </a:spcBef>
            </a:pPr>
            <a:r>
              <a:rPr sz="1400" dirty="0">
                <a:solidFill>
                  <a:srgbClr val="252525"/>
                </a:solidFill>
                <a:latin typeface="Arial"/>
                <a:cs typeface="Arial"/>
              </a:rPr>
              <a:t>báo  cáo</a:t>
            </a:r>
            <a:endParaRPr sz="1400">
              <a:latin typeface="Arial"/>
              <a:cs typeface="Arial"/>
            </a:endParaRPr>
          </a:p>
        </p:txBody>
      </p:sp>
      <p:sp>
        <p:nvSpPr>
          <p:cNvPr id="45" name="object 45"/>
          <p:cNvSpPr txBox="1"/>
          <p:nvPr/>
        </p:nvSpPr>
        <p:spPr>
          <a:xfrm>
            <a:off x="4765928" y="2444953"/>
            <a:ext cx="594995" cy="659796"/>
          </a:xfrm>
          <a:prstGeom prst="rect">
            <a:avLst/>
          </a:prstGeom>
        </p:spPr>
        <p:txBody>
          <a:bodyPr vert="horz" wrap="square" lIns="0" tIns="13335" rIns="0" bIns="0" rtlCol="0">
            <a:spAutoFit/>
          </a:bodyPr>
          <a:lstStyle/>
          <a:p>
            <a:pPr marL="12700">
              <a:lnSpc>
                <a:spcPct val="100000"/>
              </a:lnSpc>
              <a:spcBef>
                <a:spcPts val="105"/>
              </a:spcBef>
            </a:pPr>
            <a:r>
              <a:rPr sz="1400" dirty="0">
                <a:latin typeface="Arial"/>
                <a:cs typeface="Arial"/>
              </a:rPr>
              <a:t>In</a:t>
            </a:r>
            <a:endParaRPr sz="1400">
              <a:latin typeface="Arial"/>
              <a:cs typeface="Arial"/>
            </a:endParaRPr>
          </a:p>
          <a:p>
            <a:pPr marL="12700">
              <a:lnSpc>
                <a:spcPct val="100000"/>
              </a:lnSpc>
            </a:pPr>
            <a:r>
              <a:rPr sz="1400" dirty="0">
                <a:latin typeface="Arial"/>
                <a:cs typeface="Arial"/>
              </a:rPr>
              <a:t>báo cáo</a:t>
            </a:r>
            <a:endParaRPr sz="1400">
              <a:latin typeface="Arial"/>
              <a:cs typeface="Arial"/>
            </a:endParaRPr>
          </a:p>
        </p:txBody>
      </p:sp>
      <p:sp>
        <p:nvSpPr>
          <p:cNvPr id="46" name="object 46"/>
          <p:cNvSpPr/>
          <p:nvPr/>
        </p:nvSpPr>
        <p:spPr>
          <a:xfrm>
            <a:off x="105155" y="3976115"/>
            <a:ext cx="1618488" cy="1275588"/>
          </a:xfrm>
          <a:prstGeom prst="rect">
            <a:avLst/>
          </a:prstGeom>
          <a:blipFill>
            <a:blip r:embed="rId8" cstate="print"/>
            <a:stretch>
              <a:fillRect/>
            </a:stretch>
          </a:blipFill>
        </p:spPr>
        <p:txBody>
          <a:bodyPr wrap="square" lIns="0" tIns="0" rIns="0" bIns="0" rtlCol="0"/>
          <a:lstStyle/>
          <a:p>
            <a:endParaRPr/>
          </a:p>
        </p:txBody>
      </p:sp>
      <p:sp>
        <p:nvSpPr>
          <p:cNvPr id="47" name="object 47"/>
          <p:cNvSpPr/>
          <p:nvPr/>
        </p:nvSpPr>
        <p:spPr>
          <a:xfrm>
            <a:off x="161394" y="4010405"/>
            <a:ext cx="1524000" cy="1181100"/>
          </a:xfrm>
          <a:custGeom>
            <a:avLst/>
            <a:gdLst/>
            <a:ahLst/>
            <a:cxnLst/>
            <a:rect l="l" t="t" r="r" b="b"/>
            <a:pathLst>
              <a:path w="1524000" h="1181100">
                <a:moveTo>
                  <a:pt x="1327150" y="0"/>
                </a:moveTo>
                <a:lnTo>
                  <a:pt x="196850" y="0"/>
                </a:lnTo>
                <a:lnTo>
                  <a:pt x="151715" y="5199"/>
                </a:lnTo>
                <a:lnTo>
                  <a:pt x="110282" y="20008"/>
                </a:lnTo>
                <a:lnTo>
                  <a:pt x="73732" y="43247"/>
                </a:lnTo>
                <a:lnTo>
                  <a:pt x="43247" y="73732"/>
                </a:lnTo>
                <a:lnTo>
                  <a:pt x="20008" y="110282"/>
                </a:lnTo>
                <a:lnTo>
                  <a:pt x="5199" y="151715"/>
                </a:lnTo>
                <a:lnTo>
                  <a:pt x="0" y="196850"/>
                </a:lnTo>
                <a:lnTo>
                  <a:pt x="0" y="984250"/>
                </a:lnTo>
                <a:lnTo>
                  <a:pt x="5199" y="1029384"/>
                </a:lnTo>
                <a:lnTo>
                  <a:pt x="20008" y="1070817"/>
                </a:lnTo>
                <a:lnTo>
                  <a:pt x="43247" y="1107367"/>
                </a:lnTo>
                <a:lnTo>
                  <a:pt x="73732" y="1137852"/>
                </a:lnTo>
                <a:lnTo>
                  <a:pt x="110282" y="1161091"/>
                </a:lnTo>
                <a:lnTo>
                  <a:pt x="151715" y="1175900"/>
                </a:lnTo>
                <a:lnTo>
                  <a:pt x="196850" y="1181100"/>
                </a:lnTo>
                <a:lnTo>
                  <a:pt x="1327150" y="1181100"/>
                </a:lnTo>
                <a:lnTo>
                  <a:pt x="1372284" y="1175900"/>
                </a:lnTo>
                <a:lnTo>
                  <a:pt x="1413717" y="1161091"/>
                </a:lnTo>
                <a:lnTo>
                  <a:pt x="1450267" y="1137852"/>
                </a:lnTo>
                <a:lnTo>
                  <a:pt x="1480752" y="1107367"/>
                </a:lnTo>
                <a:lnTo>
                  <a:pt x="1503991" y="1070817"/>
                </a:lnTo>
                <a:lnTo>
                  <a:pt x="1518800" y="1029384"/>
                </a:lnTo>
                <a:lnTo>
                  <a:pt x="1524000" y="984250"/>
                </a:lnTo>
                <a:lnTo>
                  <a:pt x="1524000" y="196850"/>
                </a:lnTo>
                <a:lnTo>
                  <a:pt x="1518800" y="151715"/>
                </a:lnTo>
                <a:lnTo>
                  <a:pt x="1503991" y="110282"/>
                </a:lnTo>
                <a:lnTo>
                  <a:pt x="1480752" y="73732"/>
                </a:lnTo>
                <a:lnTo>
                  <a:pt x="1450267" y="43247"/>
                </a:lnTo>
                <a:lnTo>
                  <a:pt x="1413717" y="20008"/>
                </a:lnTo>
                <a:lnTo>
                  <a:pt x="1372284" y="5199"/>
                </a:lnTo>
                <a:lnTo>
                  <a:pt x="1327150" y="0"/>
                </a:lnTo>
                <a:close/>
              </a:path>
            </a:pathLst>
          </a:custGeom>
          <a:solidFill>
            <a:srgbClr val="0F243E"/>
          </a:solidFill>
        </p:spPr>
        <p:txBody>
          <a:bodyPr wrap="square" lIns="0" tIns="0" rIns="0" bIns="0" rtlCol="0"/>
          <a:lstStyle/>
          <a:p>
            <a:endParaRPr/>
          </a:p>
        </p:txBody>
      </p:sp>
      <p:sp>
        <p:nvSpPr>
          <p:cNvPr id="48" name="object 48"/>
          <p:cNvSpPr/>
          <p:nvPr/>
        </p:nvSpPr>
        <p:spPr>
          <a:xfrm>
            <a:off x="152400" y="4000500"/>
            <a:ext cx="1524000" cy="1181100"/>
          </a:xfrm>
          <a:custGeom>
            <a:avLst/>
            <a:gdLst/>
            <a:ahLst/>
            <a:cxnLst/>
            <a:rect l="l" t="t" r="r" b="b"/>
            <a:pathLst>
              <a:path w="1524000" h="1181100">
                <a:moveTo>
                  <a:pt x="0" y="196850"/>
                </a:moveTo>
                <a:lnTo>
                  <a:pt x="5199" y="151715"/>
                </a:lnTo>
                <a:lnTo>
                  <a:pt x="20008" y="110282"/>
                </a:lnTo>
                <a:lnTo>
                  <a:pt x="43247" y="73732"/>
                </a:lnTo>
                <a:lnTo>
                  <a:pt x="73732" y="43247"/>
                </a:lnTo>
                <a:lnTo>
                  <a:pt x="110282" y="20008"/>
                </a:lnTo>
                <a:lnTo>
                  <a:pt x="151715" y="5199"/>
                </a:lnTo>
                <a:lnTo>
                  <a:pt x="196850" y="0"/>
                </a:lnTo>
                <a:lnTo>
                  <a:pt x="1327150" y="0"/>
                </a:lnTo>
                <a:lnTo>
                  <a:pt x="1372284" y="5199"/>
                </a:lnTo>
                <a:lnTo>
                  <a:pt x="1413717" y="20008"/>
                </a:lnTo>
                <a:lnTo>
                  <a:pt x="1450267" y="43247"/>
                </a:lnTo>
                <a:lnTo>
                  <a:pt x="1480752" y="73732"/>
                </a:lnTo>
                <a:lnTo>
                  <a:pt x="1503991" y="110282"/>
                </a:lnTo>
                <a:lnTo>
                  <a:pt x="1518800" y="151715"/>
                </a:lnTo>
                <a:lnTo>
                  <a:pt x="1524000" y="196850"/>
                </a:lnTo>
                <a:lnTo>
                  <a:pt x="1524000" y="984250"/>
                </a:lnTo>
                <a:lnTo>
                  <a:pt x="1518800" y="1029384"/>
                </a:lnTo>
                <a:lnTo>
                  <a:pt x="1503991" y="1070817"/>
                </a:lnTo>
                <a:lnTo>
                  <a:pt x="1480752" y="1107367"/>
                </a:lnTo>
                <a:lnTo>
                  <a:pt x="1450267" y="1137852"/>
                </a:lnTo>
                <a:lnTo>
                  <a:pt x="1413717" y="1161091"/>
                </a:lnTo>
                <a:lnTo>
                  <a:pt x="1372284" y="1175900"/>
                </a:lnTo>
                <a:lnTo>
                  <a:pt x="1327150" y="1181100"/>
                </a:lnTo>
                <a:lnTo>
                  <a:pt x="196850" y="1181100"/>
                </a:lnTo>
                <a:lnTo>
                  <a:pt x="151715" y="1175900"/>
                </a:lnTo>
                <a:lnTo>
                  <a:pt x="110282" y="1161091"/>
                </a:lnTo>
                <a:lnTo>
                  <a:pt x="73732" y="1137852"/>
                </a:lnTo>
                <a:lnTo>
                  <a:pt x="43247" y="1107367"/>
                </a:lnTo>
                <a:lnTo>
                  <a:pt x="20008" y="1070817"/>
                </a:lnTo>
                <a:lnTo>
                  <a:pt x="5199" y="1029384"/>
                </a:lnTo>
                <a:lnTo>
                  <a:pt x="0" y="984250"/>
                </a:lnTo>
                <a:lnTo>
                  <a:pt x="0" y="196850"/>
                </a:lnTo>
                <a:close/>
              </a:path>
            </a:pathLst>
          </a:custGeom>
          <a:ln w="9144">
            <a:solidFill>
              <a:srgbClr val="0F243E"/>
            </a:solidFill>
          </a:ln>
        </p:spPr>
        <p:txBody>
          <a:bodyPr wrap="square" lIns="0" tIns="0" rIns="0" bIns="0" rtlCol="0"/>
          <a:lstStyle/>
          <a:p>
            <a:endParaRPr/>
          </a:p>
        </p:txBody>
      </p:sp>
      <p:sp>
        <p:nvSpPr>
          <p:cNvPr id="49" name="object 49"/>
          <p:cNvSpPr txBox="1"/>
          <p:nvPr/>
        </p:nvSpPr>
        <p:spPr>
          <a:xfrm>
            <a:off x="444217" y="4201935"/>
            <a:ext cx="903605" cy="843821"/>
          </a:xfrm>
          <a:prstGeom prst="rect">
            <a:avLst/>
          </a:prstGeom>
        </p:spPr>
        <p:txBody>
          <a:bodyPr vert="horz" wrap="square" lIns="0" tIns="12700" rIns="0" bIns="0" rtlCol="0">
            <a:spAutoFit/>
          </a:bodyPr>
          <a:lstStyle/>
          <a:p>
            <a:pPr marL="1270" algn="ctr">
              <a:lnSpc>
                <a:spcPct val="100000"/>
              </a:lnSpc>
              <a:spcBef>
                <a:spcPts val="100"/>
              </a:spcBef>
            </a:pPr>
            <a:r>
              <a:rPr sz="1800" b="1" dirty="0">
                <a:solidFill>
                  <a:srgbClr val="FFFFFF"/>
                </a:solidFill>
                <a:latin typeface="Arial"/>
                <a:cs typeface="Arial"/>
              </a:rPr>
              <a:t>NHÀ</a:t>
            </a:r>
            <a:endParaRPr sz="1800" dirty="0">
              <a:latin typeface="Arial"/>
              <a:cs typeface="Arial"/>
            </a:endParaRPr>
          </a:p>
          <a:p>
            <a:pPr algn="ctr">
              <a:lnSpc>
                <a:spcPct val="100000"/>
              </a:lnSpc>
              <a:spcBef>
                <a:spcPts val="5"/>
              </a:spcBef>
            </a:pPr>
            <a:r>
              <a:rPr sz="1800" b="1" dirty="0">
                <a:solidFill>
                  <a:srgbClr val="FFFFFF"/>
                </a:solidFill>
                <a:latin typeface="Arial"/>
                <a:cs typeface="Arial"/>
              </a:rPr>
              <a:t>CUNG CẤP</a:t>
            </a:r>
            <a:endParaRPr sz="1800" dirty="0">
              <a:latin typeface="Arial"/>
              <a:cs typeface="Arial"/>
            </a:endParaRPr>
          </a:p>
        </p:txBody>
      </p:sp>
      <p:sp>
        <p:nvSpPr>
          <p:cNvPr id="50" name="TextBox 49"/>
          <p:cNvSpPr txBox="1"/>
          <p:nvPr/>
        </p:nvSpPr>
        <p:spPr>
          <a:xfrm>
            <a:off x="5801797" y="3509325"/>
            <a:ext cx="986167" cy="369332"/>
          </a:xfrm>
          <a:prstGeom prst="rect">
            <a:avLst/>
          </a:prstGeom>
          <a:noFill/>
        </p:spPr>
        <p:txBody>
          <a:bodyPr wrap="none" rtlCol="0">
            <a:spAutoFit/>
          </a:bodyPr>
          <a:lstStyle/>
          <a:p>
            <a:r>
              <a:rPr lang="en-US" dirty="0" err="1" smtClean="0"/>
              <a:t>Gọi</a:t>
            </a:r>
            <a:r>
              <a:rPr lang="en-US" dirty="0" smtClean="0"/>
              <a:t> </a:t>
            </a:r>
            <a:r>
              <a:rPr lang="en-US" dirty="0" err="1" smtClean="0"/>
              <a:t>món</a:t>
            </a:r>
            <a:endParaRPr lang="en-US" dirty="0"/>
          </a:p>
        </p:txBody>
      </p:sp>
      <p:sp>
        <p:nvSpPr>
          <p:cNvPr id="51" name="TextBox 50"/>
          <p:cNvSpPr txBox="1"/>
          <p:nvPr/>
        </p:nvSpPr>
        <p:spPr>
          <a:xfrm>
            <a:off x="5813318" y="4511578"/>
            <a:ext cx="1109599" cy="369332"/>
          </a:xfrm>
          <a:prstGeom prst="rect">
            <a:avLst/>
          </a:prstGeom>
          <a:noFill/>
        </p:spPr>
        <p:txBody>
          <a:bodyPr wrap="none" rtlCol="0">
            <a:spAutoFit/>
          </a:bodyPr>
          <a:lstStyle/>
          <a:p>
            <a:r>
              <a:rPr lang="en-US" dirty="0" err="1" smtClean="0"/>
              <a:t>Giao</a:t>
            </a:r>
            <a:r>
              <a:rPr lang="en-US" dirty="0" smtClean="0"/>
              <a:t> </a:t>
            </a:r>
            <a:r>
              <a:rPr lang="en-US" dirty="0" err="1" smtClean="0"/>
              <a:t>Món</a:t>
            </a:r>
            <a:endParaRPr lang="en-US" dirty="0" smtClean="0"/>
          </a:p>
        </p:txBody>
      </p:sp>
      <p:sp>
        <p:nvSpPr>
          <p:cNvPr id="52" name="TextBox 51"/>
          <p:cNvSpPr txBox="1"/>
          <p:nvPr/>
        </p:nvSpPr>
        <p:spPr>
          <a:xfrm>
            <a:off x="5797224" y="4076431"/>
            <a:ext cx="1396536" cy="369332"/>
          </a:xfrm>
          <a:prstGeom prst="rect">
            <a:avLst/>
          </a:prstGeom>
          <a:noFill/>
        </p:spPr>
        <p:txBody>
          <a:bodyPr wrap="none" rtlCol="0">
            <a:spAutoFit/>
          </a:bodyPr>
          <a:lstStyle/>
          <a:p>
            <a:r>
              <a:rPr lang="en-US" dirty="0" err="1" smtClean="0"/>
              <a:t>Lập</a:t>
            </a:r>
            <a:r>
              <a:rPr lang="en-US" dirty="0" smtClean="0"/>
              <a:t> </a:t>
            </a:r>
            <a:r>
              <a:rPr lang="en-US" dirty="0" err="1" smtClean="0"/>
              <a:t>Hóa</a:t>
            </a:r>
            <a:r>
              <a:rPr lang="en-US" dirty="0" smtClean="0"/>
              <a:t> </a:t>
            </a:r>
            <a:r>
              <a:rPr lang="en-US" dirty="0" err="1" smtClean="0"/>
              <a:t>Đơn</a:t>
            </a:r>
            <a:endParaRPr lang="en-US" dirty="0" smtClean="0"/>
          </a:p>
        </p:txBody>
      </p:sp>
      <p:sp>
        <p:nvSpPr>
          <p:cNvPr id="53" name="TextBox 52"/>
          <p:cNvSpPr txBox="1"/>
          <p:nvPr/>
        </p:nvSpPr>
        <p:spPr>
          <a:xfrm>
            <a:off x="5684039" y="4839318"/>
            <a:ext cx="1271823" cy="369332"/>
          </a:xfrm>
          <a:prstGeom prst="rect">
            <a:avLst/>
          </a:prstGeom>
          <a:noFill/>
        </p:spPr>
        <p:txBody>
          <a:bodyPr wrap="none" rtlCol="0">
            <a:spAutoFit/>
          </a:bodyPr>
          <a:lstStyle/>
          <a:p>
            <a:r>
              <a:rPr lang="en-US" dirty="0" err="1" smtClean="0"/>
              <a:t>Thanh</a:t>
            </a:r>
            <a:r>
              <a:rPr lang="en-US" dirty="0" smtClean="0"/>
              <a:t> </a:t>
            </a:r>
            <a:r>
              <a:rPr lang="en-US" dirty="0" err="1" smtClean="0"/>
              <a:t>Toán</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662" y="645160"/>
            <a:ext cx="3096260" cy="574040"/>
          </a:xfrm>
          <a:prstGeom prst="rect">
            <a:avLst/>
          </a:prstGeom>
        </p:spPr>
        <p:txBody>
          <a:bodyPr vert="horz" wrap="square" lIns="0" tIns="12700" rIns="0" bIns="0" rtlCol="0">
            <a:spAutoFit/>
          </a:bodyPr>
          <a:lstStyle/>
          <a:p>
            <a:pPr marL="12700">
              <a:lnSpc>
                <a:spcPct val="100000"/>
              </a:lnSpc>
              <a:spcBef>
                <a:spcPts val="100"/>
              </a:spcBef>
            </a:pPr>
            <a:r>
              <a:rPr sz="3600" spc="-140" dirty="0"/>
              <a:t>Đặc </a:t>
            </a:r>
            <a:r>
              <a:rPr sz="3600" spc="-70" dirty="0"/>
              <a:t>tả </a:t>
            </a:r>
            <a:r>
              <a:rPr sz="3600" spc="-185" dirty="0"/>
              <a:t>hệ</a:t>
            </a:r>
            <a:r>
              <a:rPr sz="3600" spc="245" dirty="0"/>
              <a:t> </a:t>
            </a:r>
            <a:r>
              <a:rPr sz="3600" spc="-90" dirty="0"/>
              <a:t>thống</a:t>
            </a:r>
            <a:endParaRPr sz="3600"/>
          </a:p>
        </p:txBody>
      </p:sp>
      <p:sp>
        <p:nvSpPr>
          <p:cNvPr id="3" name="object 3"/>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57200"/>
            <a:ext cx="304800" cy="762000"/>
          </a:xfrm>
          <a:custGeom>
            <a:avLst/>
            <a:gdLst/>
            <a:ahLst/>
            <a:cxnLst/>
            <a:rect l="l" t="t" r="r" b="b"/>
            <a:pathLst>
              <a:path w="304800" h="762000">
                <a:moveTo>
                  <a:pt x="0" y="762000"/>
                </a:moveTo>
                <a:lnTo>
                  <a:pt x="304800" y="762000"/>
                </a:lnTo>
                <a:lnTo>
                  <a:pt x="304800" y="0"/>
                </a:lnTo>
                <a:lnTo>
                  <a:pt x="0" y="0"/>
                </a:lnTo>
                <a:lnTo>
                  <a:pt x="0" y="762000"/>
                </a:lnTo>
                <a:close/>
              </a:path>
            </a:pathLst>
          </a:custGeom>
          <a:solidFill>
            <a:srgbClr val="E36C09"/>
          </a:solidFill>
        </p:spPr>
        <p:txBody>
          <a:bodyPr wrap="square" lIns="0" tIns="0" rIns="0" bIns="0" rtlCol="0"/>
          <a:lstStyle/>
          <a:p>
            <a:endParaRPr/>
          </a:p>
        </p:txBody>
      </p:sp>
      <p:sp>
        <p:nvSpPr>
          <p:cNvPr id="5" name="object 5"/>
          <p:cNvSpPr txBox="1">
            <a:spLocks noGrp="1"/>
          </p:cNvSpPr>
          <p:nvPr>
            <p:ph sz="half" idx="3"/>
          </p:nvPr>
        </p:nvSpPr>
        <p:spPr>
          <a:xfrm>
            <a:off x="4343400" y="2362200"/>
            <a:ext cx="4419600" cy="2597506"/>
          </a:xfrm>
          <a:prstGeom prst="rect">
            <a:avLst/>
          </a:prstGeom>
        </p:spPr>
        <p:txBody>
          <a:bodyPr vert="horz" wrap="square" lIns="0" tIns="12065" rIns="0" bIns="0" rtlCol="0">
            <a:spAutoFit/>
          </a:bodyPr>
          <a:lstStyle/>
          <a:p>
            <a:pPr marL="469265" indent="-457200">
              <a:lnSpc>
                <a:spcPct val="100000"/>
              </a:lnSpc>
              <a:buFont typeface="+mj-lt"/>
              <a:buAutoNum type="arabicPeriod" startAt="7"/>
              <a:tabLst>
                <a:tab pos="619125" algn="l"/>
                <a:tab pos="619760" algn="l"/>
              </a:tabLst>
            </a:pPr>
            <a:r>
              <a:rPr sz="2400" dirty="0" err="1" smtClean="0"/>
              <a:t>Món</a:t>
            </a:r>
            <a:endParaRPr sz="2400" dirty="0"/>
          </a:p>
          <a:p>
            <a:pPr marL="469265" indent="-457200">
              <a:lnSpc>
                <a:spcPct val="100000"/>
              </a:lnSpc>
              <a:buFont typeface="+mj-lt"/>
              <a:buAutoNum type="arabicPeriod" startAt="7"/>
              <a:tabLst>
                <a:tab pos="619125" algn="l"/>
                <a:tab pos="619760" algn="l"/>
              </a:tabLst>
            </a:pPr>
            <a:r>
              <a:rPr sz="2400" dirty="0"/>
              <a:t>Hóa đơn</a:t>
            </a:r>
          </a:p>
          <a:p>
            <a:pPr marL="469265" indent="-457200">
              <a:lnSpc>
                <a:spcPct val="100000"/>
              </a:lnSpc>
              <a:buFont typeface="+mj-lt"/>
              <a:buAutoNum type="arabicPeriod" startAt="7"/>
              <a:tabLst>
                <a:tab pos="619125" algn="l"/>
                <a:tab pos="619760" algn="l"/>
              </a:tabLst>
            </a:pPr>
            <a:r>
              <a:rPr sz="2400" dirty="0"/>
              <a:t>Chi tiết hóa đơn</a:t>
            </a:r>
          </a:p>
          <a:p>
            <a:pPr marL="469265" indent="-457200">
              <a:lnSpc>
                <a:spcPct val="100000"/>
              </a:lnSpc>
              <a:buFont typeface="+mj-lt"/>
              <a:buAutoNum type="arabicPeriod" startAt="7"/>
              <a:tabLst>
                <a:tab pos="619125" algn="l"/>
                <a:tab pos="619760" algn="l"/>
              </a:tabLst>
            </a:pPr>
            <a:r>
              <a:rPr sz="2400" dirty="0"/>
              <a:t>Phiếu nhập</a:t>
            </a:r>
          </a:p>
          <a:p>
            <a:pPr marL="469265" indent="-457200">
              <a:lnSpc>
                <a:spcPct val="100000"/>
              </a:lnSpc>
              <a:spcBef>
                <a:spcPts val="5"/>
              </a:spcBef>
              <a:buFont typeface="+mj-lt"/>
              <a:buAutoNum type="arabicPeriod" startAt="7"/>
              <a:tabLst>
                <a:tab pos="619125" algn="l"/>
                <a:tab pos="619760" algn="l"/>
              </a:tabLst>
            </a:pPr>
            <a:r>
              <a:rPr sz="2400" dirty="0"/>
              <a:t>Chi tiết phiếu nhập</a:t>
            </a:r>
          </a:p>
          <a:p>
            <a:pPr marL="469265" indent="-457200">
              <a:lnSpc>
                <a:spcPct val="100000"/>
              </a:lnSpc>
              <a:buFont typeface="+mj-lt"/>
              <a:buAutoNum type="arabicPeriod" startAt="7"/>
              <a:tabLst>
                <a:tab pos="619125" algn="l"/>
                <a:tab pos="619760" algn="l"/>
              </a:tabLst>
            </a:pPr>
            <a:r>
              <a:rPr lang="en-US" sz="2400" dirty="0" err="1" smtClean="0"/>
              <a:t>Phiếu</a:t>
            </a:r>
            <a:r>
              <a:rPr lang="en-US" sz="2400" dirty="0" smtClean="0"/>
              <a:t> </a:t>
            </a:r>
            <a:r>
              <a:rPr lang="en-US" sz="2400" dirty="0" err="1" smtClean="0"/>
              <a:t>xuất</a:t>
            </a:r>
            <a:endParaRPr lang="en-US" sz="2400" dirty="0" smtClean="0"/>
          </a:p>
          <a:p>
            <a:pPr marL="469265" indent="-457200">
              <a:lnSpc>
                <a:spcPct val="100000"/>
              </a:lnSpc>
              <a:buFont typeface="+mj-lt"/>
              <a:buAutoNum type="arabicPeriod" startAt="7"/>
              <a:tabLst>
                <a:tab pos="619125" algn="l"/>
                <a:tab pos="619760" algn="l"/>
              </a:tabLst>
            </a:pPr>
            <a:r>
              <a:rPr lang="en-US" sz="2400" dirty="0" smtClean="0"/>
              <a:t>Chi </a:t>
            </a:r>
            <a:r>
              <a:rPr lang="en-US" sz="2400" dirty="0" err="1" smtClean="0"/>
              <a:t>tiết</a:t>
            </a:r>
            <a:r>
              <a:rPr lang="en-US" sz="2400" dirty="0" smtClean="0"/>
              <a:t> </a:t>
            </a:r>
            <a:r>
              <a:rPr lang="en-US" sz="2400" dirty="0" err="1" smtClean="0"/>
              <a:t>phiếu</a:t>
            </a:r>
            <a:r>
              <a:rPr lang="en-US" sz="2400" dirty="0" smtClean="0"/>
              <a:t> </a:t>
            </a:r>
            <a:r>
              <a:rPr lang="en-US" sz="2400" dirty="0" err="1" smtClean="0"/>
              <a:t>xuất</a:t>
            </a:r>
            <a:endParaRPr sz="2400" dirty="0"/>
          </a:p>
        </p:txBody>
      </p:sp>
      <p:sp>
        <p:nvSpPr>
          <p:cNvPr id="6" name="object 6"/>
          <p:cNvSpPr txBox="1">
            <a:spLocks noGrp="1"/>
          </p:cNvSpPr>
          <p:nvPr>
            <p:ph sz="half" idx="2"/>
          </p:nvPr>
        </p:nvSpPr>
        <p:spPr>
          <a:xfrm>
            <a:off x="520215" y="1786636"/>
            <a:ext cx="4040504" cy="2853986"/>
          </a:xfrm>
          <a:prstGeom prst="rect">
            <a:avLst/>
          </a:prstGeom>
        </p:spPr>
        <p:txBody>
          <a:bodyPr vert="horz" wrap="square" lIns="0" tIns="12065" rIns="0" bIns="0" rtlCol="0">
            <a:spAutoFit/>
          </a:bodyPr>
          <a:lstStyle/>
          <a:p>
            <a:pPr marL="478790" indent="-466725">
              <a:lnSpc>
                <a:spcPct val="100000"/>
              </a:lnSpc>
              <a:spcBef>
                <a:spcPts val="95"/>
              </a:spcBef>
              <a:buClr>
                <a:srgbClr val="000000"/>
              </a:buClr>
              <a:buFont typeface="Wingdings"/>
              <a:buChar char=""/>
              <a:tabLst>
                <a:tab pos="478790" algn="l"/>
                <a:tab pos="479425" algn="l"/>
              </a:tabLst>
            </a:pPr>
            <a:r>
              <a:rPr sz="2400" dirty="0"/>
              <a:t>Đặc tả dữ liệu:</a:t>
            </a:r>
          </a:p>
          <a:p>
            <a:pPr marL="1079500" lvl="1" indent="-457834">
              <a:lnSpc>
                <a:spcPct val="100000"/>
              </a:lnSpc>
              <a:spcBef>
                <a:spcPts val="2039"/>
              </a:spcBef>
              <a:buAutoNum type="arabicPeriod"/>
              <a:tabLst>
                <a:tab pos="1079500" algn="l"/>
                <a:tab pos="1080135" algn="l"/>
              </a:tabLst>
            </a:pPr>
            <a:r>
              <a:rPr lang="en-US" sz="2400" dirty="0" err="1" smtClean="0">
                <a:latin typeface="Arial"/>
                <a:cs typeface="Arial"/>
              </a:rPr>
              <a:t>Bàn</a:t>
            </a:r>
            <a:endParaRPr sz="2400" dirty="0">
              <a:latin typeface="Arial"/>
              <a:cs typeface="Arial"/>
            </a:endParaRPr>
          </a:p>
          <a:p>
            <a:pPr marL="1079500" lvl="1" indent="-457834">
              <a:lnSpc>
                <a:spcPct val="100000"/>
              </a:lnSpc>
              <a:spcBef>
                <a:spcPts val="5"/>
              </a:spcBef>
              <a:buAutoNum type="arabicPeriod"/>
              <a:tabLst>
                <a:tab pos="1079500" algn="l"/>
                <a:tab pos="1080135" algn="l"/>
              </a:tabLst>
            </a:pPr>
            <a:r>
              <a:rPr sz="2400" dirty="0" err="1" smtClean="0">
                <a:latin typeface="Arial"/>
                <a:cs typeface="Arial"/>
              </a:rPr>
              <a:t>Người</a:t>
            </a:r>
            <a:r>
              <a:rPr sz="2400" dirty="0" smtClean="0">
                <a:latin typeface="Arial"/>
                <a:cs typeface="Arial"/>
              </a:rPr>
              <a:t> </a:t>
            </a:r>
            <a:r>
              <a:rPr sz="2400" dirty="0">
                <a:latin typeface="Arial"/>
                <a:cs typeface="Arial"/>
              </a:rPr>
              <a:t>dùng</a:t>
            </a:r>
          </a:p>
          <a:p>
            <a:pPr marL="1079500" lvl="1" indent="-457834">
              <a:lnSpc>
                <a:spcPct val="100000"/>
              </a:lnSpc>
              <a:buAutoNum type="arabicPeriod"/>
              <a:tabLst>
                <a:tab pos="1079500" algn="l"/>
                <a:tab pos="1080135" algn="l"/>
              </a:tabLst>
            </a:pPr>
            <a:r>
              <a:rPr sz="2400" dirty="0">
                <a:latin typeface="Arial"/>
                <a:cs typeface="Arial"/>
              </a:rPr>
              <a:t>Nhóm món</a:t>
            </a:r>
          </a:p>
          <a:p>
            <a:pPr marL="1079500" lvl="1" indent="-457834">
              <a:lnSpc>
                <a:spcPct val="100000"/>
              </a:lnSpc>
              <a:buAutoNum type="arabicPeriod"/>
              <a:tabLst>
                <a:tab pos="1079500" algn="l"/>
                <a:tab pos="1080135" algn="l"/>
              </a:tabLst>
            </a:pPr>
            <a:r>
              <a:rPr sz="2400" dirty="0">
                <a:latin typeface="Arial"/>
                <a:cs typeface="Arial"/>
              </a:rPr>
              <a:t>Nhà cung cấp</a:t>
            </a:r>
          </a:p>
          <a:p>
            <a:pPr marL="1079500" lvl="1" indent="-457834">
              <a:lnSpc>
                <a:spcPct val="100000"/>
              </a:lnSpc>
              <a:buAutoNum type="arabicPeriod"/>
              <a:tabLst>
                <a:tab pos="1079500" algn="l"/>
                <a:tab pos="1080135" algn="l"/>
              </a:tabLst>
            </a:pPr>
            <a:r>
              <a:rPr sz="2400" dirty="0">
                <a:latin typeface="Arial"/>
                <a:cs typeface="Arial"/>
              </a:rPr>
              <a:t>Loại </a:t>
            </a:r>
            <a:r>
              <a:rPr sz="2400" dirty="0" err="1">
                <a:latin typeface="Arial"/>
                <a:cs typeface="Arial"/>
              </a:rPr>
              <a:t>mặt</a:t>
            </a:r>
            <a:r>
              <a:rPr sz="2400" dirty="0">
                <a:latin typeface="Arial"/>
                <a:cs typeface="Arial"/>
              </a:rPr>
              <a:t> </a:t>
            </a:r>
            <a:r>
              <a:rPr sz="2400" dirty="0" err="1" smtClean="0">
                <a:latin typeface="Arial"/>
                <a:cs typeface="Arial"/>
              </a:rPr>
              <a:t>hàn</a:t>
            </a:r>
            <a:r>
              <a:rPr lang="en-US" sz="2400" dirty="0" err="1" smtClean="0">
                <a:latin typeface="Arial"/>
                <a:cs typeface="Arial"/>
              </a:rPr>
              <a:t>g</a:t>
            </a:r>
            <a:endParaRPr lang="en-US" sz="2400" dirty="0" smtClean="0">
              <a:latin typeface="Arial"/>
              <a:cs typeface="Arial"/>
            </a:endParaRPr>
          </a:p>
          <a:p>
            <a:pPr marL="1079500" lvl="1" indent="-457834">
              <a:buFontTx/>
              <a:buAutoNum type="arabicPeriod"/>
              <a:tabLst>
                <a:tab pos="1079500" algn="l"/>
                <a:tab pos="1080135" algn="l"/>
              </a:tabLst>
            </a:pPr>
            <a:r>
              <a:rPr lang="vi-VN" sz="2400" dirty="0"/>
              <a:t>Đơn vị </a:t>
            </a:r>
            <a:r>
              <a:rPr lang="vi-VN" sz="2400" dirty="0" smtClean="0"/>
              <a:t>tính</a:t>
            </a:r>
            <a:endParaRPr lang="vi-V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5051"/>
            <a:ext cx="3096260" cy="574040"/>
          </a:xfrm>
          <a:prstGeom prst="rect">
            <a:avLst/>
          </a:prstGeom>
        </p:spPr>
        <p:txBody>
          <a:bodyPr vert="horz" wrap="square" lIns="0" tIns="12700" rIns="0" bIns="0" rtlCol="0">
            <a:spAutoFit/>
          </a:bodyPr>
          <a:lstStyle/>
          <a:p>
            <a:pPr marL="12700">
              <a:lnSpc>
                <a:spcPct val="100000"/>
              </a:lnSpc>
              <a:spcBef>
                <a:spcPts val="100"/>
              </a:spcBef>
            </a:pPr>
            <a:r>
              <a:rPr sz="3600" spc="-140" dirty="0"/>
              <a:t>Đặc </a:t>
            </a:r>
            <a:r>
              <a:rPr sz="3600" spc="-70" dirty="0"/>
              <a:t>tả </a:t>
            </a:r>
            <a:r>
              <a:rPr sz="3600" spc="-185" dirty="0"/>
              <a:t>hệ</a:t>
            </a:r>
            <a:r>
              <a:rPr sz="3600" spc="245" dirty="0"/>
              <a:t> </a:t>
            </a:r>
            <a:r>
              <a:rPr sz="3600" spc="-90" dirty="0"/>
              <a:t>thống</a:t>
            </a:r>
            <a:endParaRPr sz="3600"/>
          </a:p>
        </p:txBody>
      </p:sp>
      <p:sp>
        <p:nvSpPr>
          <p:cNvPr id="3" name="object 3"/>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57200"/>
            <a:ext cx="304800" cy="762000"/>
          </a:xfrm>
          <a:custGeom>
            <a:avLst/>
            <a:gdLst/>
            <a:ahLst/>
            <a:cxnLst/>
            <a:rect l="l" t="t" r="r" b="b"/>
            <a:pathLst>
              <a:path w="304800" h="762000">
                <a:moveTo>
                  <a:pt x="0" y="762000"/>
                </a:moveTo>
                <a:lnTo>
                  <a:pt x="304800" y="762000"/>
                </a:lnTo>
                <a:lnTo>
                  <a:pt x="304800" y="0"/>
                </a:lnTo>
                <a:lnTo>
                  <a:pt x="0" y="0"/>
                </a:lnTo>
                <a:lnTo>
                  <a:pt x="0" y="762000"/>
                </a:lnTo>
                <a:close/>
              </a:path>
            </a:pathLst>
          </a:custGeom>
          <a:solidFill>
            <a:srgbClr val="E36C09"/>
          </a:solidFill>
        </p:spPr>
        <p:txBody>
          <a:bodyPr wrap="square" lIns="0" tIns="0" rIns="0" bIns="0" rtlCol="0"/>
          <a:lstStyle/>
          <a:p>
            <a:endParaRPr/>
          </a:p>
        </p:txBody>
      </p:sp>
      <p:sp>
        <p:nvSpPr>
          <p:cNvPr id="5" name="object 5"/>
          <p:cNvSpPr txBox="1"/>
          <p:nvPr/>
        </p:nvSpPr>
        <p:spPr>
          <a:xfrm>
            <a:off x="459740" y="1292682"/>
            <a:ext cx="5788660" cy="4411464"/>
          </a:xfrm>
          <a:prstGeom prst="rect">
            <a:avLst/>
          </a:prstGeom>
        </p:spPr>
        <p:txBody>
          <a:bodyPr vert="horz" wrap="square" lIns="0" tIns="193040" rIns="0" bIns="0" rtlCol="0">
            <a:spAutoFit/>
          </a:bodyPr>
          <a:lstStyle/>
          <a:p>
            <a:pPr marL="478790" indent="-466725">
              <a:lnSpc>
                <a:spcPct val="100000"/>
              </a:lnSpc>
              <a:spcBef>
                <a:spcPts val="1520"/>
              </a:spcBef>
              <a:buClr>
                <a:srgbClr val="000000"/>
              </a:buClr>
              <a:buFont typeface="Wingdings"/>
              <a:buChar char=""/>
              <a:tabLst>
                <a:tab pos="478790" algn="l"/>
                <a:tab pos="479425" algn="l"/>
              </a:tabLst>
            </a:pPr>
            <a:r>
              <a:rPr sz="2400" dirty="0">
                <a:solidFill>
                  <a:srgbClr val="001F5F"/>
                </a:solidFill>
                <a:latin typeface="Arial"/>
                <a:cs typeface="Arial"/>
              </a:rPr>
              <a:t>Đặc tả xử lý:</a:t>
            </a:r>
            <a:endParaRPr sz="2400" dirty="0">
              <a:latin typeface="Arial"/>
              <a:cs typeface="Arial"/>
            </a:endParaRPr>
          </a:p>
          <a:p>
            <a:pPr marL="1117600" lvl="1" indent="-343535">
              <a:lnSpc>
                <a:spcPct val="100000"/>
              </a:lnSpc>
              <a:spcBef>
                <a:spcPts val="1220"/>
              </a:spcBef>
              <a:buChar char="•"/>
              <a:tabLst>
                <a:tab pos="1117600" algn="l"/>
                <a:tab pos="1118235" algn="l"/>
              </a:tabLst>
            </a:pPr>
            <a:r>
              <a:rPr sz="2400" dirty="0">
                <a:latin typeface="Arial"/>
                <a:cs typeface="Arial"/>
              </a:rPr>
              <a:t>Lập hóa đơn.</a:t>
            </a:r>
          </a:p>
          <a:p>
            <a:pPr marL="1117600" lvl="1" indent="-343535">
              <a:lnSpc>
                <a:spcPct val="100000"/>
              </a:lnSpc>
              <a:buChar char="•"/>
              <a:tabLst>
                <a:tab pos="1117600" algn="l"/>
                <a:tab pos="1118235" algn="l"/>
              </a:tabLst>
            </a:pPr>
            <a:r>
              <a:rPr sz="2400" dirty="0">
                <a:latin typeface="Arial"/>
                <a:cs typeface="Arial"/>
              </a:rPr>
              <a:t>Gọi món.</a:t>
            </a:r>
          </a:p>
          <a:p>
            <a:pPr marL="1117600" lvl="1" indent="-343535">
              <a:lnSpc>
                <a:spcPct val="100000"/>
              </a:lnSpc>
              <a:buChar char="•"/>
              <a:tabLst>
                <a:tab pos="1117600" algn="l"/>
                <a:tab pos="1118235" algn="l"/>
              </a:tabLst>
            </a:pPr>
            <a:r>
              <a:rPr sz="2400" dirty="0">
                <a:latin typeface="Arial"/>
                <a:cs typeface="Arial"/>
              </a:rPr>
              <a:t>Thêm món.</a:t>
            </a:r>
          </a:p>
          <a:p>
            <a:pPr marL="1117600" lvl="1" indent="-343535">
              <a:lnSpc>
                <a:spcPct val="100000"/>
              </a:lnSpc>
              <a:buChar char="•"/>
              <a:tabLst>
                <a:tab pos="1117600" algn="l"/>
                <a:tab pos="1118235" algn="l"/>
              </a:tabLst>
            </a:pPr>
            <a:r>
              <a:rPr sz="2400" dirty="0">
                <a:latin typeface="Arial"/>
                <a:cs typeface="Arial"/>
              </a:rPr>
              <a:t>Trả món.</a:t>
            </a:r>
          </a:p>
          <a:p>
            <a:pPr marL="1117600" lvl="1" indent="-343535">
              <a:lnSpc>
                <a:spcPct val="100000"/>
              </a:lnSpc>
              <a:buChar char="•"/>
              <a:tabLst>
                <a:tab pos="1117600" algn="l"/>
                <a:tab pos="1118235" algn="l"/>
              </a:tabLst>
            </a:pPr>
            <a:r>
              <a:rPr sz="2400" dirty="0">
                <a:latin typeface="Arial"/>
                <a:cs typeface="Arial"/>
              </a:rPr>
              <a:t>Chuyển bàn.</a:t>
            </a:r>
          </a:p>
          <a:p>
            <a:pPr marL="1117600" lvl="1" indent="-343535">
              <a:lnSpc>
                <a:spcPct val="100000"/>
              </a:lnSpc>
              <a:buChar char="•"/>
              <a:tabLst>
                <a:tab pos="1117600" algn="l"/>
                <a:tab pos="1118235" algn="l"/>
              </a:tabLst>
            </a:pPr>
            <a:r>
              <a:rPr lang="en-US" sz="2400" dirty="0" err="1" smtClean="0">
                <a:latin typeface="Arial"/>
                <a:cs typeface="Arial"/>
              </a:rPr>
              <a:t>Gộp</a:t>
            </a:r>
            <a:r>
              <a:rPr sz="2400" dirty="0" smtClean="0">
                <a:latin typeface="Arial"/>
                <a:cs typeface="Arial"/>
              </a:rPr>
              <a:t> </a:t>
            </a:r>
            <a:r>
              <a:rPr sz="2400" dirty="0">
                <a:latin typeface="Arial"/>
                <a:cs typeface="Arial"/>
              </a:rPr>
              <a:t>bàn.</a:t>
            </a:r>
          </a:p>
          <a:p>
            <a:pPr marL="1117600" lvl="1" indent="-343535">
              <a:lnSpc>
                <a:spcPct val="100000"/>
              </a:lnSpc>
              <a:buChar char="•"/>
              <a:tabLst>
                <a:tab pos="1117600" algn="l"/>
                <a:tab pos="1118235" algn="l"/>
              </a:tabLst>
            </a:pPr>
            <a:r>
              <a:rPr sz="2400" dirty="0">
                <a:latin typeface="Arial"/>
                <a:cs typeface="Arial"/>
              </a:rPr>
              <a:t>Thanh toán hóa đơn.</a:t>
            </a:r>
          </a:p>
          <a:p>
            <a:pPr marL="1117600" lvl="1" indent="-343535">
              <a:lnSpc>
                <a:spcPct val="100000"/>
              </a:lnSpc>
              <a:spcBef>
                <a:spcPts val="5"/>
              </a:spcBef>
              <a:buChar char="•"/>
              <a:tabLst>
                <a:tab pos="1117600" algn="l"/>
                <a:tab pos="1118235" algn="l"/>
              </a:tabLst>
            </a:pPr>
            <a:r>
              <a:rPr sz="2400" dirty="0">
                <a:latin typeface="Arial"/>
                <a:cs typeface="Arial"/>
              </a:rPr>
              <a:t>Lập phiếu nhập.</a:t>
            </a:r>
          </a:p>
          <a:p>
            <a:pPr marL="1117600" lvl="1" indent="-343535">
              <a:lnSpc>
                <a:spcPct val="100000"/>
              </a:lnSpc>
              <a:buChar char="•"/>
              <a:tabLst>
                <a:tab pos="1117600" algn="l"/>
                <a:tab pos="1118235" algn="l"/>
              </a:tabLst>
            </a:pPr>
            <a:r>
              <a:rPr sz="2400" dirty="0" err="1" smtClean="0">
                <a:latin typeface="Arial"/>
                <a:cs typeface="Arial"/>
              </a:rPr>
              <a:t>Thống</a:t>
            </a:r>
            <a:r>
              <a:rPr sz="2400" dirty="0" smtClean="0">
                <a:latin typeface="Arial"/>
                <a:cs typeface="Arial"/>
              </a:rPr>
              <a:t> </a:t>
            </a:r>
            <a:r>
              <a:rPr sz="2400" dirty="0">
                <a:latin typeface="Arial"/>
                <a:cs typeface="Arial"/>
              </a:rPr>
              <a:t>kê hóa </a:t>
            </a:r>
            <a:r>
              <a:rPr sz="2400" dirty="0" err="1">
                <a:latin typeface="Arial"/>
                <a:cs typeface="Arial"/>
              </a:rPr>
              <a:t>đơn</a:t>
            </a:r>
            <a:r>
              <a:rPr sz="2400" dirty="0" smtClean="0">
                <a:latin typeface="Arial"/>
                <a:cs typeface="Arial"/>
              </a:rPr>
              <a:t>.</a:t>
            </a:r>
            <a:endParaRPr lang="en-US" sz="2400" dirty="0" smtClean="0">
              <a:latin typeface="Arial"/>
              <a:cs typeface="Arial"/>
            </a:endParaRPr>
          </a:p>
          <a:p>
            <a:pPr marL="1117600" lvl="1" indent="-343535">
              <a:lnSpc>
                <a:spcPct val="100000"/>
              </a:lnSpc>
              <a:buChar char="•"/>
              <a:tabLst>
                <a:tab pos="1117600" algn="l"/>
                <a:tab pos="1118235" algn="l"/>
              </a:tabLst>
            </a:pPr>
            <a:r>
              <a:rPr lang="en-US" sz="2400" dirty="0" err="1" smtClean="0">
                <a:latin typeface="Arial"/>
                <a:cs typeface="Arial"/>
              </a:rPr>
              <a:t>Thống</a:t>
            </a:r>
            <a:r>
              <a:rPr lang="en-US" sz="2400" dirty="0" smtClean="0">
                <a:latin typeface="Arial"/>
                <a:cs typeface="Arial"/>
              </a:rPr>
              <a:t> </a:t>
            </a:r>
            <a:r>
              <a:rPr lang="en-US" sz="2400" dirty="0" err="1" smtClean="0">
                <a:latin typeface="Arial"/>
                <a:cs typeface="Arial"/>
              </a:rPr>
              <a:t>kế</a:t>
            </a:r>
            <a:r>
              <a:rPr lang="en-US" sz="2400" dirty="0" smtClean="0">
                <a:latin typeface="Arial"/>
                <a:cs typeface="Arial"/>
              </a:rPr>
              <a:t> </a:t>
            </a:r>
            <a:r>
              <a:rPr lang="en-US" sz="2400" dirty="0" err="1" smtClean="0">
                <a:latin typeface="Arial"/>
                <a:cs typeface="Arial"/>
              </a:rPr>
              <a:t>doanh</a:t>
            </a:r>
            <a:r>
              <a:rPr lang="en-US" sz="2400" dirty="0" smtClean="0">
                <a:latin typeface="Arial"/>
                <a:cs typeface="Arial"/>
              </a:rPr>
              <a:t> </a:t>
            </a:r>
            <a:r>
              <a:rPr lang="en-US" sz="2400" dirty="0" err="1" smtClean="0">
                <a:latin typeface="Arial"/>
                <a:cs typeface="Arial"/>
              </a:rPr>
              <a:t>thu</a:t>
            </a:r>
            <a:r>
              <a:rPr lang="en-US" sz="2400" dirty="0" smtClean="0">
                <a:latin typeface="Arial"/>
                <a:cs typeface="Arial"/>
              </a:rPr>
              <a:t> </a:t>
            </a:r>
            <a:r>
              <a:rPr lang="en-US" sz="2400" dirty="0" err="1" smtClean="0">
                <a:latin typeface="Arial"/>
                <a:cs typeface="Arial"/>
              </a:rPr>
              <a:t>theo</a:t>
            </a:r>
            <a:r>
              <a:rPr lang="en-US" sz="2400" dirty="0" smtClean="0">
                <a:latin typeface="Arial"/>
                <a:cs typeface="Arial"/>
              </a:rPr>
              <a:t> </a:t>
            </a:r>
            <a:r>
              <a:rPr lang="en-US" sz="2400" dirty="0" err="1" smtClean="0">
                <a:latin typeface="Arial"/>
                <a:cs typeface="Arial"/>
              </a:rPr>
              <a:t>ngày</a:t>
            </a:r>
            <a:r>
              <a:rPr lang="en-US" sz="2400" dirty="0" smtClean="0">
                <a:latin typeface="Arial"/>
                <a:cs typeface="Arial"/>
              </a:rPr>
              <a:t>.</a:t>
            </a:r>
            <a:endParaRPr sz="2400" dirty="0">
              <a:latin typeface="Arial"/>
              <a:cs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5051"/>
            <a:ext cx="3802379" cy="574040"/>
          </a:xfrm>
          <a:prstGeom prst="rect">
            <a:avLst/>
          </a:prstGeom>
        </p:spPr>
        <p:txBody>
          <a:bodyPr vert="horz" wrap="square" lIns="0" tIns="12700" rIns="0" bIns="0" rtlCol="0">
            <a:spAutoFit/>
          </a:bodyPr>
          <a:lstStyle/>
          <a:p>
            <a:pPr marL="12700">
              <a:lnSpc>
                <a:spcPct val="100000"/>
              </a:lnSpc>
              <a:spcBef>
                <a:spcPts val="100"/>
              </a:spcBef>
            </a:pPr>
            <a:r>
              <a:rPr sz="3600" dirty="0"/>
              <a:t>Mô </a:t>
            </a:r>
            <a:r>
              <a:rPr sz="3600" spc="-114" dirty="0"/>
              <a:t>hình </a:t>
            </a:r>
            <a:r>
              <a:rPr sz="3600" spc="-70" dirty="0"/>
              <a:t>quan</a:t>
            </a:r>
            <a:r>
              <a:rPr sz="3600" spc="185" dirty="0"/>
              <a:t> </a:t>
            </a:r>
            <a:r>
              <a:rPr sz="3600" spc="-130" dirty="0"/>
              <a:t>niệm</a:t>
            </a:r>
            <a:endParaRPr sz="3600"/>
          </a:p>
        </p:txBody>
      </p:sp>
      <p:sp>
        <p:nvSpPr>
          <p:cNvPr id="3" name="object 3"/>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57200"/>
            <a:ext cx="304800" cy="762000"/>
          </a:xfrm>
          <a:custGeom>
            <a:avLst/>
            <a:gdLst/>
            <a:ahLst/>
            <a:cxnLst/>
            <a:rect l="l" t="t" r="r" b="b"/>
            <a:pathLst>
              <a:path w="304800" h="762000">
                <a:moveTo>
                  <a:pt x="0" y="762000"/>
                </a:moveTo>
                <a:lnTo>
                  <a:pt x="304800" y="762000"/>
                </a:lnTo>
                <a:lnTo>
                  <a:pt x="304800" y="0"/>
                </a:lnTo>
                <a:lnTo>
                  <a:pt x="0" y="0"/>
                </a:lnTo>
                <a:lnTo>
                  <a:pt x="0" y="762000"/>
                </a:lnTo>
                <a:close/>
              </a:path>
            </a:pathLst>
          </a:custGeom>
          <a:solidFill>
            <a:srgbClr val="E36C09"/>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304801" y="1219200"/>
            <a:ext cx="8458200" cy="551053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5051"/>
            <a:ext cx="5126990" cy="574040"/>
          </a:xfrm>
          <a:prstGeom prst="rect">
            <a:avLst/>
          </a:prstGeom>
        </p:spPr>
        <p:txBody>
          <a:bodyPr vert="horz" wrap="square" lIns="0" tIns="12700" rIns="0" bIns="0" rtlCol="0">
            <a:spAutoFit/>
          </a:bodyPr>
          <a:lstStyle/>
          <a:p>
            <a:pPr marL="12700">
              <a:lnSpc>
                <a:spcPct val="100000"/>
              </a:lnSpc>
              <a:spcBef>
                <a:spcPts val="100"/>
              </a:spcBef>
            </a:pPr>
            <a:r>
              <a:rPr sz="3600" spc="-385" dirty="0"/>
              <a:t>Sơ </a:t>
            </a:r>
            <a:r>
              <a:rPr sz="3600" spc="-30" dirty="0"/>
              <a:t>đồ </a:t>
            </a:r>
            <a:r>
              <a:rPr sz="3600" spc="-245" dirty="0"/>
              <a:t>chức </a:t>
            </a:r>
            <a:r>
              <a:rPr sz="3600" spc="-65" dirty="0"/>
              <a:t>năng </a:t>
            </a:r>
            <a:r>
              <a:rPr sz="3600" spc="-185" dirty="0"/>
              <a:t>hệ</a:t>
            </a:r>
            <a:r>
              <a:rPr sz="3600" spc="-495" dirty="0"/>
              <a:t> </a:t>
            </a:r>
            <a:r>
              <a:rPr sz="3600" spc="-90" dirty="0"/>
              <a:t>thống</a:t>
            </a:r>
            <a:endParaRPr sz="3600"/>
          </a:p>
        </p:txBody>
      </p:sp>
      <p:sp>
        <p:nvSpPr>
          <p:cNvPr id="3" name="object 3"/>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57200"/>
            <a:ext cx="304800" cy="762000"/>
          </a:xfrm>
          <a:custGeom>
            <a:avLst/>
            <a:gdLst/>
            <a:ahLst/>
            <a:cxnLst/>
            <a:rect l="l" t="t" r="r" b="b"/>
            <a:pathLst>
              <a:path w="304800" h="762000">
                <a:moveTo>
                  <a:pt x="0" y="762000"/>
                </a:moveTo>
                <a:lnTo>
                  <a:pt x="304800" y="762000"/>
                </a:lnTo>
                <a:lnTo>
                  <a:pt x="304800" y="0"/>
                </a:lnTo>
                <a:lnTo>
                  <a:pt x="0" y="0"/>
                </a:lnTo>
                <a:lnTo>
                  <a:pt x="0" y="762000"/>
                </a:lnTo>
                <a:close/>
              </a:path>
            </a:pathLst>
          </a:custGeom>
          <a:solidFill>
            <a:srgbClr val="E36C09"/>
          </a:solidFill>
        </p:spPr>
        <p:txBody>
          <a:bodyPr wrap="square" lIns="0" tIns="0" rIns="0" bIns="0" rtlCol="0"/>
          <a:lstStyle/>
          <a:p>
            <a:endParaRPr/>
          </a:p>
        </p:txBody>
      </p:sp>
      <p:sp>
        <p:nvSpPr>
          <p:cNvPr id="5" name="object 5"/>
          <p:cNvSpPr/>
          <p:nvPr/>
        </p:nvSpPr>
        <p:spPr>
          <a:xfrm>
            <a:off x="1104900" y="2234183"/>
            <a:ext cx="1921764" cy="59283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35608" y="2232660"/>
            <a:ext cx="1257300" cy="64312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164463" y="2232660"/>
            <a:ext cx="1827276" cy="49834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152144" y="2258567"/>
            <a:ext cx="1827530" cy="498475"/>
          </a:xfrm>
          <a:custGeom>
            <a:avLst/>
            <a:gdLst/>
            <a:ahLst/>
            <a:cxnLst/>
            <a:rect l="l" t="t" r="r" b="b"/>
            <a:pathLst>
              <a:path w="1827530" h="498475">
                <a:moveTo>
                  <a:pt x="0" y="49784"/>
                </a:moveTo>
                <a:lnTo>
                  <a:pt x="3916" y="30432"/>
                </a:lnTo>
                <a:lnTo>
                  <a:pt x="14597" y="14604"/>
                </a:lnTo>
                <a:lnTo>
                  <a:pt x="30437" y="3921"/>
                </a:lnTo>
                <a:lnTo>
                  <a:pt x="49834" y="0"/>
                </a:lnTo>
                <a:lnTo>
                  <a:pt x="1777492" y="0"/>
                </a:lnTo>
                <a:lnTo>
                  <a:pt x="1796843" y="3921"/>
                </a:lnTo>
                <a:lnTo>
                  <a:pt x="1812671" y="14605"/>
                </a:lnTo>
                <a:lnTo>
                  <a:pt x="1823354" y="30432"/>
                </a:lnTo>
                <a:lnTo>
                  <a:pt x="1827276" y="49784"/>
                </a:lnTo>
                <a:lnTo>
                  <a:pt x="1827276" y="448564"/>
                </a:lnTo>
                <a:lnTo>
                  <a:pt x="1823354" y="467915"/>
                </a:lnTo>
                <a:lnTo>
                  <a:pt x="1812670" y="483743"/>
                </a:lnTo>
                <a:lnTo>
                  <a:pt x="1796843" y="494426"/>
                </a:lnTo>
                <a:lnTo>
                  <a:pt x="1777492" y="498348"/>
                </a:lnTo>
                <a:lnTo>
                  <a:pt x="49834" y="498348"/>
                </a:lnTo>
                <a:lnTo>
                  <a:pt x="30437" y="494426"/>
                </a:lnTo>
                <a:lnTo>
                  <a:pt x="14597" y="483743"/>
                </a:lnTo>
                <a:lnTo>
                  <a:pt x="3916" y="467915"/>
                </a:lnTo>
                <a:lnTo>
                  <a:pt x="0" y="448564"/>
                </a:lnTo>
                <a:lnTo>
                  <a:pt x="0" y="49784"/>
                </a:lnTo>
                <a:close/>
              </a:path>
            </a:pathLst>
          </a:custGeom>
          <a:ln w="9144">
            <a:solidFill>
              <a:srgbClr val="497DBA"/>
            </a:solidFill>
          </a:ln>
        </p:spPr>
        <p:txBody>
          <a:bodyPr wrap="square" lIns="0" tIns="0" rIns="0" bIns="0" rtlCol="0"/>
          <a:lstStyle/>
          <a:p>
            <a:endParaRPr/>
          </a:p>
        </p:txBody>
      </p:sp>
      <p:sp>
        <p:nvSpPr>
          <p:cNvPr id="9" name="object 9"/>
          <p:cNvSpPr txBox="1"/>
          <p:nvPr/>
        </p:nvSpPr>
        <p:spPr>
          <a:xfrm>
            <a:off x="1625600" y="2317242"/>
            <a:ext cx="879475" cy="330835"/>
          </a:xfrm>
          <a:prstGeom prst="rect">
            <a:avLst/>
          </a:prstGeom>
        </p:spPr>
        <p:txBody>
          <a:bodyPr vert="horz" wrap="square" lIns="0" tIns="13335" rIns="0" bIns="0" rtlCol="0">
            <a:spAutoFit/>
          </a:bodyPr>
          <a:lstStyle/>
          <a:p>
            <a:pPr marL="12700">
              <a:lnSpc>
                <a:spcPct val="100000"/>
              </a:lnSpc>
              <a:spcBef>
                <a:spcPts val="105"/>
              </a:spcBef>
            </a:pPr>
            <a:r>
              <a:rPr sz="2000" b="1" spc="-360" dirty="0">
                <a:solidFill>
                  <a:srgbClr val="FFFFFF"/>
                </a:solidFill>
                <a:latin typeface="Arial"/>
                <a:cs typeface="Arial"/>
              </a:rPr>
              <a:t>QUẢN</a:t>
            </a:r>
            <a:r>
              <a:rPr sz="2000" b="1" spc="-340" dirty="0">
                <a:solidFill>
                  <a:srgbClr val="FFFFFF"/>
                </a:solidFill>
                <a:latin typeface="Arial"/>
                <a:cs typeface="Arial"/>
              </a:rPr>
              <a:t> </a:t>
            </a:r>
            <a:r>
              <a:rPr sz="2000" b="1" spc="-390" dirty="0">
                <a:solidFill>
                  <a:srgbClr val="FFFFFF"/>
                </a:solidFill>
                <a:latin typeface="Arial"/>
                <a:cs typeface="Arial"/>
              </a:rPr>
              <a:t>LÝ</a:t>
            </a:r>
            <a:endParaRPr sz="2000">
              <a:latin typeface="Arial"/>
              <a:cs typeface="Arial"/>
            </a:endParaRPr>
          </a:p>
        </p:txBody>
      </p:sp>
      <p:sp>
        <p:nvSpPr>
          <p:cNvPr id="10" name="object 10"/>
          <p:cNvSpPr/>
          <p:nvPr/>
        </p:nvSpPr>
        <p:spPr>
          <a:xfrm>
            <a:off x="1335786" y="2757677"/>
            <a:ext cx="182880" cy="518159"/>
          </a:xfrm>
          <a:custGeom>
            <a:avLst/>
            <a:gdLst/>
            <a:ahLst/>
            <a:cxnLst/>
            <a:rect l="l" t="t" r="r" b="b"/>
            <a:pathLst>
              <a:path w="182880" h="518160">
                <a:moveTo>
                  <a:pt x="0" y="0"/>
                </a:moveTo>
                <a:lnTo>
                  <a:pt x="0" y="517906"/>
                </a:lnTo>
                <a:lnTo>
                  <a:pt x="182625" y="517906"/>
                </a:lnTo>
              </a:path>
            </a:pathLst>
          </a:custGeom>
          <a:ln w="25908">
            <a:solidFill>
              <a:srgbClr val="3C6695"/>
            </a:solidFill>
          </a:ln>
        </p:spPr>
        <p:txBody>
          <a:bodyPr wrap="square" lIns="0" tIns="0" rIns="0" bIns="0" rtlCol="0"/>
          <a:lstStyle/>
          <a:p>
            <a:endParaRPr/>
          </a:p>
        </p:txBody>
      </p:sp>
      <p:sp>
        <p:nvSpPr>
          <p:cNvPr id="11" name="object 11"/>
          <p:cNvSpPr/>
          <p:nvPr/>
        </p:nvSpPr>
        <p:spPr>
          <a:xfrm>
            <a:off x="1603882" y="2948940"/>
            <a:ext cx="3053334" cy="688975"/>
          </a:xfrm>
          <a:custGeom>
            <a:avLst/>
            <a:gdLst/>
            <a:ahLst/>
            <a:cxnLst/>
            <a:rect l="l" t="t" r="r" b="b"/>
            <a:pathLst>
              <a:path w="2773679" h="688975">
                <a:moveTo>
                  <a:pt x="2704846" y="0"/>
                </a:moveTo>
                <a:lnTo>
                  <a:pt x="68834" y="0"/>
                </a:lnTo>
                <a:lnTo>
                  <a:pt x="42058" y="5415"/>
                </a:lnTo>
                <a:lnTo>
                  <a:pt x="20177" y="20177"/>
                </a:lnTo>
                <a:lnTo>
                  <a:pt x="5415" y="42058"/>
                </a:lnTo>
                <a:lnTo>
                  <a:pt x="0" y="68834"/>
                </a:lnTo>
                <a:lnTo>
                  <a:pt x="0" y="620013"/>
                </a:lnTo>
                <a:lnTo>
                  <a:pt x="5415" y="646789"/>
                </a:lnTo>
                <a:lnTo>
                  <a:pt x="20177" y="668670"/>
                </a:lnTo>
                <a:lnTo>
                  <a:pt x="42058" y="683432"/>
                </a:lnTo>
                <a:lnTo>
                  <a:pt x="68834" y="688848"/>
                </a:lnTo>
                <a:lnTo>
                  <a:pt x="2704846" y="688848"/>
                </a:lnTo>
                <a:lnTo>
                  <a:pt x="2731621" y="683432"/>
                </a:lnTo>
                <a:lnTo>
                  <a:pt x="2753502" y="668670"/>
                </a:lnTo>
                <a:lnTo>
                  <a:pt x="2768264" y="646789"/>
                </a:lnTo>
                <a:lnTo>
                  <a:pt x="2773680" y="620013"/>
                </a:lnTo>
                <a:lnTo>
                  <a:pt x="2773680" y="68834"/>
                </a:lnTo>
                <a:lnTo>
                  <a:pt x="2768264" y="42058"/>
                </a:lnTo>
                <a:lnTo>
                  <a:pt x="2753502" y="20177"/>
                </a:lnTo>
                <a:lnTo>
                  <a:pt x="2731621" y="5415"/>
                </a:lnTo>
                <a:lnTo>
                  <a:pt x="2704846" y="0"/>
                </a:lnTo>
                <a:close/>
              </a:path>
            </a:pathLst>
          </a:custGeom>
          <a:solidFill>
            <a:srgbClr val="FFFFFF">
              <a:alpha val="90194"/>
            </a:srgbClr>
          </a:solidFill>
        </p:spPr>
        <p:txBody>
          <a:bodyPr wrap="square" lIns="0" tIns="0" rIns="0" bIns="0" rtlCol="0"/>
          <a:lstStyle/>
          <a:p>
            <a:endParaRPr/>
          </a:p>
        </p:txBody>
      </p:sp>
      <p:sp>
        <p:nvSpPr>
          <p:cNvPr id="12" name="object 12"/>
          <p:cNvSpPr/>
          <p:nvPr/>
        </p:nvSpPr>
        <p:spPr>
          <a:xfrm>
            <a:off x="1518665" y="2931414"/>
            <a:ext cx="3138551" cy="688975"/>
          </a:xfrm>
          <a:custGeom>
            <a:avLst/>
            <a:gdLst/>
            <a:ahLst/>
            <a:cxnLst/>
            <a:rect l="l" t="t" r="r" b="b"/>
            <a:pathLst>
              <a:path w="2773679" h="688975">
                <a:moveTo>
                  <a:pt x="0" y="68834"/>
                </a:moveTo>
                <a:lnTo>
                  <a:pt x="5415" y="42058"/>
                </a:lnTo>
                <a:lnTo>
                  <a:pt x="20177" y="20177"/>
                </a:lnTo>
                <a:lnTo>
                  <a:pt x="42058" y="5415"/>
                </a:lnTo>
                <a:lnTo>
                  <a:pt x="68834" y="0"/>
                </a:lnTo>
                <a:lnTo>
                  <a:pt x="2704846" y="0"/>
                </a:lnTo>
                <a:lnTo>
                  <a:pt x="2731621" y="5415"/>
                </a:lnTo>
                <a:lnTo>
                  <a:pt x="2753502" y="20177"/>
                </a:lnTo>
                <a:lnTo>
                  <a:pt x="2768264" y="42058"/>
                </a:lnTo>
                <a:lnTo>
                  <a:pt x="2773680" y="68834"/>
                </a:lnTo>
                <a:lnTo>
                  <a:pt x="2773680" y="620013"/>
                </a:lnTo>
                <a:lnTo>
                  <a:pt x="2768264" y="646789"/>
                </a:lnTo>
                <a:lnTo>
                  <a:pt x="2753502" y="668670"/>
                </a:lnTo>
                <a:lnTo>
                  <a:pt x="2731621" y="683432"/>
                </a:lnTo>
                <a:lnTo>
                  <a:pt x="2704846" y="688848"/>
                </a:lnTo>
                <a:lnTo>
                  <a:pt x="68834" y="688848"/>
                </a:lnTo>
                <a:lnTo>
                  <a:pt x="42058" y="683432"/>
                </a:lnTo>
                <a:lnTo>
                  <a:pt x="20177" y="668670"/>
                </a:lnTo>
                <a:lnTo>
                  <a:pt x="5415" y="646789"/>
                </a:lnTo>
                <a:lnTo>
                  <a:pt x="0" y="620013"/>
                </a:lnTo>
                <a:lnTo>
                  <a:pt x="0" y="68834"/>
                </a:lnTo>
                <a:close/>
              </a:path>
            </a:pathLst>
          </a:custGeom>
          <a:ln w="25908">
            <a:solidFill>
              <a:srgbClr val="4F81BC"/>
            </a:solidFill>
          </a:ln>
        </p:spPr>
        <p:txBody>
          <a:bodyPr wrap="square" lIns="0" tIns="0" rIns="0" bIns="0" rtlCol="0"/>
          <a:lstStyle/>
          <a:p>
            <a:endParaRPr/>
          </a:p>
        </p:txBody>
      </p:sp>
      <p:sp>
        <p:nvSpPr>
          <p:cNvPr id="13" name="object 13"/>
          <p:cNvSpPr txBox="1"/>
          <p:nvPr/>
        </p:nvSpPr>
        <p:spPr>
          <a:xfrm>
            <a:off x="1556130" y="2953001"/>
            <a:ext cx="3045967" cy="617477"/>
          </a:xfrm>
          <a:prstGeom prst="rect">
            <a:avLst/>
          </a:prstGeom>
        </p:spPr>
        <p:txBody>
          <a:bodyPr vert="horz" wrap="square" lIns="0" tIns="52705" rIns="0" bIns="0" rtlCol="0">
            <a:spAutoFit/>
          </a:bodyPr>
          <a:lstStyle/>
          <a:p>
            <a:pPr marL="1134745" marR="5080" indent="-1122045">
              <a:lnSpc>
                <a:spcPts val="2230"/>
              </a:lnSpc>
              <a:spcBef>
                <a:spcPts val="415"/>
              </a:spcBef>
            </a:pPr>
            <a:r>
              <a:rPr sz="2100" dirty="0">
                <a:latin typeface="Arial"/>
                <a:cs typeface="Arial"/>
              </a:rPr>
              <a:t>Quản lý, cập nhật tất cả các danh  mục</a:t>
            </a:r>
          </a:p>
        </p:txBody>
      </p:sp>
      <p:sp>
        <p:nvSpPr>
          <p:cNvPr id="14" name="object 14"/>
          <p:cNvSpPr/>
          <p:nvPr/>
        </p:nvSpPr>
        <p:spPr>
          <a:xfrm>
            <a:off x="1335786" y="2757677"/>
            <a:ext cx="182880" cy="1288415"/>
          </a:xfrm>
          <a:custGeom>
            <a:avLst/>
            <a:gdLst/>
            <a:ahLst/>
            <a:cxnLst/>
            <a:rect l="l" t="t" r="r" b="b"/>
            <a:pathLst>
              <a:path w="182880" h="1288414">
                <a:moveTo>
                  <a:pt x="0" y="0"/>
                </a:moveTo>
                <a:lnTo>
                  <a:pt x="0" y="1287907"/>
                </a:lnTo>
                <a:lnTo>
                  <a:pt x="182625" y="1287907"/>
                </a:lnTo>
              </a:path>
            </a:pathLst>
          </a:custGeom>
          <a:ln w="25907">
            <a:solidFill>
              <a:srgbClr val="3C6695"/>
            </a:solidFill>
          </a:ln>
        </p:spPr>
        <p:txBody>
          <a:bodyPr wrap="square" lIns="0" tIns="0" rIns="0" bIns="0" rtlCol="0"/>
          <a:lstStyle/>
          <a:p>
            <a:endParaRPr/>
          </a:p>
        </p:txBody>
      </p:sp>
      <p:sp>
        <p:nvSpPr>
          <p:cNvPr id="15" name="object 15"/>
          <p:cNvSpPr/>
          <p:nvPr/>
        </p:nvSpPr>
        <p:spPr>
          <a:xfrm>
            <a:off x="1531618" y="3793997"/>
            <a:ext cx="3125597" cy="916941"/>
          </a:xfrm>
          <a:custGeom>
            <a:avLst/>
            <a:gdLst/>
            <a:ahLst/>
            <a:cxnLst/>
            <a:rect l="l" t="t" r="r" b="b"/>
            <a:pathLst>
              <a:path w="2784475" h="502920">
                <a:moveTo>
                  <a:pt x="2734056" y="0"/>
                </a:moveTo>
                <a:lnTo>
                  <a:pt x="50292" y="0"/>
                </a:lnTo>
                <a:lnTo>
                  <a:pt x="30700" y="3946"/>
                </a:lnTo>
                <a:lnTo>
                  <a:pt x="14716" y="14716"/>
                </a:lnTo>
                <a:lnTo>
                  <a:pt x="3946" y="30700"/>
                </a:lnTo>
                <a:lnTo>
                  <a:pt x="0" y="50291"/>
                </a:lnTo>
                <a:lnTo>
                  <a:pt x="0" y="452627"/>
                </a:lnTo>
                <a:lnTo>
                  <a:pt x="3946" y="472219"/>
                </a:lnTo>
                <a:lnTo>
                  <a:pt x="14716" y="488203"/>
                </a:lnTo>
                <a:lnTo>
                  <a:pt x="30700" y="498973"/>
                </a:lnTo>
                <a:lnTo>
                  <a:pt x="50292" y="502919"/>
                </a:lnTo>
                <a:lnTo>
                  <a:pt x="2734056" y="502919"/>
                </a:lnTo>
                <a:lnTo>
                  <a:pt x="2753647" y="498973"/>
                </a:lnTo>
                <a:lnTo>
                  <a:pt x="2769631" y="488203"/>
                </a:lnTo>
                <a:lnTo>
                  <a:pt x="2780401" y="472219"/>
                </a:lnTo>
                <a:lnTo>
                  <a:pt x="2784348" y="452627"/>
                </a:lnTo>
                <a:lnTo>
                  <a:pt x="2784348" y="50291"/>
                </a:lnTo>
                <a:lnTo>
                  <a:pt x="2780401" y="30700"/>
                </a:lnTo>
                <a:lnTo>
                  <a:pt x="2769631" y="14716"/>
                </a:lnTo>
                <a:lnTo>
                  <a:pt x="2753647" y="3946"/>
                </a:lnTo>
                <a:lnTo>
                  <a:pt x="2734056" y="0"/>
                </a:lnTo>
                <a:close/>
              </a:path>
            </a:pathLst>
          </a:custGeom>
          <a:solidFill>
            <a:srgbClr val="FFFFFF">
              <a:alpha val="90194"/>
            </a:srgbClr>
          </a:solidFill>
        </p:spPr>
        <p:txBody>
          <a:bodyPr wrap="square" lIns="0" tIns="0" rIns="0" bIns="0" rtlCol="0"/>
          <a:lstStyle/>
          <a:p>
            <a:endParaRPr/>
          </a:p>
        </p:txBody>
      </p:sp>
      <p:sp>
        <p:nvSpPr>
          <p:cNvPr id="16" name="object 16"/>
          <p:cNvSpPr/>
          <p:nvPr/>
        </p:nvSpPr>
        <p:spPr>
          <a:xfrm>
            <a:off x="1518666" y="3793996"/>
            <a:ext cx="3151503" cy="934467"/>
          </a:xfrm>
          <a:custGeom>
            <a:avLst/>
            <a:gdLst/>
            <a:ahLst/>
            <a:cxnLst/>
            <a:rect l="l" t="t" r="r" b="b"/>
            <a:pathLst>
              <a:path w="2784475" h="502920">
                <a:moveTo>
                  <a:pt x="0" y="50291"/>
                </a:moveTo>
                <a:lnTo>
                  <a:pt x="3946" y="30700"/>
                </a:lnTo>
                <a:lnTo>
                  <a:pt x="14716" y="14716"/>
                </a:lnTo>
                <a:lnTo>
                  <a:pt x="30700" y="3946"/>
                </a:lnTo>
                <a:lnTo>
                  <a:pt x="50292" y="0"/>
                </a:lnTo>
                <a:lnTo>
                  <a:pt x="2734056" y="0"/>
                </a:lnTo>
                <a:lnTo>
                  <a:pt x="2753647" y="3946"/>
                </a:lnTo>
                <a:lnTo>
                  <a:pt x="2769631" y="14716"/>
                </a:lnTo>
                <a:lnTo>
                  <a:pt x="2780401" y="30700"/>
                </a:lnTo>
                <a:lnTo>
                  <a:pt x="2784348" y="50291"/>
                </a:lnTo>
                <a:lnTo>
                  <a:pt x="2784348" y="452627"/>
                </a:lnTo>
                <a:lnTo>
                  <a:pt x="2780401" y="472219"/>
                </a:lnTo>
                <a:lnTo>
                  <a:pt x="2769631" y="488203"/>
                </a:lnTo>
                <a:lnTo>
                  <a:pt x="2753647" y="498973"/>
                </a:lnTo>
                <a:lnTo>
                  <a:pt x="2734056" y="502919"/>
                </a:lnTo>
                <a:lnTo>
                  <a:pt x="50292" y="502919"/>
                </a:lnTo>
                <a:lnTo>
                  <a:pt x="30700" y="498973"/>
                </a:lnTo>
                <a:lnTo>
                  <a:pt x="14716" y="488203"/>
                </a:lnTo>
                <a:lnTo>
                  <a:pt x="3946" y="472219"/>
                </a:lnTo>
                <a:lnTo>
                  <a:pt x="0" y="452627"/>
                </a:lnTo>
                <a:lnTo>
                  <a:pt x="0" y="50291"/>
                </a:lnTo>
                <a:close/>
              </a:path>
            </a:pathLst>
          </a:custGeom>
          <a:ln w="25908">
            <a:solidFill>
              <a:srgbClr val="4F81BC"/>
            </a:solidFill>
          </a:ln>
        </p:spPr>
        <p:txBody>
          <a:bodyPr wrap="square" lIns="0" tIns="0" rIns="0" bIns="0" rtlCol="0"/>
          <a:lstStyle/>
          <a:p>
            <a:endParaRPr/>
          </a:p>
        </p:txBody>
      </p:sp>
      <p:sp>
        <p:nvSpPr>
          <p:cNvPr id="17" name="object 17"/>
          <p:cNvSpPr txBox="1"/>
          <p:nvPr/>
        </p:nvSpPr>
        <p:spPr>
          <a:xfrm>
            <a:off x="1617540" y="3852690"/>
            <a:ext cx="3106860" cy="628377"/>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Quản lý hóa đơn, </a:t>
            </a:r>
            <a:r>
              <a:rPr sz="2000" dirty="0" err="1">
                <a:latin typeface="Arial"/>
                <a:cs typeface="Arial"/>
              </a:rPr>
              <a:t>phiếu</a:t>
            </a:r>
            <a:r>
              <a:rPr sz="2000" dirty="0">
                <a:latin typeface="Arial"/>
                <a:cs typeface="Arial"/>
              </a:rPr>
              <a:t> </a:t>
            </a:r>
            <a:r>
              <a:rPr sz="2000" dirty="0" err="1" smtClean="0">
                <a:latin typeface="Arial"/>
                <a:cs typeface="Arial"/>
              </a:rPr>
              <a:t>nhập</a:t>
            </a:r>
            <a:r>
              <a:rPr lang="en-US" sz="2000" dirty="0" smtClean="0">
                <a:latin typeface="Arial"/>
                <a:cs typeface="Arial"/>
              </a:rPr>
              <a:t>, </a:t>
            </a:r>
            <a:r>
              <a:rPr lang="en-US" sz="2000" dirty="0" err="1" smtClean="0">
                <a:latin typeface="Arial"/>
                <a:cs typeface="Arial"/>
              </a:rPr>
              <a:t>phiếu</a:t>
            </a:r>
            <a:r>
              <a:rPr lang="en-US" sz="2000" dirty="0" smtClean="0">
                <a:latin typeface="Arial"/>
                <a:cs typeface="Arial"/>
              </a:rPr>
              <a:t> </a:t>
            </a:r>
            <a:r>
              <a:rPr lang="en-US" sz="2000" dirty="0" err="1" smtClean="0">
                <a:latin typeface="Arial"/>
                <a:cs typeface="Arial"/>
              </a:rPr>
              <a:t>xuất</a:t>
            </a:r>
            <a:endParaRPr sz="2000" dirty="0">
              <a:latin typeface="Arial"/>
              <a:cs typeface="Arial"/>
            </a:endParaRPr>
          </a:p>
        </p:txBody>
      </p:sp>
      <p:sp>
        <p:nvSpPr>
          <p:cNvPr id="21" name="object 21"/>
          <p:cNvSpPr/>
          <p:nvPr/>
        </p:nvSpPr>
        <p:spPr>
          <a:xfrm>
            <a:off x="1334134" y="2562287"/>
            <a:ext cx="166370" cy="2663825"/>
          </a:xfrm>
          <a:custGeom>
            <a:avLst/>
            <a:gdLst/>
            <a:ahLst/>
            <a:cxnLst/>
            <a:rect l="l" t="t" r="r" b="b"/>
            <a:pathLst>
              <a:path w="166369" h="2663825">
                <a:moveTo>
                  <a:pt x="0" y="0"/>
                </a:moveTo>
                <a:lnTo>
                  <a:pt x="0" y="2663825"/>
                </a:lnTo>
                <a:lnTo>
                  <a:pt x="165988" y="2663825"/>
                </a:lnTo>
              </a:path>
            </a:pathLst>
          </a:custGeom>
          <a:ln w="25908">
            <a:solidFill>
              <a:srgbClr val="3C6695"/>
            </a:solidFill>
          </a:ln>
        </p:spPr>
        <p:txBody>
          <a:bodyPr wrap="square" lIns="0" tIns="0" rIns="0" bIns="0" rtlCol="0"/>
          <a:lstStyle/>
          <a:p>
            <a:endParaRPr/>
          </a:p>
        </p:txBody>
      </p:sp>
      <p:sp>
        <p:nvSpPr>
          <p:cNvPr id="22" name="object 22"/>
          <p:cNvSpPr/>
          <p:nvPr/>
        </p:nvSpPr>
        <p:spPr>
          <a:xfrm>
            <a:off x="1531617" y="4922772"/>
            <a:ext cx="3125597" cy="570230"/>
          </a:xfrm>
          <a:custGeom>
            <a:avLst/>
            <a:gdLst/>
            <a:ahLst/>
            <a:cxnLst/>
            <a:rect l="l" t="t" r="r" b="b"/>
            <a:pathLst>
              <a:path w="2771140" h="570229">
                <a:moveTo>
                  <a:pt x="2713609" y="0"/>
                </a:moveTo>
                <a:lnTo>
                  <a:pt x="57022" y="0"/>
                </a:lnTo>
                <a:lnTo>
                  <a:pt x="34825" y="4480"/>
                </a:lnTo>
                <a:lnTo>
                  <a:pt x="16700" y="16700"/>
                </a:lnTo>
                <a:lnTo>
                  <a:pt x="4480" y="34825"/>
                </a:lnTo>
                <a:lnTo>
                  <a:pt x="0" y="57022"/>
                </a:lnTo>
                <a:lnTo>
                  <a:pt x="0" y="512978"/>
                </a:lnTo>
                <a:lnTo>
                  <a:pt x="4480" y="535166"/>
                </a:lnTo>
                <a:lnTo>
                  <a:pt x="16700" y="553283"/>
                </a:lnTo>
                <a:lnTo>
                  <a:pt x="34825" y="565497"/>
                </a:lnTo>
                <a:lnTo>
                  <a:pt x="57022" y="569975"/>
                </a:lnTo>
                <a:lnTo>
                  <a:pt x="2713609" y="569975"/>
                </a:lnTo>
                <a:lnTo>
                  <a:pt x="2735806" y="565497"/>
                </a:lnTo>
                <a:lnTo>
                  <a:pt x="2753931" y="553283"/>
                </a:lnTo>
                <a:lnTo>
                  <a:pt x="2766151" y="535166"/>
                </a:lnTo>
                <a:lnTo>
                  <a:pt x="2770632" y="512978"/>
                </a:lnTo>
                <a:lnTo>
                  <a:pt x="2770632" y="57022"/>
                </a:lnTo>
                <a:lnTo>
                  <a:pt x="2766151" y="34825"/>
                </a:lnTo>
                <a:lnTo>
                  <a:pt x="2753931" y="16700"/>
                </a:lnTo>
                <a:lnTo>
                  <a:pt x="2735806" y="4480"/>
                </a:lnTo>
                <a:lnTo>
                  <a:pt x="2713609" y="0"/>
                </a:lnTo>
                <a:close/>
              </a:path>
            </a:pathLst>
          </a:custGeom>
          <a:solidFill>
            <a:srgbClr val="FFFFFF">
              <a:alpha val="90194"/>
            </a:srgbClr>
          </a:solidFill>
        </p:spPr>
        <p:txBody>
          <a:bodyPr wrap="square" lIns="0" tIns="0" rIns="0" bIns="0" rtlCol="0"/>
          <a:lstStyle/>
          <a:p>
            <a:endParaRPr dirty="0"/>
          </a:p>
        </p:txBody>
      </p:sp>
      <p:sp>
        <p:nvSpPr>
          <p:cNvPr id="23" name="object 23"/>
          <p:cNvSpPr/>
          <p:nvPr/>
        </p:nvSpPr>
        <p:spPr>
          <a:xfrm>
            <a:off x="1531617" y="4922772"/>
            <a:ext cx="3136249" cy="570230"/>
          </a:xfrm>
          <a:custGeom>
            <a:avLst/>
            <a:gdLst/>
            <a:ahLst/>
            <a:cxnLst/>
            <a:rect l="l" t="t" r="r" b="b"/>
            <a:pathLst>
              <a:path w="2771140" h="570229">
                <a:moveTo>
                  <a:pt x="0" y="57022"/>
                </a:moveTo>
                <a:lnTo>
                  <a:pt x="4480" y="34825"/>
                </a:lnTo>
                <a:lnTo>
                  <a:pt x="16700" y="16700"/>
                </a:lnTo>
                <a:lnTo>
                  <a:pt x="34825" y="4480"/>
                </a:lnTo>
                <a:lnTo>
                  <a:pt x="57022" y="0"/>
                </a:lnTo>
                <a:lnTo>
                  <a:pt x="2713609" y="0"/>
                </a:lnTo>
                <a:lnTo>
                  <a:pt x="2735806" y="4480"/>
                </a:lnTo>
                <a:lnTo>
                  <a:pt x="2753931" y="16700"/>
                </a:lnTo>
                <a:lnTo>
                  <a:pt x="2766151" y="34825"/>
                </a:lnTo>
                <a:lnTo>
                  <a:pt x="2770632" y="57022"/>
                </a:lnTo>
                <a:lnTo>
                  <a:pt x="2770632" y="512978"/>
                </a:lnTo>
                <a:lnTo>
                  <a:pt x="2766151" y="535166"/>
                </a:lnTo>
                <a:lnTo>
                  <a:pt x="2753931" y="553283"/>
                </a:lnTo>
                <a:lnTo>
                  <a:pt x="2735806" y="565497"/>
                </a:lnTo>
                <a:lnTo>
                  <a:pt x="2713609" y="569975"/>
                </a:lnTo>
                <a:lnTo>
                  <a:pt x="57022" y="569975"/>
                </a:lnTo>
                <a:lnTo>
                  <a:pt x="34825" y="565497"/>
                </a:lnTo>
                <a:lnTo>
                  <a:pt x="16700" y="553283"/>
                </a:lnTo>
                <a:lnTo>
                  <a:pt x="4480" y="535166"/>
                </a:lnTo>
                <a:lnTo>
                  <a:pt x="0" y="512978"/>
                </a:lnTo>
                <a:lnTo>
                  <a:pt x="0" y="57022"/>
                </a:lnTo>
                <a:close/>
              </a:path>
            </a:pathLst>
          </a:custGeom>
          <a:ln w="25908">
            <a:solidFill>
              <a:srgbClr val="4F81BC"/>
            </a:solidFill>
          </a:ln>
        </p:spPr>
        <p:txBody>
          <a:bodyPr wrap="square" lIns="0" tIns="0" rIns="0" bIns="0" rtlCol="0"/>
          <a:lstStyle/>
          <a:p>
            <a:endParaRPr/>
          </a:p>
        </p:txBody>
      </p:sp>
      <p:sp>
        <p:nvSpPr>
          <p:cNvPr id="24" name="object 24"/>
          <p:cNvSpPr/>
          <p:nvPr/>
        </p:nvSpPr>
        <p:spPr>
          <a:xfrm>
            <a:off x="1338198" y="2757677"/>
            <a:ext cx="163958" cy="3262123"/>
          </a:xfrm>
          <a:custGeom>
            <a:avLst/>
            <a:gdLst/>
            <a:ahLst/>
            <a:cxnLst/>
            <a:rect l="l" t="t" r="r" b="b"/>
            <a:pathLst>
              <a:path w="166369" h="3407410">
                <a:moveTo>
                  <a:pt x="0" y="0"/>
                </a:moveTo>
                <a:lnTo>
                  <a:pt x="0" y="3406813"/>
                </a:lnTo>
                <a:lnTo>
                  <a:pt x="165988" y="3406813"/>
                </a:lnTo>
              </a:path>
            </a:pathLst>
          </a:custGeom>
          <a:ln w="25907">
            <a:solidFill>
              <a:srgbClr val="3C6695"/>
            </a:solidFill>
          </a:ln>
        </p:spPr>
        <p:txBody>
          <a:bodyPr wrap="square" lIns="0" tIns="0" rIns="0" bIns="0" rtlCol="0"/>
          <a:lstStyle/>
          <a:p>
            <a:endParaRPr/>
          </a:p>
        </p:txBody>
      </p:sp>
      <p:sp>
        <p:nvSpPr>
          <p:cNvPr id="25" name="object 25"/>
          <p:cNvSpPr/>
          <p:nvPr/>
        </p:nvSpPr>
        <p:spPr>
          <a:xfrm>
            <a:off x="1520966" y="5699174"/>
            <a:ext cx="3155058" cy="752675"/>
          </a:xfrm>
          <a:custGeom>
            <a:avLst/>
            <a:gdLst/>
            <a:ahLst/>
            <a:cxnLst/>
            <a:rect l="l" t="t" r="r" b="b"/>
            <a:pathLst>
              <a:path w="2784475" h="546100">
                <a:moveTo>
                  <a:pt x="2729738" y="0"/>
                </a:moveTo>
                <a:lnTo>
                  <a:pt x="54609" y="0"/>
                </a:lnTo>
                <a:lnTo>
                  <a:pt x="33325" y="4286"/>
                </a:lnTo>
                <a:lnTo>
                  <a:pt x="15970" y="15978"/>
                </a:lnTo>
                <a:lnTo>
                  <a:pt x="4282" y="33320"/>
                </a:lnTo>
                <a:lnTo>
                  <a:pt x="0" y="54559"/>
                </a:lnTo>
                <a:lnTo>
                  <a:pt x="0" y="491032"/>
                </a:lnTo>
                <a:lnTo>
                  <a:pt x="4282" y="512271"/>
                </a:lnTo>
                <a:lnTo>
                  <a:pt x="15970" y="529613"/>
                </a:lnTo>
                <a:lnTo>
                  <a:pt x="33325" y="541305"/>
                </a:lnTo>
                <a:lnTo>
                  <a:pt x="54609" y="545591"/>
                </a:lnTo>
                <a:lnTo>
                  <a:pt x="2729738" y="545591"/>
                </a:lnTo>
                <a:lnTo>
                  <a:pt x="2751022" y="541305"/>
                </a:lnTo>
                <a:lnTo>
                  <a:pt x="2768377" y="529613"/>
                </a:lnTo>
                <a:lnTo>
                  <a:pt x="2780065" y="512271"/>
                </a:lnTo>
                <a:lnTo>
                  <a:pt x="2784348" y="491032"/>
                </a:lnTo>
                <a:lnTo>
                  <a:pt x="2784348" y="54559"/>
                </a:lnTo>
                <a:lnTo>
                  <a:pt x="2780065" y="33320"/>
                </a:lnTo>
                <a:lnTo>
                  <a:pt x="2768377" y="15978"/>
                </a:lnTo>
                <a:lnTo>
                  <a:pt x="2751022" y="4286"/>
                </a:lnTo>
                <a:lnTo>
                  <a:pt x="2729738" y="0"/>
                </a:lnTo>
                <a:close/>
              </a:path>
            </a:pathLst>
          </a:custGeom>
          <a:solidFill>
            <a:srgbClr val="FFFFFF">
              <a:alpha val="90194"/>
            </a:srgbClr>
          </a:solidFill>
        </p:spPr>
        <p:txBody>
          <a:bodyPr wrap="square" lIns="0" tIns="0" rIns="0" bIns="0" rtlCol="0"/>
          <a:lstStyle/>
          <a:p>
            <a:endParaRPr/>
          </a:p>
        </p:txBody>
      </p:sp>
      <p:sp>
        <p:nvSpPr>
          <p:cNvPr id="26" name="object 26"/>
          <p:cNvSpPr/>
          <p:nvPr/>
        </p:nvSpPr>
        <p:spPr>
          <a:xfrm>
            <a:off x="1531616" y="5687311"/>
            <a:ext cx="3163217" cy="764538"/>
          </a:xfrm>
          <a:custGeom>
            <a:avLst/>
            <a:gdLst/>
            <a:ahLst/>
            <a:cxnLst/>
            <a:rect l="l" t="t" r="r" b="b"/>
            <a:pathLst>
              <a:path w="2784475" h="546100">
                <a:moveTo>
                  <a:pt x="0" y="54559"/>
                </a:moveTo>
                <a:lnTo>
                  <a:pt x="4282" y="33320"/>
                </a:lnTo>
                <a:lnTo>
                  <a:pt x="15970" y="15978"/>
                </a:lnTo>
                <a:lnTo>
                  <a:pt x="33325" y="4286"/>
                </a:lnTo>
                <a:lnTo>
                  <a:pt x="54609" y="0"/>
                </a:lnTo>
                <a:lnTo>
                  <a:pt x="2729738" y="0"/>
                </a:lnTo>
                <a:lnTo>
                  <a:pt x="2751022" y="4286"/>
                </a:lnTo>
                <a:lnTo>
                  <a:pt x="2768377" y="15978"/>
                </a:lnTo>
                <a:lnTo>
                  <a:pt x="2780065" y="33320"/>
                </a:lnTo>
                <a:lnTo>
                  <a:pt x="2784348" y="54559"/>
                </a:lnTo>
                <a:lnTo>
                  <a:pt x="2784348" y="491032"/>
                </a:lnTo>
                <a:lnTo>
                  <a:pt x="2780065" y="512271"/>
                </a:lnTo>
                <a:lnTo>
                  <a:pt x="2768377" y="529613"/>
                </a:lnTo>
                <a:lnTo>
                  <a:pt x="2751022" y="541305"/>
                </a:lnTo>
                <a:lnTo>
                  <a:pt x="2729738" y="545591"/>
                </a:lnTo>
                <a:lnTo>
                  <a:pt x="54609" y="545591"/>
                </a:lnTo>
                <a:lnTo>
                  <a:pt x="33325" y="541305"/>
                </a:lnTo>
                <a:lnTo>
                  <a:pt x="15970" y="529613"/>
                </a:lnTo>
                <a:lnTo>
                  <a:pt x="4282" y="512271"/>
                </a:lnTo>
                <a:lnTo>
                  <a:pt x="0" y="491032"/>
                </a:lnTo>
                <a:lnTo>
                  <a:pt x="0" y="54559"/>
                </a:lnTo>
                <a:close/>
              </a:path>
            </a:pathLst>
          </a:custGeom>
          <a:ln w="25908">
            <a:solidFill>
              <a:srgbClr val="4F81BC"/>
            </a:solidFill>
          </a:ln>
        </p:spPr>
        <p:txBody>
          <a:bodyPr wrap="square" lIns="0" tIns="0" rIns="0" bIns="0" rtlCol="0"/>
          <a:lstStyle/>
          <a:p>
            <a:endParaRPr/>
          </a:p>
        </p:txBody>
      </p:sp>
      <p:sp>
        <p:nvSpPr>
          <p:cNvPr id="28" name="object 28"/>
          <p:cNvSpPr/>
          <p:nvPr/>
        </p:nvSpPr>
        <p:spPr>
          <a:xfrm>
            <a:off x="5444998" y="2242247"/>
            <a:ext cx="1921764" cy="591312"/>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5662930" y="2240724"/>
            <a:ext cx="1485900" cy="643127"/>
          </a:xfrm>
          <a:prstGeom prst="rect">
            <a:avLst/>
          </a:prstGeom>
          <a:blipFill>
            <a:blip r:embed="rId7" cstate="print"/>
            <a:stretch>
              <a:fillRect/>
            </a:stretch>
          </a:blipFill>
        </p:spPr>
        <p:txBody>
          <a:bodyPr wrap="square" lIns="0" tIns="0" rIns="0" bIns="0" rtlCol="0"/>
          <a:lstStyle/>
          <a:p>
            <a:endParaRPr/>
          </a:p>
        </p:txBody>
      </p:sp>
      <p:sp>
        <p:nvSpPr>
          <p:cNvPr id="30" name="object 30"/>
          <p:cNvSpPr/>
          <p:nvPr/>
        </p:nvSpPr>
        <p:spPr>
          <a:xfrm>
            <a:off x="5492242" y="2266631"/>
            <a:ext cx="1827530" cy="497205"/>
          </a:xfrm>
          <a:custGeom>
            <a:avLst/>
            <a:gdLst/>
            <a:ahLst/>
            <a:cxnLst/>
            <a:rect l="l" t="t" r="r" b="b"/>
            <a:pathLst>
              <a:path w="1827529" h="497205">
                <a:moveTo>
                  <a:pt x="1777618" y="0"/>
                </a:moveTo>
                <a:lnTo>
                  <a:pt x="49656" y="0"/>
                </a:lnTo>
                <a:lnTo>
                  <a:pt x="30325" y="3901"/>
                </a:lnTo>
                <a:lnTo>
                  <a:pt x="14541" y="14541"/>
                </a:lnTo>
                <a:lnTo>
                  <a:pt x="3901" y="30325"/>
                </a:lnTo>
                <a:lnTo>
                  <a:pt x="0" y="49657"/>
                </a:lnTo>
                <a:lnTo>
                  <a:pt x="0" y="447167"/>
                </a:lnTo>
                <a:lnTo>
                  <a:pt x="3901" y="466498"/>
                </a:lnTo>
                <a:lnTo>
                  <a:pt x="14541" y="482282"/>
                </a:lnTo>
                <a:lnTo>
                  <a:pt x="30325" y="492922"/>
                </a:lnTo>
                <a:lnTo>
                  <a:pt x="49656" y="496824"/>
                </a:lnTo>
                <a:lnTo>
                  <a:pt x="1777618" y="496824"/>
                </a:lnTo>
                <a:lnTo>
                  <a:pt x="1796950" y="492922"/>
                </a:lnTo>
                <a:lnTo>
                  <a:pt x="1812734" y="482282"/>
                </a:lnTo>
                <a:lnTo>
                  <a:pt x="1823374" y="466498"/>
                </a:lnTo>
                <a:lnTo>
                  <a:pt x="1827276" y="447167"/>
                </a:lnTo>
                <a:lnTo>
                  <a:pt x="1827276" y="49657"/>
                </a:lnTo>
                <a:lnTo>
                  <a:pt x="1823374" y="30325"/>
                </a:lnTo>
                <a:lnTo>
                  <a:pt x="1812734" y="14541"/>
                </a:lnTo>
                <a:lnTo>
                  <a:pt x="1796950" y="3901"/>
                </a:lnTo>
                <a:lnTo>
                  <a:pt x="1777618" y="0"/>
                </a:lnTo>
                <a:close/>
              </a:path>
            </a:pathLst>
          </a:custGeom>
          <a:solidFill>
            <a:srgbClr val="17375E"/>
          </a:solidFill>
        </p:spPr>
        <p:txBody>
          <a:bodyPr wrap="square" lIns="0" tIns="0" rIns="0" bIns="0" rtlCol="0"/>
          <a:lstStyle/>
          <a:p>
            <a:endParaRPr/>
          </a:p>
        </p:txBody>
      </p:sp>
      <p:sp>
        <p:nvSpPr>
          <p:cNvPr id="31" name="object 31"/>
          <p:cNvSpPr/>
          <p:nvPr/>
        </p:nvSpPr>
        <p:spPr>
          <a:xfrm>
            <a:off x="5492242" y="2266631"/>
            <a:ext cx="1827530" cy="497205"/>
          </a:xfrm>
          <a:custGeom>
            <a:avLst/>
            <a:gdLst/>
            <a:ahLst/>
            <a:cxnLst/>
            <a:rect l="l" t="t" r="r" b="b"/>
            <a:pathLst>
              <a:path w="1827529" h="497205">
                <a:moveTo>
                  <a:pt x="0" y="49657"/>
                </a:moveTo>
                <a:lnTo>
                  <a:pt x="3901" y="30325"/>
                </a:lnTo>
                <a:lnTo>
                  <a:pt x="14541" y="14541"/>
                </a:lnTo>
                <a:lnTo>
                  <a:pt x="30325" y="3901"/>
                </a:lnTo>
                <a:lnTo>
                  <a:pt x="49656" y="0"/>
                </a:lnTo>
                <a:lnTo>
                  <a:pt x="1777618" y="0"/>
                </a:lnTo>
                <a:lnTo>
                  <a:pt x="1796950" y="3901"/>
                </a:lnTo>
                <a:lnTo>
                  <a:pt x="1812734" y="14541"/>
                </a:lnTo>
                <a:lnTo>
                  <a:pt x="1823374" y="30325"/>
                </a:lnTo>
                <a:lnTo>
                  <a:pt x="1827276" y="49657"/>
                </a:lnTo>
                <a:lnTo>
                  <a:pt x="1827276" y="447167"/>
                </a:lnTo>
                <a:lnTo>
                  <a:pt x="1823374" y="466498"/>
                </a:lnTo>
                <a:lnTo>
                  <a:pt x="1812734" y="482282"/>
                </a:lnTo>
                <a:lnTo>
                  <a:pt x="1796950" y="492922"/>
                </a:lnTo>
                <a:lnTo>
                  <a:pt x="1777618" y="496824"/>
                </a:lnTo>
                <a:lnTo>
                  <a:pt x="49656" y="496824"/>
                </a:lnTo>
                <a:lnTo>
                  <a:pt x="30325" y="492922"/>
                </a:lnTo>
                <a:lnTo>
                  <a:pt x="14541" y="482282"/>
                </a:lnTo>
                <a:lnTo>
                  <a:pt x="3901" y="466498"/>
                </a:lnTo>
                <a:lnTo>
                  <a:pt x="0" y="447167"/>
                </a:lnTo>
                <a:lnTo>
                  <a:pt x="0" y="49657"/>
                </a:lnTo>
                <a:close/>
              </a:path>
            </a:pathLst>
          </a:custGeom>
          <a:ln w="9144">
            <a:solidFill>
              <a:srgbClr val="17375E"/>
            </a:solidFill>
          </a:ln>
        </p:spPr>
        <p:txBody>
          <a:bodyPr wrap="square" lIns="0" tIns="0" rIns="0" bIns="0" rtlCol="0"/>
          <a:lstStyle/>
          <a:p>
            <a:endParaRPr/>
          </a:p>
        </p:txBody>
      </p:sp>
      <p:sp>
        <p:nvSpPr>
          <p:cNvPr id="32" name="object 32"/>
          <p:cNvSpPr txBox="1"/>
          <p:nvPr/>
        </p:nvSpPr>
        <p:spPr>
          <a:xfrm>
            <a:off x="5852287" y="2324366"/>
            <a:ext cx="1107440" cy="331470"/>
          </a:xfrm>
          <a:prstGeom prst="rect">
            <a:avLst/>
          </a:prstGeom>
        </p:spPr>
        <p:txBody>
          <a:bodyPr vert="horz" wrap="square" lIns="0" tIns="13335" rIns="0" bIns="0" rtlCol="0">
            <a:spAutoFit/>
          </a:bodyPr>
          <a:lstStyle/>
          <a:p>
            <a:pPr marL="12700">
              <a:lnSpc>
                <a:spcPct val="100000"/>
              </a:lnSpc>
              <a:spcBef>
                <a:spcPts val="105"/>
              </a:spcBef>
            </a:pPr>
            <a:r>
              <a:rPr sz="2000" b="1" spc="-330" dirty="0">
                <a:solidFill>
                  <a:srgbClr val="FFFFFF"/>
                </a:solidFill>
                <a:latin typeface="Arial"/>
                <a:cs typeface="Arial"/>
              </a:rPr>
              <a:t>NHÂN</a:t>
            </a:r>
            <a:r>
              <a:rPr sz="2000" b="1" spc="-155" dirty="0">
                <a:solidFill>
                  <a:srgbClr val="FFFFFF"/>
                </a:solidFill>
                <a:latin typeface="Arial"/>
                <a:cs typeface="Arial"/>
              </a:rPr>
              <a:t> </a:t>
            </a:r>
            <a:r>
              <a:rPr sz="2000" b="1" spc="-275" dirty="0">
                <a:solidFill>
                  <a:srgbClr val="FFFFFF"/>
                </a:solidFill>
                <a:latin typeface="Arial"/>
                <a:cs typeface="Arial"/>
              </a:rPr>
              <a:t>VIÊN</a:t>
            </a:r>
            <a:endParaRPr sz="2000" dirty="0">
              <a:latin typeface="Arial"/>
              <a:cs typeface="Arial"/>
            </a:endParaRPr>
          </a:p>
        </p:txBody>
      </p:sp>
      <p:sp>
        <p:nvSpPr>
          <p:cNvPr id="33" name="object 33"/>
          <p:cNvSpPr/>
          <p:nvPr/>
        </p:nvSpPr>
        <p:spPr>
          <a:xfrm>
            <a:off x="5675883" y="2764218"/>
            <a:ext cx="202565" cy="520065"/>
          </a:xfrm>
          <a:custGeom>
            <a:avLst/>
            <a:gdLst/>
            <a:ahLst/>
            <a:cxnLst/>
            <a:rect l="l" t="t" r="r" b="b"/>
            <a:pathLst>
              <a:path w="202564" h="520064">
                <a:moveTo>
                  <a:pt x="0" y="0"/>
                </a:moveTo>
                <a:lnTo>
                  <a:pt x="0" y="519938"/>
                </a:lnTo>
                <a:lnTo>
                  <a:pt x="202311" y="519938"/>
                </a:lnTo>
              </a:path>
            </a:pathLst>
          </a:custGeom>
          <a:ln w="25908">
            <a:solidFill>
              <a:srgbClr val="7C5F9F"/>
            </a:solidFill>
          </a:ln>
        </p:spPr>
        <p:txBody>
          <a:bodyPr wrap="square" lIns="0" tIns="0" rIns="0" bIns="0" rtlCol="0"/>
          <a:lstStyle/>
          <a:p>
            <a:endParaRPr/>
          </a:p>
        </p:txBody>
      </p:sp>
      <p:sp>
        <p:nvSpPr>
          <p:cNvPr id="34" name="object 34"/>
          <p:cNvSpPr/>
          <p:nvPr/>
        </p:nvSpPr>
        <p:spPr>
          <a:xfrm>
            <a:off x="5878575" y="2937953"/>
            <a:ext cx="2964307" cy="693420"/>
          </a:xfrm>
          <a:custGeom>
            <a:avLst/>
            <a:gdLst/>
            <a:ahLst/>
            <a:cxnLst/>
            <a:rect l="l" t="t" r="r" b="b"/>
            <a:pathLst>
              <a:path w="2761615" h="693420">
                <a:moveTo>
                  <a:pt x="2692146" y="0"/>
                </a:moveTo>
                <a:lnTo>
                  <a:pt x="69342" y="0"/>
                </a:lnTo>
                <a:lnTo>
                  <a:pt x="42326" y="5441"/>
                </a:lnTo>
                <a:lnTo>
                  <a:pt x="20288" y="20288"/>
                </a:lnTo>
                <a:lnTo>
                  <a:pt x="5441" y="42326"/>
                </a:lnTo>
                <a:lnTo>
                  <a:pt x="0" y="69342"/>
                </a:lnTo>
                <a:lnTo>
                  <a:pt x="0" y="624077"/>
                </a:lnTo>
                <a:lnTo>
                  <a:pt x="5441" y="651093"/>
                </a:lnTo>
                <a:lnTo>
                  <a:pt x="20288" y="673131"/>
                </a:lnTo>
                <a:lnTo>
                  <a:pt x="42326" y="687978"/>
                </a:lnTo>
                <a:lnTo>
                  <a:pt x="69342" y="693420"/>
                </a:lnTo>
                <a:lnTo>
                  <a:pt x="2692146" y="693420"/>
                </a:lnTo>
                <a:lnTo>
                  <a:pt x="2719161" y="687978"/>
                </a:lnTo>
                <a:lnTo>
                  <a:pt x="2741199" y="673131"/>
                </a:lnTo>
                <a:lnTo>
                  <a:pt x="2756046" y="651093"/>
                </a:lnTo>
                <a:lnTo>
                  <a:pt x="2761488" y="624077"/>
                </a:lnTo>
                <a:lnTo>
                  <a:pt x="2761488" y="69342"/>
                </a:lnTo>
                <a:lnTo>
                  <a:pt x="2756046" y="42326"/>
                </a:lnTo>
                <a:lnTo>
                  <a:pt x="2741199" y="20288"/>
                </a:lnTo>
                <a:lnTo>
                  <a:pt x="2719161" y="5441"/>
                </a:lnTo>
                <a:lnTo>
                  <a:pt x="2692146" y="0"/>
                </a:lnTo>
                <a:close/>
              </a:path>
            </a:pathLst>
          </a:custGeom>
          <a:solidFill>
            <a:srgbClr val="FFFFFF"/>
          </a:solidFill>
        </p:spPr>
        <p:txBody>
          <a:bodyPr wrap="square" lIns="0" tIns="0" rIns="0" bIns="0" rtlCol="0"/>
          <a:lstStyle/>
          <a:p>
            <a:endParaRPr/>
          </a:p>
        </p:txBody>
      </p:sp>
      <p:sp>
        <p:nvSpPr>
          <p:cNvPr id="35" name="object 35"/>
          <p:cNvSpPr/>
          <p:nvPr/>
        </p:nvSpPr>
        <p:spPr>
          <a:xfrm>
            <a:off x="5878575" y="2937953"/>
            <a:ext cx="2964307" cy="709484"/>
          </a:xfrm>
          <a:custGeom>
            <a:avLst/>
            <a:gdLst/>
            <a:ahLst/>
            <a:cxnLst/>
            <a:rect l="l" t="t" r="r" b="b"/>
            <a:pathLst>
              <a:path w="2761615" h="693420">
                <a:moveTo>
                  <a:pt x="0" y="69342"/>
                </a:moveTo>
                <a:lnTo>
                  <a:pt x="5441" y="42326"/>
                </a:lnTo>
                <a:lnTo>
                  <a:pt x="20288" y="20288"/>
                </a:lnTo>
                <a:lnTo>
                  <a:pt x="42326" y="5441"/>
                </a:lnTo>
                <a:lnTo>
                  <a:pt x="69342" y="0"/>
                </a:lnTo>
                <a:lnTo>
                  <a:pt x="2692146" y="0"/>
                </a:lnTo>
                <a:lnTo>
                  <a:pt x="2719161" y="5441"/>
                </a:lnTo>
                <a:lnTo>
                  <a:pt x="2741199" y="20288"/>
                </a:lnTo>
                <a:lnTo>
                  <a:pt x="2756046" y="42326"/>
                </a:lnTo>
                <a:lnTo>
                  <a:pt x="2761488" y="69342"/>
                </a:lnTo>
                <a:lnTo>
                  <a:pt x="2761488" y="624077"/>
                </a:lnTo>
                <a:lnTo>
                  <a:pt x="2756046" y="651093"/>
                </a:lnTo>
                <a:lnTo>
                  <a:pt x="2741199" y="673131"/>
                </a:lnTo>
                <a:lnTo>
                  <a:pt x="2719161" y="687978"/>
                </a:lnTo>
                <a:lnTo>
                  <a:pt x="2692146" y="693420"/>
                </a:lnTo>
                <a:lnTo>
                  <a:pt x="69342" y="693420"/>
                </a:lnTo>
                <a:lnTo>
                  <a:pt x="42326" y="687978"/>
                </a:lnTo>
                <a:lnTo>
                  <a:pt x="20288" y="673131"/>
                </a:lnTo>
                <a:lnTo>
                  <a:pt x="5441" y="651093"/>
                </a:lnTo>
                <a:lnTo>
                  <a:pt x="0" y="624077"/>
                </a:lnTo>
                <a:lnTo>
                  <a:pt x="0" y="69342"/>
                </a:lnTo>
                <a:close/>
              </a:path>
            </a:pathLst>
          </a:custGeom>
          <a:ln w="25908">
            <a:solidFill>
              <a:srgbClr val="8063A1"/>
            </a:solidFill>
          </a:ln>
        </p:spPr>
        <p:txBody>
          <a:bodyPr wrap="square" lIns="0" tIns="0" rIns="0" bIns="0" rtlCol="0"/>
          <a:lstStyle/>
          <a:p>
            <a:endParaRPr/>
          </a:p>
        </p:txBody>
      </p:sp>
      <p:sp>
        <p:nvSpPr>
          <p:cNvPr id="36" name="object 36"/>
          <p:cNvSpPr txBox="1"/>
          <p:nvPr/>
        </p:nvSpPr>
        <p:spPr>
          <a:xfrm>
            <a:off x="5975094" y="2947098"/>
            <a:ext cx="2867788" cy="617477"/>
          </a:xfrm>
          <a:prstGeom prst="rect">
            <a:avLst/>
          </a:prstGeom>
        </p:spPr>
        <p:txBody>
          <a:bodyPr vert="horz" wrap="square" lIns="0" tIns="52705" rIns="0" bIns="0" rtlCol="0">
            <a:spAutoFit/>
          </a:bodyPr>
          <a:lstStyle/>
          <a:p>
            <a:pPr marL="1143000" marR="5080" indent="-1130935">
              <a:lnSpc>
                <a:spcPts val="2230"/>
              </a:lnSpc>
              <a:spcBef>
                <a:spcPts val="415"/>
              </a:spcBef>
            </a:pPr>
            <a:r>
              <a:rPr lang="en-US" sz="2000" dirty="0" err="1" smtClean="0">
                <a:latin typeface="Arial"/>
                <a:cs typeface="Arial"/>
              </a:rPr>
              <a:t>Thanh</a:t>
            </a:r>
            <a:r>
              <a:rPr lang="en-US" sz="2000" dirty="0" smtClean="0">
                <a:latin typeface="Arial"/>
                <a:cs typeface="Arial"/>
              </a:rPr>
              <a:t> </a:t>
            </a:r>
            <a:r>
              <a:rPr lang="en-US" sz="2000" dirty="0" err="1" smtClean="0">
                <a:latin typeface="Arial"/>
                <a:cs typeface="Arial"/>
              </a:rPr>
              <a:t>toán</a:t>
            </a:r>
            <a:r>
              <a:rPr lang="en-US" sz="2000" dirty="0" smtClean="0">
                <a:latin typeface="Arial"/>
                <a:cs typeface="Arial"/>
              </a:rPr>
              <a:t>, in </a:t>
            </a:r>
            <a:r>
              <a:rPr lang="en-US" sz="2000" dirty="0" err="1" smtClean="0">
                <a:latin typeface="Arial"/>
                <a:cs typeface="Arial"/>
              </a:rPr>
              <a:t>hóa</a:t>
            </a:r>
            <a:r>
              <a:rPr lang="en-US" sz="2000" dirty="0" smtClean="0">
                <a:latin typeface="Arial"/>
                <a:cs typeface="Arial"/>
              </a:rPr>
              <a:t> </a:t>
            </a:r>
            <a:r>
              <a:rPr lang="en-US" sz="2000" dirty="0" err="1" smtClean="0">
                <a:latin typeface="Arial"/>
                <a:cs typeface="Arial"/>
              </a:rPr>
              <a:t>đơn</a:t>
            </a:r>
            <a:r>
              <a:rPr lang="en-US" sz="2000" dirty="0" smtClean="0">
                <a:latin typeface="Arial"/>
                <a:cs typeface="Arial"/>
              </a:rPr>
              <a:t>, </a:t>
            </a:r>
            <a:r>
              <a:rPr lang="en-US" sz="2000" dirty="0" err="1" smtClean="0">
                <a:latin typeface="Arial"/>
                <a:cs typeface="Arial"/>
              </a:rPr>
              <a:t>chọn</a:t>
            </a:r>
            <a:r>
              <a:rPr lang="en-US" sz="2000" dirty="0" smtClean="0">
                <a:latin typeface="Arial"/>
                <a:cs typeface="Arial"/>
              </a:rPr>
              <a:t> </a:t>
            </a:r>
            <a:r>
              <a:rPr lang="en-US" sz="2000" dirty="0" err="1" smtClean="0">
                <a:latin typeface="Arial"/>
                <a:cs typeface="Arial"/>
              </a:rPr>
              <a:t>món</a:t>
            </a:r>
            <a:endParaRPr sz="2000" dirty="0">
              <a:latin typeface="Arial"/>
              <a:cs typeface="Arial"/>
            </a:endParaRPr>
          </a:p>
        </p:txBody>
      </p:sp>
      <p:sp>
        <p:nvSpPr>
          <p:cNvPr id="37" name="object 37"/>
          <p:cNvSpPr/>
          <p:nvPr/>
        </p:nvSpPr>
        <p:spPr>
          <a:xfrm>
            <a:off x="5675883" y="2764218"/>
            <a:ext cx="213995" cy="1369060"/>
          </a:xfrm>
          <a:custGeom>
            <a:avLst/>
            <a:gdLst/>
            <a:ahLst/>
            <a:cxnLst/>
            <a:rect l="l" t="t" r="r" b="b"/>
            <a:pathLst>
              <a:path w="213995" h="1369060">
                <a:moveTo>
                  <a:pt x="0" y="0"/>
                </a:moveTo>
                <a:lnTo>
                  <a:pt x="0" y="1368933"/>
                </a:lnTo>
                <a:lnTo>
                  <a:pt x="213867" y="1368933"/>
                </a:lnTo>
              </a:path>
            </a:pathLst>
          </a:custGeom>
          <a:ln w="25908">
            <a:solidFill>
              <a:srgbClr val="7C5F9F"/>
            </a:solidFill>
          </a:ln>
        </p:spPr>
        <p:txBody>
          <a:bodyPr wrap="square" lIns="0" tIns="0" rIns="0" bIns="0" rtlCol="0"/>
          <a:lstStyle/>
          <a:p>
            <a:endParaRPr/>
          </a:p>
        </p:txBody>
      </p:sp>
      <p:sp>
        <p:nvSpPr>
          <p:cNvPr id="38" name="object 38"/>
          <p:cNvSpPr/>
          <p:nvPr/>
        </p:nvSpPr>
        <p:spPr>
          <a:xfrm>
            <a:off x="5902831" y="3822572"/>
            <a:ext cx="2978786" cy="658495"/>
          </a:xfrm>
          <a:custGeom>
            <a:avLst/>
            <a:gdLst/>
            <a:ahLst/>
            <a:cxnLst/>
            <a:rect l="l" t="t" r="r" b="b"/>
            <a:pathLst>
              <a:path w="2764790" h="658495">
                <a:moveTo>
                  <a:pt x="2698750" y="0"/>
                </a:moveTo>
                <a:lnTo>
                  <a:pt x="65786" y="0"/>
                </a:lnTo>
                <a:lnTo>
                  <a:pt x="40183" y="5171"/>
                </a:lnTo>
                <a:lnTo>
                  <a:pt x="19272" y="19272"/>
                </a:lnTo>
                <a:lnTo>
                  <a:pt x="5171" y="40183"/>
                </a:lnTo>
                <a:lnTo>
                  <a:pt x="0" y="65785"/>
                </a:lnTo>
                <a:lnTo>
                  <a:pt x="0" y="592581"/>
                </a:lnTo>
                <a:lnTo>
                  <a:pt x="5171" y="618184"/>
                </a:lnTo>
                <a:lnTo>
                  <a:pt x="19272" y="639095"/>
                </a:lnTo>
                <a:lnTo>
                  <a:pt x="40183" y="653196"/>
                </a:lnTo>
                <a:lnTo>
                  <a:pt x="65786" y="658367"/>
                </a:lnTo>
                <a:lnTo>
                  <a:pt x="2698750" y="658367"/>
                </a:lnTo>
                <a:lnTo>
                  <a:pt x="2724352" y="653196"/>
                </a:lnTo>
                <a:lnTo>
                  <a:pt x="2745263" y="639095"/>
                </a:lnTo>
                <a:lnTo>
                  <a:pt x="2759364" y="618184"/>
                </a:lnTo>
                <a:lnTo>
                  <a:pt x="2764535" y="592581"/>
                </a:lnTo>
                <a:lnTo>
                  <a:pt x="2764535" y="65785"/>
                </a:lnTo>
                <a:lnTo>
                  <a:pt x="2759364" y="40183"/>
                </a:lnTo>
                <a:lnTo>
                  <a:pt x="2745263" y="19272"/>
                </a:lnTo>
                <a:lnTo>
                  <a:pt x="2724352" y="5171"/>
                </a:lnTo>
                <a:lnTo>
                  <a:pt x="2698750" y="0"/>
                </a:lnTo>
                <a:close/>
              </a:path>
            </a:pathLst>
          </a:custGeom>
          <a:solidFill>
            <a:srgbClr val="FFFFFF"/>
          </a:solidFill>
        </p:spPr>
        <p:txBody>
          <a:bodyPr wrap="square" lIns="0" tIns="0" rIns="0" bIns="0" rtlCol="0"/>
          <a:lstStyle/>
          <a:p>
            <a:endParaRPr/>
          </a:p>
        </p:txBody>
      </p:sp>
      <p:sp>
        <p:nvSpPr>
          <p:cNvPr id="39" name="object 39"/>
          <p:cNvSpPr/>
          <p:nvPr/>
        </p:nvSpPr>
        <p:spPr>
          <a:xfrm>
            <a:off x="5902830" y="3822572"/>
            <a:ext cx="2991739" cy="658495"/>
          </a:xfrm>
          <a:custGeom>
            <a:avLst/>
            <a:gdLst/>
            <a:ahLst/>
            <a:cxnLst/>
            <a:rect l="l" t="t" r="r" b="b"/>
            <a:pathLst>
              <a:path w="2764790" h="658495">
                <a:moveTo>
                  <a:pt x="0" y="65785"/>
                </a:moveTo>
                <a:lnTo>
                  <a:pt x="5171" y="40183"/>
                </a:lnTo>
                <a:lnTo>
                  <a:pt x="19272" y="19272"/>
                </a:lnTo>
                <a:lnTo>
                  <a:pt x="40183" y="5171"/>
                </a:lnTo>
                <a:lnTo>
                  <a:pt x="65786" y="0"/>
                </a:lnTo>
                <a:lnTo>
                  <a:pt x="2698750" y="0"/>
                </a:lnTo>
                <a:lnTo>
                  <a:pt x="2724352" y="5171"/>
                </a:lnTo>
                <a:lnTo>
                  <a:pt x="2745263" y="19272"/>
                </a:lnTo>
                <a:lnTo>
                  <a:pt x="2759364" y="40183"/>
                </a:lnTo>
                <a:lnTo>
                  <a:pt x="2764535" y="65785"/>
                </a:lnTo>
                <a:lnTo>
                  <a:pt x="2764535" y="592581"/>
                </a:lnTo>
                <a:lnTo>
                  <a:pt x="2759364" y="618184"/>
                </a:lnTo>
                <a:lnTo>
                  <a:pt x="2745263" y="639095"/>
                </a:lnTo>
                <a:lnTo>
                  <a:pt x="2724352" y="653196"/>
                </a:lnTo>
                <a:lnTo>
                  <a:pt x="2698750" y="658367"/>
                </a:lnTo>
                <a:lnTo>
                  <a:pt x="65786" y="658367"/>
                </a:lnTo>
                <a:lnTo>
                  <a:pt x="40183" y="653196"/>
                </a:lnTo>
                <a:lnTo>
                  <a:pt x="19272" y="639095"/>
                </a:lnTo>
                <a:lnTo>
                  <a:pt x="5171" y="618184"/>
                </a:lnTo>
                <a:lnTo>
                  <a:pt x="0" y="592581"/>
                </a:lnTo>
                <a:lnTo>
                  <a:pt x="0" y="65785"/>
                </a:lnTo>
                <a:close/>
              </a:path>
            </a:pathLst>
          </a:custGeom>
          <a:ln w="25908">
            <a:solidFill>
              <a:srgbClr val="8063A1"/>
            </a:solidFill>
          </a:ln>
        </p:spPr>
        <p:txBody>
          <a:bodyPr wrap="square" lIns="0" tIns="0" rIns="0" bIns="0" rtlCol="0"/>
          <a:lstStyle/>
          <a:p>
            <a:endParaRPr/>
          </a:p>
        </p:txBody>
      </p:sp>
      <p:sp>
        <p:nvSpPr>
          <p:cNvPr id="40" name="object 40"/>
          <p:cNvSpPr txBox="1"/>
          <p:nvPr/>
        </p:nvSpPr>
        <p:spPr>
          <a:xfrm>
            <a:off x="5922389" y="3847872"/>
            <a:ext cx="2939669" cy="628377"/>
          </a:xfrm>
          <a:prstGeom prst="rect">
            <a:avLst/>
          </a:prstGeom>
        </p:spPr>
        <p:txBody>
          <a:bodyPr vert="horz" wrap="square" lIns="0" tIns="12700" rIns="0" bIns="0" rtlCol="0">
            <a:spAutoFit/>
          </a:bodyPr>
          <a:lstStyle/>
          <a:p>
            <a:pPr marL="12700">
              <a:lnSpc>
                <a:spcPct val="100000"/>
              </a:lnSpc>
              <a:spcBef>
                <a:spcPts val="100"/>
              </a:spcBef>
            </a:pPr>
            <a:r>
              <a:rPr lang="en-US" sz="2000" dirty="0" err="1" smtClean="0">
                <a:latin typeface="Arial"/>
                <a:cs typeface="Arial"/>
              </a:rPr>
              <a:t>Cập</a:t>
            </a:r>
            <a:r>
              <a:rPr lang="en-US" sz="2000" dirty="0" smtClean="0">
                <a:latin typeface="Arial"/>
                <a:cs typeface="Arial"/>
              </a:rPr>
              <a:t> </a:t>
            </a:r>
            <a:r>
              <a:rPr lang="en-US" sz="2000" dirty="0" err="1" smtClean="0">
                <a:latin typeface="Arial"/>
                <a:cs typeface="Arial"/>
              </a:rPr>
              <a:t>nhật</a:t>
            </a:r>
            <a:r>
              <a:rPr lang="en-US" sz="2000" dirty="0" smtClean="0">
                <a:latin typeface="Arial"/>
                <a:cs typeface="Arial"/>
              </a:rPr>
              <a:t> </a:t>
            </a:r>
            <a:r>
              <a:rPr lang="en-US" sz="2000" dirty="0" err="1" smtClean="0">
                <a:latin typeface="Arial"/>
                <a:cs typeface="Arial"/>
              </a:rPr>
              <a:t>thông</a:t>
            </a:r>
            <a:r>
              <a:rPr lang="en-US" sz="2000" dirty="0" smtClean="0">
                <a:latin typeface="Arial"/>
                <a:cs typeface="Arial"/>
              </a:rPr>
              <a:t> tin </a:t>
            </a:r>
            <a:r>
              <a:rPr lang="en-US" sz="2000" dirty="0" err="1" smtClean="0">
                <a:latin typeface="Arial"/>
                <a:cs typeface="Arial"/>
              </a:rPr>
              <a:t>tài</a:t>
            </a:r>
            <a:r>
              <a:rPr lang="en-US" sz="2000" dirty="0" smtClean="0">
                <a:latin typeface="Arial"/>
                <a:cs typeface="Arial"/>
              </a:rPr>
              <a:t> </a:t>
            </a:r>
            <a:r>
              <a:rPr lang="en-US" sz="2000" dirty="0" err="1" smtClean="0">
                <a:latin typeface="Arial"/>
                <a:cs typeface="Arial"/>
              </a:rPr>
              <a:t>khoảng</a:t>
            </a:r>
            <a:endParaRPr sz="2000" dirty="0">
              <a:latin typeface="Arial"/>
              <a:cs typeface="Arial"/>
            </a:endParaRPr>
          </a:p>
        </p:txBody>
      </p:sp>
      <p:sp>
        <p:nvSpPr>
          <p:cNvPr id="41" name="object 41"/>
          <p:cNvSpPr/>
          <p:nvPr/>
        </p:nvSpPr>
        <p:spPr>
          <a:xfrm flipV="1">
            <a:off x="1981960" y="1985340"/>
            <a:ext cx="4549649" cy="64567"/>
          </a:xfrm>
          <a:custGeom>
            <a:avLst/>
            <a:gdLst/>
            <a:ahLst/>
            <a:cxnLst/>
            <a:rect l="l" t="t" r="r" b="b"/>
            <a:pathLst>
              <a:path w="3566160">
                <a:moveTo>
                  <a:pt x="0" y="0"/>
                </a:moveTo>
                <a:lnTo>
                  <a:pt x="3566160" y="0"/>
                </a:lnTo>
              </a:path>
            </a:pathLst>
          </a:custGeom>
          <a:ln w="25908">
            <a:solidFill>
              <a:srgbClr val="000000"/>
            </a:solidFill>
          </a:ln>
        </p:spPr>
        <p:txBody>
          <a:bodyPr wrap="square" lIns="0" tIns="0" rIns="0" bIns="0" rtlCol="0"/>
          <a:lstStyle/>
          <a:p>
            <a:endParaRPr/>
          </a:p>
        </p:txBody>
      </p:sp>
      <p:sp>
        <p:nvSpPr>
          <p:cNvPr id="42" name="object 42"/>
          <p:cNvSpPr/>
          <p:nvPr/>
        </p:nvSpPr>
        <p:spPr>
          <a:xfrm>
            <a:off x="1981961" y="2050542"/>
            <a:ext cx="0" cy="205740"/>
          </a:xfrm>
          <a:custGeom>
            <a:avLst/>
            <a:gdLst/>
            <a:ahLst/>
            <a:cxnLst/>
            <a:rect l="l" t="t" r="r" b="b"/>
            <a:pathLst>
              <a:path h="205739">
                <a:moveTo>
                  <a:pt x="0" y="0"/>
                </a:moveTo>
                <a:lnTo>
                  <a:pt x="0" y="205740"/>
                </a:lnTo>
              </a:path>
            </a:pathLst>
          </a:custGeom>
          <a:ln w="25908">
            <a:solidFill>
              <a:srgbClr val="000000"/>
            </a:solidFill>
          </a:ln>
        </p:spPr>
        <p:txBody>
          <a:bodyPr wrap="square" lIns="0" tIns="0" rIns="0" bIns="0" rtlCol="0"/>
          <a:lstStyle/>
          <a:p>
            <a:endParaRPr/>
          </a:p>
        </p:txBody>
      </p:sp>
      <p:sp>
        <p:nvSpPr>
          <p:cNvPr id="43" name="object 43"/>
          <p:cNvSpPr/>
          <p:nvPr/>
        </p:nvSpPr>
        <p:spPr>
          <a:xfrm flipH="1">
            <a:off x="5548121" y="2058924"/>
            <a:ext cx="983488" cy="197358"/>
          </a:xfrm>
          <a:custGeom>
            <a:avLst/>
            <a:gdLst/>
            <a:ahLst/>
            <a:cxnLst/>
            <a:rect l="l" t="t" r="r" b="b"/>
            <a:pathLst>
              <a:path h="205739">
                <a:moveTo>
                  <a:pt x="0" y="0"/>
                </a:moveTo>
                <a:lnTo>
                  <a:pt x="0" y="205740"/>
                </a:lnTo>
              </a:path>
            </a:pathLst>
          </a:custGeom>
          <a:ln w="25908">
            <a:solidFill>
              <a:srgbClr val="000000"/>
            </a:solidFill>
          </a:ln>
        </p:spPr>
        <p:txBody>
          <a:bodyPr wrap="square" lIns="0" tIns="0" rIns="0" bIns="0" rtlCol="0"/>
          <a:lstStyle/>
          <a:p>
            <a:endParaRPr/>
          </a:p>
        </p:txBody>
      </p:sp>
      <p:sp>
        <p:nvSpPr>
          <p:cNvPr id="44" name="object 44"/>
          <p:cNvSpPr/>
          <p:nvPr/>
        </p:nvSpPr>
        <p:spPr>
          <a:xfrm>
            <a:off x="4074414" y="1844801"/>
            <a:ext cx="0" cy="205740"/>
          </a:xfrm>
          <a:custGeom>
            <a:avLst/>
            <a:gdLst/>
            <a:ahLst/>
            <a:cxnLst/>
            <a:rect l="l" t="t" r="r" b="b"/>
            <a:pathLst>
              <a:path h="205739">
                <a:moveTo>
                  <a:pt x="0" y="0"/>
                </a:moveTo>
                <a:lnTo>
                  <a:pt x="0" y="205739"/>
                </a:lnTo>
              </a:path>
            </a:pathLst>
          </a:custGeom>
          <a:ln w="25908">
            <a:solidFill>
              <a:srgbClr val="000000"/>
            </a:solidFill>
          </a:ln>
        </p:spPr>
        <p:txBody>
          <a:bodyPr wrap="square" lIns="0" tIns="0" rIns="0" bIns="0" rtlCol="0"/>
          <a:lstStyle/>
          <a:p>
            <a:endParaRPr/>
          </a:p>
        </p:txBody>
      </p:sp>
      <p:sp>
        <p:nvSpPr>
          <p:cNvPr id="45" name="object 45"/>
          <p:cNvSpPr/>
          <p:nvPr/>
        </p:nvSpPr>
        <p:spPr>
          <a:xfrm>
            <a:off x="1865376" y="1271016"/>
            <a:ext cx="4415028" cy="643127"/>
          </a:xfrm>
          <a:prstGeom prst="rect">
            <a:avLst/>
          </a:prstGeom>
          <a:blipFill>
            <a:blip r:embed="rId8" cstate="print"/>
            <a:stretch>
              <a:fillRect/>
            </a:stretch>
          </a:blipFill>
        </p:spPr>
        <p:txBody>
          <a:bodyPr wrap="square" lIns="0" tIns="0" rIns="0" bIns="0" rtlCol="0"/>
          <a:lstStyle/>
          <a:p>
            <a:endParaRPr/>
          </a:p>
        </p:txBody>
      </p:sp>
      <p:sp>
        <p:nvSpPr>
          <p:cNvPr id="46" name="object 46"/>
          <p:cNvSpPr/>
          <p:nvPr/>
        </p:nvSpPr>
        <p:spPr>
          <a:xfrm>
            <a:off x="2327148" y="1321308"/>
            <a:ext cx="3489960" cy="618744"/>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1912620" y="1295400"/>
            <a:ext cx="4640580" cy="548639"/>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1912620" y="1295400"/>
            <a:ext cx="4640580" cy="548640"/>
          </a:xfrm>
          <a:custGeom>
            <a:avLst/>
            <a:gdLst/>
            <a:ahLst/>
            <a:cxnLst/>
            <a:rect l="l" t="t" r="r" b="b"/>
            <a:pathLst>
              <a:path w="4320540" h="548639">
                <a:moveTo>
                  <a:pt x="0" y="91439"/>
                </a:moveTo>
                <a:lnTo>
                  <a:pt x="7179" y="55828"/>
                </a:lnTo>
                <a:lnTo>
                  <a:pt x="26765" y="26765"/>
                </a:lnTo>
                <a:lnTo>
                  <a:pt x="55828" y="7179"/>
                </a:lnTo>
                <a:lnTo>
                  <a:pt x="91440" y="0"/>
                </a:lnTo>
                <a:lnTo>
                  <a:pt x="4229100" y="0"/>
                </a:lnTo>
                <a:lnTo>
                  <a:pt x="4264711" y="7179"/>
                </a:lnTo>
                <a:lnTo>
                  <a:pt x="4293774" y="26765"/>
                </a:lnTo>
                <a:lnTo>
                  <a:pt x="4313360" y="55828"/>
                </a:lnTo>
                <a:lnTo>
                  <a:pt x="4320540" y="91439"/>
                </a:lnTo>
                <a:lnTo>
                  <a:pt x="4320540" y="457200"/>
                </a:lnTo>
                <a:lnTo>
                  <a:pt x="4313360" y="492811"/>
                </a:lnTo>
                <a:lnTo>
                  <a:pt x="4293774" y="521874"/>
                </a:lnTo>
                <a:lnTo>
                  <a:pt x="4264711" y="541460"/>
                </a:lnTo>
                <a:lnTo>
                  <a:pt x="4229100" y="548639"/>
                </a:lnTo>
                <a:lnTo>
                  <a:pt x="91440" y="548639"/>
                </a:lnTo>
                <a:lnTo>
                  <a:pt x="55828" y="541460"/>
                </a:lnTo>
                <a:lnTo>
                  <a:pt x="26765" y="521874"/>
                </a:lnTo>
                <a:lnTo>
                  <a:pt x="7179" y="492811"/>
                </a:lnTo>
                <a:lnTo>
                  <a:pt x="0" y="457200"/>
                </a:lnTo>
                <a:lnTo>
                  <a:pt x="0" y="91439"/>
                </a:lnTo>
                <a:close/>
              </a:path>
            </a:pathLst>
          </a:custGeom>
          <a:ln w="9144">
            <a:solidFill>
              <a:srgbClr val="F69240"/>
            </a:solidFill>
          </a:ln>
        </p:spPr>
        <p:txBody>
          <a:bodyPr wrap="square" lIns="0" tIns="0" rIns="0" bIns="0" rtlCol="0"/>
          <a:lstStyle/>
          <a:p>
            <a:endParaRPr/>
          </a:p>
        </p:txBody>
      </p:sp>
      <p:sp>
        <p:nvSpPr>
          <p:cNvPr id="49" name="object 49"/>
          <p:cNvSpPr txBox="1"/>
          <p:nvPr/>
        </p:nvSpPr>
        <p:spPr>
          <a:xfrm>
            <a:off x="2064258" y="1373821"/>
            <a:ext cx="4467352" cy="321242"/>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FFFF"/>
                </a:solidFill>
                <a:latin typeface="Arial"/>
                <a:cs typeface="Arial"/>
              </a:rPr>
              <a:t>PHẦN MỀM QUẢN LÝ </a:t>
            </a:r>
            <a:r>
              <a:rPr lang="en-US" sz="2000" b="1" dirty="0" smtClean="0">
                <a:solidFill>
                  <a:srgbClr val="FFFFFF"/>
                </a:solidFill>
                <a:latin typeface="Arial"/>
                <a:cs typeface="Arial"/>
              </a:rPr>
              <a:t>QUÁN CAFE</a:t>
            </a:r>
            <a:endParaRPr sz="2000" dirty="0">
              <a:latin typeface="Arial"/>
              <a:cs typeface="Arial"/>
            </a:endParaRPr>
          </a:p>
        </p:txBody>
      </p:sp>
      <p:sp>
        <p:nvSpPr>
          <p:cNvPr id="50" name="TextBox 49"/>
          <p:cNvSpPr txBox="1"/>
          <p:nvPr/>
        </p:nvSpPr>
        <p:spPr>
          <a:xfrm>
            <a:off x="1570943" y="4980402"/>
            <a:ext cx="2239716" cy="400110"/>
          </a:xfrm>
          <a:prstGeom prst="rect">
            <a:avLst/>
          </a:prstGeom>
          <a:noFill/>
        </p:spPr>
        <p:txBody>
          <a:bodyPr wrap="none" rtlCol="0">
            <a:spAutoFit/>
          </a:bodyPr>
          <a:lstStyle/>
          <a:p>
            <a:r>
              <a:rPr lang="en-US" sz="2000" dirty="0" err="1" smtClean="0"/>
              <a:t>Quản</a:t>
            </a:r>
            <a:r>
              <a:rPr lang="en-US" sz="2000" dirty="0" smtClean="0"/>
              <a:t> </a:t>
            </a:r>
            <a:r>
              <a:rPr lang="en-US" sz="2000" dirty="0" err="1" smtClean="0"/>
              <a:t>lý</a:t>
            </a:r>
            <a:r>
              <a:rPr lang="en-US" sz="2000" dirty="0" smtClean="0"/>
              <a:t> </a:t>
            </a:r>
            <a:r>
              <a:rPr lang="en-US" sz="2000" dirty="0" err="1" smtClean="0"/>
              <a:t>người</a:t>
            </a:r>
            <a:r>
              <a:rPr lang="en-US" sz="2000" dirty="0" smtClean="0"/>
              <a:t> </a:t>
            </a:r>
            <a:r>
              <a:rPr lang="en-US" sz="2000" dirty="0" err="1" smtClean="0"/>
              <a:t>dùng</a:t>
            </a:r>
            <a:endParaRPr lang="en-US" sz="2000" dirty="0"/>
          </a:p>
        </p:txBody>
      </p:sp>
      <p:sp>
        <p:nvSpPr>
          <p:cNvPr id="51" name="TextBox 50"/>
          <p:cNvSpPr txBox="1"/>
          <p:nvPr/>
        </p:nvSpPr>
        <p:spPr>
          <a:xfrm>
            <a:off x="1585847" y="5764666"/>
            <a:ext cx="2811784" cy="707886"/>
          </a:xfrm>
          <a:prstGeom prst="rect">
            <a:avLst/>
          </a:prstGeom>
          <a:noFill/>
        </p:spPr>
        <p:txBody>
          <a:bodyPr wrap="square" rtlCol="0">
            <a:spAutoFit/>
          </a:bodyPr>
          <a:lstStyle/>
          <a:p>
            <a:r>
              <a:rPr lang="en-US" sz="2000" dirty="0" err="1" smtClean="0">
                <a:latin typeface="Arial" panose="020B0604020202020204" pitchFamily="34" charset="0"/>
                <a:cs typeface="Arial" panose="020B0604020202020204" pitchFamily="34" charset="0"/>
              </a:rPr>
              <a:t>Xem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hóa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thống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kê</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doanh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thu</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981200"/>
            <a:ext cx="762000" cy="2308860"/>
          </a:xfrm>
          <a:custGeom>
            <a:avLst/>
            <a:gdLst/>
            <a:ahLst/>
            <a:cxnLst/>
            <a:rect l="l" t="t" r="r" b="b"/>
            <a:pathLst>
              <a:path w="762000" h="2308860">
                <a:moveTo>
                  <a:pt x="0" y="2308860"/>
                </a:moveTo>
                <a:lnTo>
                  <a:pt x="762000" y="2308860"/>
                </a:lnTo>
                <a:lnTo>
                  <a:pt x="762000" y="0"/>
                </a:lnTo>
                <a:lnTo>
                  <a:pt x="0" y="0"/>
                </a:lnTo>
                <a:lnTo>
                  <a:pt x="0" y="2308860"/>
                </a:lnTo>
                <a:close/>
              </a:path>
            </a:pathLst>
          </a:custGeom>
          <a:solidFill>
            <a:srgbClr val="6F2F9F"/>
          </a:solidFill>
        </p:spPr>
        <p:txBody>
          <a:bodyPr wrap="square" lIns="0" tIns="0" rIns="0" bIns="0" rtlCol="0"/>
          <a:lstStyle/>
          <a:p>
            <a:endParaRPr/>
          </a:p>
        </p:txBody>
      </p:sp>
      <p:sp>
        <p:nvSpPr>
          <p:cNvPr id="4" name="object 4"/>
          <p:cNvSpPr txBox="1">
            <a:spLocks noGrp="1"/>
          </p:cNvSpPr>
          <p:nvPr>
            <p:ph type="title"/>
          </p:nvPr>
        </p:nvSpPr>
        <p:spPr>
          <a:xfrm>
            <a:off x="1373505" y="1991690"/>
            <a:ext cx="7157084" cy="2210435"/>
          </a:xfrm>
          <a:prstGeom prst="rect">
            <a:avLst/>
          </a:prstGeom>
        </p:spPr>
        <p:txBody>
          <a:bodyPr vert="horz" wrap="square" lIns="0" tIns="12700" rIns="0" bIns="0" rtlCol="0">
            <a:spAutoFit/>
          </a:bodyPr>
          <a:lstStyle/>
          <a:p>
            <a:pPr marL="3810" algn="ctr">
              <a:lnSpc>
                <a:spcPts val="11480"/>
              </a:lnSpc>
              <a:spcBef>
                <a:spcPts val="100"/>
              </a:spcBef>
            </a:pPr>
            <a:r>
              <a:rPr sz="9600" spc="-1395" dirty="0">
                <a:solidFill>
                  <a:srgbClr val="6F2F9F"/>
                </a:solidFill>
              </a:rPr>
              <a:t>4</a:t>
            </a:r>
            <a:endParaRPr sz="9600"/>
          </a:p>
          <a:p>
            <a:pPr algn="ctr">
              <a:lnSpc>
                <a:spcPts val="5720"/>
              </a:lnSpc>
            </a:pPr>
            <a:r>
              <a:rPr sz="4800" spc="-280" dirty="0">
                <a:solidFill>
                  <a:srgbClr val="252525"/>
                </a:solidFill>
              </a:rPr>
              <a:t>Kết </a:t>
            </a:r>
            <a:r>
              <a:rPr sz="4800" spc="-80" dirty="0">
                <a:solidFill>
                  <a:srgbClr val="252525"/>
                </a:solidFill>
              </a:rPr>
              <a:t>quả </a:t>
            </a:r>
            <a:r>
              <a:rPr sz="4800" spc="120" dirty="0">
                <a:solidFill>
                  <a:srgbClr val="252525"/>
                </a:solidFill>
              </a:rPr>
              <a:t>&amp; </a:t>
            </a:r>
            <a:r>
              <a:rPr sz="4800" spc="-275" dirty="0">
                <a:solidFill>
                  <a:srgbClr val="252525"/>
                </a:solidFill>
              </a:rPr>
              <a:t>Hướng </a:t>
            </a:r>
            <a:r>
              <a:rPr sz="4800" spc="-90" dirty="0">
                <a:solidFill>
                  <a:srgbClr val="252525"/>
                </a:solidFill>
              </a:rPr>
              <a:t>phát</a:t>
            </a:r>
            <a:r>
              <a:rPr sz="4800" spc="760" dirty="0">
                <a:solidFill>
                  <a:srgbClr val="252525"/>
                </a:solidFill>
              </a:rPr>
              <a:t> </a:t>
            </a:r>
            <a:r>
              <a:rPr sz="4800" spc="-90" dirty="0">
                <a:solidFill>
                  <a:srgbClr val="252525"/>
                </a:solidFill>
              </a:rPr>
              <a:t>triển</a:t>
            </a:r>
            <a:endParaRPr sz="4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5051"/>
            <a:ext cx="1507490" cy="574040"/>
          </a:xfrm>
          <a:prstGeom prst="rect">
            <a:avLst/>
          </a:prstGeom>
        </p:spPr>
        <p:txBody>
          <a:bodyPr vert="horz" wrap="square" lIns="0" tIns="12700" rIns="0" bIns="0" rtlCol="0">
            <a:spAutoFit/>
          </a:bodyPr>
          <a:lstStyle/>
          <a:p>
            <a:pPr marL="12700">
              <a:lnSpc>
                <a:spcPct val="100000"/>
              </a:lnSpc>
              <a:spcBef>
                <a:spcPts val="100"/>
              </a:spcBef>
            </a:pPr>
            <a:r>
              <a:rPr sz="3600" spc="-210" dirty="0"/>
              <a:t>Kết</a:t>
            </a:r>
            <a:r>
              <a:rPr sz="3600" spc="-40" dirty="0"/>
              <a:t> </a:t>
            </a:r>
            <a:r>
              <a:rPr sz="3600" spc="-55" dirty="0"/>
              <a:t>quả</a:t>
            </a:r>
            <a:endParaRPr sz="3600"/>
          </a:p>
        </p:txBody>
      </p:sp>
      <p:sp>
        <p:nvSpPr>
          <p:cNvPr id="3" name="object 3"/>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57200"/>
            <a:ext cx="304800" cy="762000"/>
          </a:xfrm>
          <a:custGeom>
            <a:avLst/>
            <a:gdLst/>
            <a:ahLst/>
            <a:cxnLst/>
            <a:rect l="l" t="t" r="r" b="b"/>
            <a:pathLst>
              <a:path w="304800" h="762000">
                <a:moveTo>
                  <a:pt x="0" y="762000"/>
                </a:moveTo>
                <a:lnTo>
                  <a:pt x="304800" y="762000"/>
                </a:lnTo>
                <a:lnTo>
                  <a:pt x="304800" y="0"/>
                </a:lnTo>
                <a:lnTo>
                  <a:pt x="0" y="0"/>
                </a:lnTo>
                <a:lnTo>
                  <a:pt x="0" y="762000"/>
                </a:lnTo>
                <a:close/>
              </a:path>
            </a:pathLst>
          </a:custGeom>
          <a:solidFill>
            <a:srgbClr val="6F2F9F"/>
          </a:solidFill>
        </p:spPr>
        <p:txBody>
          <a:bodyPr wrap="square" lIns="0" tIns="0" rIns="0" bIns="0" rtlCol="0"/>
          <a:lstStyle/>
          <a:p>
            <a:endParaRPr/>
          </a:p>
        </p:txBody>
      </p:sp>
      <p:sp>
        <p:nvSpPr>
          <p:cNvPr id="6" name="object 6"/>
          <p:cNvSpPr txBox="1"/>
          <p:nvPr/>
        </p:nvSpPr>
        <p:spPr>
          <a:xfrm>
            <a:off x="535940" y="1473454"/>
            <a:ext cx="7994015" cy="2997615"/>
          </a:xfrm>
          <a:prstGeom prst="rect">
            <a:avLst/>
          </a:prstGeom>
        </p:spPr>
        <p:txBody>
          <a:bodyPr vert="horz" wrap="square" lIns="0" tIns="12065" rIns="0" bIns="0" rtlCol="0">
            <a:spAutoFit/>
          </a:bodyPr>
          <a:lstStyle/>
          <a:p>
            <a:pPr marL="469900" indent="-457834">
              <a:lnSpc>
                <a:spcPts val="3354"/>
              </a:lnSpc>
              <a:spcBef>
                <a:spcPts val="95"/>
              </a:spcBef>
              <a:buFont typeface="Wingdings"/>
              <a:buChar char=""/>
              <a:tabLst>
                <a:tab pos="469900" algn="l"/>
                <a:tab pos="470534" algn="l"/>
              </a:tabLst>
            </a:pPr>
            <a:r>
              <a:rPr sz="2400" dirty="0">
                <a:solidFill>
                  <a:srgbClr val="252525"/>
                </a:solidFill>
                <a:latin typeface="Arial"/>
                <a:cs typeface="Arial"/>
              </a:rPr>
              <a:t>Giải quyết các yêu cầu về nghiệp vụ quản </a:t>
            </a:r>
            <a:r>
              <a:rPr sz="2400" dirty="0" err="1">
                <a:solidFill>
                  <a:srgbClr val="252525"/>
                </a:solidFill>
                <a:latin typeface="Arial"/>
                <a:cs typeface="Arial"/>
              </a:rPr>
              <a:t>lý</a:t>
            </a:r>
            <a:r>
              <a:rPr sz="2400" dirty="0">
                <a:solidFill>
                  <a:srgbClr val="252525"/>
                </a:solidFill>
                <a:latin typeface="Arial"/>
                <a:cs typeface="Arial"/>
              </a:rPr>
              <a:t> </a:t>
            </a:r>
            <a:r>
              <a:rPr lang="en-US" sz="2400" dirty="0" err="1" smtClean="0">
                <a:solidFill>
                  <a:srgbClr val="252525"/>
                </a:solidFill>
                <a:latin typeface="Arial"/>
                <a:cs typeface="Arial"/>
              </a:rPr>
              <a:t>quán</a:t>
            </a:r>
            <a:r>
              <a:rPr lang="en-US" sz="2400" dirty="0" smtClean="0">
                <a:solidFill>
                  <a:srgbClr val="252525"/>
                </a:solidFill>
                <a:latin typeface="Arial"/>
                <a:cs typeface="Arial"/>
              </a:rPr>
              <a:t> cafe</a:t>
            </a:r>
            <a:r>
              <a:rPr sz="2400" dirty="0" smtClean="0">
                <a:solidFill>
                  <a:srgbClr val="252525"/>
                </a:solidFill>
                <a:latin typeface="Arial"/>
                <a:cs typeface="Arial"/>
              </a:rPr>
              <a:t>.</a:t>
            </a:r>
            <a:endParaRPr sz="2400" dirty="0">
              <a:latin typeface="Arial"/>
              <a:cs typeface="Arial"/>
            </a:endParaRPr>
          </a:p>
          <a:p>
            <a:pPr marL="469900" marR="5080" indent="-457834">
              <a:lnSpc>
                <a:spcPts val="3360"/>
              </a:lnSpc>
              <a:spcBef>
                <a:spcPts val="105"/>
              </a:spcBef>
              <a:buFont typeface="Wingdings"/>
              <a:buChar char=""/>
              <a:tabLst>
                <a:tab pos="469900" algn="l"/>
                <a:tab pos="470534" algn="l"/>
              </a:tabLst>
            </a:pPr>
            <a:r>
              <a:rPr sz="2400" dirty="0">
                <a:solidFill>
                  <a:srgbClr val="252525"/>
                </a:solidFill>
                <a:latin typeface="Arial"/>
                <a:cs typeface="Arial"/>
              </a:rPr>
              <a:t>Giúp quản </a:t>
            </a:r>
            <a:r>
              <a:rPr sz="2400" dirty="0" err="1">
                <a:solidFill>
                  <a:srgbClr val="252525"/>
                </a:solidFill>
                <a:latin typeface="Arial"/>
                <a:cs typeface="Arial"/>
              </a:rPr>
              <a:t>lý</a:t>
            </a:r>
            <a:r>
              <a:rPr sz="2400" dirty="0">
                <a:solidFill>
                  <a:srgbClr val="252525"/>
                </a:solidFill>
                <a:latin typeface="Arial"/>
                <a:cs typeface="Arial"/>
              </a:rPr>
              <a:t> </a:t>
            </a:r>
            <a:r>
              <a:rPr lang="en-US" sz="2400" dirty="0" err="1" smtClean="0">
                <a:solidFill>
                  <a:srgbClr val="252525"/>
                </a:solidFill>
                <a:latin typeface="Arial"/>
                <a:cs typeface="Arial"/>
              </a:rPr>
              <a:t>quán</a:t>
            </a:r>
            <a:r>
              <a:rPr lang="en-US" sz="2400" dirty="0" smtClean="0">
                <a:solidFill>
                  <a:srgbClr val="252525"/>
                </a:solidFill>
                <a:latin typeface="Arial"/>
                <a:cs typeface="Arial"/>
              </a:rPr>
              <a:t> cafe</a:t>
            </a:r>
            <a:r>
              <a:rPr sz="2400" dirty="0" smtClean="0">
                <a:solidFill>
                  <a:srgbClr val="252525"/>
                </a:solidFill>
                <a:latin typeface="Arial"/>
                <a:cs typeface="Arial"/>
              </a:rPr>
              <a:t> </a:t>
            </a:r>
            <a:r>
              <a:rPr sz="2400" dirty="0">
                <a:solidFill>
                  <a:srgbClr val="252525"/>
                </a:solidFill>
                <a:latin typeface="Arial"/>
                <a:cs typeface="Arial"/>
              </a:rPr>
              <a:t>một cách hiệu quả, tiết kiệm nhiều thời gian cho  nhà quản lý và tiết kiệm nhiều chi </a:t>
            </a:r>
            <a:r>
              <a:rPr sz="2400" dirty="0" err="1">
                <a:solidFill>
                  <a:srgbClr val="252525"/>
                </a:solidFill>
                <a:latin typeface="Arial"/>
                <a:cs typeface="Arial"/>
              </a:rPr>
              <a:t>phí</a:t>
            </a:r>
            <a:r>
              <a:rPr sz="2400" dirty="0">
                <a:solidFill>
                  <a:srgbClr val="252525"/>
                </a:solidFill>
                <a:latin typeface="Arial"/>
                <a:cs typeface="Arial"/>
              </a:rPr>
              <a:t> </a:t>
            </a:r>
            <a:r>
              <a:rPr sz="2400" dirty="0" err="1" smtClean="0">
                <a:solidFill>
                  <a:srgbClr val="252525"/>
                </a:solidFill>
                <a:latin typeface="Arial"/>
                <a:cs typeface="Arial"/>
              </a:rPr>
              <a:t>cho</a:t>
            </a:r>
            <a:r>
              <a:rPr lang="en-US" sz="2400" dirty="0">
                <a:solidFill>
                  <a:srgbClr val="252525"/>
                </a:solidFill>
                <a:latin typeface="Arial"/>
                <a:cs typeface="Arial"/>
              </a:rPr>
              <a:t> </a:t>
            </a:r>
            <a:r>
              <a:rPr lang="en-US" sz="2400" dirty="0" err="1" smtClean="0">
                <a:solidFill>
                  <a:srgbClr val="252525"/>
                </a:solidFill>
                <a:latin typeface="Arial"/>
                <a:cs typeface="Arial"/>
              </a:rPr>
              <a:t>quán</a:t>
            </a:r>
            <a:r>
              <a:rPr sz="2400" dirty="0" smtClean="0">
                <a:solidFill>
                  <a:srgbClr val="252525"/>
                </a:solidFill>
                <a:latin typeface="Arial"/>
                <a:cs typeface="Arial"/>
              </a:rPr>
              <a:t> </a:t>
            </a:r>
            <a:r>
              <a:rPr sz="2400" dirty="0">
                <a:solidFill>
                  <a:srgbClr val="252525"/>
                </a:solidFill>
                <a:latin typeface="Arial"/>
                <a:cs typeface="Arial"/>
              </a:rPr>
              <a:t>.</a:t>
            </a:r>
            <a:endParaRPr sz="2400" dirty="0">
              <a:latin typeface="Arial"/>
              <a:cs typeface="Arial"/>
            </a:endParaRPr>
          </a:p>
          <a:p>
            <a:pPr marL="469900" indent="-457834">
              <a:lnSpc>
                <a:spcPts val="3254"/>
              </a:lnSpc>
              <a:buFont typeface="Wingdings"/>
              <a:buChar char=""/>
              <a:tabLst>
                <a:tab pos="469900" algn="l"/>
                <a:tab pos="470534" algn="l"/>
              </a:tabLst>
            </a:pPr>
            <a:r>
              <a:rPr sz="2400" dirty="0">
                <a:solidFill>
                  <a:srgbClr val="252525"/>
                </a:solidFill>
                <a:latin typeface="Arial"/>
                <a:cs typeface="Arial"/>
              </a:rPr>
              <a:t>Giao diện thân thiện, dễ sử dụng.</a:t>
            </a:r>
            <a:endParaRPr sz="2400" dirty="0">
              <a:latin typeface="Arial"/>
              <a:cs typeface="Arial"/>
            </a:endParaRPr>
          </a:p>
          <a:p>
            <a:pPr marL="469900" indent="-457834">
              <a:lnSpc>
                <a:spcPts val="3354"/>
              </a:lnSpc>
              <a:buFont typeface="Wingdings"/>
              <a:buChar char=""/>
              <a:tabLst>
                <a:tab pos="469900" algn="l"/>
                <a:tab pos="470534" algn="l"/>
              </a:tabLst>
            </a:pPr>
            <a:r>
              <a:rPr sz="2400" dirty="0">
                <a:solidFill>
                  <a:srgbClr val="252525"/>
                </a:solidFill>
                <a:latin typeface="Arial"/>
                <a:cs typeface="Arial"/>
              </a:rPr>
              <a:t>Hỗ trợ thay đổi nhiều giao diện khác nhau.</a:t>
            </a:r>
            <a:endParaRPr sz="2400" dirty="0">
              <a:latin typeface="Arial"/>
              <a:cs typeface="Arial"/>
            </a:endParaRPr>
          </a:p>
          <a:p>
            <a:pPr marL="469900" indent="-457834">
              <a:lnSpc>
                <a:spcPct val="100000"/>
              </a:lnSpc>
              <a:buFont typeface="Wingdings"/>
              <a:buChar char=""/>
              <a:tabLst>
                <a:tab pos="469900" algn="l"/>
                <a:tab pos="470534" algn="l"/>
              </a:tabLst>
            </a:pPr>
            <a:r>
              <a:rPr sz="2400" dirty="0" err="1" smtClean="0">
                <a:solidFill>
                  <a:srgbClr val="252525"/>
                </a:solidFill>
                <a:latin typeface="Arial"/>
                <a:cs typeface="Arial"/>
              </a:rPr>
              <a:t>Hỗ</a:t>
            </a:r>
            <a:r>
              <a:rPr sz="2400" dirty="0" smtClean="0">
                <a:solidFill>
                  <a:srgbClr val="252525"/>
                </a:solidFill>
                <a:latin typeface="Arial"/>
                <a:cs typeface="Arial"/>
              </a:rPr>
              <a:t> </a:t>
            </a:r>
            <a:r>
              <a:rPr sz="2400" dirty="0">
                <a:solidFill>
                  <a:srgbClr val="252525"/>
                </a:solidFill>
                <a:latin typeface="Arial"/>
                <a:cs typeface="Arial"/>
              </a:rPr>
              <a:t>trợ sao lưu, phục hồi dữ liệu hệ </a:t>
            </a:r>
            <a:r>
              <a:rPr sz="2400" dirty="0" err="1">
                <a:solidFill>
                  <a:srgbClr val="252525"/>
                </a:solidFill>
                <a:latin typeface="Arial"/>
                <a:cs typeface="Arial"/>
              </a:rPr>
              <a:t>thống</a:t>
            </a:r>
            <a:r>
              <a:rPr sz="2400" dirty="0" smtClean="0">
                <a:solidFill>
                  <a:srgbClr val="252525"/>
                </a:solidFill>
                <a:latin typeface="Arial"/>
                <a:cs typeface="Arial"/>
              </a:rPr>
              <a:t>.</a:t>
            </a:r>
            <a:endParaRPr sz="24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535051"/>
            <a:ext cx="3719195" cy="574040"/>
          </a:xfrm>
          <a:prstGeom prst="rect">
            <a:avLst/>
          </a:prstGeom>
        </p:spPr>
        <p:txBody>
          <a:bodyPr vert="horz" wrap="square" lIns="0" tIns="12700" rIns="0" bIns="0" rtlCol="0">
            <a:spAutoFit/>
          </a:bodyPr>
          <a:lstStyle/>
          <a:p>
            <a:pPr marL="12700">
              <a:lnSpc>
                <a:spcPct val="100000"/>
              </a:lnSpc>
              <a:spcBef>
                <a:spcPts val="100"/>
              </a:spcBef>
            </a:pPr>
            <a:r>
              <a:rPr sz="3600" spc="90" dirty="0">
                <a:latin typeface="Arial"/>
                <a:cs typeface="Arial"/>
              </a:rPr>
              <a:t>Nội </a:t>
            </a:r>
            <a:r>
              <a:rPr sz="3600" spc="-75" dirty="0">
                <a:latin typeface="Arial"/>
                <a:cs typeface="Arial"/>
              </a:rPr>
              <a:t>dung </a:t>
            </a:r>
            <a:r>
              <a:rPr sz="3600" spc="-85" dirty="0">
                <a:latin typeface="Arial"/>
                <a:cs typeface="Arial"/>
              </a:rPr>
              <a:t>trình</a:t>
            </a:r>
            <a:r>
              <a:rPr sz="3600" spc="55" dirty="0">
                <a:latin typeface="Arial"/>
                <a:cs typeface="Arial"/>
              </a:rPr>
              <a:t> </a:t>
            </a:r>
            <a:r>
              <a:rPr sz="3600" spc="-20" dirty="0">
                <a:latin typeface="Arial"/>
                <a:cs typeface="Arial"/>
              </a:rPr>
              <a:t>bày</a:t>
            </a:r>
            <a:endParaRPr sz="3600">
              <a:latin typeface="Arial"/>
              <a:cs typeface="Arial"/>
            </a:endParaRPr>
          </a:p>
        </p:txBody>
      </p:sp>
      <p:sp>
        <p:nvSpPr>
          <p:cNvPr id="3" name="object 3"/>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57200"/>
            <a:ext cx="304800" cy="762000"/>
          </a:xfrm>
          <a:custGeom>
            <a:avLst/>
            <a:gdLst/>
            <a:ahLst/>
            <a:cxnLst/>
            <a:rect l="l" t="t" r="r" b="b"/>
            <a:pathLst>
              <a:path w="304800" h="762000">
                <a:moveTo>
                  <a:pt x="0" y="762000"/>
                </a:moveTo>
                <a:lnTo>
                  <a:pt x="304800" y="762000"/>
                </a:lnTo>
                <a:lnTo>
                  <a:pt x="304800" y="0"/>
                </a:lnTo>
                <a:lnTo>
                  <a:pt x="0" y="0"/>
                </a:lnTo>
                <a:lnTo>
                  <a:pt x="0" y="762000"/>
                </a:lnTo>
                <a:close/>
              </a:path>
            </a:pathLst>
          </a:custGeom>
          <a:solidFill>
            <a:srgbClr val="006FC0"/>
          </a:solidFill>
        </p:spPr>
        <p:txBody>
          <a:bodyPr wrap="square" lIns="0" tIns="0" rIns="0" bIns="0" rtlCol="0"/>
          <a:lstStyle/>
          <a:p>
            <a:endParaRPr/>
          </a:p>
        </p:txBody>
      </p:sp>
      <p:sp>
        <p:nvSpPr>
          <p:cNvPr id="5" name="object 5"/>
          <p:cNvSpPr txBox="1">
            <a:spLocks noGrp="1"/>
          </p:cNvSpPr>
          <p:nvPr>
            <p:ph type="ctrTitle"/>
          </p:nvPr>
        </p:nvSpPr>
        <p:spPr>
          <a:xfrm>
            <a:off x="2057400" y="1676400"/>
            <a:ext cx="4277106" cy="1654299"/>
          </a:xfrm>
          <a:prstGeom prst="rect">
            <a:avLst/>
          </a:prstGeom>
        </p:spPr>
        <p:txBody>
          <a:bodyPr vert="horz" wrap="square" lIns="0" tIns="12700" rIns="0" bIns="0" rtlCol="0">
            <a:spAutoFit/>
          </a:bodyPr>
          <a:lstStyle/>
          <a:p>
            <a:pPr marL="482600" indent="-457834">
              <a:lnSpc>
                <a:spcPts val="6360"/>
              </a:lnSpc>
              <a:spcBef>
                <a:spcPts val="100"/>
              </a:spcBef>
              <a:buClr>
                <a:srgbClr val="FF0000"/>
              </a:buClr>
              <a:buSzPct val="168750"/>
              <a:buAutoNum type="arabicPlain"/>
              <a:tabLst>
                <a:tab pos="483234" algn="l"/>
              </a:tabLst>
            </a:pPr>
            <a:r>
              <a:rPr lang="en-US" spc="300" dirty="0" err="1" smtClean="0"/>
              <a:t>Tổng</a:t>
            </a:r>
            <a:r>
              <a:rPr lang="en-US" spc="300" dirty="0" smtClean="0"/>
              <a:t> </a:t>
            </a:r>
            <a:r>
              <a:rPr lang="en-US" spc="300" dirty="0" err="1" smtClean="0"/>
              <a:t>quan</a:t>
            </a:r>
            <a:endParaRPr lang="en-US" sz="3200" spc="300" dirty="0" smtClean="0"/>
          </a:p>
          <a:p>
            <a:pPr marL="482600" indent="-457834">
              <a:lnSpc>
                <a:spcPts val="6360"/>
              </a:lnSpc>
              <a:buClr>
                <a:srgbClr val="30859C"/>
              </a:buClr>
              <a:buSzPct val="168750"/>
              <a:buAutoNum type="arabicPlain"/>
              <a:tabLst>
                <a:tab pos="483234" algn="l"/>
              </a:tabLst>
            </a:pPr>
            <a:r>
              <a:rPr lang="en-US" dirty="0" err="1" smtClean="0"/>
              <a:t>Cơ</a:t>
            </a:r>
            <a:r>
              <a:rPr lang="en-US" dirty="0" smtClean="0"/>
              <a:t> </a:t>
            </a:r>
            <a:r>
              <a:rPr lang="en-US" dirty="0" err="1" smtClean="0"/>
              <a:t>Sở</a:t>
            </a:r>
            <a:r>
              <a:rPr lang="en-US" dirty="0" smtClean="0"/>
              <a:t> </a:t>
            </a:r>
            <a:r>
              <a:rPr lang="en-US" dirty="0" err="1" smtClean="0"/>
              <a:t>LýThuyết</a:t>
            </a:r>
            <a:endParaRPr sz="3200" dirty="0"/>
          </a:p>
        </p:txBody>
      </p:sp>
      <p:sp>
        <p:nvSpPr>
          <p:cNvPr id="6" name="object 6"/>
          <p:cNvSpPr txBox="1"/>
          <p:nvPr/>
        </p:nvSpPr>
        <p:spPr>
          <a:xfrm>
            <a:off x="2057400" y="3261615"/>
            <a:ext cx="5943600" cy="1654299"/>
          </a:xfrm>
          <a:prstGeom prst="rect">
            <a:avLst/>
          </a:prstGeom>
        </p:spPr>
        <p:txBody>
          <a:bodyPr vert="horz" wrap="square" lIns="0" tIns="12700" rIns="0" bIns="0" rtlCol="0">
            <a:spAutoFit/>
          </a:bodyPr>
          <a:lstStyle/>
          <a:p>
            <a:pPr marL="482600" indent="-457834">
              <a:lnSpc>
                <a:spcPts val="6360"/>
              </a:lnSpc>
              <a:spcBef>
                <a:spcPts val="100"/>
              </a:spcBef>
              <a:buClr>
                <a:srgbClr val="E36C09"/>
              </a:buClr>
              <a:buSzPct val="168750"/>
              <a:buAutoNum type="arabicPlain" startAt="3"/>
              <a:tabLst>
                <a:tab pos="483234" algn="l"/>
              </a:tabLst>
            </a:pPr>
            <a:r>
              <a:rPr sz="3200" dirty="0">
                <a:solidFill>
                  <a:srgbClr val="252525"/>
                </a:solidFill>
                <a:latin typeface="Arial"/>
                <a:cs typeface="Arial"/>
              </a:rPr>
              <a:t>Nội dung nghiên cứu</a:t>
            </a:r>
            <a:endParaRPr sz="3200" dirty="0">
              <a:latin typeface="Arial"/>
              <a:cs typeface="Arial"/>
            </a:endParaRPr>
          </a:p>
          <a:p>
            <a:pPr marL="482600" indent="-457834">
              <a:lnSpc>
                <a:spcPts val="6360"/>
              </a:lnSpc>
              <a:buClr>
                <a:srgbClr val="6F2F9F"/>
              </a:buClr>
              <a:buSzPct val="168750"/>
              <a:buAutoNum type="arabicPlain" startAt="3"/>
              <a:tabLst>
                <a:tab pos="483234" algn="l"/>
              </a:tabLst>
            </a:pPr>
            <a:r>
              <a:rPr sz="3200" dirty="0">
                <a:solidFill>
                  <a:srgbClr val="252525"/>
                </a:solidFill>
                <a:latin typeface="Arial"/>
                <a:cs typeface="Arial"/>
              </a:rPr>
              <a:t>Kết quả và hướng phát triển</a:t>
            </a:r>
            <a:endParaRPr sz="3200" dirty="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5051"/>
            <a:ext cx="3307715" cy="574040"/>
          </a:xfrm>
          <a:prstGeom prst="rect">
            <a:avLst/>
          </a:prstGeom>
        </p:spPr>
        <p:txBody>
          <a:bodyPr vert="horz" wrap="square" lIns="0" tIns="12700" rIns="0" bIns="0" rtlCol="0">
            <a:spAutoFit/>
          </a:bodyPr>
          <a:lstStyle/>
          <a:p>
            <a:pPr marL="12700">
              <a:lnSpc>
                <a:spcPct val="100000"/>
              </a:lnSpc>
              <a:spcBef>
                <a:spcPts val="100"/>
              </a:spcBef>
            </a:pPr>
            <a:r>
              <a:rPr sz="3600" spc="-204" dirty="0"/>
              <a:t>Hướng </a:t>
            </a:r>
            <a:r>
              <a:rPr sz="3600" spc="-65" dirty="0"/>
              <a:t>phát</a:t>
            </a:r>
            <a:r>
              <a:rPr sz="3600" spc="200" dirty="0"/>
              <a:t> </a:t>
            </a:r>
            <a:r>
              <a:rPr sz="3600" spc="-70" dirty="0"/>
              <a:t>triển</a:t>
            </a:r>
            <a:endParaRPr sz="3600"/>
          </a:p>
        </p:txBody>
      </p:sp>
      <p:sp>
        <p:nvSpPr>
          <p:cNvPr id="3" name="object 3"/>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57200"/>
            <a:ext cx="304800" cy="762000"/>
          </a:xfrm>
          <a:custGeom>
            <a:avLst/>
            <a:gdLst/>
            <a:ahLst/>
            <a:cxnLst/>
            <a:rect l="l" t="t" r="r" b="b"/>
            <a:pathLst>
              <a:path w="304800" h="762000">
                <a:moveTo>
                  <a:pt x="0" y="762000"/>
                </a:moveTo>
                <a:lnTo>
                  <a:pt x="304800" y="762000"/>
                </a:lnTo>
                <a:lnTo>
                  <a:pt x="304800" y="0"/>
                </a:lnTo>
                <a:lnTo>
                  <a:pt x="0" y="0"/>
                </a:lnTo>
                <a:lnTo>
                  <a:pt x="0" y="762000"/>
                </a:lnTo>
                <a:close/>
              </a:path>
            </a:pathLst>
          </a:custGeom>
          <a:solidFill>
            <a:srgbClr val="6F2F9F"/>
          </a:solidFill>
        </p:spPr>
        <p:txBody>
          <a:bodyPr wrap="square" lIns="0" tIns="0" rIns="0" bIns="0" rtlCol="0"/>
          <a:lstStyle/>
          <a:p>
            <a:endParaRPr/>
          </a:p>
        </p:txBody>
      </p:sp>
      <p:sp>
        <p:nvSpPr>
          <p:cNvPr id="5" name="object 5"/>
          <p:cNvSpPr txBox="1"/>
          <p:nvPr/>
        </p:nvSpPr>
        <p:spPr>
          <a:xfrm>
            <a:off x="535940" y="1169904"/>
            <a:ext cx="7995920" cy="3336170"/>
          </a:xfrm>
          <a:prstGeom prst="rect">
            <a:avLst/>
          </a:prstGeom>
        </p:spPr>
        <p:txBody>
          <a:bodyPr vert="horz" wrap="square" lIns="0" tIns="12065" rIns="0" bIns="0" rtlCol="0">
            <a:spAutoFit/>
          </a:bodyPr>
          <a:lstStyle/>
          <a:p>
            <a:pPr marL="469900" indent="-457834">
              <a:lnSpc>
                <a:spcPct val="100000"/>
              </a:lnSpc>
              <a:spcBef>
                <a:spcPts val="95"/>
              </a:spcBef>
              <a:buFont typeface="Wingdings"/>
              <a:buChar char=""/>
              <a:tabLst>
                <a:tab pos="469900" algn="l"/>
                <a:tab pos="470534" algn="l"/>
              </a:tabLst>
            </a:pPr>
            <a:r>
              <a:rPr sz="2400" dirty="0">
                <a:latin typeface="Arial"/>
                <a:cs typeface="Arial"/>
              </a:rPr>
              <a:t>Quản lý các danh mục:</a:t>
            </a:r>
          </a:p>
          <a:p>
            <a:pPr marL="812800" lvl="1" indent="-343535">
              <a:lnSpc>
                <a:spcPct val="100000"/>
              </a:lnSpc>
              <a:buChar char="•"/>
              <a:tabLst>
                <a:tab pos="812800" algn="l"/>
                <a:tab pos="813435" algn="l"/>
              </a:tabLst>
            </a:pPr>
            <a:r>
              <a:rPr sz="2400" dirty="0" err="1" smtClean="0">
                <a:latin typeface="Arial"/>
                <a:cs typeface="Arial"/>
              </a:rPr>
              <a:t>Quản</a:t>
            </a:r>
            <a:r>
              <a:rPr sz="2400" dirty="0" smtClean="0">
                <a:latin typeface="Arial"/>
                <a:cs typeface="Arial"/>
              </a:rPr>
              <a:t> </a:t>
            </a:r>
            <a:r>
              <a:rPr sz="2400" dirty="0">
                <a:latin typeface="Arial"/>
                <a:cs typeface="Arial"/>
              </a:rPr>
              <a:t>lý các khoản thu chi </a:t>
            </a:r>
            <a:r>
              <a:rPr sz="2400" dirty="0" err="1">
                <a:latin typeface="Arial"/>
                <a:cs typeface="Arial"/>
              </a:rPr>
              <a:t>của</a:t>
            </a:r>
            <a:r>
              <a:rPr sz="2400" dirty="0">
                <a:latin typeface="Arial"/>
                <a:cs typeface="Arial"/>
              </a:rPr>
              <a:t> </a:t>
            </a:r>
            <a:r>
              <a:rPr lang="en-US" sz="2400" dirty="0" err="1" smtClean="0">
                <a:latin typeface="Arial"/>
                <a:cs typeface="Arial"/>
              </a:rPr>
              <a:t>quán</a:t>
            </a:r>
            <a:endParaRPr lang="en-US" sz="2400" dirty="0">
              <a:latin typeface="Arial"/>
              <a:cs typeface="Arial"/>
            </a:endParaRPr>
          </a:p>
          <a:p>
            <a:pPr marL="812800" lvl="1" indent="-343535">
              <a:lnSpc>
                <a:spcPct val="100000"/>
              </a:lnSpc>
              <a:buChar char="•"/>
              <a:tabLst>
                <a:tab pos="812800" algn="l"/>
                <a:tab pos="813435" algn="l"/>
              </a:tabLst>
            </a:pPr>
            <a:r>
              <a:rPr sz="2400" dirty="0" err="1" smtClean="0">
                <a:latin typeface="Arial"/>
                <a:cs typeface="Arial"/>
              </a:rPr>
              <a:t>Quản</a:t>
            </a:r>
            <a:r>
              <a:rPr sz="2400" dirty="0" smtClean="0">
                <a:latin typeface="Arial"/>
                <a:cs typeface="Arial"/>
              </a:rPr>
              <a:t> </a:t>
            </a:r>
            <a:r>
              <a:rPr sz="2400" dirty="0" err="1">
                <a:latin typeface="Arial"/>
                <a:cs typeface="Arial"/>
              </a:rPr>
              <a:t>lý</a:t>
            </a:r>
            <a:r>
              <a:rPr sz="2400" dirty="0">
                <a:latin typeface="Arial"/>
                <a:cs typeface="Arial"/>
              </a:rPr>
              <a:t> </a:t>
            </a:r>
            <a:r>
              <a:rPr lang="en-US" sz="2400" dirty="0" err="1" smtClean="0">
                <a:latin typeface="Arial"/>
                <a:cs typeface="Arial"/>
              </a:rPr>
              <a:t>cá</a:t>
            </a:r>
            <a:r>
              <a:rPr lang="en-US" sz="2400" dirty="0" err="1" smtClean="0">
                <a:latin typeface="Arial"/>
                <a:cs typeface="Arial"/>
              </a:rPr>
              <a:t>c</a:t>
            </a:r>
            <a:r>
              <a:rPr lang="en-US" sz="2400" dirty="0" smtClean="0">
                <a:latin typeface="Arial"/>
                <a:cs typeface="Arial"/>
              </a:rPr>
              <a:t> </a:t>
            </a:r>
            <a:r>
              <a:rPr lang="en-US" sz="2400" dirty="0" err="1" smtClean="0">
                <a:latin typeface="Arial"/>
                <a:cs typeface="Arial"/>
              </a:rPr>
              <a:t>danh</a:t>
            </a:r>
            <a:r>
              <a:rPr lang="en-US" sz="2400" dirty="0" smtClean="0">
                <a:latin typeface="Arial"/>
                <a:cs typeface="Arial"/>
              </a:rPr>
              <a:t> </a:t>
            </a:r>
            <a:r>
              <a:rPr lang="en-US" sz="2400" dirty="0" err="1" smtClean="0">
                <a:latin typeface="Arial"/>
                <a:cs typeface="Arial"/>
              </a:rPr>
              <a:t>mục</a:t>
            </a:r>
            <a:r>
              <a:rPr lang="en-US" sz="2400" dirty="0" smtClean="0">
                <a:latin typeface="Arial"/>
                <a:cs typeface="Arial"/>
              </a:rPr>
              <a:t> </a:t>
            </a:r>
            <a:r>
              <a:rPr sz="2400" dirty="0" err="1" smtClean="0">
                <a:latin typeface="Arial"/>
                <a:cs typeface="Arial"/>
              </a:rPr>
              <a:t>nhà</a:t>
            </a:r>
            <a:r>
              <a:rPr sz="2400" dirty="0" smtClean="0">
                <a:latin typeface="Arial"/>
                <a:cs typeface="Arial"/>
              </a:rPr>
              <a:t> </a:t>
            </a:r>
            <a:r>
              <a:rPr sz="2400" dirty="0">
                <a:latin typeface="Arial"/>
                <a:cs typeface="Arial"/>
              </a:rPr>
              <a:t>cung cấp, thống kê nhập-xuất-tồn </a:t>
            </a:r>
            <a:r>
              <a:rPr sz="2400" dirty="0" err="1">
                <a:latin typeface="Arial"/>
                <a:cs typeface="Arial"/>
              </a:rPr>
              <a:t>kho</a:t>
            </a:r>
            <a:r>
              <a:rPr sz="2400" dirty="0" smtClean="0">
                <a:latin typeface="Arial"/>
                <a:cs typeface="Arial"/>
              </a:rPr>
              <a:t>.</a:t>
            </a:r>
            <a:endParaRPr lang="en-US" sz="2400" dirty="0" smtClean="0">
              <a:latin typeface="Arial"/>
              <a:cs typeface="Arial"/>
            </a:endParaRPr>
          </a:p>
          <a:p>
            <a:pPr marL="812800" lvl="1" indent="-343535">
              <a:lnSpc>
                <a:spcPct val="100000"/>
              </a:lnSpc>
              <a:buChar char="•"/>
              <a:tabLst>
                <a:tab pos="812800" algn="l"/>
                <a:tab pos="813435" algn="l"/>
              </a:tabLst>
            </a:pPr>
            <a:r>
              <a:rPr lang="en-US" sz="2400" dirty="0" err="1" smtClean="0">
                <a:latin typeface="Arial"/>
                <a:cs typeface="Arial"/>
              </a:rPr>
              <a:t>Quản</a:t>
            </a:r>
            <a:r>
              <a:rPr lang="en-US" sz="2400" dirty="0" smtClean="0">
                <a:latin typeface="Arial"/>
                <a:cs typeface="Arial"/>
              </a:rPr>
              <a:t> </a:t>
            </a:r>
            <a:r>
              <a:rPr lang="en-US" sz="2400" dirty="0" err="1" smtClean="0">
                <a:latin typeface="Arial"/>
                <a:cs typeface="Arial"/>
              </a:rPr>
              <a:t>lý</a:t>
            </a:r>
            <a:r>
              <a:rPr lang="en-US" sz="2400" dirty="0" smtClean="0">
                <a:latin typeface="Arial"/>
                <a:cs typeface="Arial"/>
              </a:rPr>
              <a:t> </a:t>
            </a:r>
            <a:r>
              <a:rPr lang="en-US" sz="2400" dirty="0" err="1" smtClean="0">
                <a:latin typeface="Arial"/>
                <a:cs typeface="Arial"/>
              </a:rPr>
              <a:t>việc</a:t>
            </a:r>
            <a:r>
              <a:rPr lang="en-US" sz="2400" dirty="0" smtClean="0">
                <a:latin typeface="Arial"/>
                <a:cs typeface="Arial"/>
              </a:rPr>
              <a:t> </a:t>
            </a:r>
            <a:r>
              <a:rPr lang="en-US" sz="2400" dirty="0" err="1" smtClean="0">
                <a:latin typeface="Arial"/>
                <a:cs typeface="Arial"/>
              </a:rPr>
              <a:t>xuất</a:t>
            </a:r>
            <a:r>
              <a:rPr lang="en-US" sz="2400" dirty="0" smtClean="0">
                <a:latin typeface="Arial"/>
                <a:cs typeface="Arial"/>
              </a:rPr>
              <a:t> </a:t>
            </a:r>
            <a:r>
              <a:rPr lang="en-US" sz="2400" dirty="0" err="1" smtClean="0">
                <a:latin typeface="Arial"/>
                <a:cs typeface="Arial"/>
              </a:rPr>
              <a:t>kho</a:t>
            </a:r>
            <a:r>
              <a:rPr lang="en-US" sz="2400" dirty="0" smtClean="0">
                <a:latin typeface="Arial"/>
                <a:cs typeface="Arial"/>
              </a:rPr>
              <a:t> </a:t>
            </a:r>
            <a:r>
              <a:rPr lang="en-US" sz="2400" dirty="0" err="1" smtClean="0">
                <a:latin typeface="Arial"/>
                <a:cs typeface="Arial"/>
              </a:rPr>
              <a:t>của</a:t>
            </a:r>
            <a:r>
              <a:rPr lang="en-US" sz="2400" dirty="0" smtClean="0">
                <a:latin typeface="Arial"/>
                <a:cs typeface="Arial"/>
              </a:rPr>
              <a:t> </a:t>
            </a:r>
            <a:r>
              <a:rPr lang="en-US" sz="2400" dirty="0" err="1" smtClean="0">
                <a:latin typeface="Arial"/>
                <a:cs typeface="Arial"/>
              </a:rPr>
              <a:t>nhân</a:t>
            </a:r>
            <a:r>
              <a:rPr lang="en-US" sz="2400" dirty="0" smtClean="0">
                <a:latin typeface="Arial"/>
                <a:cs typeface="Arial"/>
              </a:rPr>
              <a:t> </a:t>
            </a:r>
            <a:r>
              <a:rPr lang="en-US" sz="2400" dirty="0" err="1" smtClean="0">
                <a:latin typeface="Arial"/>
                <a:cs typeface="Arial"/>
              </a:rPr>
              <a:t>viên</a:t>
            </a:r>
            <a:r>
              <a:rPr lang="en-US" sz="2400" dirty="0" smtClean="0">
                <a:latin typeface="Arial"/>
                <a:cs typeface="Arial"/>
              </a:rPr>
              <a:t>.</a:t>
            </a:r>
            <a:endParaRPr sz="2400" dirty="0">
              <a:latin typeface="Arial"/>
              <a:cs typeface="Arial"/>
            </a:endParaRPr>
          </a:p>
          <a:p>
            <a:pPr marL="469900" indent="-457834">
              <a:lnSpc>
                <a:spcPct val="100000"/>
              </a:lnSpc>
              <a:buFont typeface="Wingdings"/>
              <a:buChar char=""/>
              <a:tabLst>
                <a:tab pos="469900" algn="l"/>
                <a:tab pos="470534" algn="l"/>
              </a:tabLst>
            </a:pPr>
            <a:r>
              <a:rPr sz="2400" dirty="0" smtClean="0">
                <a:latin typeface="Arial"/>
                <a:cs typeface="Arial"/>
              </a:rPr>
              <a:t>Sao </a:t>
            </a:r>
            <a:r>
              <a:rPr sz="2400" dirty="0">
                <a:latin typeface="Arial"/>
                <a:cs typeface="Arial"/>
              </a:rPr>
              <a:t>lưu dữ liệu tự </a:t>
            </a:r>
            <a:r>
              <a:rPr sz="2400" dirty="0" err="1">
                <a:latin typeface="Arial"/>
                <a:cs typeface="Arial"/>
              </a:rPr>
              <a:t>động</a:t>
            </a:r>
            <a:r>
              <a:rPr sz="2400" dirty="0" smtClean="0">
                <a:latin typeface="Arial"/>
                <a:cs typeface="Arial"/>
              </a:rPr>
              <a:t>.</a:t>
            </a:r>
            <a:endParaRPr sz="2400" dirty="0">
              <a:latin typeface="Arial"/>
              <a:cs typeface="Arial"/>
            </a:endParaRPr>
          </a:p>
          <a:p>
            <a:pPr marL="469900" marR="5080" indent="-457834">
              <a:lnSpc>
                <a:spcPct val="100000"/>
              </a:lnSpc>
              <a:buFont typeface="Wingdings"/>
              <a:buChar char=""/>
              <a:tabLst>
                <a:tab pos="469900" algn="l"/>
                <a:tab pos="470534" algn="l"/>
              </a:tabLst>
            </a:pPr>
            <a:r>
              <a:rPr sz="2400" dirty="0">
                <a:latin typeface="Arial"/>
                <a:cs typeface="Arial"/>
              </a:rPr>
              <a:t>Thêm chức năng cho phép tăng/giảm giá hàng loạt các món theo giá  tiền hoặc phần trăm do người dùng nhập vào.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981200"/>
            <a:ext cx="762000" cy="2308860"/>
          </a:xfrm>
          <a:custGeom>
            <a:avLst/>
            <a:gdLst/>
            <a:ahLst/>
            <a:cxnLst/>
            <a:rect l="l" t="t" r="r" b="b"/>
            <a:pathLst>
              <a:path w="762000" h="2308860">
                <a:moveTo>
                  <a:pt x="0" y="2308860"/>
                </a:moveTo>
                <a:lnTo>
                  <a:pt x="762000" y="2308860"/>
                </a:lnTo>
                <a:lnTo>
                  <a:pt x="762000" y="0"/>
                </a:lnTo>
                <a:lnTo>
                  <a:pt x="0" y="0"/>
                </a:lnTo>
                <a:lnTo>
                  <a:pt x="0" y="2308860"/>
                </a:lnTo>
                <a:close/>
              </a:path>
            </a:pathLst>
          </a:custGeom>
          <a:solidFill>
            <a:srgbClr val="9BBA58"/>
          </a:solidFill>
        </p:spPr>
        <p:txBody>
          <a:bodyPr wrap="square" lIns="0" tIns="0" rIns="0" bIns="0" rtlCol="0"/>
          <a:lstStyle/>
          <a:p>
            <a:endParaRPr/>
          </a:p>
        </p:txBody>
      </p:sp>
      <p:sp>
        <p:nvSpPr>
          <p:cNvPr id="4" name="object 4"/>
          <p:cNvSpPr txBox="1">
            <a:spLocks noGrp="1"/>
          </p:cNvSpPr>
          <p:nvPr>
            <p:ph type="title"/>
          </p:nvPr>
        </p:nvSpPr>
        <p:spPr>
          <a:xfrm>
            <a:off x="2762250" y="2392502"/>
            <a:ext cx="4382135" cy="1489075"/>
          </a:xfrm>
          <a:prstGeom prst="rect">
            <a:avLst/>
          </a:prstGeom>
        </p:spPr>
        <p:txBody>
          <a:bodyPr vert="horz" wrap="square" lIns="0" tIns="12700" rIns="0" bIns="0" rtlCol="0">
            <a:spAutoFit/>
          </a:bodyPr>
          <a:lstStyle/>
          <a:p>
            <a:pPr marL="13970" marR="5080" indent="-1905">
              <a:lnSpc>
                <a:spcPct val="100000"/>
              </a:lnSpc>
              <a:spcBef>
                <a:spcPts val="100"/>
              </a:spcBef>
            </a:pPr>
            <a:r>
              <a:rPr sz="4800" spc="-60" dirty="0">
                <a:solidFill>
                  <a:srgbClr val="252525"/>
                </a:solidFill>
              </a:rPr>
              <a:t>Một </a:t>
            </a:r>
            <a:r>
              <a:rPr sz="4800" spc="-320" dirty="0">
                <a:solidFill>
                  <a:srgbClr val="252525"/>
                </a:solidFill>
              </a:rPr>
              <a:t>số </a:t>
            </a:r>
            <a:r>
              <a:rPr sz="4800" spc="15" dirty="0">
                <a:solidFill>
                  <a:srgbClr val="252525"/>
                </a:solidFill>
              </a:rPr>
              <a:t>giao </a:t>
            </a:r>
            <a:r>
              <a:rPr sz="4800" spc="-85" dirty="0">
                <a:solidFill>
                  <a:srgbClr val="252525"/>
                </a:solidFill>
              </a:rPr>
              <a:t>diện  </a:t>
            </a:r>
            <a:r>
              <a:rPr sz="4800" spc="-170" dirty="0">
                <a:solidFill>
                  <a:srgbClr val="252525"/>
                </a:solidFill>
              </a:rPr>
              <a:t>của </a:t>
            </a:r>
            <a:r>
              <a:rPr sz="4800" spc="-265" dirty="0">
                <a:solidFill>
                  <a:srgbClr val="252525"/>
                </a:solidFill>
              </a:rPr>
              <a:t>chương</a:t>
            </a:r>
            <a:r>
              <a:rPr sz="4800" spc="210" dirty="0">
                <a:solidFill>
                  <a:srgbClr val="252525"/>
                </a:solidFill>
              </a:rPr>
              <a:t> </a:t>
            </a:r>
            <a:r>
              <a:rPr sz="4800" spc="-110" dirty="0">
                <a:solidFill>
                  <a:srgbClr val="252525"/>
                </a:solidFill>
              </a:rPr>
              <a:t>trình</a:t>
            </a:r>
            <a:endParaRPr sz="4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43100" y="609600"/>
            <a:ext cx="5257800" cy="696595"/>
          </a:xfrm>
          <a:prstGeom prst="rect">
            <a:avLst/>
          </a:prstGeom>
        </p:spPr>
        <p:txBody>
          <a:bodyPr vert="horz" wrap="square" lIns="0" tIns="13335" rIns="0" bIns="0" rtlCol="0">
            <a:spAutoFit/>
          </a:bodyPr>
          <a:lstStyle/>
          <a:p>
            <a:pPr marL="12700">
              <a:lnSpc>
                <a:spcPct val="100000"/>
              </a:lnSpc>
              <a:spcBef>
                <a:spcPts val="105"/>
              </a:spcBef>
            </a:pPr>
            <a:r>
              <a:rPr dirty="0"/>
              <a:t>Giao diện bán hàng</a:t>
            </a:r>
          </a:p>
        </p:txBody>
      </p:sp>
      <p:pic>
        <p:nvPicPr>
          <p:cNvPr id="5" name="Picture 4"/>
          <p:cNvPicPr>
            <a:picLocks noChangeAspect="1"/>
          </p:cNvPicPr>
          <p:nvPr/>
        </p:nvPicPr>
        <p:blipFill>
          <a:blip r:embed="rId3"/>
          <a:stretch>
            <a:fillRect/>
          </a:stretch>
        </p:blipFill>
        <p:spPr>
          <a:xfrm>
            <a:off x="304800" y="1447800"/>
            <a:ext cx="8686800" cy="50292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888484" y="484758"/>
            <a:ext cx="2283715" cy="696595"/>
          </a:xfrm>
          <a:prstGeom prst="rect">
            <a:avLst/>
          </a:prstGeom>
        </p:spPr>
        <p:txBody>
          <a:bodyPr vert="horz" wrap="square" lIns="0" tIns="13335" rIns="0" bIns="0" rtlCol="0">
            <a:spAutoFit/>
          </a:bodyPr>
          <a:lstStyle/>
          <a:p>
            <a:pPr marL="12700">
              <a:lnSpc>
                <a:spcPct val="100000"/>
              </a:lnSpc>
              <a:spcBef>
                <a:spcPts val="105"/>
              </a:spcBef>
            </a:pPr>
            <a:r>
              <a:rPr dirty="0"/>
              <a:t>Hóa đơn</a:t>
            </a:r>
          </a:p>
        </p:txBody>
      </p:sp>
      <p:pic>
        <p:nvPicPr>
          <p:cNvPr id="5" name="Picture 4"/>
          <p:cNvPicPr>
            <a:picLocks noChangeAspect="1"/>
          </p:cNvPicPr>
          <p:nvPr/>
        </p:nvPicPr>
        <p:blipFill>
          <a:blip r:embed="rId3"/>
          <a:stretch>
            <a:fillRect/>
          </a:stretch>
        </p:blipFill>
        <p:spPr>
          <a:xfrm>
            <a:off x="609600" y="1220993"/>
            <a:ext cx="8077200" cy="487500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469" cy="77724"/>
          </a:xfrm>
          <a:prstGeom prst="rect">
            <a:avLst/>
          </a:prstGeom>
          <a:blipFill>
            <a:blip r:embed="rId2" cstate="print"/>
            <a:stretch>
              <a:fillRect/>
            </a:stretch>
          </a:blipFill>
        </p:spPr>
        <p:txBody>
          <a:bodyPr wrap="square" lIns="0" tIns="0" rIns="0" bIns="0" rtlCol="0"/>
          <a:lstStyle/>
          <a:p>
            <a:endParaRPr/>
          </a:p>
        </p:txBody>
      </p:sp>
      <p:pic>
        <p:nvPicPr>
          <p:cNvPr id="5" name="Picture 4"/>
          <p:cNvPicPr>
            <a:picLocks noChangeAspect="1"/>
          </p:cNvPicPr>
          <p:nvPr/>
        </p:nvPicPr>
        <p:blipFill>
          <a:blip r:embed="rId3"/>
          <a:stretch>
            <a:fillRect/>
          </a:stretch>
        </p:blipFill>
        <p:spPr>
          <a:xfrm>
            <a:off x="334017" y="1203041"/>
            <a:ext cx="8552164" cy="5534025"/>
          </a:xfrm>
          <a:prstGeom prst="rect">
            <a:avLst/>
          </a:prstGeom>
        </p:spPr>
      </p:pic>
      <p:sp>
        <p:nvSpPr>
          <p:cNvPr id="7" name="object 3"/>
          <p:cNvSpPr txBox="1">
            <a:spLocks noGrp="1"/>
          </p:cNvSpPr>
          <p:nvPr>
            <p:ph type="title"/>
          </p:nvPr>
        </p:nvSpPr>
        <p:spPr>
          <a:xfrm>
            <a:off x="2132965" y="484758"/>
            <a:ext cx="5563235" cy="690574"/>
          </a:xfrm>
          <a:prstGeom prst="rect">
            <a:avLst/>
          </a:prstGeom>
        </p:spPr>
        <p:txBody>
          <a:bodyPr vert="horz" wrap="square" lIns="0" tIns="13335" rIns="0" bIns="0" rtlCol="0">
            <a:spAutoFit/>
          </a:bodyPr>
          <a:lstStyle/>
          <a:p>
            <a:pPr marL="12700">
              <a:lnSpc>
                <a:spcPct val="100000"/>
              </a:lnSpc>
              <a:spcBef>
                <a:spcPts val="105"/>
              </a:spcBef>
            </a:pPr>
            <a:r>
              <a:rPr lang="en-US" dirty="0" err="1" smtClean="0"/>
              <a:t>Danh</a:t>
            </a:r>
            <a:r>
              <a:rPr lang="en-US" dirty="0" smtClean="0"/>
              <a:t> </a:t>
            </a:r>
            <a:r>
              <a:rPr lang="en-US" dirty="0" err="1" smtClean="0"/>
              <a:t>sách</a:t>
            </a:r>
            <a:r>
              <a:rPr lang="en-US" dirty="0" smtClean="0"/>
              <a:t> </a:t>
            </a:r>
            <a:r>
              <a:rPr lang="en-US" dirty="0" err="1" smtClean="0"/>
              <a:t>hóa</a:t>
            </a:r>
            <a:r>
              <a:rPr lang="en-US" dirty="0" smtClean="0"/>
              <a:t> </a:t>
            </a:r>
            <a:r>
              <a:rPr lang="en-US" dirty="0" err="1" smtClean="0"/>
              <a:t>đơn</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0" y="0"/>
            <a:ext cx="9143469" cy="77724"/>
          </a:xfrm>
          <a:prstGeom prst="rect">
            <a:avLst/>
          </a:prstGeom>
          <a:blipFill>
            <a:blip r:embed="rId2" cstate="print"/>
            <a:stretch>
              <a:fillRect/>
            </a:stretch>
          </a:blipFill>
        </p:spPr>
        <p:txBody>
          <a:bodyPr wrap="square" lIns="0" tIns="0" rIns="0" bIns="0" rtlCol="0"/>
          <a:lstStyle/>
          <a:p>
            <a:endParaRPr/>
          </a:p>
        </p:txBody>
      </p:sp>
      <p:sp>
        <p:nvSpPr>
          <p:cNvPr id="5" name="object 3"/>
          <p:cNvSpPr txBox="1">
            <a:spLocks/>
          </p:cNvSpPr>
          <p:nvPr/>
        </p:nvSpPr>
        <p:spPr>
          <a:xfrm>
            <a:off x="2057400" y="381000"/>
            <a:ext cx="5563235" cy="690574"/>
          </a:xfrm>
          <a:prstGeom prst="rect">
            <a:avLst/>
          </a:prstGeom>
        </p:spPr>
        <p:txBody>
          <a:bodyPr vert="horz" wrap="square" lIns="0" tIns="13335" rIns="0" bIns="0" rtlCol="0">
            <a:spAutoFit/>
          </a:bodyPr>
          <a:lstStyle>
            <a:lvl1pPr>
              <a:defRPr sz="4400" b="0" i="0">
                <a:solidFill>
                  <a:schemeClr val="tx1"/>
                </a:solidFill>
                <a:latin typeface="Arial"/>
                <a:ea typeface="+mj-ea"/>
                <a:cs typeface="Arial"/>
              </a:defRPr>
            </a:lvl1pPr>
          </a:lstStyle>
          <a:p>
            <a:pPr marL="12700">
              <a:spcBef>
                <a:spcPts val="105"/>
              </a:spcBef>
            </a:pPr>
            <a:r>
              <a:rPr lang="en-US" kern="0" dirty="0" err="1" smtClean="0"/>
              <a:t>Báo</a:t>
            </a:r>
            <a:r>
              <a:rPr lang="en-US" kern="0" dirty="0" smtClean="0"/>
              <a:t> </a:t>
            </a:r>
            <a:r>
              <a:rPr lang="en-US" kern="0" dirty="0" err="1" smtClean="0"/>
              <a:t>Cáo</a:t>
            </a:r>
            <a:r>
              <a:rPr lang="en-US" kern="0" dirty="0" smtClean="0"/>
              <a:t> </a:t>
            </a:r>
            <a:r>
              <a:rPr lang="en-US" kern="0" dirty="0" err="1" smtClean="0"/>
              <a:t>Danh</a:t>
            </a:r>
            <a:r>
              <a:rPr lang="en-US" kern="0" dirty="0" smtClean="0"/>
              <a:t> Thu</a:t>
            </a:r>
            <a:endParaRPr lang="vi-VN" kern="0" dirty="0"/>
          </a:p>
        </p:txBody>
      </p:sp>
      <p:pic>
        <p:nvPicPr>
          <p:cNvPr id="6" name="Picture 5"/>
          <p:cNvPicPr>
            <a:picLocks noChangeAspect="1"/>
          </p:cNvPicPr>
          <p:nvPr/>
        </p:nvPicPr>
        <p:blipFill>
          <a:blip r:embed="rId3"/>
          <a:stretch>
            <a:fillRect/>
          </a:stretch>
        </p:blipFill>
        <p:spPr>
          <a:xfrm>
            <a:off x="304800" y="1071574"/>
            <a:ext cx="8610599" cy="5486400"/>
          </a:xfrm>
          <a:prstGeom prst="rect">
            <a:avLst/>
          </a:prstGeom>
        </p:spPr>
      </p:pic>
    </p:spTree>
    <p:extLst>
      <p:ext uri="{BB962C8B-B14F-4D97-AF65-F5344CB8AC3E}">
        <p14:creationId xmlns:p14="http://schemas.microsoft.com/office/powerpoint/2010/main" val="2288369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
            <a:ext cx="77723" cy="685723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79194" y="2380310"/>
            <a:ext cx="5346065" cy="1859483"/>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E36C09"/>
                </a:solidFill>
              </a:rPr>
              <a:t>Xin cảm ơn</a:t>
            </a:r>
            <a:endParaRPr sz="4000" dirty="0"/>
          </a:p>
          <a:p>
            <a:pPr marL="12700">
              <a:lnSpc>
                <a:spcPct val="100000"/>
              </a:lnSpc>
              <a:spcBef>
                <a:spcPts val="25"/>
              </a:spcBef>
            </a:pPr>
            <a:r>
              <a:rPr sz="4000" dirty="0">
                <a:solidFill>
                  <a:srgbClr val="375F92"/>
                </a:solidFill>
              </a:rPr>
              <a:t>Quý thầy cô và các bạn đã theo dõi!</a:t>
            </a:r>
            <a:endParaRPr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981200"/>
            <a:ext cx="762000" cy="2308860"/>
          </a:xfrm>
          <a:custGeom>
            <a:avLst/>
            <a:gdLst/>
            <a:ahLst/>
            <a:cxnLst/>
            <a:rect l="l" t="t" r="r" b="b"/>
            <a:pathLst>
              <a:path w="762000" h="2308860">
                <a:moveTo>
                  <a:pt x="0" y="2308860"/>
                </a:moveTo>
                <a:lnTo>
                  <a:pt x="762000" y="2308860"/>
                </a:lnTo>
                <a:lnTo>
                  <a:pt x="762000" y="0"/>
                </a:lnTo>
                <a:lnTo>
                  <a:pt x="0" y="0"/>
                </a:lnTo>
                <a:lnTo>
                  <a:pt x="0" y="2308860"/>
                </a:lnTo>
                <a:close/>
              </a:path>
            </a:pathLst>
          </a:custGeom>
          <a:solidFill>
            <a:srgbClr val="FF0000"/>
          </a:solidFill>
        </p:spPr>
        <p:txBody>
          <a:bodyPr wrap="square" lIns="0" tIns="0" rIns="0" bIns="0" rtlCol="0"/>
          <a:lstStyle/>
          <a:p>
            <a:endParaRPr/>
          </a:p>
        </p:txBody>
      </p:sp>
      <p:sp>
        <p:nvSpPr>
          <p:cNvPr id="4" name="object 4"/>
          <p:cNvSpPr txBox="1">
            <a:spLocks noGrp="1"/>
          </p:cNvSpPr>
          <p:nvPr>
            <p:ph type="title"/>
          </p:nvPr>
        </p:nvSpPr>
        <p:spPr>
          <a:xfrm>
            <a:off x="3147822" y="1991690"/>
            <a:ext cx="2774950" cy="2210435"/>
          </a:xfrm>
          <a:prstGeom prst="rect">
            <a:avLst/>
          </a:prstGeom>
        </p:spPr>
        <p:txBody>
          <a:bodyPr vert="horz" wrap="square" lIns="0" tIns="12700" rIns="0" bIns="0" rtlCol="0">
            <a:spAutoFit/>
          </a:bodyPr>
          <a:lstStyle/>
          <a:p>
            <a:pPr algn="ctr">
              <a:lnSpc>
                <a:spcPts val="11480"/>
              </a:lnSpc>
              <a:spcBef>
                <a:spcPts val="100"/>
              </a:spcBef>
            </a:pPr>
            <a:r>
              <a:rPr sz="9600" spc="-1395" dirty="0">
                <a:solidFill>
                  <a:srgbClr val="FF0000"/>
                </a:solidFill>
              </a:rPr>
              <a:t>1</a:t>
            </a:r>
            <a:endParaRPr sz="9600"/>
          </a:p>
          <a:p>
            <a:pPr algn="ctr">
              <a:lnSpc>
                <a:spcPts val="5720"/>
              </a:lnSpc>
            </a:pPr>
            <a:r>
              <a:rPr sz="4800" spc="-250" dirty="0">
                <a:solidFill>
                  <a:srgbClr val="252525"/>
                </a:solidFill>
              </a:rPr>
              <a:t>Tổng</a:t>
            </a:r>
            <a:r>
              <a:rPr sz="4800" spc="-25" dirty="0">
                <a:solidFill>
                  <a:srgbClr val="252525"/>
                </a:solidFill>
              </a:rPr>
              <a:t> </a:t>
            </a:r>
            <a:r>
              <a:rPr sz="4800" spc="-95" dirty="0">
                <a:solidFill>
                  <a:srgbClr val="252525"/>
                </a:solidFill>
              </a:rPr>
              <a:t>quan</a:t>
            </a:r>
            <a:endParaRPr sz="4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5051"/>
            <a:ext cx="2132965" cy="574040"/>
          </a:xfrm>
          <a:prstGeom prst="rect">
            <a:avLst/>
          </a:prstGeom>
        </p:spPr>
        <p:txBody>
          <a:bodyPr vert="horz" wrap="square" lIns="0" tIns="12700" rIns="0" bIns="0" rtlCol="0">
            <a:spAutoFit/>
          </a:bodyPr>
          <a:lstStyle/>
          <a:p>
            <a:pPr marL="12700">
              <a:lnSpc>
                <a:spcPct val="100000"/>
              </a:lnSpc>
              <a:spcBef>
                <a:spcPts val="100"/>
              </a:spcBef>
            </a:pPr>
            <a:r>
              <a:rPr sz="3600" spc="-114" dirty="0"/>
              <a:t>Đặt </a:t>
            </a:r>
            <a:r>
              <a:rPr sz="3600" spc="-110" dirty="0"/>
              <a:t>vấn</a:t>
            </a:r>
            <a:r>
              <a:rPr sz="3600" spc="120" dirty="0"/>
              <a:t> </a:t>
            </a:r>
            <a:r>
              <a:rPr sz="3600" spc="-125" dirty="0"/>
              <a:t>đề</a:t>
            </a:r>
            <a:endParaRPr sz="3600"/>
          </a:p>
        </p:txBody>
      </p:sp>
      <p:sp>
        <p:nvSpPr>
          <p:cNvPr id="3" name="object 3"/>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57200"/>
            <a:ext cx="304800" cy="762000"/>
          </a:xfrm>
          <a:custGeom>
            <a:avLst/>
            <a:gdLst/>
            <a:ahLst/>
            <a:cxnLst/>
            <a:rect l="l" t="t" r="r" b="b"/>
            <a:pathLst>
              <a:path w="304800" h="762000">
                <a:moveTo>
                  <a:pt x="0" y="762000"/>
                </a:moveTo>
                <a:lnTo>
                  <a:pt x="304800" y="762000"/>
                </a:lnTo>
                <a:lnTo>
                  <a:pt x="304800" y="0"/>
                </a:lnTo>
                <a:lnTo>
                  <a:pt x="0" y="0"/>
                </a:lnTo>
                <a:lnTo>
                  <a:pt x="0" y="762000"/>
                </a:lnTo>
                <a:close/>
              </a:path>
            </a:pathLst>
          </a:custGeom>
          <a:solidFill>
            <a:srgbClr val="FF0000"/>
          </a:solidFill>
        </p:spPr>
        <p:txBody>
          <a:bodyPr wrap="square" lIns="0" tIns="0" rIns="0" bIns="0" rtlCol="0"/>
          <a:lstStyle/>
          <a:p>
            <a:endParaRPr/>
          </a:p>
        </p:txBody>
      </p:sp>
      <p:sp>
        <p:nvSpPr>
          <p:cNvPr id="5" name="object 5"/>
          <p:cNvSpPr txBox="1"/>
          <p:nvPr/>
        </p:nvSpPr>
        <p:spPr>
          <a:xfrm>
            <a:off x="612140" y="1239291"/>
            <a:ext cx="7994015" cy="4206280"/>
          </a:xfrm>
          <a:prstGeom prst="rect">
            <a:avLst/>
          </a:prstGeom>
        </p:spPr>
        <p:txBody>
          <a:bodyPr vert="horz" wrap="square" lIns="0" tIns="226060" rIns="0" bIns="0" rtlCol="0">
            <a:spAutoFit/>
          </a:bodyPr>
          <a:lstStyle/>
          <a:p>
            <a:pPr marL="469900" indent="-457834">
              <a:lnSpc>
                <a:spcPct val="100000"/>
              </a:lnSpc>
              <a:spcBef>
                <a:spcPts val="1780"/>
              </a:spcBef>
              <a:buFont typeface="Wingdings"/>
              <a:buChar char=""/>
              <a:tabLst>
                <a:tab pos="469900" algn="l"/>
                <a:tab pos="470534" algn="l"/>
              </a:tabLst>
            </a:pPr>
            <a:r>
              <a:rPr sz="2400" dirty="0">
                <a:latin typeface="Arial"/>
                <a:cs typeface="Arial"/>
              </a:rPr>
              <a:t>Khách gọi món, thanh toán nhanh chóng và thoải mái.</a:t>
            </a:r>
          </a:p>
          <a:p>
            <a:pPr marL="469900" indent="-457834">
              <a:lnSpc>
                <a:spcPct val="100000"/>
              </a:lnSpc>
              <a:spcBef>
                <a:spcPts val="1685"/>
              </a:spcBef>
              <a:buFont typeface="Wingdings"/>
              <a:buChar char=""/>
              <a:tabLst>
                <a:tab pos="469900" algn="l"/>
                <a:tab pos="470534" algn="l"/>
              </a:tabLst>
            </a:pPr>
            <a:r>
              <a:rPr sz="2400" dirty="0">
                <a:latin typeface="Arial"/>
                <a:cs typeface="Arial"/>
              </a:rPr>
              <a:t>Quản lý và cập nhật món, giá bán tối ưu và chuẩn xác nhất.</a:t>
            </a:r>
          </a:p>
          <a:p>
            <a:pPr marL="469900" indent="-457834">
              <a:lnSpc>
                <a:spcPct val="100000"/>
              </a:lnSpc>
              <a:spcBef>
                <a:spcPts val="1680"/>
              </a:spcBef>
              <a:buFont typeface="Wingdings"/>
              <a:buChar char=""/>
              <a:tabLst>
                <a:tab pos="469900" algn="l"/>
                <a:tab pos="470534" algn="l"/>
              </a:tabLst>
            </a:pPr>
            <a:r>
              <a:rPr sz="2400" dirty="0">
                <a:latin typeface="Arial"/>
                <a:cs typeface="Arial"/>
              </a:rPr>
              <a:t>Kiểm soát khâu tính tiền chính xác và nhanh chóng.</a:t>
            </a:r>
          </a:p>
          <a:p>
            <a:pPr marL="469900" marR="5080" indent="-457834">
              <a:lnSpc>
                <a:spcPct val="150000"/>
              </a:lnSpc>
              <a:buFont typeface="Wingdings"/>
              <a:buChar char=""/>
              <a:tabLst>
                <a:tab pos="469900" algn="l"/>
                <a:tab pos="470534" algn="l"/>
              </a:tabLst>
            </a:pPr>
            <a:r>
              <a:rPr sz="2400" dirty="0" err="1" smtClean="0">
                <a:latin typeface="Arial"/>
                <a:cs typeface="Arial"/>
              </a:rPr>
              <a:t>Các</a:t>
            </a:r>
            <a:r>
              <a:rPr sz="2400" dirty="0" smtClean="0">
                <a:latin typeface="Arial"/>
                <a:cs typeface="Arial"/>
              </a:rPr>
              <a:t> </a:t>
            </a:r>
            <a:r>
              <a:rPr sz="2400" dirty="0">
                <a:latin typeface="Arial"/>
                <a:cs typeface="Arial"/>
              </a:rPr>
              <a:t>báo cáo, thống kê về doanh thu theo các tiêu chí như thời gian, bàn,  món…</a:t>
            </a:r>
          </a:p>
          <a:p>
            <a:pPr marL="469900" indent="-457834">
              <a:lnSpc>
                <a:spcPct val="100000"/>
              </a:lnSpc>
              <a:spcBef>
                <a:spcPts val="1685"/>
              </a:spcBef>
              <a:buFont typeface="Wingdings"/>
              <a:buChar char=""/>
              <a:tabLst>
                <a:tab pos="469900" algn="l"/>
                <a:tab pos="470534" algn="l"/>
              </a:tabLst>
            </a:pPr>
            <a:r>
              <a:rPr sz="2400" dirty="0">
                <a:latin typeface="Arial"/>
                <a:cs typeface="Arial"/>
              </a:rPr>
              <a:t>Thống kê và báo cáo doanh thu phải đảm bảo chính xác, nhanh chóng.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5051"/>
            <a:ext cx="3706495" cy="574040"/>
          </a:xfrm>
          <a:prstGeom prst="rect">
            <a:avLst/>
          </a:prstGeom>
        </p:spPr>
        <p:txBody>
          <a:bodyPr vert="horz" wrap="square" lIns="0" tIns="12700" rIns="0" bIns="0" rtlCol="0">
            <a:spAutoFit/>
          </a:bodyPr>
          <a:lstStyle/>
          <a:p>
            <a:pPr marL="12700">
              <a:lnSpc>
                <a:spcPct val="100000"/>
              </a:lnSpc>
              <a:spcBef>
                <a:spcPts val="100"/>
              </a:spcBef>
            </a:pPr>
            <a:r>
              <a:rPr sz="3600" spc="-105" dirty="0"/>
              <a:t>Mục </a:t>
            </a:r>
            <a:r>
              <a:rPr sz="3600" spc="-114" dirty="0"/>
              <a:t>tiêu </a:t>
            </a:r>
            <a:r>
              <a:rPr sz="3600" spc="-130" dirty="0"/>
              <a:t>của </a:t>
            </a:r>
            <a:r>
              <a:rPr sz="3600" spc="-125" dirty="0"/>
              <a:t>đề</a:t>
            </a:r>
            <a:r>
              <a:rPr sz="3600" spc="450" dirty="0"/>
              <a:t> </a:t>
            </a:r>
            <a:r>
              <a:rPr sz="3600" spc="-10" dirty="0"/>
              <a:t>tài</a:t>
            </a:r>
            <a:endParaRPr sz="3600"/>
          </a:p>
        </p:txBody>
      </p:sp>
      <p:sp>
        <p:nvSpPr>
          <p:cNvPr id="3" name="object 3"/>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57200"/>
            <a:ext cx="304800" cy="762000"/>
          </a:xfrm>
          <a:custGeom>
            <a:avLst/>
            <a:gdLst/>
            <a:ahLst/>
            <a:cxnLst/>
            <a:rect l="l" t="t" r="r" b="b"/>
            <a:pathLst>
              <a:path w="304800" h="762000">
                <a:moveTo>
                  <a:pt x="0" y="762000"/>
                </a:moveTo>
                <a:lnTo>
                  <a:pt x="304800" y="762000"/>
                </a:lnTo>
                <a:lnTo>
                  <a:pt x="304800" y="0"/>
                </a:lnTo>
                <a:lnTo>
                  <a:pt x="0" y="0"/>
                </a:lnTo>
                <a:lnTo>
                  <a:pt x="0" y="762000"/>
                </a:lnTo>
                <a:close/>
              </a:path>
            </a:pathLst>
          </a:custGeom>
          <a:solidFill>
            <a:srgbClr val="FF0000"/>
          </a:solidFill>
        </p:spPr>
        <p:txBody>
          <a:bodyPr wrap="square" lIns="0" tIns="0" rIns="0" bIns="0" rtlCol="0"/>
          <a:lstStyle/>
          <a:p>
            <a:endParaRPr/>
          </a:p>
        </p:txBody>
      </p:sp>
      <p:sp>
        <p:nvSpPr>
          <p:cNvPr id="5" name="object 5"/>
          <p:cNvSpPr txBox="1"/>
          <p:nvPr/>
        </p:nvSpPr>
        <p:spPr>
          <a:xfrm>
            <a:off x="612140" y="1210456"/>
            <a:ext cx="6704330" cy="4238340"/>
          </a:xfrm>
          <a:prstGeom prst="rect">
            <a:avLst/>
          </a:prstGeom>
        </p:spPr>
        <p:txBody>
          <a:bodyPr vert="horz" wrap="square" lIns="0" tIns="273050" rIns="0" bIns="0" rtlCol="0">
            <a:spAutoFit/>
          </a:bodyPr>
          <a:lstStyle/>
          <a:p>
            <a:pPr marL="12700">
              <a:lnSpc>
                <a:spcPct val="100000"/>
              </a:lnSpc>
              <a:spcBef>
                <a:spcPts val="2150"/>
              </a:spcBef>
            </a:pPr>
            <a:r>
              <a:rPr sz="3200" dirty="0">
                <a:solidFill>
                  <a:srgbClr val="252525"/>
                </a:solidFill>
                <a:latin typeface="Arial"/>
                <a:cs typeface="Arial"/>
              </a:rPr>
              <a:t>Xây dựng chương trình quản lý:</a:t>
            </a:r>
            <a:endParaRPr sz="3200" dirty="0">
              <a:latin typeface="Arial"/>
              <a:cs typeface="Arial"/>
            </a:endParaRPr>
          </a:p>
          <a:p>
            <a:pPr marL="469900" indent="-457834">
              <a:lnSpc>
                <a:spcPct val="100000"/>
              </a:lnSpc>
              <a:spcBef>
                <a:spcPts val="1780"/>
              </a:spcBef>
              <a:buFont typeface="Wingdings"/>
              <a:buChar char=""/>
              <a:tabLst>
                <a:tab pos="469900" algn="l"/>
                <a:tab pos="470534" algn="l"/>
              </a:tabLst>
            </a:pPr>
            <a:r>
              <a:rPr sz="2800" dirty="0">
                <a:solidFill>
                  <a:srgbClr val="252525"/>
                </a:solidFill>
                <a:latin typeface="Arial"/>
                <a:cs typeface="Arial"/>
              </a:rPr>
              <a:t>Giải quyết các nghiệp vụ trong quản </a:t>
            </a:r>
            <a:r>
              <a:rPr sz="2800" dirty="0" err="1">
                <a:solidFill>
                  <a:srgbClr val="252525"/>
                </a:solidFill>
                <a:latin typeface="Arial"/>
                <a:cs typeface="Arial"/>
              </a:rPr>
              <a:t>lý</a:t>
            </a:r>
            <a:r>
              <a:rPr sz="2800" dirty="0">
                <a:solidFill>
                  <a:srgbClr val="252525"/>
                </a:solidFill>
                <a:latin typeface="Arial"/>
                <a:cs typeface="Arial"/>
              </a:rPr>
              <a:t> </a:t>
            </a:r>
            <a:r>
              <a:rPr lang="en-US" sz="2800" dirty="0" err="1" smtClean="0">
                <a:solidFill>
                  <a:srgbClr val="252525"/>
                </a:solidFill>
                <a:latin typeface="Arial"/>
                <a:cs typeface="Arial"/>
              </a:rPr>
              <a:t>quán</a:t>
            </a:r>
            <a:r>
              <a:rPr lang="en-US" sz="2800" dirty="0" smtClean="0">
                <a:solidFill>
                  <a:srgbClr val="252525"/>
                </a:solidFill>
                <a:latin typeface="Arial"/>
                <a:cs typeface="Arial"/>
              </a:rPr>
              <a:t> </a:t>
            </a:r>
            <a:r>
              <a:rPr lang="en-US" sz="2800" dirty="0" err="1" smtClean="0">
                <a:solidFill>
                  <a:srgbClr val="252525"/>
                </a:solidFill>
                <a:latin typeface="Arial"/>
                <a:cs typeface="Arial"/>
              </a:rPr>
              <a:t>cà</a:t>
            </a:r>
            <a:r>
              <a:rPr lang="en-US" sz="2800" dirty="0" smtClean="0">
                <a:solidFill>
                  <a:srgbClr val="252525"/>
                </a:solidFill>
                <a:latin typeface="Arial"/>
                <a:cs typeface="Arial"/>
              </a:rPr>
              <a:t> </a:t>
            </a:r>
            <a:r>
              <a:rPr lang="en-US" sz="2800" dirty="0" err="1" smtClean="0">
                <a:solidFill>
                  <a:srgbClr val="252525"/>
                </a:solidFill>
                <a:latin typeface="Arial"/>
                <a:cs typeface="Arial"/>
              </a:rPr>
              <a:t>phê</a:t>
            </a:r>
            <a:r>
              <a:rPr lang="en-US" sz="2800" dirty="0" smtClean="0">
                <a:solidFill>
                  <a:srgbClr val="252525"/>
                </a:solidFill>
                <a:latin typeface="Arial"/>
                <a:cs typeface="Arial"/>
              </a:rPr>
              <a:t> </a:t>
            </a:r>
            <a:r>
              <a:rPr sz="2800" dirty="0" err="1" smtClean="0">
                <a:solidFill>
                  <a:srgbClr val="252525"/>
                </a:solidFill>
                <a:latin typeface="Arial"/>
                <a:cs typeface="Arial"/>
              </a:rPr>
              <a:t>vừa</a:t>
            </a:r>
            <a:r>
              <a:rPr sz="2800" dirty="0" smtClean="0">
                <a:solidFill>
                  <a:srgbClr val="252525"/>
                </a:solidFill>
                <a:latin typeface="Arial"/>
                <a:cs typeface="Arial"/>
              </a:rPr>
              <a:t> </a:t>
            </a:r>
            <a:r>
              <a:rPr sz="2800" dirty="0">
                <a:solidFill>
                  <a:srgbClr val="252525"/>
                </a:solidFill>
                <a:latin typeface="Arial"/>
                <a:cs typeface="Arial"/>
              </a:rPr>
              <a:t>và nhỏ.</a:t>
            </a:r>
            <a:endParaRPr sz="2800" dirty="0">
              <a:latin typeface="Arial"/>
              <a:cs typeface="Arial"/>
            </a:endParaRPr>
          </a:p>
          <a:p>
            <a:pPr marL="469900" indent="-457834">
              <a:lnSpc>
                <a:spcPct val="100000"/>
              </a:lnSpc>
              <a:spcBef>
                <a:spcPts val="1680"/>
              </a:spcBef>
              <a:buFont typeface="Wingdings"/>
              <a:buChar char=""/>
              <a:tabLst>
                <a:tab pos="469900" algn="l"/>
                <a:tab pos="470534" algn="l"/>
              </a:tabLst>
            </a:pPr>
            <a:r>
              <a:rPr sz="2800" dirty="0">
                <a:solidFill>
                  <a:srgbClr val="252525"/>
                </a:solidFill>
                <a:latin typeface="Arial"/>
                <a:cs typeface="Arial"/>
              </a:rPr>
              <a:t>Giao diện thân thiện với người sử dụng.</a:t>
            </a:r>
            <a:endParaRPr sz="2800" dirty="0">
              <a:latin typeface="Arial"/>
              <a:cs typeface="Arial"/>
            </a:endParaRPr>
          </a:p>
          <a:p>
            <a:pPr marL="469900" indent="-457834">
              <a:lnSpc>
                <a:spcPct val="100000"/>
              </a:lnSpc>
              <a:spcBef>
                <a:spcPts val="1680"/>
              </a:spcBef>
              <a:buFont typeface="Wingdings"/>
              <a:buChar char=""/>
              <a:tabLst>
                <a:tab pos="469900" algn="l"/>
                <a:tab pos="470534" algn="l"/>
              </a:tabLst>
            </a:pPr>
            <a:r>
              <a:rPr sz="2800" dirty="0">
                <a:solidFill>
                  <a:srgbClr val="252525"/>
                </a:solidFill>
                <a:latin typeface="Arial"/>
                <a:cs typeface="Arial"/>
              </a:rPr>
              <a:t>Đảm bảo đầy đủ chức năng.</a:t>
            </a:r>
            <a:endParaRPr sz="2800" dirty="0">
              <a:latin typeface="Arial"/>
              <a:cs typeface="Arial"/>
            </a:endParaRPr>
          </a:p>
          <a:p>
            <a:pPr marL="469900" indent="-457834">
              <a:lnSpc>
                <a:spcPct val="100000"/>
              </a:lnSpc>
              <a:spcBef>
                <a:spcPts val="1685"/>
              </a:spcBef>
              <a:buFont typeface="Wingdings"/>
              <a:buChar char=""/>
              <a:tabLst>
                <a:tab pos="469900" algn="l"/>
                <a:tab pos="470534" algn="l"/>
              </a:tabLst>
            </a:pPr>
            <a:r>
              <a:rPr sz="2800" dirty="0">
                <a:solidFill>
                  <a:srgbClr val="252525"/>
                </a:solidFill>
                <a:latin typeface="Arial"/>
                <a:cs typeface="Arial"/>
              </a:rPr>
              <a:t>Thao tác sử dụng đơn giản.</a:t>
            </a:r>
            <a:endParaRPr sz="2800" dirty="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5051"/>
            <a:ext cx="2768600" cy="574040"/>
          </a:xfrm>
          <a:prstGeom prst="rect">
            <a:avLst/>
          </a:prstGeom>
        </p:spPr>
        <p:txBody>
          <a:bodyPr vert="horz" wrap="square" lIns="0" tIns="12700" rIns="0" bIns="0" rtlCol="0">
            <a:spAutoFit/>
          </a:bodyPr>
          <a:lstStyle/>
          <a:p>
            <a:pPr marL="12700">
              <a:lnSpc>
                <a:spcPct val="100000"/>
              </a:lnSpc>
              <a:spcBef>
                <a:spcPts val="100"/>
              </a:spcBef>
            </a:pPr>
            <a:r>
              <a:rPr sz="3600" spc="-245" dirty="0"/>
              <a:t>Phạm </a:t>
            </a:r>
            <a:r>
              <a:rPr sz="3600" spc="-45" dirty="0"/>
              <a:t>vi </a:t>
            </a:r>
            <a:r>
              <a:rPr sz="3600" spc="-125" dirty="0"/>
              <a:t>đề</a:t>
            </a:r>
            <a:r>
              <a:rPr sz="3600" spc="-434" dirty="0"/>
              <a:t> </a:t>
            </a:r>
            <a:r>
              <a:rPr sz="3600" spc="-10" dirty="0"/>
              <a:t>tài</a:t>
            </a:r>
            <a:endParaRPr sz="3600"/>
          </a:p>
        </p:txBody>
      </p:sp>
      <p:sp>
        <p:nvSpPr>
          <p:cNvPr id="3" name="object 3"/>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57200"/>
            <a:ext cx="304800" cy="762000"/>
          </a:xfrm>
          <a:custGeom>
            <a:avLst/>
            <a:gdLst/>
            <a:ahLst/>
            <a:cxnLst/>
            <a:rect l="l" t="t" r="r" b="b"/>
            <a:pathLst>
              <a:path w="304800" h="762000">
                <a:moveTo>
                  <a:pt x="0" y="762000"/>
                </a:moveTo>
                <a:lnTo>
                  <a:pt x="304800" y="762000"/>
                </a:lnTo>
                <a:lnTo>
                  <a:pt x="304800" y="0"/>
                </a:lnTo>
                <a:lnTo>
                  <a:pt x="0" y="0"/>
                </a:lnTo>
                <a:lnTo>
                  <a:pt x="0" y="762000"/>
                </a:lnTo>
                <a:close/>
              </a:path>
            </a:pathLst>
          </a:custGeom>
          <a:solidFill>
            <a:srgbClr val="FF0000"/>
          </a:solidFill>
        </p:spPr>
        <p:txBody>
          <a:bodyPr wrap="square" lIns="0" tIns="0" rIns="0" bIns="0" rtlCol="0"/>
          <a:lstStyle/>
          <a:p>
            <a:endParaRPr/>
          </a:p>
        </p:txBody>
      </p:sp>
      <p:sp>
        <p:nvSpPr>
          <p:cNvPr id="5" name="object 5"/>
          <p:cNvSpPr/>
          <p:nvPr/>
        </p:nvSpPr>
        <p:spPr>
          <a:xfrm>
            <a:off x="1067561" y="1600961"/>
            <a:ext cx="1295400" cy="1295400"/>
          </a:xfrm>
          <a:custGeom>
            <a:avLst/>
            <a:gdLst/>
            <a:ahLst/>
            <a:cxnLst/>
            <a:rect l="l" t="t" r="r" b="b"/>
            <a:pathLst>
              <a:path w="1295400" h="1295400">
                <a:moveTo>
                  <a:pt x="0" y="647700"/>
                </a:moveTo>
                <a:lnTo>
                  <a:pt x="1776" y="599355"/>
                </a:lnTo>
                <a:lnTo>
                  <a:pt x="7021" y="551977"/>
                </a:lnTo>
                <a:lnTo>
                  <a:pt x="15611" y="505690"/>
                </a:lnTo>
                <a:lnTo>
                  <a:pt x="27419" y="460619"/>
                </a:lnTo>
                <a:lnTo>
                  <a:pt x="42321" y="416889"/>
                </a:lnTo>
                <a:lnTo>
                  <a:pt x="60191" y="374626"/>
                </a:lnTo>
                <a:lnTo>
                  <a:pt x="80905" y="333955"/>
                </a:lnTo>
                <a:lnTo>
                  <a:pt x="104337" y="295001"/>
                </a:lnTo>
                <a:lnTo>
                  <a:pt x="130362" y="257888"/>
                </a:lnTo>
                <a:lnTo>
                  <a:pt x="158854" y="222743"/>
                </a:lnTo>
                <a:lnTo>
                  <a:pt x="189690" y="189690"/>
                </a:lnTo>
                <a:lnTo>
                  <a:pt x="222743" y="158854"/>
                </a:lnTo>
                <a:lnTo>
                  <a:pt x="257888" y="130362"/>
                </a:lnTo>
                <a:lnTo>
                  <a:pt x="295001" y="104337"/>
                </a:lnTo>
                <a:lnTo>
                  <a:pt x="333955" y="80905"/>
                </a:lnTo>
                <a:lnTo>
                  <a:pt x="374626" y="60191"/>
                </a:lnTo>
                <a:lnTo>
                  <a:pt x="416889" y="42321"/>
                </a:lnTo>
                <a:lnTo>
                  <a:pt x="460619" y="27419"/>
                </a:lnTo>
                <a:lnTo>
                  <a:pt x="505690" y="15611"/>
                </a:lnTo>
                <a:lnTo>
                  <a:pt x="551977" y="7021"/>
                </a:lnTo>
                <a:lnTo>
                  <a:pt x="599355" y="1776"/>
                </a:lnTo>
                <a:lnTo>
                  <a:pt x="647700" y="0"/>
                </a:lnTo>
                <a:lnTo>
                  <a:pt x="696044" y="1776"/>
                </a:lnTo>
                <a:lnTo>
                  <a:pt x="743422" y="7021"/>
                </a:lnTo>
                <a:lnTo>
                  <a:pt x="789709" y="15611"/>
                </a:lnTo>
                <a:lnTo>
                  <a:pt x="834780" y="27419"/>
                </a:lnTo>
                <a:lnTo>
                  <a:pt x="878510" y="42321"/>
                </a:lnTo>
                <a:lnTo>
                  <a:pt x="920773" y="60191"/>
                </a:lnTo>
                <a:lnTo>
                  <a:pt x="961444" y="80905"/>
                </a:lnTo>
                <a:lnTo>
                  <a:pt x="1000398" y="104337"/>
                </a:lnTo>
                <a:lnTo>
                  <a:pt x="1037511" y="130362"/>
                </a:lnTo>
                <a:lnTo>
                  <a:pt x="1072656" y="158854"/>
                </a:lnTo>
                <a:lnTo>
                  <a:pt x="1105709" y="189690"/>
                </a:lnTo>
                <a:lnTo>
                  <a:pt x="1136545" y="222743"/>
                </a:lnTo>
                <a:lnTo>
                  <a:pt x="1165037" y="257888"/>
                </a:lnTo>
                <a:lnTo>
                  <a:pt x="1191062" y="295001"/>
                </a:lnTo>
                <a:lnTo>
                  <a:pt x="1214494" y="333955"/>
                </a:lnTo>
                <a:lnTo>
                  <a:pt x="1235208" y="374626"/>
                </a:lnTo>
                <a:lnTo>
                  <a:pt x="1253078" y="416889"/>
                </a:lnTo>
                <a:lnTo>
                  <a:pt x="1267980" y="460619"/>
                </a:lnTo>
                <a:lnTo>
                  <a:pt x="1279788" y="505690"/>
                </a:lnTo>
                <a:lnTo>
                  <a:pt x="1288378" y="551977"/>
                </a:lnTo>
                <a:lnTo>
                  <a:pt x="1293623" y="599355"/>
                </a:lnTo>
                <a:lnTo>
                  <a:pt x="1295400" y="647700"/>
                </a:lnTo>
                <a:lnTo>
                  <a:pt x="1293623" y="696044"/>
                </a:lnTo>
                <a:lnTo>
                  <a:pt x="1288378" y="743422"/>
                </a:lnTo>
                <a:lnTo>
                  <a:pt x="1279788" y="789709"/>
                </a:lnTo>
                <a:lnTo>
                  <a:pt x="1267980" y="834780"/>
                </a:lnTo>
                <a:lnTo>
                  <a:pt x="1253078" y="878510"/>
                </a:lnTo>
                <a:lnTo>
                  <a:pt x="1235208" y="920773"/>
                </a:lnTo>
                <a:lnTo>
                  <a:pt x="1214494" y="961444"/>
                </a:lnTo>
                <a:lnTo>
                  <a:pt x="1191062" y="1000398"/>
                </a:lnTo>
                <a:lnTo>
                  <a:pt x="1165037" y="1037511"/>
                </a:lnTo>
                <a:lnTo>
                  <a:pt x="1136545" y="1072656"/>
                </a:lnTo>
                <a:lnTo>
                  <a:pt x="1105709" y="1105709"/>
                </a:lnTo>
                <a:lnTo>
                  <a:pt x="1072656" y="1136545"/>
                </a:lnTo>
                <a:lnTo>
                  <a:pt x="1037511" y="1165037"/>
                </a:lnTo>
                <a:lnTo>
                  <a:pt x="1000398" y="1191062"/>
                </a:lnTo>
                <a:lnTo>
                  <a:pt x="961444" y="1214494"/>
                </a:lnTo>
                <a:lnTo>
                  <a:pt x="920773" y="1235208"/>
                </a:lnTo>
                <a:lnTo>
                  <a:pt x="878510" y="1253078"/>
                </a:lnTo>
                <a:lnTo>
                  <a:pt x="834780" y="1267980"/>
                </a:lnTo>
                <a:lnTo>
                  <a:pt x="789709" y="1279788"/>
                </a:lnTo>
                <a:lnTo>
                  <a:pt x="743422" y="1288378"/>
                </a:lnTo>
                <a:lnTo>
                  <a:pt x="696044" y="1293623"/>
                </a:lnTo>
                <a:lnTo>
                  <a:pt x="647700" y="1295400"/>
                </a:lnTo>
                <a:lnTo>
                  <a:pt x="599355" y="1293623"/>
                </a:lnTo>
                <a:lnTo>
                  <a:pt x="551977" y="1288378"/>
                </a:lnTo>
                <a:lnTo>
                  <a:pt x="505690" y="1279788"/>
                </a:lnTo>
                <a:lnTo>
                  <a:pt x="460619" y="1267980"/>
                </a:lnTo>
                <a:lnTo>
                  <a:pt x="416889" y="1253078"/>
                </a:lnTo>
                <a:lnTo>
                  <a:pt x="374626" y="1235208"/>
                </a:lnTo>
                <a:lnTo>
                  <a:pt x="333955" y="1214494"/>
                </a:lnTo>
                <a:lnTo>
                  <a:pt x="295001" y="1191062"/>
                </a:lnTo>
                <a:lnTo>
                  <a:pt x="257888" y="1165037"/>
                </a:lnTo>
                <a:lnTo>
                  <a:pt x="222743" y="1136545"/>
                </a:lnTo>
                <a:lnTo>
                  <a:pt x="189690" y="1105709"/>
                </a:lnTo>
                <a:lnTo>
                  <a:pt x="158854" y="1072656"/>
                </a:lnTo>
                <a:lnTo>
                  <a:pt x="130362" y="1037511"/>
                </a:lnTo>
                <a:lnTo>
                  <a:pt x="104337" y="1000398"/>
                </a:lnTo>
                <a:lnTo>
                  <a:pt x="80905" y="961444"/>
                </a:lnTo>
                <a:lnTo>
                  <a:pt x="60191" y="920773"/>
                </a:lnTo>
                <a:lnTo>
                  <a:pt x="42321" y="878510"/>
                </a:lnTo>
                <a:lnTo>
                  <a:pt x="27419" y="834780"/>
                </a:lnTo>
                <a:lnTo>
                  <a:pt x="15611" y="789709"/>
                </a:lnTo>
                <a:lnTo>
                  <a:pt x="7021" y="743422"/>
                </a:lnTo>
                <a:lnTo>
                  <a:pt x="1776" y="696044"/>
                </a:lnTo>
                <a:lnTo>
                  <a:pt x="0" y="647700"/>
                </a:lnTo>
                <a:close/>
              </a:path>
            </a:pathLst>
          </a:custGeom>
          <a:ln w="25908">
            <a:solidFill>
              <a:srgbClr val="385D89"/>
            </a:solidFill>
          </a:ln>
        </p:spPr>
        <p:txBody>
          <a:bodyPr wrap="square" lIns="0" tIns="0" rIns="0" bIns="0" rtlCol="0"/>
          <a:lstStyle/>
          <a:p>
            <a:endParaRPr/>
          </a:p>
        </p:txBody>
      </p:sp>
      <p:sp>
        <p:nvSpPr>
          <p:cNvPr id="6" name="object 6"/>
          <p:cNvSpPr/>
          <p:nvPr/>
        </p:nvSpPr>
        <p:spPr>
          <a:xfrm>
            <a:off x="1409700" y="1943100"/>
            <a:ext cx="609600" cy="6096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67561" y="3353561"/>
            <a:ext cx="1295400" cy="1295400"/>
          </a:xfrm>
          <a:custGeom>
            <a:avLst/>
            <a:gdLst/>
            <a:ahLst/>
            <a:cxnLst/>
            <a:rect l="l" t="t" r="r" b="b"/>
            <a:pathLst>
              <a:path w="1295400" h="1295400">
                <a:moveTo>
                  <a:pt x="0" y="647700"/>
                </a:moveTo>
                <a:lnTo>
                  <a:pt x="1776" y="599355"/>
                </a:lnTo>
                <a:lnTo>
                  <a:pt x="7021" y="551977"/>
                </a:lnTo>
                <a:lnTo>
                  <a:pt x="15611" y="505690"/>
                </a:lnTo>
                <a:lnTo>
                  <a:pt x="27419" y="460619"/>
                </a:lnTo>
                <a:lnTo>
                  <a:pt x="42321" y="416889"/>
                </a:lnTo>
                <a:lnTo>
                  <a:pt x="60191" y="374626"/>
                </a:lnTo>
                <a:lnTo>
                  <a:pt x="80905" y="333955"/>
                </a:lnTo>
                <a:lnTo>
                  <a:pt x="104337" y="295001"/>
                </a:lnTo>
                <a:lnTo>
                  <a:pt x="130362" y="257888"/>
                </a:lnTo>
                <a:lnTo>
                  <a:pt x="158854" y="222743"/>
                </a:lnTo>
                <a:lnTo>
                  <a:pt x="189690" y="189690"/>
                </a:lnTo>
                <a:lnTo>
                  <a:pt x="222743" y="158854"/>
                </a:lnTo>
                <a:lnTo>
                  <a:pt x="257888" y="130362"/>
                </a:lnTo>
                <a:lnTo>
                  <a:pt x="295001" y="104337"/>
                </a:lnTo>
                <a:lnTo>
                  <a:pt x="333955" y="80905"/>
                </a:lnTo>
                <a:lnTo>
                  <a:pt x="374626" y="60191"/>
                </a:lnTo>
                <a:lnTo>
                  <a:pt x="416889" y="42321"/>
                </a:lnTo>
                <a:lnTo>
                  <a:pt x="460619" y="27419"/>
                </a:lnTo>
                <a:lnTo>
                  <a:pt x="505690" y="15611"/>
                </a:lnTo>
                <a:lnTo>
                  <a:pt x="551977" y="7021"/>
                </a:lnTo>
                <a:lnTo>
                  <a:pt x="599355" y="1776"/>
                </a:lnTo>
                <a:lnTo>
                  <a:pt x="647700" y="0"/>
                </a:lnTo>
                <a:lnTo>
                  <a:pt x="696044" y="1776"/>
                </a:lnTo>
                <a:lnTo>
                  <a:pt x="743422" y="7021"/>
                </a:lnTo>
                <a:lnTo>
                  <a:pt x="789709" y="15611"/>
                </a:lnTo>
                <a:lnTo>
                  <a:pt x="834780" y="27419"/>
                </a:lnTo>
                <a:lnTo>
                  <a:pt x="878510" y="42321"/>
                </a:lnTo>
                <a:lnTo>
                  <a:pt x="920773" y="60191"/>
                </a:lnTo>
                <a:lnTo>
                  <a:pt x="961444" y="80905"/>
                </a:lnTo>
                <a:lnTo>
                  <a:pt x="1000398" y="104337"/>
                </a:lnTo>
                <a:lnTo>
                  <a:pt x="1037511" y="130362"/>
                </a:lnTo>
                <a:lnTo>
                  <a:pt x="1072656" y="158854"/>
                </a:lnTo>
                <a:lnTo>
                  <a:pt x="1105709" y="189690"/>
                </a:lnTo>
                <a:lnTo>
                  <a:pt x="1136545" y="222743"/>
                </a:lnTo>
                <a:lnTo>
                  <a:pt x="1165037" y="257888"/>
                </a:lnTo>
                <a:lnTo>
                  <a:pt x="1191062" y="295001"/>
                </a:lnTo>
                <a:lnTo>
                  <a:pt x="1214494" y="333955"/>
                </a:lnTo>
                <a:lnTo>
                  <a:pt x="1235208" y="374626"/>
                </a:lnTo>
                <a:lnTo>
                  <a:pt x="1253078" y="416889"/>
                </a:lnTo>
                <a:lnTo>
                  <a:pt x="1267980" y="460619"/>
                </a:lnTo>
                <a:lnTo>
                  <a:pt x="1279788" y="505690"/>
                </a:lnTo>
                <a:lnTo>
                  <a:pt x="1288378" y="551977"/>
                </a:lnTo>
                <a:lnTo>
                  <a:pt x="1293623" y="599355"/>
                </a:lnTo>
                <a:lnTo>
                  <a:pt x="1295400" y="647700"/>
                </a:lnTo>
                <a:lnTo>
                  <a:pt x="1293623" y="696044"/>
                </a:lnTo>
                <a:lnTo>
                  <a:pt x="1288378" y="743422"/>
                </a:lnTo>
                <a:lnTo>
                  <a:pt x="1279788" y="789709"/>
                </a:lnTo>
                <a:lnTo>
                  <a:pt x="1267980" y="834780"/>
                </a:lnTo>
                <a:lnTo>
                  <a:pt x="1253078" y="878510"/>
                </a:lnTo>
                <a:lnTo>
                  <a:pt x="1235208" y="920773"/>
                </a:lnTo>
                <a:lnTo>
                  <a:pt x="1214494" y="961444"/>
                </a:lnTo>
                <a:lnTo>
                  <a:pt x="1191062" y="1000398"/>
                </a:lnTo>
                <a:lnTo>
                  <a:pt x="1165037" y="1037511"/>
                </a:lnTo>
                <a:lnTo>
                  <a:pt x="1136545" y="1072656"/>
                </a:lnTo>
                <a:lnTo>
                  <a:pt x="1105709" y="1105709"/>
                </a:lnTo>
                <a:lnTo>
                  <a:pt x="1072656" y="1136545"/>
                </a:lnTo>
                <a:lnTo>
                  <a:pt x="1037511" y="1165037"/>
                </a:lnTo>
                <a:lnTo>
                  <a:pt x="1000398" y="1191062"/>
                </a:lnTo>
                <a:lnTo>
                  <a:pt x="961444" y="1214494"/>
                </a:lnTo>
                <a:lnTo>
                  <a:pt x="920773" y="1235208"/>
                </a:lnTo>
                <a:lnTo>
                  <a:pt x="878510" y="1253078"/>
                </a:lnTo>
                <a:lnTo>
                  <a:pt x="834780" y="1267980"/>
                </a:lnTo>
                <a:lnTo>
                  <a:pt x="789709" y="1279788"/>
                </a:lnTo>
                <a:lnTo>
                  <a:pt x="743422" y="1288378"/>
                </a:lnTo>
                <a:lnTo>
                  <a:pt x="696044" y="1293623"/>
                </a:lnTo>
                <a:lnTo>
                  <a:pt x="647700" y="1295400"/>
                </a:lnTo>
                <a:lnTo>
                  <a:pt x="599355" y="1293623"/>
                </a:lnTo>
                <a:lnTo>
                  <a:pt x="551977" y="1288378"/>
                </a:lnTo>
                <a:lnTo>
                  <a:pt x="505690" y="1279788"/>
                </a:lnTo>
                <a:lnTo>
                  <a:pt x="460619" y="1267980"/>
                </a:lnTo>
                <a:lnTo>
                  <a:pt x="416889" y="1253078"/>
                </a:lnTo>
                <a:lnTo>
                  <a:pt x="374626" y="1235208"/>
                </a:lnTo>
                <a:lnTo>
                  <a:pt x="333955" y="1214494"/>
                </a:lnTo>
                <a:lnTo>
                  <a:pt x="295001" y="1191062"/>
                </a:lnTo>
                <a:lnTo>
                  <a:pt x="257888" y="1165037"/>
                </a:lnTo>
                <a:lnTo>
                  <a:pt x="222743" y="1136545"/>
                </a:lnTo>
                <a:lnTo>
                  <a:pt x="189690" y="1105709"/>
                </a:lnTo>
                <a:lnTo>
                  <a:pt x="158854" y="1072656"/>
                </a:lnTo>
                <a:lnTo>
                  <a:pt x="130362" y="1037511"/>
                </a:lnTo>
                <a:lnTo>
                  <a:pt x="104337" y="1000398"/>
                </a:lnTo>
                <a:lnTo>
                  <a:pt x="80905" y="961444"/>
                </a:lnTo>
                <a:lnTo>
                  <a:pt x="60191" y="920773"/>
                </a:lnTo>
                <a:lnTo>
                  <a:pt x="42321" y="878510"/>
                </a:lnTo>
                <a:lnTo>
                  <a:pt x="27419" y="834780"/>
                </a:lnTo>
                <a:lnTo>
                  <a:pt x="15611" y="789709"/>
                </a:lnTo>
                <a:lnTo>
                  <a:pt x="7021" y="743422"/>
                </a:lnTo>
                <a:lnTo>
                  <a:pt x="1776" y="696044"/>
                </a:lnTo>
                <a:lnTo>
                  <a:pt x="0" y="647700"/>
                </a:lnTo>
                <a:close/>
              </a:path>
            </a:pathLst>
          </a:custGeom>
          <a:ln w="25908">
            <a:solidFill>
              <a:srgbClr val="385D89"/>
            </a:solidFill>
          </a:ln>
        </p:spPr>
        <p:txBody>
          <a:bodyPr wrap="square" lIns="0" tIns="0" rIns="0" bIns="0" rtlCol="0"/>
          <a:lstStyle/>
          <a:p>
            <a:endParaRPr/>
          </a:p>
        </p:txBody>
      </p:sp>
      <p:sp>
        <p:nvSpPr>
          <p:cNvPr id="8" name="object 8"/>
          <p:cNvSpPr/>
          <p:nvPr/>
        </p:nvSpPr>
        <p:spPr>
          <a:xfrm>
            <a:off x="1067561" y="5106161"/>
            <a:ext cx="1295400" cy="1295400"/>
          </a:xfrm>
          <a:custGeom>
            <a:avLst/>
            <a:gdLst/>
            <a:ahLst/>
            <a:cxnLst/>
            <a:rect l="l" t="t" r="r" b="b"/>
            <a:pathLst>
              <a:path w="1295400" h="1295400">
                <a:moveTo>
                  <a:pt x="0" y="647700"/>
                </a:moveTo>
                <a:lnTo>
                  <a:pt x="1776" y="599355"/>
                </a:lnTo>
                <a:lnTo>
                  <a:pt x="7021" y="551977"/>
                </a:lnTo>
                <a:lnTo>
                  <a:pt x="15611" y="505690"/>
                </a:lnTo>
                <a:lnTo>
                  <a:pt x="27419" y="460619"/>
                </a:lnTo>
                <a:lnTo>
                  <a:pt x="42321" y="416889"/>
                </a:lnTo>
                <a:lnTo>
                  <a:pt x="60191" y="374626"/>
                </a:lnTo>
                <a:lnTo>
                  <a:pt x="80905" y="333955"/>
                </a:lnTo>
                <a:lnTo>
                  <a:pt x="104337" y="295001"/>
                </a:lnTo>
                <a:lnTo>
                  <a:pt x="130362" y="257888"/>
                </a:lnTo>
                <a:lnTo>
                  <a:pt x="158854" y="222743"/>
                </a:lnTo>
                <a:lnTo>
                  <a:pt x="189690" y="189690"/>
                </a:lnTo>
                <a:lnTo>
                  <a:pt x="222743" y="158854"/>
                </a:lnTo>
                <a:lnTo>
                  <a:pt x="257888" y="130362"/>
                </a:lnTo>
                <a:lnTo>
                  <a:pt x="295001" y="104337"/>
                </a:lnTo>
                <a:lnTo>
                  <a:pt x="333955" y="80905"/>
                </a:lnTo>
                <a:lnTo>
                  <a:pt x="374626" y="60191"/>
                </a:lnTo>
                <a:lnTo>
                  <a:pt x="416889" y="42321"/>
                </a:lnTo>
                <a:lnTo>
                  <a:pt x="460619" y="27419"/>
                </a:lnTo>
                <a:lnTo>
                  <a:pt x="505690" y="15611"/>
                </a:lnTo>
                <a:lnTo>
                  <a:pt x="551977" y="7021"/>
                </a:lnTo>
                <a:lnTo>
                  <a:pt x="599355" y="1776"/>
                </a:lnTo>
                <a:lnTo>
                  <a:pt x="647700" y="0"/>
                </a:lnTo>
                <a:lnTo>
                  <a:pt x="696044" y="1776"/>
                </a:lnTo>
                <a:lnTo>
                  <a:pt x="743422" y="7021"/>
                </a:lnTo>
                <a:lnTo>
                  <a:pt x="789709" y="15611"/>
                </a:lnTo>
                <a:lnTo>
                  <a:pt x="834780" y="27419"/>
                </a:lnTo>
                <a:lnTo>
                  <a:pt x="878510" y="42321"/>
                </a:lnTo>
                <a:lnTo>
                  <a:pt x="920773" y="60191"/>
                </a:lnTo>
                <a:lnTo>
                  <a:pt x="961444" y="80905"/>
                </a:lnTo>
                <a:lnTo>
                  <a:pt x="1000398" y="104337"/>
                </a:lnTo>
                <a:lnTo>
                  <a:pt x="1037511" y="130362"/>
                </a:lnTo>
                <a:lnTo>
                  <a:pt x="1072656" y="158854"/>
                </a:lnTo>
                <a:lnTo>
                  <a:pt x="1105709" y="189690"/>
                </a:lnTo>
                <a:lnTo>
                  <a:pt x="1136545" y="222743"/>
                </a:lnTo>
                <a:lnTo>
                  <a:pt x="1165037" y="257888"/>
                </a:lnTo>
                <a:lnTo>
                  <a:pt x="1191062" y="295001"/>
                </a:lnTo>
                <a:lnTo>
                  <a:pt x="1214494" y="333955"/>
                </a:lnTo>
                <a:lnTo>
                  <a:pt x="1235208" y="374626"/>
                </a:lnTo>
                <a:lnTo>
                  <a:pt x="1253078" y="416889"/>
                </a:lnTo>
                <a:lnTo>
                  <a:pt x="1267980" y="460619"/>
                </a:lnTo>
                <a:lnTo>
                  <a:pt x="1279788" y="505690"/>
                </a:lnTo>
                <a:lnTo>
                  <a:pt x="1288378" y="551977"/>
                </a:lnTo>
                <a:lnTo>
                  <a:pt x="1293623" y="599355"/>
                </a:lnTo>
                <a:lnTo>
                  <a:pt x="1295400" y="647700"/>
                </a:lnTo>
                <a:lnTo>
                  <a:pt x="1293623" y="696037"/>
                </a:lnTo>
                <a:lnTo>
                  <a:pt x="1288378" y="743410"/>
                </a:lnTo>
                <a:lnTo>
                  <a:pt x="1279788" y="789693"/>
                </a:lnTo>
                <a:lnTo>
                  <a:pt x="1267980" y="834761"/>
                </a:lnTo>
                <a:lnTo>
                  <a:pt x="1253078" y="878489"/>
                </a:lnTo>
                <a:lnTo>
                  <a:pt x="1235208" y="920751"/>
                </a:lnTo>
                <a:lnTo>
                  <a:pt x="1214494" y="961421"/>
                </a:lnTo>
                <a:lnTo>
                  <a:pt x="1191062" y="1000376"/>
                </a:lnTo>
                <a:lnTo>
                  <a:pt x="1165037" y="1037489"/>
                </a:lnTo>
                <a:lnTo>
                  <a:pt x="1136545" y="1072636"/>
                </a:lnTo>
                <a:lnTo>
                  <a:pt x="1105709" y="1105690"/>
                </a:lnTo>
                <a:lnTo>
                  <a:pt x="1072656" y="1136527"/>
                </a:lnTo>
                <a:lnTo>
                  <a:pt x="1037511" y="1165022"/>
                </a:lnTo>
                <a:lnTo>
                  <a:pt x="1000398" y="1191049"/>
                </a:lnTo>
                <a:lnTo>
                  <a:pt x="961444" y="1214484"/>
                </a:lnTo>
                <a:lnTo>
                  <a:pt x="920773" y="1235200"/>
                </a:lnTo>
                <a:lnTo>
                  <a:pt x="878510" y="1253072"/>
                </a:lnTo>
                <a:lnTo>
                  <a:pt x="834780" y="1267976"/>
                </a:lnTo>
                <a:lnTo>
                  <a:pt x="789709" y="1279786"/>
                </a:lnTo>
                <a:lnTo>
                  <a:pt x="743422" y="1288377"/>
                </a:lnTo>
                <a:lnTo>
                  <a:pt x="696044" y="1293623"/>
                </a:lnTo>
                <a:lnTo>
                  <a:pt x="647700" y="1295400"/>
                </a:lnTo>
                <a:lnTo>
                  <a:pt x="599355" y="1293623"/>
                </a:lnTo>
                <a:lnTo>
                  <a:pt x="551977" y="1288377"/>
                </a:lnTo>
                <a:lnTo>
                  <a:pt x="505690" y="1279786"/>
                </a:lnTo>
                <a:lnTo>
                  <a:pt x="460619" y="1267976"/>
                </a:lnTo>
                <a:lnTo>
                  <a:pt x="416889" y="1253072"/>
                </a:lnTo>
                <a:lnTo>
                  <a:pt x="374626" y="1235200"/>
                </a:lnTo>
                <a:lnTo>
                  <a:pt x="333955" y="1214484"/>
                </a:lnTo>
                <a:lnTo>
                  <a:pt x="295001" y="1191049"/>
                </a:lnTo>
                <a:lnTo>
                  <a:pt x="257888" y="1165022"/>
                </a:lnTo>
                <a:lnTo>
                  <a:pt x="222743" y="1136527"/>
                </a:lnTo>
                <a:lnTo>
                  <a:pt x="189690" y="1105690"/>
                </a:lnTo>
                <a:lnTo>
                  <a:pt x="158854" y="1072636"/>
                </a:lnTo>
                <a:lnTo>
                  <a:pt x="130362" y="1037489"/>
                </a:lnTo>
                <a:lnTo>
                  <a:pt x="104337" y="1000376"/>
                </a:lnTo>
                <a:lnTo>
                  <a:pt x="80905" y="961421"/>
                </a:lnTo>
                <a:lnTo>
                  <a:pt x="60191" y="920751"/>
                </a:lnTo>
                <a:lnTo>
                  <a:pt x="42321" y="878489"/>
                </a:lnTo>
                <a:lnTo>
                  <a:pt x="27419" y="834761"/>
                </a:lnTo>
                <a:lnTo>
                  <a:pt x="15611" y="789693"/>
                </a:lnTo>
                <a:lnTo>
                  <a:pt x="7021" y="743410"/>
                </a:lnTo>
                <a:lnTo>
                  <a:pt x="1776" y="696037"/>
                </a:lnTo>
                <a:lnTo>
                  <a:pt x="0" y="647700"/>
                </a:lnTo>
                <a:close/>
              </a:path>
            </a:pathLst>
          </a:custGeom>
          <a:ln w="25908">
            <a:solidFill>
              <a:srgbClr val="385D89"/>
            </a:solidFill>
          </a:ln>
        </p:spPr>
        <p:txBody>
          <a:bodyPr wrap="square" lIns="0" tIns="0" rIns="0" bIns="0" rtlCol="0"/>
          <a:lstStyle/>
          <a:p>
            <a:endParaRPr/>
          </a:p>
        </p:txBody>
      </p:sp>
      <p:sp>
        <p:nvSpPr>
          <p:cNvPr id="9" name="object 9"/>
          <p:cNvSpPr/>
          <p:nvPr/>
        </p:nvSpPr>
        <p:spPr>
          <a:xfrm>
            <a:off x="1409700" y="3695700"/>
            <a:ext cx="609600" cy="6096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409700" y="5448300"/>
            <a:ext cx="609600" cy="609600"/>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3103191" y="1529473"/>
            <a:ext cx="2938145" cy="4074833"/>
          </a:xfrm>
          <a:prstGeom prst="rect">
            <a:avLst/>
          </a:prstGeom>
        </p:spPr>
        <p:txBody>
          <a:bodyPr vert="horz" wrap="square" lIns="0" tIns="12065" rIns="0" bIns="0" rtlCol="0">
            <a:spAutoFit/>
          </a:bodyPr>
          <a:lstStyle/>
          <a:p>
            <a:pPr marL="12700">
              <a:lnSpc>
                <a:spcPct val="100000"/>
              </a:lnSpc>
              <a:spcBef>
                <a:spcPts val="95"/>
              </a:spcBef>
            </a:pPr>
            <a:r>
              <a:rPr sz="2400" dirty="0">
                <a:solidFill>
                  <a:srgbClr val="001F5F"/>
                </a:solidFill>
                <a:latin typeface="Arial"/>
                <a:cs typeface="Arial"/>
              </a:rPr>
              <a:t>Người dùng:</a:t>
            </a:r>
            <a:endParaRPr sz="2400" dirty="0">
              <a:latin typeface="Arial"/>
              <a:cs typeface="Arial"/>
            </a:endParaRPr>
          </a:p>
          <a:p>
            <a:pPr marL="927100" indent="-457200">
              <a:lnSpc>
                <a:spcPct val="100000"/>
              </a:lnSpc>
              <a:spcBef>
                <a:spcPts val="5"/>
              </a:spcBef>
              <a:buChar char="•"/>
              <a:tabLst>
                <a:tab pos="926465" algn="l"/>
                <a:tab pos="927100" algn="l"/>
              </a:tabLst>
            </a:pPr>
            <a:r>
              <a:rPr sz="2400" dirty="0">
                <a:solidFill>
                  <a:srgbClr val="252525"/>
                </a:solidFill>
                <a:latin typeface="Arial"/>
                <a:cs typeface="Arial"/>
              </a:rPr>
              <a:t>Người quản lý</a:t>
            </a:r>
            <a:endParaRPr sz="2400" dirty="0">
              <a:latin typeface="Arial"/>
              <a:cs typeface="Arial"/>
            </a:endParaRPr>
          </a:p>
          <a:p>
            <a:pPr marL="927100" indent="-457200">
              <a:lnSpc>
                <a:spcPct val="100000"/>
              </a:lnSpc>
              <a:buChar char="•"/>
              <a:tabLst>
                <a:tab pos="926465" algn="l"/>
                <a:tab pos="927100" algn="l"/>
              </a:tabLst>
            </a:pPr>
            <a:r>
              <a:rPr sz="2400" dirty="0">
                <a:solidFill>
                  <a:srgbClr val="252525"/>
                </a:solidFill>
                <a:latin typeface="Arial"/>
                <a:cs typeface="Arial"/>
              </a:rPr>
              <a:t>Nhân viên thu ngân</a:t>
            </a:r>
            <a:endParaRPr sz="2400" dirty="0">
              <a:latin typeface="Arial"/>
              <a:cs typeface="Arial"/>
            </a:endParaRPr>
          </a:p>
          <a:p>
            <a:pPr>
              <a:lnSpc>
                <a:spcPct val="100000"/>
              </a:lnSpc>
              <a:spcBef>
                <a:spcPts val="45"/>
              </a:spcBef>
              <a:buClr>
                <a:srgbClr val="252525"/>
              </a:buClr>
              <a:buFont typeface="Arial"/>
              <a:buChar char="•"/>
            </a:pPr>
            <a:endParaRPr sz="2400" dirty="0">
              <a:latin typeface="Times New Roman"/>
              <a:cs typeface="Times New Roman"/>
            </a:endParaRPr>
          </a:p>
          <a:p>
            <a:pPr marL="12700">
              <a:lnSpc>
                <a:spcPct val="100000"/>
              </a:lnSpc>
            </a:pPr>
            <a:r>
              <a:rPr sz="2400" dirty="0">
                <a:solidFill>
                  <a:srgbClr val="001F5F"/>
                </a:solidFill>
                <a:latin typeface="Arial"/>
                <a:cs typeface="Arial"/>
              </a:rPr>
              <a:t>Chức năng:</a:t>
            </a:r>
            <a:endParaRPr sz="2400" dirty="0">
              <a:latin typeface="Arial"/>
              <a:cs typeface="Arial"/>
            </a:endParaRPr>
          </a:p>
          <a:p>
            <a:pPr marL="927100" indent="-457200">
              <a:lnSpc>
                <a:spcPct val="100000"/>
              </a:lnSpc>
              <a:buChar char="•"/>
              <a:tabLst>
                <a:tab pos="926465" algn="l"/>
                <a:tab pos="927100" algn="l"/>
              </a:tabLst>
            </a:pPr>
            <a:r>
              <a:rPr sz="2400" dirty="0">
                <a:solidFill>
                  <a:srgbClr val="252525"/>
                </a:solidFill>
                <a:latin typeface="Arial"/>
                <a:cs typeface="Arial"/>
              </a:rPr>
              <a:t>Người quản trị</a:t>
            </a:r>
            <a:endParaRPr sz="2400" dirty="0">
              <a:latin typeface="Arial"/>
              <a:cs typeface="Arial"/>
            </a:endParaRPr>
          </a:p>
          <a:p>
            <a:pPr marL="927100" indent="-457200">
              <a:lnSpc>
                <a:spcPct val="100000"/>
              </a:lnSpc>
              <a:spcBef>
                <a:spcPts val="5"/>
              </a:spcBef>
              <a:buChar char="•"/>
              <a:tabLst>
                <a:tab pos="926465" algn="l"/>
                <a:tab pos="927100" algn="l"/>
              </a:tabLst>
            </a:pPr>
            <a:r>
              <a:rPr sz="2400" dirty="0">
                <a:solidFill>
                  <a:srgbClr val="252525"/>
                </a:solidFill>
                <a:latin typeface="Arial"/>
                <a:cs typeface="Arial"/>
              </a:rPr>
              <a:t>Nhân viên</a:t>
            </a:r>
            <a:endParaRPr sz="2400" dirty="0">
              <a:latin typeface="Arial"/>
              <a:cs typeface="Arial"/>
            </a:endParaRPr>
          </a:p>
          <a:p>
            <a:pPr>
              <a:lnSpc>
                <a:spcPct val="100000"/>
              </a:lnSpc>
              <a:spcBef>
                <a:spcPts val="35"/>
              </a:spcBef>
              <a:buClr>
                <a:srgbClr val="252525"/>
              </a:buClr>
              <a:buFont typeface="Arial"/>
              <a:buChar char="•"/>
            </a:pPr>
            <a:endParaRPr sz="2400" dirty="0">
              <a:latin typeface="Times New Roman"/>
              <a:cs typeface="Times New Roman"/>
            </a:endParaRPr>
          </a:p>
          <a:p>
            <a:pPr marL="12700">
              <a:lnSpc>
                <a:spcPct val="100000"/>
              </a:lnSpc>
            </a:pPr>
            <a:r>
              <a:rPr sz="2400" dirty="0" err="1" smtClean="0">
                <a:solidFill>
                  <a:srgbClr val="001F5F"/>
                </a:solidFill>
                <a:latin typeface="Arial"/>
                <a:cs typeface="Arial"/>
              </a:rPr>
              <a:t>Môi</a:t>
            </a:r>
            <a:r>
              <a:rPr sz="2400" dirty="0" smtClean="0">
                <a:solidFill>
                  <a:srgbClr val="001F5F"/>
                </a:solidFill>
                <a:latin typeface="Arial"/>
                <a:cs typeface="Arial"/>
              </a:rPr>
              <a:t> </a:t>
            </a:r>
            <a:r>
              <a:rPr sz="2400" dirty="0" err="1" smtClean="0">
                <a:solidFill>
                  <a:srgbClr val="001F5F"/>
                </a:solidFill>
                <a:latin typeface="Arial"/>
                <a:cs typeface="Arial"/>
              </a:rPr>
              <a:t>trường</a:t>
            </a:r>
            <a:r>
              <a:rPr sz="2400" dirty="0" smtClean="0">
                <a:solidFill>
                  <a:srgbClr val="001F5F"/>
                </a:solidFill>
                <a:latin typeface="Arial"/>
                <a:cs typeface="Arial"/>
              </a:rPr>
              <a:t> </a:t>
            </a:r>
            <a:r>
              <a:rPr sz="2400" dirty="0" err="1" smtClean="0">
                <a:solidFill>
                  <a:srgbClr val="001F5F"/>
                </a:solidFill>
                <a:latin typeface="Arial"/>
                <a:cs typeface="Arial"/>
              </a:rPr>
              <a:t>làm</a:t>
            </a:r>
            <a:r>
              <a:rPr sz="2400" dirty="0" smtClean="0">
                <a:solidFill>
                  <a:srgbClr val="001F5F"/>
                </a:solidFill>
                <a:latin typeface="Arial"/>
                <a:cs typeface="Arial"/>
              </a:rPr>
              <a:t> </a:t>
            </a:r>
            <a:r>
              <a:rPr sz="2400" dirty="0" err="1" smtClean="0">
                <a:solidFill>
                  <a:srgbClr val="001F5F"/>
                </a:solidFill>
                <a:latin typeface="Arial"/>
                <a:cs typeface="Arial"/>
              </a:rPr>
              <a:t>việc</a:t>
            </a:r>
            <a:r>
              <a:rPr sz="2400" dirty="0" smtClean="0">
                <a:solidFill>
                  <a:srgbClr val="001F5F"/>
                </a:solidFill>
                <a:latin typeface="Arial"/>
                <a:cs typeface="Arial"/>
              </a:rPr>
              <a:t>:</a:t>
            </a:r>
            <a:endParaRPr sz="2400" dirty="0" smtClean="0">
              <a:latin typeface="Arial"/>
              <a:cs typeface="Arial"/>
            </a:endParaRPr>
          </a:p>
          <a:p>
            <a:pPr marL="927100" indent="-457200">
              <a:lnSpc>
                <a:spcPct val="100000"/>
              </a:lnSpc>
              <a:buChar char="•"/>
              <a:tabLst>
                <a:tab pos="926465" algn="l"/>
                <a:tab pos="927100" algn="l"/>
              </a:tabLst>
            </a:pPr>
            <a:r>
              <a:rPr sz="2400" dirty="0" smtClean="0">
                <a:solidFill>
                  <a:srgbClr val="252525"/>
                </a:solidFill>
                <a:latin typeface="Arial"/>
                <a:cs typeface="Arial"/>
              </a:rPr>
              <a:t>Windows </a:t>
            </a:r>
            <a:r>
              <a:rPr lang="en-US" sz="2400" dirty="0" smtClean="0">
                <a:solidFill>
                  <a:srgbClr val="252525"/>
                </a:solidFill>
                <a:latin typeface="Arial"/>
                <a:cs typeface="Arial"/>
              </a:rPr>
              <a:t>10</a:t>
            </a:r>
            <a:endParaRPr sz="2400" dirty="0">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5051"/>
            <a:ext cx="4514215" cy="574040"/>
          </a:xfrm>
          <a:prstGeom prst="rect">
            <a:avLst/>
          </a:prstGeom>
        </p:spPr>
        <p:txBody>
          <a:bodyPr vert="horz" wrap="square" lIns="0" tIns="12700" rIns="0" bIns="0" rtlCol="0">
            <a:spAutoFit/>
          </a:bodyPr>
          <a:lstStyle/>
          <a:p>
            <a:pPr marL="12700">
              <a:lnSpc>
                <a:spcPct val="100000"/>
              </a:lnSpc>
              <a:spcBef>
                <a:spcPts val="100"/>
              </a:spcBef>
            </a:pPr>
            <a:r>
              <a:rPr sz="3600" spc="-265" dirty="0"/>
              <a:t>Phương </a:t>
            </a:r>
            <a:r>
              <a:rPr sz="3600" spc="-35" dirty="0"/>
              <a:t>pháp </a:t>
            </a:r>
            <a:r>
              <a:rPr sz="3600" spc="-225" dirty="0"/>
              <a:t>thực</a:t>
            </a:r>
            <a:r>
              <a:rPr sz="3600" spc="-395" dirty="0"/>
              <a:t> </a:t>
            </a:r>
            <a:r>
              <a:rPr sz="3600" spc="-95" dirty="0"/>
              <a:t>hiện</a:t>
            </a:r>
            <a:endParaRPr sz="3600"/>
          </a:p>
        </p:txBody>
      </p:sp>
      <p:sp>
        <p:nvSpPr>
          <p:cNvPr id="3" name="object 3"/>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57200"/>
            <a:ext cx="304800" cy="762000"/>
          </a:xfrm>
          <a:custGeom>
            <a:avLst/>
            <a:gdLst/>
            <a:ahLst/>
            <a:cxnLst/>
            <a:rect l="l" t="t" r="r" b="b"/>
            <a:pathLst>
              <a:path w="304800" h="762000">
                <a:moveTo>
                  <a:pt x="0" y="762000"/>
                </a:moveTo>
                <a:lnTo>
                  <a:pt x="304800" y="762000"/>
                </a:lnTo>
                <a:lnTo>
                  <a:pt x="304800" y="0"/>
                </a:lnTo>
                <a:lnTo>
                  <a:pt x="0" y="0"/>
                </a:lnTo>
                <a:lnTo>
                  <a:pt x="0" y="762000"/>
                </a:lnTo>
                <a:close/>
              </a:path>
            </a:pathLst>
          </a:custGeom>
          <a:solidFill>
            <a:srgbClr val="FF0000"/>
          </a:solidFill>
        </p:spPr>
        <p:txBody>
          <a:bodyPr wrap="square" lIns="0" tIns="0" rIns="0" bIns="0" rtlCol="0"/>
          <a:lstStyle/>
          <a:p>
            <a:endParaRPr/>
          </a:p>
        </p:txBody>
      </p:sp>
      <p:sp>
        <p:nvSpPr>
          <p:cNvPr id="5" name="object 5"/>
          <p:cNvSpPr/>
          <p:nvPr/>
        </p:nvSpPr>
        <p:spPr>
          <a:xfrm>
            <a:off x="838961" y="1600961"/>
            <a:ext cx="5105400" cy="4419600"/>
          </a:xfrm>
          <a:custGeom>
            <a:avLst/>
            <a:gdLst/>
            <a:ahLst/>
            <a:cxnLst/>
            <a:rect l="l" t="t" r="r" b="b"/>
            <a:pathLst>
              <a:path w="5105400" h="4419600">
                <a:moveTo>
                  <a:pt x="0" y="4419600"/>
                </a:moveTo>
                <a:lnTo>
                  <a:pt x="5105400" y="0"/>
                </a:lnTo>
              </a:path>
            </a:pathLst>
          </a:custGeom>
          <a:ln w="50292">
            <a:solidFill>
              <a:srgbClr val="252525"/>
            </a:solidFill>
          </a:ln>
        </p:spPr>
        <p:txBody>
          <a:bodyPr wrap="square" lIns="0" tIns="0" rIns="0" bIns="0" rtlCol="0"/>
          <a:lstStyle/>
          <a:p>
            <a:endParaRPr/>
          </a:p>
        </p:txBody>
      </p:sp>
      <p:sp>
        <p:nvSpPr>
          <p:cNvPr id="6" name="object 6"/>
          <p:cNvSpPr/>
          <p:nvPr/>
        </p:nvSpPr>
        <p:spPr>
          <a:xfrm>
            <a:off x="976883" y="5597652"/>
            <a:ext cx="304800" cy="304800"/>
          </a:xfrm>
          <a:custGeom>
            <a:avLst/>
            <a:gdLst/>
            <a:ahLst/>
            <a:cxnLst/>
            <a:rect l="l" t="t" r="r" b="b"/>
            <a:pathLst>
              <a:path w="304800" h="304800">
                <a:moveTo>
                  <a:pt x="152400" y="0"/>
                </a:moveTo>
                <a:lnTo>
                  <a:pt x="104231" y="7769"/>
                </a:lnTo>
                <a:lnTo>
                  <a:pt x="62396" y="29405"/>
                </a:lnTo>
                <a:lnTo>
                  <a:pt x="29405" y="62396"/>
                </a:lnTo>
                <a:lnTo>
                  <a:pt x="7769" y="104231"/>
                </a:lnTo>
                <a:lnTo>
                  <a:pt x="0" y="152400"/>
                </a:lnTo>
                <a:lnTo>
                  <a:pt x="7769" y="200568"/>
                </a:lnTo>
                <a:lnTo>
                  <a:pt x="29405" y="242403"/>
                </a:lnTo>
                <a:lnTo>
                  <a:pt x="62396" y="275394"/>
                </a:lnTo>
                <a:lnTo>
                  <a:pt x="104231" y="297030"/>
                </a:lnTo>
                <a:lnTo>
                  <a:pt x="152400" y="304800"/>
                </a:lnTo>
                <a:lnTo>
                  <a:pt x="200568" y="297030"/>
                </a:lnTo>
                <a:lnTo>
                  <a:pt x="242403" y="275394"/>
                </a:lnTo>
                <a:lnTo>
                  <a:pt x="275394" y="242403"/>
                </a:lnTo>
                <a:lnTo>
                  <a:pt x="297030" y="200568"/>
                </a:lnTo>
                <a:lnTo>
                  <a:pt x="304800" y="152400"/>
                </a:lnTo>
                <a:lnTo>
                  <a:pt x="297030" y="104231"/>
                </a:lnTo>
                <a:lnTo>
                  <a:pt x="275394" y="62396"/>
                </a:lnTo>
                <a:lnTo>
                  <a:pt x="242403" y="29405"/>
                </a:lnTo>
                <a:lnTo>
                  <a:pt x="200568" y="7769"/>
                </a:lnTo>
                <a:lnTo>
                  <a:pt x="152400" y="0"/>
                </a:lnTo>
                <a:close/>
              </a:path>
            </a:pathLst>
          </a:custGeom>
          <a:solidFill>
            <a:srgbClr val="FF0000"/>
          </a:solidFill>
        </p:spPr>
        <p:txBody>
          <a:bodyPr wrap="square" lIns="0" tIns="0" rIns="0" bIns="0" rtlCol="0"/>
          <a:lstStyle/>
          <a:p>
            <a:endParaRPr/>
          </a:p>
        </p:txBody>
      </p:sp>
      <p:sp>
        <p:nvSpPr>
          <p:cNvPr id="7" name="object 7"/>
          <p:cNvSpPr/>
          <p:nvPr/>
        </p:nvSpPr>
        <p:spPr>
          <a:xfrm>
            <a:off x="2272283" y="4482084"/>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30859C"/>
          </a:solidFill>
        </p:spPr>
        <p:txBody>
          <a:bodyPr wrap="square" lIns="0" tIns="0" rIns="0" bIns="0" rtlCol="0"/>
          <a:lstStyle/>
          <a:p>
            <a:endParaRPr/>
          </a:p>
        </p:txBody>
      </p:sp>
      <p:sp>
        <p:nvSpPr>
          <p:cNvPr id="8" name="object 8"/>
          <p:cNvSpPr/>
          <p:nvPr/>
        </p:nvSpPr>
        <p:spPr>
          <a:xfrm>
            <a:off x="3657600" y="32766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77923B"/>
          </a:solidFill>
        </p:spPr>
        <p:txBody>
          <a:bodyPr wrap="square" lIns="0" tIns="0" rIns="0" bIns="0" rtlCol="0"/>
          <a:lstStyle/>
          <a:p>
            <a:endParaRPr/>
          </a:p>
        </p:txBody>
      </p:sp>
      <p:sp>
        <p:nvSpPr>
          <p:cNvPr id="9" name="object 9"/>
          <p:cNvSpPr/>
          <p:nvPr/>
        </p:nvSpPr>
        <p:spPr>
          <a:xfrm>
            <a:off x="5458967" y="1717548"/>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6F2F9F"/>
          </a:solidFill>
        </p:spPr>
        <p:txBody>
          <a:bodyPr wrap="square" lIns="0" tIns="0" rIns="0" bIns="0" rtlCol="0"/>
          <a:lstStyle/>
          <a:p>
            <a:endParaRPr/>
          </a:p>
        </p:txBody>
      </p:sp>
      <p:sp>
        <p:nvSpPr>
          <p:cNvPr id="10" name="object 10"/>
          <p:cNvSpPr txBox="1"/>
          <p:nvPr/>
        </p:nvSpPr>
        <p:spPr>
          <a:xfrm>
            <a:off x="1719580" y="2026559"/>
            <a:ext cx="6661150" cy="4049827"/>
          </a:xfrm>
          <a:prstGeom prst="rect">
            <a:avLst/>
          </a:prstGeom>
        </p:spPr>
        <p:txBody>
          <a:bodyPr vert="horz" wrap="square" lIns="0" tIns="0" rIns="0" bIns="0" rtlCol="0">
            <a:spAutoFit/>
          </a:bodyPr>
          <a:lstStyle/>
          <a:p>
            <a:pPr marR="5080" algn="r">
              <a:lnSpc>
                <a:spcPts val="3535"/>
              </a:lnSpc>
            </a:pPr>
            <a:r>
              <a:rPr sz="2600" dirty="0">
                <a:latin typeface="Arial"/>
                <a:cs typeface="Arial"/>
              </a:rPr>
              <a:t>4. Cài đặt ứng dụng</a:t>
            </a:r>
          </a:p>
          <a:p>
            <a:pPr>
              <a:lnSpc>
                <a:spcPct val="100000"/>
              </a:lnSpc>
            </a:pPr>
            <a:endParaRPr sz="2600" dirty="0">
              <a:latin typeface="Times New Roman"/>
              <a:cs typeface="Times New Roman"/>
            </a:endParaRPr>
          </a:p>
          <a:p>
            <a:pPr>
              <a:lnSpc>
                <a:spcPct val="100000"/>
              </a:lnSpc>
              <a:spcBef>
                <a:spcPts val="15"/>
              </a:spcBef>
            </a:pPr>
            <a:endParaRPr sz="2600" dirty="0">
              <a:latin typeface="Times New Roman"/>
              <a:cs typeface="Times New Roman"/>
            </a:endParaRPr>
          </a:p>
          <a:p>
            <a:pPr marL="2832100" marR="376555">
              <a:lnSpc>
                <a:spcPct val="100499"/>
              </a:lnSpc>
              <a:spcBef>
                <a:spcPts val="5"/>
              </a:spcBef>
            </a:pPr>
            <a:r>
              <a:rPr sz="2600" dirty="0">
                <a:latin typeface="Arial"/>
                <a:cs typeface="Arial"/>
              </a:rPr>
              <a:t>3. Phân tích yêu cầu và xây dựng  các mô hình hệ thống</a:t>
            </a:r>
          </a:p>
          <a:p>
            <a:pPr>
              <a:lnSpc>
                <a:spcPct val="100000"/>
              </a:lnSpc>
              <a:spcBef>
                <a:spcPts val="40"/>
              </a:spcBef>
            </a:pPr>
            <a:endParaRPr sz="2600" dirty="0">
              <a:latin typeface="Times New Roman"/>
              <a:cs typeface="Times New Roman"/>
            </a:endParaRPr>
          </a:p>
          <a:p>
            <a:pPr marL="1384300">
              <a:lnSpc>
                <a:spcPct val="100000"/>
              </a:lnSpc>
            </a:pPr>
            <a:r>
              <a:rPr sz="2600" dirty="0">
                <a:latin typeface="Arial"/>
                <a:cs typeface="Arial"/>
              </a:rPr>
              <a:t>2. Thu thập dữ liệu</a:t>
            </a:r>
          </a:p>
          <a:p>
            <a:pPr>
              <a:lnSpc>
                <a:spcPct val="100000"/>
              </a:lnSpc>
              <a:spcBef>
                <a:spcPts val="45"/>
              </a:spcBef>
            </a:pPr>
            <a:endParaRPr sz="2600" dirty="0">
              <a:latin typeface="Times New Roman"/>
              <a:cs typeface="Times New Roman"/>
            </a:endParaRPr>
          </a:p>
          <a:p>
            <a:pPr marL="12700">
              <a:lnSpc>
                <a:spcPct val="100000"/>
              </a:lnSpc>
            </a:pPr>
            <a:r>
              <a:rPr sz="2600" dirty="0">
                <a:latin typeface="Arial"/>
                <a:cs typeface="Arial"/>
              </a:rPr>
              <a:t>1. Tìm hiểu lý thuyết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981200"/>
            <a:ext cx="762000" cy="2308860"/>
          </a:xfrm>
          <a:custGeom>
            <a:avLst/>
            <a:gdLst/>
            <a:ahLst/>
            <a:cxnLst/>
            <a:rect l="l" t="t" r="r" b="b"/>
            <a:pathLst>
              <a:path w="762000" h="2308860">
                <a:moveTo>
                  <a:pt x="0" y="2308860"/>
                </a:moveTo>
                <a:lnTo>
                  <a:pt x="762000" y="2308860"/>
                </a:lnTo>
                <a:lnTo>
                  <a:pt x="762000" y="0"/>
                </a:lnTo>
                <a:lnTo>
                  <a:pt x="0" y="0"/>
                </a:lnTo>
                <a:lnTo>
                  <a:pt x="0" y="2308860"/>
                </a:lnTo>
                <a:close/>
              </a:path>
            </a:pathLst>
          </a:custGeom>
          <a:solidFill>
            <a:srgbClr val="30859C"/>
          </a:solidFill>
        </p:spPr>
        <p:txBody>
          <a:bodyPr wrap="square" lIns="0" tIns="0" rIns="0" bIns="0" rtlCol="0"/>
          <a:lstStyle/>
          <a:p>
            <a:endParaRPr/>
          </a:p>
        </p:txBody>
      </p:sp>
      <p:sp>
        <p:nvSpPr>
          <p:cNvPr id="4" name="object 4"/>
          <p:cNvSpPr txBox="1">
            <a:spLocks noGrp="1"/>
          </p:cNvSpPr>
          <p:nvPr>
            <p:ph type="title"/>
          </p:nvPr>
        </p:nvSpPr>
        <p:spPr>
          <a:xfrm>
            <a:off x="2615945" y="1991690"/>
            <a:ext cx="3835400" cy="2210435"/>
          </a:xfrm>
          <a:prstGeom prst="rect">
            <a:avLst/>
          </a:prstGeom>
        </p:spPr>
        <p:txBody>
          <a:bodyPr vert="horz" wrap="square" lIns="0" tIns="12700" rIns="0" bIns="0" rtlCol="0">
            <a:spAutoFit/>
          </a:bodyPr>
          <a:lstStyle/>
          <a:p>
            <a:pPr marL="1905" algn="ctr">
              <a:lnSpc>
                <a:spcPts val="11480"/>
              </a:lnSpc>
              <a:spcBef>
                <a:spcPts val="100"/>
              </a:spcBef>
            </a:pPr>
            <a:r>
              <a:rPr sz="9600" spc="-1395" dirty="0">
                <a:solidFill>
                  <a:srgbClr val="30859C"/>
                </a:solidFill>
              </a:rPr>
              <a:t>2</a:t>
            </a:r>
            <a:endParaRPr sz="9600"/>
          </a:p>
          <a:p>
            <a:pPr algn="ctr">
              <a:lnSpc>
                <a:spcPts val="5720"/>
              </a:lnSpc>
            </a:pPr>
            <a:r>
              <a:rPr sz="4800" spc="-350" dirty="0">
                <a:solidFill>
                  <a:srgbClr val="252525"/>
                </a:solidFill>
              </a:rPr>
              <a:t>Cơ </a:t>
            </a:r>
            <a:r>
              <a:rPr sz="4800" spc="-480" dirty="0">
                <a:solidFill>
                  <a:srgbClr val="252525"/>
                </a:solidFill>
              </a:rPr>
              <a:t>sở </a:t>
            </a:r>
            <a:r>
              <a:rPr sz="4800" spc="-40" dirty="0">
                <a:solidFill>
                  <a:srgbClr val="252525"/>
                </a:solidFill>
              </a:rPr>
              <a:t>lý</a:t>
            </a:r>
            <a:r>
              <a:rPr sz="4800" spc="35" dirty="0">
                <a:solidFill>
                  <a:srgbClr val="252525"/>
                </a:solidFill>
              </a:rPr>
              <a:t> </a:t>
            </a:r>
            <a:r>
              <a:rPr sz="4800" spc="-190" dirty="0">
                <a:solidFill>
                  <a:srgbClr val="252525"/>
                </a:solidFill>
              </a:rPr>
              <a:t>thuyết</a:t>
            </a:r>
            <a:endParaRPr sz="4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5051"/>
            <a:ext cx="6094730" cy="574040"/>
          </a:xfrm>
          <a:prstGeom prst="rect">
            <a:avLst/>
          </a:prstGeom>
        </p:spPr>
        <p:txBody>
          <a:bodyPr vert="horz" wrap="square" lIns="0" tIns="12700" rIns="0" bIns="0" rtlCol="0">
            <a:spAutoFit/>
          </a:bodyPr>
          <a:lstStyle/>
          <a:p>
            <a:pPr marL="12700">
              <a:lnSpc>
                <a:spcPct val="100000"/>
              </a:lnSpc>
              <a:spcBef>
                <a:spcPts val="100"/>
              </a:spcBef>
            </a:pPr>
            <a:r>
              <a:rPr sz="3600" spc="-185" dirty="0"/>
              <a:t>Tổng </a:t>
            </a:r>
            <a:r>
              <a:rPr sz="3600" spc="-70" dirty="0"/>
              <a:t>quan </a:t>
            </a:r>
            <a:r>
              <a:rPr sz="3600" spc="-225" dirty="0"/>
              <a:t>về </a:t>
            </a:r>
            <a:r>
              <a:rPr sz="3600" spc="-145" dirty="0"/>
              <a:t>Entity</a:t>
            </a:r>
            <a:r>
              <a:rPr sz="3600" spc="555" dirty="0"/>
              <a:t> </a:t>
            </a:r>
            <a:r>
              <a:rPr sz="3600" spc="-120" dirty="0"/>
              <a:t>Framework</a:t>
            </a:r>
            <a:endParaRPr sz="3600"/>
          </a:p>
        </p:txBody>
      </p:sp>
      <p:sp>
        <p:nvSpPr>
          <p:cNvPr id="3" name="object 3"/>
          <p:cNvSpPr/>
          <p:nvPr/>
        </p:nvSpPr>
        <p:spPr>
          <a:xfrm>
            <a:off x="530" y="0"/>
            <a:ext cx="9143469" cy="777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57200"/>
            <a:ext cx="304800" cy="762000"/>
          </a:xfrm>
          <a:custGeom>
            <a:avLst/>
            <a:gdLst/>
            <a:ahLst/>
            <a:cxnLst/>
            <a:rect l="l" t="t" r="r" b="b"/>
            <a:pathLst>
              <a:path w="304800" h="762000">
                <a:moveTo>
                  <a:pt x="0" y="762000"/>
                </a:moveTo>
                <a:lnTo>
                  <a:pt x="304800" y="762000"/>
                </a:lnTo>
                <a:lnTo>
                  <a:pt x="304800" y="0"/>
                </a:lnTo>
                <a:lnTo>
                  <a:pt x="0" y="0"/>
                </a:lnTo>
                <a:lnTo>
                  <a:pt x="0" y="762000"/>
                </a:lnTo>
                <a:close/>
              </a:path>
            </a:pathLst>
          </a:custGeom>
          <a:solidFill>
            <a:srgbClr val="30859C"/>
          </a:solidFill>
        </p:spPr>
        <p:txBody>
          <a:bodyPr wrap="square" lIns="0" tIns="0" rIns="0" bIns="0" rtlCol="0"/>
          <a:lstStyle/>
          <a:p>
            <a:endParaRPr/>
          </a:p>
        </p:txBody>
      </p:sp>
      <p:sp>
        <p:nvSpPr>
          <p:cNvPr id="5" name="object 5"/>
          <p:cNvSpPr/>
          <p:nvPr/>
        </p:nvSpPr>
        <p:spPr>
          <a:xfrm>
            <a:off x="2828544" y="4175759"/>
            <a:ext cx="3563111" cy="2656332"/>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12140" y="1794129"/>
            <a:ext cx="7997190" cy="4528804"/>
          </a:xfrm>
          <a:prstGeom prst="rect">
            <a:avLst/>
          </a:prstGeom>
        </p:spPr>
        <p:txBody>
          <a:bodyPr vert="horz" wrap="square" lIns="0" tIns="12065" rIns="0" bIns="0" rtlCol="0">
            <a:spAutoFit/>
          </a:bodyPr>
          <a:lstStyle/>
          <a:p>
            <a:pPr marL="469900" marR="5080" indent="-457834" algn="just">
              <a:lnSpc>
                <a:spcPct val="100000"/>
              </a:lnSpc>
              <a:spcBef>
                <a:spcPts val="95"/>
              </a:spcBef>
              <a:buFont typeface="Wingdings"/>
              <a:buChar char=""/>
              <a:tabLst>
                <a:tab pos="470534" algn="l"/>
              </a:tabLst>
            </a:pPr>
            <a:r>
              <a:rPr sz="2400" dirty="0">
                <a:latin typeface="Arial"/>
                <a:cs typeface="Arial"/>
              </a:rPr>
              <a:t>ADO.NET Entity Framework là một tập hợp các công nghệ trong ADO.Net,  nó được xem như là một Object/Relational Mapping (ORM) framework.  Cho phép làm việc với dữ liệu quan hệ như là các đối tượng, loại bỏ hầu  hết các mã nguồn cho việc truy xuất dữ liệu mà các người lập trình phải  viết.</a:t>
            </a:r>
          </a:p>
          <a:p>
            <a:pPr marL="469900" marR="6350" indent="-457834" algn="just">
              <a:lnSpc>
                <a:spcPct val="100000"/>
              </a:lnSpc>
              <a:buFont typeface="Wingdings"/>
              <a:buChar char=""/>
              <a:tabLst>
                <a:tab pos="470534" algn="l"/>
              </a:tabLst>
            </a:pPr>
            <a:r>
              <a:rPr sz="2400" dirty="0">
                <a:latin typeface="Arial"/>
                <a:cs typeface="Arial"/>
              </a:rPr>
              <a:t>Sử dụng Entity Framework có thể sử dụng và khai thác sức mạnh của  LINQ trong việc khai thác dữ liệu.</a:t>
            </a:r>
          </a:p>
          <a:p>
            <a:pPr>
              <a:lnSpc>
                <a:spcPct val="100000"/>
              </a:lnSpc>
            </a:pPr>
            <a:endParaRPr sz="2800" dirty="0">
              <a:latin typeface="Times New Roman"/>
              <a:cs typeface="Times New Roman"/>
            </a:endParaRPr>
          </a:p>
          <a:p>
            <a:pPr>
              <a:lnSpc>
                <a:spcPct val="100000"/>
              </a:lnSpc>
              <a:spcBef>
                <a:spcPts val="35"/>
              </a:spcBef>
            </a:pPr>
            <a:endParaRPr sz="4150" dirty="0">
              <a:latin typeface="Times New Roman"/>
              <a:cs typeface="Times New Roman"/>
            </a:endParaRPr>
          </a:p>
          <a:p>
            <a:pPr marR="10795" algn="ctr">
              <a:lnSpc>
                <a:spcPct val="100000"/>
              </a:lnSpc>
            </a:pPr>
            <a:r>
              <a:rPr sz="3200" spc="-10" dirty="0">
                <a:solidFill>
                  <a:srgbClr val="205868"/>
                </a:solidFill>
                <a:latin typeface="Calibri"/>
                <a:cs typeface="Calibri"/>
              </a:rPr>
              <a:t>Entity</a:t>
            </a:r>
            <a:r>
              <a:rPr sz="3200" spc="5" dirty="0">
                <a:solidFill>
                  <a:srgbClr val="205868"/>
                </a:solidFill>
                <a:latin typeface="Calibri"/>
                <a:cs typeface="Calibri"/>
              </a:rPr>
              <a:t> </a:t>
            </a:r>
            <a:r>
              <a:rPr sz="3200" spc="-15" dirty="0">
                <a:solidFill>
                  <a:srgbClr val="205868"/>
                </a:solidFill>
                <a:latin typeface="Calibri"/>
                <a:cs typeface="Calibri"/>
              </a:rPr>
              <a:t>Framework</a:t>
            </a:r>
            <a:endParaRPr sz="3200" dirty="0">
              <a:latin typeface="Calibri"/>
              <a:cs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853</Words>
  <Application>Microsoft Office PowerPoint</Application>
  <PresentationFormat>On-screen Show (4:3)</PresentationFormat>
  <Paragraphs>148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Tahoma</vt:lpstr>
      <vt:lpstr>Times New Roman</vt:lpstr>
      <vt:lpstr>Wingdings</vt:lpstr>
      <vt:lpstr>Office Theme</vt:lpstr>
      <vt:lpstr>XÂY DỰNG PHẦN MỀM QUẢN LÝ QUÁN CÀ PHÊ VỪA VÀ NHỎ, KẾT HỢP VỚI MÔ HÌNH CLIENT-SERVER</vt:lpstr>
      <vt:lpstr>Tổng quan Cơ Sở LýThuyết</vt:lpstr>
      <vt:lpstr>1 Tổng quan</vt:lpstr>
      <vt:lpstr>Đặt vấn đề</vt:lpstr>
      <vt:lpstr>Mục tiêu của đề tài</vt:lpstr>
      <vt:lpstr>Phạm vi đề tài</vt:lpstr>
      <vt:lpstr>Phương pháp thực hiện</vt:lpstr>
      <vt:lpstr>2 Cơ sở lý thuyết</vt:lpstr>
      <vt:lpstr>Tổng quan về Entity Framework</vt:lpstr>
      <vt:lpstr>Mô hình Entity Framework</vt:lpstr>
      <vt:lpstr>Lý do chọn Entity Framework</vt:lpstr>
      <vt:lpstr>3 Nội dung nghiên cứu</vt:lpstr>
      <vt:lpstr>Mô tả hệ thống</vt:lpstr>
      <vt:lpstr>Đặc tả hệ thống</vt:lpstr>
      <vt:lpstr>Đặc tả hệ thống</vt:lpstr>
      <vt:lpstr>Mô hình quan niệm</vt:lpstr>
      <vt:lpstr>Sơ đồ chức năng hệ thống</vt:lpstr>
      <vt:lpstr>4 Kết quả &amp; Hướng phát triển</vt:lpstr>
      <vt:lpstr>Kết quả</vt:lpstr>
      <vt:lpstr>Hướng phát triển</vt:lpstr>
      <vt:lpstr>Một số giao diện  của chương trình</vt:lpstr>
      <vt:lpstr>Giao diện bán hàng</vt:lpstr>
      <vt:lpstr>Hóa đơn</vt:lpstr>
      <vt:lpstr>Danh sách hóa đơn</vt:lpstr>
      <vt:lpstr>PowerPoint Presentation</vt:lpstr>
      <vt:lpstr>Xin cảm ơn Quý thầy cô và các bạn đã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CHƯƠNG TRÌNH QUẢN LÝ NHÀ HÀNG VỪA VÀ NHỎ SỬ DỤNG ENTITY FRAMEWORK, C# &amp; SQL SERVER</dc:title>
  <dc:creator>Tran Ngoc Duc</dc:creator>
  <cp:lastModifiedBy>Ngan Do</cp:lastModifiedBy>
  <cp:revision>19</cp:revision>
  <dcterms:created xsi:type="dcterms:W3CDTF">2019-12-12T03:43:12Z</dcterms:created>
  <dcterms:modified xsi:type="dcterms:W3CDTF">2019-12-12T07:36:05Z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2013-06-27T00:00:00Z</vt:filetime>
  </property>
  <property fmtid="{D5CDD505-2E9C-101B-9397-08002B2CF9AE}" pid="3" name="Creator">
    <vt:lpwstr>Microsoft® PowerPoint® 2013</vt:lpwstr>
  </property>
  <property fmtid="{D5CDD505-2E9C-101B-9397-08002B2CF9AE}" pid="4" name="LastSaved">
    <vt:filetime>2019-12-12T00:00:00Z</vt:filetime>
  </property>
</Properties>
</file>