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336" r:id="rId3"/>
    <p:sldId id="335" r:id="rId4"/>
    <p:sldId id="292" r:id="rId5"/>
    <p:sldId id="337" r:id="rId6"/>
    <p:sldId id="338" r:id="rId7"/>
    <p:sldId id="339" r:id="rId8"/>
    <p:sldId id="340" r:id="rId9"/>
    <p:sldId id="345" r:id="rId10"/>
    <p:sldId id="342" r:id="rId11"/>
    <p:sldId id="344"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316" autoAdjust="0"/>
  </p:normalViewPr>
  <p:slideViewPr>
    <p:cSldViewPr>
      <p:cViewPr>
        <p:scale>
          <a:sx n="76" d="100"/>
          <a:sy n="76" d="100"/>
        </p:scale>
        <p:origin x="-1218"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101A8F-A152-4A2E-8491-4101B49A389C}" type="datetimeFigureOut">
              <a:rPr lang="en-US" smtClean="0"/>
              <a:t>12/01/2017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BFC56-0AFD-4979-97A9-CBC23DDBB1DD}" type="slidenum">
              <a:rPr lang="en-US" smtClean="0"/>
              <a:t>‹#›</a:t>
            </a:fld>
            <a:endParaRPr lang="en-US"/>
          </a:p>
        </p:txBody>
      </p:sp>
    </p:spTree>
    <p:extLst>
      <p:ext uri="{BB962C8B-B14F-4D97-AF65-F5344CB8AC3E}">
        <p14:creationId xmlns:p14="http://schemas.microsoft.com/office/powerpoint/2010/main" val="241237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2</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11</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12</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3</a:t>
            </a:fld>
            <a:endParaRPr lang="en-US"/>
          </a:p>
        </p:txBody>
      </p:sp>
    </p:spTree>
    <p:extLst>
      <p:ext uri="{BB962C8B-B14F-4D97-AF65-F5344CB8AC3E}">
        <p14:creationId xmlns:p14="http://schemas.microsoft.com/office/powerpoint/2010/main" val="100202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4</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5</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6</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7</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8</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9</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10</a:t>
            </a:fld>
            <a:endParaRPr lang="en-US"/>
          </a:p>
        </p:txBody>
      </p:sp>
    </p:spTree>
    <p:extLst>
      <p:ext uri="{BB962C8B-B14F-4D97-AF65-F5344CB8AC3E}">
        <p14:creationId xmlns:p14="http://schemas.microsoft.com/office/powerpoint/2010/main" val="91598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12/01/2017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267200"/>
          </a:xfrm>
        </p:spPr>
        <p:txBody>
          <a:bodyPr>
            <a:normAutofit/>
          </a:bodyPr>
          <a:lstStyle/>
          <a:p>
            <a:pPr algn="ctr"/>
            <a:r>
              <a:rPr lang="en-US" sz="2400" smtClean="0">
                <a:solidFill>
                  <a:srgbClr val="FF0000"/>
                </a:solidFill>
                <a:latin typeface="Times New Roman" pitchFamily="18" charset="0"/>
                <a:cs typeface="Times New Roman" pitchFamily="18" charset="0"/>
              </a:rPr>
              <a:t>ĐẠI HỌC SƯ PHẠM KỸ THUẬT TP.HCM</a:t>
            </a:r>
            <a:br>
              <a:rPr lang="en-US" sz="2400" smtClean="0">
                <a:solidFill>
                  <a:srgbClr val="FF0000"/>
                </a:solidFill>
                <a:latin typeface="Times New Roman" pitchFamily="18" charset="0"/>
                <a:cs typeface="Times New Roman" pitchFamily="18" charset="0"/>
              </a:rPr>
            </a:br>
            <a:r>
              <a:rPr lang="en-US" sz="2400" smtClean="0">
                <a:solidFill>
                  <a:srgbClr val="FF0000"/>
                </a:solidFill>
                <a:latin typeface="Times New Roman" pitchFamily="18" charset="0"/>
                <a:cs typeface="Times New Roman" pitchFamily="18" charset="0"/>
              </a:rPr>
              <a:t>KHOA: CÔNG NGHỆ THÔNG TIN</a:t>
            </a:r>
            <a:br>
              <a:rPr lang="en-US" sz="2400" smtClean="0">
                <a:solidFill>
                  <a:srgbClr val="FF0000"/>
                </a:solidFill>
                <a:latin typeface="Times New Roman" pitchFamily="18" charset="0"/>
                <a:cs typeface="Times New Roman" pitchFamily="18" charset="0"/>
              </a:rPr>
            </a:br>
            <a:r>
              <a:rPr lang="en-US" sz="2400">
                <a:solidFill>
                  <a:srgbClr val="FF0000"/>
                </a:solidFill>
                <a:latin typeface="Times New Roman" pitchFamily="18" charset="0"/>
                <a:cs typeface="Times New Roman" pitchFamily="18" charset="0"/>
              </a:rPr>
              <a:t/>
            </a:r>
            <a:br>
              <a:rPr lang="en-US" sz="2400">
                <a:solidFill>
                  <a:srgbClr val="FF0000"/>
                </a:solidFill>
                <a:latin typeface="Times New Roman" pitchFamily="18" charset="0"/>
                <a:cs typeface="Times New Roman" pitchFamily="18" charset="0"/>
              </a:rPr>
            </a:br>
            <a:r>
              <a:rPr lang="en-US" sz="2400" smtClean="0">
                <a:solidFill>
                  <a:srgbClr val="FF0000"/>
                </a:solidFill>
                <a:latin typeface="Times New Roman" pitchFamily="18" charset="0"/>
                <a:cs typeface="Times New Roman" pitchFamily="18" charset="0"/>
              </a:rPr>
              <a:t>TIỂU LUẬN CHUYÊN NGÀNH</a:t>
            </a:r>
            <a:r>
              <a:rPr lang="en-US" sz="2400">
                <a:solidFill>
                  <a:srgbClr val="FF0000"/>
                </a:solidFill>
                <a:effectLst/>
                <a:latin typeface="Times New Roman" pitchFamily="18" charset="0"/>
                <a:cs typeface="Times New Roman" pitchFamily="18" charset="0"/>
              </a:rPr>
              <a:t/>
            </a:r>
            <a:br>
              <a:rPr lang="en-US" sz="2400">
                <a:solidFill>
                  <a:srgbClr val="FF0000"/>
                </a:solidFill>
                <a:effectLst/>
                <a:latin typeface="Times New Roman" pitchFamily="18" charset="0"/>
                <a:cs typeface="Times New Roman" pitchFamily="18" charset="0"/>
              </a:rPr>
            </a:br>
            <a:r>
              <a:rPr lang="en-US" sz="2400" smtClean="0">
                <a:solidFill>
                  <a:srgbClr val="FF0000"/>
                </a:solidFill>
                <a:effectLst/>
                <a:latin typeface="Times New Roman" pitchFamily="18" charset="0"/>
                <a:cs typeface="Times New Roman" pitchFamily="18" charset="0"/>
              </a:rPr>
              <a:t/>
            </a:r>
            <a:br>
              <a:rPr lang="en-US" sz="2400" smtClean="0">
                <a:solidFill>
                  <a:srgbClr val="FF0000"/>
                </a:solidFill>
                <a:effectLst/>
                <a:latin typeface="Times New Roman" pitchFamily="18" charset="0"/>
                <a:cs typeface="Times New Roman" pitchFamily="18" charset="0"/>
              </a:rPr>
            </a:br>
            <a:r>
              <a:rPr lang="vi-VN" sz="2400" i="1" u="sng" smtClean="0">
                <a:solidFill>
                  <a:srgbClr val="FF0000"/>
                </a:solidFill>
                <a:effectLst/>
                <a:latin typeface="Times New Roman" pitchFamily="18" charset="0"/>
                <a:cs typeface="Times New Roman" pitchFamily="18" charset="0"/>
              </a:rPr>
              <a:t>ĐỀ </a:t>
            </a:r>
            <a:r>
              <a:rPr lang="vi-VN" sz="2400" i="1" u="sng">
                <a:solidFill>
                  <a:srgbClr val="FF0000"/>
                </a:solidFill>
                <a:effectLst/>
                <a:latin typeface="Times New Roman" pitchFamily="18" charset="0"/>
                <a:cs typeface="Times New Roman" pitchFamily="18" charset="0"/>
              </a:rPr>
              <a:t>TÀI</a:t>
            </a:r>
            <a:r>
              <a:rPr lang="vi-VN"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Phát</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triển</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ứng</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dụng</a:t>
            </a:r>
            <a:r>
              <a:rPr lang="en-US" sz="2400">
                <a:solidFill>
                  <a:srgbClr val="FF0000"/>
                </a:solidFill>
                <a:effectLst/>
                <a:latin typeface="Times New Roman" pitchFamily="18" charset="0"/>
                <a:cs typeface="Times New Roman" pitchFamily="18" charset="0"/>
              </a:rPr>
              <a:t> Game </a:t>
            </a:r>
            <a:br>
              <a:rPr lang="en-US" sz="2400">
                <a:solidFill>
                  <a:srgbClr val="FF0000"/>
                </a:solidFill>
                <a:effectLst/>
                <a:latin typeface="Times New Roman" pitchFamily="18" charset="0"/>
                <a:cs typeface="Times New Roman" pitchFamily="18" charset="0"/>
              </a:rPr>
            </a:br>
            <a:r>
              <a:rPr lang="en-US" sz="2400" err="1">
                <a:solidFill>
                  <a:srgbClr val="FF0000"/>
                </a:solidFill>
                <a:effectLst/>
                <a:latin typeface="Times New Roman" pitchFamily="18" charset="0"/>
                <a:cs typeface="Times New Roman" pitchFamily="18" charset="0"/>
              </a:rPr>
              <a:t>sử</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dụng</a:t>
            </a:r>
            <a:r>
              <a:rPr lang="en-US" sz="2400">
                <a:solidFill>
                  <a:srgbClr val="FF0000"/>
                </a:solidFill>
                <a:effectLst/>
                <a:latin typeface="Times New Roman" pitchFamily="18" charset="0"/>
                <a:cs typeface="Times New Roman" pitchFamily="18" charset="0"/>
              </a:rPr>
              <a:t> Unity Framework</a:t>
            </a:r>
            <a:br>
              <a:rPr lang="en-US" sz="2400">
                <a:solidFill>
                  <a:srgbClr val="FF0000"/>
                </a:solidFill>
                <a:effectLst/>
                <a:latin typeface="Times New Roman" pitchFamily="18" charset="0"/>
                <a:cs typeface="Times New Roman" pitchFamily="18" charset="0"/>
              </a:rPr>
            </a:br>
            <a:r>
              <a:rPr lang="en-US" sz="2400">
                <a:solidFill>
                  <a:srgbClr val="FF0000"/>
                </a:solidFill>
                <a:effectLst/>
                <a:latin typeface="Times New Roman" pitchFamily="18" charset="0"/>
                <a:cs typeface="Times New Roman" pitchFamily="18" charset="0"/>
              </a:rPr>
              <a:t> </a:t>
            </a:r>
            <a:br>
              <a:rPr lang="en-US" sz="2400">
                <a:solidFill>
                  <a:srgbClr val="FF0000"/>
                </a:solidFill>
                <a:effectLst/>
                <a:latin typeface="Times New Roman" pitchFamily="18" charset="0"/>
                <a:cs typeface="Times New Roman" pitchFamily="18" charset="0"/>
              </a:rPr>
            </a:br>
            <a:r>
              <a:rPr lang="en-US" sz="2400">
                <a:solidFill>
                  <a:srgbClr val="FF0000"/>
                </a:solidFill>
                <a:effectLst/>
                <a:latin typeface="Times New Roman" pitchFamily="18" charset="0"/>
                <a:cs typeface="Times New Roman" pitchFamily="18" charset="0"/>
              </a:rPr>
              <a:t> </a:t>
            </a:r>
            <a:br>
              <a:rPr lang="en-US" sz="2400">
                <a:solidFill>
                  <a:srgbClr val="FF0000"/>
                </a:solidFill>
                <a:effectLst/>
                <a:latin typeface="Times New Roman" pitchFamily="18" charset="0"/>
                <a:cs typeface="Times New Roman" pitchFamily="18" charset="0"/>
              </a:rPr>
            </a:br>
            <a:r>
              <a:rPr lang="en-US" sz="2400">
                <a:solidFill>
                  <a:srgbClr val="FF0000"/>
                </a:solidFill>
                <a:effectLst/>
                <a:latin typeface="Times New Roman" pitchFamily="18" charset="0"/>
                <a:cs typeface="Times New Roman" pitchFamily="18" charset="0"/>
              </a:rPr>
              <a:t>	</a:t>
            </a:r>
            <a:r>
              <a:rPr lang="vi-VN" sz="2400">
                <a:solidFill>
                  <a:schemeClr val="tx1"/>
                </a:solidFill>
                <a:effectLst/>
                <a:latin typeface="Times New Roman" pitchFamily="18" charset="0"/>
                <a:cs typeface="Times New Roman" pitchFamily="18" charset="0"/>
              </a:rPr>
              <a:t>Giảng viên hướng dẫn </a:t>
            </a:r>
            <a:r>
              <a:rPr lang="en-US" sz="2400">
                <a:solidFill>
                  <a:schemeClr val="tx1"/>
                </a:solidFill>
                <a:effectLst/>
                <a:latin typeface="Times New Roman" pitchFamily="18" charset="0"/>
                <a:cs typeface="Times New Roman" pitchFamily="18" charset="0"/>
              </a:rPr>
              <a:t>: </a:t>
            </a:r>
            <a:r>
              <a:rPr lang="en-US" sz="2400" err="1">
                <a:solidFill>
                  <a:schemeClr val="tx1"/>
                </a:solidFill>
                <a:effectLst/>
                <a:latin typeface="Times New Roman" pitchFamily="18" charset="0"/>
                <a:cs typeface="Times New Roman" pitchFamily="18" charset="0"/>
              </a:rPr>
              <a:t>Ths</a:t>
            </a:r>
            <a:r>
              <a:rPr lang="en-US" sz="2400">
                <a:solidFill>
                  <a:schemeClr val="tx1"/>
                </a:solidFill>
                <a:effectLst/>
                <a:latin typeface="Times New Roman" pitchFamily="18" charset="0"/>
                <a:cs typeface="Times New Roman" pitchFamily="18" charset="0"/>
              </a:rPr>
              <a:t>. LÊ VĂN VINH</a:t>
            </a:r>
          </a:p>
        </p:txBody>
      </p:sp>
      <p:sp>
        <p:nvSpPr>
          <p:cNvPr id="3" name="Subtitle 2"/>
          <p:cNvSpPr>
            <a:spLocks noGrp="1"/>
          </p:cNvSpPr>
          <p:nvPr>
            <p:ph idx="1"/>
          </p:nvPr>
        </p:nvSpPr>
        <p:spPr>
          <a:xfrm>
            <a:off x="3955473" y="4572000"/>
            <a:ext cx="5181600" cy="1676400"/>
          </a:xfrm>
        </p:spPr>
        <p:txBody>
          <a:bodyPr>
            <a:noAutofit/>
          </a:bodyPr>
          <a:lstStyle/>
          <a:p>
            <a:pPr marL="0" indent="0" algn="just">
              <a:buNone/>
            </a:pPr>
            <a:r>
              <a:rPr lang="en-US" sz="2400" err="1" smtClean="0">
                <a:solidFill>
                  <a:schemeClr val="tx1"/>
                </a:solidFill>
                <a:latin typeface="Times New Roman" pitchFamily="18" charset="0"/>
                <a:cs typeface="Times New Roman" pitchFamily="18" charset="0"/>
              </a:rPr>
              <a:t>Các</a:t>
            </a:r>
            <a:r>
              <a:rPr lang="en-US" sz="2400" smtClean="0">
                <a:solidFill>
                  <a:schemeClr val="tx1"/>
                </a:solidFill>
                <a:latin typeface="Times New Roman" pitchFamily="18" charset="0"/>
                <a:cs typeface="Times New Roman" pitchFamily="18" charset="0"/>
              </a:rPr>
              <a:t> </a:t>
            </a:r>
            <a:r>
              <a:rPr lang="en-US" sz="2400" err="1">
                <a:solidFill>
                  <a:schemeClr val="tx1"/>
                </a:solidFill>
                <a:latin typeface="Times New Roman" pitchFamily="18" charset="0"/>
                <a:cs typeface="Times New Roman" pitchFamily="18" charset="0"/>
              </a:rPr>
              <a:t>thành</a:t>
            </a:r>
            <a:r>
              <a:rPr lang="en-US" sz="2400">
                <a:solidFill>
                  <a:schemeClr val="tx1"/>
                </a:solidFill>
                <a:latin typeface="Times New Roman" pitchFamily="18" charset="0"/>
                <a:cs typeface="Times New Roman" pitchFamily="18" charset="0"/>
              </a:rPr>
              <a:t> </a:t>
            </a:r>
            <a:r>
              <a:rPr lang="en-US" sz="2400" err="1">
                <a:solidFill>
                  <a:schemeClr val="tx1"/>
                </a:solidFill>
                <a:latin typeface="Times New Roman" pitchFamily="18" charset="0"/>
                <a:cs typeface="Times New Roman" pitchFamily="18" charset="0"/>
              </a:rPr>
              <a:t>viên</a:t>
            </a:r>
            <a:r>
              <a:rPr lang="en-US" sz="2400">
                <a:solidFill>
                  <a:schemeClr val="tx1"/>
                </a:solidFill>
                <a:latin typeface="Times New Roman" pitchFamily="18" charset="0"/>
                <a:cs typeface="Times New Roman" pitchFamily="18" charset="0"/>
              </a:rPr>
              <a:t> </a:t>
            </a:r>
            <a:r>
              <a:rPr lang="en-US" sz="2400" err="1">
                <a:solidFill>
                  <a:schemeClr val="tx1"/>
                </a:solidFill>
                <a:latin typeface="Times New Roman" pitchFamily="18" charset="0"/>
                <a:cs typeface="Times New Roman" pitchFamily="18" charset="0"/>
              </a:rPr>
              <a:t>trong</a:t>
            </a:r>
            <a:r>
              <a:rPr lang="en-US" sz="2400">
                <a:solidFill>
                  <a:schemeClr val="tx1"/>
                </a:solidFill>
                <a:latin typeface="Times New Roman" pitchFamily="18" charset="0"/>
                <a:cs typeface="Times New Roman" pitchFamily="18" charset="0"/>
              </a:rPr>
              <a:t> </a:t>
            </a:r>
            <a:r>
              <a:rPr lang="en-US" sz="2400" err="1" smtClean="0">
                <a:solidFill>
                  <a:schemeClr val="tx1"/>
                </a:solidFill>
                <a:latin typeface="Times New Roman" pitchFamily="18" charset="0"/>
                <a:cs typeface="Times New Roman" pitchFamily="18" charset="0"/>
              </a:rPr>
              <a:t>nhóm</a:t>
            </a:r>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0" indent="0" algn="just">
              <a:buNone/>
            </a:pPr>
            <a:r>
              <a:rPr lang="en-US" sz="2400" smtClean="0">
                <a:latin typeface="Times New Roman" pitchFamily="18" charset="0"/>
                <a:cs typeface="Times New Roman" pitchFamily="18" charset="0"/>
              </a:rPr>
              <a:t>HUỲNH </a:t>
            </a:r>
            <a:r>
              <a:rPr lang="en-US" sz="2400">
                <a:latin typeface="Times New Roman" pitchFamily="18" charset="0"/>
                <a:cs typeface="Times New Roman" pitchFamily="18" charset="0"/>
              </a:rPr>
              <a:t>THANH TUẤN	</a:t>
            </a:r>
            <a:r>
              <a:rPr lang="en-US" sz="2400" smtClean="0">
                <a:latin typeface="Times New Roman" pitchFamily="18" charset="0"/>
                <a:cs typeface="Times New Roman" pitchFamily="18" charset="0"/>
              </a:rPr>
              <a:t>12110221</a:t>
            </a:r>
          </a:p>
          <a:p>
            <a:pPr marL="0" indent="0" algn="just">
              <a:buNone/>
            </a:pPr>
            <a:r>
              <a:rPr lang="en-US" sz="2400" smtClean="0">
                <a:latin typeface="Times New Roman" pitchFamily="18" charset="0"/>
                <a:cs typeface="Times New Roman" pitchFamily="18" charset="0"/>
              </a:rPr>
              <a:t>NGUYỄN HIỆP 		12110052</a:t>
            </a:r>
          </a:p>
          <a:p>
            <a:pPr marL="0" lvl="0" indent="0" algn="l">
              <a:buNone/>
            </a:pPr>
            <a:r>
              <a:rPr lang="en-US" sz="2400" smtClean="0">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algn="l"/>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57090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IV. Cài Đặt, Kiểm Thử.</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1.Cài Đặt.</a:t>
            </a:r>
          </a:p>
          <a:p>
            <a:pPr marL="0" indent="0">
              <a:buNone/>
            </a:pPr>
            <a:r>
              <a:rPr lang="en-US" sz="2000" b="1" smtClean="0">
                <a:latin typeface="Times New Roman" pitchFamily="18" charset="0"/>
                <a:cs typeface="Times New Roman" pitchFamily="18" charset="0"/>
              </a:rPr>
              <a:t>- Hệ </a:t>
            </a:r>
            <a:r>
              <a:rPr lang="en-US" sz="2000" b="1">
                <a:latin typeface="Times New Roman" pitchFamily="18" charset="0"/>
                <a:cs typeface="Times New Roman" pitchFamily="18" charset="0"/>
              </a:rPr>
              <a:t>điều hành</a:t>
            </a:r>
            <a:r>
              <a:rPr lang="en-US" sz="2000">
                <a:latin typeface="Times New Roman" pitchFamily="18" charset="0"/>
                <a:cs typeface="Times New Roman" pitchFamily="18" charset="0"/>
              </a:rPr>
              <a:t> : Windows </a:t>
            </a:r>
            <a:r>
              <a:rPr lang="en-US" sz="2000" smtClean="0">
                <a:latin typeface="Times New Roman" pitchFamily="18" charset="0"/>
                <a:cs typeface="Times New Roman" pitchFamily="18" charset="0"/>
              </a:rPr>
              <a:t>7, </a:t>
            </a:r>
            <a:r>
              <a:rPr lang="en-US" sz="2000">
                <a:latin typeface="Times New Roman" pitchFamily="18" charset="0"/>
                <a:cs typeface="Times New Roman" pitchFamily="18" charset="0"/>
              </a:rPr>
              <a:t>8, 10; Mac OS X 10.8+</a:t>
            </a:r>
            <a:endParaRPr lang="en-US" sz="2000" b="1" u="sng" smtClean="0">
              <a:latin typeface="Times New Roman" pitchFamily="18" charset="0"/>
              <a:cs typeface="Times New Roman" pitchFamily="18" charset="0"/>
            </a:endParaRPr>
          </a:p>
          <a:p>
            <a:pPr marL="0" indent="0">
              <a:buNone/>
            </a:pPr>
            <a:r>
              <a:rPr lang="en-US" sz="2000" b="1" smtClean="0">
                <a:latin typeface="Times New Roman" pitchFamily="18" charset="0"/>
                <a:cs typeface="Times New Roman" pitchFamily="18" charset="0"/>
              </a:rPr>
              <a:t>- GPU</a:t>
            </a:r>
            <a:r>
              <a:rPr lang="en-US" sz="2000">
                <a:latin typeface="Times New Roman" pitchFamily="18" charset="0"/>
                <a:cs typeface="Times New Roman" pitchFamily="18" charset="0"/>
              </a:rPr>
              <a:t> : card đồ họa DirectX 9 với các tính năng (Shader model 2.0) hoặc DX11</a:t>
            </a:r>
            <a:endParaRPr lang="en-US" sz="2000" b="1" u="sng" smtClean="0">
              <a:latin typeface="Times New Roman" pitchFamily="18" charset="0"/>
              <a:cs typeface="Times New Roman" pitchFamily="18" charset="0"/>
            </a:endParaRPr>
          </a:p>
          <a:p>
            <a:pPr marL="0" indent="0">
              <a:buNone/>
            </a:pPr>
            <a:r>
              <a:rPr lang="en-US" sz="2000" b="1" smtClean="0">
                <a:latin typeface="Times New Roman" pitchFamily="18" charset="0"/>
                <a:cs typeface="Times New Roman" pitchFamily="18" charset="0"/>
              </a:rPr>
              <a:t>- Yêu cầu bổ sung với nền tảng Window: </a:t>
            </a:r>
            <a:r>
              <a:rPr lang="en-US" sz="2000" smtClean="0">
                <a:latin typeface="Times New Roman" pitchFamily="18" charset="0"/>
                <a:cs typeface="Times New Roman" pitchFamily="18" charset="0"/>
              </a:rPr>
              <a:t>Visual Studio 2012+ </a:t>
            </a:r>
            <a:r>
              <a:rPr lang="en-US" sz="2000">
                <a:latin typeface="Times New Roman" pitchFamily="18" charset="0"/>
                <a:cs typeface="Times New Roman" pitchFamily="18" charset="0"/>
              </a:rPr>
              <a:t>, bộ phát triển thích </a:t>
            </a:r>
            <a:r>
              <a:rPr lang="en-US" sz="2000" smtClean="0">
                <a:latin typeface="Times New Roman" pitchFamily="18" charset="0"/>
                <a:cs typeface="Times New Roman" pitchFamily="18" charset="0"/>
              </a:rPr>
              <a:t>nghi.</a:t>
            </a:r>
          </a:p>
          <a:p>
            <a:pPr marL="0" indent="0">
              <a:buNone/>
            </a:pPr>
            <a:r>
              <a:rPr lang="en-US" sz="2000" b="1" u="sng" smtClean="0">
                <a:latin typeface="Times New Roman" pitchFamily="18" charset="0"/>
                <a:cs typeface="Times New Roman" pitchFamily="18" charset="0"/>
              </a:rPr>
              <a:t>2. Kiểm Thử.</a:t>
            </a:r>
            <a:endParaRPr lang="en-US" sz="2000" b="1" smtClean="0">
              <a:latin typeface="Times New Roman" pitchFamily="18" charset="0"/>
              <a:cs typeface="Times New Roman" pitchFamily="18" charset="0"/>
            </a:endParaRPr>
          </a:p>
          <a:p>
            <a:pPr>
              <a:buFontTx/>
              <a:buChar char="-"/>
            </a:pPr>
            <a:r>
              <a:rPr lang="en-US" sz="2000" smtClean="0">
                <a:latin typeface="Times New Roman" pitchFamily="18" charset="0"/>
                <a:cs typeface="Times New Roman" pitchFamily="18" charset="0"/>
              </a:rPr>
              <a:t>Test </a:t>
            </a:r>
            <a:r>
              <a:rPr lang="en-US" sz="2000">
                <a:latin typeface="Times New Roman" pitchFamily="18" charset="0"/>
                <a:cs typeface="Times New Roman" pitchFamily="18" charset="0"/>
              </a:rPr>
              <a:t>case với chế độ chơi game “Play</a:t>
            </a:r>
            <a:r>
              <a:rPr lang="en-US" sz="2000" smtClean="0">
                <a:latin typeface="Times New Roman" pitchFamily="18" charset="0"/>
                <a:cs typeface="Times New Roman" pitchFamily="18" charset="0"/>
              </a:rPr>
              <a:t>”.</a:t>
            </a:r>
          </a:p>
          <a:p>
            <a:pPr>
              <a:buFontTx/>
              <a:buChar char="-"/>
            </a:pPr>
            <a:r>
              <a:rPr lang="en-US" sz="2000" smtClean="0">
                <a:latin typeface="Times New Roman" pitchFamily="18" charset="0"/>
                <a:cs typeface="Times New Roman" pitchFamily="18" charset="0"/>
              </a:rPr>
              <a:t>Test </a:t>
            </a:r>
            <a:r>
              <a:rPr lang="en-US" sz="2000">
                <a:latin typeface="Times New Roman" pitchFamily="18" charset="0"/>
                <a:cs typeface="Times New Roman" pitchFamily="18" charset="0"/>
              </a:rPr>
              <a:t>case với chế độ chơi game “Play Special”.</a:t>
            </a:r>
            <a:endParaRPr lang="en-US" sz="2000" i="1">
              <a:latin typeface="Times New Roman" pitchFamily="18" charset="0"/>
              <a:cs typeface="Times New Roman" pitchFamily="18" charset="0"/>
            </a:endParaRPr>
          </a:p>
          <a:p>
            <a:pPr>
              <a:buFontTx/>
              <a:buChar char="-"/>
            </a:pPr>
            <a:r>
              <a:rPr lang="en-US" sz="2000">
                <a:latin typeface="Times New Roman" pitchFamily="18" charset="0"/>
                <a:cs typeface="Times New Roman" pitchFamily="18" charset="0"/>
              </a:rPr>
              <a:t>Test </a:t>
            </a:r>
            <a:r>
              <a:rPr lang="en-US" sz="2000" smtClean="0">
                <a:latin typeface="Times New Roman" pitchFamily="18" charset="0"/>
                <a:cs typeface="Times New Roman" pitchFamily="18" charset="0"/>
              </a:rPr>
              <a:t>case </a:t>
            </a:r>
            <a:r>
              <a:rPr lang="en-US" sz="2000">
                <a:latin typeface="Times New Roman" pitchFamily="18" charset="0"/>
                <a:cs typeface="Times New Roman" pitchFamily="18" charset="0"/>
              </a:rPr>
              <a:t>với </a:t>
            </a:r>
            <a:r>
              <a:rPr lang="en-US" sz="2000" smtClean="0">
                <a:latin typeface="Times New Roman" pitchFamily="18" charset="0"/>
                <a:cs typeface="Times New Roman" pitchFamily="18" charset="0"/>
              </a:rPr>
              <a:t> xem bảng xếp hạng “High Score”.</a:t>
            </a:r>
          </a:p>
          <a:p>
            <a:pPr>
              <a:buFontTx/>
              <a:buChar char="-"/>
            </a:pPr>
            <a:r>
              <a:rPr lang="en-US" sz="2000" smtClean="0">
                <a:latin typeface="Times New Roman" pitchFamily="18" charset="0"/>
                <a:cs typeface="Times New Roman" pitchFamily="18" charset="0"/>
              </a:rPr>
              <a:t>Test case </a:t>
            </a:r>
            <a:r>
              <a:rPr lang="en-US" sz="2000">
                <a:latin typeface="Times New Roman" pitchFamily="18" charset="0"/>
                <a:cs typeface="Times New Roman" pitchFamily="18" charset="0"/>
              </a:rPr>
              <a:t>với Màn hình chọn độ khó chế độ “Special</a:t>
            </a:r>
            <a:r>
              <a:rPr lang="en-US" sz="2000" smtClean="0">
                <a:latin typeface="Times New Roman" pitchFamily="18" charset="0"/>
                <a:cs typeface="Times New Roman" pitchFamily="18" charset="0"/>
              </a:rPr>
              <a:t>”.</a:t>
            </a:r>
          </a:p>
          <a:p>
            <a:pPr>
              <a:buFontTx/>
              <a:buChar char="-"/>
            </a:pPr>
            <a:r>
              <a:rPr lang="en-US" sz="2000">
                <a:latin typeface="Times New Roman" pitchFamily="18" charset="0"/>
                <a:cs typeface="Times New Roman" pitchFamily="18" charset="0"/>
              </a:rPr>
              <a:t>Test case với Màn hình hiển thị Video “Special”.</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val="2631406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C. Phần Kết Luận.</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228600" y="1295400"/>
            <a:ext cx="8229600" cy="4953000"/>
          </a:xfrm>
        </p:spPr>
        <p:txBody>
          <a:bodyPr>
            <a:noAutofit/>
          </a:bodyPr>
          <a:lstStyle/>
          <a:p>
            <a:r>
              <a:rPr lang="en-US" sz="2000">
                <a:latin typeface="Times New Roman" pitchFamily="18" charset="0"/>
                <a:cs typeface="Times New Roman" pitchFamily="18" charset="0"/>
              </a:rPr>
              <a:t>Như vậy </a:t>
            </a:r>
            <a:r>
              <a:rPr lang="en-US" sz="2000" smtClean="0">
                <a:latin typeface="Times New Roman" pitchFamily="18" charset="0"/>
                <a:cs typeface="Times New Roman" pitchFamily="18" charset="0"/>
              </a:rPr>
              <a:t>em đã </a:t>
            </a:r>
            <a:r>
              <a:rPr lang="en-US" sz="2000">
                <a:latin typeface="Times New Roman" pitchFamily="18" charset="0"/>
                <a:cs typeface="Times New Roman" pitchFamily="18" charset="0"/>
              </a:rPr>
              <a:t>hoàn thành mục tiêu ban đầu là xây dựng game 2048 và phát triển thêm các tính </a:t>
            </a:r>
            <a:r>
              <a:rPr lang="en-US" sz="2000" smtClean="0">
                <a:latin typeface="Times New Roman" pitchFamily="18" charset="0"/>
                <a:cs typeface="Times New Roman" pitchFamily="18" charset="0"/>
              </a:rPr>
              <a:t>năng: </a:t>
            </a:r>
            <a:r>
              <a:rPr lang="en-US" sz="2000">
                <a:latin typeface="Times New Roman" pitchFamily="18" charset="0"/>
                <a:cs typeface="Times New Roman" pitchFamily="18" charset="0"/>
              </a:rPr>
              <a:t>Lưu tên, điểm, xem bảng xếp hạng và đặc biệt là thêm một loại hình chơi mới cho game 2048 với GameEngine Unity</a:t>
            </a:r>
            <a:r>
              <a:rPr lang="en-US" sz="2000" smtClean="0">
                <a:latin typeface="Times New Roman" pitchFamily="18" charset="0"/>
                <a:cs typeface="Times New Roman" pitchFamily="18" charset="0"/>
              </a:rPr>
              <a:t>.</a:t>
            </a:r>
          </a:p>
          <a:p>
            <a:endParaRPr lang="en-US" sz="2000">
              <a:latin typeface="Times New Roman" pitchFamily="18" charset="0"/>
              <a:cs typeface="Times New Roman" pitchFamily="18" charset="0"/>
            </a:endParaRPr>
          </a:p>
          <a:p>
            <a:pPr lvl="0"/>
            <a:r>
              <a:rPr lang="en-US" sz="2000">
                <a:latin typeface="Times New Roman" pitchFamily="18" charset="0"/>
                <a:cs typeface="Times New Roman" pitchFamily="18" charset="0"/>
              </a:rPr>
              <a:t>Phát triển game 2048 với cách chơi mới cùng với nhiều tính năng mới đã giúp cho game thêm phần phong phú và hấp dẫn</a:t>
            </a:r>
            <a:r>
              <a:rPr lang="en-US" sz="2000" smtClean="0">
                <a:latin typeface="Times New Roman" pitchFamily="18" charset="0"/>
                <a:cs typeface="Times New Roman" pitchFamily="18" charset="0"/>
              </a:rPr>
              <a:t>.</a:t>
            </a:r>
          </a:p>
          <a:p>
            <a:pPr marL="0" lvl="0" indent="0">
              <a:buNone/>
            </a:pPr>
            <a:endParaRPr lang="en-US" sz="2000">
              <a:latin typeface="Times New Roman" pitchFamily="18" charset="0"/>
              <a:cs typeface="Times New Roman" pitchFamily="18" charset="0"/>
            </a:endParaRPr>
          </a:p>
          <a:p>
            <a:pPr lvl="0"/>
            <a:r>
              <a:rPr lang="en-US" sz="2000">
                <a:latin typeface="Times New Roman" pitchFamily="18" charset="0"/>
                <a:cs typeface="Times New Roman" pitchFamily="18" charset="0"/>
              </a:rPr>
              <a:t>Với phần mềm lập trình đa nền tảng Unity có thể dễ dàng lập trình và build ra trên nhiều </a:t>
            </a:r>
            <a:r>
              <a:rPr lang="en-US" sz="2000" smtClean="0">
                <a:latin typeface="Times New Roman" pitchFamily="18" charset="0"/>
                <a:cs typeface="Times New Roman" pitchFamily="18" charset="0"/>
              </a:rPr>
              <a:t>nền tảng khác </a:t>
            </a:r>
            <a:r>
              <a:rPr lang="en-US" sz="2000">
                <a:latin typeface="Times New Roman" pitchFamily="18" charset="0"/>
                <a:cs typeface="Times New Roman" pitchFamily="18" charset="0"/>
              </a:rPr>
              <a:t>nhau. Có thể thấy tiềm năng lập trình game hay ứng dụng trên unity rất lớn và dễ dàng cho lập trình viên phát triển một game theo trí tưởng tượng của mình</a:t>
            </a:r>
            <a:r>
              <a:rPr lang="en-US" sz="2000" smtClean="0">
                <a:latin typeface="Times New Roman" pitchFamily="18" charset="0"/>
                <a:cs typeface="Times New Roman" pitchFamily="18" charset="0"/>
              </a:rPr>
              <a:t>.</a:t>
            </a:r>
          </a:p>
          <a:p>
            <a:pPr lvl="0"/>
            <a:endParaRPr lang="en-US" sz="2000">
              <a:latin typeface="Times New Roman" pitchFamily="18" charset="0"/>
              <a:cs typeface="Times New Roman" pitchFamily="18" charset="0"/>
            </a:endParaRPr>
          </a:p>
          <a:p>
            <a:pPr lvl="0"/>
            <a:r>
              <a:rPr lang="en-US" sz="2000">
                <a:latin typeface="Times New Roman" pitchFamily="18" charset="0"/>
                <a:cs typeface="Times New Roman" pitchFamily="18" charset="0"/>
              </a:rPr>
              <a:t>Unity hứa hẹn là một phần mềm lập trình game cho nhiều lập trình viên tương lai, góp phần tạo tiền đề tích cực thúc đẩy sự phát triển của nền công nghiệp Game nước nhà trong tương lai.</a:t>
            </a:r>
          </a:p>
          <a:p>
            <a:pPr marL="0" indent="0">
              <a:buNone/>
            </a:pP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val="3748795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endParaRPr lang="en-US" sz="280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82" y="0"/>
            <a:ext cx="9164782" cy="6858000"/>
          </a:xfrm>
        </p:spPr>
      </p:pic>
    </p:spTree>
    <p:extLst>
      <p:ext uri="{BB962C8B-B14F-4D97-AF65-F5344CB8AC3E}">
        <p14:creationId xmlns:p14="http://schemas.microsoft.com/office/powerpoint/2010/main" val="147584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457200"/>
          </a:xfrm>
        </p:spPr>
        <p:txBody>
          <a:bodyPr>
            <a:normAutofit fontScale="90000"/>
          </a:bodyPr>
          <a:lstStyle/>
          <a:p>
            <a:r>
              <a:rPr lang="en-US" sz="2800" b="1" u="sng" smtClean="0"/>
              <a:t>Cấu Trúc </a:t>
            </a:r>
            <a:r>
              <a:rPr lang="en-US" sz="2800" b="1" u="sng" smtClean="0"/>
              <a:t>Tiểu Luận</a:t>
            </a:r>
            <a:endParaRPr lang="en-US" sz="2800" b="1" u="sng">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229600" cy="4953000"/>
          </a:xfrm>
        </p:spPr>
        <p:txBody>
          <a:bodyPr>
            <a:noAutofit/>
          </a:bodyPr>
          <a:lstStyle/>
          <a:p>
            <a:pPr marL="0" indent="0">
              <a:buNone/>
            </a:pPr>
            <a:endParaRPr lang="en-US" sz="2400" b="1" spc="100" smtClean="0">
              <a:latin typeface="Times New Roman" pitchFamily="18" charset="0"/>
              <a:cs typeface="Times New Roman" pitchFamily="18" charset="0"/>
            </a:endParaRPr>
          </a:p>
          <a:p>
            <a:pPr marL="0" indent="0">
              <a:buNone/>
            </a:pPr>
            <a:r>
              <a:rPr lang="vi-VN" sz="2400" spc="100" smtClean="0">
                <a:latin typeface="Times New Roman" pitchFamily="18" charset="0"/>
                <a:cs typeface="Times New Roman" pitchFamily="18" charset="0"/>
              </a:rPr>
              <a:t>Gồm </a:t>
            </a:r>
            <a:r>
              <a:rPr lang="vi-VN" sz="2400" spc="100">
                <a:latin typeface="Times New Roman" pitchFamily="18" charset="0"/>
                <a:cs typeface="Times New Roman" pitchFamily="18" charset="0"/>
              </a:rPr>
              <a:t>3 </a:t>
            </a:r>
            <a:r>
              <a:rPr lang="vi-VN" sz="2400" spc="100" smtClean="0">
                <a:latin typeface="Times New Roman" pitchFamily="18" charset="0"/>
                <a:cs typeface="Times New Roman" pitchFamily="18" charset="0"/>
              </a:rPr>
              <a:t>Phần</a:t>
            </a:r>
            <a:r>
              <a:rPr lang="en-US" sz="2400" spc="100" smtClean="0">
                <a:latin typeface="Times New Roman" pitchFamily="18" charset="0"/>
                <a:cs typeface="Times New Roman" pitchFamily="18" charset="0"/>
              </a:rPr>
              <a:t>:</a:t>
            </a:r>
            <a:endParaRPr lang="en-US" sz="2400" spc="100">
              <a:latin typeface="Times New Roman" pitchFamily="18" charset="0"/>
              <a:cs typeface="Times New Roman" pitchFamily="18" charset="0"/>
            </a:endParaRPr>
          </a:p>
          <a:p>
            <a:pPr marL="0" indent="0">
              <a:buNone/>
            </a:pPr>
            <a:r>
              <a:rPr lang="vi-VN" sz="2400" b="1" spc="100" smtClean="0">
                <a:latin typeface="Times New Roman" pitchFamily="18" charset="0"/>
                <a:cs typeface="Times New Roman" pitchFamily="18" charset="0"/>
              </a:rPr>
              <a:t>- </a:t>
            </a:r>
            <a:r>
              <a:rPr lang="vi-VN" sz="2400" b="1" spc="100">
                <a:latin typeface="Times New Roman" pitchFamily="18" charset="0"/>
                <a:cs typeface="Times New Roman" pitchFamily="18" charset="0"/>
              </a:rPr>
              <a:t>PHẦN MỞ ĐẦU</a:t>
            </a:r>
            <a:br>
              <a:rPr lang="vi-VN" sz="2400" b="1" spc="100">
                <a:latin typeface="Times New Roman" pitchFamily="18" charset="0"/>
                <a:cs typeface="Times New Roman" pitchFamily="18" charset="0"/>
              </a:rPr>
            </a:br>
            <a:r>
              <a:rPr lang="vi-VN" sz="2400" b="1" spc="100">
                <a:latin typeface="Times New Roman" pitchFamily="18" charset="0"/>
                <a:cs typeface="Times New Roman" pitchFamily="18" charset="0"/>
              </a:rPr>
              <a:t>- PHẦN NỘI DUNG:</a:t>
            </a:r>
            <a:r>
              <a:rPr lang="vi-VN" sz="2400" spc="100">
                <a:latin typeface="Times New Roman" pitchFamily="18" charset="0"/>
                <a:cs typeface="Times New Roman" pitchFamily="18" charset="0"/>
              </a:rPr>
              <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 Giới Thiệu Về Unity.</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II. Khảo Sát Hiện Trạng và Phân tích yêu cầu.</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III. Thiết Kế</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IV. Cài đặt và Kiểm Thử.</a:t>
            </a:r>
            <a:br>
              <a:rPr lang="vi-VN" sz="2400" spc="100">
                <a:latin typeface="Times New Roman" pitchFamily="18" charset="0"/>
                <a:cs typeface="Times New Roman" pitchFamily="18" charset="0"/>
              </a:rPr>
            </a:br>
            <a:r>
              <a:rPr lang="vi-VN" sz="2400" b="1" spc="100">
                <a:latin typeface="Times New Roman" pitchFamily="18" charset="0"/>
                <a:cs typeface="Times New Roman" pitchFamily="18" charset="0"/>
              </a:rPr>
              <a:t>- PHẦN KẾT </a:t>
            </a:r>
            <a:r>
              <a:rPr lang="vi-VN" sz="2400" b="1" spc="100" smtClean="0">
                <a:latin typeface="Times New Roman" pitchFamily="18" charset="0"/>
                <a:cs typeface="Times New Roman" pitchFamily="18" charset="0"/>
              </a:rPr>
              <a:t>LUẬN</a:t>
            </a:r>
            <a:r>
              <a:rPr lang="en-US" sz="2400" b="1" spc="100" smtClean="0">
                <a:latin typeface="Times New Roman" pitchFamily="18" charset="0"/>
                <a:cs typeface="Times New Roman" pitchFamily="18" charset="0"/>
              </a:rPr>
              <a:t>.</a:t>
            </a:r>
            <a:endParaRPr lang="en-US" sz="2400" b="1" i="1" spc="100">
              <a:latin typeface="Times New Roman" pitchFamily="18" charset="0"/>
              <a:cs typeface="Times New Roman" pitchFamily="18" charset="0"/>
            </a:endParaRPr>
          </a:p>
        </p:txBody>
      </p:sp>
    </p:spTree>
    <p:extLst>
      <p:ext uri="{BB962C8B-B14F-4D97-AF65-F5344CB8AC3E}">
        <p14:creationId xmlns:p14="http://schemas.microsoft.com/office/powerpoint/2010/main" val="645181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1371600"/>
            <a:ext cx="8382000" cy="4267200"/>
          </a:xfrm>
        </p:spPr>
        <p:txBody>
          <a:bodyPr>
            <a:noAutofit/>
          </a:bodyPr>
          <a:lstStyle/>
          <a:p>
            <a:pPr marL="0" indent="0">
              <a:buNone/>
            </a:pPr>
            <a:r>
              <a:rPr lang="vi-VN" sz="2000" smtClean="0"/>
              <a:t>- </a:t>
            </a:r>
            <a:r>
              <a:rPr lang="vi-VN" sz="2000" b="1" smtClean="0"/>
              <a:t>Nội </a:t>
            </a:r>
            <a:r>
              <a:rPr lang="vi-VN" sz="2000" b="1"/>
              <a:t>dung: </a:t>
            </a:r>
            <a:r>
              <a:rPr lang="vi-VN" sz="2000"/>
              <a:t>Đề tài này thuộc hướng tìm hiểu công nghệ từ đó xây dựng ứng dụng.</a:t>
            </a:r>
            <a:br>
              <a:rPr lang="vi-VN" sz="2000"/>
            </a:br>
            <a:r>
              <a:rPr lang="vi-VN" sz="2000" b="1"/>
              <a:t>- Mục tiêu</a:t>
            </a:r>
            <a:r>
              <a:rPr lang="vi-VN" sz="2000"/>
              <a:t>: Đề tài là tìm hiểu engine Unity và sử dụng Unity xây dựng và </a:t>
            </a:r>
            <a:r>
              <a:rPr lang="vi-VN" sz="2000" smtClean="0"/>
              <a:t>phát</a:t>
            </a:r>
            <a:r>
              <a:rPr lang="en-US" sz="2000" smtClean="0"/>
              <a:t> </a:t>
            </a:r>
            <a:r>
              <a:rPr lang="vi-VN" sz="2000" smtClean="0"/>
              <a:t>triển </a:t>
            </a:r>
            <a:r>
              <a:rPr lang="vi-VN" sz="2000"/>
              <a:t>game chạy trên môi trường Window cho PC và Android cho thiết bị di động.</a:t>
            </a:r>
            <a:br>
              <a:rPr lang="vi-VN" sz="2000"/>
            </a:br>
            <a:r>
              <a:rPr lang="vi-VN" sz="2000" b="1"/>
              <a:t>- Đối </a:t>
            </a:r>
            <a:r>
              <a:rPr lang="vi-VN" sz="2000" b="1" smtClean="0"/>
              <a:t>t</a:t>
            </a:r>
            <a:r>
              <a:rPr lang="en-US" sz="2000" b="1" smtClean="0"/>
              <a:t>ư</a:t>
            </a:r>
            <a:r>
              <a:rPr lang="vi-VN" sz="2000" b="1" smtClean="0"/>
              <a:t>ợng</a:t>
            </a:r>
            <a:r>
              <a:rPr lang="vi-VN" sz="2000" b="1"/>
              <a:t>: </a:t>
            </a:r>
            <a:r>
              <a:rPr lang="vi-VN" sz="2000"/>
              <a:t>game 2048 trên Engine Unity.</a:t>
            </a:r>
            <a:br>
              <a:rPr lang="vi-VN" sz="2000"/>
            </a:br>
            <a:r>
              <a:rPr lang="en-US" sz="2000" smtClean="0">
                <a:cs typeface="Times New Roman" pitchFamily="18" charset="0"/>
              </a:rPr>
              <a:t>- </a:t>
            </a:r>
            <a:r>
              <a:rPr lang="en-US" sz="2000" b="1" smtClean="0">
                <a:cs typeface="Times New Roman" pitchFamily="18" charset="0"/>
              </a:rPr>
              <a:t>Phạm Vi Đề Tài: </a:t>
            </a:r>
          </a:p>
          <a:p>
            <a:pPr marL="0" indent="0">
              <a:buNone/>
            </a:pPr>
            <a:r>
              <a:rPr lang="en-US" sz="2000" smtClean="0">
                <a:cs typeface="Times New Roman" pitchFamily="18" charset="0"/>
              </a:rPr>
              <a:t>	+ </a:t>
            </a:r>
            <a:r>
              <a:rPr lang="en-US" sz="2000" smtClean="0"/>
              <a:t>Tìm </a:t>
            </a:r>
            <a:r>
              <a:rPr lang="en-US" sz="2000"/>
              <a:t>hiểu tổng quan về kiến trúc của Unity và cách tạo lập các ứng dụng </a:t>
            </a:r>
            <a:r>
              <a:rPr lang="en-US" sz="2000" smtClean="0"/>
              <a:t>trong Unity</a:t>
            </a:r>
            <a:r>
              <a:rPr lang="en-US" sz="2000"/>
              <a:t>.</a:t>
            </a:r>
            <a:br>
              <a:rPr lang="en-US" sz="2000"/>
            </a:br>
            <a:r>
              <a:rPr lang="en-US" sz="2000" smtClean="0"/>
              <a:t>	+ Tìm hiểu </a:t>
            </a:r>
            <a:r>
              <a:rPr lang="en-US" sz="2000"/>
              <a:t>Truyền dữ liệu </a:t>
            </a:r>
            <a:r>
              <a:rPr lang="en-US" sz="2000" smtClean="0"/>
              <a:t>giữa các “Scene”, Xử lý cảm ứng màn hình điện thoại, </a:t>
            </a:r>
            <a:r>
              <a:rPr lang="vi-VN" sz="2000"/>
              <a:t>Xử lý Movie đối với nền tảng Window trên </a:t>
            </a:r>
            <a:r>
              <a:rPr lang="vi-VN" sz="2000" smtClean="0"/>
              <a:t>PC</a:t>
            </a:r>
            <a:r>
              <a:rPr lang="en-US" sz="2000" smtClean="0"/>
              <a:t>.</a:t>
            </a:r>
          </a:p>
          <a:p>
            <a:pPr marL="0" indent="0">
              <a:buNone/>
            </a:pPr>
            <a:r>
              <a:rPr lang="en-US" sz="2000">
                <a:cs typeface="Times New Roman" pitchFamily="18" charset="0"/>
              </a:rPr>
              <a:t>	</a:t>
            </a:r>
            <a:r>
              <a:rPr lang="vi-VN" sz="2000" smtClean="0"/>
              <a:t>+ </a:t>
            </a:r>
            <a:r>
              <a:rPr lang="vi-VN" sz="2000"/>
              <a:t>Phát triển cách chơi game 2048 theo phiên bản mới.</a:t>
            </a:r>
            <a:br>
              <a:rPr lang="vi-VN" sz="2000"/>
            </a:br>
            <a:r>
              <a:rPr lang="en-US" sz="2000">
                <a:cs typeface="Times New Roman" pitchFamily="18" charset="0"/>
              </a:rPr>
              <a:t/>
            </a:r>
            <a:br>
              <a:rPr lang="en-US" sz="2000">
                <a:cs typeface="Times New Roman" pitchFamily="18" charset="0"/>
              </a:rPr>
            </a:br>
            <a:endParaRPr lang="en-US" sz="2000">
              <a:solidFill>
                <a:schemeClr val="tx1"/>
              </a:solidFill>
              <a:cs typeface="Times New Roman" pitchFamily="18" charset="0"/>
            </a:endParaRPr>
          </a:p>
        </p:txBody>
      </p:sp>
      <p:sp>
        <p:nvSpPr>
          <p:cNvPr id="4" name="Title 3"/>
          <p:cNvSpPr>
            <a:spLocks noGrp="1"/>
          </p:cNvSpPr>
          <p:nvPr>
            <p:ph type="title"/>
          </p:nvPr>
        </p:nvSpPr>
        <p:spPr>
          <a:xfrm>
            <a:off x="457200" y="152400"/>
            <a:ext cx="8229600" cy="1143000"/>
          </a:xfrm>
        </p:spPr>
        <p:txBody>
          <a:bodyPr>
            <a:normAutofit/>
          </a:bodyPr>
          <a:lstStyle/>
          <a:p>
            <a:r>
              <a:rPr lang="en-US" sz="2400" b="1" u="sng" smtClean="0"/>
              <a:t>A. Phần Mở Đầu: Sơ lược đề tài</a:t>
            </a:r>
            <a:endParaRPr lang="en-US" sz="2400" b="1" u="sng"/>
          </a:p>
        </p:txBody>
      </p:sp>
    </p:spTree>
    <p:extLst>
      <p:ext uri="{BB962C8B-B14F-4D97-AF65-F5344CB8AC3E}">
        <p14:creationId xmlns:p14="http://schemas.microsoft.com/office/powerpoint/2010/main" val="304188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I. Giới Thiệu Về  GameEngine Unity.</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vi-VN" sz="2000"/>
              <a:t>• Phiên bản hiện tại: Unity 5 </a:t>
            </a:r>
            <a:r>
              <a:rPr lang="vi-VN" sz="2000" smtClean="0"/>
              <a:t>.</a:t>
            </a:r>
            <a:r>
              <a:rPr lang="vi-VN" sz="2000"/>
              <a:t/>
            </a:r>
            <a:br>
              <a:rPr lang="vi-VN" sz="2000"/>
            </a:br>
            <a:r>
              <a:rPr lang="vi-VN" sz="2000"/>
              <a:t>- sử dụng 2 ngôn ngữ: Javascript , C# hoặc Boo.</a:t>
            </a:r>
            <a:br>
              <a:rPr lang="vi-VN" sz="2000"/>
            </a:br>
            <a:r>
              <a:rPr lang="vi-VN" sz="2000"/>
              <a:t>- Game có thể </a:t>
            </a:r>
            <a:r>
              <a:rPr lang="vi-VN" sz="2000" smtClean="0"/>
              <a:t>export </a:t>
            </a:r>
            <a:r>
              <a:rPr lang="vi-VN" sz="2000"/>
              <a:t>ra để chạy trên các nền tảng: PlayStation 3, </a:t>
            </a:r>
            <a:r>
              <a:rPr lang="vi-VN" sz="2000" smtClean="0"/>
              <a:t>Xbox</a:t>
            </a:r>
            <a:r>
              <a:rPr lang="en-US" sz="2000" smtClean="0"/>
              <a:t> </a:t>
            </a:r>
            <a:r>
              <a:rPr lang="vi-VN" sz="2000" smtClean="0"/>
              <a:t>360</a:t>
            </a:r>
            <a:r>
              <a:rPr lang="vi-VN" sz="2000"/>
              <a:t>, Wii U, iOS, Android, Windows, Blackberry 10, OS X, Linux, trình </a:t>
            </a:r>
            <a:r>
              <a:rPr lang="vi-VN" sz="2000" smtClean="0"/>
              <a:t>duyệt</a:t>
            </a:r>
            <a:r>
              <a:rPr lang="en-US" sz="2000" smtClean="0"/>
              <a:t> </a:t>
            </a:r>
            <a:r>
              <a:rPr lang="vi-VN" sz="2000" smtClean="0"/>
              <a:t>Web </a:t>
            </a:r>
            <a:r>
              <a:rPr lang="vi-VN" sz="2000"/>
              <a:t>và cả Flash…</a:t>
            </a:r>
            <a:br>
              <a:rPr lang="vi-VN" sz="2000"/>
            </a:br>
            <a:endParaRPr lang="en-US" sz="2000">
              <a:latin typeface="Times New Roman" pitchFamily="18" charset="0"/>
              <a:cs typeface="Times New Roman" pitchFamily="18" charset="0"/>
            </a:endParaRPr>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28600" y="3276600"/>
            <a:ext cx="8686800" cy="3229610"/>
          </a:xfrm>
          <a:prstGeom prst="rect">
            <a:avLst/>
          </a:prstGeom>
        </p:spPr>
      </p:pic>
    </p:spTree>
    <p:extLst>
      <p:ext uri="{BB962C8B-B14F-4D97-AF65-F5344CB8AC3E}">
        <p14:creationId xmlns:p14="http://schemas.microsoft.com/office/powerpoint/2010/main" val="731514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II. Khảo Sát Hiện Trạng và Sơ đồ Use Cases</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a:buFontTx/>
              <a:buChar char="-"/>
            </a:pPr>
            <a:r>
              <a:rPr lang="en-US" sz="2000" smtClean="0">
                <a:latin typeface="Times New Roman" pitchFamily="18" charset="0"/>
                <a:cs typeface="Times New Roman" pitchFamily="18" charset="0"/>
              </a:rPr>
              <a:t>Năm </a:t>
            </a:r>
            <a:r>
              <a:rPr lang="en-US" sz="2000">
                <a:latin typeface="Times New Roman" pitchFamily="18" charset="0"/>
                <a:cs typeface="Times New Roman" pitchFamily="18" charset="0"/>
              </a:rPr>
              <a:t>2014 sau cơn sốt game “Flappy bird”. Game 2048 xuất hiện và tạo ra cơn sốt tiếp </a:t>
            </a:r>
            <a:r>
              <a:rPr lang="en-US" sz="2000" smtClean="0">
                <a:latin typeface="Times New Roman" pitchFamily="18" charset="0"/>
                <a:cs typeface="Times New Roman" pitchFamily="18" charset="0"/>
              </a:rPr>
              <a:t>theo là những </a:t>
            </a:r>
            <a:r>
              <a:rPr lang="en-US" sz="2000">
                <a:latin typeface="Times New Roman" pitchFamily="18" charset="0"/>
                <a:cs typeface="Times New Roman" pitchFamily="18" charset="0"/>
              </a:rPr>
              <a:t>game Mini phù hợp nhất là chơi trên nền tảng </a:t>
            </a:r>
            <a:r>
              <a:rPr lang="en-US" sz="2000" smtClean="0">
                <a:latin typeface="Times New Roman" pitchFamily="18" charset="0"/>
                <a:cs typeface="Times New Roman" pitchFamily="18" charset="0"/>
              </a:rPr>
              <a:t>android</a:t>
            </a: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Sau </a:t>
            </a:r>
            <a:r>
              <a:rPr lang="en-US" sz="2000">
                <a:latin typeface="Times New Roman" pitchFamily="18" charset="0"/>
                <a:cs typeface="Times New Roman" pitchFamily="18" charset="0"/>
              </a:rPr>
              <a:t>2 năm thì  game “2048” cũng giống như “Flappy bird” vẫn là một trong những ứng dụng giải trí lúc rãnh rõi của mọi </a:t>
            </a:r>
            <a:r>
              <a:rPr lang="en-US" sz="2000" smtClean="0">
                <a:latin typeface="Times New Roman" pitchFamily="18" charset="0"/>
                <a:cs typeface="Times New Roman" pitchFamily="18" charset="0"/>
              </a:rPr>
              <a:t>người.</a:t>
            </a:r>
          </a:p>
          <a:p>
            <a:pPr marL="0" indent="0">
              <a:buNone/>
            </a:pPr>
            <a:endParaRPr lang="en-US" sz="2000" smtClean="0">
              <a:latin typeface="Times New Roman" pitchFamily="18" charset="0"/>
              <a:cs typeface="Times New Roman" pitchFamily="18" charset="0"/>
            </a:endParaRPr>
          </a:p>
          <a:p>
            <a:pPr marL="0" indent="0">
              <a:buNone/>
            </a:pPr>
            <a:r>
              <a:rPr lang="vi-VN" sz="2000">
                <a:latin typeface="Times New Roman" pitchFamily="18" charset="0"/>
                <a:cs typeface="Times New Roman" pitchFamily="18" charset="0"/>
              </a:rPr>
              <a:t/>
            </a:r>
            <a:br>
              <a:rPr lang="vi-VN" sz="2000">
                <a:latin typeface="Times New Roman" pitchFamily="18" charset="0"/>
                <a:cs typeface="Times New Roman" pitchFamily="18" charset="0"/>
              </a:rPr>
            </a:br>
            <a:endParaRPr lang="en-US" sz="2000">
              <a:latin typeface="Times New Roman" pitchFamily="18" charset="0"/>
              <a:cs typeface="Times New Roman" pitchFamily="18" charset="0"/>
            </a:endParaRP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415636" y="2916383"/>
            <a:ext cx="3754582" cy="3429000"/>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068783"/>
            <a:ext cx="42767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134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II. Khảo Sát Hiện Trạng và Sơ đồ Use Cases</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endParaRPr lang="en-US" sz="2000" smtClean="0">
              <a:latin typeface="Times New Roman" pitchFamily="18" charset="0"/>
              <a:cs typeface="Times New Roman" pitchFamily="18" charset="0"/>
            </a:endParaRPr>
          </a:p>
          <a:p>
            <a:pPr marL="0" indent="0">
              <a:buNone/>
            </a:pPr>
            <a:r>
              <a:rPr lang="vi-VN" sz="2000">
                <a:latin typeface="Times New Roman" pitchFamily="18" charset="0"/>
                <a:cs typeface="Times New Roman" pitchFamily="18" charset="0"/>
              </a:rPr>
              <a:t/>
            </a:r>
            <a:br>
              <a:rPr lang="vi-VN" sz="2000">
                <a:latin typeface="Times New Roman" pitchFamily="18" charset="0"/>
                <a:cs typeface="Times New Roman" pitchFamily="18" charset="0"/>
              </a:rPr>
            </a:br>
            <a:endParaRPr lang="en-US" sz="2000">
              <a:latin typeface="Times New Roman" pitchFamily="18" charset="0"/>
              <a:cs typeface="Times New Roman"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15636" y="1524000"/>
            <a:ext cx="8347364" cy="4953000"/>
          </a:xfrm>
          <a:prstGeom prst="rect">
            <a:avLst/>
          </a:prstGeom>
          <a:noFill/>
          <a:ln>
            <a:noFill/>
          </a:ln>
        </p:spPr>
      </p:pic>
    </p:spTree>
    <p:extLst>
      <p:ext uri="{BB962C8B-B14F-4D97-AF65-F5344CB8AC3E}">
        <p14:creationId xmlns:p14="http://schemas.microsoft.com/office/powerpoint/2010/main" val="2013751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III. Thiết Kế.</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 1. Thiết kế dữ liệu</a:t>
            </a:r>
          </a:p>
          <a:p>
            <a:pPr marL="0" indent="0">
              <a:buNone/>
            </a:pPr>
            <a:r>
              <a:rPr lang="en-US" sz="2000" smtClean="0">
                <a:latin typeface="Times New Roman" pitchFamily="18" charset="0"/>
                <a:cs typeface="Times New Roman" pitchFamily="18" charset="0"/>
              </a:rPr>
              <a:t>Dữ </a:t>
            </a:r>
            <a:r>
              <a:rPr lang="en-US" sz="2000">
                <a:latin typeface="Times New Roman" pitchFamily="18" charset="0"/>
                <a:cs typeface="Times New Roman" pitchFamily="18" charset="0"/>
              </a:rPr>
              <a:t>liệu được lưu trực tiếp trên unity.</a:t>
            </a:r>
          </a:p>
          <a:p>
            <a:pPr marL="0" indent="0" fontAlgn="base">
              <a:buNone/>
            </a:pPr>
            <a:r>
              <a:rPr lang="en-US" sz="2000">
                <a:latin typeface="Times New Roman" pitchFamily="18" charset="0"/>
                <a:cs typeface="Times New Roman" pitchFamily="18" charset="0"/>
              </a:rPr>
              <a:t>+Lưu trữ thông tin:</a:t>
            </a:r>
          </a:p>
          <a:p>
            <a:pPr fontAlgn="base"/>
            <a:r>
              <a:rPr lang="en-US" sz="2000">
                <a:latin typeface="Times New Roman" pitchFamily="18" charset="0"/>
                <a:cs typeface="Times New Roman" pitchFamily="18" charset="0"/>
              </a:rPr>
              <a:t>PlayerPrefs.SetString("username", "STGame Guys");</a:t>
            </a:r>
          </a:p>
          <a:p>
            <a:pPr fontAlgn="base"/>
            <a:r>
              <a:rPr lang="en-US" sz="2000">
                <a:latin typeface="Times New Roman" pitchFamily="18" charset="0"/>
                <a:cs typeface="Times New Roman" pitchFamily="18" charset="0"/>
              </a:rPr>
              <a:t>PlayerPrefs.SetInt("username", 2);</a:t>
            </a:r>
          </a:p>
          <a:p>
            <a:pPr fontAlgn="base"/>
            <a:r>
              <a:rPr lang="en-US" sz="2000">
                <a:latin typeface="Times New Roman" pitchFamily="18" charset="0"/>
                <a:cs typeface="Times New Roman" pitchFamily="18" charset="0"/>
              </a:rPr>
              <a:t>PlayerPrefs.Save</a:t>
            </a: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a:p>
            <a:pPr marL="0" indent="0" fontAlgn="base">
              <a:buNone/>
            </a:pPr>
            <a:r>
              <a:rPr lang="en-US" sz="2000">
                <a:latin typeface="Times New Roman" pitchFamily="18" charset="0"/>
                <a:cs typeface="Times New Roman" pitchFamily="18" charset="0"/>
              </a:rPr>
              <a:t>+Truy xuất thông tin:</a:t>
            </a:r>
          </a:p>
          <a:p>
            <a:pPr fontAlgn="base"/>
            <a:r>
              <a:rPr lang="en-US" sz="2000">
                <a:latin typeface="Times New Roman" pitchFamily="18" charset="0"/>
                <a:cs typeface="Times New Roman" pitchFamily="18" charset="0"/>
              </a:rPr>
              <a:t>int value = PlayerPrefs.GetInt("username");</a:t>
            </a:r>
          </a:p>
          <a:p>
            <a:pPr fontAlgn="base"/>
            <a:r>
              <a:rPr lang="en-US" sz="2000">
                <a:latin typeface="Times New Roman" pitchFamily="18" charset="0"/>
                <a:cs typeface="Times New Roman" pitchFamily="18" charset="0"/>
              </a:rPr>
              <a:t>string value = PlayerPrefs.GetString("username");</a:t>
            </a:r>
          </a:p>
          <a:p>
            <a:pPr marL="0" indent="0">
              <a:buNone/>
            </a:pPr>
            <a:endParaRPr lang="en-US" sz="2000" smtClean="0">
              <a:latin typeface="Times New Roman" pitchFamily="18" charset="0"/>
              <a:cs typeface="Times New Roman" pitchFamily="18" charset="0"/>
            </a:endParaRPr>
          </a:p>
          <a:p>
            <a:pPr marL="0" indent="0">
              <a:buNone/>
            </a:pPr>
            <a:r>
              <a:rPr lang="en-US" sz="2000" smtClean="0">
                <a:latin typeface="Times New Roman" pitchFamily="18" charset="0"/>
                <a:cs typeface="Times New Roman" pitchFamily="18" charset="0"/>
              </a:rPr>
              <a:t>- Dữ liệu được sử dụng chính để Lưu Điểm, Tên người chơi.</a:t>
            </a:r>
            <a:r>
              <a:rPr lang="vi-VN" sz="2000">
                <a:latin typeface="Times New Roman" pitchFamily="18" charset="0"/>
                <a:cs typeface="Times New Roman" pitchFamily="18" charset="0"/>
              </a:rPr>
              <a:t/>
            </a:r>
            <a:br>
              <a:rPr lang="vi-VN" sz="2000">
                <a:latin typeface="Times New Roman" pitchFamily="18" charset="0"/>
                <a:cs typeface="Times New Roman" pitchFamily="18" charset="0"/>
              </a:rPr>
            </a:b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2575283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III. Thiết Kế</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2. Thiết Kế Giao Diện.</a:t>
            </a:r>
            <a:endParaRPr lang="en-US" sz="2000" b="1" u="sng">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 y="2057400"/>
            <a:ext cx="83153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286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III. Thiết Kế</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3. Thiết Kế Xử Lý.</a:t>
            </a:r>
          </a:p>
          <a:p>
            <a:pPr marL="0" indent="0">
              <a:buNone/>
            </a:pPr>
            <a:endParaRPr lang="en-US" sz="2000" b="1" u="sng">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8534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443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1128</TotalTime>
  <Words>412</Words>
  <Application>Microsoft Office PowerPoint</Application>
  <PresentationFormat>On-screen Show (4:3)</PresentationFormat>
  <Paragraphs>69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ĐẠI HỌC SƯ PHẠM KỸ THUẬT TP.HCM KHOA: CÔNG NGHỆ THÔNG TIN  TIỂU LUẬN CHUYÊN NGÀNH  ĐỀ TÀI:   Phát triển ứng dụng Game  sử dụng Unity Framework      Giảng viên hướng dẫn : Ths. LÊ VĂN VINH</vt:lpstr>
      <vt:lpstr>Cấu Trúc Tiểu Luận</vt:lpstr>
      <vt:lpstr>A. Phần Mở Đầu: Sơ lược đề tài</vt:lpstr>
      <vt:lpstr> B. Phần Nội Dung.  Chương I. Giới Thiệu Về  GameEngine Unity.</vt:lpstr>
      <vt:lpstr> B. Phần Nội Dung.  Chương II. Khảo Sát Hiện Trạng và Sơ đồ Use Cases</vt:lpstr>
      <vt:lpstr> B. Phần Nội Dung.  Chương II. Khảo Sát Hiện Trạng và Sơ đồ Use Cases</vt:lpstr>
      <vt:lpstr> B. Phần Nội Dung.  Chương III. Thiết Kế.</vt:lpstr>
      <vt:lpstr> B. Phần Nội Dung.  Chương III. Thiết Kế</vt:lpstr>
      <vt:lpstr> B. Phần Nội Dung.  Chương III. Thiết Kế</vt:lpstr>
      <vt:lpstr> B. Phần Nội Dung.  Chương IV. Cài Đặt, Kiểm Thử.</vt:lpstr>
      <vt:lpstr> C. Phần Kết Luận.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Đơn vị cung cấp hạ tầng, kỹ thuật Internet TMĐT ở Việt Nam </dc:title>
  <dc:creator>TuanLD</dc:creator>
  <cp:lastModifiedBy>TuanLD</cp:lastModifiedBy>
  <cp:revision>114</cp:revision>
  <dcterms:created xsi:type="dcterms:W3CDTF">2006-08-16T00:00:00Z</dcterms:created>
  <dcterms:modified xsi:type="dcterms:W3CDTF">2017-01-12T15:33:13Z</dcterms:modified>
</cp:coreProperties>
</file>