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notesMasterIdLst>
    <p:notesMasterId r:id="rId16"/>
  </p:notesMasterIdLst>
  <p:sldIdLst>
    <p:sldId id="256" r:id="rId2"/>
    <p:sldId id="257" r:id="rId3"/>
    <p:sldId id="259" r:id="rId4"/>
    <p:sldId id="261" r:id="rId5"/>
    <p:sldId id="262" r:id="rId6"/>
    <p:sldId id="263" r:id="rId7"/>
    <p:sldId id="264" r:id="rId8"/>
    <p:sldId id="265" r:id="rId9"/>
    <p:sldId id="270" r:id="rId10"/>
    <p:sldId id="266" r:id="rId11"/>
    <p:sldId id="272" r:id="rId12"/>
    <p:sldId id="273" r:id="rId13"/>
    <p:sldId id="274"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13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B9F67-7100-491A-889E-6F70D925F3E1}" type="datetimeFigureOut">
              <a:rPr lang="en-US" smtClean="0"/>
              <a:t>4/14/2023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B6BC5-5E8A-40CB-A60F-81F6D9BABCF5}" type="slidenum">
              <a:rPr lang="en-US" smtClean="0"/>
              <a:t>‹#›</a:t>
            </a:fld>
            <a:endParaRPr lang="en-US"/>
          </a:p>
        </p:txBody>
      </p:sp>
    </p:spTree>
    <p:extLst>
      <p:ext uri="{BB962C8B-B14F-4D97-AF65-F5344CB8AC3E}">
        <p14:creationId xmlns:p14="http://schemas.microsoft.com/office/powerpoint/2010/main" val="238003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4/14/2023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618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4/14/2023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84910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4/14/2023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D22F896-40B5-4ADD-8801-0D06FADFA09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77905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4/14/2023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23733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4/14/2023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54850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4/14/2023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24653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2011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349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4/14/2023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02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4/14/2023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478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4/14/2023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251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4/14/2023</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398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4/14/2023</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48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4/14/2023</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64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4/14/2023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84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4/14/2023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239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4/14/2023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515062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867" y="-793"/>
            <a:ext cx="9143999" cy="861774"/>
          </a:xfrm>
          <a:prstGeom prst="rect">
            <a:avLst/>
          </a:prstGeom>
          <a:noFill/>
        </p:spPr>
        <p:txBody>
          <a:bodyPr wrap="square" rtlCol="0">
            <a:spAutoFit/>
          </a:bodyPr>
          <a:lstStyle/>
          <a:p>
            <a:pPr algn="ctr"/>
            <a:r>
              <a:rPr lang="en-US" sz="2500">
                <a:latin typeface="Arial" panose="020B0604020202020204" pitchFamily="34" charset="0"/>
                <a:cs typeface="Arial" panose="020B0604020202020204" pitchFamily="34" charset="0"/>
              </a:rPr>
              <a:t>TRƯỜNG ĐẠI HỌC TÀI NGUYÊN VÀ MÔI TRƯỜNG TP.HCM</a:t>
            </a:r>
          </a:p>
          <a:p>
            <a:pPr algn="ctr"/>
            <a:r>
              <a:rPr lang="en-US" sz="2500" b="1">
                <a:latin typeface="Arial" panose="020B0604020202020204" pitchFamily="34" charset="0"/>
                <a:cs typeface="Arial" panose="020B0604020202020204" pitchFamily="34" charset="0"/>
              </a:rPr>
              <a:t>KHOA: HỆ THỐNG THÔNG TIN VÀ VIỄN THÁM</a:t>
            </a:r>
          </a:p>
        </p:txBody>
      </p:sp>
      <p:sp>
        <p:nvSpPr>
          <p:cNvPr id="5" name="TextBox 4"/>
          <p:cNvSpPr txBox="1"/>
          <p:nvPr/>
        </p:nvSpPr>
        <p:spPr>
          <a:xfrm>
            <a:off x="0" y="1693861"/>
            <a:ext cx="9144000" cy="438582"/>
          </a:xfrm>
          <a:prstGeom prst="rect">
            <a:avLst/>
          </a:prstGeom>
          <a:noFill/>
        </p:spPr>
        <p:txBody>
          <a:bodyPr wrap="square" rtlCol="0">
            <a:spAutoFit/>
          </a:bodyPr>
          <a:lstStyle/>
          <a:p>
            <a:pPr algn="ctr"/>
            <a:r>
              <a:rPr lang="en-US" sz="2250" b="1">
                <a:latin typeface="Arial" panose="020B0604020202020204" pitchFamily="34" charset="0"/>
                <a:cs typeface="Arial" panose="020B0604020202020204" pitchFamily="34" charset="0"/>
              </a:rPr>
              <a:t>BÁO </a:t>
            </a:r>
            <a:r>
              <a:rPr lang="en-US" sz="2250" b="1" smtClean="0">
                <a:latin typeface="Arial" panose="020B0604020202020204" pitchFamily="34" charset="0"/>
                <a:cs typeface="Arial" panose="020B0604020202020204" pitchFamily="34" charset="0"/>
              </a:rPr>
              <a:t>CÁO</a:t>
            </a:r>
            <a:endParaRPr lang="en-US" sz="2250" b="1">
              <a:latin typeface="Arial" panose="020B0604020202020204" pitchFamily="34" charset="0"/>
              <a:cs typeface="Arial" panose="020B0604020202020204" pitchFamily="34" charset="0"/>
            </a:endParaRPr>
          </a:p>
        </p:txBody>
      </p:sp>
      <p:sp>
        <p:nvSpPr>
          <p:cNvPr id="6" name="TextBox 5"/>
          <p:cNvSpPr txBox="1"/>
          <p:nvPr/>
        </p:nvSpPr>
        <p:spPr>
          <a:xfrm>
            <a:off x="1974663" y="3279498"/>
            <a:ext cx="5486400" cy="861774"/>
          </a:xfrm>
          <a:prstGeom prst="rect">
            <a:avLst/>
          </a:prstGeom>
          <a:noFill/>
        </p:spPr>
        <p:txBody>
          <a:bodyPr wrap="square" rtlCol="0">
            <a:spAutoFit/>
          </a:bodyPr>
          <a:lstStyle/>
          <a:p>
            <a:pPr algn="ctr"/>
            <a:r>
              <a:rPr lang="en-US" sz="2500" b="1">
                <a:latin typeface="Arial" panose="020B0604020202020204" pitchFamily="34" charset="0"/>
                <a:cs typeface="Arial" panose="020B0604020202020204" pitchFamily="34" charset="0"/>
              </a:rPr>
              <a:t>Đề tài: </a:t>
            </a:r>
            <a:r>
              <a:rPr lang="en-US" sz="2500" b="1" smtClean="0">
                <a:latin typeface="Arial" panose="020B0604020202020204" pitchFamily="34" charset="0"/>
                <a:cs typeface="Arial" panose="020B0604020202020204" pitchFamily="34" charset="0"/>
              </a:rPr>
              <a:t>Xây dựng website bán nội </a:t>
            </a:r>
            <a:r>
              <a:rPr lang="en-US" sz="2500" b="1" smtClean="0">
                <a:latin typeface="Arial" panose="020B0604020202020204" pitchFamily="34" charset="0"/>
                <a:cs typeface="Arial" panose="020B0604020202020204" pitchFamily="34" charset="0"/>
              </a:rPr>
              <a:t>thất CBA</a:t>
            </a:r>
            <a:endParaRPr lang="en-US" sz="2500" b="1">
              <a:latin typeface="Arial" panose="020B0604020202020204" pitchFamily="34" charset="0"/>
              <a:cs typeface="Arial" panose="020B0604020202020204" pitchFamily="34" charset="0"/>
            </a:endParaRPr>
          </a:p>
        </p:txBody>
      </p:sp>
      <p:sp>
        <p:nvSpPr>
          <p:cNvPr id="7" name="TextBox 6"/>
          <p:cNvSpPr txBox="1"/>
          <p:nvPr/>
        </p:nvSpPr>
        <p:spPr>
          <a:xfrm>
            <a:off x="1288863" y="2132443"/>
            <a:ext cx="6857999" cy="477054"/>
          </a:xfrm>
          <a:prstGeom prst="rect">
            <a:avLst/>
          </a:prstGeom>
          <a:noFill/>
        </p:spPr>
        <p:txBody>
          <a:bodyPr wrap="square" rtlCol="0">
            <a:spAutoFit/>
          </a:bodyPr>
          <a:lstStyle/>
          <a:p>
            <a:pPr algn="ctr"/>
            <a:r>
              <a:rPr lang="en-US" sz="2500">
                <a:latin typeface="Arial" panose="020B0604020202020204" pitchFamily="34" charset="0"/>
                <a:cs typeface="Arial" panose="020B0604020202020204" pitchFamily="34" charset="0"/>
              </a:rPr>
              <a:t>Môn: Phát triển phần mềm mã nguồn mở</a:t>
            </a:r>
          </a:p>
        </p:txBody>
      </p:sp>
      <p:graphicFrame>
        <p:nvGraphicFramePr>
          <p:cNvPr id="8" name="Table 7"/>
          <p:cNvGraphicFramePr>
            <a:graphicFrameLocks noGrp="1"/>
          </p:cNvGraphicFramePr>
          <p:nvPr>
            <p:extLst>
              <p:ext uri="{D42A27DB-BD31-4B8C-83A1-F6EECF244321}">
                <p14:modId xmlns:p14="http://schemas.microsoft.com/office/powerpoint/2010/main" val="602706377"/>
              </p:ext>
            </p:extLst>
          </p:nvPr>
        </p:nvGraphicFramePr>
        <p:xfrm>
          <a:off x="2489011" y="5140282"/>
          <a:ext cx="4556223" cy="816381"/>
        </p:xfrm>
        <a:graphic>
          <a:graphicData uri="http://schemas.openxmlformats.org/drawingml/2006/table">
            <a:tbl>
              <a:tblPr firstRow="1" bandRow="1">
                <a:tableStyleId>{5C22544A-7EE6-4342-B048-85BDC9FD1C3A}</a:tableStyleId>
              </a:tblPr>
              <a:tblGrid>
                <a:gridCol w="2752288">
                  <a:extLst>
                    <a:ext uri="{9D8B030D-6E8A-4147-A177-3AD203B41FA5}">
                      <a16:colId xmlns:a16="http://schemas.microsoft.com/office/drawing/2014/main" val="2090835216"/>
                    </a:ext>
                  </a:extLst>
                </a:gridCol>
                <a:gridCol w="1803935">
                  <a:extLst>
                    <a:ext uri="{9D8B030D-6E8A-4147-A177-3AD203B41FA5}">
                      <a16:colId xmlns:a16="http://schemas.microsoft.com/office/drawing/2014/main" val="848721918"/>
                    </a:ext>
                  </a:extLst>
                </a:gridCol>
              </a:tblGrid>
              <a:tr h="295790">
                <a:tc>
                  <a:txBody>
                    <a:bodyPr/>
                    <a:lstStyle/>
                    <a:p>
                      <a:pPr algn="ctr"/>
                      <a:r>
                        <a:rPr lang="en-US" sz="1400" smtClean="0">
                          <a:solidFill>
                            <a:sysClr val="windowText" lastClr="000000"/>
                          </a:solidFill>
                          <a:latin typeface="Arial" panose="020B0604020202020204" pitchFamily="34" charset="0"/>
                          <a:cs typeface="Arial" panose="020B0604020202020204" pitchFamily="34" charset="0"/>
                        </a:rPr>
                        <a:t>Họ</a:t>
                      </a:r>
                      <a:r>
                        <a:rPr lang="en-US" sz="1400" baseline="0" smtClean="0">
                          <a:solidFill>
                            <a:sysClr val="windowText" lastClr="000000"/>
                          </a:solidFill>
                          <a:latin typeface="Arial" panose="020B0604020202020204" pitchFamily="34" charset="0"/>
                          <a:cs typeface="Arial" panose="020B0604020202020204" pitchFamily="34" charset="0"/>
                        </a:rPr>
                        <a:t> Tên</a:t>
                      </a:r>
                      <a:endParaRPr lang="en-US" sz="1400">
                        <a:solidFill>
                          <a:sysClr val="windowText" lastClr="00000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smtClean="0">
                          <a:solidFill>
                            <a:sysClr val="windowText" lastClr="000000"/>
                          </a:solidFill>
                          <a:latin typeface="Arial" panose="020B0604020202020204" pitchFamily="34" charset="0"/>
                          <a:cs typeface="Arial" panose="020B0604020202020204" pitchFamily="34" charset="0"/>
                        </a:rPr>
                        <a:t>MSSV</a:t>
                      </a:r>
                      <a:endParaRPr lang="en-US" sz="1400">
                        <a:solidFill>
                          <a:sysClr val="windowText" lastClr="00000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5491657"/>
                  </a:ext>
                </a:extLst>
              </a:tr>
              <a:tr h="520591">
                <a:tc>
                  <a:txBody>
                    <a:bodyPr/>
                    <a:lstStyle/>
                    <a:p>
                      <a:pPr algn="ctr"/>
                      <a:r>
                        <a:rPr lang="en-US" sz="1400" smtClean="0">
                          <a:latin typeface="Arial" panose="020B0604020202020204" pitchFamily="34" charset="0"/>
                          <a:cs typeface="Arial" panose="020B0604020202020204" pitchFamily="34" charset="0"/>
                        </a:rPr>
                        <a:t>Huỳnh</a:t>
                      </a:r>
                      <a:r>
                        <a:rPr lang="en-US" sz="1400" baseline="0" smtClean="0">
                          <a:latin typeface="Arial" panose="020B0604020202020204" pitchFamily="34" charset="0"/>
                          <a:cs typeface="Arial" panose="020B0604020202020204" pitchFamily="34" charset="0"/>
                        </a:rPr>
                        <a:t> Võ Tuấn Linh</a:t>
                      </a:r>
                      <a:endParaRPr lang="en-US" sz="1400">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Arial" panose="020B0604020202020204" pitchFamily="34" charset="0"/>
                          <a:cs typeface="Arial" panose="020B0604020202020204" pitchFamily="34" charset="0"/>
                        </a:rPr>
                        <a:t>0950080128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7219176"/>
                  </a:ext>
                </a:extLst>
              </a:tr>
            </a:tbl>
          </a:graphicData>
        </a:graphic>
      </p:graphicFrame>
    </p:spTree>
    <p:extLst>
      <p:ext uri="{BB962C8B-B14F-4D97-AF65-F5344CB8AC3E}">
        <p14:creationId xmlns:p14="http://schemas.microsoft.com/office/powerpoint/2010/main" val="662322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7189"/>
            <a:ext cx="9144000" cy="1126312"/>
          </a:xfrm>
        </p:spPr>
        <p:txBody>
          <a:bodyPr>
            <a:noAutofit/>
          </a:bodyPr>
          <a:lstStyle/>
          <a:p>
            <a:pPr algn="ctr"/>
            <a:r>
              <a:rPr lang="en-US" sz="3500" smtClean="0">
                <a:latin typeface="Arial" panose="020B0604020202020204" pitchFamily="34" charset="0"/>
                <a:cs typeface="Arial" panose="020B0604020202020204" pitchFamily="34" charset="0"/>
              </a:rPr>
              <a:t>Chức năng thêm và </a:t>
            </a:r>
            <a:br>
              <a:rPr lang="en-US" sz="3500" smtClean="0">
                <a:latin typeface="Arial" panose="020B0604020202020204" pitchFamily="34" charset="0"/>
                <a:cs typeface="Arial" panose="020B0604020202020204" pitchFamily="34" charset="0"/>
              </a:rPr>
            </a:br>
            <a:r>
              <a:rPr lang="en-US" sz="3500" smtClean="0">
                <a:latin typeface="Arial" panose="020B0604020202020204" pitchFamily="34" charset="0"/>
                <a:cs typeface="Arial" panose="020B0604020202020204" pitchFamily="34" charset="0"/>
              </a:rPr>
              <a:t>sửa sản phẩm</a:t>
            </a:r>
            <a:endParaRPr lang="en-US" sz="350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Picture 4"/>
          <p:cNvPicPr/>
          <p:nvPr/>
        </p:nvPicPr>
        <p:blipFill>
          <a:blip r:embed="rId2"/>
          <a:stretch>
            <a:fillRect/>
          </a:stretch>
        </p:blipFill>
        <p:spPr>
          <a:xfrm>
            <a:off x="1096205" y="1770018"/>
            <a:ext cx="7045869" cy="2362200"/>
          </a:xfrm>
          <a:prstGeom prst="rect">
            <a:avLst/>
          </a:prstGeom>
          <a:ln>
            <a:solidFill>
              <a:schemeClr val="tx1"/>
            </a:solidFill>
          </a:ln>
        </p:spPr>
      </p:pic>
      <p:pic>
        <p:nvPicPr>
          <p:cNvPr id="6" name="Picture 5"/>
          <p:cNvPicPr/>
          <p:nvPr/>
        </p:nvPicPr>
        <p:blipFill>
          <a:blip r:embed="rId3"/>
          <a:stretch>
            <a:fillRect/>
          </a:stretch>
        </p:blipFill>
        <p:spPr>
          <a:xfrm>
            <a:off x="1096205" y="4132218"/>
            <a:ext cx="7045869" cy="2529840"/>
          </a:xfrm>
          <a:prstGeom prst="rect">
            <a:avLst/>
          </a:prstGeom>
          <a:ln>
            <a:solidFill>
              <a:schemeClr val="tx1"/>
            </a:solidFill>
          </a:ln>
        </p:spPr>
      </p:pic>
    </p:spTree>
    <p:extLst>
      <p:ext uri="{BB962C8B-B14F-4D97-AF65-F5344CB8AC3E}">
        <p14:creationId xmlns:p14="http://schemas.microsoft.com/office/powerpoint/2010/main" val="286681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4110"/>
            <a:ext cx="9143999" cy="734427"/>
          </a:xfrm>
        </p:spPr>
        <p:txBody>
          <a:bodyPr/>
          <a:lstStyle/>
          <a:p>
            <a:pPr algn="ctr"/>
            <a:r>
              <a:rPr lang="en-US" smtClean="0">
                <a:latin typeface="Arial" panose="020B0604020202020204" pitchFamily="34" charset="0"/>
                <a:cs typeface="Arial" panose="020B0604020202020204" pitchFamily="34" charset="0"/>
              </a:rPr>
              <a:t>Phạm vi đồ án</a:t>
            </a:r>
            <a:endParaRPr lang="en-US">
              <a:latin typeface="Arial" panose="020B0604020202020204" pitchFamily="34" charset="0"/>
              <a:cs typeface="Arial" panose="020B0604020202020204" pitchFamily="34" charset="0"/>
            </a:endParaRPr>
          </a:p>
        </p:txBody>
      </p:sp>
      <p:sp>
        <p:nvSpPr>
          <p:cNvPr id="4" name="TextBox 3"/>
          <p:cNvSpPr txBox="1"/>
          <p:nvPr/>
        </p:nvSpPr>
        <p:spPr>
          <a:xfrm>
            <a:off x="896986" y="1358537"/>
            <a:ext cx="3204754" cy="861774"/>
          </a:xfrm>
          <a:prstGeom prst="rect">
            <a:avLst/>
          </a:prstGeom>
          <a:noFill/>
        </p:spPr>
        <p:txBody>
          <a:bodyPr wrap="square" rtlCol="0">
            <a:spAutoFit/>
          </a:bodyPr>
          <a:lstStyle/>
          <a:p>
            <a:pPr algn="ctr"/>
            <a:r>
              <a:rPr lang="en-US" sz="2500" smtClean="0">
                <a:latin typeface="Arial" panose="020B0604020202020204" pitchFamily="34" charset="0"/>
                <a:cs typeface="Arial" panose="020B0604020202020204" pitchFamily="34" charset="0"/>
              </a:rPr>
              <a:t>Những việc cần thực hiện</a:t>
            </a:r>
            <a:endParaRPr lang="en-US" sz="2500">
              <a:latin typeface="Arial" panose="020B0604020202020204" pitchFamily="34" charset="0"/>
              <a:cs typeface="Arial" panose="020B0604020202020204" pitchFamily="34" charset="0"/>
            </a:endParaRPr>
          </a:p>
        </p:txBody>
      </p:sp>
      <p:sp>
        <p:nvSpPr>
          <p:cNvPr id="5" name="TextBox 4"/>
          <p:cNvSpPr txBox="1"/>
          <p:nvPr/>
        </p:nvSpPr>
        <p:spPr>
          <a:xfrm>
            <a:off x="5664926" y="1358537"/>
            <a:ext cx="3204754" cy="861774"/>
          </a:xfrm>
          <a:prstGeom prst="rect">
            <a:avLst/>
          </a:prstGeom>
          <a:noFill/>
        </p:spPr>
        <p:txBody>
          <a:bodyPr wrap="square" rtlCol="0">
            <a:spAutoFit/>
          </a:bodyPr>
          <a:lstStyle/>
          <a:p>
            <a:pPr algn="ctr"/>
            <a:r>
              <a:rPr lang="en-US" sz="2500" smtClean="0">
                <a:latin typeface="Arial" panose="020B0604020202020204" pitchFamily="34" charset="0"/>
                <a:cs typeface="Arial" panose="020B0604020202020204" pitchFamily="34" charset="0"/>
              </a:rPr>
              <a:t>Những việc không cần thực hiện</a:t>
            </a:r>
            <a:endParaRPr lang="en-US" sz="2500">
              <a:latin typeface="Arial" panose="020B0604020202020204" pitchFamily="34" charset="0"/>
              <a:cs typeface="Arial" panose="020B0604020202020204" pitchFamily="34" charset="0"/>
            </a:endParaRPr>
          </a:p>
        </p:txBody>
      </p:sp>
      <p:sp>
        <p:nvSpPr>
          <p:cNvPr id="6" name="Rectangle 5"/>
          <p:cNvSpPr/>
          <p:nvPr/>
        </p:nvSpPr>
        <p:spPr>
          <a:xfrm>
            <a:off x="677094" y="2327133"/>
            <a:ext cx="4060367" cy="3570208"/>
          </a:xfrm>
          <a:prstGeom prst="rect">
            <a:avLst/>
          </a:prstGeom>
        </p:spPr>
        <p:txBody>
          <a:bodyPr wrap="square">
            <a:spAutoFit/>
          </a:bodyPr>
          <a:lstStyle/>
          <a:p>
            <a:pPr marL="285750" lvl="0" indent="-285750">
              <a:lnSpc>
                <a:spcPct val="150000"/>
              </a:lnSpc>
              <a:spcBef>
                <a:spcPts val="300"/>
              </a:spcBef>
              <a:spcAft>
                <a:spcPts val="300"/>
              </a:spcAft>
              <a:buFont typeface="Wingdings" panose="05000000000000000000" pitchFamily="2" charset="2"/>
              <a:buChar char="q"/>
            </a:pPr>
            <a:r>
              <a:rPr lang="en-US" smtClean="0">
                <a:effectLst/>
                <a:latin typeface="Arial" panose="020B0604020202020204" pitchFamily="34" charset="0"/>
                <a:ea typeface="Times New Roman" panose="02020603050405020304" pitchFamily="18" charset="0"/>
                <a:cs typeface="Arial" panose="020B0604020202020204" pitchFamily="34" charset="0"/>
              </a:rPr>
              <a:t>Xây dựng giao diện người dùng và admin</a:t>
            </a:r>
          </a:p>
          <a:p>
            <a:pPr marL="285750" lvl="0" indent="-285750">
              <a:lnSpc>
                <a:spcPct val="150000"/>
              </a:lnSpc>
              <a:spcBef>
                <a:spcPts val="300"/>
              </a:spcBef>
              <a:spcAft>
                <a:spcPts val="300"/>
              </a:spcAft>
              <a:buFont typeface="Wingdings" panose="05000000000000000000" pitchFamily="2" charset="2"/>
              <a:buChar char="q"/>
            </a:pPr>
            <a:r>
              <a:rPr lang="en-US" smtClean="0">
                <a:latin typeface="Arial" panose="020B0604020202020204" pitchFamily="34" charset="0"/>
                <a:ea typeface="Times New Roman" panose="02020603050405020304" pitchFamily="18" charset="0"/>
                <a:cs typeface="Arial" panose="020B0604020202020204" pitchFamily="34" charset="0"/>
              </a:rPr>
              <a:t>Xây dựng các chức năng người dùng: đăng ký, đăng nhập, giỏ hàng, thanh toán</a:t>
            </a:r>
          </a:p>
          <a:p>
            <a:pPr marL="285750" lvl="0" indent="-285750">
              <a:lnSpc>
                <a:spcPct val="150000"/>
              </a:lnSpc>
              <a:spcBef>
                <a:spcPts val="300"/>
              </a:spcBef>
              <a:spcAft>
                <a:spcPts val="300"/>
              </a:spcAft>
              <a:buFont typeface="Wingdings" panose="05000000000000000000" pitchFamily="2" charset="2"/>
              <a:buChar char="q"/>
            </a:pPr>
            <a:r>
              <a:rPr lang="en-US" smtClean="0">
                <a:effectLst/>
                <a:latin typeface="Arial" panose="020B0604020202020204" pitchFamily="34" charset="0"/>
                <a:ea typeface="Times New Roman" panose="02020603050405020304" pitchFamily="18" charset="0"/>
                <a:cs typeface="Arial" panose="020B0604020202020204" pitchFamily="34" charset="0"/>
              </a:rPr>
              <a:t>Xây dựng các chức năng admin: đăng ký, đăng nhập, quản lý đơn hàng, thêm, xóa, sửa sản phẩm,…</a:t>
            </a:r>
            <a:endParaRPr lang="en-US">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p:cNvSpPr txBox="1"/>
          <p:nvPr/>
        </p:nvSpPr>
        <p:spPr>
          <a:xfrm>
            <a:off x="5347063" y="2327133"/>
            <a:ext cx="3796936"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a:latin typeface="Arial" panose="020B0604020202020204" pitchFamily="34" charset="0"/>
                <a:cs typeface="Arial" panose="020B0604020202020204" pitchFamily="34" charset="0"/>
              </a:rPr>
              <a:t>Sử dụng quá nhiều màu sắc và font </a:t>
            </a:r>
            <a:r>
              <a:rPr lang="en-US" smtClean="0">
                <a:latin typeface="Arial" panose="020B0604020202020204" pitchFamily="34" charset="0"/>
                <a:cs typeface="Arial" panose="020B0604020202020204" pitchFamily="34" charset="0"/>
              </a:rPr>
              <a:t>chữ</a:t>
            </a:r>
          </a:p>
          <a:p>
            <a:pPr marL="285750" indent="-285750">
              <a:lnSpc>
                <a:spcPct val="150000"/>
              </a:lnSpc>
              <a:buFont typeface="Wingdings" panose="05000000000000000000" pitchFamily="2" charset="2"/>
              <a:buChar char="q"/>
            </a:pPr>
            <a:r>
              <a:rPr lang="en-US">
                <a:latin typeface="Arial" panose="020B0604020202020204" pitchFamily="34" charset="0"/>
                <a:cs typeface="Arial" panose="020B0604020202020204" pitchFamily="34" charset="0"/>
              </a:rPr>
              <a:t>Sử dụng quá nhiều hình ảnh </a:t>
            </a:r>
            <a:r>
              <a:rPr lang="en-US" smtClean="0">
                <a:latin typeface="Arial" panose="020B0604020202020204" pitchFamily="34" charset="0"/>
                <a:cs typeface="Arial" panose="020B0604020202020204" pitchFamily="34" charset="0"/>
              </a:rPr>
              <a:t>động</a:t>
            </a:r>
          </a:p>
          <a:p>
            <a:pPr marL="285750" indent="-285750">
              <a:lnSpc>
                <a:spcPct val="150000"/>
              </a:lnSpc>
              <a:buFont typeface="Wingdings" panose="05000000000000000000" pitchFamily="2" charset="2"/>
              <a:buChar char="q"/>
            </a:pPr>
            <a:r>
              <a:rPr lang="en-US">
                <a:latin typeface="Arial" panose="020B0604020202020204" pitchFamily="34" charset="0"/>
                <a:cs typeface="Arial" panose="020B0604020202020204" pitchFamily="34" charset="0"/>
              </a:rPr>
              <a:t>Đi quá xa trong quảng cáo</a:t>
            </a:r>
          </a:p>
        </p:txBody>
      </p:sp>
      <p:sp>
        <p:nvSpPr>
          <p:cNvPr id="8" name="Slide Number Placeholder 7"/>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11967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333" y="1522546"/>
            <a:ext cx="3449757" cy="699593"/>
          </a:xfrm>
        </p:spPr>
        <p:txBody>
          <a:bodyPr>
            <a:normAutofit fontScale="90000"/>
          </a:bodyPr>
          <a:lstStyle/>
          <a:p>
            <a:r>
              <a:rPr lang="en-US" sz="2500" smtClean="0">
                <a:latin typeface="Arial" panose="020B0604020202020204" pitchFamily="34" charset="0"/>
                <a:cs typeface="Arial" panose="020B0604020202020204" pitchFamily="34" charset="0"/>
              </a:rPr>
              <a:t>Những việc đã làm được</a:t>
            </a:r>
            <a:endParaRPr lang="en-US" sz="2500">
              <a:latin typeface="Arial" panose="020B0604020202020204" pitchFamily="34" charset="0"/>
              <a:cs typeface="Arial" panose="020B0604020202020204" pitchFamily="34" charset="0"/>
            </a:endParaRPr>
          </a:p>
        </p:txBody>
      </p:sp>
      <p:sp>
        <p:nvSpPr>
          <p:cNvPr id="4" name="Title 1"/>
          <p:cNvSpPr txBox="1">
            <a:spLocks/>
          </p:cNvSpPr>
          <p:nvPr/>
        </p:nvSpPr>
        <p:spPr>
          <a:xfrm>
            <a:off x="5049809" y="1522546"/>
            <a:ext cx="4094191" cy="69959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smtClean="0">
                <a:latin typeface="Arial" panose="020B0604020202020204" pitchFamily="34" charset="0"/>
                <a:cs typeface="Arial" panose="020B0604020202020204" pitchFamily="34" charset="0"/>
              </a:rPr>
              <a:t>Những việc chưa làm được</a:t>
            </a:r>
            <a:endParaRPr lang="en-US" sz="2500">
              <a:latin typeface="Arial" panose="020B0604020202020204" pitchFamily="34" charset="0"/>
              <a:cs typeface="Arial" panose="020B0604020202020204" pitchFamily="34" charset="0"/>
            </a:endParaRPr>
          </a:p>
        </p:txBody>
      </p:sp>
      <p:sp>
        <p:nvSpPr>
          <p:cNvPr id="5" name="TextBox 4"/>
          <p:cNvSpPr txBox="1"/>
          <p:nvPr/>
        </p:nvSpPr>
        <p:spPr>
          <a:xfrm>
            <a:off x="656333" y="2222139"/>
            <a:ext cx="3897087" cy="4247317"/>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US">
                <a:latin typeface="Arial" panose="020B0604020202020204" pitchFamily="34" charset="0"/>
                <a:cs typeface="Arial" panose="020B0604020202020204" pitchFamily="34" charset="0"/>
              </a:rPr>
              <a:t>Xây dựng cơ sở dữ liệu.</a:t>
            </a:r>
          </a:p>
          <a:p>
            <a:pPr marL="285750" lvl="0" indent="-285750">
              <a:lnSpc>
                <a:spcPct val="150000"/>
              </a:lnSpc>
              <a:buFont typeface="Wingdings" panose="05000000000000000000" pitchFamily="2" charset="2"/>
              <a:buChar char="Ø"/>
            </a:pPr>
            <a:r>
              <a:rPr lang="en-US">
                <a:latin typeface="Arial" panose="020B0604020202020204" pitchFamily="34" charset="0"/>
                <a:cs typeface="Arial" panose="020B0604020202020204" pitchFamily="34" charset="0"/>
              </a:rPr>
              <a:t>Xây dựng giao diện trang người dùng và admin.</a:t>
            </a:r>
          </a:p>
          <a:p>
            <a:pPr marL="285750" lvl="0" indent="-285750">
              <a:lnSpc>
                <a:spcPct val="150000"/>
              </a:lnSpc>
              <a:buFont typeface="Wingdings" panose="05000000000000000000" pitchFamily="2" charset="2"/>
              <a:buChar char="Ø"/>
            </a:pPr>
            <a:r>
              <a:rPr lang="en-US">
                <a:latin typeface="Arial" panose="020B0604020202020204" pitchFamily="34" charset="0"/>
                <a:cs typeface="Arial" panose="020B0604020202020204" pitchFamily="34" charset="0"/>
              </a:rPr>
              <a:t>Xây dựng chức năng đăng nhập, đăng ký.</a:t>
            </a:r>
          </a:p>
          <a:p>
            <a:pPr marL="285750" lvl="0" indent="-285750">
              <a:lnSpc>
                <a:spcPct val="150000"/>
              </a:lnSpc>
              <a:buFont typeface="Wingdings" panose="05000000000000000000" pitchFamily="2" charset="2"/>
              <a:buChar char="Ø"/>
            </a:pPr>
            <a:r>
              <a:rPr lang="en-US">
                <a:latin typeface="Arial" panose="020B0604020202020204" pitchFamily="34" charset="0"/>
                <a:cs typeface="Arial" panose="020B0604020202020204" pitchFamily="34" charset="0"/>
              </a:rPr>
              <a:t>Xây dụng chức năng giỏ hàng, thanh toán.</a:t>
            </a:r>
          </a:p>
          <a:p>
            <a:pPr marL="285750" lvl="0" indent="-285750">
              <a:lnSpc>
                <a:spcPct val="150000"/>
              </a:lnSpc>
              <a:buFont typeface="Wingdings" panose="05000000000000000000" pitchFamily="2" charset="2"/>
              <a:buChar char="Ø"/>
            </a:pPr>
            <a:r>
              <a:rPr lang="en-US">
                <a:latin typeface="Arial" panose="020B0604020202020204" pitchFamily="34" charset="0"/>
                <a:cs typeface="Arial" panose="020B0604020202020204" pitchFamily="34" charset="0"/>
              </a:rPr>
              <a:t>Xây dựng chức năng tìm kiếm.</a:t>
            </a:r>
          </a:p>
          <a:p>
            <a:pPr marL="285750" lvl="0" indent="-285750">
              <a:lnSpc>
                <a:spcPct val="150000"/>
              </a:lnSpc>
              <a:buFont typeface="Wingdings" panose="05000000000000000000" pitchFamily="2" charset="2"/>
              <a:buChar char="Ø"/>
            </a:pPr>
            <a:r>
              <a:rPr lang="en-US">
                <a:latin typeface="Arial" panose="020B0604020202020204" pitchFamily="34" charset="0"/>
                <a:cs typeface="Arial" panose="020B0604020202020204" pitchFamily="34" charset="0"/>
              </a:rPr>
              <a:t>Xây dựng trang quản lý dành cho admin</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6" name="Rectangle 5"/>
          <p:cNvSpPr/>
          <p:nvPr/>
        </p:nvSpPr>
        <p:spPr>
          <a:xfrm>
            <a:off x="5049809" y="2222139"/>
            <a:ext cx="3979818" cy="2585323"/>
          </a:xfrm>
          <a:prstGeom prst="rect">
            <a:avLst/>
          </a:prstGeom>
        </p:spPr>
        <p:txBody>
          <a:bodyPr wrap="square">
            <a:spAutoFit/>
          </a:bodyPr>
          <a:lstStyle/>
          <a:p>
            <a:pPr marL="342900" lvl="0" indent="-342900">
              <a:lnSpc>
                <a:spcPct val="150000"/>
              </a:lnSpc>
              <a:spcAft>
                <a:spcPts val="0"/>
              </a:spcAft>
              <a:buFont typeface="Wingdings" panose="05000000000000000000" pitchFamily="2" charset="2"/>
              <a:buChar char=""/>
            </a:pPr>
            <a:r>
              <a:rPr lang="en-US">
                <a:latin typeface="Arial" panose="020B0604020202020204" pitchFamily="34" charset="0"/>
                <a:ea typeface="Arial" panose="020B0604020202020204" pitchFamily="34" charset="0"/>
                <a:cs typeface="Arial" panose="020B0604020202020204" pitchFamily="34" charset="0"/>
              </a:rPr>
              <a:t>Trang web còn bị nhiều lỗi.</a:t>
            </a:r>
          </a:p>
          <a:p>
            <a:pPr marL="342900" lvl="0" indent="-342900">
              <a:lnSpc>
                <a:spcPct val="150000"/>
              </a:lnSpc>
              <a:spcAft>
                <a:spcPts val="0"/>
              </a:spcAft>
              <a:buFont typeface="Wingdings" panose="05000000000000000000" pitchFamily="2" charset="2"/>
              <a:buChar char=""/>
            </a:pPr>
            <a:r>
              <a:rPr lang="en-US">
                <a:latin typeface="Arial" panose="020B0604020202020204" pitchFamily="34" charset="0"/>
                <a:ea typeface="Arial" panose="020B0604020202020204" pitchFamily="34" charset="0"/>
                <a:cs typeface="Arial" panose="020B0604020202020204" pitchFamily="34" charset="0"/>
              </a:rPr>
              <a:t>Chưa tối ưu trang web.</a:t>
            </a:r>
          </a:p>
          <a:p>
            <a:pPr marL="342900" lvl="0" indent="-342900">
              <a:lnSpc>
                <a:spcPct val="150000"/>
              </a:lnSpc>
              <a:spcAft>
                <a:spcPts val="0"/>
              </a:spcAft>
              <a:buFont typeface="Wingdings" panose="05000000000000000000" pitchFamily="2" charset="2"/>
              <a:buChar char=""/>
            </a:pPr>
            <a:r>
              <a:rPr lang="en-US">
                <a:latin typeface="Arial" panose="020B0604020202020204" pitchFamily="34" charset="0"/>
                <a:ea typeface="Arial" panose="020B0604020202020204" pitchFamily="34" charset="0"/>
                <a:cs typeface="Arial" panose="020B0604020202020204" pitchFamily="34" charset="0"/>
              </a:rPr>
              <a:t>Chưa có chức năng quản lý kho hàng.</a:t>
            </a:r>
          </a:p>
          <a:p>
            <a:pPr marL="342900" lvl="0" indent="-342900">
              <a:lnSpc>
                <a:spcPct val="150000"/>
              </a:lnSpc>
              <a:spcAft>
                <a:spcPts val="800"/>
              </a:spcAft>
              <a:buFont typeface="Wingdings" panose="05000000000000000000" pitchFamily="2" charset="2"/>
              <a:buChar char=""/>
            </a:pPr>
            <a:r>
              <a:rPr lang="en-US">
                <a:latin typeface="Arial" panose="020B0604020202020204" pitchFamily="34" charset="0"/>
                <a:ea typeface="Arial" panose="020B0604020202020204" pitchFamily="34" charset="0"/>
                <a:cs typeface="Arial" panose="020B0604020202020204" pitchFamily="34" charset="0"/>
              </a:rPr>
              <a:t>Chưa có chức năng quên mật khẩu, đổi mật khẩu.</a:t>
            </a:r>
          </a:p>
        </p:txBody>
      </p:sp>
      <p:cxnSp>
        <p:nvCxnSpPr>
          <p:cNvPr id="8" name="Straight Connector 7"/>
          <p:cNvCxnSpPr/>
          <p:nvPr/>
        </p:nvCxnSpPr>
        <p:spPr>
          <a:xfrm>
            <a:off x="4659086" y="1593669"/>
            <a:ext cx="17417" cy="5264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222139"/>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12686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4110"/>
            <a:ext cx="9143999" cy="751844"/>
          </a:xfrm>
        </p:spPr>
        <p:txBody>
          <a:bodyPr/>
          <a:lstStyle/>
          <a:p>
            <a:pPr algn="ctr"/>
            <a:r>
              <a:rPr lang="en-US" smtClean="0">
                <a:latin typeface="Arial" panose="020B0604020202020204" pitchFamily="34" charset="0"/>
                <a:cs typeface="Arial" panose="020B0604020202020204" pitchFamily="34" charset="0"/>
              </a:rPr>
              <a:t>Hướng phát triển</a:t>
            </a:r>
            <a:endParaRPr lang="en-US">
              <a:latin typeface="Arial" panose="020B0604020202020204" pitchFamily="34" charset="0"/>
              <a:cs typeface="Arial" panose="020B0604020202020204" pitchFamily="34" charset="0"/>
            </a:endParaRPr>
          </a:p>
        </p:txBody>
      </p:sp>
      <p:sp>
        <p:nvSpPr>
          <p:cNvPr id="4" name="Rectangle 3"/>
          <p:cNvSpPr/>
          <p:nvPr/>
        </p:nvSpPr>
        <p:spPr>
          <a:xfrm>
            <a:off x="1632858" y="1767851"/>
            <a:ext cx="6344194" cy="3467616"/>
          </a:xfrm>
          <a:prstGeom prst="rect">
            <a:avLst/>
          </a:prstGeom>
        </p:spPr>
        <p:txBody>
          <a:bodyPr wrap="square">
            <a:spAutoFit/>
          </a:bodyPr>
          <a:lstStyle/>
          <a:p>
            <a:pPr algn="just">
              <a:lnSpc>
                <a:spcPct val="150000"/>
              </a:lnSpc>
              <a:spcAft>
                <a:spcPts val="800"/>
              </a:spcAft>
            </a:pPr>
            <a:r>
              <a:rPr lang="en-US">
                <a:latin typeface="Arial" panose="020B0604020202020204" pitchFamily="34" charset="0"/>
                <a:ea typeface="Arial" panose="020B0604020202020204" pitchFamily="34" charset="0"/>
                <a:cs typeface="Arial" panose="020B0604020202020204" pitchFamily="34" charset="0"/>
              </a:rPr>
              <a:t>Với nỗ lực của bản thân em đã cố gắng hoàn thành yêu cầu đề tài. Do kiến thức và thời gian có hạn nên website cá nhân chỉ mới làm được một số chức năng nhất định của một website bán hàng.</a:t>
            </a:r>
          </a:p>
          <a:p>
            <a:pPr algn="just">
              <a:lnSpc>
                <a:spcPct val="150000"/>
              </a:lnSpc>
              <a:spcAft>
                <a:spcPts val="800"/>
              </a:spcAft>
            </a:pPr>
            <a:r>
              <a:rPr lang="en-US">
                <a:latin typeface="Arial" panose="020B0604020202020204" pitchFamily="34" charset="0"/>
                <a:ea typeface="Arial" panose="020B0604020202020204" pitchFamily="34" charset="0"/>
                <a:cs typeface="Arial" panose="020B0604020202020204" pitchFamily="34" charset="0"/>
              </a:rPr>
              <a:t>Hướng phát triển website trở thành một website bán hàng chuyên nghiệp, cung cấp đầy đủ chức năng và trải nghiệm tốt nhất cho người dùng. Song với đó là những dịch vụ uy tín và chất lượng cho người dùng.</a:t>
            </a:r>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28288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s You White Transparent, Science And Technology Gathering Luminous  Thank You, Sense Of Technology, Glow, Neon PNG Imag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65102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9144000" cy="760553"/>
          </a:xfrm>
        </p:spPr>
        <p:txBody>
          <a:bodyPr/>
          <a:lstStyle/>
          <a:p>
            <a:pPr algn="ctr"/>
            <a:r>
              <a:rPr lang="en-US" smtClean="0">
                <a:latin typeface="Arial" panose="020B0604020202020204" pitchFamily="34" charset="0"/>
                <a:cs typeface="Arial" panose="020B0604020202020204" pitchFamily="34" charset="0"/>
              </a:rPr>
              <a:t>Giao diện trang chủ</a:t>
            </a:r>
            <a:endParaRPr lang="en-US">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2</a:t>
            </a:fld>
            <a:endParaRPr lang="en-US" dirty="0"/>
          </a:p>
        </p:txBody>
      </p:sp>
      <p:pic>
        <p:nvPicPr>
          <p:cNvPr id="6" name="Picture 5"/>
          <p:cNvPicPr/>
          <p:nvPr/>
        </p:nvPicPr>
        <p:blipFill>
          <a:blip r:embed="rId2"/>
          <a:stretch>
            <a:fillRect/>
          </a:stretch>
        </p:blipFill>
        <p:spPr>
          <a:xfrm>
            <a:off x="909509" y="1548336"/>
            <a:ext cx="7324983" cy="4019550"/>
          </a:xfrm>
          <a:prstGeom prst="rect">
            <a:avLst/>
          </a:prstGeom>
        </p:spPr>
      </p:pic>
      <p:pic>
        <p:nvPicPr>
          <p:cNvPr id="7" name="Picture 6"/>
          <p:cNvPicPr/>
          <p:nvPr/>
        </p:nvPicPr>
        <p:blipFill>
          <a:blip r:embed="rId3"/>
          <a:stretch>
            <a:fillRect/>
          </a:stretch>
        </p:blipFill>
        <p:spPr>
          <a:xfrm>
            <a:off x="909508" y="1877105"/>
            <a:ext cx="7324983" cy="4131809"/>
          </a:xfrm>
          <a:prstGeom prst="rect">
            <a:avLst/>
          </a:prstGeom>
        </p:spPr>
      </p:pic>
    </p:spTree>
    <p:extLst>
      <p:ext uri="{BB962C8B-B14F-4D97-AF65-F5344CB8AC3E}">
        <p14:creationId xmlns:p14="http://schemas.microsoft.com/office/powerpoint/2010/main" val="203466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9144000" cy="760553"/>
          </a:xfrm>
        </p:spPr>
        <p:txBody>
          <a:bodyPr/>
          <a:lstStyle/>
          <a:p>
            <a:pPr algn="ctr"/>
            <a:r>
              <a:rPr lang="en-US" smtClean="0">
                <a:latin typeface="Arial" panose="020B0604020202020204" pitchFamily="34" charset="0"/>
                <a:cs typeface="Arial" panose="020B0604020202020204" pitchFamily="34" charset="0"/>
              </a:rPr>
              <a:t>Giao diện đăng ký, đăng nhập</a:t>
            </a:r>
            <a:endParaRPr lang="en-US">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3</a:t>
            </a:fld>
            <a:endParaRPr lang="en-US" dirty="0"/>
          </a:p>
        </p:txBody>
      </p:sp>
      <p:pic>
        <p:nvPicPr>
          <p:cNvPr id="6" name="Picture 5"/>
          <p:cNvPicPr/>
          <p:nvPr/>
        </p:nvPicPr>
        <p:blipFill>
          <a:blip r:embed="rId2"/>
          <a:stretch>
            <a:fillRect/>
          </a:stretch>
        </p:blipFill>
        <p:spPr>
          <a:xfrm>
            <a:off x="887639" y="1548336"/>
            <a:ext cx="7376796" cy="4085862"/>
          </a:xfrm>
          <a:prstGeom prst="rect">
            <a:avLst/>
          </a:prstGeom>
        </p:spPr>
      </p:pic>
    </p:spTree>
    <p:extLst>
      <p:ext uri="{BB962C8B-B14F-4D97-AF65-F5344CB8AC3E}">
        <p14:creationId xmlns:p14="http://schemas.microsoft.com/office/powerpoint/2010/main" val="3774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9144000" cy="760553"/>
          </a:xfrm>
        </p:spPr>
        <p:txBody>
          <a:bodyPr/>
          <a:lstStyle/>
          <a:p>
            <a:pPr algn="ctr"/>
            <a:r>
              <a:rPr lang="en-US" smtClean="0">
                <a:latin typeface="Arial" panose="020B0604020202020204" pitchFamily="34" charset="0"/>
                <a:cs typeface="Arial" panose="020B0604020202020204" pitchFamily="34" charset="0"/>
              </a:rPr>
              <a:t>Chức năng tìm kiếm</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pic>
        <p:nvPicPr>
          <p:cNvPr id="5" name="Picture 4"/>
          <p:cNvPicPr/>
          <p:nvPr/>
        </p:nvPicPr>
        <p:blipFill>
          <a:blip r:embed="rId2"/>
          <a:stretch>
            <a:fillRect/>
          </a:stretch>
        </p:blipFill>
        <p:spPr>
          <a:xfrm>
            <a:off x="1026976" y="1653087"/>
            <a:ext cx="7385503" cy="4181656"/>
          </a:xfrm>
          <a:prstGeom prst="rect">
            <a:avLst/>
          </a:prstGeom>
        </p:spPr>
      </p:pic>
    </p:spTree>
    <p:extLst>
      <p:ext uri="{BB962C8B-B14F-4D97-AF65-F5344CB8AC3E}">
        <p14:creationId xmlns:p14="http://schemas.microsoft.com/office/powerpoint/2010/main" val="216772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9144000" cy="760553"/>
          </a:xfrm>
        </p:spPr>
        <p:txBody>
          <a:bodyPr/>
          <a:lstStyle/>
          <a:p>
            <a:pPr algn="ctr"/>
            <a:r>
              <a:rPr lang="en-US" smtClean="0">
                <a:latin typeface="Arial" panose="020B0604020202020204" pitchFamily="34" charset="0"/>
                <a:cs typeface="Arial" panose="020B0604020202020204" pitchFamily="34" charset="0"/>
              </a:rPr>
              <a:t>Giao diện giỏ hàng</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pic>
        <p:nvPicPr>
          <p:cNvPr id="5" name="Picture 4"/>
          <p:cNvPicPr/>
          <p:nvPr/>
        </p:nvPicPr>
        <p:blipFill>
          <a:blip r:embed="rId2"/>
          <a:stretch>
            <a:fillRect/>
          </a:stretch>
        </p:blipFill>
        <p:spPr>
          <a:xfrm>
            <a:off x="690505" y="1858100"/>
            <a:ext cx="7965814" cy="3906974"/>
          </a:xfrm>
          <a:prstGeom prst="rect">
            <a:avLst/>
          </a:prstGeom>
        </p:spPr>
      </p:pic>
    </p:spTree>
    <p:extLst>
      <p:ext uri="{BB962C8B-B14F-4D97-AF65-F5344CB8AC3E}">
        <p14:creationId xmlns:p14="http://schemas.microsoft.com/office/powerpoint/2010/main" val="317656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9144000" cy="760553"/>
          </a:xfrm>
        </p:spPr>
        <p:txBody>
          <a:bodyPr/>
          <a:lstStyle/>
          <a:p>
            <a:pPr algn="ctr"/>
            <a:r>
              <a:rPr lang="en-US" smtClean="0">
                <a:latin typeface="Arial" panose="020B0604020202020204" pitchFamily="34" charset="0"/>
                <a:cs typeface="Arial" panose="020B0604020202020204" pitchFamily="34" charset="0"/>
              </a:rPr>
              <a:t>Giao diện thanh toán</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pic>
        <p:nvPicPr>
          <p:cNvPr id="5" name="Picture 4"/>
          <p:cNvPicPr/>
          <p:nvPr/>
        </p:nvPicPr>
        <p:blipFill>
          <a:blip r:embed="rId2"/>
          <a:stretch>
            <a:fillRect/>
          </a:stretch>
        </p:blipFill>
        <p:spPr>
          <a:xfrm>
            <a:off x="734048" y="1629818"/>
            <a:ext cx="7748100" cy="3995919"/>
          </a:xfrm>
          <a:prstGeom prst="rect">
            <a:avLst/>
          </a:prstGeom>
        </p:spPr>
      </p:pic>
    </p:spTree>
    <p:extLst>
      <p:ext uri="{BB962C8B-B14F-4D97-AF65-F5344CB8AC3E}">
        <p14:creationId xmlns:p14="http://schemas.microsoft.com/office/powerpoint/2010/main" val="162832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9144000" cy="760553"/>
          </a:xfrm>
        </p:spPr>
        <p:txBody>
          <a:bodyPr/>
          <a:lstStyle/>
          <a:p>
            <a:pPr algn="ctr"/>
            <a:r>
              <a:rPr lang="en-US" smtClean="0">
                <a:latin typeface="Arial" panose="020B0604020202020204" pitchFamily="34" charset="0"/>
                <a:cs typeface="Arial" panose="020B0604020202020204" pitchFamily="34" charset="0"/>
              </a:rPr>
              <a:t>Giao diện trang Admin</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a:blip r:embed="rId2"/>
          <a:stretch>
            <a:fillRect/>
          </a:stretch>
        </p:blipFill>
        <p:spPr>
          <a:xfrm>
            <a:off x="990218" y="1633623"/>
            <a:ext cx="7511907" cy="4221881"/>
          </a:xfrm>
          <a:prstGeom prst="rect">
            <a:avLst/>
          </a:prstGeom>
        </p:spPr>
      </p:pic>
    </p:spTree>
    <p:extLst>
      <p:ext uri="{BB962C8B-B14F-4D97-AF65-F5344CB8AC3E}">
        <p14:creationId xmlns:p14="http://schemas.microsoft.com/office/powerpoint/2010/main" val="3715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9144000" cy="760553"/>
          </a:xfrm>
        </p:spPr>
        <p:txBody>
          <a:bodyPr/>
          <a:lstStyle/>
          <a:p>
            <a:pPr algn="ctr"/>
            <a:r>
              <a:rPr lang="en-US" smtClean="0">
                <a:latin typeface="Arial" panose="020B0604020202020204" pitchFamily="34" charset="0"/>
                <a:cs typeface="Arial" panose="020B0604020202020204" pitchFamily="34" charset="0"/>
              </a:rPr>
              <a:t>Chức năng quản lý đơn hàng</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pic>
        <p:nvPicPr>
          <p:cNvPr id="5" name="Picture 4"/>
          <p:cNvPicPr/>
          <p:nvPr/>
        </p:nvPicPr>
        <p:blipFill>
          <a:blip r:embed="rId2"/>
          <a:stretch>
            <a:fillRect/>
          </a:stretch>
        </p:blipFill>
        <p:spPr>
          <a:xfrm>
            <a:off x="983433" y="1638345"/>
            <a:ext cx="7812224" cy="4466363"/>
          </a:xfrm>
          <a:prstGeom prst="rect">
            <a:avLst/>
          </a:prstGeom>
          <a:ln>
            <a:solidFill>
              <a:schemeClr val="tx1"/>
            </a:solidFill>
          </a:ln>
        </p:spPr>
      </p:pic>
    </p:spTree>
    <p:extLst>
      <p:ext uri="{BB962C8B-B14F-4D97-AF65-F5344CB8AC3E}">
        <p14:creationId xmlns:p14="http://schemas.microsoft.com/office/powerpoint/2010/main" val="118437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9144000" cy="760553"/>
          </a:xfrm>
        </p:spPr>
        <p:txBody>
          <a:bodyPr/>
          <a:lstStyle/>
          <a:p>
            <a:pPr algn="ctr"/>
            <a:r>
              <a:rPr lang="en-US" smtClean="0">
                <a:latin typeface="Arial" panose="020B0604020202020204" pitchFamily="34" charset="0"/>
                <a:cs typeface="Arial" panose="020B0604020202020204" pitchFamily="34" charset="0"/>
              </a:rPr>
              <a:t>Xem danh sách sản phẩm</a:t>
            </a:r>
            <a:endParaRPr lang="en-US">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p:nvPr/>
        </p:nvPicPr>
        <p:blipFill>
          <a:blip r:embed="rId2"/>
          <a:stretch>
            <a:fillRect/>
          </a:stretch>
        </p:blipFill>
        <p:spPr>
          <a:xfrm>
            <a:off x="1096205" y="1703069"/>
            <a:ext cx="7150811" cy="3774621"/>
          </a:xfrm>
          <a:prstGeom prst="rect">
            <a:avLst/>
          </a:prstGeom>
        </p:spPr>
      </p:pic>
    </p:spTree>
    <p:extLst>
      <p:ext uri="{BB962C8B-B14F-4D97-AF65-F5344CB8AC3E}">
        <p14:creationId xmlns:p14="http://schemas.microsoft.com/office/powerpoint/2010/main" val="394690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102</TotalTime>
  <Words>380</Words>
  <Application>Microsoft Office PowerPoint</Application>
  <PresentationFormat>On-screen Show (4:3)</PresentationFormat>
  <Paragraphs>54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Wisp</vt:lpstr>
      <vt:lpstr>PowerPoint Presentation</vt:lpstr>
      <vt:lpstr>Giao diện trang chủ</vt:lpstr>
      <vt:lpstr>Giao diện đăng ký, đăng nhập</vt:lpstr>
      <vt:lpstr>Chức năng tìm kiếm</vt:lpstr>
      <vt:lpstr>Giao diện giỏ hàng</vt:lpstr>
      <vt:lpstr>Giao diện thanh toán</vt:lpstr>
      <vt:lpstr>Giao diện trang Admin</vt:lpstr>
      <vt:lpstr>Chức năng quản lý đơn hàng</vt:lpstr>
      <vt:lpstr>Xem danh sách sản phẩm</vt:lpstr>
      <vt:lpstr>Chức năng thêm và  sửa sản phẩm</vt:lpstr>
      <vt:lpstr>Phạm vi đồ án</vt:lpstr>
      <vt:lpstr>Những việc đã làm được</vt:lpstr>
      <vt:lpstr>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58</cp:revision>
  <dcterms:created xsi:type="dcterms:W3CDTF">2023-04-06T14:32:52Z</dcterms:created>
  <dcterms:modified xsi:type="dcterms:W3CDTF">2023-04-13T23:50:03Z</dcterms:modified>
</cp:coreProperties>
</file>