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92" r:id="rId5"/>
    <p:sldId id="293" r:id="rId6"/>
    <p:sldId id="322" r:id="rId7"/>
    <p:sldId id="295" r:id="rId8"/>
    <p:sldId id="297" r:id="rId9"/>
    <p:sldId id="337" r:id="rId10"/>
    <p:sldId id="318" r:id="rId11"/>
    <p:sldId id="320" r:id="rId12"/>
    <p:sldId id="343" r:id="rId13"/>
    <p:sldId id="342" r:id="rId14"/>
    <p:sldId id="344" r:id="rId15"/>
    <p:sldId id="345" r:id="rId16"/>
    <p:sldId id="346" r:id="rId17"/>
    <p:sldId id="347" r:id="rId18"/>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078" userDrawn="1">
          <p15:clr>
            <a:srgbClr val="A4A3A4"/>
          </p15:clr>
        </p15:guide>
        <p15:guide id="2" pos="292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F028DB"/>
    <a:srgbClr val="5B0B56"/>
    <a:srgbClr val="E1A401"/>
    <a:srgbClr val="201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06"/>
    <p:restoredTop sz="94636"/>
  </p:normalViewPr>
  <p:slideViewPr>
    <p:cSldViewPr snapToGrid="0" showGuides="1">
      <p:cViewPr>
        <p:scale>
          <a:sx n="55" d="100"/>
          <a:sy n="55" d="100"/>
        </p:scale>
        <p:origin x="-950" y="-566"/>
      </p:cViewPr>
      <p:guideLst>
        <p:guide orient="horz" pos="2078"/>
        <p:guide pos="292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4-03T21:41:52.421" idx="1">
    <p:pos x="10" y="10"/>
    <p:text>Ưu điểm:
- Tăng độ chính xác: giảm thiểu sai sót do nhập liệu thủ công và giúp tiết kiệm thời gian.
- Dễ dàng sử dụng: Quét mã vạch đơn giản và dễ dàng hơn so với việc ghi chép tay hoặc nhập liệu bằng tay.
- Tích hợp dễ dàng: Dữ liệu từ quá trình quét mã vạch có thể dễ dàng tích hợp vào các hệ thống quản lý dữ liệu hoặc phần mềm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chao thay </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mã nhị phân 0,1</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Mã UPC </a:t>
            </a:r>
            <a:endParaRPr lang="en-US"/>
          </a:p>
          <a:p>
            <a:r>
              <a:rPr lang="en-US"/>
              <a:t>(Universal Product Code) sử dụng để dán và kiểm tra sản phẩm tiêu dùng trên toàn thế giới. </a:t>
            </a:r>
            <a:br>
              <a:rPr lang="en-US"/>
            </a:br>
            <a:r>
              <a:rPr lang="en-US"/>
              <a:t>Các biến thể gồm UPC-A (12 chữ số) và UPC-E (6 chữ số) </a:t>
            </a:r>
            <a:br>
              <a:rPr lang="en-US"/>
            </a:br>
            <a:r>
              <a:rPr lang="en-US"/>
              <a:t>UPC-A: Thích hợp cho các sản phẩm có kích thước lớn và cần mã vạch chi tiết.</a:t>
            </a:r>
            <a:endParaRPr lang="en-US"/>
          </a:p>
          <a:p>
            <a:r>
              <a:rPr lang="en-US"/>
              <a:t>UPC-E: Thường được sử dụng cho các sản phẩm nhỏ hoặc khi không cần nhiều thông tin chi tiết.</a:t>
            </a:r>
            <a:endParaRPr lang="en-US"/>
          </a:p>
          <a:p>
            <a:r>
              <a:rPr lang="en-US"/>
              <a:t>Mã EAN </a:t>
            </a:r>
            <a:endParaRPr lang="en-US"/>
          </a:p>
          <a:p>
            <a:r>
              <a:rPr lang="en-US"/>
              <a:t>(European Article Number):  tương tự UPC nhưng được sử dụng chủ yếu ở Châu Âu.</a:t>
            </a:r>
            <a:endParaRPr lang="en-US"/>
          </a:p>
          <a:p>
            <a:r>
              <a:rPr lang="en-US"/>
              <a:t>EAN có biến thể như EAN-8 (8 chữ số) và EAN-13 (13 chữ số).</a:t>
            </a:r>
            <a:br>
              <a:rPr lang="en-US"/>
            </a:br>
            <a:r>
              <a:rPr lang="en-US"/>
              <a:t>EAN-13: Thích hợp cho các sản phẩm có kích thước lớn với không gian đủ cho mã vạch dài hơn.</a:t>
            </a:r>
            <a:endParaRPr lang="en-US"/>
          </a:p>
          <a:p>
            <a:r>
              <a:rPr lang="en-US"/>
              <a:t>EAN-8: Thường được sử dụng cho các sản phẩm có kích thước nhỏ hơn hoặc khi không cần một số lượng lớn thông tin.</a:t>
            </a:r>
            <a:endParaRPr lang="en-US"/>
          </a:p>
          <a:p>
            <a:r>
              <a:rPr lang="en-US"/>
              <a:t>Mã Code 39 </a:t>
            </a:r>
            <a:endParaRPr lang="en-US"/>
          </a:p>
          <a:p>
            <a:r>
              <a:rPr lang="en-US"/>
              <a:t>cho phép mã hóa cả ký tự chữ hoa, số, và một số ký tự khác.</a:t>
            </a:r>
            <a:endParaRPr lang="en-US"/>
          </a:p>
          <a:p>
            <a:r>
              <a:rPr lang="en-US"/>
              <a:t>Ứng dụng rộng rãi trong bộ quốc phòng, ngành y tế, cơ quan hành chính, và xuất bản sách.</a:t>
            </a:r>
            <a:br>
              <a:rPr lang="en-US"/>
            </a:br>
            <a:r>
              <a:rPr lang="en-US"/>
              <a:t>Mã Code 128 </a:t>
            </a:r>
            <a:endParaRPr lang="en-US"/>
          </a:p>
          <a:p>
            <a:r>
              <a:rPr lang="en-US"/>
              <a:t>được đánh giá cao vì có khả năng mã hóa nhiều loại ký tự, bao gồm chữ hoa, chữ thường, ký tự số và ký tự ASCII.</a:t>
            </a:r>
            <a:endParaRPr lang="en-US"/>
          </a:p>
          <a:p>
            <a:r>
              <a:rPr lang="en-US"/>
              <a:t>Có các biến thể như Code 128A, Code 128B, và Code 128C.</a:t>
            </a:r>
            <a:endParaRPr lang="en-US"/>
          </a:p>
          <a:p>
            <a:r>
              <a:rPr lang="en-US"/>
              <a:t>Ứng dụng rất đa dạng, trong phân phối hàng hóa, chuỗi cung ứng bán lẻ</a:t>
            </a:r>
            <a:br>
              <a:rPr lang="en-US"/>
            </a:br>
            <a:r>
              <a:rPr lang="en-US"/>
              <a:t>Mã Codabar</a:t>
            </a:r>
            <a:endParaRPr lang="en-US"/>
          </a:p>
          <a:p>
            <a:r>
              <a:rPr lang="en-US"/>
              <a:t>được sử dụng trong lĩnh vực hậu cần, chăm sóc sức khỏe và nghiên cứu.</a:t>
            </a:r>
            <a:endParaRPr lang="en-US"/>
          </a:p>
          <a:p>
            <a:r>
              <a:rPr lang="en-US"/>
              <a:t>Có khả năng mã hóa 16 ký tự khác nhau và thích hợp cho in ấn dễ dàng.</a:t>
            </a:r>
            <a:br>
              <a:rPr lang="en-US"/>
            </a:br>
            <a:r>
              <a:rPr lang="en-US"/>
              <a:t>Mã vạch ITF (Interleaved 2 of 5)</a:t>
            </a:r>
            <a:endParaRPr lang="en-US"/>
          </a:p>
          <a:p>
            <a:r>
              <a:rPr lang="en-US"/>
              <a:t>mã hóa ký tự số và sử dụng bộ ASCII đầy đủ.</a:t>
            </a:r>
            <a:endParaRPr lang="en-US"/>
          </a:p>
          <a:p>
            <a:r>
              <a:rPr lang="en-US"/>
              <a:t>Chúng có khả năng thay đổi độ dài barcode và nén thông tin, thích hợp cho việc kiểm soát hàng hóa và vận chuyển.</a:t>
            </a: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pPr marL="0" indent="0">
              <a:buNone/>
            </a:pPr>
            <a:r>
              <a:rPr lang="en-US">
                <a:solidFill>
                  <a:srgbClr val="FF0000"/>
                </a:solidFill>
                <a:latin typeface="Times New Roman" panose="02020603050405020304" pitchFamily="18" charset="0"/>
                <a:cs typeface="Times New Roman" panose="02020603050405020304" pitchFamily="18" charset="0"/>
                <a:sym typeface="+mn-ea"/>
              </a:rPr>
              <a:t>Ưu điểm:</a:t>
            </a:r>
            <a:endParaRPr lang="en-US">
              <a:solidFill>
                <a:srgbClr val="FF0000"/>
              </a:solidFill>
              <a:latin typeface="Times New Roman" panose="02020603050405020304" pitchFamily="18" charset="0"/>
              <a:cs typeface="Times New Roman" panose="02020603050405020304" pitchFamily="18" charset="0"/>
              <a:sym typeface="+mn-ea"/>
            </a:endParaRPr>
          </a:p>
          <a:p>
            <a:pPr marL="0" indent="0">
              <a:buNone/>
            </a:pPr>
            <a:r>
              <a:rPr lang="en-US">
                <a:latin typeface="Times New Roman" panose="02020603050405020304" pitchFamily="18" charset="0"/>
                <a:cs typeface="Times New Roman" panose="02020603050405020304" pitchFamily="18" charset="0"/>
                <a:sym typeface="+mn-ea"/>
              </a:rPr>
              <a:t>- Tăng độ chính xác: giảm thiểu sai sót do nhập liệu thủ công và giúp tiết kiệm thời gian.</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Dễ dàng sử dụng: Quét mã vạch đơn giản và dễ dàng hơn so với việc ghi chép tay hoặc nhập liệu bằng tay.</a:t>
            </a:r>
            <a:endParaRPr lang="en-US">
              <a:latin typeface="Times New Roman" panose="02020603050405020304" pitchFamily="18" charset="0"/>
              <a:cs typeface="Times New Roman" panose="02020603050405020304" pitchFamily="18" charset="0"/>
            </a:endParaRPr>
          </a:p>
          <a:p>
            <a:pPr marL="0" indent="0">
              <a:buNone/>
            </a:pPr>
            <a:r>
              <a:rPr lang="en-US">
                <a:latin typeface="Times New Roman" panose="02020603050405020304" pitchFamily="18" charset="0"/>
                <a:cs typeface="Times New Roman" panose="02020603050405020304" pitchFamily="18" charset="0"/>
                <a:sym typeface="+mn-ea"/>
              </a:rPr>
              <a:t>- Tích hợp dễ dàng: Dữ liệu từ quá trình quét mã vạch có thể dễ dàng tích hợp vào các hệ thống quản lý dữ liệu hoặc phần mềm</a:t>
            </a:r>
            <a:endParaRPr lang="en-US">
              <a:latin typeface="Times New Roman" panose="02020603050405020304" pitchFamily="18" charset="0"/>
              <a:cs typeface="Times New Roman" panose="02020603050405020304" pitchFamily="18" charset="0"/>
            </a:endParaRPr>
          </a:p>
          <a:p>
            <a:pPr marL="0" indent="0">
              <a:buNone/>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0">
          <a:blip r:embed="rId2"/>
          <a:stretch>
            <a:fillRect/>
          </a:stretch>
        </a:blip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719138" y="2130427"/>
            <a:ext cx="7772400" cy="1470025"/>
          </a:xfrm>
        </p:spPr>
        <p:txBody>
          <a:bodyPr/>
          <a:lstStyle>
            <a:lvl1pPr>
              <a:defRPr sz="3600"/>
            </a:lvl1pPr>
          </a:lstStyle>
          <a:p>
            <a:pPr lvl="0"/>
            <a:r>
              <a:rPr lang="en-US" noProof="0"/>
              <a:t>Click to edit Master title style</a:t>
            </a:r>
            <a:endParaRPr lang="en-US" noProof="0"/>
          </a:p>
        </p:txBody>
      </p:sp>
      <p:sp>
        <p:nvSpPr>
          <p:cNvPr id="1638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endParaRPr lang="en-US" noProof="0"/>
          </a:p>
        </p:txBody>
      </p:sp>
      <p:sp>
        <p:nvSpPr>
          <p:cNvPr id="7" name="Rectangle 4"/>
          <p:cNvSpPr>
            <a:spLocks noGrp="1" noChangeArrowheads="1"/>
          </p:cNvSpPr>
          <p:nvPr>
            <p:ph type="dt" sz="half" idx="2"/>
          </p:nvPr>
        </p:nvSpPr>
        <p:spPr bwMode="auto">
          <a:xfrm>
            <a:off x="609600" y="6245225"/>
            <a:ext cx="1981200" cy="476250"/>
          </a:xfrm>
          <a:prstGeom prst="rect">
            <a:avLst/>
          </a:prstGeom>
        </p:spPr>
        <p:txBody>
          <a:bodyPr vert="horz" wrap="square" lIns="91440" tIns="45720" rIns="91440" bIns="45720" numCol="1" anchor="t" anchorCtr="0" compatLnSpc="1"/>
          <a:p>
            <a:pPr eaLnBrk="1" hangingPunct="1"/>
            <a:fld id="{BB962C8B-B14F-4D97-AF65-F5344CB8AC3E}" type="datetimeFigureOut">
              <a:rPr lang="en-US" altLang="ja-JP" dirty="0">
                <a:ea typeface="MS PGothic" panose="020B0600070205080204" pitchFamily="50" charset="-128"/>
              </a:rPr>
            </a:fld>
            <a:endParaRPr lang="en-US" altLang="ja-JP" dirty="0">
              <a:ea typeface="MS PGothic" panose="020B0600070205080204" pitchFamily="50" charset="-128"/>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p>
            <a:pPr algn="ctr" eaLnBrk="1" hangingPunct="1"/>
            <a:endParaRPr lang="ja-JP" altLang="en-US" dirty="0">
              <a:ea typeface="MS PGothic" panose="020B0600070205080204" pitchFamily="50" charset="-128"/>
            </a:endParaRPr>
          </a:p>
        </p:txBody>
      </p:sp>
      <p:sp>
        <p:nvSpPr>
          <p:cNvPr id="9" name="Rectangle 6"/>
          <p:cNvSpPr>
            <a:spLocks noGrp="1" noChangeArrowheads="1"/>
          </p:cNvSpPr>
          <p:nvPr>
            <p:ph type="sldNum" sz="quarter" idx="4"/>
          </p:nvPr>
        </p:nvSpPr>
        <p:spPr bwMode="auto">
          <a:xfrm>
            <a:off x="6716713" y="6230938"/>
            <a:ext cx="2133600" cy="549275"/>
          </a:xfrm>
          <a:prstGeom prst="rect">
            <a:avLst/>
          </a:prstGeom>
        </p:spPr>
        <p:txBody>
          <a:bodyPr vert="horz" wrap="square" lIns="91440" tIns="45720" rIns="91440" bIns="45720" numCol="1" anchor="t" anchorCtr="0" compatLnSpc="1"/>
          <a:p>
            <a:pPr algn="r" eaLnBrk="1" hangingPunct="1"/>
            <a:fld id="{9A0DB2DC-4C9A-4742-B13C-FB6460FD3503}" type="slidenum">
              <a:rPr lang="en-US" altLang="ja-JP" dirty="0">
                <a:ea typeface="MS PGothic" panose="020B0600070205080204" pitchFamily="50" charset="-128"/>
              </a:rPr>
            </a:fld>
            <a:endParaRPr lang="en-US" altLang="ja-JP" dirty="0">
              <a:ea typeface="MS PGothic" panose="020B0600070205080204" pitchFamily="50" charset="-128"/>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5" name="Footer Placeholder 4"/>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82577"/>
            <a:ext cx="2057400" cy="60420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82577"/>
            <a:ext cx="6019800" cy="60420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5" name="Footer Placeholder 4"/>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5" name="Footer Placeholder 4"/>
          <p:cNvSpPr>
            <a:spLocks noGrp="1"/>
          </p:cNvSpPr>
          <p:nvPr>
            <p:ph type="ftr" sz="quarter" idx="11"/>
          </p:nvPr>
        </p:nvSpPr>
        <p:spPr/>
        <p:txBody>
          <a:bodyPr/>
          <a:lstStyle/>
          <a:p>
            <a:pPr lvl="0" eaLnBrk="1" hangingPunct="1"/>
            <a:endParaRPr lang="ja-JP"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lstStyle/>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5" name="Footer Placeholder 4"/>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0"/>
            <a:ext cx="78867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
        <p:nvSpPr>
          <p:cNvPr id="4" name="Date Placeholder 3"/>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5" name="Footer Placeholder 4"/>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6" name="Slide Number Placeholder 5"/>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33538"/>
            <a:ext cx="4038600" cy="46910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800600" y="1633538"/>
            <a:ext cx="4038600" cy="469106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6" name="Footer Placeholder 5"/>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7"/>
            <a:ext cx="78867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9"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8" name="Footer Placeholder 7"/>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9" name="Slide Number Placeholder 8"/>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4" name="Footer Placeholder 3"/>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5" name="Slide Number Placeholder 4"/>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3" name="Footer Placeholder 2"/>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4" name="Slide Number Placeholder 3"/>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6" name="Footer Placeholder 5"/>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9" y="457200"/>
            <a:ext cx="2949575"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3887788" y="987427"/>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r>
              <a:rPr kumimoji="1" lang="en-US" sz="3200" b="0" i="0" u="none" strike="noStrike" kern="1200" cap="none" spc="0" normalizeH="0" baseline="0" noProof="0">
                <a:ln>
                  <a:noFill/>
                </a:ln>
                <a:solidFill>
                  <a:srgbClr val="000066"/>
                </a:solidFill>
                <a:effectLst/>
                <a:uLnTx/>
                <a:uFillTx/>
                <a:latin typeface="+mn-lt"/>
                <a:ea typeface="MS PGothic" panose="020B0600070205080204" pitchFamily="50" charset="-128"/>
                <a:cs typeface="MS PGothic" panose="020B0600070205080204" pitchFamily="50" charset="-128"/>
              </a:rPr>
              <a:t>Click icon to add picture</a:t>
            </a:r>
            <a:endParaRPr kumimoji="1" lang="en-US" sz="3200" b="0" i="0" u="none" strike="noStrike" kern="1200" cap="none" spc="0" normalizeH="0" baseline="0" noProof="0">
              <a:ln>
                <a:noFill/>
              </a:ln>
              <a:solidFill>
                <a:srgbClr val="000066"/>
              </a:solidFill>
              <a:effectLst/>
              <a:uLnTx/>
              <a:uFillTx/>
              <a:latin typeface="+mn-lt"/>
              <a:ea typeface="MS PGothic" panose="020B0600070205080204" pitchFamily="50" charset="-128"/>
              <a:cs typeface="MS PGothic" panose="020B0600070205080204" pitchFamily="50" charset="-128"/>
            </a:endParaRPr>
          </a:p>
        </p:txBody>
      </p:sp>
      <p:sp>
        <p:nvSpPr>
          <p:cNvPr id="4" name="Text Placeholder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6" name="Footer Placeholder 5"/>
          <p:cNvSpPr>
            <a:spLocks noGrp="1"/>
          </p:cNvSpPr>
          <p:nvPr>
            <p:ph type="ftr" sz="quarter" idx="11"/>
          </p:nvPr>
        </p:nvSpPr>
        <p:spPr/>
        <p:txBody>
          <a:bodyPr/>
          <a:p>
            <a:pPr lvl="0" eaLnBrk="1" hangingPunct="1"/>
            <a:endParaRPr lang="ja-JP" altLang="en-US" dirty="0">
              <a:latin typeface="Arial" panose="020B0604020202020204" pitchFamily="34" charset="0"/>
            </a:endParaRPr>
          </a:p>
        </p:txBody>
      </p:sp>
      <p:sp>
        <p:nvSpPr>
          <p:cNvPr id="7" name="Slide Number Placeholder 6"/>
          <p:cNvSpPr>
            <a:spLocks noGrp="1"/>
          </p:cNvSpPr>
          <p:nvPr>
            <p:ph type="sldNum" sz="quarter" idx="12"/>
          </p:nvPr>
        </p:nvSpPr>
        <p:spPr/>
        <p:txBody>
          <a:bodyPr/>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1752600" y="282575"/>
            <a:ext cx="7086600" cy="944563"/>
          </a:xfrm>
          <a:prstGeom prst="rect">
            <a:avLst/>
          </a:prstGeom>
          <a:noFill/>
          <a:ln w="9525">
            <a:noFill/>
          </a:ln>
        </p:spPr>
        <p:txBody>
          <a:bodyPr anchor="ctr" anchorCtr="0"/>
          <a:p>
            <a:pPr lvl="0"/>
            <a:r>
              <a:rPr lang="en-US" altLang="ja-JP" dirty="0"/>
              <a:t>Click to edit Master title style</a:t>
            </a:r>
            <a:endParaRPr lang="en-US" altLang="ja-JP" dirty="0"/>
          </a:p>
        </p:txBody>
      </p:sp>
      <p:sp>
        <p:nvSpPr>
          <p:cNvPr id="1027" name="Rectangle 3"/>
          <p:cNvSpPr>
            <a:spLocks noGrp="1"/>
          </p:cNvSpPr>
          <p:nvPr>
            <p:ph type="body" idx="1"/>
          </p:nvPr>
        </p:nvSpPr>
        <p:spPr>
          <a:xfrm>
            <a:off x="609600" y="1633538"/>
            <a:ext cx="8229600" cy="4691062"/>
          </a:xfrm>
          <a:prstGeom prst="rect">
            <a:avLst/>
          </a:prstGeom>
          <a:noFill/>
          <a:ln w="9525">
            <a:noFill/>
          </a:ln>
        </p:spPr>
        <p:txBody>
          <a:bodyPr/>
          <a:p>
            <a:pPr lvl="0"/>
            <a:r>
              <a:rPr lang="en-US" altLang="ja-JP" dirty="0"/>
              <a:t>Click to edit Master text styles</a:t>
            </a:r>
            <a:endParaRPr lang="en-US" altLang="ja-JP" dirty="0"/>
          </a:p>
          <a:p>
            <a:pPr lvl="1"/>
            <a:r>
              <a:rPr lang="en-US" altLang="ja-JP" dirty="0"/>
              <a:t>Second level</a:t>
            </a:r>
            <a:endParaRPr lang="en-US" altLang="ja-JP" dirty="0"/>
          </a:p>
          <a:p>
            <a:pPr lvl="2"/>
            <a:r>
              <a:rPr lang="en-US" altLang="ja-JP" dirty="0"/>
              <a:t>Third level</a:t>
            </a:r>
            <a:endParaRPr lang="en-US" altLang="ja-JP" dirty="0"/>
          </a:p>
          <a:p>
            <a:pPr lvl="3"/>
            <a:r>
              <a:rPr lang="en-US" altLang="ja-JP" dirty="0"/>
              <a:t>Fourth level</a:t>
            </a:r>
            <a:endParaRPr lang="en-US" altLang="ja-JP" dirty="0"/>
          </a:p>
          <a:p>
            <a:pPr lvl="4"/>
            <a:r>
              <a:rPr lang="en-US" altLang="ja-JP" dirty="0"/>
              <a:t>Fifth level</a:t>
            </a:r>
            <a:endParaRPr lang="en-US" altLang="ja-JP" dirty="0"/>
          </a:p>
        </p:txBody>
      </p:sp>
      <p:sp>
        <p:nvSpPr>
          <p:cNvPr id="1028" name="Rectangle 4"/>
          <p:cNvSpPr>
            <a:spLocks noGrp="1" noChangeArrowheads="1"/>
          </p:cNvSpPr>
          <p:nvPr>
            <p:ph type="dt" sz="half" idx="2"/>
          </p:nvPr>
        </p:nvSpPr>
        <p:spPr bwMode="auto">
          <a:xfrm>
            <a:off x="609600" y="6278563"/>
            <a:ext cx="1981200" cy="476250"/>
          </a:xfrm>
          <a:prstGeom prst="rect">
            <a:avLst/>
          </a:prstGeom>
          <a:noFill/>
          <a:ln>
            <a:noFill/>
          </a:ln>
          <a:effectLst/>
        </p:spPr>
        <p:txBody>
          <a:bodyPr vert="horz" wrap="square" lIns="91440" tIns="45720" rIns="91440" bIns="45720" numCol="1" anchor="t" anchorCtr="0" compatLnSpc="1"/>
          <a:lstStyle>
            <a:lvl1pPr>
              <a:defRPr sz="1400">
                <a:ea typeface="MS PGothic" panose="020B0600070205080204" pitchFamily="50" charset="-128"/>
              </a:defRPr>
            </a:lvl1pPr>
          </a:lstStyle>
          <a:p>
            <a:pPr lvl="0" eaLnBrk="1" hangingPunct="1"/>
            <a:fld id="{BB962C8B-B14F-4D97-AF65-F5344CB8AC3E}" type="datetimeFigureOut">
              <a:rPr lang="en-US" altLang="ja-JP" dirty="0">
                <a:latin typeface="Arial" panose="020B0604020202020204" pitchFamily="34" charset="0"/>
              </a:rPr>
            </a:fld>
            <a:endParaRPr lang="en-US" altLang="ja-JP" dirty="0">
              <a:latin typeface="Arial" panose="020B0604020202020204" pitchFamily="34" charset="0"/>
            </a:endParaRPr>
          </a:p>
        </p:txBody>
      </p:sp>
      <p:sp>
        <p:nvSpPr>
          <p:cNvPr id="1029" name="Rectangle 5"/>
          <p:cNvSpPr>
            <a:spLocks noGrp="1" noChangeArrowheads="1"/>
          </p:cNvSpPr>
          <p:nvPr>
            <p:ph type="ftr" sz="quarter" idx="3"/>
          </p:nvPr>
        </p:nvSpPr>
        <p:spPr bwMode="auto">
          <a:xfrm>
            <a:off x="2719388" y="6283325"/>
            <a:ext cx="2895600" cy="476250"/>
          </a:xfrm>
          <a:prstGeom prst="rect">
            <a:avLst/>
          </a:prstGeom>
          <a:noFill/>
          <a:ln>
            <a:noFill/>
          </a:ln>
          <a:effectLst/>
        </p:spPr>
        <p:txBody>
          <a:bodyPr vert="horz" wrap="square" lIns="91440" tIns="45720" rIns="91440" bIns="45720" numCol="1" anchor="t" anchorCtr="0" compatLnSpc="1"/>
          <a:lstStyle>
            <a:lvl1pPr algn="ctr">
              <a:defRPr sz="1400">
                <a:ea typeface="MS PGothic" panose="020B0600070205080204" pitchFamily="50" charset="-128"/>
              </a:defRPr>
            </a:lvl1pPr>
          </a:lstStyle>
          <a:p>
            <a:pPr lvl="0" eaLnBrk="1" hangingPunct="1"/>
            <a:endParaRPr lang="ja-JP" altLang="en-US" dirty="0">
              <a:latin typeface="Arial" panose="020B0604020202020204" pitchFamily="34" charset="0"/>
            </a:endParaRPr>
          </a:p>
        </p:txBody>
      </p:sp>
      <p:sp>
        <p:nvSpPr>
          <p:cNvPr id="1030" name="Rectangle 6"/>
          <p:cNvSpPr>
            <a:spLocks noGrp="1" noChangeArrowheads="1"/>
          </p:cNvSpPr>
          <p:nvPr>
            <p:ph type="sldNum" sz="quarter" idx="4"/>
          </p:nvPr>
        </p:nvSpPr>
        <p:spPr bwMode="auto">
          <a:xfrm>
            <a:off x="6705600" y="6226175"/>
            <a:ext cx="2133600" cy="554038"/>
          </a:xfrm>
          <a:prstGeom prst="rect">
            <a:avLst/>
          </a:prstGeom>
          <a:noFill/>
          <a:ln>
            <a:noFill/>
          </a:ln>
          <a:effectLst/>
        </p:spPr>
        <p:txBody>
          <a:bodyPr vert="horz" wrap="square" lIns="91440" tIns="45720" rIns="91440" bIns="45720" numCol="1" anchor="t" anchorCtr="0" compatLnSpc="1"/>
          <a:lstStyle>
            <a:lvl1pPr algn="r">
              <a:defRPr sz="1400">
                <a:ea typeface="MS PGothic" panose="020B0600070205080204" pitchFamily="50" charset="-128"/>
              </a:defRPr>
            </a:lvl1pPr>
          </a:lstStyle>
          <a:p>
            <a:pPr lvl="0" eaLnBrk="1" hangingPunct="1"/>
            <a:fld id="{9A0DB2DC-4C9A-4742-B13C-FB6460FD3503}" type="slidenum">
              <a:rPr lang="en-US" altLang="ja-JP" dirty="0">
                <a:latin typeface="Arial" panose="020B0604020202020204" pitchFamily="34" charset="0"/>
              </a:rPr>
            </a:fld>
            <a:endParaRPr lang="en-US" altLang="ja-JP"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200" b="1" kern="1200">
          <a:solidFill>
            <a:srgbClr val="996633"/>
          </a:solidFill>
          <a:latin typeface="+mj-lt"/>
          <a:ea typeface="MS PGothic" panose="020B0600070205080204" pitchFamily="50" charset="-128"/>
          <a:cs typeface="MS PGothic" panose="020B0600070205080204" pitchFamily="50" charset="-128"/>
        </a:defRPr>
      </a:lvl1pPr>
      <a:lvl2pPr algn="l" rtl="0" eaLnBrk="0" fontAlgn="base" hangingPunct="0">
        <a:spcBef>
          <a:spcPct val="0"/>
        </a:spcBef>
        <a:spcAft>
          <a:spcPct val="0"/>
        </a:spcAft>
        <a:defRPr sz="3200" b="1">
          <a:solidFill>
            <a:srgbClr val="996633"/>
          </a:solidFill>
          <a:latin typeface="Arial" panose="020B0604020202020204" pitchFamily="34" charset="0"/>
          <a:ea typeface="MS PGothic" panose="020B0600070205080204" pitchFamily="50" charset="-128"/>
          <a:cs typeface="MS PGothic" panose="020B0600070205080204" pitchFamily="50" charset="-128"/>
        </a:defRPr>
      </a:lvl2pPr>
      <a:lvl3pPr algn="l" rtl="0" eaLnBrk="0" fontAlgn="base" hangingPunct="0">
        <a:spcBef>
          <a:spcPct val="0"/>
        </a:spcBef>
        <a:spcAft>
          <a:spcPct val="0"/>
        </a:spcAft>
        <a:defRPr sz="3200" b="1">
          <a:solidFill>
            <a:srgbClr val="996633"/>
          </a:solidFill>
          <a:latin typeface="Arial" panose="020B0604020202020204" pitchFamily="34" charset="0"/>
          <a:ea typeface="MS PGothic" panose="020B0600070205080204" pitchFamily="50" charset="-128"/>
          <a:cs typeface="MS PGothic" panose="020B0600070205080204" pitchFamily="50" charset="-128"/>
        </a:defRPr>
      </a:lvl3pPr>
      <a:lvl4pPr algn="l" rtl="0" eaLnBrk="0" fontAlgn="base" hangingPunct="0">
        <a:spcBef>
          <a:spcPct val="0"/>
        </a:spcBef>
        <a:spcAft>
          <a:spcPct val="0"/>
        </a:spcAft>
        <a:defRPr sz="3200" b="1">
          <a:solidFill>
            <a:srgbClr val="996633"/>
          </a:solidFill>
          <a:latin typeface="Arial" panose="020B0604020202020204" pitchFamily="34" charset="0"/>
          <a:ea typeface="MS PGothic" panose="020B0600070205080204" pitchFamily="50" charset="-128"/>
          <a:cs typeface="MS PGothic" panose="020B0600070205080204" pitchFamily="50" charset="-128"/>
        </a:defRPr>
      </a:lvl4pPr>
      <a:lvl5pPr algn="l" rtl="0" eaLnBrk="0" fontAlgn="base" hangingPunct="0">
        <a:spcBef>
          <a:spcPct val="0"/>
        </a:spcBef>
        <a:spcAft>
          <a:spcPct val="0"/>
        </a:spcAft>
        <a:defRPr sz="3200" b="1">
          <a:solidFill>
            <a:srgbClr val="996633"/>
          </a:solidFill>
          <a:latin typeface="Arial" panose="020B0604020202020204" pitchFamily="34" charset="0"/>
          <a:ea typeface="MS PGothic" panose="020B0600070205080204" pitchFamily="50" charset="-128"/>
          <a:cs typeface="MS PGothic" panose="020B0600070205080204" pitchFamily="50" charset="-128"/>
        </a:defRPr>
      </a:lvl5pPr>
      <a:lvl6pPr marL="457200" algn="l" rtl="0" eaLnBrk="1" fontAlgn="base" hangingPunct="1">
        <a:spcBef>
          <a:spcPct val="0"/>
        </a:spcBef>
        <a:spcAft>
          <a:spcPct val="0"/>
        </a:spcAft>
        <a:defRPr sz="3200" b="1">
          <a:solidFill>
            <a:srgbClr val="996633"/>
          </a:solidFill>
          <a:latin typeface="Arial" panose="020B0604020202020204" pitchFamily="34" charset="0"/>
        </a:defRPr>
      </a:lvl6pPr>
      <a:lvl7pPr marL="914400" algn="l" rtl="0" eaLnBrk="1" fontAlgn="base" hangingPunct="1">
        <a:spcBef>
          <a:spcPct val="0"/>
        </a:spcBef>
        <a:spcAft>
          <a:spcPct val="0"/>
        </a:spcAft>
        <a:defRPr sz="3200" b="1">
          <a:solidFill>
            <a:srgbClr val="996633"/>
          </a:solidFill>
          <a:latin typeface="Arial" panose="020B0604020202020204" pitchFamily="34" charset="0"/>
        </a:defRPr>
      </a:lvl7pPr>
      <a:lvl8pPr marL="1371600" algn="l" rtl="0" eaLnBrk="1" fontAlgn="base" hangingPunct="1">
        <a:spcBef>
          <a:spcPct val="0"/>
        </a:spcBef>
        <a:spcAft>
          <a:spcPct val="0"/>
        </a:spcAft>
        <a:defRPr sz="3200" b="1">
          <a:solidFill>
            <a:srgbClr val="996633"/>
          </a:solidFill>
          <a:latin typeface="Arial" panose="020B0604020202020204" pitchFamily="34" charset="0"/>
        </a:defRPr>
      </a:lvl8pPr>
      <a:lvl9pPr marL="1828800" algn="l" rtl="0" eaLnBrk="1" fontAlgn="base" hangingPunct="1">
        <a:spcBef>
          <a:spcPct val="0"/>
        </a:spcBef>
        <a:spcAft>
          <a:spcPct val="0"/>
        </a:spcAft>
        <a:defRPr sz="3200" b="1">
          <a:solidFill>
            <a:srgbClr val="996633"/>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kumimoji="1" sz="2900" kern="1200">
          <a:solidFill>
            <a:srgbClr val="000066"/>
          </a:solidFill>
          <a:latin typeface="+mn-lt"/>
          <a:ea typeface="MS PGothic" panose="020B0600070205080204" pitchFamily="50" charset="-128"/>
          <a:cs typeface="MS PGothic" panose="020B0600070205080204" pitchFamily="50" charset="-128"/>
        </a:defRPr>
      </a:lvl1pPr>
      <a:lvl2pPr marL="742950" indent="-285750" algn="l" rtl="0" eaLnBrk="0" fontAlgn="base" hangingPunct="0">
        <a:spcBef>
          <a:spcPct val="20000"/>
        </a:spcBef>
        <a:spcAft>
          <a:spcPct val="0"/>
        </a:spcAft>
        <a:buChar char="–"/>
        <a:defRPr kumimoji="1" sz="2600" kern="1200">
          <a:solidFill>
            <a:srgbClr val="000066"/>
          </a:solidFill>
          <a:latin typeface="+mn-lt"/>
          <a:ea typeface="MS PGothic" panose="020B0600070205080204" pitchFamily="50" charset="-128"/>
          <a:cs typeface="+mn-cs"/>
        </a:defRPr>
      </a:lvl2pPr>
      <a:lvl3pPr marL="1143000" indent="-228600" algn="l" rtl="0" eaLnBrk="0" fontAlgn="base" hangingPunct="0">
        <a:spcBef>
          <a:spcPct val="20000"/>
        </a:spcBef>
        <a:spcAft>
          <a:spcPct val="0"/>
        </a:spcAft>
        <a:buChar char="•"/>
        <a:defRPr kumimoji="1" sz="2200" kern="1200">
          <a:solidFill>
            <a:srgbClr val="000066"/>
          </a:solidFill>
          <a:latin typeface="+mn-lt"/>
          <a:ea typeface="MS PGothic" panose="020B0600070205080204" pitchFamily="50" charset="-128"/>
          <a:cs typeface="+mn-cs"/>
        </a:defRPr>
      </a:lvl3pPr>
      <a:lvl4pPr marL="1600200" indent="-228600" algn="l" rtl="0" eaLnBrk="0" fontAlgn="base" hangingPunct="0">
        <a:spcBef>
          <a:spcPct val="20000"/>
        </a:spcBef>
        <a:spcAft>
          <a:spcPct val="0"/>
        </a:spcAft>
        <a:buChar char="–"/>
        <a:defRPr kumimoji="1" sz="2000" kern="1200">
          <a:solidFill>
            <a:srgbClr val="000066"/>
          </a:solidFill>
          <a:latin typeface="+mn-lt"/>
          <a:ea typeface="MS PGothic" panose="020B0600070205080204" pitchFamily="50" charset="-128"/>
          <a:cs typeface="+mn-cs"/>
        </a:defRPr>
      </a:lvl4pPr>
      <a:lvl5pPr marL="2057400" indent="-228600" algn="l" rtl="0" eaLnBrk="0" fontAlgn="base" hangingPunct="0">
        <a:spcBef>
          <a:spcPct val="20000"/>
        </a:spcBef>
        <a:spcAft>
          <a:spcPct val="0"/>
        </a:spcAft>
        <a:buChar char="»"/>
        <a:defRPr kumimoji="1" sz="2000" kern="1200">
          <a:solidFill>
            <a:srgbClr val="000066"/>
          </a:solidFill>
          <a:latin typeface="+mn-lt"/>
          <a:ea typeface="MS PGothic" panose="020B060007020508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S PGothic" panose="020B0600070205080204" pitchFamily="50" charset="-128"/>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S PGothic" panose="020B0600070205080204" pitchFamily="50" charset="-128"/>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S PGothic" panose="020B0600070205080204" pitchFamily="50" charset="-128"/>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S PGothic" panose="020B0600070205080204" pitchFamily="50" charset="-128"/>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p:sp>
        <p:nvSpPr>
          <p:cNvPr id="3074" name="Title 1"/>
          <p:cNvSpPr>
            <a:spLocks noGrp="1"/>
          </p:cNvSpPr>
          <p:nvPr>
            <p:ph type="ctrTitle"/>
          </p:nvPr>
        </p:nvSpPr>
        <p:spPr>
          <a:xfrm>
            <a:off x="770255" y="1111250"/>
            <a:ext cx="7772400" cy="2318385"/>
          </a:xfrm>
        </p:spPr>
        <p:txBody>
          <a:bodyPr vert="horz" wrap="square" lIns="91440" tIns="45720" rIns="91440" bIns="45720" anchor="ctr" anchorCtr="0"/>
          <a:p>
            <a:pPr algn="ctr" eaLnBrk="1" hangingPunct="1">
              <a:buClrTx/>
              <a:buSzTx/>
              <a:buFontTx/>
            </a:pPr>
            <a:r>
              <a:rPr lang="en-US" altLang="ja-JP" sz="4000" kern="1200" dirty="0">
                <a:solidFill>
                  <a:srgbClr val="FF0000"/>
                </a:solidFill>
                <a:latin typeface="Times New Roman" panose="02020603050405020304" pitchFamily="18" charset="0"/>
                <a:ea typeface="MS PGothic" panose="020B0600070205080204" pitchFamily="50" charset="-128"/>
                <a:cs typeface="Times New Roman" panose="02020603050405020304" pitchFamily="18" charset="0"/>
              </a:rPr>
              <a:t>Đề tài:</a:t>
            </a:r>
            <a:br>
              <a:rPr lang="en-US" altLang="ja-JP" sz="4000" kern="1200" dirty="0">
                <a:solidFill>
                  <a:srgbClr val="FF0000"/>
                </a:solidFill>
                <a:latin typeface="Times New Roman" panose="02020603050405020304" pitchFamily="18" charset="0"/>
                <a:ea typeface="MS PGothic" panose="020B0600070205080204" pitchFamily="50" charset="-128"/>
                <a:cs typeface="Times New Roman" panose="02020603050405020304" pitchFamily="18" charset="0"/>
              </a:rPr>
            </a:br>
            <a:r>
              <a:rPr lang="en-US" altLang="ja-JP" sz="4000" kern="1200" dirty="0">
                <a:solidFill>
                  <a:srgbClr val="FF0000"/>
                </a:solidFill>
                <a:latin typeface="Times New Roman" panose="02020603050405020304" pitchFamily="18" charset="0"/>
                <a:ea typeface="MS PGothic" panose="020B0600070205080204" pitchFamily="50" charset="-128"/>
                <a:cs typeface="Times New Roman" panose="02020603050405020304" pitchFamily="18" charset="0"/>
              </a:rPr>
              <a:t>Nghiên cứu và ứng dụng mã vạch trong quản lý điểm danh</a:t>
            </a:r>
            <a:endParaRPr lang="en-US" altLang="ja-JP" sz="4000" kern="1200" dirty="0">
              <a:solidFill>
                <a:srgbClr val="FF0000"/>
              </a:solidFill>
              <a:latin typeface="Times New Roman" panose="02020603050405020304" pitchFamily="18" charset="0"/>
              <a:ea typeface="MS PGothic" panose="020B0600070205080204" pitchFamily="50" charset="-128"/>
              <a:cs typeface="Times New Roman" panose="02020603050405020304" pitchFamily="18" charset="0"/>
            </a:endParaRPr>
          </a:p>
        </p:txBody>
      </p:sp>
      <p:sp>
        <p:nvSpPr>
          <p:cNvPr id="3076" name="テキスト ボックス 2"/>
          <p:cNvSpPr txBox="1"/>
          <p:nvPr/>
        </p:nvSpPr>
        <p:spPr>
          <a:xfrm>
            <a:off x="447040" y="3740150"/>
            <a:ext cx="4529455" cy="2140585"/>
          </a:xfrm>
          <a:prstGeom prst="rect">
            <a:avLst/>
          </a:prstGeom>
          <a:noFill/>
          <a:ln w="9525">
            <a:noFill/>
          </a:ln>
        </p:spPr>
        <p:txBody>
          <a:bodyPr wrap="none">
            <a:noAutofit/>
          </a:bodyPr>
          <a:p>
            <a:r>
              <a:rPr lang="en-US" altLang="ja-JP" sz="2400" b="1" dirty="0">
                <a:latin typeface="Times New Roman" panose="02020603050405020304" pitchFamily="18" charset="0"/>
                <a:ea typeface="MS PGothic" panose="020B0600070205080204" pitchFamily="50" charset="-128"/>
                <a:cs typeface="Times New Roman" panose="02020603050405020304" pitchFamily="18" charset="0"/>
              </a:rPr>
              <a:t>Nhóm 1, CT439</a:t>
            </a:r>
            <a:endParaRPr lang="en-US" altLang="ja-JP" sz="2400" b="1" dirty="0">
              <a:latin typeface="Times New Roman" panose="02020603050405020304" pitchFamily="18" charset="0"/>
              <a:ea typeface="MS PGothic" panose="020B0600070205080204" pitchFamily="50" charset="-128"/>
              <a:cs typeface="Times New Roman" panose="02020603050405020304" pitchFamily="18" charset="0"/>
            </a:endParaRPr>
          </a:p>
          <a:p>
            <a:r>
              <a:rPr lang="en-US" altLang="ja-JP" sz="2400" b="1" dirty="0">
                <a:latin typeface="Times New Roman" panose="02020603050405020304" pitchFamily="18" charset="0"/>
                <a:ea typeface="MS PGothic" panose="020B0600070205080204" pitchFamily="50" charset="-128"/>
                <a:cs typeface="Times New Roman" panose="02020603050405020304" pitchFamily="18" charset="0"/>
              </a:rPr>
              <a:t>Sinh viên thực hiện:</a:t>
            </a:r>
            <a:endParaRPr lang="en-US" altLang="ja-JP" sz="2400" b="1" dirty="0">
              <a:latin typeface="Times New Roman" panose="02020603050405020304" pitchFamily="18" charset="0"/>
              <a:ea typeface="MS PGothic" panose="020B0600070205080204" pitchFamily="50" charset="-128"/>
              <a:cs typeface="Times New Roman" panose="02020603050405020304" pitchFamily="18" charset="0"/>
            </a:endParaRPr>
          </a:p>
          <a:p>
            <a:r>
              <a:rPr lang="en-US" altLang="ja-JP" sz="2400" b="1" dirty="0">
                <a:latin typeface="Times New Roman" panose="02020603050405020304" pitchFamily="18" charset="0"/>
                <a:ea typeface="MS PGothic" panose="020B0600070205080204" pitchFamily="50" charset="-128"/>
                <a:cs typeface="Times New Roman" panose="02020603050405020304" pitchFamily="18" charset="0"/>
              </a:rPr>
              <a:t>Phạm Thành Tuấn Lộc B2013481</a:t>
            </a:r>
            <a:endParaRPr lang="en-US" altLang="ja-JP" sz="2400" b="1" dirty="0">
              <a:latin typeface="Times New Roman" panose="02020603050405020304" pitchFamily="18" charset="0"/>
              <a:ea typeface="MS PGothic" panose="020B0600070205080204" pitchFamily="50" charset="-128"/>
              <a:cs typeface="Times New Roman" panose="02020603050405020304" pitchFamily="18" charset="0"/>
            </a:endParaRPr>
          </a:p>
          <a:p>
            <a:endParaRPr lang="en-US" altLang="ja-JP" sz="2400" b="1" dirty="0">
              <a:latin typeface="Times New Roman" panose="02020603050405020304" pitchFamily="18" charset="0"/>
              <a:ea typeface="MS PGothic" panose="020B0600070205080204" pitchFamily="50" charset="-128"/>
              <a:cs typeface="Times New Roman" panose="02020603050405020304" pitchFamily="18" charset="0"/>
            </a:endParaRPr>
          </a:p>
          <a:p>
            <a:r>
              <a:rPr lang="en-US" altLang="ja-JP" sz="2400" b="1" dirty="0">
                <a:latin typeface="Times New Roman" panose="02020603050405020304" pitchFamily="18" charset="0"/>
                <a:ea typeface="MS PGothic" panose="020B0600070205080204" pitchFamily="50" charset="-128"/>
                <a:cs typeface="Times New Roman" panose="02020603050405020304" pitchFamily="18" charset="0"/>
              </a:rPr>
              <a:t>     </a:t>
            </a:r>
            <a:endParaRPr lang="en-US" altLang="ja-JP" sz="2400" b="1" dirty="0">
              <a:latin typeface="Times New Roman" panose="02020603050405020304" pitchFamily="18" charset="0"/>
              <a:ea typeface="MS PGothic" panose="020B0600070205080204" pitchFamily="50" charset="-128"/>
              <a:cs typeface="Times New Roman" panose="02020603050405020304" pitchFamily="18" charset="0"/>
            </a:endParaRPr>
          </a:p>
        </p:txBody>
      </p:sp>
      <p:sp>
        <p:nvSpPr>
          <p:cNvPr id="3078" name="テキスト ボックス 6"/>
          <p:cNvSpPr txBox="1"/>
          <p:nvPr/>
        </p:nvSpPr>
        <p:spPr>
          <a:xfrm>
            <a:off x="5448300" y="4077970"/>
            <a:ext cx="3695700" cy="1252220"/>
          </a:xfrm>
          <a:prstGeom prst="rect">
            <a:avLst/>
          </a:prstGeom>
          <a:noFill/>
          <a:ln w="9525">
            <a:noFill/>
          </a:ln>
        </p:spPr>
        <p:txBody>
          <a:bodyPr wrap="square">
            <a:noAutofit/>
          </a:bodyPr>
          <a:p>
            <a:r>
              <a:rPr lang="en-US" altLang="ja-JP" sz="2400" b="1" i="1" u="sng" dirty="0">
                <a:solidFill>
                  <a:srgbClr val="000090"/>
                </a:solidFill>
                <a:latin typeface="Times New Roman" panose="02020603050405020304" pitchFamily="18" charset="0"/>
                <a:ea typeface="MS PGothic" panose="020B0600070205080204" pitchFamily="50" charset="-128"/>
                <a:cs typeface="Times New Roman" panose="02020603050405020304" pitchFamily="18" charset="0"/>
              </a:rPr>
              <a:t>Giảng viên hướng dẫn:</a:t>
            </a:r>
            <a:endParaRPr lang="en-US" altLang="ja-JP" sz="2400" b="1" i="1" u="sng" dirty="0">
              <a:solidFill>
                <a:srgbClr val="000090"/>
              </a:solidFill>
              <a:latin typeface="Times New Roman" panose="02020603050405020304" pitchFamily="18" charset="0"/>
              <a:ea typeface="MS PGothic" panose="020B0600070205080204" pitchFamily="50" charset="-128"/>
              <a:cs typeface="Times New Roman" panose="02020603050405020304" pitchFamily="18" charset="0"/>
            </a:endParaRPr>
          </a:p>
          <a:p>
            <a:r>
              <a:rPr lang="en-US" altLang="ja-JP" sz="2400" b="1" dirty="0">
                <a:latin typeface="Times New Roman" panose="02020603050405020304" pitchFamily="18" charset="0"/>
                <a:ea typeface="MS PGothic" panose="020B0600070205080204" pitchFamily="50" charset="-128"/>
                <a:cs typeface="Times New Roman" panose="02020603050405020304" pitchFamily="18" charset="0"/>
              </a:rPr>
              <a:t>PGS.TS Đỗ Thanh Nghị</a:t>
            </a:r>
            <a:endParaRPr lang="en-US" altLang="ja-JP" sz="2400" b="1" dirty="0">
              <a:latin typeface="Times New Roman" panose="02020603050405020304" pitchFamily="18" charset="0"/>
              <a:ea typeface="MS PGothic" panose="020B0600070205080204" pitchFamily="50" charset="-128"/>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Tổng quát cơ sở dữ liệu</a:t>
            </a:r>
            <a:endParaRPr lang="en-US"/>
          </a:p>
        </p:txBody>
      </p:sp>
      <p:pic>
        <p:nvPicPr>
          <p:cNvPr id="4" name="Picture 1"/>
          <p:cNvPicPr>
            <a:picLocks noChangeAspect="1"/>
          </p:cNvPicPr>
          <p:nvPr>
            <p:ph idx="1"/>
          </p:nvPr>
        </p:nvPicPr>
        <p:blipFill>
          <a:blip r:embed="rId1"/>
          <a:stretch>
            <a:fillRect/>
          </a:stretch>
        </p:blipFill>
        <p:spPr>
          <a:xfrm>
            <a:off x="1342390" y="1472565"/>
            <a:ext cx="6068695" cy="49555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Ảnh demo giao diện đăng ký</a:t>
            </a:r>
            <a:endParaRPr lang="en-US"/>
          </a:p>
        </p:txBody>
      </p:sp>
      <p:pic>
        <p:nvPicPr>
          <p:cNvPr id="8" name="Content Placeholder 7"/>
          <p:cNvPicPr>
            <a:picLocks noChangeAspect="1"/>
          </p:cNvPicPr>
          <p:nvPr>
            <p:ph idx="1"/>
          </p:nvPr>
        </p:nvPicPr>
        <p:blipFill>
          <a:blip r:embed="rId1"/>
          <a:stretch>
            <a:fillRect/>
          </a:stretch>
        </p:blipFill>
        <p:spPr>
          <a:xfrm>
            <a:off x="609600" y="1862455"/>
            <a:ext cx="8229600" cy="42329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Ảnh demo giao diện điểm danh</a:t>
            </a:r>
            <a:endParaRPr lang="en-US"/>
          </a:p>
        </p:txBody>
      </p:sp>
      <p:pic>
        <p:nvPicPr>
          <p:cNvPr id="6" name="Content Placeholder 5"/>
          <p:cNvPicPr>
            <a:picLocks noChangeAspect="1"/>
          </p:cNvPicPr>
          <p:nvPr>
            <p:ph idx="1"/>
          </p:nvPr>
        </p:nvPicPr>
        <p:blipFill>
          <a:blip r:embed="rId1"/>
          <a:stretch>
            <a:fillRect/>
          </a:stretch>
        </p:blipFill>
        <p:spPr>
          <a:xfrm>
            <a:off x="609600" y="1832610"/>
            <a:ext cx="8229600" cy="42926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Ảnh demo giao diện khi quét mã</a:t>
            </a:r>
            <a:endParaRPr lang="en-US"/>
          </a:p>
        </p:txBody>
      </p:sp>
      <p:pic>
        <p:nvPicPr>
          <p:cNvPr id="8" name="Content Placeholder 7"/>
          <p:cNvPicPr>
            <a:picLocks noChangeAspect="1"/>
          </p:cNvPicPr>
          <p:nvPr>
            <p:ph idx="1"/>
          </p:nvPr>
        </p:nvPicPr>
        <p:blipFill>
          <a:blip r:embed="rId1"/>
          <a:stretch>
            <a:fillRect/>
          </a:stretch>
        </p:blipFill>
        <p:spPr>
          <a:xfrm>
            <a:off x="609600" y="1836420"/>
            <a:ext cx="8229600" cy="42849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Ảnh demo xuất file excel</a:t>
            </a:r>
            <a:endParaRPr lang="en-US"/>
          </a:p>
        </p:txBody>
      </p:sp>
      <p:pic>
        <p:nvPicPr>
          <p:cNvPr id="4" name="Content Placeholder 3"/>
          <p:cNvPicPr>
            <a:picLocks noChangeAspect="1"/>
          </p:cNvPicPr>
          <p:nvPr>
            <p:ph idx="1"/>
          </p:nvPr>
        </p:nvPicPr>
        <p:blipFill>
          <a:blip r:embed="rId1"/>
          <a:stretch>
            <a:fillRect/>
          </a:stretch>
        </p:blipFill>
        <p:spPr>
          <a:xfrm>
            <a:off x="609600" y="1830070"/>
            <a:ext cx="8229600" cy="42970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Cảm ơn thầy và các bạn đã lắng nghe</a:t>
            </a:r>
            <a:endParaRPr lang="en-US"/>
          </a:p>
        </p:txBody>
      </p:sp>
      <p:pic>
        <p:nvPicPr>
          <p:cNvPr id="4" name="Content Placeholder 3"/>
          <p:cNvPicPr>
            <a:picLocks noChangeAspect="1"/>
          </p:cNvPicPr>
          <p:nvPr>
            <p:ph idx="1"/>
          </p:nvPr>
        </p:nvPicPr>
        <p:blipFill>
          <a:blip r:embed="rId1"/>
          <a:stretch>
            <a:fillRect/>
          </a:stretch>
        </p:blipFill>
        <p:spPr>
          <a:xfrm>
            <a:off x="257175" y="2022475"/>
            <a:ext cx="8629650" cy="41573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sym typeface="+mn-ea"/>
              </a:rPr>
              <a:t>	</a:t>
            </a:r>
            <a:r>
              <a:rPr lang="en-US" sz="3500">
                <a:latin typeface="Times New Roman" panose="02020603050405020304" pitchFamily="18" charset="0"/>
                <a:cs typeface="Times New Roman" panose="02020603050405020304" pitchFamily="18" charset="0"/>
                <a:sym typeface="+mn-ea"/>
              </a:rPr>
              <a:t>Nội dung báo cáo</a:t>
            </a:r>
            <a:endParaRPr lang="en-US" sz="3500">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1142365" y="2065655"/>
            <a:ext cx="7332980" cy="3846830"/>
          </a:xfrm>
        </p:spPr>
        <p:txBody>
          <a:bodyPr/>
          <a:p>
            <a:pPr marL="0" indent="0">
              <a:buFont typeface="+mj-lt"/>
              <a:buNone/>
            </a:pPr>
            <a:r>
              <a:rPr lang="en-US" sz="3000">
                <a:latin typeface="Times New Roman" panose="02020603050405020304" pitchFamily="18" charset="0"/>
                <a:cs typeface="Times New Roman" panose="02020603050405020304" pitchFamily="18" charset="0"/>
              </a:rPr>
              <a:t>1.  Giới thiệu về mã vạch (Barcode)</a:t>
            </a:r>
            <a:endParaRPr lang="en-US" sz="3000">
              <a:latin typeface="Times New Roman" panose="02020603050405020304" pitchFamily="18" charset="0"/>
              <a:cs typeface="Times New Roman" panose="02020603050405020304" pitchFamily="18" charset="0"/>
            </a:endParaRPr>
          </a:p>
          <a:p>
            <a:pPr marL="0" indent="457200">
              <a:buFont typeface="+mj-lt"/>
              <a:buNone/>
            </a:pPr>
            <a:r>
              <a:rPr lang="en-US" sz="3000">
                <a:latin typeface="Times New Roman" panose="02020603050405020304" pitchFamily="18" charset="0"/>
                <a:cs typeface="Times New Roman" panose="02020603050405020304" pitchFamily="18" charset="0"/>
              </a:rPr>
              <a:t>Phân loại mã vạch</a:t>
            </a:r>
            <a:endParaRPr lang="en-US" sz="3000">
              <a:latin typeface="Times New Roman" panose="02020603050405020304" pitchFamily="18" charset="0"/>
              <a:cs typeface="Times New Roman" panose="02020603050405020304" pitchFamily="18" charset="0"/>
            </a:endParaRPr>
          </a:p>
          <a:p>
            <a:pPr marL="0" indent="457200">
              <a:buFont typeface="+mj-lt"/>
              <a:buNone/>
            </a:pPr>
            <a:r>
              <a:rPr lang="en-US" sz="3000">
                <a:latin typeface="Times New Roman" panose="02020603050405020304" pitchFamily="18" charset="0"/>
                <a:cs typeface="Times New Roman" panose="02020603050405020304" pitchFamily="18" charset="0"/>
              </a:rPr>
              <a:t>Cấu tạo mã vạch</a:t>
            </a:r>
            <a:endParaRPr lang="en-US" sz="3000">
              <a:latin typeface="Times New Roman" panose="02020603050405020304" pitchFamily="18" charset="0"/>
              <a:cs typeface="Times New Roman" panose="02020603050405020304" pitchFamily="18" charset="0"/>
            </a:endParaRPr>
          </a:p>
          <a:p>
            <a:pPr marL="0" indent="457200">
              <a:buFont typeface="+mj-lt"/>
              <a:buNone/>
            </a:pPr>
            <a:r>
              <a:rPr lang="en-US" sz="3000">
                <a:latin typeface="Times New Roman" panose="02020603050405020304" pitchFamily="18" charset="0"/>
                <a:cs typeface="Times New Roman" panose="02020603050405020304" pitchFamily="18" charset="0"/>
              </a:rPr>
              <a:t>Mã vạch phổ biến</a:t>
            </a:r>
            <a:endParaRPr lang="en-US" sz="3000">
              <a:latin typeface="Times New Roman" panose="02020603050405020304" pitchFamily="18" charset="0"/>
              <a:cs typeface="Times New Roman" panose="02020603050405020304" pitchFamily="18" charset="0"/>
            </a:endParaRPr>
          </a:p>
          <a:p>
            <a:pPr marL="0" indent="457200">
              <a:buFont typeface="+mj-lt"/>
              <a:buNone/>
            </a:pPr>
            <a:r>
              <a:rPr lang="en-US" sz="3000">
                <a:latin typeface="Times New Roman" panose="02020603050405020304" pitchFamily="18" charset="0"/>
                <a:cs typeface="Times New Roman" panose="02020603050405020304" pitchFamily="18" charset="0"/>
              </a:rPr>
              <a:t>Ưu điểm và nhược điểm</a:t>
            </a:r>
            <a:endParaRPr lang="en-US" sz="3000">
              <a:latin typeface="Times New Roman" panose="02020603050405020304" pitchFamily="18" charset="0"/>
              <a:cs typeface="Times New Roman" panose="02020603050405020304" pitchFamily="18" charset="0"/>
            </a:endParaRPr>
          </a:p>
          <a:p>
            <a:pPr marL="0" indent="0">
              <a:buFont typeface="+mj-lt"/>
              <a:buNone/>
            </a:pPr>
            <a:r>
              <a:rPr lang="en-US" sz="3000">
                <a:latin typeface="Times New Roman" panose="02020603050405020304" pitchFamily="18" charset="0"/>
                <a:cs typeface="Times New Roman" panose="02020603050405020304" pitchFamily="18" charset="0"/>
              </a:rPr>
              <a:t>2.  Ứng dụng mã vạch trong điểm danh</a:t>
            </a:r>
            <a:endParaRPr lang="en-US" sz="3000">
              <a:latin typeface="Times New Roman" panose="02020603050405020304" pitchFamily="18" charset="0"/>
              <a:cs typeface="Times New Roman" panose="02020603050405020304" pitchFamily="18" charset="0"/>
            </a:endParaRPr>
          </a:p>
          <a:p>
            <a:pPr marL="0" indent="0">
              <a:buFont typeface="+mj-lt"/>
              <a:buNone/>
            </a:pPr>
            <a:r>
              <a:rPr lang="en-US" sz="3000">
                <a:latin typeface="Times New Roman" panose="02020603050405020304" pitchFamily="18" charset="0"/>
                <a:cs typeface="Times New Roman" panose="02020603050405020304" pitchFamily="18" charset="0"/>
              </a:rPr>
              <a:t>3.  Demo</a:t>
            </a:r>
            <a:endParaRPr lang="en-US" sz="3000">
              <a:latin typeface="Times New Roman" panose="02020603050405020304" pitchFamily="18" charset="0"/>
              <a:cs typeface="Times New Roman" panose="02020603050405020304" pitchFamily="18" charset="0"/>
            </a:endParaRPr>
          </a:p>
          <a:p>
            <a:pPr marL="742950" indent="-742950">
              <a:buFont typeface="+mj-lt"/>
              <a:buAutoNum type="arabicPeriod"/>
            </a:pPr>
            <a:endParaRPr lang="en-US" sz="30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sym typeface="+mn-ea"/>
              </a:rPr>
              <a:t>1. Giới thiệu về mã vạch </a:t>
            </a:r>
            <a:r>
              <a:rPr lang="en-US">
                <a:latin typeface="Times New Roman" panose="02020603050405020304" pitchFamily="18" charset="0"/>
                <a:cs typeface="Times New Roman" panose="02020603050405020304" pitchFamily="18" charset="0"/>
                <a:sym typeface="+mn-ea"/>
              </a:rPr>
              <a:t>(bar code)</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262255" y="2277110"/>
            <a:ext cx="4232910" cy="2837180"/>
          </a:xfrm>
        </p:spPr>
        <p:txBody>
          <a:bodyPr/>
          <a:p>
            <a:pPr marL="0" indent="0">
              <a:buNone/>
            </a:pPr>
            <a:r>
              <a:rPr lang="en-US" sz="2000">
                <a:latin typeface="Times New Roman" panose="02020603050405020304" pitchFamily="18" charset="0"/>
                <a:cs typeface="Times New Roman" panose="02020603050405020304" pitchFamily="18" charset="0"/>
              </a:rPr>
              <a:t>Mã vạch là các thanh có màu đen (1) trên nền trắng (0) song song nhau và thay đổi về chiều rộng và số lượng, từ đó biểu thị các số từ 0 đến 9.</a:t>
            </a:r>
            <a:endParaRPr lang="en-US" sz="2000">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Máy tính sẽ quét các thanh có chiều rộng cụ thể ở vị trí cụ thể trong chuỗi dưới dạng 0 hoặc 1.</a:t>
            </a:r>
            <a:endParaRPr lang="en-US" sz="2000">
              <a:latin typeface="Times New Roman" panose="02020603050405020304" pitchFamily="18" charset="0"/>
              <a:cs typeface="Times New Roman" panose="02020603050405020304" pitchFamily="18" charset="0"/>
            </a:endParaRPr>
          </a:p>
        </p:txBody>
      </p:sp>
      <p:pic>
        <p:nvPicPr>
          <p:cNvPr id="4" name="Content Placeholder 3"/>
          <p:cNvPicPr>
            <a:picLocks noChangeAspect="1"/>
          </p:cNvPicPr>
          <p:nvPr>
            <p:ph sz="half" idx="2"/>
          </p:nvPr>
        </p:nvPicPr>
        <p:blipFill>
          <a:blip r:embed="rId1"/>
          <a:stretch>
            <a:fillRect/>
          </a:stretch>
        </p:blipFill>
        <p:spPr>
          <a:xfrm>
            <a:off x="4571365" y="2184400"/>
            <a:ext cx="4403090" cy="37604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Phân loại mã vạch </a:t>
            </a:r>
            <a:r>
              <a:rPr lang="en-US">
                <a:latin typeface="Times New Roman" panose="02020603050405020304" pitchFamily="18" charset="0"/>
                <a:cs typeface="Times New Roman" panose="02020603050405020304" pitchFamily="18" charset="0"/>
                <a:sym typeface="+mn-ea"/>
              </a:rPr>
              <a:t>(bar code)</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2110" y="2057400"/>
            <a:ext cx="8467090" cy="3827145"/>
          </a:xfrm>
        </p:spPr>
        <p:txBody>
          <a:bodyPr/>
          <a:p>
            <a:pPr marL="0" indent="0">
              <a:buNone/>
            </a:pPr>
            <a:r>
              <a:rPr lang="en-US" sz="2200">
                <a:solidFill>
                  <a:srgbClr val="FF0000"/>
                </a:solidFill>
                <a:latin typeface="Times New Roman" panose="02020603050405020304" pitchFamily="18" charset="0"/>
                <a:cs typeface="Times New Roman" panose="02020603050405020304" pitchFamily="18" charset="0"/>
              </a:rPr>
              <a:t>Mã vạch 1D </a:t>
            </a:r>
            <a:endParaRPr lang="en-US" sz="2200">
              <a:solidFill>
                <a:srgbClr val="FF0000"/>
              </a:solidFill>
              <a:latin typeface="Times New Roman" panose="02020603050405020304" pitchFamily="18" charset="0"/>
              <a:cs typeface="Times New Roman" panose="02020603050405020304" pitchFamily="18" charset="0"/>
            </a:endParaRPr>
          </a:p>
          <a:p>
            <a:pPr marL="0" indent="0">
              <a:buNone/>
            </a:pPr>
            <a:r>
              <a:rPr lang="en-US" sz="2200">
                <a:latin typeface="Times New Roman" panose="02020603050405020304" pitchFamily="18" charset="0"/>
                <a:cs typeface="Times New Roman" panose="02020603050405020304" pitchFamily="18" charset="0"/>
              </a:rPr>
              <a:t>Mã hóa thông tin bằng cách sử dụng các dải đen và trắng song song trên một bề mặt, sử dụng biểu diễn các thông tin như mã sản phẩm, số serial, giá,... </a:t>
            </a:r>
            <a:r>
              <a:rPr lang="en-US" sz="2200">
                <a:latin typeface="Times New Roman" panose="02020603050405020304" pitchFamily="18" charset="0"/>
                <a:cs typeface="Times New Roman" panose="02020603050405020304" pitchFamily="18" charset="0"/>
                <a:sym typeface="+mn-ea"/>
              </a:rPr>
              <a:t>(lưu trữ theo chiều dọc)</a:t>
            </a:r>
            <a:endParaRPr lang="en-US" sz="2200">
              <a:latin typeface="Times New Roman" panose="02020603050405020304" pitchFamily="18" charset="0"/>
              <a:cs typeface="Times New Roman" panose="02020603050405020304" pitchFamily="18" charset="0"/>
            </a:endParaRPr>
          </a:p>
          <a:p>
            <a:pPr marL="0" indent="0">
              <a:buNone/>
            </a:pPr>
            <a:r>
              <a:rPr lang="en-US" sz="2200">
                <a:solidFill>
                  <a:srgbClr val="FF0000"/>
                </a:solidFill>
                <a:latin typeface="Times New Roman" panose="02020603050405020304" pitchFamily="18" charset="0"/>
                <a:cs typeface="Times New Roman" panose="02020603050405020304" pitchFamily="18" charset="0"/>
                <a:sym typeface="+mn-ea"/>
              </a:rPr>
              <a:t>Mã vạch 2D</a:t>
            </a:r>
            <a:endParaRPr lang="en-US" sz="2200">
              <a:solidFill>
                <a:srgbClr val="FF0000"/>
              </a:solidFill>
              <a:latin typeface="Times New Roman" panose="02020603050405020304" pitchFamily="18" charset="0"/>
              <a:cs typeface="Times New Roman" panose="02020603050405020304" pitchFamily="18" charset="0"/>
              <a:sym typeface="+mn-ea"/>
            </a:endParaRPr>
          </a:p>
          <a:p>
            <a:pPr marL="0" indent="0">
              <a:buNone/>
            </a:pPr>
            <a:r>
              <a:rPr lang="en-US" sz="2200">
                <a:latin typeface="Times New Roman" panose="02020603050405020304" pitchFamily="18" charset="0"/>
                <a:cs typeface="Times New Roman" panose="02020603050405020304" pitchFamily="18" charset="0"/>
                <a:sym typeface="+mn-ea"/>
              </a:rPr>
              <a:t>Mã hóa thông tin bằng cách sử dụng các dải đen và trắng (hoặc màu sắc) được sắp xếp theo chiều dọc và chiều ngang, tạo ra một mẫu 2D hoặc hình dạng khác nhau,... (lưu trữ theo chiều dọc và ngang)</a:t>
            </a:r>
            <a:endParaRPr lang="en-US" sz="2200">
              <a:latin typeface="Times New Roman" panose="02020603050405020304" pitchFamily="18" charset="0"/>
              <a:cs typeface="Times New Roman" panose="02020603050405020304" pitchFamily="18" charset="0"/>
              <a:sym typeface="+mn-ea"/>
            </a:endParaRPr>
          </a:p>
          <a:p>
            <a:pPr marL="0" indent="0">
              <a:buNone/>
            </a:pPr>
            <a:br>
              <a:rPr lang="en-US" sz="2200">
                <a:latin typeface="Times New Roman" panose="02020603050405020304" pitchFamily="18" charset="0"/>
                <a:cs typeface="Times New Roman" panose="02020603050405020304" pitchFamily="18" charset="0"/>
              </a:rPr>
            </a:br>
            <a:endParaRPr lang="en-US" sz="220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sym typeface="+mn-ea"/>
              </a:rPr>
              <a:t>Cấu tạo mã vạch (barcodes)</a:t>
            </a:r>
            <a:endParaRPr lang="en-US">
              <a:latin typeface="Times New Roman" panose="02020603050405020304" pitchFamily="18" charset="0"/>
              <a:cs typeface="Times New Roman" panose="02020603050405020304" pitchFamily="18" charset="0"/>
            </a:endParaRPr>
          </a:p>
        </p:txBody>
      </p:sp>
      <p:sp>
        <p:nvSpPr>
          <p:cNvPr id="3" name="Content Placeholder 2"/>
          <p:cNvSpPr/>
          <p:nvPr>
            <p:ph sz="half" idx="1"/>
          </p:nvPr>
        </p:nvSpPr>
        <p:spPr>
          <a:xfrm>
            <a:off x="321945" y="1540510"/>
            <a:ext cx="4038600" cy="4478655"/>
          </a:xfrm>
        </p:spPr>
        <p:txBody>
          <a:bodyPr/>
          <a:p>
            <a:endParaRPr lang="en-US" sz="2000">
              <a:latin typeface="Times New Roman" panose="02020603050405020304" pitchFamily="18" charset="0"/>
              <a:cs typeface="Times New Roman" panose="02020603050405020304" pitchFamily="18" charset="0"/>
            </a:endParaRPr>
          </a:p>
          <a:p>
            <a:pPr marL="0" indent="0">
              <a:buNone/>
            </a:pPr>
            <a:r>
              <a:rPr lang="en-US" sz="2000">
                <a:solidFill>
                  <a:srgbClr val="FF0000"/>
                </a:solidFill>
                <a:latin typeface="Times New Roman" panose="02020603050405020304" pitchFamily="18" charset="0"/>
                <a:cs typeface="Times New Roman" panose="02020603050405020304" pitchFamily="18" charset="0"/>
              </a:rPr>
              <a:t>1. Quiet Zone (Vùng yên tĩnh)</a:t>
            </a:r>
            <a:endParaRPr lang="en-US" sz="2000">
              <a:solidFill>
                <a:srgbClr val="FF0000"/>
              </a:solidFill>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rPr>
              <a:t>Vùng đệm xung quanh của mã vạch giúp máy dễ dàng nhận diện mã vạch bên trong.</a:t>
            </a:r>
            <a:endParaRPr lang="en-US" sz="2000">
              <a:latin typeface="Times New Roman" panose="02020603050405020304" pitchFamily="18" charset="0"/>
              <a:cs typeface="Times New Roman" panose="02020603050405020304" pitchFamily="18" charset="0"/>
            </a:endParaRPr>
          </a:p>
          <a:p>
            <a:pPr marL="0" indent="0">
              <a:buNone/>
            </a:pPr>
            <a:r>
              <a:rPr lang="en-US" sz="2000">
                <a:solidFill>
                  <a:srgbClr val="FF0000"/>
                </a:solidFill>
                <a:latin typeface="Times New Roman" panose="02020603050405020304" pitchFamily="18" charset="0"/>
                <a:cs typeface="Times New Roman" panose="02020603050405020304" pitchFamily="18" charset="0"/>
              </a:rPr>
              <a:t>2. Start Character/Stop Character</a:t>
            </a:r>
            <a:endParaRPr lang="en-US" sz="2000">
              <a:solidFill>
                <a:srgbClr val="FF0000"/>
              </a:solidFill>
              <a:latin typeface="Times New Roman" panose="02020603050405020304" pitchFamily="18" charset="0"/>
              <a:cs typeface="Times New Roman" panose="02020603050405020304" pitchFamily="18" charset="0"/>
            </a:endParaRPr>
          </a:p>
          <a:p>
            <a:pPr marL="0" indent="0">
              <a:buNone/>
            </a:pPr>
            <a:r>
              <a:rPr lang="en-US" sz="2000">
                <a:solidFill>
                  <a:schemeClr val="tx1"/>
                </a:solidFill>
                <a:latin typeface="Times New Roman" panose="02020603050405020304" pitchFamily="18" charset="0"/>
                <a:cs typeface="Times New Roman" panose="02020603050405020304" pitchFamily="18" charset="0"/>
              </a:rPr>
              <a:t>Là các ký tự biểu thị điểm bắt đầu và kết thúc của dữ liệu.</a:t>
            </a:r>
            <a:endParaRPr lang="en-US" sz="2000">
              <a:solidFill>
                <a:schemeClr val="tx1"/>
              </a:solidFill>
              <a:latin typeface="Times New Roman" panose="02020603050405020304" pitchFamily="18" charset="0"/>
              <a:cs typeface="Times New Roman" panose="02020603050405020304" pitchFamily="18" charset="0"/>
            </a:endParaRPr>
          </a:p>
          <a:p>
            <a:pPr marL="0" indent="0">
              <a:buNone/>
            </a:pPr>
            <a:r>
              <a:rPr lang="en-US" sz="2000">
                <a:solidFill>
                  <a:srgbClr val="FF0000"/>
                </a:solidFill>
                <a:latin typeface="Times New Roman" panose="02020603050405020304" pitchFamily="18" charset="0"/>
                <a:cs typeface="Times New Roman" panose="02020603050405020304" pitchFamily="18" charset="0"/>
                <a:sym typeface="+mn-ea"/>
              </a:rPr>
              <a:t>3. Check Digit (Symbol check character)</a:t>
            </a:r>
            <a:endParaRPr lang="en-US" sz="2000">
              <a:solidFill>
                <a:srgbClr val="FF0000"/>
              </a:solidFill>
              <a:latin typeface="Times New Roman" panose="02020603050405020304" pitchFamily="18" charset="0"/>
              <a:cs typeface="Times New Roman" panose="02020603050405020304" pitchFamily="18" charset="0"/>
            </a:endParaRPr>
          </a:p>
          <a:p>
            <a:pPr marL="0" indent="0">
              <a:buNone/>
            </a:pPr>
            <a:r>
              <a:rPr lang="en-US" sz="2000">
                <a:latin typeface="Times New Roman" panose="02020603050405020304" pitchFamily="18" charset="0"/>
                <a:cs typeface="Times New Roman" panose="02020603050405020304" pitchFamily="18" charset="0"/>
                <a:sym typeface="+mn-ea"/>
              </a:rPr>
              <a:t>Là một chữ số để kiểm tra xem dữ liệu mã vạch được mã hóa có chính xác hay không.</a:t>
            </a: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a:p>
            <a:pPr marL="0" indent="0">
              <a:buNone/>
            </a:pPr>
            <a:endParaRPr lang="en-US" sz="2000">
              <a:latin typeface="Times New Roman" panose="02020603050405020304" pitchFamily="18" charset="0"/>
              <a:cs typeface="Times New Roman" panose="02020603050405020304" pitchFamily="18" charset="0"/>
            </a:endParaRPr>
          </a:p>
        </p:txBody>
      </p:sp>
      <p:pic>
        <p:nvPicPr>
          <p:cNvPr id="7" name="Content Placeholder 3"/>
          <p:cNvPicPr>
            <a:picLocks noChangeAspect="1"/>
          </p:cNvPicPr>
          <p:nvPr>
            <p:ph sz="half" idx="2"/>
          </p:nvPr>
        </p:nvPicPr>
        <p:blipFill>
          <a:blip r:embed="rId1"/>
          <a:stretch>
            <a:fillRect/>
          </a:stretch>
        </p:blipFill>
        <p:spPr>
          <a:xfrm>
            <a:off x="4496435" y="1540510"/>
            <a:ext cx="4182110" cy="2950210"/>
          </a:xfrm>
          <a:prstGeom prst="rect">
            <a:avLst/>
          </a:prstGeom>
          <a:noFill/>
          <a:ln w="9525">
            <a:noFill/>
          </a:ln>
        </p:spPr>
      </p:pic>
      <p:sp>
        <p:nvSpPr>
          <p:cNvPr id="8" name="Text Box 7"/>
          <p:cNvSpPr txBox="1"/>
          <p:nvPr/>
        </p:nvSpPr>
        <p:spPr>
          <a:xfrm>
            <a:off x="4428490" y="4742815"/>
            <a:ext cx="4715510" cy="1931035"/>
          </a:xfrm>
          <a:prstGeom prst="rect">
            <a:avLst/>
          </a:prstGeom>
          <a:noFill/>
        </p:spPr>
        <p:txBody>
          <a:bodyPr wrap="square" rtlCol="0">
            <a:noAutofit/>
          </a:bodyPr>
          <a:p>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1406525" y="341630"/>
            <a:ext cx="7243445" cy="758190"/>
          </a:xfrm>
        </p:spPr>
        <p:txBody>
          <a:bodyPr/>
          <a:p>
            <a:r>
              <a:rPr lang="en-US">
                <a:latin typeface="Times New Roman" panose="02020603050405020304" pitchFamily="18" charset="0"/>
                <a:cs typeface="Times New Roman" panose="02020603050405020304" pitchFamily="18" charset="0"/>
                <a:sym typeface="+mn-ea"/>
              </a:rPr>
              <a:t>Một số mã vạch phổ biến</a:t>
            </a:r>
            <a:endParaRPr lang="en-US">
              <a:latin typeface="Times New Roman" panose="02020603050405020304" pitchFamily="18" charset="0"/>
              <a:cs typeface="Times New Roman" panose="02020603050405020304" pitchFamily="18" charset="0"/>
            </a:endParaRPr>
          </a:p>
        </p:txBody>
      </p:sp>
      <p:sp>
        <p:nvSpPr>
          <p:cNvPr id="11" name="Text Placeholder 10"/>
          <p:cNvSpPr>
            <a:spLocks noGrp="1"/>
          </p:cNvSpPr>
          <p:nvPr>
            <p:ph type="body" sz="half" idx="2"/>
          </p:nvPr>
        </p:nvSpPr>
        <p:spPr>
          <a:xfrm>
            <a:off x="354330" y="1997710"/>
            <a:ext cx="4283075" cy="3529330"/>
          </a:xfrm>
        </p:spPr>
        <p:txBody>
          <a:bodyPr/>
          <a:p>
            <a:r>
              <a:rPr lang="en-US" sz="2000">
                <a:solidFill>
                  <a:srgbClr val="FF0000"/>
                </a:solidFill>
                <a:latin typeface="Times New Roman" panose="02020603050405020304" pitchFamily="18" charset="0"/>
                <a:cs typeface="Times New Roman" panose="02020603050405020304" pitchFamily="18" charset="0"/>
              </a:rPr>
              <a:t>Các loại mã vạch 1D phổ biến:</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UPC: được sử dụng rộng rãi tại Hoa Kỳ và Canada.</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EAN: được sử dụng rộng rãi tại Châu Âu.</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Code 39: Code 39 có thể biểu diễn cả chữ và số.</a:t>
            </a:r>
            <a:endParaRPr lang="en-US" sz="2000">
              <a:solidFill>
                <a:schemeClr val="tx1"/>
              </a:solidFill>
              <a:latin typeface="Times New Roman" panose="02020603050405020304" pitchFamily="18" charset="0"/>
              <a:cs typeface="Times New Roman" panose="02020603050405020304" pitchFamily="18" charset="0"/>
            </a:endParaRPr>
          </a:p>
          <a:p>
            <a:r>
              <a:rPr lang="en-US" sz="2000">
                <a:solidFill>
                  <a:schemeClr val="tx1"/>
                </a:solidFill>
                <a:latin typeface="Times New Roman" panose="02020603050405020304" pitchFamily="18" charset="0"/>
                <a:cs typeface="Times New Roman" panose="02020603050405020304" pitchFamily="18" charset="0"/>
              </a:rPr>
              <a:t>Code 128:  Code 128 có thể biểu diễn nhiều loại dữ liệu khác nhau.</a:t>
            </a:r>
            <a:endParaRPr lang="en-US" sz="2000">
              <a:solidFill>
                <a:schemeClr val="tx1"/>
              </a:solidFill>
              <a:latin typeface="Times New Roman" panose="02020603050405020304" pitchFamily="18" charset="0"/>
              <a:cs typeface="Times New Roman" panose="02020603050405020304" pitchFamily="18" charset="0"/>
            </a:endParaRPr>
          </a:p>
        </p:txBody>
      </p:sp>
      <p:sp>
        <p:nvSpPr>
          <p:cNvPr id="2" name="Text Box 1"/>
          <p:cNvSpPr txBox="1"/>
          <p:nvPr/>
        </p:nvSpPr>
        <p:spPr>
          <a:xfrm>
            <a:off x="5316855" y="1804035"/>
            <a:ext cx="3159125" cy="2992120"/>
          </a:xfrm>
          <a:prstGeom prst="rect">
            <a:avLst/>
          </a:prstGeom>
          <a:noFill/>
        </p:spPr>
        <p:txBody>
          <a:bodyPr wrap="square" rtlCol="0">
            <a:noAutofit/>
          </a:bodyPr>
          <a:p>
            <a:endParaRPr lang="en-US"/>
          </a:p>
        </p:txBody>
      </p:sp>
      <p:pic>
        <p:nvPicPr>
          <p:cNvPr id="3" name="Content Placeholder 4"/>
          <p:cNvPicPr>
            <a:picLocks noChangeAspect="1"/>
          </p:cNvPicPr>
          <p:nvPr/>
        </p:nvPicPr>
        <p:blipFill>
          <a:blip r:embed="rId1"/>
          <a:stretch>
            <a:fillRect/>
          </a:stretch>
        </p:blipFill>
        <p:spPr>
          <a:xfrm>
            <a:off x="4638040" y="1975485"/>
            <a:ext cx="4409440" cy="312610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Ưu và nhược điểm của mã vạch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95730" y="1863090"/>
            <a:ext cx="6620510" cy="4165600"/>
          </a:xfrm>
        </p:spPr>
        <p:txBody>
          <a:bodyPr/>
          <a:p>
            <a:pPr marL="0" indent="0">
              <a:buNone/>
            </a:pPr>
            <a:r>
              <a:rPr lang="en-US" sz="2500">
                <a:solidFill>
                  <a:srgbClr val="FF0000"/>
                </a:solidFill>
                <a:latin typeface="Times New Roman" panose="02020603050405020304" pitchFamily="18" charset="0"/>
                <a:cs typeface="Times New Roman" panose="02020603050405020304" pitchFamily="18" charset="0"/>
                <a:sym typeface="+mn-ea"/>
              </a:rPr>
              <a:t>Ưu điểm:</a:t>
            </a:r>
            <a:endParaRPr lang="en-US" sz="2500">
              <a:solidFill>
                <a:srgbClr val="FF0000"/>
              </a:solidFill>
              <a:latin typeface="Times New Roman" panose="02020603050405020304" pitchFamily="18" charset="0"/>
              <a:cs typeface="Times New Roman" panose="02020603050405020304" pitchFamily="18" charset="0"/>
              <a:sym typeface="+mn-ea"/>
            </a:endParaRPr>
          </a:p>
          <a:p>
            <a:pPr marL="0" indent="0">
              <a:buNone/>
            </a:pPr>
            <a:r>
              <a:rPr lang="en-US" sz="2500">
                <a:latin typeface="Times New Roman" panose="02020603050405020304" pitchFamily="18" charset="0"/>
                <a:cs typeface="Times New Roman" panose="02020603050405020304" pitchFamily="18" charset="0"/>
                <a:sym typeface="+mn-ea"/>
              </a:rPr>
              <a:t>- Tăng độ chính xác</a:t>
            </a:r>
            <a:endParaRPr lang="en-US" sz="2500">
              <a:latin typeface="Times New Roman" panose="02020603050405020304" pitchFamily="18" charset="0"/>
              <a:cs typeface="Times New Roman" panose="02020603050405020304" pitchFamily="18" charset="0"/>
              <a:sym typeface="+mn-ea"/>
            </a:endParaRPr>
          </a:p>
          <a:p>
            <a:pPr marL="0" indent="0">
              <a:buNone/>
            </a:pPr>
            <a:r>
              <a:rPr lang="en-US" sz="2500">
                <a:latin typeface="Times New Roman" panose="02020603050405020304" pitchFamily="18" charset="0"/>
                <a:cs typeface="Times New Roman" panose="02020603050405020304" pitchFamily="18" charset="0"/>
                <a:sym typeface="+mn-ea"/>
              </a:rPr>
              <a:t>- Dễ dàng sử dụng</a:t>
            </a:r>
            <a:endParaRPr lang="en-US" sz="2500">
              <a:latin typeface="Times New Roman" panose="02020603050405020304" pitchFamily="18" charset="0"/>
              <a:cs typeface="Times New Roman" panose="02020603050405020304" pitchFamily="18" charset="0"/>
              <a:sym typeface="+mn-ea"/>
            </a:endParaRPr>
          </a:p>
          <a:p>
            <a:pPr marL="0" indent="0">
              <a:buNone/>
            </a:pPr>
            <a:r>
              <a:rPr lang="en-US" sz="2500">
                <a:latin typeface="Times New Roman" panose="02020603050405020304" pitchFamily="18" charset="0"/>
                <a:cs typeface="Times New Roman" panose="02020603050405020304" pitchFamily="18" charset="0"/>
                <a:sym typeface="+mn-ea"/>
              </a:rPr>
              <a:t>- Tích hợp dễ dàng</a:t>
            </a:r>
            <a:endParaRPr lang="en-US" sz="25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500">
                <a:solidFill>
                  <a:srgbClr val="FF0000"/>
                </a:solidFill>
                <a:latin typeface="Times New Roman" panose="02020603050405020304" pitchFamily="18" charset="0"/>
                <a:cs typeface="Times New Roman" panose="02020603050405020304" pitchFamily="18" charset="0"/>
                <a:sym typeface="+mn-ea"/>
              </a:rPr>
              <a:t>Nhược điểm</a:t>
            </a:r>
            <a:endParaRPr lang="en-US" sz="2500">
              <a:solidFill>
                <a:srgbClr val="FF0000"/>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500">
                <a:latin typeface="Times New Roman" panose="02020603050405020304" pitchFamily="18" charset="0"/>
                <a:cs typeface="Times New Roman" panose="02020603050405020304" pitchFamily="18" charset="0"/>
                <a:sym typeface="+mn-ea"/>
              </a:rPr>
              <a:t>- Chi phí ban đầu cao</a:t>
            </a:r>
            <a:endParaRPr lang="en-US" sz="2500">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r>
              <a:rPr lang="en-US" sz="2500">
                <a:latin typeface="Times New Roman" panose="02020603050405020304" pitchFamily="18" charset="0"/>
                <a:cs typeface="Times New Roman" panose="02020603050405020304" pitchFamily="18" charset="0"/>
                <a:sym typeface="+mn-ea"/>
              </a:rPr>
              <a:t>- Cần chất lượng in ấn cao</a:t>
            </a:r>
            <a:endParaRPr lang="en-US" sz="2500">
              <a:latin typeface="Times New Roman" panose="02020603050405020304" pitchFamily="18" charset="0"/>
              <a:cs typeface="Times New Roman" panose="02020603050405020304" pitchFamily="18" charset="0"/>
              <a:sym typeface="+mn-ea"/>
            </a:endParaRPr>
          </a:p>
          <a:p>
            <a:pPr marL="0" indent="0">
              <a:buFont typeface="Arial" panose="020B0604020202020204" pitchFamily="34" charset="0"/>
              <a:buNone/>
            </a:pPr>
            <a:r>
              <a:rPr lang="en-US" sz="2500">
                <a:latin typeface="Times New Roman" panose="02020603050405020304" pitchFamily="18" charset="0"/>
                <a:cs typeface="Times New Roman" panose="02020603050405020304" pitchFamily="18" charset="0"/>
                <a:sym typeface="+mn-ea"/>
              </a:rPr>
              <a:t>- Lưu trữ dữ liệu hạn chế</a:t>
            </a:r>
            <a:endParaRPr lang="en-US" sz="250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sz="2500">
                <a:latin typeface="Times New Roman" panose="02020603050405020304" pitchFamily="18" charset="0"/>
                <a:cs typeface="Times New Roman" panose="02020603050405020304" pitchFamily="18" charset="0"/>
                <a:sym typeface="+mn-ea"/>
              </a:rPr>
              <a:t>- Dễ bị hư hỏng</a:t>
            </a:r>
            <a:endParaRPr lang="en-US" sz="2500">
              <a:latin typeface="Times New Roman" panose="02020603050405020304" pitchFamily="18" charset="0"/>
              <a:cs typeface="Times New Roman" panose="02020603050405020304" pitchFamily="18" charset="0"/>
            </a:endParaRPr>
          </a:p>
          <a:p>
            <a:pPr marL="0" indent="0">
              <a:buNone/>
            </a:pPr>
            <a:endParaRPr 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59890" y="137795"/>
            <a:ext cx="7092950" cy="988060"/>
          </a:xfrm>
        </p:spPr>
        <p:txBody>
          <a:bodyPr/>
          <a:p>
            <a:r>
              <a:rPr lang="en-US">
                <a:latin typeface="Times New Roman" panose="02020603050405020304" pitchFamily="18" charset="0"/>
                <a:cs typeface="Times New Roman" panose="02020603050405020304" pitchFamily="18" charset="0"/>
              </a:rPr>
              <a:t>2. Ứng dụng mã vạch vào điểm danh</a:t>
            </a:r>
            <a:endParaRPr lang="en-US">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sz="half" idx="2"/>
          </p:nvPr>
        </p:nvSpPr>
        <p:spPr>
          <a:xfrm>
            <a:off x="1102360" y="2045970"/>
            <a:ext cx="6784975" cy="2561590"/>
          </a:xfrm>
        </p:spPr>
        <p:txBody>
          <a:bodyPr/>
          <a:p>
            <a:r>
              <a:rPr lang="en-US" sz="2500">
                <a:latin typeface="Times New Roman" panose="02020603050405020304" pitchFamily="18" charset="0"/>
                <a:cs typeface="Times New Roman" panose="02020603050405020304" pitchFamily="18" charset="0"/>
              </a:rPr>
              <a:t>Thẻ sinh viên đã đã được tích hợp sẵn mã vạch</a:t>
            </a: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Kết hợp với diệu tự đăng ký học phần, hệ thống có thể quét mã vạch trên thẻ sinh viên để tiến hành điểm danh theo từng môn học theo tuần</a:t>
            </a:r>
            <a:endParaRPr lang="en-US" sz="2500">
              <a:latin typeface="Times New Roman" panose="02020603050405020304" pitchFamily="18" charset="0"/>
              <a:cs typeface="Times New Roman" panose="02020603050405020304" pitchFamily="18" charset="0"/>
            </a:endParaRPr>
          </a:p>
          <a:p>
            <a:r>
              <a:rPr lang="en-US" sz="2500">
                <a:latin typeface="Times New Roman" panose="02020603050405020304" pitchFamily="18" charset="0"/>
                <a:cs typeface="Times New Roman" panose="02020603050405020304" pitchFamily="18" charset="0"/>
              </a:rPr>
              <a:t>Từ dữ liệu điểm danh ta có thể xuất ra file exel để quản lý thông tin chi tiết hơn</a:t>
            </a:r>
            <a:br>
              <a:rPr lang="en-US" sz="2500">
                <a:latin typeface="Times New Roman" panose="02020603050405020304" pitchFamily="18" charset="0"/>
                <a:cs typeface="Times New Roman" panose="02020603050405020304" pitchFamily="18" charset="0"/>
              </a:rPr>
            </a:br>
            <a:br>
              <a:rPr lang="en-US" sz="2500">
                <a:latin typeface="Times New Roman" panose="02020603050405020304" pitchFamily="18" charset="0"/>
                <a:cs typeface="Times New Roman" panose="02020603050405020304" pitchFamily="18" charset="0"/>
              </a:rPr>
            </a:br>
            <a:endParaRPr lang="en-US" sz="25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Cấu hình và Demo</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2325" y="1854835"/>
            <a:ext cx="7369175" cy="3147695"/>
          </a:xfrm>
        </p:spPr>
        <p:txBody>
          <a:bodyPr/>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sym typeface="+mn-ea"/>
              </a:rPr>
              <a:t>Ngôn ngữ lập trình : python 3.8</a:t>
            </a:r>
            <a:endParaRPr lang="en-US">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Cơ sở dữ liệu: mysql</a:t>
            </a:r>
            <a:endParaRPr lang="en-US">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Ứng dụng hỗ trợ tạo giao diện: QT Designer</a:t>
            </a:r>
            <a:endParaRPr lang="en-US">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atin typeface="Times New Roman" panose="02020603050405020304" pitchFamily="18" charset="0"/>
                <a:cs typeface="Times New Roman" panose="02020603050405020304" pitchFamily="18" charset="0"/>
              </a:rPr>
              <a:t>Thư viện hỗ trợ: OpenCV, barcode,PyQt5</a:t>
            </a:r>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Mau Powerpoint CTU">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Mau Powerpoint CTU</Template>
  <TotalTime>0</TotalTime>
  <Words>2421</Words>
  <Application>WPS Presentation</Application>
  <PresentationFormat/>
  <Paragraphs>92</Paragraphs>
  <Slides>15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15</vt:i4>
      </vt:variant>
    </vt:vector>
  </HeadingPairs>
  <TitlesOfParts>
    <vt:vector size="24" baseType="lpstr">
      <vt:lpstr>Arial</vt:lpstr>
      <vt:lpstr>SimSun</vt:lpstr>
      <vt:lpstr>Wingdings</vt:lpstr>
      <vt:lpstr>MS PGothic</vt:lpstr>
      <vt:lpstr>Times New Roman</vt:lpstr>
      <vt:lpstr>Microsoft YaHei</vt:lpstr>
      <vt:lpstr>Arial Unicode MS</vt:lpstr>
      <vt:lpstr>Calibri</vt:lpstr>
      <vt:lpstr>Mau Powerpoint CTU</vt:lpstr>
      <vt:lpstr>Đề tài: Nghiên cứu và ứng dụng mã vạch trong quản lý điểm danh</vt:lpstr>
      <vt:lpstr>	Nội dung báo cáo</vt:lpstr>
      <vt:lpstr>1. Giới thiệu về mã vạch (bar code)</vt:lpstr>
      <vt:lpstr>Phân loại mã vạch (bar code)</vt:lpstr>
      <vt:lpstr>Cấu tạo mã vạch (barcodes)</vt:lpstr>
      <vt:lpstr>Một số mã vạch phổ biến</vt:lpstr>
      <vt:lpstr>Ưu và nhược điểm của mã vạch</vt:lpstr>
      <vt:lpstr>2. Ứng dụng mã vạch vào điểm danh</vt:lpstr>
      <vt:lpstr>Cấu hình và Demo</vt:lpstr>
      <vt:lpstr>Tổng quát cơ sở dữ liệu</vt:lpstr>
      <vt:lpstr>Ảnh demo giao diện đăng ký</vt:lpstr>
      <vt:lpstr>Ảnh demo giao diện điểm danh</vt:lpstr>
      <vt:lpstr>Ảnh demo giao diện khi quét mã</vt:lpstr>
      <vt:lpstr>Ảnh demo xuất file excel</vt:lpstr>
      <vt:lpstr>Cảm ơn thầy và các bạn đã lắng nghe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Dell</cp:lastModifiedBy>
  <cp:revision>95</cp:revision>
  <dcterms:created xsi:type="dcterms:W3CDTF">2023-11-03T05:31:00Z</dcterms:created>
  <dcterms:modified xsi:type="dcterms:W3CDTF">2024-04-15T06:24:08Z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72F1D88C27A8425790EF77260A0B9919_12</vt:lpwstr>
  </property>
  <property fmtid="{D5CDD505-2E9C-101B-9397-08002B2CF9AE}" pid="3" name="KSOProductBuildVer">
    <vt:lpwstr>1033-12.2.0.16731</vt:lpwstr>
  </property>
</Properties>
</file>