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ab05e8a17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ab05e8a17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ab05e8a17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ab05e8a17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ab05e8a17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6ab05e8a17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ab05e8a17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6ab05e8a17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ab05e8a17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6ab05e8a17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ab05e8a17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6ab05e8a17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ab05e8a17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6ab05e8a17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1891683" y="-5470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 Vs MapReduce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254050" y="1713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CS5229 </a:t>
            </a:r>
            <a:endParaRPr sz="2500">
              <a:solidFill>
                <a:srgbClr val="000000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Big Data Analytics Technologies</a:t>
            </a:r>
            <a:endParaRPr sz="2500">
              <a:solidFill>
                <a:srgbClr val="000000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Seedin </a:t>
            </a:r>
            <a:r>
              <a:rPr lang="en" sz="2500">
                <a:solidFill>
                  <a:srgbClr val="000000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TM</a:t>
            </a:r>
            <a:r>
              <a:rPr lang="en" sz="2500">
                <a:solidFill>
                  <a:srgbClr val="000000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2500">
              <a:solidFill>
                <a:srgbClr val="000000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248375F</a:t>
            </a:r>
            <a:endParaRPr sz="2500">
              <a:solidFill>
                <a:srgbClr val="000000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D0D0D"/>
                </a:solidFill>
                <a:highlight>
                  <a:srgbClr val="FFFFFF"/>
                </a:highlight>
              </a:rPr>
              <a:t>Introduction to MapReduce</a:t>
            </a:r>
            <a:endParaRPr b="1" sz="2400"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230975" y="1189200"/>
            <a:ext cx="8520600" cy="27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0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None/>
            </a:pP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</a:rPr>
              <a:t>What is MapReduce?</a:t>
            </a:r>
            <a:endParaRPr sz="15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23850" lvl="0" marL="508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Char char="●"/>
            </a:pP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</a:rPr>
              <a:t>A programming model and processing technique designed for distributed computing.</a:t>
            </a:r>
            <a:endParaRPr sz="15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23850" lvl="0" marL="508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Char char="●"/>
            </a:pP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</a:rPr>
              <a:t>Originated from Google's model for processing large datasets in parallel.</a:t>
            </a:r>
            <a:endParaRPr sz="15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50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None/>
            </a:pP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</a:rPr>
              <a:t>Key Concepts:</a:t>
            </a:r>
            <a:endParaRPr sz="15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23850" lvl="0" marL="508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Char char="●"/>
            </a:pP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</a:rPr>
              <a:t>Map Function: Breaks the problem into smaller tasks and processes them independently.</a:t>
            </a:r>
            <a:endParaRPr sz="15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23850" lvl="0" marL="508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Char char="●"/>
            </a:pP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</a:rPr>
              <a:t>Reduce Function: Aggregates the results from the map tasks.</a:t>
            </a:r>
            <a:endParaRPr sz="15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50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None/>
            </a:pP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</a:rPr>
              <a:t>Usage:</a:t>
            </a:r>
            <a:endParaRPr sz="15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23850" lvl="0" marL="508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Char char="●"/>
            </a:pP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</a:rPr>
              <a:t>Efficiently processes and generates large-scale data in a parallel and distributed manner.</a:t>
            </a:r>
            <a:endParaRPr sz="15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2050" y="0"/>
            <a:ext cx="2822202" cy="158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D0D0D"/>
                </a:solidFill>
                <a:highlight>
                  <a:srgbClr val="FFFFFF"/>
                </a:highlight>
              </a:rPr>
              <a:t>Introduction to Apache Spark</a:t>
            </a:r>
            <a:endParaRPr b="1" sz="2400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500"/>
              <a:buChar char="●"/>
            </a:pP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</a:rPr>
              <a:t>What is Apache Spark?</a:t>
            </a:r>
            <a:endParaRPr sz="15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Char char="●"/>
            </a:pP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</a:rPr>
              <a:t>An open-source, fast, and general-purpose distributed computing system.</a:t>
            </a:r>
            <a:endParaRPr sz="15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Char char="●"/>
            </a:pP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</a:rPr>
              <a:t>Developed to overcome limitations of MapReduce and enhance processing capabilities.</a:t>
            </a:r>
            <a:endParaRPr sz="15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Char char="●"/>
            </a:pP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</a:rPr>
              <a:t>Key Features:</a:t>
            </a:r>
            <a:endParaRPr sz="15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Char char="●"/>
            </a:pP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</a:rPr>
              <a:t>In-Memory Processing: Stores intermediate data in memory, reducing the need for disk I/O.</a:t>
            </a:r>
            <a:endParaRPr sz="15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Char char="●"/>
            </a:pP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</a:rPr>
              <a:t>Fault Tolerance: Reliable and fault-tolerant data processing.</a:t>
            </a:r>
            <a:endParaRPr sz="15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Char char="●"/>
            </a:pP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</a:rPr>
              <a:t>Programming Languages:</a:t>
            </a:r>
            <a:endParaRPr sz="15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Char char="●"/>
            </a:pP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</a:rPr>
              <a:t>Supports multiple languages, including Scala, Java, Python, and R.</a:t>
            </a:r>
            <a:endParaRPr sz="15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Char char="●"/>
            </a:pP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</a:rPr>
              <a:t>Usage:</a:t>
            </a:r>
            <a:endParaRPr sz="15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Char char="●"/>
            </a:pP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</a:rPr>
              <a:t>Ideal for iterative algorithms, machine learning, and real-time data processing.</a:t>
            </a:r>
            <a:endParaRPr sz="15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D0D0D"/>
                </a:solidFill>
              </a:rPr>
              <a:t>Demo</a:t>
            </a:r>
            <a:endParaRPr b="1" sz="2500">
              <a:solidFill>
                <a:srgbClr val="0D0D0D"/>
              </a:solidFill>
            </a:endParaRPr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</a:rPr>
              <a:t>Task 1: Loading Data</a:t>
            </a:r>
            <a:endParaRPr sz="15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</a:rPr>
              <a:t>Task 2: Processing Data</a:t>
            </a:r>
            <a:endParaRPr sz="15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</a:rPr>
              <a:t>Task 3: Applying Queries</a:t>
            </a:r>
            <a:endParaRPr sz="15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</a:rPr>
              <a:t>Task 4: Visualizing with </a:t>
            </a: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</a:rPr>
              <a:t>Comparison</a:t>
            </a:r>
            <a:endParaRPr sz="15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D0D0D"/>
                </a:solidFill>
                <a:highlight>
                  <a:srgbClr val="FFFFFF"/>
                </a:highlight>
              </a:rPr>
              <a:t>Comparison of MapReduce and Apache Spark: Ease of Use</a:t>
            </a:r>
            <a:endParaRPr b="1" sz="2400"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D0D0D"/>
                </a:solidFill>
                <a:highlight>
                  <a:srgbClr val="FFFFFF"/>
                </a:highlight>
              </a:rPr>
              <a:t>MapReduce: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400"/>
              <a:buChar char="●"/>
            </a:pPr>
            <a:r>
              <a:rPr lang="en" sz="1400">
                <a:solidFill>
                  <a:srgbClr val="0D0D0D"/>
                </a:solidFill>
                <a:highlight>
                  <a:srgbClr val="FFFFFF"/>
                </a:highlight>
              </a:rPr>
              <a:t>Programming Language: Primarily Java.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Char char="●"/>
            </a:pPr>
            <a:r>
              <a:rPr lang="en" sz="1400">
                <a:solidFill>
                  <a:srgbClr val="0D0D0D"/>
                </a:solidFill>
                <a:highlight>
                  <a:srgbClr val="FFFFFF"/>
                </a:highlight>
              </a:rPr>
              <a:t>Learning Curve: Steeper learning curve due to lower-level abstractions.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D0D0D"/>
                </a:solidFill>
                <a:highlight>
                  <a:srgbClr val="FFFFFF"/>
                </a:highlight>
              </a:rPr>
              <a:t>Apache Spark: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400"/>
              <a:buChar char="●"/>
            </a:pPr>
            <a:r>
              <a:rPr lang="en" sz="1400">
                <a:solidFill>
                  <a:srgbClr val="0D0D0D"/>
                </a:solidFill>
                <a:highlight>
                  <a:srgbClr val="FFFFFF"/>
                </a:highlight>
              </a:rPr>
              <a:t>Programming Language: Supports multiple languages (Scala, Java, Python, etc.).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Char char="●"/>
            </a:pPr>
            <a:r>
              <a:rPr lang="en" sz="1400">
                <a:solidFill>
                  <a:srgbClr val="0D0D0D"/>
                </a:solidFill>
                <a:highlight>
                  <a:srgbClr val="FFFFFF"/>
                </a:highlight>
              </a:rPr>
              <a:t>Learning Curve: Relatively lower learning curve with higher-level abstractions.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0D0D0D"/>
                </a:solidFill>
                <a:highlight>
                  <a:srgbClr val="FFFFFF"/>
                </a:highlight>
              </a:rPr>
              <a:t>Comparison of MapReduce and Apache Spark: Fast Processing</a:t>
            </a:r>
            <a:endParaRPr b="1"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</a:rPr>
              <a:t>MapReduce:</a:t>
            </a:r>
            <a:endParaRPr sz="15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500"/>
              <a:buChar char="●"/>
            </a:pP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</a:rPr>
              <a:t>Disk-Based Processing: Typically relies on disk-based storage for intermediate data.</a:t>
            </a:r>
            <a:endParaRPr sz="15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Char char="●"/>
            </a:pP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</a:rPr>
              <a:t>Performance: Slower due to frequent disk I/O operations.</a:t>
            </a:r>
            <a:endParaRPr sz="15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</a:rPr>
              <a:t>Apache Spark:</a:t>
            </a:r>
            <a:endParaRPr sz="15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500"/>
              <a:buChar char="●"/>
            </a:pP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</a:rPr>
              <a:t>In-Memory Processing: Utilizes in-memory storage for intermediate data.</a:t>
            </a:r>
            <a:endParaRPr sz="15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Char char="●"/>
            </a:pP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</a:rPr>
              <a:t>Performance: Generally faster than MapReduce, especially for iterative algorithms.</a:t>
            </a:r>
            <a:endParaRPr sz="15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D0D0D"/>
                </a:solidFill>
              </a:rPr>
              <a:t>Conclusion</a:t>
            </a:r>
            <a:endParaRPr b="1" sz="2400">
              <a:solidFill>
                <a:srgbClr val="0D0D0D"/>
              </a:solidFill>
            </a:endParaRPr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500"/>
              <a:buChar char="●"/>
            </a:pP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</a:rPr>
              <a:t>Apache Spark often proves advantageous with its ease of use and faster processing.</a:t>
            </a:r>
            <a:endParaRPr sz="15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Char char="●"/>
            </a:pP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</a:rPr>
              <a:t>Evaluate based on project needs and the trade-offs between simplicity and performance.</a:t>
            </a:r>
            <a:endParaRPr sz="15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1257350" y="17708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000A5"/>
                </a:solidFill>
              </a:rPr>
              <a:t>Thank You</a:t>
            </a:r>
            <a:endParaRPr sz="2400">
              <a:solidFill>
                <a:srgbClr val="1000A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000A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