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8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33" autoAdjust="0"/>
  </p:normalViewPr>
  <p:slideViewPr>
    <p:cSldViewPr snapToGrid="0">
      <p:cViewPr varScale="1">
        <p:scale>
          <a:sx n="96" d="100"/>
          <a:sy n="96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98665-87ED-4992-B2ED-CD274C6EC34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EE57-EA91-4DFE-B3C0-C15F5B61D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51DFC-D7C4-4CF3-8EC2-4B4B37F932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57B64-807B-4B9E-B978-24E9C7B53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version="1.0" encoding="UTF-8"?&gt;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&lt;?xml-stylesheet type="text/css" href="style.css"?&gt;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&lt;xsampdoc&gt;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&lt;greeting&gt;Hello, 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&lt;extension&gt;there!&lt;/extension&gt;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&lt;/greeting&gt;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&lt;answer&gt;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&lt;ans&gt;Good &lt;extension&gt;morning!&lt;/extension&gt;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&lt;/ans&gt;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&lt;question&gt; How are you? &lt;/question&gt;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&lt;/answer&gt;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&lt;/xsampdoc&gt;</a:t>
            </a:r>
            <a:b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7B64-807B-4B9E-B978-24E9C7B537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68C-2EC2-48F0-975F-3C7168DC5110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E7-3722-442D-AF19-7D9FB4FC5BE1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B518-DEEF-4311-A5C9-7756D2D86A42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006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063931"/>
            <a:ext cx="7886700" cy="4113031"/>
          </a:xfrm>
        </p:spPr>
        <p:txBody>
          <a:bodyPr/>
          <a:lstStyle>
            <a:lvl1pPr marL="457200" indent="-403225">
              <a:lnSpc>
                <a:spcPct val="150000"/>
              </a:lnSpc>
              <a:buClr>
                <a:srgbClr val="FF9D61"/>
              </a:buClr>
              <a:buSzPct val="90000"/>
              <a:buFont typeface="Wingdings" panose="05000000000000000000" pitchFamily="2" charset="2"/>
              <a:buChar char="q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98513" indent="-341313">
              <a:lnSpc>
                <a:spcPct val="150000"/>
              </a:lnSpc>
              <a:buClr>
                <a:srgbClr val="879BF1"/>
              </a:buClr>
              <a:buSzPct val="120000"/>
              <a:buFont typeface="Calibri" panose="020F0502020204030204" pitchFamily="34" charset="0"/>
              <a:buChar char="□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344488">
              <a:lnSpc>
                <a:spcPct val="150000"/>
              </a:lnSpc>
              <a:buClr>
                <a:srgbClr val="FF9933"/>
              </a:buClr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-91440"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-91440"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8150-FFB9-4E04-A227-0A6FDA72B25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414576"/>
            <a:ext cx="8515350" cy="2931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-1" y="1414576"/>
            <a:ext cx="555172" cy="29312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086" y="1378573"/>
            <a:ext cx="466997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93A27C-7DB2-4B14-82A7-688826FB7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E73-E680-4BA3-BF6B-C254A9B30000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0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846C-106C-4BE1-A091-805FA2C603E1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DB2-0C56-47DF-ABA6-394E0F54EA60}" type="datetime1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8B14-FFA7-4EB1-B445-95FFAEA55A5F}" type="datetime1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678B-4672-45E5-8267-D8A4861F2683}" type="datetime1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15F2-6193-4F98-9514-DD166D251FCA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B6EC-3390-483D-AFB8-200101B06610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66FC-5ABC-4807-9C03-F33184F9F5B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A27C-7DB2-4B14-82A7-688826FB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" y="115886"/>
            <a:ext cx="8851392" cy="5589969"/>
          </a:xfrm>
          <a:solidFill>
            <a:srgbClr val="806940"/>
          </a:solidFill>
        </p:spPr>
        <p:txBody>
          <a:bodyPr>
            <a:normAutofit/>
          </a:bodyPr>
          <a:lstStyle/>
          <a:p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304" y="5824728"/>
            <a:ext cx="2724912" cy="89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3616" y="5824728"/>
            <a:ext cx="5974080" cy="8967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Displaying an XML </a:t>
            </a:r>
            <a:r>
              <a:rPr lang="en-US" sz="3600"/>
              <a:t>Document </a:t>
            </a:r>
            <a:r>
              <a:rPr lang="en-US" sz="3600" smtClean="0"/>
              <a:t>Using CSS </a:t>
            </a:r>
            <a:endParaRPr lang="en-US" sz="36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46864"/>
            <a:ext cx="7886700" cy="39469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6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CSS Style </a:t>
            </a:r>
            <a:r>
              <a:rPr lang="en-US"/>
              <a:t>Rules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83" y="2079834"/>
            <a:ext cx="8276811" cy="4113031"/>
          </a:xfrm>
        </p:spPr>
        <p:txBody>
          <a:bodyPr>
            <a:normAutofit fontScale="92500"/>
          </a:bodyPr>
          <a:lstStyle/>
          <a:p>
            <a:pPr marL="53975" indent="0">
              <a:buNone/>
            </a:pPr>
            <a:r>
              <a:rPr lang="en-US"/>
              <a:t>• The Syntax for style rules in a Cascading </a:t>
            </a:r>
            <a:r>
              <a:rPr lang="en-US"/>
              <a:t>Style </a:t>
            </a:r>
            <a:r>
              <a:rPr lang="en-US" smtClean="0"/>
              <a:t>Sheet is</a:t>
            </a:r>
            <a:r>
              <a:rPr lang="en-US"/>
              <a:t>: </a:t>
            </a: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selector{declaration}</a:t>
            </a:r>
            <a:r>
              <a:rPr lang="en-US" b="1"/>
              <a:t/>
            </a:r>
            <a:br>
              <a:rPr lang="en-US" b="1"/>
            </a:br>
            <a:r>
              <a:rPr lang="en-US"/>
              <a:t>• The selector identifies the tag to which </a:t>
            </a:r>
            <a:r>
              <a:rPr lang="en-US"/>
              <a:t>the </a:t>
            </a:r>
            <a:r>
              <a:rPr lang="en-US" smtClean="0"/>
              <a:t>style applies</a:t>
            </a:r>
            <a:r>
              <a:rPr lang="en-US"/>
              <a:t>.</a:t>
            </a:r>
            <a:br>
              <a:rPr lang="en-US"/>
            </a:br>
            <a:r>
              <a:rPr lang="en-US"/>
              <a:t>• The declaration provides the style rules applied </a:t>
            </a:r>
            <a:r>
              <a:rPr lang="en-US"/>
              <a:t>to </a:t>
            </a:r>
            <a:r>
              <a:rPr lang="en-US" smtClean="0"/>
              <a:t>the selector</a:t>
            </a:r>
            <a:r>
              <a:rPr lang="en-US"/>
              <a:t>.</a:t>
            </a:r>
            <a:br>
              <a:rPr lang="en-US"/>
            </a:br>
            <a:r>
              <a:rPr lang="en-US"/>
              <a:t>• This is referred </a:t>
            </a:r>
            <a:r>
              <a:rPr lang="en-US"/>
              <a:t>as </a:t>
            </a:r>
            <a:r>
              <a:rPr lang="en-US" smtClean="0"/>
              <a:t>“Simple Selector”.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Multiple </a:t>
            </a:r>
            <a:r>
              <a:rPr lang="en-US"/>
              <a:t>Selector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063932"/>
            <a:ext cx="8260909" cy="3001050"/>
          </a:xfrm>
        </p:spPr>
        <p:txBody>
          <a:bodyPr>
            <a:normAutofit/>
          </a:bodyPr>
          <a:lstStyle/>
          <a:p>
            <a:pPr marL="53975" indent="0">
              <a:buNone/>
            </a:pPr>
            <a:r>
              <a:rPr lang="en-US" sz="2700"/>
              <a:t>• Used to apply the same style rule </a:t>
            </a:r>
            <a:r>
              <a:rPr lang="en-US" sz="2700"/>
              <a:t>for </a:t>
            </a:r>
            <a:r>
              <a:rPr lang="en-US" sz="2700" smtClean="0"/>
              <a:t>different elements</a:t>
            </a:r>
            <a:r>
              <a:rPr lang="en-US"/>
              <a:t/>
            </a:r>
            <a:br>
              <a:rPr lang="en-US"/>
            </a:br>
            <a:r>
              <a:rPr lang="en-US"/>
              <a:t>• </a:t>
            </a:r>
            <a:r>
              <a:rPr lang="en-US" b="1"/>
              <a:t>Syntax:</a:t>
            </a:r>
            <a:r>
              <a:rPr lang="en-US" b="1"/>
              <a:t/>
            </a:r>
            <a:br>
              <a:rPr lang="en-US" b="1"/>
            </a:b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selector1, selector2…….{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4887" y="4269850"/>
            <a:ext cx="7410616" cy="21327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smtClean="0">
                <a:solidFill>
                  <a:schemeClr val="tx1"/>
                </a:solidFill>
              </a:rPr>
              <a:t>Example</a:t>
            </a:r>
            <a:endParaRPr lang="en-US" sz="280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2800" smtClean="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smtClean="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sz="2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US" sz="280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n-US" sz="280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280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32pt</a:t>
            </a:r>
            <a:r>
              <a:rPr lang="en-US" sz="280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4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Contextual </a:t>
            </a:r>
            <a:r>
              <a:rPr lang="en-US" smtClean="0"/>
              <a:t>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82" y="1928758"/>
            <a:ext cx="8378475" cy="4113031"/>
          </a:xfrm>
        </p:spPr>
        <p:txBody>
          <a:bodyPr>
            <a:normAutofit/>
          </a:bodyPr>
          <a:lstStyle/>
          <a:p>
            <a:pPr marL="53975" indent="0">
              <a:buNone/>
            </a:pPr>
            <a:r>
              <a:rPr lang="en-US" sz="2200"/>
              <a:t>• It helps us to differentiate between </a:t>
            </a:r>
            <a:r>
              <a:rPr lang="en-US" sz="2200"/>
              <a:t>the </a:t>
            </a:r>
            <a:r>
              <a:rPr lang="en-US" sz="2200" smtClean="0"/>
              <a:t>different occurrence </a:t>
            </a:r>
            <a:r>
              <a:rPr lang="en-US" sz="2200"/>
              <a:t>of a tag</a:t>
            </a:r>
            <a:r>
              <a:rPr lang="en-US" sz="2200"/>
              <a:t>.</a:t>
            </a:r>
            <a:r>
              <a:rPr lang="en-US" sz="2200"/>
              <a:t> </a:t>
            </a:r>
            <a:endParaRPr lang="en-US" sz="2200" smtClean="0"/>
          </a:p>
          <a:p>
            <a:pPr marL="53975" indent="0">
              <a:buNone/>
            </a:pPr>
            <a:r>
              <a:rPr lang="en-US" sz="2200"/>
              <a:t>• </a:t>
            </a:r>
            <a:r>
              <a:rPr lang="en-US" sz="2200" smtClean="0"/>
              <a:t>A </a:t>
            </a:r>
            <a:r>
              <a:rPr lang="en-US" sz="2200"/>
              <a:t>contextual selector matches when an element is an arbitrary descendent of some </a:t>
            </a:r>
            <a:r>
              <a:rPr lang="en-US" sz="2200"/>
              <a:t>ancestor </a:t>
            </a:r>
            <a:r>
              <a:rPr lang="en-US" sz="2200" smtClean="0"/>
              <a:t>element. A </a:t>
            </a:r>
            <a:r>
              <a:rPr lang="en-US" sz="2200"/>
              <a:t>contextual selector is made up of two or more selectors separated by white space.</a:t>
            </a:r>
            <a:r>
              <a:rPr lang="en-US" sz="2200"/>
              <a:t/>
            </a:r>
            <a:br>
              <a:rPr lang="en-US" sz="2200"/>
            </a:b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115" y="4364520"/>
            <a:ext cx="7846235" cy="1862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smtClean="0">
                <a:solidFill>
                  <a:schemeClr val="tx1"/>
                </a:solidFill>
              </a:rPr>
              <a:t>Example</a:t>
            </a:r>
            <a:endParaRPr lang="en-US" sz="280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sz="280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[declarations]</a:t>
            </a:r>
            <a:r>
              <a:rPr lang="en-US" sz="280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sz="280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en-US" sz="2800" smtClean="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smtClean="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>
              <a:solidFill>
                <a:srgbClr val="96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9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467"/>
            <a:ext cx="7886700" cy="870061"/>
          </a:xfrm>
        </p:spPr>
        <p:txBody>
          <a:bodyPr>
            <a:normAutofit/>
          </a:bodyPr>
          <a:lstStyle/>
          <a:p>
            <a:r>
              <a:rPr lang="en-US"/>
              <a:t>Characters used in </a:t>
            </a:r>
            <a:r>
              <a:rPr lang="en-US"/>
              <a:t>CSS</a:t>
            </a:r>
            <a:r>
              <a:rPr lang="en-US"/>
              <a:t> 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5453"/>
              </p:ext>
            </p:extLst>
          </p:nvPr>
        </p:nvGraphicFramePr>
        <p:xfrm>
          <a:off x="1073426" y="2563925"/>
          <a:ext cx="6750657" cy="3032523"/>
        </p:xfrm>
        <a:graphic>
          <a:graphicData uri="http://schemas.openxmlformats.org/drawingml/2006/table">
            <a:tbl>
              <a:tblPr/>
              <a:tblGrid>
                <a:gridCol w="1550504">
                  <a:extLst>
                    <a:ext uri="{9D8B030D-6E8A-4147-A177-3AD203B41FA5}">
                      <a16:colId xmlns:a16="http://schemas.microsoft.com/office/drawing/2014/main" val="435211165"/>
                    </a:ext>
                  </a:extLst>
                </a:gridCol>
                <a:gridCol w="1478943">
                  <a:extLst>
                    <a:ext uri="{9D8B030D-6E8A-4147-A177-3AD203B41FA5}">
                      <a16:colId xmlns:a16="http://schemas.microsoft.com/office/drawing/2014/main" val="875077845"/>
                    </a:ext>
                  </a:extLst>
                </a:gridCol>
                <a:gridCol w="3721210">
                  <a:extLst>
                    <a:ext uri="{9D8B030D-6E8A-4147-A177-3AD203B41FA5}">
                      <a16:colId xmlns:a16="http://schemas.microsoft.com/office/drawing/2014/main" val="418429606"/>
                    </a:ext>
                  </a:extLst>
                </a:gridCol>
              </a:tblGrid>
              <a:tr h="177037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Character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95420"/>
                  </a:ext>
                </a:extLst>
              </a:tr>
              <a:tr h="716731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: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Colon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Separates property and its value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131619"/>
                  </a:ext>
                </a:extLst>
              </a:tr>
              <a:tr h="991641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;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Semicolon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Separates multiple</a:t>
                      </a:r>
                      <a:b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property/value combinations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31444"/>
                  </a:ext>
                </a:extLst>
              </a:tr>
              <a:tr h="85418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Comma 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Separates multiple selectors </a:t>
                      </a: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</a:t>
                      </a:r>
                      <a:r>
                        <a:rPr lang="en-US" sz="24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style rule</a:t>
                      </a:r>
                      <a:endParaRPr lang="en-US" sz="2400">
                        <a:effectLst/>
                      </a:endParaRPr>
                    </a:p>
                  </a:txBody>
                  <a:tcPr marL="44709" marR="44709" marT="22354" marB="2235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9755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and </a:t>
            </a:r>
            <a:r>
              <a:rPr lang="en-US"/>
              <a:t>Values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3698"/>
            <a:ext cx="7886700" cy="4113031"/>
          </a:xfrm>
        </p:spPr>
        <p:txBody>
          <a:bodyPr/>
          <a:lstStyle/>
          <a:p>
            <a:pPr marL="53975" indent="0">
              <a:buNone/>
            </a:pPr>
            <a:r>
              <a:rPr lang="en-US"/>
              <a:t>• A value of the CSS styling property may be a string</a:t>
            </a:r>
            <a:r>
              <a:rPr lang="en-US"/>
              <a:t>, </a:t>
            </a:r>
            <a:r>
              <a:rPr lang="en-US" smtClean="0"/>
              <a:t>a number </a:t>
            </a:r>
            <a:r>
              <a:rPr lang="en-US"/>
              <a:t>with a unit, an integer, or a color value.</a:t>
            </a:r>
            <a:br>
              <a:rPr lang="en-US"/>
            </a:br>
            <a:r>
              <a:rPr lang="en-US"/>
              <a:t>• Values can be absolute or relative, </a:t>
            </a:r>
            <a:r>
              <a:rPr lang="en-US"/>
              <a:t>inheritable </a:t>
            </a:r>
            <a:r>
              <a:rPr lang="en-US" smtClean="0"/>
              <a:t>or noninheritable</a:t>
            </a:r>
            <a:r>
              <a:rPr lang="en-US"/>
              <a:t>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94" y="4494085"/>
            <a:ext cx="7012553" cy="21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64" y="373364"/>
            <a:ext cx="7886700" cy="870061"/>
          </a:xfrm>
        </p:spPr>
        <p:txBody>
          <a:bodyPr>
            <a:normAutofit/>
          </a:bodyPr>
          <a:lstStyle/>
          <a:p>
            <a:r>
              <a:rPr lang="en-US"/>
              <a:t>Color </a:t>
            </a:r>
            <a:r>
              <a:rPr lang="en-US"/>
              <a:t>Values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64" y="2072169"/>
            <a:ext cx="7886700" cy="4113031"/>
          </a:xfrm>
        </p:spPr>
        <p:txBody>
          <a:bodyPr/>
          <a:lstStyle/>
          <a:p>
            <a:r>
              <a:rPr lang="en-US"/>
              <a:t>XML supports the following color </a:t>
            </a:r>
            <a:r>
              <a:rPr lang="en-US"/>
              <a:t>values</a:t>
            </a:r>
            <a:r>
              <a:rPr lang="en-US" smtClean="0"/>
              <a:t>:</a:t>
            </a:r>
          </a:p>
          <a:p>
            <a:endParaRPr lang="en-US" smtClean="0"/>
          </a:p>
          <a:p>
            <a:pPr marL="53975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386811"/>
            <a:ext cx="466997" cy="365125"/>
          </a:xfrm>
        </p:spPr>
        <p:txBody>
          <a:bodyPr/>
          <a:lstStyle/>
          <a:p>
            <a:fld id="{DC93A27C-7DB2-4B14-82A7-688826FB77D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4844"/>
              </p:ext>
            </p:extLst>
          </p:nvPr>
        </p:nvGraphicFramePr>
        <p:xfrm>
          <a:off x="466997" y="3662484"/>
          <a:ext cx="7933038" cy="2002030"/>
        </p:xfrm>
        <a:graphic>
          <a:graphicData uri="http://schemas.openxmlformats.org/drawingml/2006/table">
            <a:tbl>
              <a:tblPr/>
              <a:tblGrid>
                <a:gridCol w="1839935">
                  <a:extLst>
                    <a:ext uri="{9D8B030D-6E8A-4147-A177-3AD203B41FA5}">
                      <a16:colId xmlns:a16="http://schemas.microsoft.com/office/drawing/2014/main" val="2863842873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1093718703"/>
                    </a:ext>
                  </a:extLst>
                </a:gridCol>
                <a:gridCol w="2505335">
                  <a:extLst>
                    <a:ext uri="{9D8B030D-6E8A-4147-A177-3AD203B41FA5}">
                      <a16:colId xmlns:a16="http://schemas.microsoft.com/office/drawing/2014/main" val="3774315764"/>
                    </a:ext>
                  </a:extLst>
                </a:gridCol>
                <a:gridCol w="1520071">
                  <a:extLst>
                    <a:ext uri="{9D8B030D-6E8A-4147-A177-3AD203B41FA5}">
                      <a16:colId xmlns:a16="http://schemas.microsoft.com/office/drawing/2014/main" val="1888469631"/>
                    </a:ext>
                  </a:extLst>
                </a:gridCol>
              </a:tblGrid>
              <a:tr h="49893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Gray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White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Red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945864"/>
                  </a:ext>
                </a:extLst>
              </a:tr>
              <a:tr h="498933"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Short form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#888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#FFF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#F00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06520"/>
                  </a:ext>
                </a:extLst>
              </a:tr>
              <a:tr h="515042"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 Integer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rgb(136,136,136)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rgb(255,255,255)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rgb(255,0,0)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994244"/>
                  </a:ext>
                </a:extLst>
              </a:tr>
              <a:tr h="489122"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 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rgb(55%,55%,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%)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rgb(100%,100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%,</a:t>
                      </a:r>
                      <a:r>
                        <a:rPr lang="en-US" sz="18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%)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rgb(100%,0,0)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5605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4777" y="28673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4" y="3106176"/>
            <a:ext cx="1447925" cy="1112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67" y="2411798"/>
            <a:ext cx="1127858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4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Formatting the </a:t>
            </a:r>
            <a:r>
              <a:rPr lang="en-US"/>
              <a:t>Text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27" y="1743698"/>
            <a:ext cx="7886700" cy="4113031"/>
          </a:xfrm>
        </p:spPr>
        <p:txBody>
          <a:bodyPr>
            <a:normAutofit/>
          </a:bodyPr>
          <a:lstStyle/>
          <a:p>
            <a:pPr marL="53975" indent="0">
              <a:buNone/>
            </a:pPr>
            <a:r>
              <a:rPr lang="en-US" sz="2400"/>
              <a:t>• The CSS properties allow to specify the </a:t>
            </a:r>
            <a:r>
              <a:rPr lang="en-US" sz="2400"/>
              <a:t>font </a:t>
            </a:r>
            <a:r>
              <a:rPr lang="en-US" sz="2400" smtClean="0"/>
              <a:t>in which </a:t>
            </a:r>
            <a:r>
              <a:rPr lang="en-US" sz="2400"/>
              <a:t>an element will be displayed, its </a:t>
            </a:r>
            <a:r>
              <a:rPr lang="en-US" sz="2400"/>
              <a:t>size </a:t>
            </a:r>
            <a:r>
              <a:rPr lang="en-US" sz="2400" smtClean="0"/>
              <a:t>and color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>•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&lt;absolute-size&gt; </a:t>
            </a:r>
            <a:r>
              <a:rPr lang="en-US" sz="2400"/>
              <a:t>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&lt;relative-size&gt; </a:t>
            </a:r>
            <a:r>
              <a:rPr lang="en-US" sz="2400"/>
              <a:t>keywords </a:t>
            </a:r>
            <a:r>
              <a:rPr lang="en-US" sz="2400" smtClean="0"/>
              <a:t>are used </a:t>
            </a:r>
            <a:r>
              <a:rPr lang="en-US" sz="2400"/>
              <a:t>with font </a:t>
            </a:r>
            <a:r>
              <a:rPr lang="en-US" sz="2400"/>
              <a:t>properties</a:t>
            </a:r>
            <a:r>
              <a:rPr lang="en-US" sz="2400"/>
              <a:t>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115" y="4133932"/>
            <a:ext cx="3392139" cy="23410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&lt;absolute-size&gt;</a:t>
            </a:r>
            <a:b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xx-small</a:t>
            </a:r>
            <a:b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x-small</a:t>
            </a:r>
            <a:b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b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n-US" sz="3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00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0877" y="4133932"/>
            <a:ext cx="3392139" cy="23410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&lt;relative-size&gt;</a:t>
            </a:r>
            <a:b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br>
              <a:rPr 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smaller</a:t>
            </a:r>
            <a:r>
              <a:rPr lang="en-US" sz="3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80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4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Formatting the </a:t>
            </a:r>
            <a:r>
              <a:rPr lang="en-US"/>
              <a:t>Text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• The different font properties that can be set are</a:t>
            </a:r>
            <a:r>
              <a:rPr lang="en-US"/>
              <a:t>:</a:t>
            </a:r>
            <a:r>
              <a:rPr lang="en-US"/>
              <a:t> 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56" y="3018365"/>
            <a:ext cx="6622354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8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Boxes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975" indent="0">
              <a:buNone/>
            </a:pPr>
            <a:r>
              <a:rPr lang="en-US" sz="2200" smtClean="0"/>
              <a:t>• </a:t>
            </a:r>
            <a:r>
              <a:rPr lang="en-US" sz="2200"/>
              <a:t>Blocks of text can be contained in a box.</a:t>
            </a:r>
            <a:br>
              <a:rPr lang="en-US" sz="2200"/>
            </a:br>
            <a:r>
              <a:rPr lang="en-US" sz="2200"/>
              <a:t>• The following three properties apply to the boxes:</a:t>
            </a:r>
            <a:r>
              <a:rPr lang="en-US" sz="2200"/>
              <a:t/>
            </a:r>
            <a:br>
              <a:rPr lang="en-US" sz="2200"/>
            </a:br>
            <a:r>
              <a:rPr lang="en-US" sz="2200" smtClean="0"/>
              <a:t>	– </a:t>
            </a:r>
            <a:r>
              <a:rPr lang="en-US" sz="2200"/>
              <a:t>Margins</a:t>
            </a:r>
            <a:r>
              <a:rPr lang="en-US" sz="2200"/>
              <a:t/>
            </a:r>
            <a:br>
              <a:rPr lang="en-US" sz="2200"/>
            </a:br>
            <a:r>
              <a:rPr lang="en-US" sz="2200" smtClean="0"/>
              <a:t>	– </a:t>
            </a:r>
            <a:r>
              <a:rPr lang="en-US" sz="2200"/>
              <a:t>Border</a:t>
            </a:r>
            <a:r>
              <a:rPr lang="en-US" sz="2200"/>
              <a:t/>
            </a:r>
            <a:br>
              <a:rPr lang="en-US" sz="2200"/>
            </a:br>
            <a:r>
              <a:rPr lang="en-US" sz="2200" smtClean="0"/>
              <a:t>	– </a:t>
            </a:r>
            <a:r>
              <a:rPr lang="en-US" sz="2200"/>
              <a:t>Padding</a:t>
            </a:r>
            <a:br>
              <a:rPr lang="en-US" sz="2200"/>
            </a:br>
            <a:r>
              <a:rPr lang="en-US" sz="2200"/>
              <a:t>• Padding is the distance between the contents </a:t>
            </a:r>
            <a:r>
              <a:rPr lang="en-US" sz="2200"/>
              <a:t>of </a:t>
            </a:r>
            <a:r>
              <a:rPr lang="en-US" sz="2200" smtClean="0"/>
              <a:t>the adjacent </a:t>
            </a:r>
            <a:r>
              <a:rPr lang="en-US" sz="2200"/>
              <a:t>box.</a:t>
            </a:r>
            <a:br>
              <a:rPr lang="en-US" sz="2200"/>
            </a:br>
            <a:r>
              <a:rPr lang="en-US" sz="2200"/>
              <a:t>• Margin is the distance between the border </a:t>
            </a:r>
            <a:r>
              <a:rPr lang="en-US" sz="2200"/>
              <a:t>and </a:t>
            </a:r>
            <a:r>
              <a:rPr lang="en-US" sz="2200" smtClean="0"/>
              <a:t>the outer </a:t>
            </a:r>
            <a:r>
              <a:rPr lang="en-US" sz="2200"/>
              <a:t>edge of the adjacent box, or </a:t>
            </a:r>
            <a:r>
              <a:rPr lang="en-US" sz="2200"/>
              <a:t>between </a:t>
            </a:r>
            <a:r>
              <a:rPr lang="en-US" sz="2200" smtClean="0"/>
              <a:t>the border </a:t>
            </a:r>
            <a:r>
              <a:rPr lang="en-US" sz="2200"/>
              <a:t>and its containing box</a:t>
            </a:r>
            <a:r>
              <a:rPr lang="en-US" sz="2200"/>
              <a:t>.</a:t>
            </a:r>
            <a:r>
              <a:rPr lang="en-US" sz="2200"/>
              <a:t> </a:t>
            </a: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75" indent="0">
              <a:buNone/>
            </a:pPr>
            <a:r>
              <a:rPr lang="en-US" smtClean="0"/>
              <a:t>• </a:t>
            </a:r>
            <a:r>
              <a:rPr lang="en-US"/>
              <a:t>Display an XML document in a browser</a:t>
            </a:r>
            <a:br>
              <a:rPr lang="en-US"/>
            </a:br>
            <a:r>
              <a:rPr lang="en-US"/>
              <a:t>• Identify the style rules </a:t>
            </a:r>
            <a:r>
              <a:rPr lang="en-US"/>
              <a:t>of </a:t>
            </a:r>
            <a:r>
              <a:rPr lang="en-US" smtClean="0"/>
              <a:t>CSS</a:t>
            </a:r>
            <a:r>
              <a:rPr lang="en-US"/>
              <a:t/>
            </a:r>
            <a:br>
              <a:rPr lang="en-US"/>
            </a:br>
            <a:r>
              <a:rPr lang="en-US"/>
              <a:t>• Apply different styles to XML elements </a:t>
            </a:r>
            <a:r>
              <a:rPr lang="en-US"/>
              <a:t>using </a:t>
            </a:r>
            <a:r>
              <a:rPr lang="en-US" smtClean="0"/>
              <a:t>CSS and </a:t>
            </a:r>
            <a:r>
              <a:rPr lang="en-US"/>
              <a:t>XSL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Boxes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04699" y="3442914"/>
            <a:ext cx="1534602" cy="1534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TEXT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2934" y="2798859"/>
            <a:ext cx="2914153" cy="2822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4544" y="2115044"/>
            <a:ext cx="4326081" cy="41903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4213" y="2292166"/>
            <a:ext cx="145508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mtClean="0"/>
              <a:t>Top margin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942" y="5114877"/>
            <a:ext cx="175563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mtClean="0"/>
              <a:t>Bottom padding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213" y="2916341"/>
            <a:ext cx="145508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mtClean="0"/>
              <a:t>Top padding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41504" y="1948069"/>
            <a:ext cx="513410" cy="4357314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mtClean="0"/>
              <a:t>Left margin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68600" y="2031556"/>
            <a:ext cx="513410" cy="4357314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mtClean="0"/>
              <a:t>Right margin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88601" y="2849744"/>
            <a:ext cx="403828" cy="2720938"/>
          </a:xfrm>
          <a:prstGeom prst="rect">
            <a:avLst/>
          </a:prstGeom>
          <a:noFill/>
        </p:spPr>
        <p:txBody>
          <a:bodyPr vert="wordArtVert" wrap="none" rtlCol="0" anchor="ctr" anchorCtr="1">
            <a:spAutoFit/>
          </a:bodyPr>
          <a:lstStyle/>
          <a:p>
            <a:r>
              <a:rPr lang="en-US" sz="1200" smtClean="0"/>
              <a:t>Left padding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5523542" y="2740195"/>
            <a:ext cx="403828" cy="2940036"/>
          </a:xfrm>
          <a:prstGeom prst="rect">
            <a:avLst/>
          </a:prstGeom>
          <a:noFill/>
        </p:spPr>
        <p:txBody>
          <a:bodyPr vert="wordArtVert" wrap="none" rtlCol="0" anchor="ctr" anchorCtr="1">
            <a:spAutoFit/>
          </a:bodyPr>
          <a:lstStyle/>
          <a:p>
            <a:r>
              <a:rPr lang="en-US" sz="1200" smtClean="0"/>
              <a:t>Right padding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767912" y="5821850"/>
            <a:ext cx="175563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mtClean="0"/>
              <a:t>Bottom margin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7687" y="2840005"/>
            <a:ext cx="114969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mtClean="0"/>
              <a:t>Border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7185" y="3029445"/>
            <a:ext cx="104772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4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 &amp; 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Style </a:t>
            </a:r>
            <a:r>
              <a:rPr lang="en-US"/>
              <a:t>Sheets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30" y="1809631"/>
            <a:ext cx="8451740" cy="4113031"/>
          </a:xfrm>
        </p:spPr>
        <p:txBody>
          <a:bodyPr/>
          <a:lstStyle/>
          <a:p>
            <a:r>
              <a:rPr lang="en-US" sz="2400"/>
              <a:t>An XML document can be displayed in different </a:t>
            </a:r>
            <a:r>
              <a:rPr lang="en-US" sz="2400"/>
              <a:t>formats </a:t>
            </a:r>
            <a:r>
              <a:rPr lang="en-US" sz="2400" smtClean="0"/>
              <a:t>in different </a:t>
            </a:r>
            <a:r>
              <a:rPr lang="en-US" sz="2400"/>
              <a:t>display devices such as computer, printer, and the like.</a:t>
            </a:r>
            <a:r>
              <a:rPr lang="en-US" sz="24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78" y="3245945"/>
            <a:ext cx="6717044" cy="30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Style </a:t>
            </a:r>
            <a:r>
              <a:rPr lang="en-US"/>
              <a:t>Sheets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82" y="2063931"/>
            <a:ext cx="8004267" cy="4113031"/>
          </a:xfrm>
        </p:spPr>
        <p:txBody>
          <a:bodyPr>
            <a:normAutofit fontScale="85000" lnSpcReduction="20000"/>
          </a:bodyPr>
          <a:lstStyle/>
          <a:p>
            <a:pPr marL="53975" indent="0">
              <a:buNone/>
            </a:pPr>
            <a:r>
              <a:rPr lang="en-US"/>
              <a:t>• A Style sheet is a set of instructions to </a:t>
            </a:r>
            <a:r>
              <a:rPr lang="en-US"/>
              <a:t>display </a:t>
            </a:r>
            <a:r>
              <a:rPr lang="en-US" smtClean="0"/>
              <a:t>the documents</a:t>
            </a:r>
            <a:r>
              <a:rPr lang="en-US"/>
              <a:t>:</a:t>
            </a:r>
            <a:r>
              <a:rPr lang="en-US"/>
              <a:t> </a:t>
            </a:r>
            <a:endParaRPr lang="en-US" smtClean="0"/>
          </a:p>
          <a:p>
            <a:pPr marL="53975" indent="0">
              <a:buNone/>
            </a:pPr>
            <a:endParaRPr lang="en-US"/>
          </a:p>
          <a:p>
            <a:pPr marL="53975" indent="0">
              <a:buNone/>
            </a:pPr>
            <a:endParaRPr lang="en-US" smtClean="0"/>
          </a:p>
          <a:p>
            <a:pPr marL="53975" indent="0">
              <a:buNone/>
            </a:pPr>
            <a:endParaRPr lang="en-US" smtClean="0"/>
          </a:p>
          <a:p>
            <a:pPr marL="53975" indent="0">
              <a:buNone/>
            </a:pPr>
            <a:r>
              <a:rPr lang="en-US" smtClean="0"/>
              <a:t>• It </a:t>
            </a:r>
            <a:r>
              <a:rPr lang="en-US"/>
              <a:t>separates presentation layer from the content data of the document</a:t>
            </a:r>
            <a:r>
              <a:rPr lang="en-US"/>
              <a:t>.</a:t>
            </a:r>
            <a:r>
              <a:rPr lang="en-US"/>
              <a:t> </a:t>
            </a:r>
            <a:endParaRPr lang="en-US" smtClean="0"/>
          </a:p>
          <a:p>
            <a:pPr marL="53975" indent="0">
              <a:buNone/>
            </a:pPr>
            <a:r>
              <a:rPr lang="en-US"/>
              <a:t>• </a:t>
            </a:r>
            <a:r>
              <a:rPr lang="en-US" smtClean="0"/>
              <a:t>A </a:t>
            </a:r>
            <a:r>
              <a:rPr lang="en-US"/>
              <a:t>single </a:t>
            </a:r>
            <a:r>
              <a:rPr lang="en-US"/>
              <a:t>XML </a:t>
            </a:r>
            <a:r>
              <a:rPr lang="en-US" smtClean="0"/>
              <a:t>documentcan </a:t>
            </a:r>
            <a:r>
              <a:rPr lang="en-US"/>
              <a:t>have </a:t>
            </a:r>
            <a:r>
              <a:rPr lang="en-US"/>
              <a:t>multiple </a:t>
            </a:r>
            <a:r>
              <a:rPr lang="en-US" smtClean="0"/>
              <a:t>style sheets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748797"/>
            <a:ext cx="6272264" cy="17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XML and Style </a:t>
            </a:r>
            <a:r>
              <a:rPr lang="en-US"/>
              <a:t>Sheets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975" indent="0">
              <a:buNone/>
            </a:pPr>
            <a:r>
              <a:rPr lang="en-US"/>
              <a:t>• XML documents are plain text files.</a:t>
            </a:r>
            <a:br>
              <a:rPr lang="en-US"/>
            </a:br>
            <a:r>
              <a:rPr lang="en-US"/>
              <a:t>• The style sheets are used to format and </a:t>
            </a:r>
            <a:r>
              <a:rPr lang="en-US"/>
              <a:t>view </a:t>
            </a:r>
            <a:r>
              <a:rPr lang="en-US" smtClean="0"/>
              <a:t>the XML </a:t>
            </a:r>
            <a:r>
              <a:rPr lang="en-US"/>
              <a:t>document.</a:t>
            </a:r>
            <a:br>
              <a:rPr lang="en-US"/>
            </a:br>
            <a:r>
              <a:rPr lang="en-US"/>
              <a:t>• Two commonly used style sheets with XML are: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	– CSS - an extension of HTML</a:t>
            </a:r>
            <a:br>
              <a:rPr lang="en-US" smtClean="0"/>
            </a:br>
            <a:r>
              <a:rPr lang="en-US" smtClean="0"/>
              <a:t>	– XSL - </a:t>
            </a:r>
            <a:r>
              <a:rPr lang="en-US"/>
              <a:t>an XML specific styling language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Working of </a:t>
            </a:r>
            <a:r>
              <a:rPr lang="en-US"/>
              <a:t>XML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1083" y="2623932"/>
            <a:ext cx="7940656" cy="2679292"/>
            <a:chOff x="511083" y="2615981"/>
            <a:chExt cx="7940656" cy="2679292"/>
          </a:xfrm>
        </p:grpSpPr>
        <p:sp>
          <p:nvSpPr>
            <p:cNvPr id="5" name="Rectangle 4"/>
            <p:cNvSpPr/>
            <p:nvPr/>
          </p:nvSpPr>
          <p:spPr>
            <a:xfrm>
              <a:off x="511083" y="2615981"/>
              <a:ext cx="1828096" cy="678298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mtClean="0">
                  <a:solidFill>
                    <a:schemeClr val="tx1"/>
                  </a:solidFill>
                </a:rPr>
                <a:t>XML File</a:t>
              </a:r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083" y="4616975"/>
              <a:ext cx="1828096" cy="678298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mtClean="0">
                  <a:solidFill>
                    <a:schemeClr val="tx1"/>
                  </a:solidFill>
                </a:rPr>
                <a:t>CSS File</a:t>
              </a:r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8945" y="3026628"/>
              <a:ext cx="2246514" cy="17666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mtClean="0">
                  <a:solidFill>
                    <a:schemeClr val="tx1"/>
                  </a:solidFill>
                </a:rPr>
                <a:t>(XML+XSL)</a:t>
              </a:r>
            </a:p>
            <a:p>
              <a:pPr algn="ctr"/>
              <a:r>
                <a:rPr lang="en-US" sz="3200" smtClean="0">
                  <a:solidFill>
                    <a:schemeClr val="tx1"/>
                  </a:solidFill>
                </a:rPr>
                <a:t>Aware browser</a:t>
              </a:r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05225" y="3026628"/>
              <a:ext cx="2246514" cy="17666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mtClean="0">
                  <a:solidFill>
                    <a:schemeClr val="tx1"/>
                  </a:solidFill>
                </a:rPr>
                <a:t>Formatted document</a:t>
              </a:r>
              <a:endParaRPr 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3"/>
            </p:cNvCxnSpPr>
            <p:nvPr/>
          </p:nvCxnSpPr>
          <p:spPr>
            <a:xfrm flipV="1">
              <a:off x="2339179" y="4405023"/>
              <a:ext cx="718374" cy="55110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>
              <a:off x="2339179" y="2955130"/>
              <a:ext cx="718374" cy="63886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>
              <a:off x="5395459" y="3909928"/>
              <a:ext cx="809766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34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Displaying an XML </a:t>
            </a:r>
            <a:r>
              <a:rPr lang="en-US" sz="3600"/>
              <a:t>Document </a:t>
            </a:r>
            <a:r>
              <a:rPr lang="en-US" sz="3600" smtClean="0"/>
              <a:t>Using CSS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1050"/>
            <a:ext cx="7886700" cy="4543604"/>
          </a:xfrm>
        </p:spPr>
        <p:txBody>
          <a:bodyPr>
            <a:normAutofit fontScale="40000" lnSpcReduction="20000"/>
          </a:bodyPr>
          <a:lstStyle/>
          <a:p>
            <a:r>
              <a:rPr lang="en-US" sz="6200" b="1" smtClean="0"/>
              <a:t>XML </a:t>
            </a:r>
            <a:r>
              <a:rPr lang="en-US" sz="6200" b="1"/>
              <a:t>document</a:t>
            </a:r>
            <a:r>
              <a:rPr lang="en-US" sz="4300"/>
              <a:t> </a:t>
            </a:r>
            <a:endParaRPr lang="en-US" sz="4300" smtClean="0"/>
          </a:p>
          <a:p>
            <a:pPr marL="53975" indent="0">
              <a:buNone/>
            </a:pPr>
            <a:r>
              <a:rPr lang="en-US" sz="4000">
                <a:solidFill>
                  <a:srgbClr val="8B26C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8B26C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&lt;?xml-stylesheet type="text/css" href="style.css"?&gt;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&lt;xsampdoc&gt;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&lt;greeting&gt;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&lt;extension&gt;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there!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&lt;/extension&gt;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&lt;/greeting&gt;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&lt;answer&gt;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&lt;ans&gt;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Good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&lt;extension&gt;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morning!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&lt;/extension&gt;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&lt;/ans&gt;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&lt;question&gt;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How are you?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&lt;/question&gt;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&lt;/answer&gt;</a:t>
            </a:r>
            <a: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4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400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xsampdoc</a:t>
            </a:r>
            <a:r>
              <a:rPr lang="en-US" sz="4000" smtClean="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000">
              <a:solidFill>
                <a:srgbClr val="000096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Linking the CSS to </a:t>
            </a:r>
            <a:r>
              <a:rPr lang="en-US"/>
              <a:t>XML</a:t>
            </a:r>
            <a:r>
              <a:rPr lang="en-US" sz="3600"/>
              <a:t>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2063932"/>
            <a:ext cx="8523798" cy="2905634"/>
          </a:xfrm>
        </p:spPr>
        <p:txBody>
          <a:bodyPr>
            <a:normAutofit fontScale="92500" lnSpcReduction="10000"/>
          </a:bodyPr>
          <a:lstStyle/>
          <a:p>
            <a:pPr marL="53975" indent="0">
              <a:buNone/>
            </a:pPr>
            <a:r>
              <a:rPr lang="en-US"/>
              <a:t>• The Cascading style sheet has to be referenced in </a:t>
            </a:r>
            <a:r>
              <a:rPr lang="en-US"/>
              <a:t>the </a:t>
            </a:r>
            <a:r>
              <a:rPr lang="en-US" smtClean="0"/>
              <a:t>XML document</a:t>
            </a:r>
            <a:r>
              <a:rPr lang="en-US"/>
              <a:t>.</a:t>
            </a:r>
            <a:br>
              <a:rPr lang="en-US"/>
            </a:br>
            <a:r>
              <a:rPr lang="en-US"/>
              <a:t>• We use a processing instruction to do so.</a:t>
            </a:r>
            <a:br>
              <a:rPr lang="en-US"/>
            </a:br>
            <a:r>
              <a:rPr lang="en-US"/>
              <a:t>• </a:t>
            </a:r>
            <a:r>
              <a:rPr lang="en-US" b="1"/>
              <a:t>Syntax:</a:t>
            </a:r>
            <a:br>
              <a:rPr lang="en-US" b="1"/>
            </a:b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&lt;?xml-stylesheet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text/css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url"?&gt;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4887" y="5194012"/>
            <a:ext cx="7410616" cy="12085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Example</a:t>
            </a:r>
            <a:r>
              <a:rPr lang="en-US" b="1">
                <a:solidFill>
                  <a:schemeClr val="tx1"/>
                </a:solidFill>
              </a:rPr>
              <a:t/>
            </a:r>
            <a:br>
              <a:rPr lang="en-US" b="1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&lt;?xml-stylesheettype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text/css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href="hello.css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"?&gt;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3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Simple CSS example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9246"/>
            <a:ext cx="3728665" cy="4845752"/>
          </a:xfrm>
          <a:ln w="254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53975" indent="0">
              <a:buNone/>
            </a:pPr>
            <a:r>
              <a:rPr lang="en-US" sz="1500" b="1" smtClean="0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xsampdoc</a:t>
            </a:r>
            <a:r>
              <a:rPr lang="en-US" sz="15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margin-top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.7in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.7in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1.5in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margin-right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1in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navy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smtClean="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x-large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smtClean="0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>
              <a:solidFill>
                <a:srgbClr val="96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A27C-7DB2-4B14-82A7-688826FB77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9" y="1849246"/>
            <a:ext cx="4214191" cy="4845752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0322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9D61"/>
              </a:buClr>
              <a:buSzPct val="9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98513" indent="-3413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79BF1"/>
              </a:buClr>
              <a:buSzPct val="120000"/>
              <a:buFont typeface="Calibri" panose="020F0502020204030204" pitchFamily="34" charset="0"/>
              <a:buChar char="□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344488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993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9144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9144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>
              <a:buNone/>
            </a:pPr>
            <a:r>
              <a:rPr lang="en-US" sz="1500" b="1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 smtClean="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1500" b="1" i="1" smtClean="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 smtClean="0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500" b="1" i="1" smtClean="0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 smtClean="0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Arial,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Helvetica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32pt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30em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US" sz="1500" b="1" i="1">
                <a:solidFill>
                  <a:srgbClr val="640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.ans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20pt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i="1">
                <a:solidFill>
                  <a:srgbClr val="1E64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>
                <a:solidFill>
                  <a:srgbClr val="00009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500" b="1" i="1">
                <a:solidFill>
                  <a:srgbClr val="640032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1">
                <a:solidFill>
                  <a:srgbClr val="96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36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454</Words>
  <Application>Microsoft Office PowerPoint</Application>
  <PresentationFormat>On-screen Show (4:3)</PresentationFormat>
  <Paragraphs>119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Objectives </vt:lpstr>
      <vt:lpstr>Style Sheets </vt:lpstr>
      <vt:lpstr>Style Sheets </vt:lpstr>
      <vt:lpstr>XML and Style Sheets </vt:lpstr>
      <vt:lpstr>Working of XML </vt:lpstr>
      <vt:lpstr>Displaying an XML Document Using CSS </vt:lpstr>
      <vt:lpstr>Linking the CSS to XML </vt:lpstr>
      <vt:lpstr>Simple CSS example</vt:lpstr>
      <vt:lpstr>Displaying an XML Document Using CSS </vt:lpstr>
      <vt:lpstr>CSS Style Rules </vt:lpstr>
      <vt:lpstr>Multiple Selector </vt:lpstr>
      <vt:lpstr>Contextual Selectors</vt:lpstr>
      <vt:lpstr>Characters used in CSS </vt:lpstr>
      <vt:lpstr>Properties and Values </vt:lpstr>
      <vt:lpstr>Color Values </vt:lpstr>
      <vt:lpstr>Formatting the Text </vt:lpstr>
      <vt:lpstr>Formatting the Text </vt:lpstr>
      <vt:lpstr>Boxes</vt:lpstr>
      <vt:lpstr>Boxes 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Do</dc:creator>
  <cp:lastModifiedBy>Giang Do</cp:lastModifiedBy>
  <cp:revision>266</cp:revision>
  <dcterms:created xsi:type="dcterms:W3CDTF">2019-01-01T07:44:33Z</dcterms:created>
  <dcterms:modified xsi:type="dcterms:W3CDTF">2020-09-27T15:38:05Z</dcterms:modified>
</cp:coreProperties>
</file>