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hVhCW3qkPWtTQR+Q0pOerTGrwu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5d0d42169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5d0d4216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5d0d42169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5d0d4216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5d0d42169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5d0d4216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5d0d42169_4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5d0d42169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6"/>
          <p:cNvGrpSpPr/>
          <p:nvPr/>
        </p:nvGrpSpPr>
        <p:grpSpPr>
          <a:xfrm>
            <a:off x="0" y="-8467"/>
            <a:ext cx="12192000" cy="6866467"/>
            <a:chOff x="0" y="-8467"/>
            <a:chExt cx="12192000" cy="6866467"/>
          </a:xfrm>
        </p:grpSpPr>
        <p:cxnSp>
          <p:nvCxnSpPr>
            <p:cNvPr id="24" name="Google Shape;24;p2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6"/>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5"/>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5"/>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6"/>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36"/>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
        <p:nvSpPr>
          <p:cNvPr id="103" name="Google Shape;103;p3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vi-VN" sz="8000" u="none" cap="none" strike="noStrike">
                <a:solidFill>
                  <a:srgbClr val="BFE471"/>
                </a:solidFill>
                <a:latin typeface="Arial"/>
                <a:ea typeface="Arial"/>
                <a:cs typeface="Arial"/>
                <a:sym typeface="Arial"/>
              </a:rPr>
              <a:t>“</a:t>
            </a:r>
            <a:endParaRPr/>
          </a:p>
        </p:txBody>
      </p:sp>
      <p:sp>
        <p:nvSpPr>
          <p:cNvPr id="104" name="Google Shape;104;p3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vi-VN"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3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
        <p:nvSpPr>
          <p:cNvPr id="118" name="Google Shape;118;p3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vi-VN" sz="8000" u="none" cap="none" strike="noStrike">
                <a:solidFill>
                  <a:srgbClr val="BFE471"/>
                </a:solidFill>
                <a:latin typeface="Arial"/>
                <a:ea typeface="Arial"/>
                <a:cs typeface="Arial"/>
                <a:sym typeface="Arial"/>
              </a:rPr>
              <a:t>“</a:t>
            </a:r>
            <a:endParaRPr/>
          </a:p>
        </p:txBody>
      </p:sp>
      <p:sp>
        <p:nvSpPr>
          <p:cNvPr id="119" name="Google Shape;119;p3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vi-VN"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9"/>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3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0"/>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41"/>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1"/>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2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2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3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3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3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3"/>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3"/>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4"/>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3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5"/>
          <p:cNvGrpSpPr/>
          <p:nvPr/>
        </p:nvGrpSpPr>
        <p:grpSpPr>
          <a:xfrm>
            <a:off x="0" y="-8467"/>
            <a:ext cx="12192000" cy="6866467"/>
            <a:chOff x="0" y="-8467"/>
            <a:chExt cx="12192000" cy="6866467"/>
          </a:xfrm>
        </p:grpSpPr>
        <p:cxnSp>
          <p:nvCxnSpPr>
            <p:cNvPr id="7" name="Google Shape;7;p2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2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2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5"/>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vi-VN"/>
              <a:t>Event Helper Building System</a:t>
            </a:r>
            <a:endParaRPr/>
          </a:p>
        </p:txBody>
      </p:sp>
      <p:sp>
        <p:nvSpPr>
          <p:cNvPr id="144" name="Google Shape;144;p1"/>
          <p:cNvSpPr txBox="1"/>
          <p:nvPr>
            <p:ph idx="1" type="subTitle"/>
          </p:nvPr>
        </p:nvSpPr>
        <p:spPr>
          <a:xfrm>
            <a:off x="1507075" y="4050821"/>
            <a:ext cx="7767000" cy="1646400"/>
          </a:xfrm>
          <a:prstGeom prst="rect">
            <a:avLst/>
          </a:prstGeom>
          <a:noFill/>
          <a:ln>
            <a:noFill/>
          </a:ln>
        </p:spPr>
        <p:txBody>
          <a:bodyPr anchorCtr="0" anchor="t" bIns="45700" lIns="91425" spcFirstLastPara="1" rIns="91425" wrap="square" tIns="45700">
            <a:normAutofit lnSpcReduction="10000"/>
          </a:bodyPr>
          <a:lstStyle/>
          <a:p>
            <a:pPr indent="0" lvl="0" marL="0" rtl="0" algn="r">
              <a:spcBef>
                <a:spcPts val="0"/>
              </a:spcBef>
              <a:spcAft>
                <a:spcPts val="0"/>
              </a:spcAft>
              <a:buSzPts val="1440"/>
              <a:buNone/>
            </a:pPr>
            <a:r>
              <a:rPr lang="vi-VN"/>
              <a:t>Author: SE05D GROUP 2 FPT UNIVERSITY</a:t>
            </a:r>
            <a:endParaRPr/>
          </a:p>
          <a:p>
            <a:pPr indent="0" lvl="0" marL="0" rtl="0" algn="r">
              <a:spcBef>
                <a:spcPts val="0"/>
              </a:spcBef>
              <a:spcAft>
                <a:spcPts val="0"/>
              </a:spcAft>
              <a:buSzPts val="1440"/>
              <a:buNone/>
            </a:pPr>
            <a:r>
              <a:rPr lang="vi-VN"/>
              <a:t>Hoàng Thanh Phong.</a:t>
            </a:r>
            <a:endParaRPr/>
          </a:p>
          <a:p>
            <a:pPr indent="0" lvl="0" marL="0" rtl="0" algn="r">
              <a:spcBef>
                <a:spcPts val="0"/>
              </a:spcBef>
              <a:spcAft>
                <a:spcPts val="0"/>
              </a:spcAft>
              <a:buSzPts val="1440"/>
              <a:buNone/>
            </a:pPr>
            <a:r>
              <a:rPr lang="vi-VN"/>
              <a:t>Hồ Vĩnh Duy.</a:t>
            </a:r>
            <a:endParaRPr/>
          </a:p>
          <a:p>
            <a:pPr indent="0" lvl="0" marL="0" rtl="0" algn="r">
              <a:spcBef>
                <a:spcPts val="0"/>
              </a:spcBef>
              <a:spcAft>
                <a:spcPts val="0"/>
              </a:spcAft>
              <a:buSzPts val="1440"/>
              <a:buNone/>
            </a:pPr>
            <a:r>
              <a:rPr lang="vi-VN"/>
              <a:t>Châu Quốc Tuấn.</a:t>
            </a:r>
            <a:endParaRPr/>
          </a:p>
          <a:p>
            <a:pPr indent="0" lvl="0" marL="0" rtl="0" algn="r">
              <a:spcBef>
                <a:spcPts val="0"/>
              </a:spcBef>
              <a:spcAft>
                <a:spcPts val="0"/>
              </a:spcAft>
              <a:buSzPts val="1440"/>
              <a:buNone/>
            </a:pPr>
            <a:r>
              <a:rPr lang="vi-VN"/>
              <a:t>Nguyễn Minh Tuấn</a:t>
            </a:r>
            <a:endParaRPr/>
          </a:p>
          <a:p>
            <a:pPr indent="0" lvl="0" marL="0" rtl="0" algn="r">
              <a:spcBef>
                <a:spcPts val="0"/>
              </a:spcBef>
              <a:spcAft>
                <a:spcPts val="0"/>
              </a:spcAft>
              <a:buSzPts val="144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3.5 Service Manager </a:t>
            </a:r>
            <a:endParaRPr/>
          </a:p>
        </p:txBody>
      </p:sp>
      <p:sp>
        <p:nvSpPr>
          <p:cNvPr id="198" name="Google Shape;198;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Nhà cung cấp có thể tung ra các dịch vụ mới trên Event Helper Building System.</a:t>
            </a:r>
            <a:endParaRPr/>
          </a:p>
          <a:p>
            <a:pPr indent="-342900" lvl="0" marL="342900" rtl="0" algn="l">
              <a:spcBef>
                <a:spcPts val="1000"/>
              </a:spcBef>
              <a:spcAft>
                <a:spcPts val="0"/>
              </a:spcAft>
              <a:buSzPts val="1440"/>
              <a:buChar char="►"/>
            </a:pPr>
            <a:r>
              <a:rPr lang="vi-VN"/>
              <a:t>Nhà cung cấp có thể chỉnh sửa và cập nhật các thông tin liên quan của service cụ họ trong hệ thống.</a:t>
            </a:r>
            <a:endParaRPr/>
          </a:p>
          <a:p>
            <a:pPr indent="-342900" lvl="0" marL="342900" rtl="0" algn="l">
              <a:spcBef>
                <a:spcPts val="1000"/>
              </a:spcBef>
              <a:spcAft>
                <a:spcPts val="0"/>
              </a:spcAft>
              <a:buSzPts val="1440"/>
              <a:buChar char="►"/>
            </a:pPr>
            <a:r>
              <a:rPr lang="vi-VN"/>
              <a:t>Nhà cung cấp có thể đóng lại các dịch vụ của họ trên hệ thống của Event Helper Building System.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3.6 Service Request Manager</a:t>
            </a:r>
            <a:endParaRPr/>
          </a:p>
        </p:txBody>
      </p:sp>
      <p:sp>
        <p:nvSpPr>
          <p:cNvPr id="204" name="Google Shape;204;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Cho phép thu thập các request của người dùng trên hệ thống và xem xét các thông tin từ request đó của một trong các dịch vụ mà nhà cung cấp đang quản lí.</a:t>
            </a:r>
            <a:endParaRPr/>
          </a:p>
          <a:p>
            <a:pPr indent="-342900" lvl="0" marL="342900" rtl="0" algn="l">
              <a:spcBef>
                <a:spcPts val="1000"/>
              </a:spcBef>
              <a:spcAft>
                <a:spcPts val="0"/>
              </a:spcAft>
              <a:buSzPts val="1440"/>
              <a:buChar char="►"/>
            </a:pPr>
            <a:r>
              <a:rPr lang="vi-VN"/>
              <a:t>Cho phép xử lí và phản hồi các request mà còn đang ở trong trạng thái “Not 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3.7 Service Report </a:t>
            </a:r>
            <a:endParaRPr/>
          </a:p>
        </p:txBody>
      </p:sp>
      <p:sp>
        <p:nvSpPr>
          <p:cNvPr id="210" name="Google Shape;210;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Service Report sẽ giúp nhà cung cấp dịch vụ(provider) có thể thu thập các dữ liệu liên hệ tới một service cụ thể trong khoảng thời gian nhất định: Bảng thống kê các request của dịch vụ đã được tạo ra trong khoảng thời gian này, số lượng trung bình các request trong một ngày, số lượng request được chấp nhận, số lượng request đã từ chối, Số lượng request bị hủy bởi user(normal user). Và trình bày chúng theo một format cụ thể.</a:t>
            </a:r>
            <a:endParaRPr/>
          </a:p>
          <a:p>
            <a:pPr indent="-342900" lvl="0" marL="342900" rtl="0" algn="l">
              <a:spcBef>
                <a:spcPts val="1000"/>
              </a:spcBef>
              <a:spcAft>
                <a:spcPts val="0"/>
              </a:spcAft>
              <a:buSzPts val="1440"/>
              <a:buChar char="►"/>
            </a:pPr>
            <a:r>
              <a:rPr lang="vi-VN"/>
              <a:t>Bên cạnh đó để tăng tính bảo mật của hệ thống. Hệ thống sẽ yêu cầu việc tái xác thực danh tính của người dùng thông qua việc nhập lại password của account, hoặc nhập các mã xác nhận được gửi qua email đăng kí của tài khoản.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3.4 Check-In</a:t>
            </a:r>
            <a:endParaRPr/>
          </a:p>
        </p:txBody>
      </p:sp>
      <p:sp>
        <p:nvSpPr>
          <p:cNvPr id="216" name="Google Shape;216;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Đây là một tính năng cho phép người dùng có thể tương tác với nhà cung cấp dịch vụ và xác nhận rằng request đã được đáp ứng từ bởi nhà cung cấp.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e5d0d42169_2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3. Actor &amp; Feature-3</a:t>
            </a:r>
            <a:endParaRPr/>
          </a:p>
        </p:txBody>
      </p:sp>
      <p:sp>
        <p:nvSpPr>
          <p:cNvPr id="222" name="Google Shape;222;ge5d0d42169_2_0"/>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Đối với Administrator</a:t>
            </a:r>
            <a:endParaRPr/>
          </a:p>
          <a:p>
            <a:pPr indent="-285750" lvl="1" marL="742950" rtl="0" algn="l">
              <a:spcBef>
                <a:spcPts val="1000"/>
              </a:spcBef>
              <a:spcAft>
                <a:spcPts val="0"/>
              </a:spcAft>
              <a:buSzPts val="1280"/>
              <a:buChar char="❖"/>
            </a:pPr>
            <a:r>
              <a:rPr b="1" lang="vi-VN"/>
              <a:t>Login </a:t>
            </a:r>
            <a:endParaRPr b="1"/>
          </a:p>
          <a:p>
            <a:pPr indent="-285750" lvl="1" marL="742950" rtl="0" algn="l">
              <a:spcBef>
                <a:spcPts val="1000"/>
              </a:spcBef>
              <a:spcAft>
                <a:spcPts val="0"/>
              </a:spcAft>
              <a:buSzPts val="1280"/>
              <a:buChar char="❖"/>
            </a:pPr>
            <a:r>
              <a:rPr b="1" lang="vi-VN"/>
              <a:t>Manage report</a:t>
            </a:r>
            <a:endParaRPr b="1"/>
          </a:p>
          <a:p>
            <a:pPr indent="0" lvl="0" marL="0" rtl="0" algn="l">
              <a:spcBef>
                <a:spcPts val="1000"/>
              </a:spcBef>
              <a:spcAft>
                <a:spcPts val="0"/>
              </a:spcAft>
              <a:buNone/>
            </a:pPr>
            <a:r>
              <a:t/>
            </a:r>
            <a:endParaRPr b="1"/>
          </a:p>
          <a:p>
            <a:pPr indent="0" lvl="0" marL="74295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e5d0d42169_2_5"/>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3.8  Manage report </a:t>
            </a:r>
            <a:endParaRPr/>
          </a:p>
          <a:p>
            <a:pPr indent="0" lvl="0" marL="0" rtl="0" algn="l">
              <a:spcBef>
                <a:spcPts val="0"/>
              </a:spcBef>
              <a:spcAft>
                <a:spcPts val="0"/>
              </a:spcAft>
              <a:buNone/>
            </a:pPr>
            <a:r>
              <a:t/>
            </a:r>
            <a:endParaRPr/>
          </a:p>
        </p:txBody>
      </p:sp>
      <p:sp>
        <p:nvSpPr>
          <p:cNvPr id="228" name="Google Shape;228;ge5d0d42169_2_5"/>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Cho phép Admin theo dõi các report về các bug nằm trong hệ thống xuất hiện trong các thao tác của người dùng.</a:t>
            </a:r>
            <a:endParaRPr/>
          </a:p>
          <a:p>
            <a:pPr indent="-342900" lvl="0" marL="342900" rtl="0" algn="l">
              <a:spcBef>
                <a:spcPts val="1000"/>
              </a:spcBef>
              <a:spcAft>
                <a:spcPts val="0"/>
              </a:spcAft>
              <a:buSzPts val="1440"/>
              <a:buChar char="►"/>
            </a:pPr>
            <a:r>
              <a:rPr lang="vi-VN"/>
              <a:t>Cho phép Admin cập nhật lại các trạng thái của các report</a:t>
            </a:r>
            <a:endParaRPr/>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4 Diagram</a:t>
            </a:r>
            <a:endParaRPr/>
          </a:p>
        </p:txBody>
      </p:sp>
      <p:sp>
        <p:nvSpPr>
          <p:cNvPr id="234" name="Google Shape;234;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ph type="title"/>
          </p:nvPr>
        </p:nvSpPr>
        <p:spPr>
          <a:xfrm>
            <a:off x="629775" y="143850"/>
            <a:ext cx="8518200" cy="6342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vi-VN"/>
              <a:t>4  Class Diagram</a:t>
            </a:r>
            <a:endParaRPr/>
          </a:p>
        </p:txBody>
      </p:sp>
      <p:sp>
        <p:nvSpPr>
          <p:cNvPr id="240" name="Google Shape;240;p15"/>
          <p:cNvSpPr txBox="1"/>
          <p:nvPr>
            <p:ph idx="1" type="body"/>
          </p:nvPr>
        </p:nvSpPr>
        <p:spPr>
          <a:xfrm>
            <a:off x="677324" y="1523248"/>
            <a:ext cx="9822300" cy="45180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41" name="Google Shape;241;p15"/>
          <p:cNvPicPr preferRelativeResize="0"/>
          <p:nvPr/>
        </p:nvPicPr>
        <p:blipFill>
          <a:blip r:embed="rId3">
            <a:alphaModFix/>
          </a:blip>
          <a:stretch>
            <a:fillRect/>
          </a:stretch>
        </p:blipFill>
        <p:spPr>
          <a:xfrm>
            <a:off x="641200" y="778050"/>
            <a:ext cx="11313900" cy="58335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4.1 Context Diagram</a:t>
            </a:r>
            <a:endParaRPr/>
          </a:p>
        </p:txBody>
      </p:sp>
      <p:sp>
        <p:nvSpPr>
          <p:cNvPr id="247" name="Google Shape;247;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48" name="Google Shape;248;p16"/>
          <p:cNvPicPr preferRelativeResize="0"/>
          <p:nvPr/>
        </p:nvPicPr>
        <p:blipFill>
          <a:blip r:embed="rId3">
            <a:alphaModFix/>
          </a:blip>
          <a:stretch>
            <a:fillRect/>
          </a:stretch>
        </p:blipFill>
        <p:spPr>
          <a:xfrm>
            <a:off x="677325" y="1744475"/>
            <a:ext cx="8529926" cy="4738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txBox="1"/>
          <p:nvPr>
            <p:ph type="title"/>
          </p:nvPr>
        </p:nvSpPr>
        <p:spPr>
          <a:xfrm>
            <a:off x="362950" y="167150"/>
            <a:ext cx="8596800" cy="89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4.2 Usecase Diagram</a:t>
            </a:r>
            <a:endParaRPr/>
          </a:p>
        </p:txBody>
      </p:sp>
      <p:sp>
        <p:nvSpPr>
          <p:cNvPr id="254" name="Google Shape;254;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55" name="Google Shape;255;p17"/>
          <p:cNvPicPr preferRelativeResize="0"/>
          <p:nvPr/>
        </p:nvPicPr>
        <p:blipFill>
          <a:blip r:embed="rId3">
            <a:alphaModFix/>
          </a:blip>
          <a:stretch>
            <a:fillRect/>
          </a:stretch>
        </p:blipFill>
        <p:spPr>
          <a:xfrm>
            <a:off x="677325" y="1057550"/>
            <a:ext cx="9880575" cy="572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1 Presentation Index</a:t>
            </a:r>
            <a:endParaRPr/>
          </a:p>
        </p:txBody>
      </p:sp>
      <p:sp>
        <p:nvSpPr>
          <p:cNvPr id="150" name="Google Shape;150;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Introduction.</a:t>
            </a:r>
            <a:endParaRPr/>
          </a:p>
          <a:p>
            <a:pPr indent="-342900" lvl="0" marL="342900" rtl="0" algn="l">
              <a:spcBef>
                <a:spcPts val="1000"/>
              </a:spcBef>
              <a:spcAft>
                <a:spcPts val="0"/>
              </a:spcAft>
              <a:buSzPts val="1440"/>
              <a:buChar char="►"/>
            </a:pPr>
            <a:r>
              <a:rPr lang="vi-VN"/>
              <a:t>Vision &amp; Scope. </a:t>
            </a:r>
            <a:endParaRPr/>
          </a:p>
          <a:p>
            <a:pPr indent="-342900" lvl="0" marL="342900" rtl="0" algn="l">
              <a:spcBef>
                <a:spcPts val="1000"/>
              </a:spcBef>
              <a:spcAft>
                <a:spcPts val="0"/>
              </a:spcAft>
              <a:buSzPts val="1440"/>
              <a:buChar char="►"/>
            </a:pPr>
            <a:r>
              <a:rPr lang="vi-VN"/>
              <a:t>Features.</a:t>
            </a:r>
            <a:endParaRPr/>
          </a:p>
          <a:p>
            <a:pPr indent="-342900" lvl="0" marL="342900" rtl="0" algn="l">
              <a:spcBef>
                <a:spcPts val="1000"/>
              </a:spcBef>
              <a:spcAft>
                <a:spcPts val="0"/>
              </a:spcAft>
              <a:buSzPts val="1440"/>
              <a:buChar char="►"/>
            </a:pPr>
            <a:r>
              <a:rPr lang="vi-VN"/>
              <a:t>Diagram.</a:t>
            </a:r>
            <a:endParaRPr/>
          </a:p>
          <a:p>
            <a:pPr indent="-342900" lvl="0" marL="342900" rtl="0" algn="l">
              <a:spcBef>
                <a:spcPts val="1000"/>
              </a:spcBef>
              <a:spcAft>
                <a:spcPts val="0"/>
              </a:spcAft>
              <a:buSzPts val="1440"/>
              <a:buChar char="►"/>
            </a:pPr>
            <a:r>
              <a:rPr lang="vi-VN"/>
              <a:t>Requirements Prioritizations.</a:t>
            </a:r>
            <a:endParaRPr/>
          </a:p>
          <a:p>
            <a:pPr indent="-342900" lvl="0" marL="342900" rtl="0" algn="l">
              <a:spcBef>
                <a:spcPts val="1000"/>
              </a:spcBef>
              <a:spcAft>
                <a:spcPts val="0"/>
              </a:spcAft>
              <a:buSzPts val="1440"/>
              <a:buChar char="►"/>
            </a:pPr>
            <a:r>
              <a:rPr lang="vi-VN"/>
              <a:t>Risk Identifications on requirement.</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8"/>
          <p:cNvSpPr txBox="1"/>
          <p:nvPr>
            <p:ph type="title"/>
          </p:nvPr>
        </p:nvSpPr>
        <p:spPr>
          <a:xfrm>
            <a:off x="677325" y="237000"/>
            <a:ext cx="8596800" cy="867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4.3 ERD Diagram</a:t>
            </a:r>
            <a:endParaRPr/>
          </a:p>
        </p:txBody>
      </p:sp>
      <p:sp>
        <p:nvSpPr>
          <p:cNvPr id="261" name="Google Shape;261;p18"/>
          <p:cNvSpPr txBox="1"/>
          <p:nvPr>
            <p:ph idx="1" type="body"/>
          </p:nvPr>
        </p:nvSpPr>
        <p:spPr>
          <a:xfrm>
            <a:off x="677396" y="2160589"/>
            <a:ext cx="8596800" cy="38808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62" name="Google Shape;262;p18"/>
          <p:cNvPicPr preferRelativeResize="0"/>
          <p:nvPr/>
        </p:nvPicPr>
        <p:blipFill>
          <a:blip r:embed="rId3">
            <a:alphaModFix/>
          </a:blip>
          <a:stretch>
            <a:fillRect/>
          </a:stretch>
        </p:blipFill>
        <p:spPr>
          <a:xfrm>
            <a:off x="677325" y="996543"/>
            <a:ext cx="9158675" cy="563818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ph type="title"/>
          </p:nvPr>
        </p:nvSpPr>
        <p:spPr>
          <a:xfrm>
            <a:off x="677325" y="132225"/>
            <a:ext cx="8596800" cy="925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4.5 Screen Flow &amp; Mock up - 1</a:t>
            </a:r>
            <a:endParaRPr/>
          </a:p>
        </p:txBody>
      </p:sp>
      <p:sp>
        <p:nvSpPr>
          <p:cNvPr id="268" name="Google Shape;268;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69" name="Google Shape;269;p19"/>
          <p:cNvPicPr preferRelativeResize="0"/>
          <p:nvPr/>
        </p:nvPicPr>
        <p:blipFill>
          <a:blip r:embed="rId3">
            <a:alphaModFix/>
          </a:blip>
          <a:stretch>
            <a:fillRect/>
          </a:stretch>
        </p:blipFill>
        <p:spPr>
          <a:xfrm>
            <a:off x="677325" y="987650"/>
            <a:ext cx="10392874" cy="5542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0"/>
          <p:cNvSpPr txBox="1"/>
          <p:nvPr>
            <p:ph type="title"/>
          </p:nvPr>
        </p:nvSpPr>
        <p:spPr>
          <a:xfrm>
            <a:off x="677262" y="202100"/>
            <a:ext cx="8596800" cy="843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4.5 Screen Flow &amp; Mock up - 2</a:t>
            </a:r>
            <a:endParaRPr/>
          </a:p>
        </p:txBody>
      </p:sp>
      <p:sp>
        <p:nvSpPr>
          <p:cNvPr id="275" name="Google Shape;275;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76" name="Google Shape;276;p20"/>
          <p:cNvPicPr preferRelativeResize="0"/>
          <p:nvPr/>
        </p:nvPicPr>
        <p:blipFill>
          <a:blip r:embed="rId3">
            <a:alphaModFix/>
          </a:blip>
          <a:stretch>
            <a:fillRect/>
          </a:stretch>
        </p:blipFill>
        <p:spPr>
          <a:xfrm>
            <a:off x="677250" y="987650"/>
            <a:ext cx="9310125" cy="576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type="title"/>
          </p:nvPr>
        </p:nvSpPr>
        <p:spPr>
          <a:xfrm>
            <a:off x="677275" y="376750"/>
            <a:ext cx="8596800" cy="6807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vi-VN"/>
              <a:t>4.5 Screen Flow &amp; Mock up - 3</a:t>
            </a:r>
            <a:endParaRPr/>
          </a:p>
          <a:p>
            <a:pPr indent="0" lvl="0" marL="0" rtl="0" algn="l">
              <a:spcBef>
                <a:spcPts val="0"/>
              </a:spcBef>
              <a:spcAft>
                <a:spcPts val="0"/>
              </a:spcAft>
              <a:buClr>
                <a:schemeClr val="accent1"/>
              </a:buClr>
              <a:buSzPct val="100000"/>
              <a:buFont typeface="Trebuchet MS"/>
              <a:buNone/>
            </a:pPr>
            <a:r>
              <a:t/>
            </a:r>
            <a:endParaRPr/>
          </a:p>
        </p:txBody>
      </p:sp>
      <p:sp>
        <p:nvSpPr>
          <p:cNvPr id="282" name="Google Shape;282;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83" name="Google Shape;283;p21"/>
          <p:cNvPicPr preferRelativeResize="0"/>
          <p:nvPr/>
        </p:nvPicPr>
        <p:blipFill>
          <a:blip r:embed="rId3">
            <a:alphaModFix/>
          </a:blip>
          <a:stretch>
            <a:fillRect/>
          </a:stretch>
        </p:blipFill>
        <p:spPr>
          <a:xfrm>
            <a:off x="677325" y="1139025"/>
            <a:ext cx="9453675" cy="5495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4.5 Screen Flow &amp; Mock up - 1</a:t>
            </a:r>
            <a:endParaRPr/>
          </a:p>
        </p:txBody>
      </p:sp>
      <p:sp>
        <p:nvSpPr>
          <p:cNvPr id="289" name="Google Shape;289;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90" name="Google Shape;290;p22"/>
          <p:cNvPicPr preferRelativeResize="0"/>
          <p:nvPr/>
        </p:nvPicPr>
        <p:blipFill>
          <a:blip r:embed="rId3">
            <a:alphaModFix/>
          </a:blip>
          <a:stretch>
            <a:fillRect/>
          </a:stretch>
        </p:blipFill>
        <p:spPr>
          <a:xfrm>
            <a:off x="677325" y="1395175"/>
            <a:ext cx="9414826" cy="5041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5 Requirement prioritization </a:t>
            </a:r>
            <a:endParaRPr/>
          </a:p>
        </p:txBody>
      </p:sp>
      <p:sp>
        <p:nvSpPr>
          <p:cNvPr id="296" name="Google Shape;296;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Việc phân hạng độ ưu tiên(prioritization) của </a:t>
            </a:r>
            <a:r>
              <a:rPr lang="vi-VN"/>
              <a:t>requirement</a:t>
            </a:r>
            <a:r>
              <a:rPr lang="vi-VN"/>
              <a:t> hoặc các feature được tính toán dựa trên các y</a:t>
            </a:r>
            <a:r>
              <a:rPr lang="vi-VN"/>
              <a:t>ếu tố</a:t>
            </a:r>
            <a:r>
              <a:rPr lang="vi-VN"/>
              <a:t> sau: tỷ trọng (relative </a:t>
            </a:r>
            <a:r>
              <a:rPr lang="vi-VN"/>
              <a:t>benefit</a:t>
            </a:r>
            <a:r>
              <a:rPr lang="vi-VN"/>
              <a:t>) của mọi stakeholder, </a:t>
            </a:r>
            <a:r>
              <a:rPr lang="vi-VN"/>
              <a:t>tỷ</a:t>
            </a:r>
            <a:r>
              <a:rPr lang="vi-VN"/>
              <a:t> trọng về (relative cost) của các stakeholder và  </a:t>
            </a:r>
            <a:r>
              <a:rPr lang="vi-VN"/>
              <a:t>tỷ</a:t>
            </a:r>
            <a:r>
              <a:rPr lang="vi-VN"/>
              <a:t> trọng liên hệ tới rủi ro (risk) của stakeholder liên quan đến một tính năng cụ thể.</a:t>
            </a:r>
            <a:endParaRPr/>
          </a:p>
          <a:p>
            <a:pPr indent="-342900" lvl="0" marL="342900" rtl="0" algn="l">
              <a:spcBef>
                <a:spcPts val="1000"/>
              </a:spcBef>
              <a:spcAft>
                <a:spcPts val="0"/>
              </a:spcAft>
              <a:buSzPts val="1440"/>
              <a:buChar char="►"/>
            </a:pPr>
            <a:r>
              <a:rPr lang="vi-VN"/>
              <a:t>Chi tiết về các requirement prioritization xin vui lòng tham khảo tại file : SE05D_GROUP2_EHBS_Priority_Table.xlsx</a:t>
            </a:r>
            <a:endParaRPr/>
          </a:p>
          <a:p>
            <a:pPr indent="0" lvl="0" marL="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e5d0d42169_4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vi-VN"/>
              <a:t>5 </a:t>
            </a:r>
            <a:r>
              <a:rPr lang="vi-VN"/>
              <a:t>Requirement</a:t>
            </a:r>
            <a:r>
              <a:rPr lang="vi-VN"/>
              <a:t> </a:t>
            </a:r>
            <a:r>
              <a:rPr lang="vi-VN"/>
              <a:t>Priority. </a:t>
            </a:r>
            <a:endParaRPr/>
          </a:p>
        </p:txBody>
      </p:sp>
      <p:sp>
        <p:nvSpPr>
          <p:cNvPr id="302" name="Google Shape;302;ge5d0d42169_4_0"/>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03" name="Google Shape;303;ge5d0d42169_4_0"/>
          <p:cNvPicPr preferRelativeResize="0"/>
          <p:nvPr/>
        </p:nvPicPr>
        <p:blipFill>
          <a:blip r:embed="rId3">
            <a:alphaModFix/>
          </a:blip>
          <a:stretch>
            <a:fillRect/>
          </a:stretch>
        </p:blipFill>
        <p:spPr>
          <a:xfrm>
            <a:off x="677325" y="2160600"/>
            <a:ext cx="9121724" cy="37432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6. Risk Identification</a:t>
            </a:r>
            <a:endParaRPr/>
          </a:p>
        </p:txBody>
      </p:sp>
      <p:sp>
        <p:nvSpPr>
          <p:cNvPr id="309" name="Google Shape;309;p2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Để tổng hợp ra được những rủi ro có thể xảy ra trong quá trình vận hành và phát triển Event Helper Building System cần có những hoạt động sau</a:t>
            </a:r>
            <a:endParaRPr/>
          </a:p>
          <a:p>
            <a:pPr indent="-285750" lvl="1" marL="742950" rtl="0" algn="l">
              <a:spcBef>
                <a:spcPts val="1000"/>
              </a:spcBef>
              <a:spcAft>
                <a:spcPts val="0"/>
              </a:spcAft>
              <a:buSzPts val="1440"/>
              <a:buChar char="►"/>
            </a:pPr>
            <a:r>
              <a:rPr lang="vi-VN"/>
              <a:t>Xác định các rủi ro – Risk identification.</a:t>
            </a:r>
            <a:endParaRPr/>
          </a:p>
          <a:p>
            <a:pPr indent="-285750" lvl="1" marL="742950" rtl="0" algn="l">
              <a:spcBef>
                <a:spcPts val="1000"/>
              </a:spcBef>
              <a:spcAft>
                <a:spcPts val="0"/>
              </a:spcAft>
              <a:buSzPts val="1440"/>
              <a:buChar char="►"/>
            </a:pPr>
            <a:r>
              <a:rPr lang="vi-VN"/>
              <a:t>Phân tích rủi ro - Risk Analysis.</a:t>
            </a:r>
            <a:endParaRPr/>
          </a:p>
          <a:p>
            <a:pPr indent="-285750" lvl="1" marL="742950" rtl="0" algn="l">
              <a:spcBef>
                <a:spcPts val="1000"/>
              </a:spcBef>
              <a:spcAft>
                <a:spcPts val="0"/>
              </a:spcAft>
              <a:buSzPts val="1440"/>
              <a:buChar char="►"/>
            </a:pPr>
            <a:r>
              <a:rPr lang="vi-VN"/>
              <a:t>Lên kế hoạch đối phó giảm thiểu các rủi ro -  Risk Planning.</a:t>
            </a:r>
            <a:endParaRPr/>
          </a:p>
          <a:p>
            <a:pPr indent="-285750" lvl="1" marL="742950" rtl="0" algn="l">
              <a:spcBef>
                <a:spcPts val="1000"/>
              </a:spcBef>
              <a:spcAft>
                <a:spcPts val="0"/>
              </a:spcAft>
              <a:buSzPts val="1440"/>
              <a:buChar char="►"/>
            </a:pPr>
            <a:r>
              <a:rPr lang="vi-VN"/>
              <a:t>Giám sát độ hiệu quả của các kế hoạch phòng tránh và giảm thiểu rủi ro Risk Monitoring.</a:t>
            </a:r>
            <a:endParaRPr/>
          </a:p>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e5d0d42169_4_13"/>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vi-VN"/>
              <a:t>6. </a:t>
            </a:r>
            <a:r>
              <a:rPr lang="vi-VN"/>
              <a:t>Risk Identification</a:t>
            </a:r>
            <a:endParaRPr/>
          </a:p>
        </p:txBody>
      </p:sp>
      <p:sp>
        <p:nvSpPr>
          <p:cNvPr id="315" name="Google Shape;315;ge5d0d42169_4_13"/>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16" name="Google Shape;316;ge5d0d42169_4_13"/>
          <p:cNvPicPr preferRelativeResize="0"/>
          <p:nvPr/>
        </p:nvPicPr>
        <p:blipFill>
          <a:blip r:embed="rId3">
            <a:alphaModFix/>
          </a:blip>
          <a:stretch>
            <a:fillRect/>
          </a:stretch>
        </p:blipFill>
        <p:spPr>
          <a:xfrm>
            <a:off x="509575" y="1352538"/>
            <a:ext cx="9124950" cy="5076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1. Introduction</a:t>
            </a:r>
            <a:endParaRPr/>
          </a:p>
        </p:txBody>
      </p:sp>
      <p:sp>
        <p:nvSpPr>
          <p:cNvPr id="156" name="Google Shape;156;p3"/>
          <p:cNvSpPr txBox="1"/>
          <p:nvPr>
            <p:ph idx="1" type="body"/>
          </p:nvPr>
        </p:nvSpPr>
        <p:spPr>
          <a:xfrm>
            <a:off x="677334" y="2160590"/>
            <a:ext cx="8596668" cy="32679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Thông qua các khảo sát gần đây trên thị trường về mức độ sử dụng các dịch vụ liên quan đến việc tổ chức các sự kiện quan trọng ví dụ như: Đám cưới, Tiệc sinh nhật, Hội nghị, Show truyền hình. Đa phần các cá nhân hoặc tổ chức lên kế hoạch cho một sự kiện đều cho rằng công việc tiêu tốn nhiều thời gian, công sức, và tiến bạc nhất trong việc lên kế hoạch đó là việc thu thập và sàng lọc các thông tin của các dịch vụ hỗ trợ và liên lạc với nhà cung cấp dịch vụ.</a:t>
            </a:r>
            <a:endParaRPr/>
          </a:p>
          <a:p>
            <a:pPr indent="-342900" lvl="0" marL="342900" rtl="0" algn="l">
              <a:spcBef>
                <a:spcPts val="1000"/>
              </a:spcBef>
              <a:spcAft>
                <a:spcPts val="0"/>
              </a:spcAft>
              <a:buSzPts val="1440"/>
              <a:buChar char="►"/>
            </a:pPr>
            <a:r>
              <a:rPr lang="vi-VN"/>
              <a:t>Để giảm thiểu những bất cập kể trên, Event Helper Building System được ra đời nhằm mục đích, giúp cho người có nhu cầu tổ chức sự kiện được tiếp cận với nhiều gói dịch vụ khác nhau đến từ nhiều nhà cung ứng với mức giá cả khác nhau phù hợp với ngân sách và nhu cầu của người tổ chức sự kiện.</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2 Vision &amp; Scope</a:t>
            </a:r>
            <a:endParaRPr/>
          </a:p>
        </p:txBody>
      </p:sp>
      <p:sp>
        <p:nvSpPr>
          <p:cNvPr id="162" name="Google Shape;162;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Event Helper Building System là một hệ thống trung gian cho phép người dùng có thể tìm kiếm và thu thập được nhiều thông tin của các dịch vụ liên quan đến việc tổ chức và vận hành các sự kiện. Qua đó cho phép người dùng có thể đưa ra các lựa chọn phù hợp với ý muốn của họ.</a:t>
            </a:r>
            <a:endParaRPr/>
          </a:p>
          <a:p>
            <a:pPr indent="-342900" lvl="0" marL="342900" rtl="0" algn="l">
              <a:spcBef>
                <a:spcPts val="1000"/>
              </a:spcBef>
              <a:spcAft>
                <a:spcPts val="0"/>
              </a:spcAft>
              <a:buSzPts val="1440"/>
              <a:buChar char="►"/>
            </a:pPr>
            <a:r>
              <a:rPr lang="vi-VN"/>
              <a:t>Để giúp người dùng có trải nghiệm tốt nhất Event Helper Building System còn cho phép người dùng có thể gửi các yêu cầu sử dụng dịch vụ tới nhà cung cấp dịch vụ một cách dễ dàng, nhanh chóng và hoàn toàn miễn phí.</a:t>
            </a:r>
            <a:endParaRPr/>
          </a:p>
          <a:p>
            <a:pPr indent="-342900" lvl="0" marL="342900" rtl="0" algn="l">
              <a:spcBef>
                <a:spcPts val="1000"/>
              </a:spcBef>
              <a:spcAft>
                <a:spcPts val="0"/>
              </a:spcAft>
              <a:buSzPts val="1440"/>
              <a:buChar char="►"/>
            </a:pPr>
            <a:r>
              <a:rPr lang="vi-VN"/>
              <a:t>Event Helper Building System bên cạnh việc hỗ trợ việc tìm kiếm thông tin đối với các người dùng thông thường(normal user), hệ thống còn cho phép nhà cung cấp dịch vụ các phương tiện cần thiết để thêm mới dịch vụ, edit lại các thông tin của dịch vụ mà họ đang nắm quyền quản lí, đồng thời xử lí và phản hồi các request của normal user. Tạo ra các bản báo cáo thông kê.</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3. Actor &amp; Feature-1</a:t>
            </a:r>
            <a:endParaRPr/>
          </a:p>
        </p:txBody>
      </p:sp>
      <p:sp>
        <p:nvSpPr>
          <p:cNvPr id="168" name="Google Shape;168;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Đối với người dùng sử dụng dịch vụ tổ chức sự kiện</a:t>
            </a:r>
            <a:endParaRPr/>
          </a:p>
          <a:p>
            <a:pPr indent="-285750" lvl="1" marL="742950" rtl="0" algn="l">
              <a:spcBef>
                <a:spcPts val="1000"/>
              </a:spcBef>
              <a:spcAft>
                <a:spcPts val="0"/>
              </a:spcAft>
              <a:buSzPts val="1440"/>
              <a:buChar char="❖"/>
            </a:pPr>
            <a:r>
              <a:rPr b="1" lang="vi-VN"/>
              <a:t>Login and register</a:t>
            </a:r>
            <a:endParaRPr b="1"/>
          </a:p>
          <a:p>
            <a:pPr indent="-285750" lvl="1" marL="742950" rtl="0" algn="l">
              <a:spcBef>
                <a:spcPts val="1000"/>
              </a:spcBef>
              <a:spcAft>
                <a:spcPts val="0"/>
              </a:spcAft>
              <a:buSzPts val="1280"/>
              <a:buFont typeface="Noto Sans Symbols"/>
              <a:buChar char="❖"/>
            </a:pPr>
            <a:r>
              <a:rPr b="1" lang="vi-VN"/>
              <a:t>Service Scanner.</a:t>
            </a:r>
            <a:endParaRPr b="1"/>
          </a:p>
          <a:p>
            <a:pPr indent="-285750" lvl="1" marL="742950" rtl="0" algn="l">
              <a:spcBef>
                <a:spcPts val="1000"/>
              </a:spcBef>
              <a:spcAft>
                <a:spcPts val="0"/>
              </a:spcAft>
              <a:buSzPts val="1280"/>
              <a:buFont typeface="Noto Sans Symbols"/>
              <a:buChar char="❖"/>
            </a:pPr>
            <a:r>
              <a:rPr b="1" lang="vi-VN"/>
              <a:t>Service Order Request Manager.</a:t>
            </a:r>
            <a:endParaRPr/>
          </a:p>
          <a:p>
            <a:pPr indent="-285750" lvl="1" marL="742950" rtl="0" algn="l">
              <a:spcBef>
                <a:spcPts val="1000"/>
              </a:spcBef>
              <a:spcAft>
                <a:spcPts val="0"/>
              </a:spcAft>
              <a:buSzPts val="1280"/>
              <a:buFont typeface="Noto Sans Symbols"/>
              <a:buChar char="❖"/>
            </a:pPr>
            <a:r>
              <a:rPr b="1" lang="vi-VN"/>
              <a:t>Feedback To Service.</a:t>
            </a:r>
            <a:endParaRPr/>
          </a:p>
          <a:p>
            <a:pPr indent="-285750" lvl="1" marL="742950" rtl="0" algn="l">
              <a:spcBef>
                <a:spcPts val="1000"/>
              </a:spcBef>
              <a:spcAft>
                <a:spcPts val="0"/>
              </a:spcAft>
              <a:buSzPts val="1280"/>
              <a:buFont typeface="Noto Sans Symbols"/>
              <a:buChar char="❖"/>
            </a:pPr>
            <a:r>
              <a:rPr b="1" lang="vi-VN"/>
              <a:t>Check-in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3.1 Service Scanner </a:t>
            </a:r>
            <a:endParaRPr/>
          </a:p>
        </p:txBody>
      </p:sp>
      <p:sp>
        <p:nvSpPr>
          <p:cNvPr id="174" name="Google Shape;174;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Service Scanner cho phép người dùng tìm kiếm các dịch vụ phù hợp cho sự kiện mà mình tổ chức thông qua các bộ lọc về: giá cả, vị trí nhà cung cấp, loại hình tổ chức sự kiện,  điểm số đánh giá từ người dùng khác.</a:t>
            </a:r>
            <a:endParaRPr/>
          </a:p>
          <a:p>
            <a:pPr indent="-342900" lvl="0" marL="342900" rtl="0" algn="l">
              <a:spcBef>
                <a:spcPts val="1000"/>
              </a:spcBef>
              <a:spcAft>
                <a:spcPts val="0"/>
              </a:spcAft>
              <a:buSzPts val="1440"/>
              <a:buChar char="►"/>
            </a:pPr>
            <a:r>
              <a:rPr lang="vi-VN"/>
              <a:t>Service Scanner trả về người dùng các dịch vụ phù hợp với các tiêu chí đã được nêu ra trong bộ lọc người dùng cung cấp. Mỗi dịch vụ được trả về sẽ bao gồm một bản tóm tắt các thông tin cơ bản: tên dịch vụ, trạng thái của dịch vụ, giá thành của dịch vụ, mức độ đánh giá của người đã trải nghiệm dịch vụ.</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type="title"/>
          </p:nvPr>
        </p:nvSpPr>
        <p:spPr>
          <a:xfrm>
            <a:off x="677334" y="1140731"/>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3.2 Service Order Request Manager</a:t>
            </a:r>
            <a:endParaRPr/>
          </a:p>
        </p:txBody>
      </p:sp>
      <p:sp>
        <p:nvSpPr>
          <p:cNvPr id="180" name="Google Shape;180;p8"/>
          <p:cNvSpPr txBox="1"/>
          <p:nvPr>
            <p:ph idx="1" type="body"/>
          </p:nvPr>
        </p:nvSpPr>
        <p:spPr>
          <a:xfrm>
            <a:off x="677334" y="2461531"/>
            <a:ext cx="8596668" cy="28512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Người dùng có thể đưa ra gửi các yêu cầu sử dụng dịch vụ tới nhà cung cấp của dịch vụ đó.</a:t>
            </a:r>
            <a:endParaRPr/>
          </a:p>
          <a:p>
            <a:pPr indent="-342900" lvl="0" marL="342900" rtl="0" algn="l">
              <a:spcBef>
                <a:spcPts val="1000"/>
              </a:spcBef>
              <a:spcAft>
                <a:spcPts val="0"/>
              </a:spcAft>
              <a:buSzPts val="1440"/>
              <a:buChar char="►"/>
            </a:pPr>
            <a:r>
              <a:rPr lang="vi-VN"/>
              <a:t>Người dùng có thể theo dõi trạng thái và phản hồi cho từng request của người dùng.</a:t>
            </a:r>
            <a:endParaRPr/>
          </a:p>
          <a:p>
            <a:pPr indent="-342900" lvl="0" marL="342900" rtl="0" algn="l">
              <a:spcBef>
                <a:spcPts val="1000"/>
              </a:spcBef>
              <a:spcAft>
                <a:spcPts val="0"/>
              </a:spcAft>
              <a:buSzPts val="1440"/>
              <a:buChar char="►"/>
            </a:pPr>
            <a:r>
              <a:rPr lang="vi-VN"/>
              <a:t>Người dùng có thể tạo nên thay đổi nội dung của từng yêu cầu và hủy bỏ yêu cầu cần thiết.</a:t>
            </a:r>
            <a:endParaRPr/>
          </a:p>
          <a:p>
            <a:pPr indent="-342900" lvl="0" marL="342900" rtl="0" algn="l">
              <a:spcBef>
                <a:spcPts val="1000"/>
              </a:spcBef>
              <a:spcAft>
                <a:spcPts val="0"/>
              </a:spcAft>
              <a:buSzPts val="1440"/>
              <a:buChar char="►"/>
            </a:pPr>
            <a:r>
              <a:rPr lang="vi-VN"/>
              <a:t>Người dùng có thể tra cứu lại request đã tạo trên hệ thống.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677334" y="1140731"/>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3.3 Feedback To Service</a:t>
            </a:r>
            <a:endParaRPr/>
          </a:p>
        </p:txBody>
      </p:sp>
      <p:sp>
        <p:nvSpPr>
          <p:cNvPr id="186" name="Google Shape;186;p9"/>
          <p:cNvSpPr txBox="1"/>
          <p:nvPr>
            <p:ph idx="1" type="body"/>
          </p:nvPr>
        </p:nvSpPr>
        <p:spPr>
          <a:xfrm>
            <a:off x="677334" y="2461531"/>
            <a:ext cx="8596668" cy="28512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Người dùng có thể đưa ra các nhận xét đi kèm với đó là mức độ hài lòng của họ khi sử dụng các dịch vụ ở trên EHBS.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vi-VN"/>
              <a:t>3. Actor &amp; Feature-2</a:t>
            </a:r>
            <a:endParaRPr/>
          </a:p>
        </p:txBody>
      </p:sp>
      <p:sp>
        <p:nvSpPr>
          <p:cNvPr id="192" name="Google Shape;192;p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vi-VN"/>
              <a:t>Đối với nhà cung cấp dịch vụ</a:t>
            </a:r>
            <a:endParaRPr/>
          </a:p>
          <a:p>
            <a:pPr indent="-285750" lvl="1" marL="742950" rtl="0" algn="l">
              <a:spcBef>
                <a:spcPts val="1000"/>
              </a:spcBef>
              <a:spcAft>
                <a:spcPts val="0"/>
              </a:spcAft>
              <a:buSzPts val="1280"/>
              <a:buFont typeface="Noto Sans Symbols"/>
              <a:buChar char="❖"/>
            </a:pPr>
            <a:r>
              <a:rPr b="1" lang="vi-VN"/>
              <a:t>Login and register</a:t>
            </a:r>
            <a:endParaRPr b="1"/>
          </a:p>
          <a:p>
            <a:pPr indent="-285750" lvl="1" marL="742950" rtl="0" algn="l">
              <a:spcBef>
                <a:spcPts val="1000"/>
              </a:spcBef>
              <a:spcAft>
                <a:spcPts val="0"/>
              </a:spcAft>
              <a:buSzPts val="1280"/>
              <a:buFont typeface="Noto Sans Symbols"/>
              <a:buChar char="❖"/>
            </a:pPr>
            <a:r>
              <a:rPr b="1" lang="vi-VN"/>
              <a:t>Service Manager</a:t>
            </a:r>
            <a:endParaRPr b="1"/>
          </a:p>
          <a:p>
            <a:pPr indent="-285750" lvl="1" marL="742950" rtl="0" algn="l">
              <a:spcBef>
                <a:spcPts val="1000"/>
              </a:spcBef>
              <a:spcAft>
                <a:spcPts val="0"/>
              </a:spcAft>
              <a:buSzPts val="1280"/>
              <a:buFont typeface="Noto Sans Symbols"/>
              <a:buChar char="❖"/>
            </a:pPr>
            <a:r>
              <a:rPr b="1" lang="vi-VN"/>
              <a:t>Service Request Manager</a:t>
            </a:r>
            <a:endParaRPr b="1"/>
          </a:p>
          <a:p>
            <a:pPr indent="-285750" lvl="1" marL="742950" rtl="0" algn="l">
              <a:spcBef>
                <a:spcPts val="1000"/>
              </a:spcBef>
              <a:spcAft>
                <a:spcPts val="0"/>
              </a:spcAft>
              <a:buSzPts val="1280"/>
              <a:buFont typeface="Noto Sans Symbols"/>
              <a:buChar char="❖"/>
            </a:pPr>
            <a:r>
              <a:rPr b="1" lang="vi-VN"/>
              <a:t>Service Report</a:t>
            </a:r>
            <a:endParaRPr/>
          </a:p>
          <a:p>
            <a:pPr indent="-285750" lvl="1" marL="742950" rtl="0" algn="l">
              <a:spcBef>
                <a:spcPts val="1000"/>
              </a:spcBef>
              <a:spcAft>
                <a:spcPts val="0"/>
              </a:spcAft>
              <a:buSzPts val="1280"/>
              <a:buFont typeface="Noto Sans Symbols"/>
              <a:buChar char="❖"/>
            </a:pPr>
            <a:r>
              <a:rPr b="1" lang="vi-VN"/>
              <a:t>Check-In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2021-07-19T23:56:16Z</dcterms:created>
  <dc:creator>ADMIN</dc:creator>
</cp:coreProperties>
</file>