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D_A2A25EE6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75" r:id="rId3"/>
    <p:sldId id="257" r:id="rId4"/>
    <p:sldId id="258" r:id="rId5"/>
    <p:sldId id="276" r:id="rId6"/>
    <p:sldId id="264" r:id="rId7"/>
    <p:sldId id="265" r:id="rId8"/>
    <p:sldId id="269" r:id="rId9"/>
    <p:sldId id="272" r:id="rId10"/>
    <p:sldId id="277" r:id="rId11"/>
    <p:sldId id="268" r:id="rId12"/>
    <p:sldId id="267" r:id="rId13"/>
    <p:sldId id="274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EAE1C8-AC9C-134C-CFC5-A5EA72023C09}" name="Динь Нгок Туан" initials="НД" userId="S::291184@niuitmo.ru::7fda3146-6e30-4f8d-8c4d-663a6050c2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78" y="126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D_A2A25E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77A650-1B83-4CB8-9CFD-004ABEB38359}" authorId="{95EAE1C8-AC9C-134C-CFC5-A5EA72023C09}" created="2024-04-18T01:50:34.04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28550118" sldId="269"/>
      <ac:picMk id="3" creationId="{E9233E1E-BD06-3C07-A520-94AAAF0002AE}"/>
    </ac:deMkLst>
    <p188:txBody>
      <a:bodyPr/>
      <a:lstStyle/>
      <a:p>
        <a:r>
          <a:rPr lang="en-GB"/>
          <a:t>Структура реализации алгоритма итерации по стратегии представлена ​​на этих двух рисунках.</a:t>
        </a:r>
      </a:p>
    </p188:txBody>
  </p188:cm>
  <p188:cm id="{BA03C06A-CB29-42B1-A440-F90E668B5EEB}" authorId="{95EAE1C8-AC9C-134C-CFC5-A5EA72023C09}" created="2024-04-18T01:50:53.034">
    <pc:sldMkLst xmlns:pc="http://schemas.microsoft.com/office/powerpoint/2013/main/command">
      <pc:docMk/>
      <pc:sldMk cId="2728550118" sldId="269"/>
    </pc:sldMkLst>
    <p188:txBody>
      <a:bodyPr/>
      <a:lstStyle/>
      <a:p>
        <a:r>
          <a:rPr lang="en-GB"/>
          <a:t>Структура реализации алгоритма итерации по стратегии представлена ​​на этих двух рисунках.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04b8d2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b904b8d2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04b8d24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b904b8d24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607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04b8d24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b904b8d24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364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04b8d24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b904b8d24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33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04b8d24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b904b8d24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50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04b8d24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b904b8d24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78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04b8d24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b904b8d24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05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04b8d24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b904b8d24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10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04b8d24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b904b8d24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98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04b8d24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b904b8d24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51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04b8d24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b904b8d24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994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76" name="Google Shape;76;p12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77" name="Google Shape;77;p12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78" name="Google Shape;78;p12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82" name="Google Shape;82;p12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83" name="Google Shape;83;p12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30" name="Google Shape;130;p23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31" name="Google Shape;131;p23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sz="2800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50" name="Google Shape;50;p9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0" name="Google Shape;60;p10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61" name="Google Shape;61;p10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6" name="Google Shape;66;p11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67" name="Google Shape;67;p11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68" name="Google Shape;68;p11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69" name="Google Shape;69;p11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A2A25E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ctrTitle"/>
          </p:nvPr>
        </p:nvSpPr>
        <p:spPr>
          <a:xfrm>
            <a:off x="379050" y="1442910"/>
            <a:ext cx="8453400" cy="1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Исследование алгоритмов оптимального управления, основанных на обучении с подкреплением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4800" y="173238"/>
            <a:ext cx="1685250" cy="66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5"/>
          <p:cNvCxnSpPr/>
          <p:nvPr/>
        </p:nvCxnSpPr>
        <p:spPr>
          <a:xfrm>
            <a:off x="693925" y="1424075"/>
            <a:ext cx="7878000" cy="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5"/>
          <p:cNvCxnSpPr/>
          <p:nvPr/>
        </p:nvCxnSpPr>
        <p:spPr>
          <a:xfrm>
            <a:off x="706450" y="3445175"/>
            <a:ext cx="787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5"/>
          <p:cNvSpPr txBox="1"/>
          <p:nvPr/>
        </p:nvSpPr>
        <p:spPr>
          <a:xfrm>
            <a:off x="3359550" y="4665343"/>
            <a:ext cx="24249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Signika Negative"/>
              <a:buNone/>
            </a:pPr>
            <a:r>
              <a:rPr lang="en-GB" sz="11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lang="en-GB" sz="11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- 4-2024</a:t>
            </a:r>
            <a:endParaRPr sz="1100" b="0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Signika Negative"/>
              <a:buNone/>
            </a:pPr>
            <a:r>
              <a:rPr lang="ru-RU" sz="11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</a:t>
            </a:r>
            <a:endParaRPr sz="1100" b="0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1"/>
          </p:nvPr>
        </p:nvSpPr>
        <p:spPr>
          <a:xfrm>
            <a:off x="355067" y="3513261"/>
            <a:ext cx="8520600" cy="82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481"/>
              <a:buFont typeface="Signika Negative"/>
              <a:buNone/>
            </a:pPr>
            <a:r>
              <a:rPr lang="ru-RU" sz="3300" b="1" dirty="0">
                <a:latin typeface="Times New Roman"/>
                <a:ea typeface="Times New Roman"/>
                <a:cs typeface="Times New Roman"/>
                <a:sym typeface="Times New Roman"/>
              </a:rPr>
              <a:t>Динь Нгок Туан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44350" y="800819"/>
            <a:ext cx="85206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marR="0" lvl="0" indent="-3429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00000"/>
              <a:buFont typeface="Signika Negative"/>
              <a:buNone/>
            </a:pPr>
            <a:r>
              <a:rPr lang="ru-RU" sz="56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Систем Управления и Робототехники </a:t>
            </a:r>
            <a:br>
              <a:rPr lang="ru-RU" sz="56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56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Мехатроника и робототехника</a:t>
            </a:r>
            <a:r>
              <a:rPr lang="ru-RU" sz="5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 Negative"/>
              <a:buNone/>
            </a:pPr>
            <a:br>
              <a:rPr lang="ru-RU" sz="28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1047325" y="3371294"/>
            <a:ext cx="7316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 Negative"/>
              <a:buNone/>
            </a:pPr>
            <a:endParaRPr lang="en-GB" sz="1200" b="0" i="0" u="none" strike="noStrike" cap="none" dirty="0">
              <a:solidFill>
                <a:srgbClr val="0C0C0C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ignika Negative"/>
              <a:buNone/>
            </a:pPr>
            <a:r>
              <a:rPr lang="ru-RU" sz="1200" b="0" i="0" u="none" strike="noStrike" cap="none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ignika Negative"/>
              <a:buNone/>
            </a:pP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25"/>
              <a:buFont typeface="Signika Negative"/>
              <a:buNone/>
            </a:pPr>
            <a:r>
              <a:rPr lang="ru-RU" sz="1400" b="0" i="0" u="none" strike="noStrike" cap="none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Научный руководите</a:t>
            </a:r>
            <a:r>
              <a:rPr lang="ru-RU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л</a:t>
            </a:r>
            <a:r>
              <a:rPr lang="ru-RU" sz="1400" b="0" i="0" u="none" strike="noStrike" cap="none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ь: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25"/>
              <a:buFont typeface="Signika Negative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Перегудин Алексей Алексеевич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 l="44979" t="31376" b="24777"/>
          <a:stretch/>
        </p:blipFill>
        <p:spPr>
          <a:xfrm>
            <a:off x="0" y="3513250"/>
            <a:ext cx="1662075" cy="163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5">
            <a:alphaModFix/>
          </a:blip>
          <a:srcRect t="8813" r="-1895" b="42574"/>
          <a:stretch/>
        </p:blipFill>
        <p:spPr>
          <a:xfrm>
            <a:off x="5631925" y="0"/>
            <a:ext cx="3512074" cy="14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224970" y="355599"/>
            <a:ext cx="7068459" cy="5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линейных систем</a:t>
            </a:r>
            <a:endParaRPr lang="en-GB"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097F0D-81DB-7C56-D4ED-C4055023DE16}"/>
                  </a:ext>
                </a:extLst>
              </p:cNvPr>
              <p:cNvSpPr txBox="1"/>
              <p:nvPr/>
            </p:nvSpPr>
            <p:spPr>
              <a:xfrm>
                <a:off x="1950357" y="1112484"/>
                <a:ext cx="50038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>
                  <a:buClr>
                    <a:srgbClr val="2C2D2E"/>
                  </a:buClr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acc>
                    <m:r>
                      <a:rPr lang="vi-V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𝐵𝑢</m:t>
                    </m:r>
                  </m:oMath>
                </a14:m>
                <a:r>
                  <a:rPr lang="ru-RU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(10)</a:t>
                </a:r>
                <a:endParaRPr lang="en-GB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097F0D-81DB-7C56-D4ED-C4055023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357" y="1112484"/>
                <a:ext cx="5003800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E01121-1428-2243-7737-C37D81B45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76" y="1545348"/>
            <a:ext cx="4759420" cy="17306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E7F1CE-9469-CD3E-2E3B-4809CF02C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785" y="3081203"/>
            <a:ext cx="2210477" cy="1729937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учная тележка&#10;&#10;Автоматически созданное описание">
            <a:extLst>
              <a:ext uri="{FF2B5EF4-FFF2-40B4-BE49-F238E27FC236}">
                <a16:creationId xmlns:a16="http://schemas.microsoft.com/office/drawing/2014/main" id="{86BCD1E2-3984-B66B-0030-E572F101E5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32" b="2832"/>
          <a:stretch>
            <a:fillRect/>
          </a:stretch>
        </p:blipFill>
        <p:spPr>
          <a:xfrm>
            <a:off x="5066739" y="1524893"/>
            <a:ext cx="3597199" cy="2999013"/>
          </a:xfrm>
          <a:prstGeom prst="roundRect">
            <a:avLst>
              <a:gd name="adj" fmla="val 7784"/>
            </a:avLst>
          </a:prstGeom>
        </p:spPr>
      </p:pic>
    </p:spTree>
    <p:extLst>
      <p:ext uri="{BB962C8B-B14F-4D97-AF65-F5344CB8AC3E}">
        <p14:creationId xmlns:p14="http://schemas.microsoft.com/office/powerpoint/2010/main" val="77179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линейных систем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Google Shape;161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3468" y="1167491"/>
                <a:ext cx="8025445" cy="3440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indent="0" algn="ctr">
                  <a:buClr>
                    <a:srgbClr val="2C2D2E"/>
                  </a:buClr>
                </a:pPr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0.5 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кг, </a:t>
                </a:r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0.2 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кг</a:t>
                </a:r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 = 0.1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Н/м/сек</a:t>
                </a:r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 = 0.3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</a:t>
                </a:r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 = 0.006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кг∗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м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161" name="Google Shape;161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3468" y="1167491"/>
                <a:ext cx="8025445" cy="3440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B08A6-7850-D78C-358E-3855E9702D91}"/>
                  </a:ext>
                </a:extLst>
              </p:cNvPr>
              <p:cNvSpPr txBox="1"/>
              <p:nvPr/>
            </p:nvSpPr>
            <p:spPr>
              <a:xfrm>
                <a:off x="3340676" y="1844869"/>
                <a:ext cx="5350681" cy="2539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Clr>
                    <a:srgbClr val="2C2D2E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4.37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−3.78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1.81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4.11</m:t>
                                  </m:r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],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=5∗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 </m:t>
                      </m:r>
                    </m:oMath>
                  </m:oMathPara>
                </a14:m>
                <a:endParaRPr lang="ru-RU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 algn="ctr">
                  <a:buClr>
                    <a:srgbClr val="2C2D2E"/>
                  </a:buClr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sz="16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(11)</a:t>
                </a:r>
              </a:p>
              <a:p>
                <a:pPr marL="0" lvl="0" indent="0">
                  <a:buClr>
                    <a:srgbClr val="2C2D2E"/>
                  </a:buClr>
                </a:pPr>
                <a:endParaRPr lang="en-US" sz="1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rgbClr val="2C2D2E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rgbClr val="2C2D2E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44</m:t>
                              </m:r>
                            </m:sub>
                          </m:sSub>
                        </m:e>
                      </m:d>
                      <m:r>
                        <a:rPr lang="ru-R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(1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B08A6-7850-D78C-358E-3855E9702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676" y="1844869"/>
                <a:ext cx="5350681" cy="253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9F9B8E-3AAF-4BE5-C3AB-BE66EFB42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68" y="1795457"/>
            <a:ext cx="2817208" cy="12098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019464-7BF5-BCF5-929D-56410235B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201" y="3238918"/>
            <a:ext cx="1189409" cy="11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линейных систем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67CC2-BB27-D0BD-25B7-9F9C7EA0227F}"/>
              </a:ext>
            </a:extLst>
          </p:cNvPr>
          <p:cNvSpPr txBox="1"/>
          <p:nvPr/>
        </p:nvSpPr>
        <p:spPr>
          <a:xfrm>
            <a:off x="529772" y="1364454"/>
            <a:ext cx="82667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2C2D2E"/>
              </a:buClr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алгебраического уравнения Риккати (ARE) с непрерывным временем вычисляется как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2C2D2E"/>
              </a:buClr>
            </a:pP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59E2F3-62D1-4864-96CB-490EC326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07" y="1626064"/>
            <a:ext cx="3259920" cy="1368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C2F2E8-08E7-164D-CF4A-79B60C33F347}"/>
              </a:ext>
            </a:extLst>
          </p:cNvPr>
          <p:cNvSpPr txBox="1"/>
          <p:nvPr/>
        </p:nvSpPr>
        <p:spPr>
          <a:xfrm>
            <a:off x="1391557" y="2994216"/>
            <a:ext cx="6794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buClr>
                <a:srgbClr val="2C2D2E"/>
              </a:buClr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адаптивного регулятора с использованием IRL итерации по стратегии:</a:t>
            </a:r>
          </a:p>
          <a:p>
            <a:pPr marL="0" lvl="0" indent="0" algn="just">
              <a:buClr>
                <a:srgbClr val="2C2D2E"/>
              </a:buClr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66EBB7-C6FB-437F-E9B0-374888EA3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035" y="3320925"/>
            <a:ext cx="3012263" cy="12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4978400" cy="6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Графики моделирования</a:t>
            </a: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использовании </a:t>
            </a: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IRL 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итерация по стратегии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C9D0FC43-4DCC-9782-BCCB-39EC7A2B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0" y="1801171"/>
            <a:ext cx="2914650" cy="21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69762D-8D3D-D33B-0ACB-001AACFC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02" y="1801171"/>
            <a:ext cx="2982248" cy="223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F1960AD-ACD1-5F11-AD75-6314F11B5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2" y="1785178"/>
            <a:ext cx="2914650" cy="21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5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Спасибо</a:t>
            </a:r>
            <a:b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за внимание!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6880123" y="4468762"/>
            <a:ext cx="19146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lt1"/>
                </a:solidFill>
              </a:rPr>
              <a:t>@NgocTuan21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Структура презентации </a:t>
            </a:r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618767" y="1211943"/>
            <a:ext cx="7493956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исследования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с интегральным подкреплением (IRL) с использованием итерации по стратегии.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Онлайн реализация итерации по стратегии</a:t>
            </a:r>
            <a:endParaRPr lang="en-GB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 </a:t>
            </a:r>
          </a:p>
        </p:txBody>
      </p:sp>
    </p:spTree>
    <p:extLst>
      <p:ext uri="{BB962C8B-B14F-4D97-AF65-F5344CB8AC3E}">
        <p14:creationId xmlns:p14="http://schemas.microsoft.com/office/powerpoint/2010/main" val="54618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Актуальность темы исследования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57200" y="1161143"/>
            <a:ext cx="7579895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-88900" algn="just">
              <a:buClr>
                <a:srgbClr val="2C2D2E"/>
              </a:buClr>
              <a:buFont typeface="Arial"/>
              <a:buChar char="•"/>
            </a:pPr>
            <a:r>
              <a:rPr lang="ru-RU" sz="2000" dirty="0">
                <a:latin typeface="Times New Roman" panose="02020603050405020304" pitchFamily="18" charset="0"/>
              </a:rPr>
              <a:t> В данной части работы был исследован алгоритм обучения с интегральным подкреплением (IRL) для построения оптимального адаптивного регулятора</a:t>
            </a:r>
            <a:r>
              <a:rPr lang="vi-VN" sz="2000" dirty="0">
                <a:latin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Цель и задачи исследования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618767" y="1211943"/>
            <a:ext cx="7792262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вопросы, подлежащие разработке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метода обучения с подкреплением и способов его применения в задачах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оптимизации, а также основных алгоритмов, основанных на этом методе.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оптимальных регуляторов на основе обучения с подкреплением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оптимальный адаптивный регулятор для динамических систем на основе алгоритма обучения с подкреплением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4.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моделирование оптимального алгоритма управления на основе обучения 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подкреплением с объектами управления в MATLAB, выполнить анализ полученных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построение оптимального регулятора,  осуществляющего адаптивную настройку параметров в реальном времени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Постановка 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Google Shape;155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199" y="1211943"/>
                <a:ext cx="7579895" cy="344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just" rtl="0">
                  <a:spcBef>
                    <a:spcPts val="280"/>
                  </a:spcBef>
                  <a:spcAft>
                    <a:spcPts val="0"/>
                  </a:spcAft>
                  <a:buClr>
                    <a:srgbClr val="2C2D2E"/>
                  </a:buClr>
                  <a:buSzPts val="1400"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нелинейную динамическую систему с непрерывным временем:</a:t>
                </a:r>
              </a:p>
              <a:p>
                <a:pPr marL="0" lvl="0" indent="0" algn="just" rtl="0">
                  <a:spcBef>
                    <a:spcPts val="280"/>
                  </a:spcBef>
                  <a:spcAft>
                    <a:spcPts val="0"/>
                  </a:spcAft>
                  <a:buClr>
                    <a:srgbClr val="2C2D2E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(1)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Clr>
                    <a:srgbClr val="2C2D2E"/>
                  </a:buClr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входный сигнал управление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точка равновесия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Липшиц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(Lipschitz)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съемочной площадке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vi-V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Clr>
                    <a:srgbClr val="2C2D2E"/>
                  </a:buClr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Функция ценности: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Clr>
                    <a:srgbClr val="2C2D2E"/>
                  </a:buClr>
                </a:pPr>
                <a:r>
                  <a:rPr lang="vi-V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>
                  <a:buClr>
                    <a:srgbClr val="2C2D2E"/>
                  </a:buClr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(3)</a:t>
                </a:r>
              </a:p>
              <a:p>
                <a:pPr>
                  <a:buClr>
                    <a:srgbClr val="2C2D2E"/>
                  </a:buClr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некоторого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&gt; </a:t>
                </a:r>
                <a:r>
                  <a:rPr lang="vi-V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2C2D2E"/>
                  </a:buClr>
                </a:pPr>
                <a:r>
                  <a:rPr lang="vi-V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𝑅𝑢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GB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vi-V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Clr>
                    <a:srgbClr val="2C2D2E"/>
                  </a:buClr>
                </a:pPr>
                <a:r>
                  <a:rPr lang="vi-V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Целью является построение оптимального адаптивного регулятора с использованием обучения с интегральным подкреплением. 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l" rtl="0">
                  <a:spcBef>
                    <a:spcPts val="280"/>
                  </a:spcBef>
                  <a:spcAft>
                    <a:spcPts val="0"/>
                  </a:spcAft>
                  <a:buClr>
                    <a:srgbClr val="2C2D2E"/>
                  </a:buClr>
                  <a:buSzPts val="1400"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Google Shape;155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211943"/>
                <a:ext cx="7579895" cy="3447143"/>
              </a:xfrm>
              <a:prstGeom prst="rect">
                <a:avLst/>
              </a:prstGeom>
              <a:blipFill>
                <a:blip r:embed="rId3"/>
                <a:stretch>
                  <a:fillRect l="-483" r="-402" b="-31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IRL с использованием итерации по стратегии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Google Shape;161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8416" y="1124857"/>
                <a:ext cx="8408213" cy="3407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just">
                  <a:buClr>
                    <a:srgbClr val="2C2D2E"/>
                  </a:buClr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Инициализация</a:t>
                </a:r>
                <a:r>
                  <a:rPr lang="vi-V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Clr>
                    <a:srgbClr val="2C2D2E"/>
                  </a:buClr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Выбрать некоторую допустимую стратегию управления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Начиная с j = 0, повторяйте по j до сходимости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 algn="just">
                  <a:buClr>
                    <a:srgbClr val="2C2D2E"/>
                  </a:buClr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Этап оценки стратегии: </a:t>
                </a:r>
              </a:p>
              <a:p>
                <a:pPr marL="0" lvl="0" indent="0" algn="just">
                  <a:buClr>
                    <a:srgbClr val="2C2D2E"/>
                  </a:buClr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Решите для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помощью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Clr>
                    <a:srgbClr val="2C2D2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(4)</m:t>
                          </m:r>
                        </m:e>
                      </m:nary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Clr>
                    <a:srgbClr val="2C2D2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Clr>
                    <a:srgbClr val="2C2D2E"/>
                  </a:buClr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Этап улучшения стратегии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 algn="just">
                  <a:buClr>
                    <a:srgbClr val="2C2D2E"/>
                  </a:buClr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Определите улучшенную стратегию, используя</a:t>
                </a:r>
              </a:p>
              <a:p>
                <a:pPr marL="0" lvl="0" indent="0" algn="ctr">
                  <a:buClr>
                    <a:srgbClr val="2C2D2E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𝑎𝑟𝑔𝑚𝑖𝑛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(5)</a:t>
                </a:r>
              </a:p>
              <a:p>
                <a:pPr marL="0" lvl="0" indent="0" algn="just">
                  <a:buClr>
                    <a:srgbClr val="2C2D2E"/>
                  </a:buClr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 явно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ctr">
                  <a:buClr>
                    <a:srgbClr val="2C2D2E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(6)</a:t>
                </a:r>
              </a:p>
              <a:p>
                <a:pPr marL="0" lvl="0" indent="0">
                  <a:buClr>
                    <a:srgbClr val="2C2D2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Google Shape;161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8416" y="1124857"/>
                <a:ext cx="8408213" cy="3407086"/>
              </a:xfrm>
              <a:prstGeom prst="rect">
                <a:avLst/>
              </a:prstGeom>
              <a:blipFill>
                <a:blip r:embed="rId3"/>
                <a:stretch>
                  <a:fillRect l="-218" r="-218" b="-43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39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9313" y="408034"/>
            <a:ext cx="7206343" cy="54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IRL с использованием итерации по стратегии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Google Shape;161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18767" y="1211943"/>
                <a:ext cx="7632604" cy="34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/>
              <a:p>
                <a:pPr marL="0" lvl="0" indent="0" algn="just" rtl="0">
                  <a:spcBef>
                    <a:spcPts val="280"/>
                  </a:spcBef>
                  <a:spcAft>
                    <a:spcPts val="0"/>
                  </a:spcAft>
                  <a:buClr>
                    <a:srgbClr val="2C2D2E"/>
                  </a:buClr>
                  <a:buSzPts val="1400"/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Методы обучения с подкреплением с использованием аппроксимации функции значения</a:t>
                </a:r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ctr" rtl="0">
                  <a:spcBef>
                    <a:spcPts val="280"/>
                  </a:spcBef>
                  <a:spcAft>
                    <a:spcPts val="0"/>
                  </a:spcAft>
                  <a:buClr>
                    <a:srgbClr val="2C2D2E"/>
                  </a:buClr>
                  <a:buSzPts val="1400"/>
                </a:pP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(5)</a:t>
                </a:r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Clr>
                    <a:srgbClr val="2C2D2E"/>
                  </a:buClr>
                </a:pP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сети критических </a:t>
                </a:r>
                <a:r>
                  <a:rPr lang="ru-RU" sz="17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аппроксиматоров</a:t>
                </a: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ru-RU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вектор функции активации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 algn="just" rtl="0">
                  <a:spcBef>
                    <a:spcPts val="280"/>
                  </a:spcBef>
                  <a:spcAft>
                    <a:spcPts val="0"/>
                  </a:spcAft>
                  <a:buClr>
                    <a:srgbClr val="2C2D2E"/>
                  </a:buClr>
                  <a:buSzPts val="1400"/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использованием VFA в алгоритме итерации по стратегии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(4) становится</a:t>
                </a:r>
              </a:p>
              <a:p>
                <a:pPr marL="0" lvl="0" indent="0" algn="just" rtl="0">
                  <a:spcBef>
                    <a:spcPts val="280"/>
                  </a:spcBef>
                  <a:spcAft>
                    <a:spcPts val="0"/>
                  </a:spcAft>
                  <a:buClr>
                    <a:srgbClr val="2C2D2E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sz="1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(</m:t>
                      </m:r>
                      <m:r>
                        <a:rPr lang="ru-RU" sz="1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sz="1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280"/>
                  </a:spcBef>
                  <a:spcAft>
                    <a:spcPts val="0"/>
                  </a:spcAft>
                  <a:buClr>
                    <a:srgbClr val="2C2D2E"/>
                  </a:buClr>
                  <a:buSzPts val="1400"/>
                </a:pP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случае для линейного квадратичного регулятора уравнение (6) становится:</a:t>
                </a:r>
              </a:p>
              <a:p>
                <a:pPr marL="0" lvl="0" indent="0" algn="just">
                  <a:buClr>
                    <a:srgbClr val="2C2D2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d>
                            <m:d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𝑅𝐾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1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(</m:t>
                      </m:r>
                      <m:r>
                        <a:rPr lang="ru-RU" sz="1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Google Shape;161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8767" y="1211943"/>
                <a:ext cx="7632604" cy="3454400"/>
              </a:xfrm>
              <a:prstGeom prst="rect">
                <a:avLst/>
              </a:prstGeom>
              <a:blipFill>
                <a:blip r:embed="rId3"/>
                <a:stretch>
                  <a:fillRect l="-559" t="-177" r="-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38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275770" y="229344"/>
            <a:ext cx="7032171" cy="73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Онлайн реализация итерации по стратегии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33E1E-BD06-3C07-A520-94AAAF000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088" y="1124859"/>
            <a:ext cx="4043178" cy="34200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0056D4-17CD-28BF-FE05-82028EBFC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34" y="1210287"/>
            <a:ext cx="3893745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0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253999" y="181421"/>
            <a:ext cx="4419601" cy="73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Онлайн реализация итерации по стратегии</a:t>
            </a:r>
            <a:r>
              <a:rPr lang="vi-VN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для линейных систем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Google Shape;161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196" y="1407886"/>
                <a:ext cx="8157033" cy="31848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indent="0" algn="just">
                  <a:buClr>
                    <a:srgbClr val="2C2D2E"/>
                  </a:buClr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Поскольку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количество нейронов должно быть больше или равно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Clr>
                    <a:srgbClr val="2C2D2E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(8)</a:t>
                </a:r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2C2D2E"/>
                  </a:buClr>
                </a:pPr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2C2D2E"/>
                  </a:buClr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 функции активации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может быть выражено как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Clr>
                    <a:srgbClr val="2C2D2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1800" b="0" dirty="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m:rPr>
                          <m:sty m:val="p"/>
                        </m:rPr>
                        <a:rPr lang="en-US" sz="1800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Clr>
                    <a:srgbClr val="2C2D2E"/>
                  </a:buClr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…, 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(9)</a:t>
                </a:r>
              </a:p>
              <a:p>
                <a:pPr marL="0" indent="0" algn="just">
                  <a:buClr>
                    <a:srgbClr val="2C2D2E"/>
                  </a:buClr>
                </a:pPr>
                <a14:m>
                  <m:oMath xmlns:m="http://schemas.openxmlformats.org/officeDocument/2006/math">
                    <m:r>
                      <a:rPr lang="en-US" sz="1800" b="0" dirty="0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Произведение Кронекера.</a:t>
                </a:r>
              </a:p>
              <a:p>
                <a:pPr marL="0" indent="0" algn="just">
                  <a:buClr>
                    <a:srgbClr val="2C2D2E"/>
                  </a:buClr>
                </a:pPr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2C2D2E"/>
                  </a:buClr>
                </a:pPr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Google Shape;161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6" y="1407886"/>
                <a:ext cx="8157033" cy="3184896"/>
              </a:xfrm>
              <a:prstGeom prst="rect">
                <a:avLst/>
              </a:prstGeom>
              <a:blipFill>
                <a:blip r:embed="rId3"/>
                <a:stretch>
                  <a:fillRect l="-149" r="-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29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702</Words>
  <Application>Microsoft Office PowerPoint</Application>
  <PresentationFormat>Экран 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Signika Negative</vt:lpstr>
      <vt:lpstr>Times New Roman</vt:lpstr>
      <vt:lpstr>Тема1</vt:lpstr>
      <vt:lpstr>Исследование алгоритмов оптимального управления, основанных на обучении с подкреплением</vt:lpstr>
      <vt:lpstr>Структура презентации </vt:lpstr>
      <vt:lpstr>Актуальность темы исследования</vt:lpstr>
      <vt:lpstr>Цель и задачи исследования</vt:lpstr>
      <vt:lpstr>Постановка задачи</vt:lpstr>
      <vt:lpstr>IRL с использованием итерации по стратегии</vt:lpstr>
      <vt:lpstr>IRL с использованием итерации по стратегии</vt:lpstr>
      <vt:lpstr>Онлайн реализация итерации по стратегии</vt:lpstr>
      <vt:lpstr>Онлайн реализация итерации по стратегии для линейных систем</vt:lpstr>
      <vt:lpstr>Моделирование для линейных систем</vt:lpstr>
      <vt:lpstr>Моделирование для линейных систем</vt:lpstr>
      <vt:lpstr>Моделирование для линейных систем</vt:lpstr>
      <vt:lpstr>Графики моделирования при использовании IRL итерация по стратегии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ВКР</dc:title>
  <cp:lastModifiedBy>Динь Нгок Туан</cp:lastModifiedBy>
  <cp:revision>262</cp:revision>
  <dcterms:modified xsi:type="dcterms:W3CDTF">2024-04-18T10:11:17Z</dcterms:modified>
</cp:coreProperties>
</file>