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Repo Bold" charset="1" panose="02000503040000020004"/>
      <p:regular r:id="rId14"/>
    </p:embeddedFont>
    <p:embeddedFont>
      <p:font typeface="Repo Bold Bold" charset="1" panose="020005030400000200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34" Target="slides/slide19.xml" Type="http://schemas.openxmlformats.org/officeDocument/2006/relationships/slide"/><Relationship Id="rId35" Target="slides/slide2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11" Target="../media/image43.png" Type="http://schemas.openxmlformats.org/officeDocument/2006/relationships/image"/><Relationship Id="rId12" Target="../media/image44.svg" Type="http://schemas.openxmlformats.org/officeDocument/2006/relationships/image"/><Relationship Id="rId13" Target="../media/image45.png" Type="http://schemas.openxmlformats.org/officeDocument/2006/relationships/image"/><Relationship Id="rId14" Target="../media/image46.svg" Type="http://schemas.openxmlformats.org/officeDocument/2006/relationships/image"/><Relationship Id="rId15" Target="../media/image47.png" Type="http://schemas.openxmlformats.org/officeDocument/2006/relationships/image"/><Relationship Id="rId16" Target="../media/image48.svg" Type="http://schemas.openxmlformats.org/officeDocument/2006/relationships/image"/><Relationship Id="rId17" Target="../media/image8.png" Type="http://schemas.openxmlformats.org/officeDocument/2006/relationships/image"/><Relationship Id="rId18" Target="../media/image9.svg" Type="http://schemas.openxmlformats.org/officeDocument/2006/relationships/image"/><Relationship Id="rId19" Target="../media/image29.png" Type="http://schemas.openxmlformats.org/officeDocument/2006/relationships/image"/><Relationship Id="rId2" Target="../media/image1.png" Type="http://schemas.openxmlformats.org/officeDocument/2006/relationships/image"/><Relationship Id="rId20" Target="../media/image30.sv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17" Target="../media/image29.png" Type="http://schemas.openxmlformats.org/officeDocument/2006/relationships/image"/><Relationship Id="rId18" Target="../media/image30.svg" Type="http://schemas.openxmlformats.org/officeDocument/2006/relationships/image"/><Relationship Id="rId2" Target="../media/image1.pn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4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50.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51.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5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53.png" Type="http://schemas.openxmlformats.org/officeDocument/2006/relationships/image"/><Relationship Id="rId8" Target="../media/image54.svg" Type="http://schemas.openxmlformats.org/officeDocument/2006/relationships/image"/><Relationship Id="rId9" Target="../media/image5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6.jpeg" Type="http://schemas.openxmlformats.org/officeDocument/2006/relationships/image"/><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3.jpe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3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3410830" y="4664822"/>
            <a:ext cx="3848470" cy="4404543"/>
          </a:xfrm>
          <a:custGeom>
            <a:avLst/>
            <a:gdLst/>
            <a:ahLst/>
            <a:cxnLst/>
            <a:rect r="r" b="b" t="t" l="l"/>
            <a:pathLst>
              <a:path h="4404543" w="3848470">
                <a:moveTo>
                  <a:pt x="0" y="0"/>
                </a:moveTo>
                <a:lnTo>
                  <a:pt x="3848470" y="0"/>
                </a:lnTo>
                <a:lnTo>
                  <a:pt x="3848470" y="4404543"/>
                </a:lnTo>
                <a:lnTo>
                  <a:pt x="0" y="4404543"/>
                </a:lnTo>
                <a:lnTo>
                  <a:pt x="0" y="0"/>
                </a:lnTo>
                <a:close/>
              </a:path>
            </a:pathLst>
          </a:custGeom>
          <a:blipFill>
            <a:blip r:embed="rId11"/>
            <a:stretch>
              <a:fillRect l="0" t="0" r="0" b="0"/>
            </a:stretch>
          </a:blipFill>
        </p:spPr>
      </p:sp>
      <p:sp>
        <p:nvSpPr>
          <p:cNvPr name="TextBox 8" id="8"/>
          <p:cNvSpPr txBox="true"/>
          <p:nvPr/>
        </p:nvSpPr>
        <p:spPr>
          <a:xfrm rot="0">
            <a:off x="5227106" y="4398122"/>
            <a:ext cx="10107960" cy="2086164"/>
          </a:xfrm>
          <a:prstGeom prst="rect">
            <a:avLst/>
          </a:prstGeom>
        </p:spPr>
        <p:txBody>
          <a:bodyPr anchor="t" rtlCol="false" tIns="0" lIns="0" bIns="0" rIns="0">
            <a:spAutoFit/>
          </a:bodyPr>
          <a:lstStyle/>
          <a:p>
            <a:pPr marL="0" indent="0" lvl="0">
              <a:lnSpc>
                <a:spcPts val="16722"/>
              </a:lnSpc>
              <a:spcBef>
                <a:spcPct val="0"/>
              </a:spcBef>
            </a:pPr>
            <a:r>
              <a:rPr lang="en-US" sz="11944">
                <a:solidFill>
                  <a:srgbClr val="000000"/>
                </a:solidFill>
                <a:latin typeface="Repo Bold Bold"/>
              </a:rPr>
              <a:t>React JS</a:t>
            </a:r>
          </a:p>
        </p:txBody>
      </p:sp>
      <p:sp>
        <p:nvSpPr>
          <p:cNvPr name="TextBox 9" id="9"/>
          <p:cNvSpPr txBox="true"/>
          <p:nvPr/>
        </p:nvSpPr>
        <p:spPr>
          <a:xfrm rot="0">
            <a:off x="7021387" y="6800418"/>
            <a:ext cx="4245225" cy="536007"/>
          </a:xfrm>
          <a:prstGeom prst="rect">
            <a:avLst/>
          </a:prstGeom>
        </p:spPr>
        <p:txBody>
          <a:bodyPr anchor="t" rtlCol="false" tIns="0" lIns="0" bIns="0" rIns="0">
            <a:spAutoFit/>
          </a:bodyPr>
          <a:lstStyle/>
          <a:p>
            <a:pPr>
              <a:lnSpc>
                <a:spcPts val="4404"/>
              </a:lnSpc>
            </a:pPr>
            <a:r>
              <a:rPr lang="en-US" sz="3146" spc="-31">
                <a:solidFill>
                  <a:srgbClr val="000000"/>
                </a:solidFill>
                <a:latin typeface="DM Sans"/>
              </a:rPr>
              <a:t>Group Cá lóc kho tộ</a:t>
            </a:r>
          </a:p>
        </p:txBody>
      </p:sp>
      <p:sp>
        <p:nvSpPr>
          <p:cNvPr name="TextBox 10" id="10"/>
          <p:cNvSpPr txBox="true"/>
          <p:nvPr/>
        </p:nvSpPr>
        <p:spPr>
          <a:xfrm rot="0">
            <a:off x="3242713" y="2578658"/>
            <a:ext cx="11802575" cy="2086164"/>
          </a:xfrm>
          <a:prstGeom prst="rect">
            <a:avLst/>
          </a:prstGeom>
        </p:spPr>
        <p:txBody>
          <a:bodyPr anchor="t" rtlCol="false" tIns="0" lIns="0" bIns="0" rIns="0">
            <a:spAutoFit/>
          </a:bodyPr>
          <a:lstStyle/>
          <a:p>
            <a:pPr marL="0" indent="0" lvl="0">
              <a:lnSpc>
                <a:spcPts val="16722"/>
              </a:lnSpc>
              <a:spcBef>
                <a:spcPct val="0"/>
              </a:spcBef>
            </a:pPr>
            <a:r>
              <a:rPr lang="en-US" sz="11944">
                <a:solidFill>
                  <a:srgbClr val="000000"/>
                </a:solidFill>
                <a:latin typeface="Repo Bold Bold"/>
              </a:rPr>
              <a:t>Báo cáo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124210" y="1028700"/>
            <a:ext cx="14039579" cy="8669440"/>
          </a:xfrm>
          <a:custGeom>
            <a:avLst/>
            <a:gdLst/>
            <a:ahLst/>
            <a:cxnLst/>
            <a:rect r="r" b="b" t="t" l="l"/>
            <a:pathLst>
              <a:path h="8669440" w="14039579">
                <a:moveTo>
                  <a:pt x="0" y="0"/>
                </a:moveTo>
                <a:lnTo>
                  <a:pt x="14039580" y="0"/>
                </a:lnTo>
                <a:lnTo>
                  <a:pt x="14039580" y="8669440"/>
                </a:lnTo>
                <a:lnTo>
                  <a:pt x="0" y="86694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039031" y="4044560"/>
            <a:ext cx="12076588" cy="2003210"/>
          </a:xfrm>
          <a:prstGeom prst="rect">
            <a:avLst/>
          </a:prstGeom>
        </p:spPr>
        <p:txBody>
          <a:bodyPr anchor="t" rtlCol="false" tIns="0" lIns="0" bIns="0" rIns="0">
            <a:spAutoFit/>
          </a:bodyPr>
          <a:lstStyle/>
          <a:p>
            <a:pPr algn="just">
              <a:lnSpc>
                <a:spcPts val="4036"/>
              </a:lnSpc>
            </a:pPr>
            <a:r>
              <a:rPr lang="en-US" sz="2883" spc="-28">
                <a:solidFill>
                  <a:srgbClr val="000000"/>
                </a:solidFill>
                <a:latin typeface="DM Sans Bold"/>
              </a:rPr>
              <a:t>Sử dụng thư viện bên thứ ba:</a:t>
            </a:r>
            <a:r>
              <a:rPr lang="en-US" sz="2883" spc="-28">
                <a:solidFill>
                  <a:srgbClr val="000000"/>
                </a:solidFill>
                <a:latin typeface="DM Sans"/>
              </a:rPr>
              <a:t> Có nhiều thư viện bên thứ ba có sẵn để giúp bạn gọi API trong ReactJS. Một số thư viện phổ biến bao gồm:</a:t>
            </a:r>
          </a:p>
          <a:p>
            <a:pPr algn="just" marL="622543" indent="-311272" lvl="1">
              <a:lnSpc>
                <a:spcPts val="4036"/>
              </a:lnSpc>
              <a:buFont typeface="Arial"/>
              <a:buChar char="•"/>
            </a:pPr>
            <a:r>
              <a:rPr lang="en-US" sz="2883" spc="-28">
                <a:solidFill>
                  <a:srgbClr val="000000"/>
                </a:solidFill>
                <a:latin typeface="DM Sans"/>
              </a:rPr>
              <a:t>Axios</a:t>
            </a:r>
          </a:p>
          <a:p>
            <a:pPr algn="just" marL="622543" indent="-311272" lvl="1">
              <a:lnSpc>
                <a:spcPts val="4036"/>
              </a:lnSpc>
              <a:spcBef>
                <a:spcPct val="0"/>
              </a:spcBef>
              <a:buFont typeface="Arial"/>
              <a:buChar char="•"/>
            </a:pPr>
            <a:r>
              <a:rPr lang="en-US" sz="2883" spc="-28">
                <a:solidFill>
                  <a:srgbClr val="000000"/>
                </a:solidFill>
                <a:latin typeface="DM Sans"/>
              </a:rPr>
              <a:t>React Query</a:t>
            </a:r>
          </a:p>
        </p:txBody>
      </p:sp>
      <p:sp>
        <p:nvSpPr>
          <p:cNvPr name="TextBox 8" id="8"/>
          <p:cNvSpPr txBox="true"/>
          <p:nvPr/>
        </p:nvSpPr>
        <p:spPr>
          <a:xfrm rot="0">
            <a:off x="5201410" y="2317907"/>
            <a:ext cx="7885181" cy="1039158"/>
          </a:xfrm>
          <a:prstGeom prst="rect">
            <a:avLst/>
          </a:prstGeom>
        </p:spPr>
        <p:txBody>
          <a:bodyPr anchor="t" rtlCol="false" tIns="0" lIns="0" bIns="0" rIns="0">
            <a:spAutoFit/>
          </a:bodyPr>
          <a:lstStyle/>
          <a:p>
            <a:pPr algn="ctr" marL="0" indent="0" lvl="0">
              <a:lnSpc>
                <a:spcPts val="8348"/>
              </a:lnSpc>
              <a:spcBef>
                <a:spcPct val="0"/>
              </a:spcBef>
            </a:pPr>
            <a:r>
              <a:rPr lang="en-US" sz="5963">
                <a:solidFill>
                  <a:srgbClr val="000000"/>
                </a:solidFill>
                <a:latin typeface="Repo Bold Bold"/>
              </a:rPr>
              <a:t>Phương pháp Call API</a:t>
            </a:r>
          </a:p>
        </p:txBody>
      </p:sp>
      <p:sp>
        <p:nvSpPr>
          <p:cNvPr name="Freeform 9" id="9"/>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3039031" y="6377293"/>
            <a:ext cx="12076588" cy="2003210"/>
          </a:xfrm>
          <a:prstGeom prst="rect">
            <a:avLst/>
          </a:prstGeom>
        </p:spPr>
        <p:txBody>
          <a:bodyPr anchor="t" rtlCol="false" tIns="0" lIns="0" bIns="0" rIns="0">
            <a:spAutoFit/>
          </a:bodyPr>
          <a:lstStyle/>
          <a:p>
            <a:pPr algn="just">
              <a:lnSpc>
                <a:spcPts val="4036"/>
              </a:lnSpc>
            </a:pPr>
            <a:r>
              <a:rPr lang="en-US" sz="2883" spc="-28">
                <a:solidFill>
                  <a:srgbClr val="000000"/>
                </a:solidFill>
                <a:latin typeface="DM Sans Bold"/>
              </a:rPr>
              <a:t>Sử dụng hook React: </a:t>
            </a:r>
            <a:r>
              <a:rPr lang="en-US" sz="2883" spc="-28">
                <a:solidFill>
                  <a:srgbClr val="000000"/>
                </a:solidFill>
                <a:latin typeface="DM Sans"/>
              </a:rPr>
              <a:t>React cung cấp một số hook có thể được sử dụng để gọi API. Một số hook phổ biến bao gồm:</a:t>
            </a:r>
          </a:p>
          <a:p>
            <a:pPr algn="just" marL="622543" indent="-311272" lvl="1">
              <a:lnSpc>
                <a:spcPts val="4036"/>
              </a:lnSpc>
              <a:buFont typeface="Arial"/>
              <a:buChar char="•"/>
            </a:pPr>
            <a:r>
              <a:rPr lang="en-US" sz="2883" spc="-28">
                <a:solidFill>
                  <a:srgbClr val="000000"/>
                </a:solidFill>
                <a:latin typeface="DM Sans"/>
              </a:rPr>
              <a:t>useState</a:t>
            </a:r>
          </a:p>
          <a:p>
            <a:pPr algn="just" marL="622543" indent="-311272" lvl="1">
              <a:lnSpc>
                <a:spcPts val="4036"/>
              </a:lnSpc>
              <a:spcBef>
                <a:spcPct val="0"/>
              </a:spcBef>
              <a:buFont typeface="Arial"/>
              <a:buChar char="•"/>
            </a:pPr>
            <a:r>
              <a:rPr lang="en-US" sz="2883" spc="-28">
                <a:solidFill>
                  <a:srgbClr val="000000"/>
                </a:solidFill>
                <a:latin typeface="DM Sans"/>
              </a:rPr>
              <a:t>useEffect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538168" y="4160970"/>
            <a:ext cx="5060685" cy="4605223"/>
          </a:xfrm>
          <a:custGeom>
            <a:avLst/>
            <a:gdLst/>
            <a:ahLst/>
            <a:cxnLst/>
            <a:rect r="r" b="b" t="t" l="l"/>
            <a:pathLst>
              <a:path h="4605223" w="5060685">
                <a:moveTo>
                  <a:pt x="0" y="0"/>
                </a:moveTo>
                <a:lnTo>
                  <a:pt x="5060684" y="0"/>
                </a:lnTo>
                <a:lnTo>
                  <a:pt x="5060684"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585250" y="5037922"/>
            <a:ext cx="8716094" cy="5689232"/>
          </a:xfrm>
          <a:custGeom>
            <a:avLst/>
            <a:gdLst/>
            <a:ahLst/>
            <a:cxnLst/>
            <a:rect r="r" b="b" t="t" l="l"/>
            <a:pathLst>
              <a:path h="5689232" w="8716094">
                <a:moveTo>
                  <a:pt x="0" y="0"/>
                </a:moveTo>
                <a:lnTo>
                  <a:pt x="8716094" y="0"/>
                </a:lnTo>
                <a:lnTo>
                  <a:pt x="8716094" y="5689232"/>
                </a:lnTo>
                <a:lnTo>
                  <a:pt x="0" y="5689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664161"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287395" y="824230"/>
            <a:ext cx="5583259" cy="2107680"/>
          </a:xfrm>
          <a:custGeom>
            <a:avLst/>
            <a:gdLst/>
            <a:ahLst/>
            <a:cxnLst/>
            <a:rect r="r" b="b" t="t" l="l"/>
            <a:pathLst>
              <a:path h="2107680" w="5583259">
                <a:moveTo>
                  <a:pt x="0" y="0"/>
                </a:moveTo>
                <a:lnTo>
                  <a:pt x="5583258" y="0"/>
                </a:lnTo>
                <a:lnTo>
                  <a:pt x="5583258" y="2107680"/>
                </a:lnTo>
                <a:lnTo>
                  <a:pt x="0" y="21076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true" rot="6708990">
            <a:off x="4183198" y="2438024"/>
            <a:ext cx="2397621" cy="1083022"/>
          </a:xfrm>
          <a:custGeom>
            <a:avLst/>
            <a:gdLst/>
            <a:ahLst/>
            <a:cxnLst/>
            <a:rect r="r" b="b" t="t" l="l"/>
            <a:pathLst>
              <a:path h="1083022" w="2397621">
                <a:moveTo>
                  <a:pt x="0" y="1083022"/>
                </a:moveTo>
                <a:lnTo>
                  <a:pt x="2397620" y="1083022"/>
                </a:lnTo>
                <a:lnTo>
                  <a:pt x="2397620" y="0"/>
                </a:lnTo>
                <a:lnTo>
                  <a:pt x="0" y="0"/>
                </a:lnTo>
                <a:lnTo>
                  <a:pt x="0" y="108302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311205" y="4640335"/>
            <a:ext cx="1040792" cy="1080924"/>
          </a:xfrm>
          <a:custGeom>
            <a:avLst/>
            <a:gdLst/>
            <a:ahLst/>
            <a:cxnLst/>
            <a:rect r="r" b="b" t="t" l="l"/>
            <a:pathLst>
              <a:path h="1080924" w="1040792">
                <a:moveTo>
                  <a:pt x="0" y="0"/>
                </a:moveTo>
                <a:lnTo>
                  <a:pt x="1040792" y="0"/>
                </a:lnTo>
                <a:lnTo>
                  <a:pt x="1040792" y="1080924"/>
                </a:lnTo>
                <a:lnTo>
                  <a:pt x="0" y="10809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3359891" y="4669478"/>
            <a:ext cx="840865" cy="1080924"/>
          </a:xfrm>
          <a:custGeom>
            <a:avLst/>
            <a:gdLst/>
            <a:ahLst/>
            <a:cxnLst/>
            <a:rect r="r" b="b" t="t" l="l"/>
            <a:pathLst>
              <a:path h="1080924" w="840865">
                <a:moveTo>
                  <a:pt x="0" y="0"/>
                </a:moveTo>
                <a:lnTo>
                  <a:pt x="840865" y="0"/>
                </a:lnTo>
                <a:lnTo>
                  <a:pt x="840865" y="1080924"/>
                </a:lnTo>
                <a:lnTo>
                  <a:pt x="0" y="10809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8446158">
            <a:off x="10465363" y="3338099"/>
            <a:ext cx="2069356" cy="1178230"/>
          </a:xfrm>
          <a:custGeom>
            <a:avLst/>
            <a:gdLst/>
            <a:ahLst/>
            <a:cxnLst/>
            <a:rect r="r" b="b" t="t" l="l"/>
            <a:pathLst>
              <a:path h="1178230" w="2069356">
                <a:moveTo>
                  <a:pt x="0" y="0"/>
                </a:moveTo>
                <a:lnTo>
                  <a:pt x="2069356" y="0"/>
                </a:lnTo>
                <a:lnTo>
                  <a:pt x="2069356" y="1178229"/>
                </a:lnTo>
                <a:lnTo>
                  <a:pt x="0" y="11782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1" id="11"/>
          <p:cNvSpPr txBox="true"/>
          <p:nvPr/>
        </p:nvSpPr>
        <p:spPr>
          <a:xfrm rot="0">
            <a:off x="10123674" y="5731352"/>
            <a:ext cx="4077083" cy="2175758"/>
          </a:xfrm>
          <a:prstGeom prst="rect">
            <a:avLst/>
          </a:prstGeom>
        </p:spPr>
        <p:txBody>
          <a:bodyPr anchor="t" rtlCol="false" tIns="0" lIns="0" bIns="0" rIns="0">
            <a:spAutoFit/>
          </a:bodyPr>
          <a:lstStyle/>
          <a:p>
            <a:pPr algn="just" marL="0" indent="0" lvl="0">
              <a:lnSpc>
                <a:spcPts val="3451"/>
              </a:lnSpc>
              <a:spcBef>
                <a:spcPct val="0"/>
              </a:spcBef>
            </a:pPr>
            <a:r>
              <a:rPr lang="en-US" sz="2465" spc="-24">
                <a:solidFill>
                  <a:srgbClr val="000000"/>
                </a:solidFill>
                <a:latin typeface="DM Sans"/>
              </a:rPr>
              <a:t>Query là một thư viện quản lý API giúp bạn dễ dàng thực hiện các yêu cầu API và cập nhật trạng thái của ứng dụng của bạn.</a:t>
            </a:r>
          </a:p>
        </p:txBody>
      </p:sp>
      <p:sp>
        <p:nvSpPr>
          <p:cNvPr name="TextBox 12" id="12"/>
          <p:cNvSpPr txBox="true"/>
          <p:nvPr/>
        </p:nvSpPr>
        <p:spPr>
          <a:xfrm rot="0">
            <a:off x="10123674" y="5152222"/>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React Query</a:t>
            </a:r>
          </a:p>
        </p:txBody>
      </p:sp>
      <p:sp>
        <p:nvSpPr>
          <p:cNvPr name="TextBox 13" id="13"/>
          <p:cNvSpPr txBox="true"/>
          <p:nvPr/>
        </p:nvSpPr>
        <p:spPr>
          <a:xfrm rot="0">
            <a:off x="6865427" y="1003578"/>
            <a:ext cx="4427193" cy="1653734"/>
          </a:xfrm>
          <a:prstGeom prst="rect">
            <a:avLst/>
          </a:prstGeom>
        </p:spPr>
        <p:txBody>
          <a:bodyPr anchor="t" rtlCol="false" tIns="0" lIns="0" bIns="0" rIns="0">
            <a:spAutoFit/>
          </a:bodyPr>
          <a:lstStyle/>
          <a:p>
            <a:pPr algn="ctr" marL="0" indent="0" lvl="0">
              <a:lnSpc>
                <a:spcPts val="6681"/>
              </a:lnSpc>
              <a:spcBef>
                <a:spcPct val="0"/>
              </a:spcBef>
            </a:pPr>
            <a:r>
              <a:rPr lang="en-US" sz="4772">
                <a:solidFill>
                  <a:srgbClr val="000000"/>
                </a:solidFill>
                <a:latin typeface="Repo Bold Bold"/>
              </a:rPr>
              <a:t>Thư viện bên thứ 3</a:t>
            </a:r>
          </a:p>
        </p:txBody>
      </p:sp>
      <p:sp>
        <p:nvSpPr>
          <p:cNvPr name="TextBox 14" id="14"/>
          <p:cNvSpPr txBox="true"/>
          <p:nvPr/>
        </p:nvSpPr>
        <p:spPr>
          <a:xfrm rot="0">
            <a:off x="3054542" y="5758022"/>
            <a:ext cx="4091803" cy="2613908"/>
          </a:xfrm>
          <a:prstGeom prst="rect">
            <a:avLst/>
          </a:prstGeom>
        </p:spPr>
        <p:txBody>
          <a:bodyPr anchor="t" rtlCol="false" tIns="0" lIns="0" bIns="0" rIns="0">
            <a:spAutoFit/>
          </a:bodyPr>
          <a:lstStyle/>
          <a:p>
            <a:pPr algn="just">
              <a:lnSpc>
                <a:spcPts val="3451"/>
              </a:lnSpc>
            </a:pPr>
            <a:r>
              <a:rPr lang="en-US" sz="2465" spc="-24">
                <a:solidFill>
                  <a:srgbClr val="000000"/>
                </a:solidFill>
                <a:latin typeface="DM Sans"/>
              </a:rPr>
              <a:t>Axios là một thư viện HTTP mạnh mẽ và linh hoạt. Nó cung cấp hỗ trợ cho tất cả các phương thức HTTP và các tùy chọn tùy chỉnh khác nhau.</a:t>
            </a:r>
          </a:p>
        </p:txBody>
      </p:sp>
      <p:sp>
        <p:nvSpPr>
          <p:cNvPr name="TextBox 15" id="15"/>
          <p:cNvSpPr txBox="true"/>
          <p:nvPr/>
        </p:nvSpPr>
        <p:spPr>
          <a:xfrm rot="0">
            <a:off x="3054542" y="5152222"/>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Axios</a:t>
            </a:r>
          </a:p>
        </p:txBody>
      </p:sp>
      <p:sp>
        <p:nvSpPr>
          <p:cNvPr name="Freeform 16" id="16"/>
          <p:cNvSpPr/>
          <p:nvPr/>
        </p:nvSpPr>
        <p:spPr>
          <a:xfrm flipH="false" flipV="false" rot="7282648">
            <a:off x="-1792404" y="516566"/>
            <a:ext cx="5115649" cy="2818257"/>
          </a:xfrm>
          <a:custGeom>
            <a:avLst/>
            <a:gdLst/>
            <a:ahLst/>
            <a:cxnLst/>
            <a:rect r="r" b="b" t="t" l="l"/>
            <a:pathLst>
              <a:path h="2818257" w="5115649">
                <a:moveTo>
                  <a:pt x="0" y="0"/>
                </a:moveTo>
                <a:lnTo>
                  <a:pt x="5115649" y="0"/>
                </a:lnTo>
                <a:lnTo>
                  <a:pt x="5115649" y="2818257"/>
                </a:lnTo>
                <a:lnTo>
                  <a:pt x="0" y="281825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false" flipV="false" rot="0">
            <a:off x="15895616" y="8945111"/>
            <a:ext cx="2966186" cy="2885291"/>
          </a:xfrm>
          <a:custGeom>
            <a:avLst/>
            <a:gdLst/>
            <a:ahLst/>
            <a:cxnLst/>
            <a:rect r="r" b="b" t="t" l="l"/>
            <a:pathLst>
              <a:path h="2885291" w="2966186">
                <a:moveTo>
                  <a:pt x="0" y="0"/>
                </a:moveTo>
                <a:lnTo>
                  <a:pt x="2966187" y="0"/>
                </a:lnTo>
                <a:lnTo>
                  <a:pt x="2966187" y="2885290"/>
                </a:lnTo>
                <a:lnTo>
                  <a:pt x="0" y="288529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538168" y="4160970"/>
            <a:ext cx="5060685" cy="4605223"/>
          </a:xfrm>
          <a:custGeom>
            <a:avLst/>
            <a:gdLst/>
            <a:ahLst/>
            <a:cxnLst/>
            <a:rect r="r" b="b" t="t" l="l"/>
            <a:pathLst>
              <a:path h="4605223" w="5060685">
                <a:moveTo>
                  <a:pt x="0" y="0"/>
                </a:moveTo>
                <a:lnTo>
                  <a:pt x="5060684" y="0"/>
                </a:lnTo>
                <a:lnTo>
                  <a:pt x="5060684"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585250" y="5037922"/>
            <a:ext cx="8716094" cy="5689232"/>
          </a:xfrm>
          <a:custGeom>
            <a:avLst/>
            <a:gdLst/>
            <a:ahLst/>
            <a:cxnLst/>
            <a:rect r="r" b="b" t="t" l="l"/>
            <a:pathLst>
              <a:path h="5689232" w="8716094">
                <a:moveTo>
                  <a:pt x="0" y="0"/>
                </a:moveTo>
                <a:lnTo>
                  <a:pt x="8716094" y="0"/>
                </a:lnTo>
                <a:lnTo>
                  <a:pt x="8716094" y="5689232"/>
                </a:lnTo>
                <a:lnTo>
                  <a:pt x="0" y="5689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664161"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287395" y="824230"/>
            <a:ext cx="5583259" cy="2107680"/>
          </a:xfrm>
          <a:custGeom>
            <a:avLst/>
            <a:gdLst/>
            <a:ahLst/>
            <a:cxnLst/>
            <a:rect r="r" b="b" t="t" l="l"/>
            <a:pathLst>
              <a:path h="2107680" w="5583259">
                <a:moveTo>
                  <a:pt x="0" y="0"/>
                </a:moveTo>
                <a:lnTo>
                  <a:pt x="5583258" y="0"/>
                </a:lnTo>
                <a:lnTo>
                  <a:pt x="5583258" y="2107680"/>
                </a:lnTo>
                <a:lnTo>
                  <a:pt x="0" y="21076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true" rot="6708990">
            <a:off x="4183198" y="2438024"/>
            <a:ext cx="2397621" cy="1083022"/>
          </a:xfrm>
          <a:custGeom>
            <a:avLst/>
            <a:gdLst/>
            <a:ahLst/>
            <a:cxnLst/>
            <a:rect r="r" b="b" t="t" l="l"/>
            <a:pathLst>
              <a:path h="1083022" w="2397621">
                <a:moveTo>
                  <a:pt x="0" y="1083022"/>
                </a:moveTo>
                <a:lnTo>
                  <a:pt x="2397620" y="1083022"/>
                </a:lnTo>
                <a:lnTo>
                  <a:pt x="2397620" y="0"/>
                </a:lnTo>
                <a:lnTo>
                  <a:pt x="0" y="0"/>
                </a:lnTo>
                <a:lnTo>
                  <a:pt x="0" y="108302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3359891" y="4669478"/>
            <a:ext cx="458590" cy="589513"/>
          </a:xfrm>
          <a:custGeom>
            <a:avLst/>
            <a:gdLst/>
            <a:ahLst/>
            <a:cxnLst/>
            <a:rect r="r" b="b" t="t" l="l"/>
            <a:pathLst>
              <a:path h="589513" w="458590">
                <a:moveTo>
                  <a:pt x="0" y="0"/>
                </a:moveTo>
                <a:lnTo>
                  <a:pt x="458590" y="0"/>
                </a:lnTo>
                <a:lnTo>
                  <a:pt x="458590" y="589513"/>
                </a:lnTo>
                <a:lnTo>
                  <a:pt x="0" y="58951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8446158">
            <a:off x="10795610" y="3232005"/>
            <a:ext cx="1535076" cy="874027"/>
          </a:xfrm>
          <a:custGeom>
            <a:avLst/>
            <a:gdLst/>
            <a:ahLst/>
            <a:cxnLst/>
            <a:rect r="r" b="b" t="t" l="l"/>
            <a:pathLst>
              <a:path h="874027" w="1535076">
                <a:moveTo>
                  <a:pt x="0" y="0"/>
                </a:moveTo>
                <a:lnTo>
                  <a:pt x="1535077" y="0"/>
                </a:lnTo>
                <a:lnTo>
                  <a:pt x="1535077" y="874027"/>
                </a:lnTo>
                <a:lnTo>
                  <a:pt x="0" y="87402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10142724" y="5449491"/>
            <a:ext cx="4077083" cy="2502148"/>
          </a:xfrm>
          <a:prstGeom prst="rect">
            <a:avLst/>
          </a:prstGeom>
        </p:spPr>
        <p:txBody>
          <a:bodyPr anchor="t" rtlCol="false" tIns="0" lIns="0" bIns="0" rIns="0">
            <a:spAutoFit/>
          </a:bodyPr>
          <a:lstStyle/>
          <a:p>
            <a:pPr algn="just" marL="0" indent="0" lvl="0">
              <a:lnSpc>
                <a:spcPts val="3311"/>
              </a:lnSpc>
              <a:spcBef>
                <a:spcPct val="0"/>
              </a:spcBef>
            </a:pPr>
            <a:r>
              <a:rPr lang="en-US" sz="2365" spc="-23">
                <a:solidFill>
                  <a:srgbClr val="000000"/>
                </a:solidFill>
                <a:latin typeface="DM Sans"/>
              </a:rPr>
              <a:t>useState() là một hook có thể được sử dụng để lưu trữ trạng thái của ứng dụng. Bạn có thể sử dụng useState() để lưu trữ kết quả của yêu cầu API.</a:t>
            </a:r>
          </a:p>
        </p:txBody>
      </p:sp>
      <p:sp>
        <p:nvSpPr>
          <p:cNvPr name="TextBox 11" id="11"/>
          <p:cNvSpPr txBox="true"/>
          <p:nvPr/>
        </p:nvSpPr>
        <p:spPr>
          <a:xfrm rot="0">
            <a:off x="10123674" y="4795523"/>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useState</a:t>
            </a:r>
          </a:p>
        </p:txBody>
      </p:sp>
      <p:sp>
        <p:nvSpPr>
          <p:cNvPr name="TextBox 12" id="12"/>
          <p:cNvSpPr txBox="true"/>
          <p:nvPr/>
        </p:nvSpPr>
        <p:spPr>
          <a:xfrm rot="0">
            <a:off x="6865427" y="1003578"/>
            <a:ext cx="4427193" cy="1653734"/>
          </a:xfrm>
          <a:prstGeom prst="rect">
            <a:avLst/>
          </a:prstGeom>
        </p:spPr>
        <p:txBody>
          <a:bodyPr anchor="t" rtlCol="false" tIns="0" lIns="0" bIns="0" rIns="0">
            <a:spAutoFit/>
          </a:bodyPr>
          <a:lstStyle/>
          <a:p>
            <a:pPr algn="ctr" marL="0" indent="0" lvl="0">
              <a:lnSpc>
                <a:spcPts val="6681"/>
              </a:lnSpc>
              <a:spcBef>
                <a:spcPct val="0"/>
              </a:spcBef>
            </a:pPr>
            <a:r>
              <a:rPr lang="en-US" sz="4772">
                <a:solidFill>
                  <a:srgbClr val="000000"/>
                </a:solidFill>
                <a:latin typeface="Repo Bold Bold"/>
              </a:rPr>
              <a:t>Sử dụng hook React</a:t>
            </a:r>
          </a:p>
        </p:txBody>
      </p:sp>
      <p:sp>
        <p:nvSpPr>
          <p:cNvPr name="TextBox 13" id="13"/>
          <p:cNvSpPr txBox="true"/>
          <p:nvPr/>
        </p:nvSpPr>
        <p:spPr>
          <a:xfrm rot="0">
            <a:off x="3054542" y="5171210"/>
            <a:ext cx="4091803" cy="3340348"/>
          </a:xfrm>
          <a:prstGeom prst="rect">
            <a:avLst/>
          </a:prstGeom>
        </p:spPr>
        <p:txBody>
          <a:bodyPr anchor="t" rtlCol="false" tIns="0" lIns="0" bIns="0" rIns="0">
            <a:spAutoFit/>
          </a:bodyPr>
          <a:lstStyle/>
          <a:p>
            <a:pPr algn="just">
              <a:lnSpc>
                <a:spcPts val="3311"/>
              </a:lnSpc>
            </a:pPr>
            <a:r>
              <a:rPr lang="en-US" sz="2365" spc="-23">
                <a:solidFill>
                  <a:srgbClr val="000000"/>
                </a:solidFill>
                <a:latin typeface="DM Sans"/>
              </a:rPr>
              <a:t>useEffect() là một hook có thể được sử dụng để thực hiện các tác vụ khi trạng thái của ứng dụng thay đổi. Bạn có thể sử dụng useEffect() để thực hiện yêu cầu API khi trạng thái của ứng dụng thay đổi.</a:t>
            </a:r>
          </a:p>
        </p:txBody>
      </p:sp>
      <p:sp>
        <p:nvSpPr>
          <p:cNvPr name="TextBox 14" id="14"/>
          <p:cNvSpPr txBox="true"/>
          <p:nvPr/>
        </p:nvSpPr>
        <p:spPr>
          <a:xfrm rot="0">
            <a:off x="3054542" y="4726854"/>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useEffect</a:t>
            </a:r>
          </a:p>
        </p:txBody>
      </p:sp>
      <p:sp>
        <p:nvSpPr>
          <p:cNvPr name="Freeform 15" id="15"/>
          <p:cNvSpPr/>
          <p:nvPr/>
        </p:nvSpPr>
        <p:spPr>
          <a:xfrm flipH="false" flipV="false" rot="7282648">
            <a:off x="-1792404" y="516566"/>
            <a:ext cx="5115649" cy="2818257"/>
          </a:xfrm>
          <a:custGeom>
            <a:avLst/>
            <a:gdLst/>
            <a:ahLst/>
            <a:cxnLst/>
            <a:rect r="r" b="b" t="t" l="l"/>
            <a:pathLst>
              <a:path h="2818257" w="5115649">
                <a:moveTo>
                  <a:pt x="0" y="0"/>
                </a:moveTo>
                <a:lnTo>
                  <a:pt x="5115649" y="0"/>
                </a:lnTo>
                <a:lnTo>
                  <a:pt x="5115649" y="2818257"/>
                </a:lnTo>
                <a:lnTo>
                  <a:pt x="0" y="281825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15895616" y="8945111"/>
            <a:ext cx="2966186" cy="2885291"/>
          </a:xfrm>
          <a:custGeom>
            <a:avLst/>
            <a:gdLst/>
            <a:ahLst/>
            <a:cxnLst/>
            <a:rect r="r" b="b" t="t" l="l"/>
            <a:pathLst>
              <a:path h="2885291" w="2966186">
                <a:moveTo>
                  <a:pt x="0" y="0"/>
                </a:moveTo>
                <a:lnTo>
                  <a:pt x="2966187" y="0"/>
                </a:lnTo>
                <a:lnTo>
                  <a:pt x="2966187" y="2885290"/>
                </a:lnTo>
                <a:lnTo>
                  <a:pt x="0" y="288529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88931" y="793599"/>
            <a:ext cx="15135090" cy="9345918"/>
          </a:xfrm>
          <a:custGeom>
            <a:avLst/>
            <a:gdLst/>
            <a:ahLst/>
            <a:cxnLst/>
            <a:rect r="r" b="b" t="t" l="l"/>
            <a:pathLst>
              <a:path h="9345918" w="15135090">
                <a:moveTo>
                  <a:pt x="0" y="0"/>
                </a:moveTo>
                <a:lnTo>
                  <a:pt x="15135089" y="0"/>
                </a:lnTo>
                <a:lnTo>
                  <a:pt x="15135089" y="9345918"/>
                </a:lnTo>
                <a:lnTo>
                  <a:pt x="0" y="93459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105706" y="4355844"/>
            <a:ext cx="12076588" cy="547370"/>
          </a:xfrm>
          <a:prstGeom prst="rect">
            <a:avLst/>
          </a:prstGeom>
        </p:spPr>
        <p:txBody>
          <a:bodyPr anchor="t" rtlCol="false" tIns="0" lIns="0" bIns="0" rIns="0">
            <a:spAutoFit/>
          </a:bodyPr>
          <a:lstStyle/>
          <a:p>
            <a:pPr algn="just" marL="0" indent="0" lvl="0">
              <a:lnSpc>
                <a:spcPts val="4480"/>
              </a:lnSpc>
              <a:spcBef>
                <a:spcPct val="0"/>
              </a:spcBef>
            </a:pPr>
            <a:r>
              <a:rPr lang="en-US" sz="3200" spc="-32">
                <a:solidFill>
                  <a:srgbClr val="000000"/>
                </a:solidFill>
                <a:latin typeface="DM Sans"/>
              </a:rPr>
              <a:t>Sử dụng useState để lưu data và setData khi có sự thay đổi.</a:t>
            </a:r>
          </a:p>
        </p:txBody>
      </p:sp>
      <p:sp>
        <p:nvSpPr>
          <p:cNvPr name="TextBox 8" id="8"/>
          <p:cNvSpPr txBox="true"/>
          <p:nvPr/>
        </p:nvSpPr>
        <p:spPr>
          <a:xfrm rot="0">
            <a:off x="3105706" y="5239889"/>
            <a:ext cx="12076588" cy="1671320"/>
          </a:xfrm>
          <a:prstGeom prst="rect">
            <a:avLst/>
          </a:prstGeom>
        </p:spPr>
        <p:txBody>
          <a:bodyPr anchor="t" rtlCol="false" tIns="0" lIns="0" bIns="0" rIns="0">
            <a:spAutoFit/>
          </a:bodyPr>
          <a:lstStyle/>
          <a:p>
            <a:pPr algn="just" marL="0" indent="0" lvl="0">
              <a:lnSpc>
                <a:spcPts val="4480"/>
              </a:lnSpc>
              <a:spcBef>
                <a:spcPct val="0"/>
              </a:spcBef>
            </a:pPr>
            <a:r>
              <a:rPr lang="en-US" sz="3200" spc="-32">
                <a:solidFill>
                  <a:srgbClr val="000000"/>
                </a:solidFill>
                <a:latin typeface="DM Sans"/>
              </a:rPr>
              <a:t>Hook useEffect() được sử dụng trong call API để thực hiện các tác vụ sau khi component được render lần đầu tiên hoặc khi một số trạng thái hoặc prop thay đổi.</a:t>
            </a:r>
          </a:p>
        </p:txBody>
      </p:sp>
      <p:sp>
        <p:nvSpPr>
          <p:cNvPr name="TextBox 9" id="9"/>
          <p:cNvSpPr txBox="true"/>
          <p:nvPr/>
        </p:nvSpPr>
        <p:spPr>
          <a:xfrm rot="0">
            <a:off x="3105706" y="7151793"/>
            <a:ext cx="12076588" cy="547370"/>
          </a:xfrm>
          <a:prstGeom prst="rect">
            <a:avLst/>
          </a:prstGeom>
        </p:spPr>
        <p:txBody>
          <a:bodyPr anchor="t" rtlCol="false" tIns="0" lIns="0" bIns="0" rIns="0">
            <a:spAutoFit/>
          </a:bodyPr>
          <a:lstStyle/>
          <a:p>
            <a:pPr algn="just" marL="0" indent="0" lvl="0">
              <a:lnSpc>
                <a:spcPts val="4480"/>
              </a:lnSpc>
              <a:spcBef>
                <a:spcPct val="0"/>
              </a:spcBef>
            </a:pPr>
            <a:r>
              <a:rPr lang="en-US" sz="3200" spc="-32">
                <a:solidFill>
                  <a:srgbClr val="000000"/>
                </a:solidFill>
                <a:latin typeface="DM Sans"/>
              </a:rPr>
              <a:t>Sử dụng Axios để get Data từ API .</a:t>
            </a:r>
          </a:p>
        </p:txBody>
      </p:sp>
      <p:sp>
        <p:nvSpPr>
          <p:cNvPr name="TextBox 10" id="10"/>
          <p:cNvSpPr txBox="true"/>
          <p:nvPr/>
        </p:nvSpPr>
        <p:spPr>
          <a:xfrm rot="0">
            <a:off x="3105706" y="7973048"/>
            <a:ext cx="12076588" cy="547370"/>
          </a:xfrm>
          <a:prstGeom prst="rect">
            <a:avLst/>
          </a:prstGeom>
        </p:spPr>
        <p:txBody>
          <a:bodyPr anchor="t" rtlCol="false" tIns="0" lIns="0" bIns="0" rIns="0">
            <a:spAutoFit/>
          </a:bodyPr>
          <a:lstStyle/>
          <a:p>
            <a:pPr algn="just" marL="0" indent="0" lvl="0">
              <a:lnSpc>
                <a:spcPts val="4480"/>
              </a:lnSpc>
              <a:spcBef>
                <a:spcPct val="0"/>
              </a:spcBef>
            </a:pPr>
            <a:r>
              <a:rPr lang="en-US" sz="3200" spc="-32">
                <a:solidFill>
                  <a:srgbClr val="000000"/>
                </a:solidFill>
                <a:latin typeface="DM Sans"/>
              </a:rPr>
              <a:t>Sau đó dùng hàm map() để render ra dữ liệu.</a:t>
            </a:r>
          </a:p>
        </p:txBody>
      </p:sp>
      <p:sp>
        <p:nvSpPr>
          <p:cNvPr name="TextBox 11" id="11"/>
          <p:cNvSpPr txBox="true"/>
          <p:nvPr/>
        </p:nvSpPr>
        <p:spPr>
          <a:xfrm rot="0">
            <a:off x="2153582" y="2485334"/>
            <a:ext cx="13028712" cy="125349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00000"/>
                </a:solidFill>
                <a:latin typeface="Repo Bold Bold"/>
              </a:rPr>
              <a:t>Call API render ra Playlist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382467" y="542327"/>
            <a:ext cx="13523066" cy="9202345"/>
          </a:xfrm>
          <a:custGeom>
            <a:avLst/>
            <a:gdLst/>
            <a:ahLst/>
            <a:cxnLst/>
            <a:rect r="r" b="b" t="t" l="l"/>
            <a:pathLst>
              <a:path h="9202345" w="13523066">
                <a:moveTo>
                  <a:pt x="0" y="0"/>
                </a:moveTo>
                <a:lnTo>
                  <a:pt x="13523066" y="0"/>
                </a:lnTo>
                <a:lnTo>
                  <a:pt x="13523066" y="9202346"/>
                </a:lnTo>
                <a:lnTo>
                  <a:pt x="0" y="9202346"/>
                </a:lnTo>
                <a:lnTo>
                  <a:pt x="0" y="0"/>
                </a:lnTo>
                <a:close/>
              </a:path>
            </a:pathLst>
          </a:custGeom>
          <a:blipFill>
            <a:blip r:embed="rId9"/>
            <a:stretch>
              <a:fillRect l="0" t="-7520" r="0" b="-752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28700" y="1304280"/>
            <a:ext cx="16712937" cy="8159367"/>
          </a:xfrm>
          <a:custGeom>
            <a:avLst/>
            <a:gdLst/>
            <a:ahLst/>
            <a:cxnLst/>
            <a:rect r="r" b="b" t="t" l="l"/>
            <a:pathLst>
              <a:path h="8159367" w="16712937">
                <a:moveTo>
                  <a:pt x="0" y="0"/>
                </a:moveTo>
                <a:lnTo>
                  <a:pt x="16712937" y="0"/>
                </a:lnTo>
                <a:lnTo>
                  <a:pt x="16712937" y="8159367"/>
                </a:lnTo>
                <a:lnTo>
                  <a:pt x="0" y="8159367"/>
                </a:lnTo>
                <a:lnTo>
                  <a:pt x="0" y="0"/>
                </a:lnTo>
                <a:close/>
              </a:path>
            </a:pathLst>
          </a:custGeom>
          <a:blipFill>
            <a:blip r:embed="rId9"/>
            <a:stretch>
              <a:fillRect l="-3131" t="0" r="-3131"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376344" y="348969"/>
            <a:ext cx="4886452" cy="1435663"/>
            <a:chOff x="0" y="0"/>
            <a:chExt cx="2224962" cy="653705"/>
          </a:xfrm>
        </p:grpSpPr>
        <p:sp>
          <p:nvSpPr>
            <p:cNvPr name="Freeform 7" id="7"/>
            <p:cNvSpPr/>
            <p:nvPr/>
          </p:nvSpPr>
          <p:spPr>
            <a:xfrm flipH="false" flipV="false" rot="0">
              <a:off x="0" y="0"/>
              <a:ext cx="2224962" cy="653705"/>
            </a:xfrm>
            <a:custGeom>
              <a:avLst/>
              <a:gdLst/>
              <a:ahLst/>
              <a:cxnLst/>
              <a:rect r="r" b="b" t="t" l="l"/>
              <a:pathLst>
                <a:path h="653705" w="2224962">
                  <a:moveTo>
                    <a:pt x="53868" y="0"/>
                  </a:moveTo>
                  <a:lnTo>
                    <a:pt x="2171094" y="0"/>
                  </a:lnTo>
                  <a:cubicBezTo>
                    <a:pt x="2200845" y="0"/>
                    <a:pt x="2224962" y="24118"/>
                    <a:pt x="2224962" y="53868"/>
                  </a:cubicBezTo>
                  <a:lnTo>
                    <a:pt x="2224962" y="599836"/>
                  </a:lnTo>
                  <a:cubicBezTo>
                    <a:pt x="2224962" y="629587"/>
                    <a:pt x="2200845" y="653705"/>
                    <a:pt x="2171094" y="653705"/>
                  </a:cubicBezTo>
                  <a:lnTo>
                    <a:pt x="53868" y="653705"/>
                  </a:lnTo>
                  <a:cubicBezTo>
                    <a:pt x="24118" y="653705"/>
                    <a:pt x="0" y="629587"/>
                    <a:pt x="0" y="599836"/>
                  </a:cubicBezTo>
                  <a:lnTo>
                    <a:pt x="0" y="53868"/>
                  </a:lnTo>
                  <a:cubicBezTo>
                    <a:pt x="0" y="24118"/>
                    <a:pt x="24118" y="0"/>
                    <a:pt x="53868" y="0"/>
                  </a:cubicBezTo>
                  <a:close/>
                </a:path>
              </a:pathLst>
            </a:custGeom>
            <a:solidFill>
              <a:srgbClr val="FFFEF7"/>
            </a:solidFill>
            <a:ln w="47625" cap="rnd">
              <a:solidFill>
                <a:srgbClr val="000000"/>
              </a:solidFill>
              <a:prstDash val="solid"/>
              <a:round/>
            </a:ln>
          </p:spPr>
        </p:sp>
        <p:sp>
          <p:nvSpPr>
            <p:cNvPr name="TextBox 8" id="8"/>
            <p:cNvSpPr txBox="true"/>
            <p:nvPr/>
          </p:nvSpPr>
          <p:spPr>
            <a:xfrm>
              <a:off x="0" y="-123825"/>
              <a:ext cx="2224962" cy="777530"/>
            </a:xfrm>
            <a:prstGeom prst="rect">
              <a:avLst/>
            </a:prstGeom>
          </p:spPr>
          <p:txBody>
            <a:bodyPr anchor="ctr" rtlCol="false" tIns="0" lIns="0" bIns="0" rIns="0"/>
            <a:lstStyle/>
            <a:p>
              <a:pPr algn="ctr" marL="0" indent="0" lvl="0">
                <a:lnSpc>
                  <a:spcPts val="7419"/>
                </a:lnSpc>
                <a:spcBef>
                  <a:spcPct val="0"/>
                </a:spcBef>
              </a:pPr>
              <a:r>
                <a:rPr lang="en-US" sz="5299">
                  <a:solidFill>
                    <a:srgbClr val="000000"/>
                  </a:solidFill>
                  <a:latin typeface="Repo Bold"/>
                </a:rPr>
                <a:t>Login Form</a:t>
              </a:r>
            </a:p>
          </p:txBody>
        </p:sp>
      </p:grpSp>
      <p:sp>
        <p:nvSpPr>
          <p:cNvPr name="Freeform 9" id="9"/>
          <p:cNvSpPr/>
          <p:nvPr/>
        </p:nvSpPr>
        <p:spPr>
          <a:xfrm flipH="false" flipV="false" rot="0">
            <a:off x="1376344" y="1498508"/>
            <a:ext cx="15535312" cy="7965139"/>
          </a:xfrm>
          <a:custGeom>
            <a:avLst/>
            <a:gdLst/>
            <a:ahLst/>
            <a:cxnLst/>
            <a:rect r="r" b="b" t="t" l="l"/>
            <a:pathLst>
              <a:path h="7965139" w="15535312">
                <a:moveTo>
                  <a:pt x="0" y="0"/>
                </a:moveTo>
                <a:lnTo>
                  <a:pt x="15535312" y="0"/>
                </a:lnTo>
                <a:lnTo>
                  <a:pt x="15535312" y="7965139"/>
                </a:lnTo>
                <a:lnTo>
                  <a:pt x="0" y="7965139"/>
                </a:lnTo>
                <a:lnTo>
                  <a:pt x="0" y="0"/>
                </a:lnTo>
                <a:close/>
              </a:path>
            </a:pathLst>
          </a:custGeom>
          <a:blipFill>
            <a:blip r:embed="rId9"/>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783961" y="734588"/>
            <a:ext cx="14820888" cy="9151898"/>
          </a:xfrm>
          <a:custGeom>
            <a:avLst/>
            <a:gdLst/>
            <a:ahLst/>
            <a:cxnLst/>
            <a:rect r="r" b="b" t="t" l="l"/>
            <a:pathLst>
              <a:path h="9151898" w="14820888">
                <a:moveTo>
                  <a:pt x="0" y="0"/>
                </a:moveTo>
                <a:lnTo>
                  <a:pt x="14820888" y="0"/>
                </a:lnTo>
                <a:lnTo>
                  <a:pt x="14820888" y="9151898"/>
                </a:lnTo>
                <a:lnTo>
                  <a:pt x="0" y="91518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2403051" y="1914347"/>
            <a:ext cx="13582707" cy="7589305"/>
          </a:xfrm>
          <a:prstGeom prst="rect">
            <a:avLst/>
          </a:prstGeom>
        </p:spPr>
        <p:txBody>
          <a:bodyPr anchor="t" rtlCol="false" tIns="0" lIns="0" bIns="0" rIns="0">
            <a:spAutoFit/>
          </a:bodyPr>
          <a:lstStyle/>
          <a:p>
            <a:pPr algn="just">
              <a:lnSpc>
                <a:spcPts val="4316"/>
              </a:lnSpc>
            </a:pPr>
            <a:r>
              <a:rPr lang="en-US" sz="3083" spc="-30">
                <a:solidFill>
                  <a:srgbClr val="000000"/>
                </a:solidFill>
                <a:latin typeface="DM Sans Bold"/>
              </a:rPr>
              <a:t>Cấu trúc thành phần</a:t>
            </a:r>
          </a:p>
          <a:p>
            <a:pPr algn="just" marL="665722" indent="-332861" lvl="1">
              <a:lnSpc>
                <a:spcPts val="4316"/>
              </a:lnSpc>
              <a:buFont typeface="Arial"/>
              <a:buChar char="•"/>
            </a:pPr>
            <a:r>
              <a:rPr lang="en-US" sz="3083" spc="-30">
                <a:solidFill>
                  <a:srgbClr val="000000"/>
                </a:solidFill>
                <a:latin typeface="DM Sans"/>
              </a:rPr>
              <a:t>LoginForm component: Một thành phần React chức năng có khả năng xử lý chức năng đăng nhập của người dùng</a:t>
            </a:r>
          </a:p>
          <a:p>
            <a:pPr algn="just">
              <a:lnSpc>
                <a:spcPts val="4316"/>
              </a:lnSpc>
            </a:pPr>
            <a:r>
              <a:rPr lang="en-US" sz="3083" spc="-30">
                <a:solidFill>
                  <a:srgbClr val="000000"/>
                </a:solidFill>
                <a:latin typeface="DM Sans Bold"/>
              </a:rPr>
              <a:t>Trạng thái vầ cách xử lý:</a:t>
            </a:r>
          </a:p>
          <a:p>
            <a:pPr algn="just" marL="665722" indent="-332861" lvl="1">
              <a:lnSpc>
                <a:spcPts val="4316"/>
              </a:lnSpc>
              <a:buFont typeface="Arial"/>
              <a:buChar char="•"/>
            </a:pPr>
            <a:r>
              <a:rPr lang="en-US" sz="3083" spc="-30">
                <a:solidFill>
                  <a:srgbClr val="000000"/>
                </a:solidFill>
                <a:latin typeface="DM Sans"/>
              </a:rPr>
              <a:t>password state: Quản lý giá trị mật khẩu do người dùng nhập, được khởi tạo dưới dạng chuỗi trống.</a:t>
            </a:r>
          </a:p>
          <a:p>
            <a:pPr algn="just" marL="665722" indent="-332861" lvl="1">
              <a:lnSpc>
                <a:spcPts val="4316"/>
              </a:lnSpc>
              <a:buFont typeface="Arial"/>
              <a:buChar char="•"/>
            </a:pPr>
            <a:r>
              <a:rPr lang="en-US" sz="3083" spc="-30">
                <a:solidFill>
                  <a:srgbClr val="000000"/>
                </a:solidFill>
                <a:latin typeface="DM Sans"/>
              </a:rPr>
              <a:t>handleChange function: Cập nhật trạng thái mật khẩu khi trường mật khẩu thay đổi.</a:t>
            </a:r>
          </a:p>
          <a:p>
            <a:pPr algn="just" marL="665722" indent="-332861" lvl="1">
              <a:lnSpc>
                <a:spcPts val="4316"/>
              </a:lnSpc>
              <a:buFont typeface="Arial"/>
              <a:buChar char="•"/>
            </a:pPr>
            <a:r>
              <a:rPr lang="en-US" sz="3083" spc="-30">
                <a:solidFill>
                  <a:srgbClr val="000000"/>
                </a:solidFill>
                <a:latin typeface="DM Sans"/>
              </a:rPr>
              <a:t>useEffect hook: Theo dõi trạng thái mật khẩu và cảnh báo lỗi nếu độ dài mật khẩu vượt quá 8 ký tự.</a:t>
            </a:r>
          </a:p>
          <a:p>
            <a:pPr algn="just">
              <a:lnSpc>
                <a:spcPts val="4316"/>
              </a:lnSpc>
            </a:pPr>
            <a:r>
              <a:rPr lang="en-US" sz="3083" spc="-30">
                <a:solidFill>
                  <a:srgbClr val="000000"/>
                </a:solidFill>
                <a:latin typeface="DM Sans Bold"/>
              </a:rPr>
              <a:t>Xử lý biểu mẫu:</a:t>
            </a:r>
          </a:p>
          <a:p>
            <a:pPr algn="just" marL="665722" indent="-332861" lvl="1">
              <a:lnSpc>
                <a:spcPts val="4316"/>
              </a:lnSpc>
              <a:buFont typeface="Arial"/>
              <a:buChar char="•"/>
            </a:pPr>
            <a:r>
              <a:rPr lang="en-US" sz="3083" spc="-30">
                <a:solidFill>
                  <a:srgbClr val="000000"/>
                </a:solidFill>
                <a:latin typeface="DM Sans"/>
              </a:rPr>
              <a:t>handleSubmit, errors: được sử dụng để xác thực và gửi biểu mẫu.</a:t>
            </a:r>
          </a:p>
          <a:p>
            <a:pPr algn="just" marL="665722" indent="-332861" lvl="1">
              <a:lnSpc>
                <a:spcPts val="4316"/>
              </a:lnSpc>
              <a:buFont typeface="Arial"/>
              <a:buChar char="•"/>
            </a:pPr>
            <a:r>
              <a:rPr lang="en-US" sz="3083" spc="-30">
                <a:solidFill>
                  <a:srgbClr val="000000"/>
                </a:solidFill>
                <a:latin typeface="DM Sans"/>
              </a:rPr>
              <a:t>yupResolver(schema): Đề xuất tích hợp với Yup để xác thực </a:t>
            </a:r>
          </a:p>
          <a:p>
            <a:pPr algn="just">
              <a:lnSpc>
                <a:spcPts val="4316"/>
              </a:lnSpc>
              <a:spcBef>
                <a:spcPct val="0"/>
              </a:spcBef>
            </a:pPr>
          </a:p>
        </p:txBody>
      </p:sp>
      <p:sp>
        <p:nvSpPr>
          <p:cNvPr name="Freeform 8" id="8"/>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376344" y="348969"/>
            <a:ext cx="4886452" cy="1435663"/>
            <a:chOff x="0" y="0"/>
            <a:chExt cx="2224962" cy="653705"/>
          </a:xfrm>
        </p:grpSpPr>
        <p:sp>
          <p:nvSpPr>
            <p:cNvPr name="Freeform 7" id="7"/>
            <p:cNvSpPr/>
            <p:nvPr/>
          </p:nvSpPr>
          <p:spPr>
            <a:xfrm flipH="false" flipV="false" rot="0">
              <a:off x="0" y="0"/>
              <a:ext cx="2224962" cy="653705"/>
            </a:xfrm>
            <a:custGeom>
              <a:avLst/>
              <a:gdLst/>
              <a:ahLst/>
              <a:cxnLst/>
              <a:rect r="r" b="b" t="t" l="l"/>
              <a:pathLst>
                <a:path h="653705" w="2224962">
                  <a:moveTo>
                    <a:pt x="53868" y="0"/>
                  </a:moveTo>
                  <a:lnTo>
                    <a:pt x="2171094" y="0"/>
                  </a:lnTo>
                  <a:cubicBezTo>
                    <a:pt x="2200845" y="0"/>
                    <a:pt x="2224962" y="24118"/>
                    <a:pt x="2224962" y="53868"/>
                  </a:cubicBezTo>
                  <a:lnTo>
                    <a:pt x="2224962" y="599836"/>
                  </a:lnTo>
                  <a:cubicBezTo>
                    <a:pt x="2224962" y="629587"/>
                    <a:pt x="2200845" y="653705"/>
                    <a:pt x="2171094" y="653705"/>
                  </a:cubicBezTo>
                  <a:lnTo>
                    <a:pt x="53868" y="653705"/>
                  </a:lnTo>
                  <a:cubicBezTo>
                    <a:pt x="24118" y="653705"/>
                    <a:pt x="0" y="629587"/>
                    <a:pt x="0" y="599836"/>
                  </a:cubicBezTo>
                  <a:lnTo>
                    <a:pt x="0" y="53868"/>
                  </a:lnTo>
                  <a:cubicBezTo>
                    <a:pt x="0" y="24118"/>
                    <a:pt x="24118" y="0"/>
                    <a:pt x="53868" y="0"/>
                  </a:cubicBezTo>
                  <a:close/>
                </a:path>
              </a:pathLst>
            </a:custGeom>
            <a:solidFill>
              <a:srgbClr val="FFFEF7"/>
            </a:solidFill>
            <a:ln w="47625" cap="rnd">
              <a:solidFill>
                <a:srgbClr val="000000"/>
              </a:solidFill>
              <a:prstDash val="solid"/>
              <a:round/>
            </a:ln>
          </p:spPr>
        </p:sp>
        <p:sp>
          <p:nvSpPr>
            <p:cNvPr name="TextBox 8" id="8"/>
            <p:cNvSpPr txBox="true"/>
            <p:nvPr/>
          </p:nvSpPr>
          <p:spPr>
            <a:xfrm>
              <a:off x="0" y="-123825"/>
              <a:ext cx="2224962" cy="777530"/>
            </a:xfrm>
            <a:prstGeom prst="rect">
              <a:avLst/>
            </a:prstGeom>
          </p:spPr>
          <p:txBody>
            <a:bodyPr anchor="ctr" rtlCol="false" tIns="0" lIns="0" bIns="0" rIns="0"/>
            <a:lstStyle/>
            <a:p>
              <a:pPr algn="ctr" marL="0" indent="0" lvl="0">
                <a:lnSpc>
                  <a:spcPts val="7419"/>
                </a:lnSpc>
                <a:spcBef>
                  <a:spcPct val="0"/>
                </a:spcBef>
              </a:pPr>
              <a:r>
                <a:rPr lang="en-US" sz="5299">
                  <a:solidFill>
                    <a:srgbClr val="000000"/>
                  </a:solidFill>
                  <a:latin typeface="Repo Bold"/>
                </a:rPr>
                <a:t>Login Form</a:t>
              </a:r>
            </a:p>
          </p:txBody>
        </p:sp>
      </p:grpSp>
      <p:sp>
        <p:nvSpPr>
          <p:cNvPr name="Freeform 9" id="9"/>
          <p:cNvSpPr/>
          <p:nvPr/>
        </p:nvSpPr>
        <p:spPr>
          <a:xfrm flipH="false" flipV="false" rot="0">
            <a:off x="1376344" y="1531707"/>
            <a:ext cx="15673376" cy="6859594"/>
          </a:xfrm>
          <a:custGeom>
            <a:avLst/>
            <a:gdLst/>
            <a:ahLst/>
            <a:cxnLst/>
            <a:rect r="r" b="b" t="t" l="l"/>
            <a:pathLst>
              <a:path h="6859594" w="15673376">
                <a:moveTo>
                  <a:pt x="0" y="0"/>
                </a:moveTo>
                <a:lnTo>
                  <a:pt x="15673376" y="0"/>
                </a:lnTo>
                <a:lnTo>
                  <a:pt x="15673376" y="6859594"/>
                </a:lnTo>
                <a:lnTo>
                  <a:pt x="0" y="6859594"/>
                </a:lnTo>
                <a:lnTo>
                  <a:pt x="0" y="0"/>
                </a:lnTo>
                <a:close/>
              </a:path>
            </a:pathLst>
          </a:custGeom>
          <a:blipFill>
            <a:blip r:embed="rId9"/>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783961" y="734588"/>
            <a:ext cx="14820888" cy="9151898"/>
          </a:xfrm>
          <a:custGeom>
            <a:avLst/>
            <a:gdLst/>
            <a:ahLst/>
            <a:cxnLst/>
            <a:rect r="r" b="b" t="t" l="l"/>
            <a:pathLst>
              <a:path h="9151898" w="14820888">
                <a:moveTo>
                  <a:pt x="0" y="0"/>
                </a:moveTo>
                <a:lnTo>
                  <a:pt x="14820888" y="0"/>
                </a:lnTo>
                <a:lnTo>
                  <a:pt x="14820888" y="9151898"/>
                </a:lnTo>
                <a:lnTo>
                  <a:pt x="0" y="91518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2324071" y="2368590"/>
            <a:ext cx="13582707" cy="4781335"/>
          </a:xfrm>
          <a:prstGeom prst="rect">
            <a:avLst/>
          </a:prstGeom>
        </p:spPr>
        <p:txBody>
          <a:bodyPr anchor="t" rtlCol="false" tIns="0" lIns="0" bIns="0" rIns="0">
            <a:spAutoFit/>
          </a:bodyPr>
          <a:lstStyle/>
          <a:p>
            <a:pPr algn="just" marL="730491" indent="-365245" lvl="1">
              <a:lnSpc>
                <a:spcPts val="4736"/>
              </a:lnSpc>
              <a:buFont typeface="Arial"/>
              <a:buChar char="•"/>
            </a:pPr>
            <a:r>
              <a:rPr lang="en-US" sz="3383" spc="-33">
                <a:solidFill>
                  <a:srgbClr val="000000"/>
                </a:solidFill>
                <a:latin typeface="DM Sans"/>
              </a:rPr>
              <a:t>Hàm onSubmit: Xử lý việc gửi biểu mẫu bằng Axios để gửi yêu cầu POST tới API đăng nhập. </a:t>
            </a:r>
          </a:p>
          <a:p>
            <a:pPr algn="just" marL="730491" indent="-365245" lvl="1">
              <a:lnSpc>
                <a:spcPts val="4736"/>
              </a:lnSpc>
              <a:buFont typeface="Arial"/>
              <a:buChar char="•"/>
            </a:pPr>
            <a:r>
              <a:rPr lang="en-US" sz="3383" spc="-33">
                <a:solidFill>
                  <a:srgbClr val="000000"/>
                </a:solidFill>
                <a:latin typeface="DM Sans"/>
              </a:rPr>
              <a:t>axios.post: Gửi yêu cầu POST có dữ liệu được cung cấp tới URL được chỉ định. </a:t>
            </a:r>
          </a:p>
          <a:p>
            <a:pPr algn="just" marL="730491" indent="-365245" lvl="1">
              <a:lnSpc>
                <a:spcPts val="4736"/>
              </a:lnSpc>
              <a:buFont typeface="Arial"/>
              <a:buChar char="•"/>
            </a:pPr>
            <a:r>
              <a:rPr lang="en-US" sz="3383" spc="-33">
                <a:solidFill>
                  <a:srgbClr val="000000"/>
                </a:solidFill>
                <a:latin typeface="DM Sans"/>
              </a:rPr>
              <a:t>.then: Xử lý phản hồi thành công: </a:t>
            </a:r>
          </a:p>
          <a:p>
            <a:pPr algn="just">
              <a:lnSpc>
                <a:spcPts val="4736"/>
              </a:lnSpc>
            </a:pPr>
            <a:r>
              <a:rPr lang="en-US" sz="3383" spc="-33">
                <a:solidFill>
                  <a:srgbClr val="000000"/>
                </a:solidFill>
                <a:latin typeface="DM Sans"/>
              </a:rPr>
              <a:t>         + </a:t>
            </a:r>
            <a:r>
              <a:rPr lang="en-US" sz="3383" spc="-33">
                <a:solidFill>
                  <a:srgbClr val="000000"/>
                </a:solidFill>
                <a:latin typeface="DM Sans"/>
              </a:rPr>
              <a:t>Cảnh báo mã thông báo xác thực đã nhận. </a:t>
            </a:r>
          </a:p>
          <a:p>
            <a:pPr algn="just">
              <a:lnSpc>
                <a:spcPts val="4736"/>
              </a:lnSpc>
            </a:pPr>
            <a:r>
              <a:rPr lang="en-US" sz="3383" spc="-33">
                <a:solidFill>
                  <a:srgbClr val="000000"/>
                </a:solidFill>
                <a:latin typeface="DM Sans"/>
              </a:rPr>
              <a:t>         + Ghi nhật ký dữ liệu đã gửi vào bảng điều khiển. </a:t>
            </a:r>
          </a:p>
          <a:p>
            <a:pPr algn="just" marL="730491" indent="-365245" lvl="1">
              <a:lnSpc>
                <a:spcPts val="4736"/>
              </a:lnSpc>
              <a:spcBef>
                <a:spcPct val="0"/>
              </a:spcBef>
              <a:buFont typeface="Arial"/>
              <a:buChar char="•"/>
            </a:pPr>
            <a:r>
              <a:rPr lang="en-US" sz="3383" spc="-33">
                <a:solidFill>
                  <a:srgbClr val="000000"/>
                </a:solidFill>
                <a:latin typeface="DM Sans"/>
              </a:rPr>
              <a:t>.catch: Ghi nhật ký lỗi vào bảng điều khiển.</a:t>
            </a:r>
          </a:p>
        </p:txBody>
      </p:sp>
      <p:sp>
        <p:nvSpPr>
          <p:cNvPr name="Freeform 8" id="8"/>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587586" y="2548869"/>
            <a:ext cx="10236748" cy="6321192"/>
          </a:xfrm>
          <a:custGeom>
            <a:avLst/>
            <a:gdLst/>
            <a:ahLst/>
            <a:cxnLst/>
            <a:rect r="r" b="b" t="t" l="l"/>
            <a:pathLst>
              <a:path h="6321192" w="10236748">
                <a:moveTo>
                  <a:pt x="0" y="0"/>
                </a:moveTo>
                <a:lnTo>
                  <a:pt x="10236748" y="0"/>
                </a:lnTo>
                <a:lnTo>
                  <a:pt x="10236748" y="6321192"/>
                </a:lnTo>
                <a:lnTo>
                  <a:pt x="0" y="6321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756271" y="1680686"/>
            <a:ext cx="5456124" cy="1700931"/>
            <a:chOff x="0" y="0"/>
            <a:chExt cx="1962273" cy="611733"/>
          </a:xfrm>
        </p:grpSpPr>
        <p:sp>
          <p:nvSpPr>
            <p:cNvPr name="Freeform 5" id="5"/>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7" id="7"/>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447426" y="5862934"/>
            <a:ext cx="1529987" cy="2527005"/>
          </a:xfrm>
          <a:custGeom>
            <a:avLst/>
            <a:gdLst/>
            <a:ahLst/>
            <a:cxnLst/>
            <a:rect r="r" b="b" t="t" l="l"/>
            <a:pathLst>
              <a:path h="2527005" w="1529987">
                <a:moveTo>
                  <a:pt x="0" y="0"/>
                </a:moveTo>
                <a:lnTo>
                  <a:pt x="1529986" y="0"/>
                </a:lnTo>
                <a:lnTo>
                  <a:pt x="1529986" y="2527005"/>
                </a:lnTo>
                <a:lnTo>
                  <a:pt x="0" y="25270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3338698" y="1854970"/>
            <a:ext cx="4291271" cy="1199962"/>
          </a:xfrm>
          <a:prstGeom prst="rect">
            <a:avLst/>
          </a:prstGeom>
        </p:spPr>
        <p:txBody>
          <a:bodyPr anchor="t" rtlCol="false" tIns="0" lIns="0" bIns="0" rIns="0">
            <a:spAutoFit/>
          </a:bodyPr>
          <a:lstStyle/>
          <a:p>
            <a:pPr algn="ctr" marL="0" indent="0" lvl="0">
              <a:lnSpc>
                <a:spcPts val="9631"/>
              </a:lnSpc>
              <a:spcBef>
                <a:spcPct val="0"/>
              </a:spcBef>
            </a:pPr>
            <a:r>
              <a:rPr lang="en-US" sz="6879">
                <a:solidFill>
                  <a:srgbClr val="000000"/>
                </a:solidFill>
                <a:latin typeface="Repo Bold Bold"/>
              </a:rPr>
              <a:t>Contents</a:t>
            </a:r>
          </a:p>
        </p:txBody>
      </p:sp>
      <p:grpSp>
        <p:nvGrpSpPr>
          <p:cNvPr name="Group 11" id="11"/>
          <p:cNvGrpSpPr/>
          <p:nvPr/>
        </p:nvGrpSpPr>
        <p:grpSpPr>
          <a:xfrm rot="0">
            <a:off x="4558267" y="4119395"/>
            <a:ext cx="2682223" cy="1283126"/>
            <a:chOff x="0" y="0"/>
            <a:chExt cx="3576297" cy="1710835"/>
          </a:xfrm>
        </p:grpSpPr>
        <p:sp>
          <p:nvSpPr>
            <p:cNvPr name="Freeform 12" id="12"/>
            <p:cNvSpPr/>
            <p:nvPr/>
          </p:nvSpPr>
          <p:spPr>
            <a:xfrm flipH="false" flipV="false" rot="0">
              <a:off x="1202402" y="0"/>
              <a:ext cx="1169236" cy="1014047"/>
            </a:xfrm>
            <a:custGeom>
              <a:avLst/>
              <a:gdLst/>
              <a:ahLst/>
              <a:cxnLst/>
              <a:rect r="r" b="b" t="t" l="l"/>
              <a:pathLst>
                <a:path h="1014047" w="1169236">
                  <a:moveTo>
                    <a:pt x="0" y="0"/>
                  </a:moveTo>
                  <a:lnTo>
                    <a:pt x="1169236" y="0"/>
                  </a:lnTo>
                  <a:lnTo>
                    <a:pt x="1169236" y="1014047"/>
                  </a:lnTo>
                  <a:lnTo>
                    <a:pt x="0" y="101404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3" id="13"/>
            <p:cNvSpPr txBox="true"/>
            <p:nvPr/>
          </p:nvSpPr>
          <p:spPr>
            <a:xfrm rot="0">
              <a:off x="1397537" y="30421"/>
              <a:ext cx="778965" cy="771381"/>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4" id="14"/>
            <p:cNvSpPr txBox="true"/>
            <p:nvPr/>
          </p:nvSpPr>
          <p:spPr>
            <a:xfrm rot="0">
              <a:off x="0" y="1153153"/>
              <a:ext cx="3576297" cy="557681"/>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Our team</a:t>
              </a:r>
            </a:p>
          </p:txBody>
        </p:sp>
      </p:grpSp>
      <p:grpSp>
        <p:nvGrpSpPr>
          <p:cNvPr name="Group 15" id="15"/>
          <p:cNvGrpSpPr/>
          <p:nvPr/>
        </p:nvGrpSpPr>
        <p:grpSpPr>
          <a:xfrm rot="0">
            <a:off x="8581602" y="4119395"/>
            <a:ext cx="2682223" cy="1283126"/>
            <a:chOff x="0" y="0"/>
            <a:chExt cx="3576297" cy="1710835"/>
          </a:xfrm>
        </p:grpSpPr>
        <p:sp>
          <p:nvSpPr>
            <p:cNvPr name="Freeform 16" id="16"/>
            <p:cNvSpPr/>
            <p:nvPr/>
          </p:nvSpPr>
          <p:spPr>
            <a:xfrm flipH="false" flipV="false" rot="0">
              <a:off x="1203531" y="0"/>
              <a:ext cx="1169236" cy="1014047"/>
            </a:xfrm>
            <a:custGeom>
              <a:avLst/>
              <a:gdLst/>
              <a:ahLst/>
              <a:cxnLst/>
              <a:rect r="r" b="b" t="t" l="l"/>
              <a:pathLst>
                <a:path h="1014047" w="1169236">
                  <a:moveTo>
                    <a:pt x="0" y="0"/>
                  </a:moveTo>
                  <a:lnTo>
                    <a:pt x="1169236" y="0"/>
                  </a:lnTo>
                  <a:lnTo>
                    <a:pt x="1169236" y="1014047"/>
                  </a:lnTo>
                  <a:lnTo>
                    <a:pt x="0" y="101404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0" y="1153153"/>
              <a:ext cx="3576297" cy="557681"/>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React là gì?</a:t>
              </a:r>
            </a:p>
          </p:txBody>
        </p:sp>
        <p:sp>
          <p:nvSpPr>
            <p:cNvPr name="TextBox 18" id="18"/>
            <p:cNvSpPr txBox="true"/>
            <p:nvPr/>
          </p:nvSpPr>
          <p:spPr>
            <a:xfrm rot="0">
              <a:off x="1398666" y="30421"/>
              <a:ext cx="778965" cy="771381"/>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grpSp>
      <p:grpSp>
        <p:nvGrpSpPr>
          <p:cNvPr name="Group 19" id="19"/>
          <p:cNvGrpSpPr/>
          <p:nvPr/>
        </p:nvGrpSpPr>
        <p:grpSpPr>
          <a:xfrm rot="0">
            <a:off x="6288857" y="6157138"/>
            <a:ext cx="2682223" cy="1730801"/>
            <a:chOff x="0" y="0"/>
            <a:chExt cx="3576297" cy="2307735"/>
          </a:xfrm>
        </p:grpSpPr>
        <p:sp>
          <p:nvSpPr>
            <p:cNvPr name="Freeform 20" id="20"/>
            <p:cNvSpPr/>
            <p:nvPr/>
          </p:nvSpPr>
          <p:spPr>
            <a:xfrm flipH="false" flipV="false" rot="0">
              <a:off x="1203531" y="0"/>
              <a:ext cx="1169236" cy="1014047"/>
            </a:xfrm>
            <a:custGeom>
              <a:avLst/>
              <a:gdLst/>
              <a:ahLst/>
              <a:cxnLst/>
              <a:rect r="r" b="b" t="t" l="l"/>
              <a:pathLst>
                <a:path h="1014047" w="1169236">
                  <a:moveTo>
                    <a:pt x="0" y="0"/>
                  </a:moveTo>
                  <a:lnTo>
                    <a:pt x="1169236" y="0"/>
                  </a:lnTo>
                  <a:lnTo>
                    <a:pt x="1169236" y="1014047"/>
                  </a:lnTo>
                  <a:lnTo>
                    <a:pt x="0" y="101404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1" id="21"/>
            <p:cNvSpPr txBox="true"/>
            <p:nvPr/>
          </p:nvSpPr>
          <p:spPr>
            <a:xfrm rot="0">
              <a:off x="0" y="1153153"/>
              <a:ext cx="3576297" cy="1154581"/>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Các thư viện trong Project</a:t>
              </a:r>
            </a:p>
          </p:txBody>
        </p:sp>
        <p:sp>
          <p:nvSpPr>
            <p:cNvPr name="TextBox 22" id="22"/>
            <p:cNvSpPr txBox="true"/>
            <p:nvPr/>
          </p:nvSpPr>
          <p:spPr>
            <a:xfrm rot="0">
              <a:off x="1398666" y="30421"/>
              <a:ext cx="778965" cy="771381"/>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grpSp>
      <p:grpSp>
        <p:nvGrpSpPr>
          <p:cNvPr name="Group 23" id="23"/>
          <p:cNvGrpSpPr/>
          <p:nvPr/>
        </p:nvGrpSpPr>
        <p:grpSpPr>
          <a:xfrm rot="0">
            <a:off x="10173402" y="6380975"/>
            <a:ext cx="2682223" cy="1283126"/>
            <a:chOff x="0" y="0"/>
            <a:chExt cx="3576297" cy="1710835"/>
          </a:xfrm>
        </p:grpSpPr>
        <p:sp>
          <p:nvSpPr>
            <p:cNvPr name="Freeform 24" id="24"/>
            <p:cNvSpPr/>
            <p:nvPr/>
          </p:nvSpPr>
          <p:spPr>
            <a:xfrm flipH="false" flipV="false" rot="0">
              <a:off x="1203531" y="0"/>
              <a:ext cx="1169236" cy="1014047"/>
            </a:xfrm>
            <a:custGeom>
              <a:avLst/>
              <a:gdLst/>
              <a:ahLst/>
              <a:cxnLst/>
              <a:rect r="r" b="b" t="t" l="l"/>
              <a:pathLst>
                <a:path h="1014047" w="1169236">
                  <a:moveTo>
                    <a:pt x="0" y="0"/>
                  </a:moveTo>
                  <a:lnTo>
                    <a:pt x="1169236" y="0"/>
                  </a:lnTo>
                  <a:lnTo>
                    <a:pt x="1169236" y="1014047"/>
                  </a:lnTo>
                  <a:lnTo>
                    <a:pt x="0" y="101404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5" id="25"/>
            <p:cNvSpPr txBox="true"/>
            <p:nvPr/>
          </p:nvSpPr>
          <p:spPr>
            <a:xfrm rot="0">
              <a:off x="0" y="1153153"/>
              <a:ext cx="3576297" cy="557681"/>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Call API</a:t>
              </a:r>
            </a:p>
          </p:txBody>
        </p:sp>
        <p:sp>
          <p:nvSpPr>
            <p:cNvPr name="TextBox 26" id="26"/>
            <p:cNvSpPr txBox="true"/>
            <p:nvPr/>
          </p:nvSpPr>
          <p:spPr>
            <a:xfrm rot="0">
              <a:off x="1398666" y="30421"/>
              <a:ext cx="778965" cy="771381"/>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04</a:t>
              </a:r>
            </a:p>
          </p:txBody>
        </p:sp>
      </p:grpSp>
      <p:sp>
        <p:nvSpPr>
          <p:cNvPr name="Freeform 27" id="27"/>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697693" y="2218670"/>
            <a:ext cx="10896012" cy="6728287"/>
          </a:xfrm>
          <a:custGeom>
            <a:avLst/>
            <a:gdLst/>
            <a:ahLst/>
            <a:cxnLst/>
            <a:rect r="r" b="b" t="t" l="l"/>
            <a:pathLst>
              <a:path h="6728287" w="10896012">
                <a:moveTo>
                  <a:pt x="0" y="0"/>
                </a:moveTo>
                <a:lnTo>
                  <a:pt x="10896012" y="0"/>
                </a:lnTo>
                <a:lnTo>
                  <a:pt x="10896012" y="6728287"/>
                </a:lnTo>
                <a:lnTo>
                  <a:pt x="0" y="6728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160180" y="3377760"/>
            <a:ext cx="9952531" cy="2481861"/>
          </a:xfrm>
          <a:prstGeom prst="rect">
            <a:avLst/>
          </a:prstGeom>
        </p:spPr>
        <p:txBody>
          <a:bodyPr anchor="t" rtlCol="false" tIns="0" lIns="0" bIns="0" rIns="0">
            <a:spAutoFit/>
          </a:bodyPr>
          <a:lstStyle/>
          <a:p>
            <a:pPr algn="ctr" marL="0" indent="0" lvl="0">
              <a:lnSpc>
                <a:spcPts val="20152"/>
              </a:lnSpc>
              <a:spcBef>
                <a:spcPct val="0"/>
              </a:spcBef>
            </a:pPr>
            <a:r>
              <a:rPr lang="en-US" sz="14394">
                <a:solidFill>
                  <a:srgbClr val="000000"/>
                </a:solidFill>
                <a:latin typeface="Repo Bold Bold"/>
              </a:rPr>
              <a:t>Thank you</a:t>
            </a:r>
          </a:p>
        </p:txBody>
      </p:sp>
      <p:grpSp>
        <p:nvGrpSpPr>
          <p:cNvPr name="Group 5" id="5"/>
          <p:cNvGrpSpPr/>
          <p:nvPr/>
        </p:nvGrpSpPr>
        <p:grpSpPr>
          <a:xfrm rot="0">
            <a:off x="6334898" y="6304487"/>
            <a:ext cx="5601010" cy="1143246"/>
            <a:chOff x="0" y="0"/>
            <a:chExt cx="2550324" cy="520558"/>
          </a:xfrm>
        </p:grpSpPr>
        <p:sp>
          <p:nvSpPr>
            <p:cNvPr name="Freeform 6" id="6"/>
            <p:cNvSpPr/>
            <p:nvPr/>
          </p:nvSpPr>
          <p:spPr>
            <a:xfrm flipH="false" flipV="false" rot="0">
              <a:off x="0" y="0"/>
              <a:ext cx="2550324" cy="520558"/>
            </a:xfrm>
            <a:custGeom>
              <a:avLst/>
              <a:gdLst/>
              <a:ahLst/>
              <a:cxnLst/>
              <a:rect r="r" b="b" t="t" l="l"/>
              <a:pathLst>
                <a:path h="520558" w="2550324">
                  <a:moveTo>
                    <a:pt x="46996" y="0"/>
                  </a:moveTo>
                  <a:lnTo>
                    <a:pt x="2503328" y="0"/>
                  </a:lnTo>
                  <a:cubicBezTo>
                    <a:pt x="2515792" y="0"/>
                    <a:pt x="2527746" y="4951"/>
                    <a:pt x="2536559" y="13765"/>
                  </a:cubicBezTo>
                  <a:cubicBezTo>
                    <a:pt x="2545373" y="22578"/>
                    <a:pt x="2550324" y="34532"/>
                    <a:pt x="2550324" y="46996"/>
                  </a:cubicBezTo>
                  <a:lnTo>
                    <a:pt x="2550324" y="473562"/>
                  </a:lnTo>
                  <a:cubicBezTo>
                    <a:pt x="2550324" y="499517"/>
                    <a:pt x="2529283" y="520558"/>
                    <a:pt x="2503328" y="520558"/>
                  </a:cubicBezTo>
                  <a:lnTo>
                    <a:pt x="46996" y="520558"/>
                  </a:lnTo>
                  <a:cubicBezTo>
                    <a:pt x="21041" y="520558"/>
                    <a:pt x="0" y="499517"/>
                    <a:pt x="0" y="473562"/>
                  </a:cubicBezTo>
                  <a:lnTo>
                    <a:pt x="0" y="46996"/>
                  </a:lnTo>
                  <a:cubicBezTo>
                    <a:pt x="0" y="21041"/>
                    <a:pt x="21041" y="0"/>
                    <a:pt x="46996" y="0"/>
                  </a:cubicBezTo>
                  <a:close/>
                </a:path>
              </a:pathLst>
            </a:custGeom>
            <a:solidFill>
              <a:srgbClr val="FFFEF7"/>
            </a:solidFill>
            <a:ln w="47625" cap="rnd">
              <a:solidFill>
                <a:srgbClr val="000000"/>
              </a:solidFill>
              <a:prstDash val="solid"/>
              <a:round/>
            </a:ln>
          </p:spPr>
        </p:sp>
        <p:sp>
          <p:nvSpPr>
            <p:cNvPr name="TextBox 7" id="7"/>
            <p:cNvSpPr txBox="true"/>
            <p:nvPr/>
          </p:nvSpPr>
          <p:spPr>
            <a:xfrm>
              <a:off x="0" y="-9525"/>
              <a:ext cx="2550324" cy="530083"/>
            </a:xfrm>
            <a:prstGeom prst="rect">
              <a:avLst/>
            </a:prstGeom>
          </p:spPr>
          <p:txBody>
            <a:bodyPr anchor="ctr" rtlCol="false" tIns="0" lIns="0" bIns="0" rIns="0"/>
            <a:lstStyle/>
            <a:p>
              <a:pPr algn="ctr" marL="0" indent="0" lvl="0">
                <a:lnSpc>
                  <a:spcPts val="700"/>
                </a:lnSpc>
                <a:spcBef>
                  <a:spcPct val="0"/>
                </a:spcBef>
              </a:pPr>
            </a:p>
          </p:txBody>
        </p:sp>
      </p:grpSp>
      <p:sp>
        <p:nvSpPr>
          <p:cNvPr name="TextBox 8" id="8"/>
          <p:cNvSpPr txBox="true"/>
          <p:nvPr/>
        </p:nvSpPr>
        <p:spPr>
          <a:xfrm rot="0">
            <a:off x="6491336" y="6564849"/>
            <a:ext cx="5308725" cy="555848"/>
          </a:xfrm>
          <a:prstGeom prst="rect">
            <a:avLst/>
          </a:prstGeom>
        </p:spPr>
        <p:txBody>
          <a:bodyPr anchor="t" rtlCol="false" tIns="0" lIns="0" bIns="0" rIns="0">
            <a:spAutoFit/>
          </a:bodyPr>
          <a:lstStyle/>
          <a:p>
            <a:pPr algn="ctr" marL="0" indent="0" lvl="0">
              <a:lnSpc>
                <a:spcPts val="4507"/>
              </a:lnSpc>
              <a:spcBef>
                <a:spcPct val="0"/>
              </a:spcBef>
            </a:pPr>
            <a:r>
              <a:rPr lang="en-US" sz="3219" strike="noStrike" u="none">
                <a:solidFill>
                  <a:srgbClr val="000000"/>
                </a:solidFill>
                <a:latin typeface="Repo Bold"/>
              </a:rPr>
              <a:t>www.reallygreatsite.com</a:t>
            </a:r>
          </a:p>
        </p:txBody>
      </p:sp>
      <p:sp>
        <p:nvSpPr>
          <p:cNvPr name="Freeform 9" id="9"/>
          <p:cNvSpPr/>
          <p:nvPr/>
        </p:nvSpPr>
        <p:spPr>
          <a:xfrm flipH="false" flipV="false" rot="-1244255">
            <a:off x="12212738" y="6763050"/>
            <a:ext cx="1064640" cy="1758415"/>
          </a:xfrm>
          <a:custGeom>
            <a:avLst/>
            <a:gdLst/>
            <a:ahLst/>
            <a:cxnLst/>
            <a:rect r="r" b="b" t="t" l="l"/>
            <a:pathLst>
              <a:path h="1758415" w="1064640">
                <a:moveTo>
                  <a:pt x="0" y="0"/>
                </a:moveTo>
                <a:lnTo>
                  <a:pt x="1064640" y="0"/>
                </a:lnTo>
                <a:lnTo>
                  <a:pt x="1064640" y="1758415"/>
                </a:lnTo>
                <a:lnTo>
                  <a:pt x="0" y="17584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4727055" y="5729877"/>
            <a:ext cx="4609198" cy="6434160"/>
          </a:xfrm>
          <a:custGeom>
            <a:avLst/>
            <a:gdLst/>
            <a:ahLst/>
            <a:cxnLst/>
            <a:rect r="r" b="b" t="t" l="l"/>
            <a:pathLst>
              <a:path h="6434160" w="4609198">
                <a:moveTo>
                  <a:pt x="0" y="0"/>
                </a:moveTo>
                <a:lnTo>
                  <a:pt x="4609198" y="0"/>
                </a:lnTo>
                <a:lnTo>
                  <a:pt x="4609198" y="6434160"/>
                </a:lnTo>
                <a:lnTo>
                  <a:pt x="0" y="6434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1757656">
            <a:off x="-2268026" y="-422948"/>
            <a:ext cx="8967709" cy="2903296"/>
          </a:xfrm>
          <a:custGeom>
            <a:avLst/>
            <a:gdLst/>
            <a:ahLst/>
            <a:cxnLst/>
            <a:rect r="r" b="b" t="t" l="l"/>
            <a:pathLst>
              <a:path h="2903296" w="8967709">
                <a:moveTo>
                  <a:pt x="0" y="0"/>
                </a:moveTo>
                <a:lnTo>
                  <a:pt x="8967709" y="0"/>
                </a:lnTo>
                <a:lnTo>
                  <a:pt x="8967709" y="2903296"/>
                </a:lnTo>
                <a:lnTo>
                  <a:pt x="0" y="29032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935593">
            <a:off x="10316048" y="-1504546"/>
            <a:ext cx="10108522" cy="5568877"/>
          </a:xfrm>
          <a:custGeom>
            <a:avLst/>
            <a:gdLst/>
            <a:ahLst/>
            <a:cxnLst/>
            <a:rect r="r" b="b" t="t" l="l"/>
            <a:pathLst>
              <a:path h="5568877" w="10108522">
                <a:moveTo>
                  <a:pt x="0" y="0"/>
                </a:moveTo>
                <a:lnTo>
                  <a:pt x="10108523" y="0"/>
                </a:lnTo>
                <a:lnTo>
                  <a:pt x="10108523" y="5568877"/>
                </a:lnTo>
                <a:lnTo>
                  <a:pt x="0" y="5568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280600">
            <a:off x="-1868953" y="7152521"/>
            <a:ext cx="7251066" cy="3994678"/>
          </a:xfrm>
          <a:custGeom>
            <a:avLst/>
            <a:gdLst/>
            <a:ahLst/>
            <a:cxnLst/>
            <a:rect r="r" b="b" t="t" l="l"/>
            <a:pathLst>
              <a:path h="3994678" w="7251066">
                <a:moveTo>
                  <a:pt x="0" y="0"/>
                </a:moveTo>
                <a:lnTo>
                  <a:pt x="7251066" y="0"/>
                </a:lnTo>
                <a:lnTo>
                  <a:pt x="7251066" y="3994679"/>
                </a:lnTo>
                <a:lnTo>
                  <a:pt x="0" y="39946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276333" y="3406088"/>
            <a:ext cx="3578614" cy="5240580"/>
            <a:chOff x="0" y="0"/>
            <a:chExt cx="4771485" cy="6987440"/>
          </a:xfrm>
        </p:grpSpPr>
        <p:grpSp>
          <p:nvGrpSpPr>
            <p:cNvPr name="Group 6" id="6"/>
            <p:cNvGrpSpPr/>
            <p:nvPr/>
          </p:nvGrpSpPr>
          <p:grpSpPr>
            <a:xfrm rot="0">
              <a:off x="0" y="0"/>
              <a:ext cx="4771485" cy="6987440"/>
              <a:chOff x="0" y="0"/>
              <a:chExt cx="1629461" cy="2386208"/>
            </a:xfrm>
          </p:grpSpPr>
          <p:sp>
            <p:nvSpPr>
              <p:cNvPr name="Freeform 7" id="7"/>
              <p:cNvSpPr/>
              <p:nvPr/>
            </p:nvSpPr>
            <p:spPr>
              <a:xfrm flipH="false" flipV="false" rot="0">
                <a:off x="0" y="0"/>
                <a:ext cx="1629461" cy="2386208"/>
              </a:xfrm>
              <a:custGeom>
                <a:avLst/>
                <a:gdLst/>
                <a:ahLst/>
                <a:cxnLst/>
                <a:rect r="r" b="b" t="t" l="l"/>
                <a:pathLst>
                  <a:path h="2386208" w="1629461">
                    <a:moveTo>
                      <a:pt x="73555" y="0"/>
                    </a:moveTo>
                    <a:lnTo>
                      <a:pt x="1555906" y="0"/>
                    </a:lnTo>
                    <a:cubicBezTo>
                      <a:pt x="1575414" y="0"/>
                      <a:pt x="1594123" y="7750"/>
                      <a:pt x="1607917" y="21544"/>
                    </a:cubicBezTo>
                    <a:cubicBezTo>
                      <a:pt x="1621711" y="35338"/>
                      <a:pt x="1629461" y="54047"/>
                      <a:pt x="1629461" y="73555"/>
                    </a:cubicBezTo>
                    <a:lnTo>
                      <a:pt x="1629461" y="2312653"/>
                    </a:lnTo>
                    <a:cubicBezTo>
                      <a:pt x="1629461" y="2332161"/>
                      <a:pt x="1621711" y="2350870"/>
                      <a:pt x="1607917" y="2364664"/>
                    </a:cubicBezTo>
                    <a:cubicBezTo>
                      <a:pt x="1594123" y="2378459"/>
                      <a:pt x="1575414" y="2386208"/>
                      <a:pt x="1555906" y="2386208"/>
                    </a:cubicBezTo>
                    <a:lnTo>
                      <a:pt x="73555" y="2386208"/>
                    </a:lnTo>
                    <a:cubicBezTo>
                      <a:pt x="32932" y="2386208"/>
                      <a:pt x="0" y="2353277"/>
                      <a:pt x="0" y="2312653"/>
                    </a:cubicBezTo>
                    <a:lnTo>
                      <a:pt x="0" y="73555"/>
                    </a:lnTo>
                    <a:cubicBezTo>
                      <a:pt x="0" y="54047"/>
                      <a:pt x="7750" y="35338"/>
                      <a:pt x="21544" y="21544"/>
                    </a:cubicBezTo>
                    <a:cubicBezTo>
                      <a:pt x="35338" y="7750"/>
                      <a:pt x="54047" y="0"/>
                      <a:pt x="73555" y="0"/>
                    </a:cubicBezTo>
                    <a:close/>
                  </a:path>
                </a:pathLst>
              </a:custGeom>
              <a:solidFill>
                <a:srgbClr val="FFFEF7"/>
              </a:solidFill>
              <a:ln w="47625" cap="rnd">
                <a:solidFill>
                  <a:srgbClr val="000000"/>
                </a:solidFill>
                <a:prstDash val="solid"/>
                <a:round/>
              </a:ln>
            </p:spPr>
          </p:sp>
          <p:sp>
            <p:nvSpPr>
              <p:cNvPr name="TextBox 8" id="8"/>
              <p:cNvSpPr txBox="true"/>
              <p:nvPr/>
            </p:nvSpPr>
            <p:spPr>
              <a:xfrm>
                <a:off x="0" y="-9525"/>
                <a:ext cx="1629461" cy="2395733"/>
              </a:xfrm>
              <a:prstGeom prst="rect">
                <a:avLst/>
              </a:prstGeom>
            </p:spPr>
            <p:txBody>
              <a:bodyPr anchor="ctr" rtlCol="false" tIns="0" lIns="0" bIns="0" rIns="0"/>
              <a:lstStyle/>
              <a:p>
                <a:pPr algn="ctr" marL="0" indent="0" lvl="0">
                  <a:lnSpc>
                    <a:spcPts val="700"/>
                  </a:lnSpc>
                  <a:spcBef>
                    <a:spcPct val="0"/>
                  </a:spcBef>
                </a:pPr>
              </a:p>
            </p:txBody>
          </p:sp>
        </p:grpSp>
        <p:sp>
          <p:nvSpPr>
            <p:cNvPr name="AutoShape 9" id="9"/>
            <p:cNvSpPr/>
            <p:nvPr/>
          </p:nvSpPr>
          <p:spPr>
            <a:xfrm flipV="true">
              <a:off x="12907" y="983659"/>
              <a:ext cx="4758579" cy="0"/>
            </a:xfrm>
            <a:prstGeom prst="line">
              <a:avLst/>
            </a:prstGeom>
            <a:ln cap="flat" w="50800">
              <a:solidFill>
                <a:srgbClr val="000000"/>
              </a:solidFill>
              <a:prstDash val="solid"/>
              <a:headEnd type="none" len="sm" w="sm"/>
              <a:tailEnd type="none" len="sm" w="sm"/>
            </a:ln>
          </p:spPr>
        </p:sp>
      </p:grpSp>
      <p:grpSp>
        <p:nvGrpSpPr>
          <p:cNvPr name="Group 10" id="10"/>
          <p:cNvGrpSpPr>
            <a:grpSpLocks noChangeAspect="true"/>
          </p:cNvGrpSpPr>
          <p:nvPr/>
        </p:nvGrpSpPr>
        <p:grpSpPr>
          <a:xfrm rot="0">
            <a:off x="5601115" y="4504463"/>
            <a:ext cx="2931018" cy="2931018"/>
            <a:chOff x="0" y="0"/>
            <a:chExt cx="14840029" cy="14840029"/>
          </a:xfrm>
        </p:grpSpPr>
        <p:sp>
          <p:nvSpPr>
            <p:cNvPr name="Freeform 11" id="11"/>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12" id="12"/>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13" id="13"/>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23" t="-16665" r="223" b="-16666"/>
              </a:stretch>
            </a:blipFill>
          </p:spPr>
        </p:sp>
      </p:grpSp>
      <p:sp>
        <p:nvSpPr>
          <p:cNvPr name="Freeform 14" id="14"/>
          <p:cNvSpPr/>
          <p:nvPr/>
        </p:nvSpPr>
        <p:spPr>
          <a:xfrm flipH="false" flipV="false" rot="0">
            <a:off x="7701231" y="3692229"/>
            <a:ext cx="734337" cy="183584"/>
          </a:xfrm>
          <a:custGeom>
            <a:avLst/>
            <a:gdLst/>
            <a:ahLst/>
            <a:cxnLst/>
            <a:rect r="r" b="b" t="t" l="l"/>
            <a:pathLst>
              <a:path h="183584" w="734337">
                <a:moveTo>
                  <a:pt x="0" y="0"/>
                </a:moveTo>
                <a:lnTo>
                  <a:pt x="734337" y="0"/>
                </a:lnTo>
                <a:lnTo>
                  <a:pt x="734337" y="183584"/>
                </a:lnTo>
                <a:lnTo>
                  <a:pt x="0" y="183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p:nvPr/>
        </p:nvGrpSpPr>
        <p:grpSpPr>
          <a:xfrm rot="0">
            <a:off x="5896231" y="1028700"/>
            <a:ext cx="6495537" cy="1700931"/>
            <a:chOff x="0" y="0"/>
            <a:chExt cx="2336094" cy="611733"/>
          </a:xfrm>
        </p:grpSpPr>
        <p:sp>
          <p:nvSpPr>
            <p:cNvPr name="Freeform 16" id="16"/>
            <p:cNvSpPr/>
            <p:nvPr/>
          </p:nvSpPr>
          <p:spPr>
            <a:xfrm flipH="false" flipV="false" rot="0">
              <a:off x="0" y="0"/>
              <a:ext cx="2336093" cy="611733"/>
            </a:xfrm>
            <a:custGeom>
              <a:avLst/>
              <a:gdLst/>
              <a:ahLst/>
              <a:cxnLst/>
              <a:rect r="r" b="b" t="t" l="l"/>
              <a:pathLst>
                <a:path h="611733" w="2336093">
                  <a:moveTo>
                    <a:pt x="40524" y="0"/>
                  </a:moveTo>
                  <a:lnTo>
                    <a:pt x="2295569" y="0"/>
                  </a:lnTo>
                  <a:cubicBezTo>
                    <a:pt x="2306317" y="0"/>
                    <a:pt x="2316624" y="4269"/>
                    <a:pt x="2324224" y="11869"/>
                  </a:cubicBezTo>
                  <a:cubicBezTo>
                    <a:pt x="2331824" y="19469"/>
                    <a:pt x="2336093" y="29776"/>
                    <a:pt x="2336093" y="40524"/>
                  </a:cubicBezTo>
                  <a:lnTo>
                    <a:pt x="2336093" y="571209"/>
                  </a:lnTo>
                  <a:cubicBezTo>
                    <a:pt x="2336093" y="581957"/>
                    <a:pt x="2331824" y="592264"/>
                    <a:pt x="2324224" y="599864"/>
                  </a:cubicBezTo>
                  <a:cubicBezTo>
                    <a:pt x="2316624" y="607463"/>
                    <a:pt x="2306317" y="611733"/>
                    <a:pt x="2295569" y="611733"/>
                  </a:cubicBezTo>
                  <a:lnTo>
                    <a:pt x="40524" y="611733"/>
                  </a:lnTo>
                  <a:cubicBezTo>
                    <a:pt x="29776" y="611733"/>
                    <a:pt x="19469" y="607463"/>
                    <a:pt x="11869" y="599864"/>
                  </a:cubicBezTo>
                  <a:cubicBezTo>
                    <a:pt x="4269" y="592264"/>
                    <a:pt x="0" y="581957"/>
                    <a:pt x="0" y="571209"/>
                  </a:cubicBezTo>
                  <a:lnTo>
                    <a:pt x="0" y="40524"/>
                  </a:lnTo>
                  <a:cubicBezTo>
                    <a:pt x="0" y="29776"/>
                    <a:pt x="4269" y="19469"/>
                    <a:pt x="11869" y="11869"/>
                  </a:cubicBezTo>
                  <a:cubicBezTo>
                    <a:pt x="19469" y="4269"/>
                    <a:pt x="29776" y="0"/>
                    <a:pt x="40524" y="0"/>
                  </a:cubicBezTo>
                  <a:close/>
                </a:path>
              </a:pathLst>
            </a:custGeom>
            <a:solidFill>
              <a:srgbClr val="FFFEF7"/>
            </a:solidFill>
            <a:ln w="47625" cap="rnd">
              <a:solidFill>
                <a:srgbClr val="000000"/>
              </a:solidFill>
              <a:prstDash val="solid"/>
              <a:round/>
            </a:ln>
          </p:spPr>
        </p:sp>
        <p:sp>
          <p:nvSpPr>
            <p:cNvPr name="TextBox 17" id="17"/>
            <p:cNvSpPr txBox="true"/>
            <p:nvPr/>
          </p:nvSpPr>
          <p:spPr>
            <a:xfrm>
              <a:off x="0" y="-9525"/>
              <a:ext cx="2336094" cy="621258"/>
            </a:xfrm>
            <a:prstGeom prst="rect">
              <a:avLst/>
            </a:prstGeom>
          </p:spPr>
          <p:txBody>
            <a:bodyPr anchor="ctr" rtlCol="false" tIns="0" lIns="0" bIns="0" rIns="0"/>
            <a:lstStyle/>
            <a:p>
              <a:pPr algn="ctr" marL="0" indent="0" lvl="0">
                <a:lnSpc>
                  <a:spcPts val="700"/>
                </a:lnSpc>
                <a:spcBef>
                  <a:spcPct val="0"/>
                </a:spcBef>
              </a:pPr>
            </a:p>
          </p:txBody>
        </p:sp>
      </p:grpSp>
      <p:grpSp>
        <p:nvGrpSpPr>
          <p:cNvPr name="Group 18" id="18"/>
          <p:cNvGrpSpPr/>
          <p:nvPr/>
        </p:nvGrpSpPr>
        <p:grpSpPr>
          <a:xfrm rot="0">
            <a:off x="9232534" y="3406088"/>
            <a:ext cx="3578614" cy="5240580"/>
            <a:chOff x="0" y="0"/>
            <a:chExt cx="4771485" cy="6987440"/>
          </a:xfrm>
        </p:grpSpPr>
        <p:grpSp>
          <p:nvGrpSpPr>
            <p:cNvPr name="Group 19" id="19"/>
            <p:cNvGrpSpPr/>
            <p:nvPr/>
          </p:nvGrpSpPr>
          <p:grpSpPr>
            <a:xfrm rot="0">
              <a:off x="0" y="0"/>
              <a:ext cx="4771485" cy="6987440"/>
              <a:chOff x="0" y="0"/>
              <a:chExt cx="1629461" cy="2386208"/>
            </a:xfrm>
          </p:grpSpPr>
          <p:sp>
            <p:nvSpPr>
              <p:cNvPr name="Freeform 20" id="20"/>
              <p:cNvSpPr/>
              <p:nvPr/>
            </p:nvSpPr>
            <p:spPr>
              <a:xfrm flipH="false" flipV="false" rot="0">
                <a:off x="0" y="0"/>
                <a:ext cx="1629461" cy="2386208"/>
              </a:xfrm>
              <a:custGeom>
                <a:avLst/>
                <a:gdLst/>
                <a:ahLst/>
                <a:cxnLst/>
                <a:rect r="r" b="b" t="t" l="l"/>
                <a:pathLst>
                  <a:path h="2386208" w="1629461">
                    <a:moveTo>
                      <a:pt x="73555" y="0"/>
                    </a:moveTo>
                    <a:lnTo>
                      <a:pt x="1555906" y="0"/>
                    </a:lnTo>
                    <a:cubicBezTo>
                      <a:pt x="1575414" y="0"/>
                      <a:pt x="1594123" y="7750"/>
                      <a:pt x="1607917" y="21544"/>
                    </a:cubicBezTo>
                    <a:cubicBezTo>
                      <a:pt x="1621711" y="35338"/>
                      <a:pt x="1629461" y="54047"/>
                      <a:pt x="1629461" y="73555"/>
                    </a:cubicBezTo>
                    <a:lnTo>
                      <a:pt x="1629461" y="2312653"/>
                    </a:lnTo>
                    <a:cubicBezTo>
                      <a:pt x="1629461" y="2332161"/>
                      <a:pt x="1621711" y="2350870"/>
                      <a:pt x="1607917" y="2364664"/>
                    </a:cubicBezTo>
                    <a:cubicBezTo>
                      <a:pt x="1594123" y="2378459"/>
                      <a:pt x="1575414" y="2386208"/>
                      <a:pt x="1555906" y="2386208"/>
                    </a:cubicBezTo>
                    <a:lnTo>
                      <a:pt x="73555" y="2386208"/>
                    </a:lnTo>
                    <a:cubicBezTo>
                      <a:pt x="32932" y="2386208"/>
                      <a:pt x="0" y="2353277"/>
                      <a:pt x="0" y="2312653"/>
                    </a:cubicBezTo>
                    <a:lnTo>
                      <a:pt x="0" y="73555"/>
                    </a:lnTo>
                    <a:cubicBezTo>
                      <a:pt x="0" y="54047"/>
                      <a:pt x="7750" y="35338"/>
                      <a:pt x="21544" y="21544"/>
                    </a:cubicBezTo>
                    <a:cubicBezTo>
                      <a:pt x="35338" y="7750"/>
                      <a:pt x="54047" y="0"/>
                      <a:pt x="73555" y="0"/>
                    </a:cubicBezTo>
                    <a:close/>
                  </a:path>
                </a:pathLst>
              </a:custGeom>
              <a:solidFill>
                <a:srgbClr val="FFFEF7"/>
              </a:solidFill>
              <a:ln w="47625" cap="rnd">
                <a:solidFill>
                  <a:srgbClr val="000000"/>
                </a:solidFill>
                <a:prstDash val="solid"/>
                <a:round/>
              </a:ln>
            </p:spPr>
          </p:sp>
          <p:sp>
            <p:nvSpPr>
              <p:cNvPr name="TextBox 21" id="21"/>
              <p:cNvSpPr txBox="true"/>
              <p:nvPr/>
            </p:nvSpPr>
            <p:spPr>
              <a:xfrm>
                <a:off x="0" y="-9525"/>
                <a:ext cx="1629461" cy="2395733"/>
              </a:xfrm>
              <a:prstGeom prst="rect">
                <a:avLst/>
              </a:prstGeom>
            </p:spPr>
            <p:txBody>
              <a:bodyPr anchor="ctr" rtlCol="false" tIns="0" lIns="0" bIns="0" rIns="0"/>
              <a:lstStyle/>
              <a:p>
                <a:pPr algn="ctr" marL="0" indent="0" lvl="0">
                  <a:lnSpc>
                    <a:spcPts val="700"/>
                  </a:lnSpc>
                  <a:spcBef>
                    <a:spcPct val="0"/>
                  </a:spcBef>
                </a:pPr>
              </a:p>
            </p:txBody>
          </p:sp>
        </p:grpSp>
        <p:sp>
          <p:nvSpPr>
            <p:cNvPr name="AutoShape 22" id="22"/>
            <p:cNvSpPr/>
            <p:nvPr/>
          </p:nvSpPr>
          <p:spPr>
            <a:xfrm flipV="true">
              <a:off x="12907" y="983659"/>
              <a:ext cx="4758579" cy="0"/>
            </a:xfrm>
            <a:prstGeom prst="line">
              <a:avLst/>
            </a:prstGeom>
            <a:ln cap="flat" w="50800">
              <a:solidFill>
                <a:srgbClr val="000000"/>
              </a:solidFill>
              <a:prstDash val="solid"/>
              <a:headEnd type="none" len="sm" w="sm"/>
              <a:tailEnd type="none" len="sm" w="sm"/>
            </a:ln>
          </p:spPr>
        </p:sp>
      </p:grpSp>
      <p:grpSp>
        <p:nvGrpSpPr>
          <p:cNvPr name="Group 23" id="23"/>
          <p:cNvGrpSpPr>
            <a:grpSpLocks noChangeAspect="true"/>
          </p:cNvGrpSpPr>
          <p:nvPr/>
        </p:nvGrpSpPr>
        <p:grpSpPr>
          <a:xfrm rot="0">
            <a:off x="9557316" y="4504463"/>
            <a:ext cx="2931018" cy="2931018"/>
            <a:chOff x="0" y="0"/>
            <a:chExt cx="14840029" cy="14840029"/>
          </a:xfrm>
        </p:grpSpPr>
        <p:sp>
          <p:nvSpPr>
            <p:cNvPr name="Freeform 24" id="2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25" id="2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26" id="2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0"/>
              <a:stretch>
                <a:fillRect l="223" t="0" r="223" b="0"/>
              </a:stretch>
            </a:blipFill>
          </p:spPr>
        </p:sp>
      </p:grpSp>
      <p:sp>
        <p:nvSpPr>
          <p:cNvPr name="Freeform 27" id="27"/>
          <p:cNvSpPr/>
          <p:nvPr/>
        </p:nvSpPr>
        <p:spPr>
          <a:xfrm flipH="false" flipV="false" rot="0">
            <a:off x="11657431" y="3692229"/>
            <a:ext cx="734337" cy="183584"/>
          </a:xfrm>
          <a:custGeom>
            <a:avLst/>
            <a:gdLst/>
            <a:ahLst/>
            <a:cxnLst/>
            <a:rect r="r" b="b" t="t" l="l"/>
            <a:pathLst>
              <a:path h="183584" w="734337">
                <a:moveTo>
                  <a:pt x="0" y="0"/>
                </a:moveTo>
                <a:lnTo>
                  <a:pt x="734338" y="0"/>
                </a:lnTo>
                <a:lnTo>
                  <a:pt x="734338" y="183584"/>
                </a:lnTo>
                <a:lnTo>
                  <a:pt x="0" y="183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8" id="28"/>
          <p:cNvSpPr txBox="true"/>
          <p:nvPr/>
        </p:nvSpPr>
        <p:spPr>
          <a:xfrm rot="0">
            <a:off x="5504550" y="7599071"/>
            <a:ext cx="3027584" cy="430966"/>
          </a:xfrm>
          <a:prstGeom prst="rect">
            <a:avLst/>
          </a:prstGeom>
        </p:spPr>
        <p:txBody>
          <a:bodyPr anchor="t" rtlCol="false" tIns="0" lIns="0" bIns="0" rIns="0">
            <a:spAutoFit/>
          </a:bodyPr>
          <a:lstStyle/>
          <a:p>
            <a:pPr algn="ctr">
              <a:lnSpc>
                <a:spcPts val="3545"/>
              </a:lnSpc>
              <a:spcBef>
                <a:spcPct val="0"/>
              </a:spcBef>
            </a:pPr>
            <a:r>
              <a:rPr lang="en-US" sz="2532">
                <a:solidFill>
                  <a:srgbClr val="000000"/>
                </a:solidFill>
                <a:latin typeface="DM Sans Bold"/>
              </a:rPr>
              <a:t>Phạm Bá Anh Tuấn</a:t>
            </a:r>
          </a:p>
        </p:txBody>
      </p:sp>
      <p:sp>
        <p:nvSpPr>
          <p:cNvPr name="TextBox 29" id="29"/>
          <p:cNvSpPr txBox="true"/>
          <p:nvPr/>
        </p:nvSpPr>
        <p:spPr>
          <a:xfrm rot="0">
            <a:off x="5896231" y="1108443"/>
            <a:ext cx="6495537" cy="1369996"/>
          </a:xfrm>
          <a:prstGeom prst="rect">
            <a:avLst/>
          </a:prstGeom>
        </p:spPr>
        <p:txBody>
          <a:bodyPr anchor="t" rtlCol="false" tIns="0" lIns="0" bIns="0" rIns="0">
            <a:spAutoFit/>
          </a:bodyPr>
          <a:lstStyle/>
          <a:p>
            <a:pPr algn="ctr">
              <a:lnSpc>
                <a:spcPts val="11008"/>
              </a:lnSpc>
            </a:pPr>
            <a:r>
              <a:rPr lang="en-US" sz="7863">
                <a:solidFill>
                  <a:srgbClr val="000000"/>
                </a:solidFill>
                <a:latin typeface="Repo Bold Bold"/>
              </a:rPr>
              <a:t>1.Our </a:t>
            </a:r>
            <a:r>
              <a:rPr lang="en-US" sz="7863" strike="noStrike" u="none">
                <a:solidFill>
                  <a:srgbClr val="000000"/>
                </a:solidFill>
                <a:latin typeface="Repo Bold Bold"/>
              </a:rPr>
              <a:t>team</a:t>
            </a:r>
          </a:p>
        </p:txBody>
      </p:sp>
      <p:sp>
        <p:nvSpPr>
          <p:cNvPr name="TextBox 30" id="30"/>
          <p:cNvSpPr txBox="true"/>
          <p:nvPr/>
        </p:nvSpPr>
        <p:spPr>
          <a:xfrm rot="0">
            <a:off x="9557316" y="7599071"/>
            <a:ext cx="2834452" cy="430966"/>
          </a:xfrm>
          <a:prstGeom prst="rect">
            <a:avLst/>
          </a:prstGeom>
        </p:spPr>
        <p:txBody>
          <a:bodyPr anchor="t" rtlCol="false" tIns="0" lIns="0" bIns="0" rIns="0">
            <a:spAutoFit/>
          </a:bodyPr>
          <a:lstStyle/>
          <a:p>
            <a:pPr algn="ctr">
              <a:lnSpc>
                <a:spcPts val="3545"/>
              </a:lnSpc>
              <a:spcBef>
                <a:spcPct val="0"/>
              </a:spcBef>
            </a:pPr>
            <a:r>
              <a:rPr lang="en-US" sz="2532">
                <a:solidFill>
                  <a:srgbClr val="000000"/>
                </a:solidFill>
                <a:latin typeface="DM Sans Bold"/>
              </a:rPr>
              <a:t>Hoàng Ngọc Hải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124210" y="1028700"/>
            <a:ext cx="14039579" cy="8669440"/>
          </a:xfrm>
          <a:custGeom>
            <a:avLst/>
            <a:gdLst/>
            <a:ahLst/>
            <a:cxnLst/>
            <a:rect r="r" b="b" t="t" l="l"/>
            <a:pathLst>
              <a:path h="8669440" w="14039579">
                <a:moveTo>
                  <a:pt x="0" y="0"/>
                </a:moveTo>
                <a:lnTo>
                  <a:pt x="14039580" y="0"/>
                </a:lnTo>
                <a:lnTo>
                  <a:pt x="14039580" y="8669440"/>
                </a:lnTo>
                <a:lnTo>
                  <a:pt x="0" y="86694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105706" y="3826014"/>
            <a:ext cx="12076588" cy="1353604"/>
          </a:xfrm>
          <a:prstGeom prst="rect">
            <a:avLst/>
          </a:prstGeom>
        </p:spPr>
        <p:txBody>
          <a:bodyPr anchor="t" rtlCol="false" tIns="0" lIns="0" bIns="0" rIns="0">
            <a:spAutoFit/>
          </a:bodyPr>
          <a:lstStyle/>
          <a:p>
            <a:pPr algn="just" marL="0" indent="0" lvl="0">
              <a:lnSpc>
                <a:spcPts val="3616"/>
              </a:lnSpc>
              <a:spcBef>
                <a:spcPct val="0"/>
              </a:spcBef>
            </a:pPr>
            <a:r>
              <a:rPr lang="en-US" sz="2583" spc="-25">
                <a:solidFill>
                  <a:srgbClr val="000000"/>
                </a:solidFill>
                <a:latin typeface="DM Sans"/>
              </a:rPr>
              <a:t>React là một thư viện JavaScript mã nguồn mở và miễn phí để xây dựng giao diện người dùng (UI) dựa trên các thành phần UI riêng lẻ. Nó được phát triển và duy trì bởi Meta và cộng đồng các nhà phát triển và công ty cá nhân.</a:t>
            </a:r>
          </a:p>
        </p:txBody>
      </p:sp>
      <p:sp>
        <p:nvSpPr>
          <p:cNvPr name="TextBox 8" id="8"/>
          <p:cNvSpPr txBox="true"/>
          <p:nvPr/>
        </p:nvSpPr>
        <p:spPr>
          <a:xfrm rot="0">
            <a:off x="3105706" y="5418933"/>
            <a:ext cx="12076588" cy="1353604"/>
          </a:xfrm>
          <a:prstGeom prst="rect">
            <a:avLst/>
          </a:prstGeom>
        </p:spPr>
        <p:txBody>
          <a:bodyPr anchor="t" rtlCol="false" tIns="0" lIns="0" bIns="0" rIns="0">
            <a:spAutoFit/>
          </a:bodyPr>
          <a:lstStyle/>
          <a:p>
            <a:pPr algn="just" marL="0" indent="0" lvl="0">
              <a:lnSpc>
                <a:spcPts val="3616"/>
              </a:lnSpc>
              <a:spcBef>
                <a:spcPct val="0"/>
              </a:spcBef>
            </a:pPr>
            <a:r>
              <a:rPr lang="en-US" sz="2583" spc="-25">
                <a:solidFill>
                  <a:srgbClr val="000000"/>
                </a:solidFill>
                <a:latin typeface="DM Sans"/>
              </a:rPr>
              <a:t>React được sử dụng để xây dựng các ứng dụng web động và tương tác. Nó có thể được sử dụng để tạo các trang web đơn giản hoặc các ứng dụng phức tạp, như các ứng dụng thương mại điện tử hoặc trò chơi.</a:t>
            </a:r>
          </a:p>
        </p:txBody>
      </p:sp>
      <p:sp>
        <p:nvSpPr>
          <p:cNvPr name="TextBox 9" id="9"/>
          <p:cNvSpPr txBox="true"/>
          <p:nvPr/>
        </p:nvSpPr>
        <p:spPr>
          <a:xfrm rot="0">
            <a:off x="3105706" y="7010663"/>
            <a:ext cx="12076588" cy="1810804"/>
          </a:xfrm>
          <a:prstGeom prst="rect">
            <a:avLst/>
          </a:prstGeom>
        </p:spPr>
        <p:txBody>
          <a:bodyPr anchor="t" rtlCol="false" tIns="0" lIns="0" bIns="0" rIns="0">
            <a:spAutoFit/>
          </a:bodyPr>
          <a:lstStyle/>
          <a:p>
            <a:pPr algn="just" marL="0" indent="0" lvl="0">
              <a:lnSpc>
                <a:spcPts val="3616"/>
              </a:lnSpc>
              <a:spcBef>
                <a:spcPct val="0"/>
              </a:spcBef>
            </a:pPr>
            <a:r>
              <a:rPr lang="en-US" sz="2583" spc="-25">
                <a:solidFill>
                  <a:srgbClr val="000000"/>
                </a:solidFill>
                <a:latin typeface="DM Sans"/>
              </a:rPr>
              <a:t>React hoạt động bằng cách tạo ra một mô hình DOM ảo (virtual DOM) để theo dõi trạng thái của ứng dụng. Khi trạng thái của ứng dụng thay đổi, React sẽ so sánh mô hình DOM ảo với DOM thực tế và chỉ cập nhật các phần của DOM thực tế cần được cập nhật. Điều này giúp cải thiện hiệu suất của ứng dụng.</a:t>
            </a:r>
          </a:p>
        </p:txBody>
      </p:sp>
      <p:sp>
        <p:nvSpPr>
          <p:cNvPr name="TextBox 10" id="10"/>
          <p:cNvSpPr txBox="true"/>
          <p:nvPr/>
        </p:nvSpPr>
        <p:spPr>
          <a:xfrm rot="0">
            <a:off x="5201410" y="2270282"/>
            <a:ext cx="7885181" cy="136999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2. React là gì?</a:t>
            </a:r>
          </a:p>
        </p:txBody>
      </p:sp>
      <p:sp>
        <p:nvSpPr>
          <p:cNvPr name="Freeform 11" id="11"/>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683888">
            <a:off x="15804645" y="5661472"/>
            <a:ext cx="2909310" cy="6226150"/>
          </a:xfrm>
          <a:custGeom>
            <a:avLst/>
            <a:gdLst/>
            <a:ahLst/>
            <a:cxnLst/>
            <a:rect r="r" b="b" t="t" l="l"/>
            <a:pathLst>
              <a:path h="6226150" w="2909310">
                <a:moveTo>
                  <a:pt x="0" y="0"/>
                </a:moveTo>
                <a:lnTo>
                  <a:pt x="2909310" y="0"/>
                </a:lnTo>
                <a:lnTo>
                  <a:pt x="2909310" y="6226149"/>
                </a:lnTo>
                <a:lnTo>
                  <a:pt x="0" y="6226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325719">
            <a:off x="3682206" y="5776911"/>
            <a:ext cx="1204301" cy="549462"/>
          </a:xfrm>
          <a:custGeom>
            <a:avLst/>
            <a:gdLst/>
            <a:ahLst/>
            <a:cxnLst/>
            <a:rect r="r" b="b" t="t" l="l"/>
            <a:pathLst>
              <a:path h="549462" w="1204301">
                <a:moveTo>
                  <a:pt x="0" y="0"/>
                </a:moveTo>
                <a:lnTo>
                  <a:pt x="1204300" y="0"/>
                </a:lnTo>
                <a:lnTo>
                  <a:pt x="1204300" y="549462"/>
                </a:lnTo>
                <a:lnTo>
                  <a:pt x="0" y="5494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8331577" y="5701432"/>
            <a:ext cx="1204301" cy="549462"/>
          </a:xfrm>
          <a:custGeom>
            <a:avLst/>
            <a:gdLst/>
            <a:ahLst/>
            <a:cxnLst/>
            <a:rect r="r" b="b" t="t" l="l"/>
            <a:pathLst>
              <a:path h="549462" w="1204301">
                <a:moveTo>
                  <a:pt x="0" y="0"/>
                </a:moveTo>
                <a:lnTo>
                  <a:pt x="1204300" y="0"/>
                </a:lnTo>
                <a:lnTo>
                  <a:pt x="1204300" y="549462"/>
                </a:lnTo>
                <a:lnTo>
                  <a:pt x="0" y="5494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2700000">
            <a:off x="12621159" y="5702803"/>
            <a:ext cx="1204301" cy="549462"/>
          </a:xfrm>
          <a:custGeom>
            <a:avLst/>
            <a:gdLst/>
            <a:ahLst/>
            <a:cxnLst/>
            <a:rect r="r" b="b" t="t" l="l"/>
            <a:pathLst>
              <a:path h="549462" w="1204301">
                <a:moveTo>
                  <a:pt x="0" y="0"/>
                </a:moveTo>
                <a:lnTo>
                  <a:pt x="1204301" y="0"/>
                </a:lnTo>
                <a:lnTo>
                  <a:pt x="1204301" y="549463"/>
                </a:lnTo>
                <a:lnTo>
                  <a:pt x="0" y="5494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43506" y="-685341"/>
            <a:ext cx="3664013" cy="3564086"/>
          </a:xfrm>
          <a:custGeom>
            <a:avLst/>
            <a:gdLst/>
            <a:ahLst/>
            <a:cxnLst/>
            <a:rect r="r" b="b" t="t" l="l"/>
            <a:pathLst>
              <a:path h="3564086" w="3664013">
                <a:moveTo>
                  <a:pt x="0" y="0"/>
                </a:moveTo>
                <a:lnTo>
                  <a:pt x="3664013" y="0"/>
                </a:lnTo>
                <a:lnTo>
                  <a:pt x="3664013" y="3564085"/>
                </a:lnTo>
                <a:lnTo>
                  <a:pt x="0" y="35640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9" id="9"/>
          <p:cNvGrpSpPr/>
          <p:nvPr/>
        </p:nvGrpSpPr>
        <p:grpSpPr>
          <a:xfrm rot="0">
            <a:off x="4311503" y="2078725"/>
            <a:ext cx="9244449" cy="3369396"/>
            <a:chOff x="0" y="0"/>
            <a:chExt cx="4209301" cy="1534196"/>
          </a:xfrm>
        </p:grpSpPr>
        <p:sp>
          <p:nvSpPr>
            <p:cNvPr name="Freeform 10" id="10"/>
            <p:cNvSpPr/>
            <p:nvPr/>
          </p:nvSpPr>
          <p:spPr>
            <a:xfrm flipH="false" flipV="false" rot="0">
              <a:off x="0" y="0"/>
              <a:ext cx="4209301" cy="1534196"/>
            </a:xfrm>
            <a:custGeom>
              <a:avLst/>
              <a:gdLst/>
              <a:ahLst/>
              <a:cxnLst/>
              <a:rect r="r" b="b" t="t" l="l"/>
              <a:pathLst>
                <a:path h="1534196" w="4209301">
                  <a:moveTo>
                    <a:pt x="28474" y="0"/>
                  </a:moveTo>
                  <a:lnTo>
                    <a:pt x="4180827" y="0"/>
                  </a:lnTo>
                  <a:cubicBezTo>
                    <a:pt x="4188379" y="0"/>
                    <a:pt x="4195621" y="3000"/>
                    <a:pt x="4200961" y="8340"/>
                  </a:cubicBezTo>
                  <a:cubicBezTo>
                    <a:pt x="4206301" y="13680"/>
                    <a:pt x="4209301" y="20922"/>
                    <a:pt x="4209301" y="28474"/>
                  </a:cubicBezTo>
                  <a:lnTo>
                    <a:pt x="4209301" y="1505723"/>
                  </a:lnTo>
                  <a:cubicBezTo>
                    <a:pt x="4209301" y="1521448"/>
                    <a:pt x="4196553" y="1534196"/>
                    <a:pt x="4180827" y="1534196"/>
                  </a:cubicBezTo>
                  <a:lnTo>
                    <a:pt x="28474" y="1534196"/>
                  </a:lnTo>
                  <a:cubicBezTo>
                    <a:pt x="20922" y="1534196"/>
                    <a:pt x="13680" y="1531197"/>
                    <a:pt x="8340" y="1525857"/>
                  </a:cubicBezTo>
                  <a:cubicBezTo>
                    <a:pt x="3000" y="1520517"/>
                    <a:pt x="0" y="1513274"/>
                    <a:pt x="0" y="1505723"/>
                  </a:cubicBezTo>
                  <a:lnTo>
                    <a:pt x="0" y="28474"/>
                  </a:lnTo>
                  <a:cubicBezTo>
                    <a:pt x="0" y="20922"/>
                    <a:pt x="3000" y="13680"/>
                    <a:pt x="8340" y="8340"/>
                  </a:cubicBezTo>
                  <a:cubicBezTo>
                    <a:pt x="13680" y="3000"/>
                    <a:pt x="20922" y="0"/>
                    <a:pt x="28474" y="0"/>
                  </a:cubicBezTo>
                  <a:close/>
                </a:path>
              </a:pathLst>
            </a:custGeom>
            <a:solidFill>
              <a:srgbClr val="FFFEF7"/>
            </a:solidFill>
            <a:ln w="47625" cap="rnd">
              <a:solidFill>
                <a:srgbClr val="000000"/>
              </a:solidFill>
              <a:prstDash val="solid"/>
              <a:round/>
            </a:ln>
          </p:spPr>
        </p:sp>
        <p:sp>
          <p:nvSpPr>
            <p:cNvPr name="TextBox 11" id="11"/>
            <p:cNvSpPr txBox="true"/>
            <p:nvPr/>
          </p:nvSpPr>
          <p:spPr>
            <a:xfrm>
              <a:off x="0" y="-9525"/>
              <a:ext cx="4209301" cy="1543721"/>
            </a:xfrm>
            <a:prstGeom prst="rect">
              <a:avLst/>
            </a:prstGeom>
          </p:spPr>
          <p:txBody>
            <a:bodyPr anchor="ctr" rtlCol="false" tIns="0" lIns="0" bIns="0" rIns="0"/>
            <a:lstStyle/>
            <a:p>
              <a:pPr algn="ctr" marL="0" indent="0" lvl="0">
                <a:lnSpc>
                  <a:spcPts val="700"/>
                </a:lnSpc>
                <a:spcBef>
                  <a:spcPct val="0"/>
                </a:spcBef>
              </a:pPr>
            </a:p>
          </p:txBody>
        </p:sp>
      </p:grpSp>
      <p:sp>
        <p:nvSpPr>
          <p:cNvPr name="TextBox 12" id="12"/>
          <p:cNvSpPr txBox="true"/>
          <p:nvPr/>
        </p:nvSpPr>
        <p:spPr>
          <a:xfrm rot="0">
            <a:off x="4369817" y="2647306"/>
            <a:ext cx="9186135" cy="2252980"/>
          </a:xfrm>
          <a:prstGeom prst="rect">
            <a:avLst/>
          </a:prstGeom>
        </p:spPr>
        <p:txBody>
          <a:bodyPr anchor="t" rtlCol="false" tIns="0" lIns="0" bIns="0" rIns="0">
            <a:spAutoFit/>
          </a:bodyPr>
          <a:lstStyle/>
          <a:p>
            <a:pPr algn="ctr" marL="0" indent="0" lvl="0">
              <a:lnSpc>
                <a:spcPts val="8959"/>
              </a:lnSpc>
              <a:spcBef>
                <a:spcPct val="0"/>
              </a:spcBef>
            </a:pPr>
            <a:r>
              <a:rPr lang="en-US" sz="6399">
                <a:solidFill>
                  <a:srgbClr val="000000"/>
                </a:solidFill>
                <a:latin typeface="Repo Bold Bold"/>
              </a:rPr>
              <a:t>3. Các thư viện được dùng trong dự án</a:t>
            </a:r>
          </a:p>
        </p:txBody>
      </p:sp>
      <p:grpSp>
        <p:nvGrpSpPr>
          <p:cNvPr name="Group 13" id="13"/>
          <p:cNvGrpSpPr/>
          <p:nvPr/>
        </p:nvGrpSpPr>
        <p:grpSpPr>
          <a:xfrm rot="0">
            <a:off x="1028700" y="6579685"/>
            <a:ext cx="4886452" cy="2027887"/>
            <a:chOff x="0" y="0"/>
            <a:chExt cx="2224962" cy="923363"/>
          </a:xfrm>
        </p:grpSpPr>
        <p:sp>
          <p:nvSpPr>
            <p:cNvPr name="Freeform 14" id="14"/>
            <p:cNvSpPr/>
            <p:nvPr/>
          </p:nvSpPr>
          <p:spPr>
            <a:xfrm flipH="false" flipV="false" rot="0">
              <a:off x="0" y="0"/>
              <a:ext cx="2224962" cy="923363"/>
            </a:xfrm>
            <a:custGeom>
              <a:avLst/>
              <a:gdLst/>
              <a:ahLst/>
              <a:cxnLst/>
              <a:rect r="r" b="b" t="t" l="l"/>
              <a:pathLst>
                <a:path h="923363" w="2224962">
                  <a:moveTo>
                    <a:pt x="53868" y="0"/>
                  </a:moveTo>
                  <a:lnTo>
                    <a:pt x="2171094" y="0"/>
                  </a:lnTo>
                  <a:cubicBezTo>
                    <a:pt x="2200845" y="0"/>
                    <a:pt x="2224962" y="24118"/>
                    <a:pt x="2224962" y="53868"/>
                  </a:cubicBezTo>
                  <a:lnTo>
                    <a:pt x="2224962" y="869495"/>
                  </a:lnTo>
                  <a:cubicBezTo>
                    <a:pt x="2224962" y="899246"/>
                    <a:pt x="2200845" y="923363"/>
                    <a:pt x="2171094" y="923363"/>
                  </a:cubicBezTo>
                  <a:lnTo>
                    <a:pt x="53868" y="923363"/>
                  </a:lnTo>
                  <a:cubicBezTo>
                    <a:pt x="24118" y="923363"/>
                    <a:pt x="0" y="899246"/>
                    <a:pt x="0" y="869495"/>
                  </a:cubicBezTo>
                  <a:lnTo>
                    <a:pt x="0" y="53868"/>
                  </a:lnTo>
                  <a:cubicBezTo>
                    <a:pt x="0" y="24118"/>
                    <a:pt x="24118" y="0"/>
                    <a:pt x="53868" y="0"/>
                  </a:cubicBezTo>
                  <a:close/>
                </a:path>
              </a:pathLst>
            </a:custGeom>
            <a:solidFill>
              <a:srgbClr val="FFFEF7"/>
            </a:solidFill>
            <a:ln w="47625" cap="rnd">
              <a:solidFill>
                <a:srgbClr val="000000"/>
              </a:solidFill>
              <a:prstDash val="solid"/>
              <a:round/>
            </a:ln>
          </p:spPr>
        </p:sp>
        <p:sp>
          <p:nvSpPr>
            <p:cNvPr name="TextBox 15" id="15"/>
            <p:cNvSpPr txBox="true"/>
            <p:nvPr/>
          </p:nvSpPr>
          <p:spPr>
            <a:xfrm>
              <a:off x="0" y="-9525"/>
              <a:ext cx="2224962" cy="932888"/>
            </a:xfrm>
            <a:prstGeom prst="rect">
              <a:avLst/>
            </a:prstGeom>
          </p:spPr>
          <p:txBody>
            <a:bodyPr anchor="ctr" rtlCol="false" tIns="0" lIns="0" bIns="0" rIns="0"/>
            <a:lstStyle/>
            <a:p>
              <a:pPr algn="ctr" marL="0" indent="0" lvl="0">
                <a:lnSpc>
                  <a:spcPts val="700"/>
                </a:lnSpc>
                <a:spcBef>
                  <a:spcPct val="0"/>
                </a:spcBef>
              </a:pPr>
            </a:p>
          </p:txBody>
        </p:sp>
      </p:grpSp>
      <p:grpSp>
        <p:nvGrpSpPr>
          <p:cNvPr name="Group 16" id="16"/>
          <p:cNvGrpSpPr/>
          <p:nvPr/>
        </p:nvGrpSpPr>
        <p:grpSpPr>
          <a:xfrm rot="0">
            <a:off x="6490501" y="6579685"/>
            <a:ext cx="4886452" cy="2027887"/>
            <a:chOff x="0" y="0"/>
            <a:chExt cx="2224962" cy="923363"/>
          </a:xfrm>
        </p:grpSpPr>
        <p:sp>
          <p:nvSpPr>
            <p:cNvPr name="Freeform 17" id="17"/>
            <p:cNvSpPr/>
            <p:nvPr/>
          </p:nvSpPr>
          <p:spPr>
            <a:xfrm flipH="false" flipV="false" rot="0">
              <a:off x="0" y="0"/>
              <a:ext cx="2224962" cy="923363"/>
            </a:xfrm>
            <a:custGeom>
              <a:avLst/>
              <a:gdLst/>
              <a:ahLst/>
              <a:cxnLst/>
              <a:rect r="r" b="b" t="t" l="l"/>
              <a:pathLst>
                <a:path h="923363" w="2224962">
                  <a:moveTo>
                    <a:pt x="53868" y="0"/>
                  </a:moveTo>
                  <a:lnTo>
                    <a:pt x="2171094" y="0"/>
                  </a:lnTo>
                  <a:cubicBezTo>
                    <a:pt x="2200845" y="0"/>
                    <a:pt x="2224962" y="24118"/>
                    <a:pt x="2224962" y="53868"/>
                  </a:cubicBezTo>
                  <a:lnTo>
                    <a:pt x="2224962" y="869495"/>
                  </a:lnTo>
                  <a:cubicBezTo>
                    <a:pt x="2224962" y="899246"/>
                    <a:pt x="2200845" y="923363"/>
                    <a:pt x="2171094" y="923363"/>
                  </a:cubicBezTo>
                  <a:lnTo>
                    <a:pt x="53868" y="923363"/>
                  </a:lnTo>
                  <a:cubicBezTo>
                    <a:pt x="24118" y="923363"/>
                    <a:pt x="0" y="899246"/>
                    <a:pt x="0" y="869495"/>
                  </a:cubicBezTo>
                  <a:lnTo>
                    <a:pt x="0" y="53868"/>
                  </a:lnTo>
                  <a:cubicBezTo>
                    <a:pt x="0" y="24118"/>
                    <a:pt x="24118" y="0"/>
                    <a:pt x="53868" y="0"/>
                  </a:cubicBezTo>
                  <a:close/>
                </a:path>
              </a:pathLst>
            </a:custGeom>
            <a:solidFill>
              <a:srgbClr val="FFFEF7"/>
            </a:solidFill>
            <a:ln w="47625" cap="rnd">
              <a:solidFill>
                <a:srgbClr val="000000"/>
              </a:solidFill>
              <a:prstDash val="solid"/>
              <a:round/>
            </a:ln>
          </p:spPr>
        </p:sp>
        <p:sp>
          <p:nvSpPr>
            <p:cNvPr name="TextBox 18" id="18"/>
            <p:cNvSpPr txBox="true"/>
            <p:nvPr/>
          </p:nvSpPr>
          <p:spPr>
            <a:xfrm>
              <a:off x="0" y="-9525"/>
              <a:ext cx="2224962" cy="932888"/>
            </a:xfrm>
            <a:prstGeom prst="rect">
              <a:avLst/>
            </a:prstGeom>
          </p:spPr>
          <p:txBody>
            <a:bodyPr anchor="ctr" rtlCol="false" tIns="0" lIns="0" bIns="0" rIns="0"/>
            <a:lstStyle/>
            <a:p>
              <a:pPr algn="ctr" marL="0" indent="0" lvl="0">
                <a:lnSpc>
                  <a:spcPts val="700"/>
                </a:lnSpc>
                <a:spcBef>
                  <a:spcPct val="0"/>
                </a:spcBef>
              </a:pPr>
            </a:p>
          </p:txBody>
        </p:sp>
      </p:grpSp>
      <p:grpSp>
        <p:nvGrpSpPr>
          <p:cNvPr name="Group 19" id="19"/>
          <p:cNvGrpSpPr/>
          <p:nvPr/>
        </p:nvGrpSpPr>
        <p:grpSpPr>
          <a:xfrm rot="0">
            <a:off x="12405653" y="6579685"/>
            <a:ext cx="4886452" cy="2027887"/>
            <a:chOff x="0" y="0"/>
            <a:chExt cx="2224962" cy="923363"/>
          </a:xfrm>
        </p:grpSpPr>
        <p:sp>
          <p:nvSpPr>
            <p:cNvPr name="Freeform 20" id="20"/>
            <p:cNvSpPr/>
            <p:nvPr/>
          </p:nvSpPr>
          <p:spPr>
            <a:xfrm flipH="false" flipV="false" rot="0">
              <a:off x="0" y="0"/>
              <a:ext cx="2224962" cy="923363"/>
            </a:xfrm>
            <a:custGeom>
              <a:avLst/>
              <a:gdLst/>
              <a:ahLst/>
              <a:cxnLst/>
              <a:rect r="r" b="b" t="t" l="l"/>
              <a:pathLst>
                <a:path h="923363" w="2224962">
                  <a:moveTo>
                    <a:pt x="53868" y="0"/>
                  </a:moveTo>
                  <a:lnTo>
                    <a:pt x="2171094" y="0"/>
                  </a:lnTo>
                  <a:cubicBezTo>
                    <a:pt x="2200845" y="0"/>
                    <a:pt x="2224962" y="24118"/>
                    <a:pt x="2224962" y="53868"/>
                  </a:cubicBezTo>
                  <a:lnTo>
                    <a:pt x="2224962" y="869495"/>
                  </a:lnTo>
                  <a:cubicBezTo>
                    <a:pt x="2224962" y="899246"/>
                    <a:pt x="2200845" y="923363"/>
                    <a:pt x="2171094" y="923363"/>
                  </a:cubicBezTo>
                  <a:lnTo>
                    <a:pt x="53868" y="923363"/>
                  </a:lnTo>
                  <a:cubicBezTo>
                    <a:pt x="24118" y="923363"/>
                    <a:pt x="0" y="899246"/>
                    <a:pt x="0" y="869495"/>
                  </a:cubicBezTo>
                  <a:lnTo>
                    <a:pt x="0" y="53868"/>
                  </a:lnTo>
                  <a:cubicBezTo>
                    <a:pt x="0" y="24118"/>
                    <a:pt x="24118" y="0"/>
                    <a:pt x="53868" y="0"/>
                  </a:cubicBezTo>
                  <a:close/>
                </a:path>
              </a:pathLst>
            </a:custGeom>
            <a:solidFill>
              <a:srgbClr val="FFFEF7"/>
            </a:solidFill>
            <a:ln w="47625" cap="rnd">
              <a:solidFill>
                <a:srgbClr val="000000"/>
              </a:solidFill>
              <a:prstDash val="solid"/>
              <a:round/>
            </a:ln>
          </p:spPr>
        </p:sp>
        <p:sp>
          <p:nvSpPr>
            <p:cNvPr name="TextBox 21" id="21"/>
            <p:cNvSpPr txBox="true"/>
            <p:nvPr/>
          </p:nvSpPr>
          <p:spPr>
            <a:xfrm>
              <a:off x="0" y="-9525"/>
              <a:ext cx="2224962" cy="932888"/>
            </a:xfrm>
            <a:prstGeom prst="rect">
              <a:avLst/>
            </a:prstGeom>
          </p:spPr>
          <p:txBody>
            <a:bodyPr anchor="ctr" rtlCol="false" tIns="0" lIns="0" bIns="0" rIns="0"/>
            <a:lstStyle/>
            <a:p>
              <a:pPr algn="ctr" marL="0" indent="0" lvl="0">
                <a:lnSpc>
                  <a:spcPts val="700"/>
                </a:lnSpc>
                <a:spcBef>
                  <a:spcPct val="0"/>
                </a:spcBef>
              </a:pPr>
            </a:p>
          </p:txBody>
        </p:sp>
      </p:grpSp>
      <p:sp>
        <p:nvSpPr>
          <p:cNvPr name="TextBox 22" id="22"/>
          <p:cNvSpPr txBox="true"/>
          <p:nvPr/>
        </p:nvSpPr>
        <p:spPr>
          <a:xfrm rot="0">
            <a:off x="2502927" y="6984346"/>
            <a:ext cx="2425622" cy="1094740"/>
          </a:xfrm>
          <a:prstGeom prst="rect">
            <a:avLst/>
          </a:prstGeom>
        </p:spPr>
        <p:txBody>
          <a:bodyPr anchor="t" rtlCol="false" tIns="0" lIns="0" bIns="0" rIns="0">
            <a:spAutoFit/>
          </a:bodyPr>
          <a:lstStyle/>
          <a:p>
            <a:pPr>
              <a:lnSpc>
                <a:spcPts val="8959"/>
              </a:lnSpc>
              <a:spcBef>
                <a:spcPct val="0"/>
              </a:spcBef>
            </a:pPr>
            <a:r>
              <a:rPr lang="en-US" sz="6399">
                <a:solidFill>
                  <a:srgbClr val="000000"/>
                </a:solidFill>
                <a:latin typeface="DM Sans Bold"/>
              </a:rPr>
              <a:t>Axios</a:t>
            </a:r>
          </a:p>
        </p:txBody>
      </p:sp>
      <p:sp>
        <p:nvSpPr>
          <p:cNvPr name="TextBox 23" id="23"/>
          <p:cNvSpPr txBox="true"/>
          <p:nvPr/>
        </p:nvSpPr>
        <p:spPr>
          <a:xfrm rot="0">
            <a:off x="6944029" y="6984346"/>
            <a:ext cx="3979397" cy="1094740"/>
          </a:xfrm>
          <a:prstGeom prst="rect">
            <a:avLst/>
          </a:prstGeom>
        </p:spPr>
        <p:txBody>
          <a:bodyPr anchor="t" rtlCol="false" tIns="0" lIns="0" bIns="0" rIns="0">
            <a:spAutoFit/>
          </a:bodyPr>
          <a:lstStyle/>
          <a:p>
            <a:pPr>
              <a:lnSpc>
                <a:spcPts val="8959"/>
              </a:lnSpc>
              <a:spcBef>
                <a:spcPct val="0"/>
              </a:spcBef>
            </a:pPr>
            <a:r>
              <a:rPr lang="en-US" sz="6399">
                <a:solidFill>
                  <a:srgbClr val="000000"/>
                </a:solidFill>
                <a:latin typeface="DM Sans Bold"/>
              </a:rPr>
              <a:t>Bootstrap</a:t>
            </a:r>
          </a:p>
        </p:txBody>
      </p:sp>
      <p:sp>
        <p:nvSpPr>
          <p:cNvPr name="TextBox 24" id="24"/>
          <p:cNvSpPr txBox="true"/>
          <p:nvPr/>
        </p:nvSpPr>
        <p:spPr>
          <a:xfrm rot="0">
            <a:off x="13966665" y="6984346"/>
            <a:ext cx="1764430" cy="1094740"/>
          </a:xfrm>
          <a:prstGeom prst="rect">
            <a:avLst/>
          </a:prstGeom>
        </p:spPr>
        <p:txBody>
          <a:bodyPr anchor="t" rtlCol="false" tIns="0" lIns="0" bIns="0" rIns="0">
            <a:spAutoFit/>
          </a:bodyPr>
          <a:lstStyle/>
          <a:p>
            <a:pPr>
              <a:lnSpc>
                <a:spcPts val="8959"/>
              </a:lnSpc>
              <a:spcBef>
                <a:spcPct val="0"/>
              </a:spcBef>
            </a:pPr>
            <a:r>
              <a:rPr lang="en-US" sz="6399">
                <a:solidFill>
                  <a:srgbClr val="000000"/>
                </a:solidFill>
                <a:latin typeface="DM Sans Bold"/>
              </a:rPr>
              <a:t>Yup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124210" y="1028700"/>
            <a:ext cx="14039579" cy="8669440"/>
          </a:xfrm>
          <a:custGeom>
            <a:avLst/>
            <a:gdLst/>
            <a:ahLst/>
            <a:cxnLst/>
            <a:rect r="r" b="b" t="t" l="l"/>
            <a:pathLst>
              <a:path h="8669440" w="14039579">
                <a:moveTo>
                  <a:pt x="0" y="0"/>
                </a:moveTo>
                <a:lnTo>
                  <a:pt x="14039580" y="0"/>
                </a:lnTo>
                <a:lnTo>
                  <a:pt x="14039580" y="8669440"/>
                </a:lnTo>
                <a:lnTo>
                  <a:pt x="0" y="86694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105706" y="3826014"/>
            <a:ext cx="12076588" cy="1407795"/>
          </a:xfrm>
          <a:prstGeom prst="rect">
            <a:avLst/>
          </a:prstGeom>
        </p:spPr>
        <p:txBody>
          <a:bodyPr anchor="t" rtlCol="false" tIns="0" lIns="0" bIns="0" rIns="0">
            <a:spAutoFit/>
          </a:bodyPr>
          <a:lstStyle/>
          <a:p>
            <a:pPr algn="just" marL="0" indent="0" lvl="0">
              <a:lnSpc>
                <a:spcPts val="3779"/>
              </a:lnSpc>
              <a:spcBef>
                <a:spcPct val="0"/>
              </a:spcBef>
            </a:pPr>
            <a:r>
              <a:rPr lang="en-US" sz="2699" spc="-26">
                <a:solidFill>
                  <a:srgbClr val="000000"/>
                </a:solidFill>
                <a:latin typeface="DM Sans"/>
              </a:rPr>
              <a:t>Axios là một thư viện HTTP client dựa trên Promises, được sử dụng để thực hiện các yêu cầu HTTP từ các ứng dụng web và máy khách. Axios cung cấp một cách đơn giản và hiệu quả để gửi và nhận dữ liệu từ các API REST.</a:t>
            </a:r>
          </a:p>
        </p:txBody>
      </p:sp>
      <p:sp>
        <p:nvSpPr>
          <p:cNvPr name="TextBox 8" id="8"/>
          <p:cNvSpPr txBox="true"/>
          <p:nvPr/>
        </p:nvSpPr>
        <p:spPr>
          <a:xfrm rot="0">
            <a:off x="3105706" y="5549504"/>
            <a:ext cx="12076588" cy="3312795"/>
          </a:xfrm>
          <a:prstGeom prst="rect">
            <a:avLst/>
          </a:prstGeom>
        </p:spPr>
        <p:txBody>
          <a:bodyPr anchor="t" rtlCol="false" tIns="0" lIns="0" bIns="0" rIns="0">
            <a:spAutoFit/>
          </a:bodyPr>
          <a:lstStyle/>
          <a:p>
            <a:pPr algn="just">
              <a:lnSpc>
                <a:spcPts val="3779"/>
              </a:lnSpc>
            </a:pPr>
            <a:r>
              <a:rPr lang="en-US" sz="2699" spc="-26">
                <a:solidFill>
                  <a:srgbClr val="000000"/>
                </a:solidFill>
                <a:latin typeface="DM Sans"/>
              </a:rPr>
              <a:t>Axios có thể được sử dụng để thực hiện các loại yêu cầu HTTP khác nhau, bao gồm:</a:t>
            </a:r>
          </a:p>
          <a:p>
            <a:pPr algn="just" marL="582928" indent="-291464" lvl="1">
              <a:lnSpc>
                <a:spcPts val="3779"/>
              </a:lnSpc>
              <a:buFont typeface="Arial"/>
              <a:buChar char="•"/>
            </a:pPr>
            <a:r>
              <a:rPr lang="en-US" sz="2699" spc="-26">
                <a:solidFill>
                  <a:srgbClr val="000000"/>
                </a:solidFill>
                <a:latin typeface="DM Sans"/>
              </a:rPr>
              <a:t>GET: Để lấy dữ liệu từ một API REST.</a:t>
            </a:r>
          </a:p>
          <a:p>
            <a:pPr algn="just" marL="582928" indent="-291464" lvl="1">
              <a:lnSpc>
                <a:spcPts val="3779"/>
              </a:lnSpc>
              <a:buFont typeface="Arial"/>
              <a:buChar char="•"/>
            </a:pPr>
            <a:r>
              <a:rPr lang="en-US" sz="2699" spc="-26">
                <a:solidFill>
                  <a:srgbClr val="000000"/>
                </a:solidFill>
                <a:latin typeface="DM Sans"/>
              </a:rPr>
              <a:t>POST: Để tạo dữ liệu mới trên một API REST.</a:t>
            </a:r>
          </a:p>
          <a:p>
            <a:pPr algn="just" marL="582928" indent="-291464" lvl="1">
              <a:lnSpc>
                <a:spcPts val="3779"/>
              </a:lnSpc>
              <a:buFont typeface="Arial"/>
              <a:buChar char="•"/>
            </a:pPr>
            <a:r>
              <a:rPr lang="en-US" sz="2699" spc="-26">
                <a:solidFill>
                  <a:srgbClr val="000000"/>
                </a:solidFill>
                <a:latin typeface="DM Sans"/>
              </a:rPr>
              <a:t>PUT: Để cập nhật dữ liệu hiện có trên một API REST.</a:t>
            </a:r>
          </a:p>
          <a:p>
            <a:pPr algn="just" marL="582928" indent="-291464" lvl="1">
              <a:lnSpc>
                <a:spcPts val="3779"/>
              </a:lnSpc>
              <a:spcBef>
                <a:spcPct val="0"/>
              </a:spcBef>
              <a:buFont typeface="Arial"/>
              <a:buChar char="•"/>
            </a:pPr>
            <a:r>
              <a:rPr lang="en-US" sz="2699" spc="-26">
                <a:solidFill>
                  <a:srgbClr val="000000"/>
                </a:solidFill>
                <a:latin typeface="DM Sans"/>
              </a:rPr>
              <a:t>DELETE: Để xóa dữ liệu trên một API REST.</a:t>
            </a:r>
          </a:p>
          <a:p>
            <a:pPr algn="just" marL="0" indent="0" lvl="0">
              <a:lnSpc>
                <a:spcPts val="3779"/>
              </a:lnSpc>
              <a:spcBef>
                <a:spcPct val="0"/>
              </a:spcBef>
            </a:pPr>
          </a:p>
        </p:txBody>
      </p:sp>
      <p:sp>
        <p:nvSpPr>
          <p:cNvPr name="TextBox 9" id="9"/>
          <p:cNvSpPr txBox="true"/>
          <p:nvPr/>
        </p:nvSpPr>
        <p:spPr>
          <a:xfrm rot="0">
            <a:off x="5201410" y="2270282"/>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a:rPr>
              <a:t>Axios</a:t>
            </a:r>
          </a:p>
        </p:txBody>
      </p:sp>
      <p:sp>
        <p:nvSpPr>
          <p:cNvPr name="Freeform 10" id="10"/>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124210" y="1028700"/>
            <a:ext cx="14039579" cy="8669440"/>
          </a:xfrm>
          <a:custGeom>
            <a:avLst/>
            <a:gdLst/>
            <a:ahLst/>
            <a:cxnLst/>
            <a:rect r="r" b="b" t="t" l="l"/>
            <a:pathLst>
              <a:path h="8669440" w="14039579">
                <a:moveTo>
                  <a:pt x="0" y="0"/>
                </a:moveTo>
                <a:lnTo>
                  <a:pt x="14039580" y="0"/>
                </a:lnTo>
                <a:lnTo>
                  <a:pt x="14039580" y="8669440"/>
                </a:lnTo>
                <a:lnTo>
                  <a:pt x="0" y="86694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105706" y="3955625"/>
            <a:ext cx="12076588" cy="1407795"/>
          </a:xfrm>
          <a:prstGeom prst="rect">
            <a:avLst/>
          </a:prstGeom>
        </p:spPr>
        <p:txBody>
          <a:bodyPr anchor="t" rtlCol="false" tIns="0" lIns="0" bIns="0" rIns="0">
            <a:spAutoFit/>
          </a:bodyPr>
          <a:lstStyle/>
          <a:p>
            <a:pPr algn="just" marL="0" indent="0" lvl="0">
              <a:lnSpc>
                <a:spcPts val="3779"/>
              </a:lnSpc>
              <a:spcBef>
                <a:spcPct val="0"/>
              </a:spcBef>
            </a:pPr>
            <a:r>
              <a:rPr lang="en-US" sz="2699" spc="-26">
                <a:solidFill>
                  <a:srgbClr val="000000"/>
                </a:solidFill>
                <a:latin typeface="DM Sans"/>
              </a:rPr>
              <a:t>Bootstrap là một framework CSS và JavaScript mã nguồn mở và miễn phí để xây dựng các trang web và ứng dụng web. Nó được phát triển và duy trì bởi Bootstrap Team, một nhóm các nhà phát triển và thiết kế web từ Twitter.</a:t>
            </a:r>
          </a:p>
        </p:txBody>
      </p:sp>
      <p:sp>
        <p:nvSpPr>
          <p:cNvPr name="TextBox 8" id="8"/>
          <p:cNvSpPr txBox="true"/>
          <p:nvPr/>
        </p:nvSpPr>
        <p:spPr>
          <a:xfrm rot="0">
            <a:off x="3105706" y="6078674"/>
            <a:ext cx="12076588" cy="1884045"/>
          </a:xfrm>
          <a:prstGeom prst="rect">
            <a:avLst/>
          </a:prstGeom>
        </p:spPr>
        <p:txBody>
          <a:bodyPr anchor="t" rtlCol="false" tIns="0" lIns="0" bIns="0" rIns="0">
            <a:spAutoFit/>
          </a:bodyPr>
          <a:lstStyle/>
          <a:p>
            <a:pPr algn="just" marL="0" indent="0" lvl="0">
              <a:lnSpc>
                <a:spcPts val="3779"/>
              </a:lnSpc>
              <a:spcBef>
                <a:spcPct val="0"/>
              </a:spcBef>
            </a:pPr>
            <a:r>
              <a:rPr lang="en-US" sz="2699" spc="-26">
                <a:solidFill>
                  <a:srgbClr val="000000"/>
                </a:solidFill>
                <a:latin typeface="DM Sans"/>
              </a:rPr>
              <a:t>Bootstrap được sử dụng để tạo các trang web và ứng dụng web đẹp, đáp ứng và thân thiện với thiết bị di động. Nó cung cấp một bộ các thành phần và công cụ sẵn sàng sử dụng để giúp bạn xây dựng giao diện người dùng (UI) của mình một cách nhanh chóng và dễ dàng.</a:t>
            </a:r>
          </a:p>
        </p:txBody>
      </p:sp>
      <p:sp>
        <p:nvSpPr>
          <p:cNvPr name="TextBox 9" id="9"/>
          <p:cNvSpPr txBox="true"/>
          <p:nvPr/>
        </p:nvSpPr>
        <p:spPr>
          <a:xfrm rot="0">
            <a:off x="5201410" y="2270282"/>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a:rPr>
              <a:t>Bootstrap</a:t>
            </a:r>
          </a:p>
        </p:txBody>
      </p:sp>
      <p:sp>
        <p:nvSpPr>
          <p:cNvPr name="Freeform 10" id="10"/>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124210" y="1028700"/>
            <a:ext cx="14039579" cy="8669440"/>
          </a:xfrm>
          <a:custGeom>
            <a:avLst/>
            <a:gdLst/>
            <a:ahLst/>
            <a:cxnLst/>
            <a:rect r="r" b="b" t="t" l="l"/>
            <a:pathLst>
              <a:path h="8669440" w="14039579">
                <a:moveTo>
                  <a:pt x="0" y="0"/>
                </a:moveTo>
                <a:lnTo>
                  <a:pt x="14039580" y="0"/>
                </a:lnTo>
                <a:lnTo>
                  <a:pt x="14039580" y="8669440"/>
                </a:lnTo>
                <a:lnTo>
                  <a:pt x="0" y="86694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105706" y="2885015"/>
            <a:ext cx="12076588" cy="1407795"/>
          </a:xfrm>
          <a:prstGeom prst="rect">
            <a:avLst/>
          </a:prstGeom>
        </p:spPr>
        <p:txBody>
          <a:bodyPr anchor="t" rtlCol="false" tIns="0" lIns="0" bIns="0" rIns="0">
            <a:spAutoFit/>
          </a:bodyPr>
          <a:lstStyle/>
          <a:p>
            <a:pPr algn="just" marL="0" indent="0" lvl="0">
              <a:lnSpc>
                <a:spcPts val="3779"/>
              </a:lnSpc>
              <a:spcBef>
                <a:spcPct val="0"/>
              </a:spcBef>
            </a:pPr>
            <a:r>
              <a:rPr lang="en-US" sz="2699" spc="-26">
                <a:solidFill>
                  <a:srgbClr val="000000"/>
                </a:solidFill>
                <a:latin typeface="DM Sans"/>
              </a:rPr>
              <a:t>Yup là một thư viện JavaScript mã nguồn mở và miễn phí để xác thực dữ liệu. Nó được phát triển và duy trì bởi Dan Abramov, một nhà phát triển JavaScript nổi tiếng.</a:t>
            </a:r>
          </a:p>
        </p:txBody>
      </p:sp>
      <p:sp>
        <p:nvSpPr>
          <p:cNvPr name="TextBox 8" id="8"/>
          <p:cNvSpPr txBox="true"/>
          <p:nvPr/>
        </p:nvSpPr>
        <p:spPr>
          <a:xfrm rot="0">
            <a:off x="3105706" y="4635710"/>
            <a:ext cx="12076588" cy="1407795"/>
          </a:xfrm>
          <a:prstGeom prst="rect">
            <a:avLst/>
          </a:prstGeom>
        </p:spPr>
        <p:txBody>
          <a:bodyPr anchor="t" rtlCol="false" tIns="0" lIns="0" bIns="0" rIns="0">
            <a:spAutoFit/>
          </a:bodyPr>
          <a:lstStyle/>
          <a:p>
            <a:pPr algn="just" marL="0" indent="0" lvl="0">
              <a:lnSpc>
                <a:spcPts val="3779"/>
              </a:lnSpc>
              <a:spcBef>
                <a:spcPct val="0"/>
              </a:spcBef>
            </a:pPr>
            <a:r>
              <a:rPr lang="en-US" sz="2699" spc="-26">
                <a:solidFill>
                  <a:srgbClr val="000000"/>
                </a:solidFill>
                <a:latin typeface="DM Sans"/>
              </a:rPr>
              <a:t>Yup được sử dụng để xác thực dữ liệu được nhập bởi người dùng hoặc được gửi từ các API. Nó cung cấp một cách đơn giản và hiệu quả để xác minh rằng dữ liệu đáp ứng các yêu cầu của ứng dụng.</a:t>
            </a:r>
          </a:p>
        </p:txBody>
      </p:sp>
      <p:sp>
        <p:nvSpPr>
          <p:cNvPr name="TextBox 9" id="9"/>
          <p:cNvSpPr txBox="true"/>
          <p:nvPr/>
        </p:nvSpPr>
        <p:spPr>
          <a:xfrm rot="0">
            <a:off x="3105706" y="6385345"/>
            <a:ext cx="12076588" cy="2360295"/>
          </a:xfrm>
          <a:prstGeom prst="rect">
            <a:avLst/>
          </a:prstGeom>
        </p:spPr>
        <p:txBody>
          <a:bodyPr anchor="t" rtlCol="false" tIns="0" lIns="0" bIns="0" rIns="0">
            <a:spAutoFit/>
          </a:bodyPr>
          <a:lstStyle/>
          <a:p>
            <a:pPr algn="just">
              <a:lnSpc>
                <a:spcPts val="3779"/>
              </a:lnSpc>
            </a:pPr>
            <a:r>
              <a:rPr lang="en-US" sz="2699" spc="-26">
                <a:solidFill>
                  <a:srgbClr val="000000"/>
                </a:solidFill>
                <a:latin typeface="DM Sans"/>
              </a:rPr>
              <a:t>Yup có một số tính năng nổi bật, bao gồm:</a:t>
            </a:r>
          </a:p>
          <a:p>
            <a:pPr algn="just" marL="582928" indent="-291464" lvl="1">
              <a:lnSpc>
                <a:spcPts val="3779"/>
              </a:lnSpc>
              <a:buFont typeface="Arial"/>
              <a:buChar char="•"/>
            </a:pPr>
            <a:r>
              <a:rPr lang="en-US" sz="2699" spc="-26">
                <a:solidFill>
                  <a:srgbClr val="000000"/>
                </a:solidFill>
                <a:latin typeface="DM Sans"/>
              </a:rPr>
              <a:t>Các quy tắc xác thực mạnh mẽ: Yup cung cấp một bộ các quy tắc xác thực mạnh mẽ để giúp bạn xác minh dữ liệu của mình.</a:t>
            </a:r>
          </a:p>
          <a:p>
            <a:pPr algn="just" marL="582928" indent="-291464" lvl="1">
              <a:lnSpc>
                <a:spcPts val="3779"/>
              </a:lnSpc>
              <a:buFont typeface="Arial"/>
              <a:buChar char="•"/>
            </a:pPr>
            <a:r>
              <a:rPr lang="en-US" sz="2699" spc="-26">
                <a:solidFill>
                  <a:srgbClr val="000000"/>
                </a:solidFill>
                <a:latin typeface="DM Sans"/>
              </a:rPr>
              <a:t>Dễ sử dụng: Yup dễ sử dụng và học hỏi.</a:t>
            </a:r>
          </a:p>
          <a:p>
            <a:pPr algn="just" marL="582928" indent="-291464" lvl="1">
              <a:lnSpc>
                <a:spcPts val="3779"/>
              </a:lnSpc>
              <a:spcBef>
                <a:spcPct val="0"/>
              </a:spcBef>
              <a:buFont typeface="Arial"/>
              <a:buChar char="•"/>
            </a:pPr>
            <a:r>
              <a:rPr lang="en-US" sz="2699" spc="-26">
                <a:solidFill>
                  <a:srgbClr val="000000"/>
                </a:solidFill>
                <a:latin typeface="DM Sans"/>
              </a:rPr>
              <a:t>Linh hoạt: Yup có thể được tùy chỉnh để đáp ứng nhu cầu của ứng dụng </a:t>
            </a:r>
          </a:p>
        </p:txBody>
      </p:sp>
      <p:sp>
        <p:nvSpPr>
          <p:cNvPr name="TextBox 10" id="10"/>
          <p:cNvSpPr txBox="true"/>
          <p:nvPr/>
        </p:nvSpPr>
        <p:spPr>
          <a:xfrm rot="0">
            <a:off x="5201410" y="857250"/>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a:rPr>
              <a:t>Yup</a:t>
            </a:r>
          </a:p>
        </p:txBody>
      </p:sp>
      <p:sp>
        <p:nvSpPr>
          <p:cNvPr name="Freeform 11" id="11"/>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124210" y="1028700"/>
            <a:ext cx="14039579" cy="8669440"/>
          </a:xfrm>
          <a:custGeom>
            <a:avLst/>
            <a:gdLst/>
            <a:ahLst/>
            <a:cxnLst/>
            <a:rect r="r" b="b" t="t" l="l"/>
            <a:pathLst>
              <a:path h="8669440" w="14039579">
                <a:moveTo>
                  <a:pt x="0" y="0"/>
                </a:moveTo>
                <a:lnTo>
                  <a:pt x="14039580" y="0"/>
                </a:lnTo>
                <a:lnTo>
                  <a:pt x="14039580" y="8669440"/>
                </a:lnTo>
                <a:lnTo>
                  <a:pt x="0" y="86694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039031" y="4044560"/>
            <a:ext cx="12076588" cy="5032160"/>
          </a:xfrm>
          <a:prstGeom prst="rect">
            <a:avLst/>
          </a:prstGeom>
        </p:spPr>
        <p:txBody>
          <a:bodyPr anchor="t" rtlCol="false" tIns="0" lIns="0" bIns="0" rIns="0">
            <a:spAutoFit/>
          </a:bodyPr>
          <a:lstStyle/>
          <a:p>
            <a:pPr algn="just" marL="622543" indent="-311272" lvl="1">
              <a:lnSpc>
                <a:spcPts val="4036"/>
              </a:lnSpc>
              <a:buFont typeface="Arial"/>
              <a:buChar char="•"/>
            </a:pPr>
            <a:r>
              <a:rPr lang="en-US" sz="2883" spc="-28">
                <a:solidFill>
                  <a:srgbClr val="000000"/>
                </a:solidFill>
                <a:latin typeface="DM Sans"/>
              </a:rPr>
              <a:t>Call API là một thuật ngữ trong lập trình dùng để chỉ việc một ứng dụng gửi yêu cầu đến một API khác để lấy dữ liệu hoặc thực hiện một tác vụ. API là viết tắt của Application Programming Interface, là một bộ giao diện và các định nghĩa cho phép các ứng dụng phần mềm giao tiếp với nhau.</a:t>
            </a:r>
          </a:p>
          <a:p>
            <a:pPr algn="just" marL="622543" indent="-311272" lvl="1">
              <a:lnSpc>
                <a:spcPts val="4036"/>
              </a:lnSpc>
              <a:buFont typeface="Arial"/>
              <a:buChar char="•"/>
            </a:pPr>
            <a:r>
              <a:rPr lang="en-US" sz="2883" spc="-28">
                <a:solidFill>
                  <a:srgbClr val="000000"/>
                </a:solidFill>
                <a:latin typeface="DM Sans"/>
              </a:rPr>
              <a:t>Khi gọi API, ứng dụng sẽ cung cấp một số thông tin cho API, chẳng hạn như phương thức HTTP, URL của API, dữ liệu đầu vào và các tùy chọn tùy chỉnh. API sẽ xử lý yêu cầu và trả về một phản hồi cho ứng dụng. Phản hồi này có thể là dữ liệu, một trạng thái hoặc một lỗi.</a:t>
            </a:r>
          </a:p>
          <a:p>
            <a:pPr algn="just" marL="0" indent="0" lvl="0">
              <a:lnSpc>
                <a:spcPts val="4036"/>
              </a:lnSpc>
              <a:spcBef>
                <a:spcPct val="0"/>
              </a:spcBef>
            </a:pPr>
          </a:p>
        </p:txBody>
      </p:sp>
      <p:sp>
        <p:nvSpPr>
          <p:cNvPr name="TextBox 8" id="8"/>
          <p:cNvSpPr txBox="true"/>
          <p:nvPr/>
        </p:nvSpPr>
        <p:spPr>
          <a:xfrm rot="0">
            <a:off x="5201410" y="2270282"/>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a:rPr>
              <a:t>4. Call API?</a:t>
            </a:r>
          </a:p>
        </p:txBody>
      </p:sp>
      <p:sp>
        <p:nvSpPr>
          <p:cNvPr name="Freeform 9" id="9"/>
          <p:cNvSpPr/>
          <p:nvPr/>
        </p:nvSpPr>
        <p:spPr>
          <a:xfrm flipH="false" flipV="false" rot="7185690">
            <a:off x="336350" y="7475527"/>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DAF4KQE1Pps</dc:identifier>
  <dcterms:modified xsi:type="dcterms:W3CDTF">2011-08-01T06:04:30Z</dcterms:modified>
  <cp:revision>1</cp:revision>
  <dc:title>White Creative Doodle Brainstorming Presentation</dc:title>
</cp:coreProperties>
</file>