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19" autoAdjust="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DEFEF-D75A-405F-BA7E-9F6C7C12AB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5960-72CC-4EC7-9E94-7CD88CD02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5960-72CC-4EC7-9E94-7CD88CD027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2E385-32CC-CAC9-D3D4-DAA7717C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F1FA8-F998-E38A-212B-CB114817C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7664E-5F54-502D-761D-7C513DF76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E17E0-ED59-5A5D-CBDE-4DDB612E8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5960-72CC-4EC7-9E94-7CD88CD027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2F05-381E-B849-D792-5A396134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1F3C42-EAF7-1C81-F43E-9D5ABA783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6414D-AB81-AFBC-D98E-D0B651F91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9CBE2-884B-D354-D0EB-DCA63315C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5960-72CC-4EC7-9E94-7CD88CD027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6290A-C01D-75A4-86E7-1B1DD02C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0D620-1AB5-1AC1-6A2B-CF41A557E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D3021-E318-E453-B9A9-5286D7E61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8C5E-69D9-48D4-E829-4541C5DD6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5960-72CC-4EC7-9E94-7CD88CD027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hntu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54B0-96B6-5FBF-0DC3-062AE3829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535" y="1566152"/>
            <a:ext cx="7766936" cy="164630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Customers’ behavior on credit cards </a:t>
            </a:r>
            <a:r>
              <a:rPr lang="en-US" dirty="0"/>
              <a:t>💳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461C4-C825-2BAA-AD6E-A05EA58BF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511" y="4145995"/>
            <a:ext cx="7209684" cy="2173782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Data Analysis from Zero to Hero</a:t>
            </a:r>
            <a:r>
              <a:rPr lang="en-US" i="1" u="sng" dirty="0"/>
              <a:t> </a:t>
            </a:r>
          </a:p>
          <a:p>
            <a:pPr marL="457200" algn="l"/>
            <a:r>
              <a:rPr lang="en-US" i="1" dirty="0"/>
              <a:t>* Class: DA_241231 </a:t>
            </a:r>
          </a:p>
          <a:p>
            <a:pPr marL="457200" algn="l"/>
            <a:r>
              <a:rPr lang="en-US" i="1" dirty="0"/>
              <a:t>* Lecturers: Ms. Thao Vo &amp; Mr. Cuong  </a:t>
            </a:r>
          </a:p>
          <a:p>
            <a:pPr marL="457200" algn="l"/>
            <a:r>
              <a:rPr lang="en-US" i="1" dirty="0"/>
              <a:t>* Student: Tran Hoai Anh Tuan</a:t>
            </a:r>
          </a:p>
          <a:p>
            <a:pPr marL="457200" algn="l"/>
            <a:r>
              <a:rPr lang="en-US" i="1" dirty="0"/>
              <a:t>* Contact: </a:t>
            </a:r>
            <a:r>
              <a:rPr lang="en-US" i="1" dirty="0">
                <a:hlinkClick r:id="rId2"/>
              </a:rPr>
              <a:t>thntuan@gmail.com</a:t>
            </a:r>
            <a:r>
              <a:rPr lang="en-US" i="1" dirty="0"/>
              <a:t> – 0933777865</a:t>
            </a:r>
          </a:p>
        </p:txBody>
      </p:sp>
      <p:pic>
        <p:nvPicPr>
          <p:cNvPr id="1026" name="Picture 2" descr="Swiss Coding Academy">
            <a:extLst>
              <a:ext uri="{FF2B5EF4-FFF2-40B4-BE49-F238E27FC236}">
                <a16:creationId xmlns:a16="http://schemas.microsoft.com/office/drawing/2014/main" id="{662FC237-F0F8-1D23-DA47-4465DD17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11" y="29496"/>
            <a:ext cx="5321597" cy="60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4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704E8-6ADC-2917-18E0-651513DCE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8769-1069-2C65-AB19-EAA73BD2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5320B94-A8C3-A2DD-8DA1-5F2F1398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BCA3538-C0DA-B573-C151-89F329E88D0F}"/>
              </a:ext>
            </a:extLst>
          </p:cNvPr>
          <p:cNvSpPr txBox="1">
            <a:spLocks/>
          </p:cNvSpPr>
          <p:nvPr/>
        </p:nvSpPr>
        <p:spPr>
          <a:xfrm>
            <a:off x="2346960" y="-67206"/>
            <a:ext cx="69745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Recommendations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37C29-E933-789D-AA2D-302A4A54E64C}"/>
              </a:ext>
            </a:extLst>
          </p:cNvPr>
          <p:cNvSpPr txBox="1"/>
          <p:nvPr/>
        </p:nvSpPr>
        <p:spPr>
          <a:xfrm>
            <a:off x="1512076" y="938010"/>
            <a:ext cx="7445112" cy="557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🟣 </a:t>
            </a:r>
            <a:r>
              <a:rPr lang="en-US" sz="2000" dirty="0">
                <a:solidFill>
                  <a:srgbClr val="7030A0"/>
                </a:solidFill>
              </a:rPr>
              <a:t>Cluster 0 — Stable Low-Income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</a:rPr>
              <a:t>Small limit increases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</a:rPr>
              <a:t>Fee waivers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</a:rPr>
              <a:t>Essentials cashback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🟢 </a:t>
            </a:r>
            <a:r>
              <a:rPr lang="en-US" sz="2000" dirty="0">
                <a:solidFill>
                  <a:srgbClr val="00B050"/>
                </a:solidFill>
              </a:rPr>
              <a:t>Cluster 1 — Prime Customers</a:t>
            </a:r>
          </a:p>
          <a:p>
            <a:pPr marL="342900" indent="-342900" algn="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50"/>
                </a:solidFill>
              </a:rPr>
              <a:t>Travel rewards</a:t>
            </a:r>
          </a:p>
          <a:p>
            <a:pPr marL="342900" indent="-342900" algn="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50"/>
                </a:solidFill>
              </a:rPr>
              <a:t>Concierge</a:t>
            </a:r>
          </a:p>
          <a:p>
            <a:pPr marL="342900" indent="-342900" algn="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50"/>
                </a:solidFill>
              </a:rPr>
              <a:t>Cross-sell wealth products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🟡 </a:t>
            </a:r>
            <a:r>
              <a:rPr lang="en-US" sz="2000" dirty="0">
                <a:solidFill>
                  <a:srgbClr val="A27B00"/>
                </a:solidFill>
              </a:rPr>
              <a:t>Cluster 2 — “At-Risk” Customers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A27B00"/>
                </a:solidFill>
              </a:rPr>
              <a:t>Secured cards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A27B00"/>
                </a:solidFill>
              </a:rPr>
              <a:t>Financial education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A27B00"/>
                </a:solidFill>
              </a:rPr>
              <a:t>Repayment incentives</a:t>
            </a:r>
          </a:p>
        </p:txBody>
      </p:sp>
    </p:spTree>
    <p:extLst>
      <p:ext uri="{BB962C8B-B14F-4D97-AF65-F5344CB8AC3E}">
        <p14:creationId xmlns:p14="http://schemas.microsoft.com/office/powerpoint/2010/main" val="8422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111D2-23D7-0CED-4B49-B13EBE6A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B356-BC42-F7E7-FCB3-81368B1D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8BF2F5C-74A0-0CAE-016C-5E11D0E0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pic>
        <p:nvPicPr>
          <p:cNvPr id="8194" name="Picture 2" descr="4+ Thousand Online Q&amp;a Royalty-Free Images, Stock Photos ...">
            <a:extLst>
              <a:ext uri="{FF2B5EF4-FFF2-40B4-BE49-F238E27FC236}">
                <a16:creationId xmlns:a16="http://schemas.microsoft.com/office/drawing/2014/main" id="{7B69C004-9842-9A87-2715-FC4B29D4B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>
            <a:fillRect/>
          </a:stretch>
        </p:blipFill>
        <p:spPr bwMode="auto">
          <a:xfrm>
            <a:off x="865238" y="1398956"/>
            <a:ext cx="8397264" cy="40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FB8D6-577B-79A3-2DA6-DE186D3F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29E973-FE07-43C4-F253-3FF8CA8A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69927"/>
              </p:ext>
            </p:extLst>
          </p:nvPr>
        </p:nvGraphicFramePr>
        <p:xfrm>
          <a:off x="806244" y="2511166"/>
          <a:ext cx="806691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914">
                  <a:extLst>
                    <a:ext uri="{9D8B030D-6E8A-4147-A177-3AD203B41FA5}">
                      <a16:colId xmlns:a16="http://schemas.microsoft.com/office/drawing/2014/main" val="981561128"/>
                    </a:ext>
                  </a:extLst>
                </a:gridCol>
              </a:tblGrid>
              <a:tr h="631659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Table of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53301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indent="-45720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8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2116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indent="-45720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800" dirty="0"/>
                        <a:t>Dataset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23017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marR="0" lvl="0" indent="-4572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800" dirty="0"/>
                        <a:t>Methodology and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3189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indent="-45720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800" dirty="0"/>
                        <a:t>Dashboard Screenshot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81537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indent="-45720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800" dirty="0"/>
                        <a:t>Results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4572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indent="-45720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800" dirty="0"/>
                        <a:t>Cluster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9805"/>
                  </a:ext>
                </a:extLst>
              </a:tr>
              <a:tr h="511343">
                <a:tc>
                  <a:txBody>
                    <a:bodyPr/>
                    <a:lstStyle/>
                    <a:p>
                      <a:pPr marL="457200" indent="-45720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28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02348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5F94A2B-9ACC-D2FD-55A6-57B9F5692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395" y="668406"/>
            <a:ext cx="7766936" cy="164630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Customers’ behavior on credit cards </a:t>
            </a:r>
            <a:r>
              <a:rPr lang="en-US" dirty="0"/>
              <a:t>💳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DE853AAA-6068-9A61-2FDD-A1BB3E5A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7140C-FF73-2238-60F9-9B070CC94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">
            <a:extLst>
              <a:ext uri="{FF2B5EF4-FFF2-40B4-BE49-F238E27FC236}">
                <a16:creationId xmlns:a16="http://schemas.microsoft.com/office/drawing/2014/main" id="{B72E7006-1FCE-1907-A254-FFE7660AF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5" y="920780"/>
            <a:ext cx="5389675" cy="31323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F5E04-BECE-7893-0439-1D99C211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9326BE4-BD56-EB5A-2F84-D1DA02AF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A3FA081-E52C-5E20-8737-2B64A322D500}"/>
              </a:ext>
            </a:extLst>
          </p:cNvPr>
          <p:cNvSpPr txBox="1">
            <a:spLocks/>
          </p:cNvSpPr>
          <p:nvPr/>
        </p:nvSpPr>
        <p:spPr>
          <a:xfrm>
            <a:off x="4885712" y="-67206"/>
            <a:ext cx="4435813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1586C2-160C-050F-BEB4-098B0735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08165"/>
              </p:ext>
            </p:extLst>
          </p:nvPr>
        </p:nvGraphicFramePr>
        <p:xfrm>
          <a:off x="6096001" y="916952"/>
          <a:ext cx="5022714" cy="313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714">
                  <a:extLst>
                    <a:ext uri="{9D8B030D-6E8A-4147-A177-3AD203B41FA5}">
                      <a16:colId xmlns:a16="http://schemas.microsoft.com/office/drawing/2014/main" val="4230506985"/>
                    </a:ext>
                  </a:extLst>
                </a:gridCol>
              </a:tblGrid>
              <a:tr h="313230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plays important roles</a:t>
                      </a:r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indent="-3429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Shaping consumer behavior</a:t>
                      </a:r>
                    </a:p>
                    <a:p>
                      <a:pPr marL="342900" indent="-3429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Offering convenience</a:t>
                      </a:r>
                    </a:p>
                    <a:p>
                      <a:pPr marL="342900" indent="-3429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to credit</a:t>
                      </a:r>
                    </a:p>
                    <a:p>
                      <a:pPr marL="342900" indent="-3429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Spending opportunities. 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878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3D24A5-8183-47C5-8A91-805211D5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63558"/>
              </p:ext>
            </p:extLst>
          </p:nvPr>
        </p:nvGraphicFramePr>
        <p:xfrm>
          <a:off x="235073" y="4069578"/>
          <a:ext cx="9301277" cy="2801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277">
                  <a:extLst>
                    <a:ext uri="{9D8B030D-6E8A-4147-A177-3AD203B41FA5}">
                      <a16:colId xmlns:a16="http://schemas.microsoft.com/office/drawing/2014/main" val="4230506985"/>
                    </a:ext>
                  </a:extLst>
                </a:gridCol>
              </a:tblGrid>
              <a:tr h="280108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However, understanding how different customer groups use credit cards is essential for financial institutions aiming to optimize profitability while minimizing risk.</a:t>
                      </a:r>
                      <a:endParaRPr lang="en-US" sz="3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8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9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9417-E799-E79F-B1C9-B0C83286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98BB-D472-3B99-916D-6428F7896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49E59177-ECAE-AD39-3BDA-49C1B9FF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75F468-ECB2-91AB-C7F4-F9D08B4D5ADF}"/>
              </a:ext>
            </a:extLst>
          </p:cNvPr>
          <p:cNvSpPr txBox="1">
            <a:spLocks/>
          </p:cNvSpPr>
          <p:nvPr/>
        </p:nvSpPr>
        <p:spPr>
          <a:xfrm>
            <a:off x="2346960" y="-67206"/>
            <a:ext cx="69745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8D2E03-A430-4201-9B4D-C66C42C7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50182"/>
              </p:ext>
            </p:extLst>
          </p:nvPr>
        </p:nvGraphicFramePr>
        <p:xfrm>
          <a:off x="6487313" y="829199"/>
          <a:ext cx="5668423" cy="598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423">
                  <a:extLst>
                    <a:ext uri="{9D8B030D-6E8A-4147-A177-3AD203B41FA5}">
                      <a16:colId xmlns:a16="http://schemas.microsoft.com/office/drawing/2014/main" val="3932038801"/>
                    </a:ext>
                  </a:extLst>
                </a:gridCol>
              </a:tblGrid>
              <a:tr h="70017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8538"/>
                  </a:ext>
                </a:extLst>
              </a:tr>
              <a:tr h="1195211">
                <a:tc>
                  <a:txBody>
                    <a:bodyPr/>
                    <a:lstStyle/>
                    <a:p>
                      <a:pPr marL="457200" marR="0" lvl="0" indent="-457200" algn="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📂 Transactions: 1M+ rows </a:t>
                      </a:r>
                      <a:r>
                        <a:rPr lang="en-US" sz="2400" i="1" dirty="0"/>
                        <a:t>(amounts, timestamps, merchants)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77006"/>
                  </a:ext>
                </a:extLst>
              </a:tr>
              <a:tr h="877019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👤 Users: 6K+ rows </a:t>
                      </a:r>
                      <a:r>
                        <a:rPr lang="en-US" sz="2400" i="1" dirty="0"/>
                        <a:t>(demographics, accounts)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65715"/>
                  </a:ext>
                </a:extLst>
              </a:tr>
              <a:tr h="877019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💳 Cards: 2K rows </a:t>
                      </a:r>
                      <a:r>
                        <a:rPr lang="en-US" sz="2400" i="1" dirty="0"/>
                        <a:t>(limits, types, activation)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62414"/>
                  </a:ext>
                </a:extLst>
              </a:tr>
              <a:tr h="1195211">
                <a:tc>
                  <a:txBody>
                    <a:bodyPr/>
                    <a:lstStyle/>
                    <a:p>
                      <a:pPr marL="457200" marR="0" lvl="0" indent="-457200" algn="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🏷️ MCC Codes: 109 rows </a:t>
                      </a:r>
                      <a:r>
                        <a:rPr lang="en-US" sz="2400" i="1" dirty="0"/>
                        <a:t>(merchant classification)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99819"/>
                  </a:ext>
                </a:extLst>
              </a:tr>
              <a:tr h="1135865">
                <a:tc>
                  <a:txBody>
                    <a:bodyPr/>
                    <a:lstStyle/>
                    <a:p>
                      <a:pPr marL="457200" marR="0" lvl="0" indent="-457200" algn="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📅 Calendar + 📅 Gross Margin: </a:t>
                      </a:r>
                      <a:r>
                        <a:rPr lang="en-US" sz="2400" i="1" dirty="0"/>
                        <a:t>(for reference)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1906"/>
                  </a:ext>
                </a:extLst>
              </a:tr>
            </a:tbl>
          </a:graphicData>
        </a:graphic>
      </p:graphicFrame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FE7B284-7C32-79C3-5C82-8A52CDC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6" y="829199"/>
            <a:ext cx="5668423" cy="59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1C6E-625A-C6D0-1216-056DE9C93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3753-87C5-1312-D8A3-D0668D6A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F457245A-59A8-6465-53C2-00D214FE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F0EC793-187D-161E-D19C-195DFEC07151}"/>
              </a:ext>
            </a:extLst>
          </p:cNvPr>
          <p:cNvSpPr txBox="1">
            <a:spLocks/>
          </p:cNvSpPr>
          <p:nvPr/>
        </p:nvSpPr>
        <p:spPr>
          <a:xfrm>
            <a:off x="2357420" y="-86741"/>
            <a:ext cx="69745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Methodology &amp; Goals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0DD9FC-5DAD-02B3-F8EE-0AAC1E51E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2401"/>
              </p:ext>
            </p:extLst>
          </p:nvPr>
        </p:nvGraphicFramePr>
        <p:xfrm>
          <a:off x="646353" y="1648337"/>
          <a:ext cx="4688197" cy="356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197">
                  <a:extLst>
                    <a:ext uri="{9D8B030D-6E8A-4147-A177-3AD203B41FA5}">
                      <a16:colId xmlns:a16="http://schemas.microsoft.com/office/drawing/2014/main" val="3932038801"/>
                    </a:ext>
                  </a:extLst>
                </a:gridCol>
              </a:tblGrid>
              <a:tr h="83076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</a:pPr>
                      <a:r>
                        <a:rPr lang="en-US" sz="3200" dirty="0"/>
                        <a:t>Main Goals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8538"/>
                  </a:ext>
                </a:extLst>
              </a:tr>
              <a:tr h="830764">
                <a:tc>
                  <a:txBody>
                    <a:bodyPr/>
                    <a:lstStyle/>
                    <a:p>
                      <a:pPr marL="457200" indent="0" algn="r">
                        <a:lnSpc>
                          <a:spcPct val="150000"/>
                        </a:lnSpc>
                      </a:pPr>
                      <a:r>
                        <a:rPr lang="en-US" sz="2000" dirty="0"/>
                        <a:t>🎯 Identify customer groups with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77006"/>
                  </a:ext>
                </a:extLst>
              </a:tr>
              <a:tr h="830764">
                <a:tc>
                  <a:txBody>
                    <a:bodyPr/>
                    <a:lstStyle/>
                    <a:p>
                      <a:pPr marL="457200" indent="0" algn="r">
                        <a:lnSpc>
                          <a:spcPct val="150000"/>
                        </a:lnSpc>
                      </a:pPr>
                      <a:r>
                        <a:rPr lang="en-US" sz="2000" dirty="0"/>
                        <a:t>♻️ Strengthen retention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65715"/>
                  </a:ext>
                </a:extLst>
              </a:tr>
              <a:tr h="830764">
                <a:tc>
                  <a:txBody>
                    <a:bodyPr/>
                    <a:lstStyle/>
                    <a:p>
                      <a:pPr marL="457200" marR="0" lvl="0" indent="0" algn="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👥 Analyze demographics &amp; spending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62414"/>
                  </a:ext>
                </a:extLst>
              </a:tr>
            </a:tbl>
          </a:graphicData>
        </a:graphic>
      </p:graphicFrame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499D9D08-94E4-1506-902E-C4137C3D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51" y="5388981"/>
            <a:ext cx="4234065" cy="127806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87552-051F-65B9-1D29-ADFC74D7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3881"/>
              </p:ext>
            </p:extLst>
          </p:nvPr>
        </p:nvGraphicFramePr>
        <p:xfrm>
          <a:off x="5415575" y="1648339"/>
          <a:ext cx="6552647" cy="356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647">
                  <a:extLst>
                    <a:ext uri="{9D8B030D-6E8A-4147-A177-3AD203B41FA5}">
                      <a16:colId xmlns:a16="http://schemas.microsoft.com/office/drawing/2014/main" val="3932038801"/>
                    </a:ext>
                  </a:extLst>
                </a:gridCol>
              </a:tblGrid>
              <a:tr h="815465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8538"/>
                  </a:ext>
                </a:extLst>
              </a:tr>
              <a:tr h="675168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2000" dirty="0"/>
                        <a:t>🧹 Data Cleaning → format &amp; 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77006"/>
                  </a:ext>
                </a:extLst>
              </a:tr>
              <a:tr h="720352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2000" dirty="0"/>
                        <a:t>📊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Exploratory</a:t>
                      </a:r>
                      <a:r>
                        <a:rPr lang="en-US" sz="2000" dirty="0"/>
                        <a:t> Data Analysis → spending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65715"/>
                  </a:ext>
                </a:extLst>
              </a:tr>
              <a:tr h="675168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r>
                        <a:rPr lang="en-US" sz="2000" dirty="0"/>
                        <a:t>🔗 Clustering → K-Means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62414"/>
                  </a:ext>
                </a:extLst>
              </a:tr>
              <a:tr h="675168">
                <a:tc>
                  <a:txBody>
                    <a:bodyPr/>
                    <a:lstStyle/>
                    <a:p>
                      <a:pPr marL="45720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🖼 Visualization → Power BI dashboards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1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2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60DE2-EC80-E2C2-B34B-2F5F579B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232F-B2A8-0BA7-E711-CCA7BC3B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52CDF4A9-0495-054B-962D-A386AFA6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C0EC1C-F59E-740E-810A-B35CEB7D4DC7}"/>
              </a:ext>
            </a:extLst>
          </p:cNvPr>
          <p:cNvSpPr txBox="1">
            <a:spLocks/>
          </p:cNvSpPr>
          <p:nvPr/>
        </p:nvSpPr>
        <p:spPr>
          <a:xfrm>
            <a:off x="2013997" y="-67206"/>
            <a:ext cx="76971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Dashboard Screenshots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5A20A-68E3-6C04-9195-D409B0E4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23" y="1100828"/>
            <a:ext cx="5409235" cy="25824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509F4-F46C-02E2-517A-DA13F01D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1" y="3773348"/>
            <a:ext cx="5567424" cy="2909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00E91-642E-59AC-7ADB-55F25EDD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823" y="3773348"/>
            <a:ext cx="5409235" cy="2937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21DE1-9974-3237-7A89-F0A7758E9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52" y="1093450"/>
            <a:ext cx="5567424" cy="2589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621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33996-50F2-3422-005C-3BFEFEED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D937-8C78-AB18-0127-3BF0048D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EBCCB22-B49F-E0E2-9502-072B1CC1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03A666-7AAB-44B7-98C4-61B9BA10FA10}"/>
              </a:ext>
            </a:extLst>
          </p:cNvPr>
          <p:cNvSpPr txBox="1">
            <a:spLocks/>
          </p:cNvSpPr>
          <p:nvPr/>
        </p:nvSpPr>
        <p:spPr>
          <a:xfrm>
            <a:off x="2346960" y="-67206"/>
            <a:ext cx="69745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Results Overview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C649295-895A-A49A-5EED-EEDE25BB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368"/>
            <a:ext cx="6096000" cy="5078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7B74BA-A02E-AFF8-4EB3-BCE6B12A48DD}"/>
              </a:ext>
            </a:extLst>
          </p:cNvPr>
          <p:cNvSpPr txBox="1"/>
          <p:nvPr/>
        </p:nvSpPr>
        <p:spPr>
          <a:xfrm>
            <a:off x="811690" y="1143167"/>
            <a:ext cx="502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💳 Spending by Cards → Mastercard/Visa dominate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43329B-8823-E54A-78E7-8910F259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107" y="1775368"/>
            <a:ext cx="5936892" cy="5082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B71404-47B5-86D1-D3ED-246B72187E9D}"/>
              </a:ext>
            </a:extLst>
          </p:cNvPr>
          <p:cNvSpPr txBox="1"/>
          <p:nvPr/>
        </p:nvSpPr>
        <p:spPr>
          <a:xfrm>
            <a:off x="6357760" y="1050834"/>
            <a:ext cx="481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🛍</a:t>
            </a:r>
            <a:r>
              <a:rPr lang="en-US" sz="1400" dirty="0"/>
              <a:t> Spending by MCC → Grocery, Wholesale, Pharmacies</a:t>
            </a:r>
          </a:p>
        </p:txBody>
      </p:sp>
    </p:spTree>
    <p:extLst>
      <p:ext uri="{BB962C8B-B14F-4D97-AF65-F5344CB8AC3E}">
        <p14:creationId xmlns:p14="http://schemas.microsoft.com/office/powerpoint/2010/main" val="22836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F5E4B-0DE0-C6A9-41F2-C18526B70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79D9-3923-593E-45A1-E03C73A1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E06C3857-9FF3-0A35-D989-9FE79609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523387D-B5A5-A537-1344-40F2B3AF0BD6}"/>
              </a:ext>
            </a:extLst>
          </p:cNvPr>
          <p:cNvSpPr txBox="1">
            <a:spLocks/>
          </p:cNvSpPr>
          <p:nvPr/>
        </p:nvSpPr>
        <p:spPr>
          <a:xfrm>
            <a:off x="2346960" y="-67206"/>
            <a:ext cx="69745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Results 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45638-813D-EAEB-2051-5B059DB9EE9F}"/>
              </a:ext>
            </a:extLst>
          </p:cNvPr>
          <p:cNvSpPr txBox="1"/>
          <p:nvPr/>
        </p:nvSpPr>
        <p:spPr>
          <a:xfrm>
            <a:off x="958966" y="849520"/>
            <a:ext cx="502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👥</a:t>
            </a:r>
            <a:r>
              <a:rPr lang="en-US" sz="1600" dirty="0"/>
              <a:t> Demographics → Age 36–50 highest spend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C70AB-71CA-ED22-02F1-C54C8651D4D0}"/>
              </a:ext>
            </a:extLst>
          </p:cNvPr>
          <p:cNvSpPr txBox="1"/>
          <p:nvPr/>
        </p:nvSpPr>
        <p:spPr>
          <a:xfrm>
            <a:off x="845905" y="3467753"/>
            <a:ext cx="481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🛍</a:t>
            </a:r>
            <a:r>
              <a:rPr lang="en-US" sz="1400" dirty="0"/>
              <a:t> Spending by MCC → Grocery, Wholesale, Pharmacies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778D1-FAC4-0AB6-0E12-1B31EDC6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852" y="1168409"/>
            <a:ext cx="7506401" cy="2474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7AC575-5621-30EF-4EAB-9532E0B8D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852" y="3913719"/>
            <a:ext cx="7506400" cy="29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EA64-763B-1E51-D6BC-403E87EA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EF6-2D63-26C9-B233-FC030CDC2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500" y="0"/>
            <a:ext cx="2720499" cy="672346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Customers’ behavior on credit cards </a:t>
            </a:r>
            <a:r>
              <a:rPr lang="en-US" sz="2000" dirty="0"/>
              <a:t>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1299DFB-A0CB-3D33-DF04-093651BB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"/>
            <a:ext cx="2217906" cy="6723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AC9BE07-42F1-00BD-DC99-8C4DED0E3E65}"/>
              </a:ext>
            </a:extLst>
          </p:cNvPr>
          <p:cNvSpPr txBox="1">
            <a:spLocks/>
          </p:cNvSpPr>
          <p:nvPr/>
        </p:nvSpPr>
        <p:spPr>
          <a:xfrm>
            <a:off x="2346960" y="-67206"/>
            <a:ext cx="6974565" cy="916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Cluster Analysis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09D91-5C82-0469-5D3D-79AD0BB0891F}"/>
              </a:ext>
            </a:extLst>
          </p:cNvPr>
          <p:cNvSpPr txBox="1"/>
          <p:nvPr/>
        </p:nvSpPr>
        <p:spPr>
          <a:xfrm>
            <a:off x="572349" y="1388486"/>
            <a:ext cx="3996607" cy="46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🟣 Cluster 0 — Stable Low-Income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   - High credit score, low income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   - Conservative, loyal customers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🟢 </a:t>
            </a:r>
            <a:r>
              <a:rPr lang="en-US" dirty="0">
                <a:solidFill>
                  <a:srgbClr val="00B050"/>
                </a:solidFill>
              </a:rPr>
              <a:t>Cluster 1 — Prime Customers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   - High income (~$81K), solid credit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   - Professionals, frequent travelers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🟡 </a:t>
            </a:r>
            <a:r>
              <a:rPr lang="en-US" dirty="0">
                <a:solidFill>
                  <a:srgbClr val="A27B00"/>
                </a:solidFill>
              </a:rPr>
              <a:t>Cluster 2 — At-Risk/Emerging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27B00"/>
                </a:solidFill>
              </a:rPr>
              <a:t>   - Low score, moderate income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27B00"/>
                </a:solidFill>
              </a:rPr>
              <a:t>   - Financially unstable, higher risk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224D1-6595-76A8-80AC-F03F8DF8D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40" y="1197174"/>
            <a:ext cx="7158917" cy="49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3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431</Words>
  <Application>Microsoft Office PowerPoint</Application>
  <PresentationFormat>Widescreen</PresentationFormat>
  <Paragraphs>84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Courier New</vt:lpstr>
      <vt:lpstr>Trebuchet MS</vt:lpstr>
      <vt:lpstr>Wingdings</vt:lpstr>
      <vt:lpstr>Wingdings 3</vt:lpstr>
      <vt:lpstr>Facet</vt:lpstr>
      <vt:lpstr>Customers’ behavior on credit cards 💳</vt:lpstr>
      <vt:lpstr>Customers’ behavior on credit cards 💳 </vt:lpstr>
      <vt:lpstr>Customers’ behavior on credit cards 💳</vt:lpstr>
      <vt:lpstr>Customers’ behavior on credit cards 💳</vt:lpstr>
      <vt:lpstr>Customers’ behavior on credit cards 💳</vt:lpstr>
      <vt:lpstr>Customers’ behavior on credit cards 💳</vt:lpstr>
      <vt:lpstr>Customers’ behavior on credit cards 💳</vt:lpstr>
      <vt:lpstr>Customers’ behavior on credit cards 💳</vt:lpstr>
      <vt:lpstr>Customers’ behavior on credit cards 💳</vt:lpstr>
      <vt:lpstr>Customers’ behavior on credit cards 💳</vt:lpstr>
      <vt:lpstr>Customers’ behavior on credit cards 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Jiro Tran</dc:creator>
  <cp:lastModifiedBy>Jiro Tran</cp:lastModifiedBy>
  <cp:revision>2</cp:revision>
  <dcterms:created xsi:type="dcterms:W3CDTF">2025-08-18T06:32:27Z</dcterms:created>
  <dcterms:modified xsi:type="dcterms:W3CDTF">2025-08-18T10:17:41Z</dcterms:modified>
</cp:coreProperties>
</file>